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53"/>
  </p:notesMasterIdLst>
  <p:handoutMasterIdLst>
    <p:handoutMasterId r:id="rId54"/>
  </p:handoutMasterIdLst>
  <p:sldIdLst>
    <p:sldId id="838" r:id="rId2"/>
    <p:sldId id="1323" r:id="rId3"/>
    <p:sldId id="1322" r:id="rId4"/>
    <p:sldId id="300" r:id="rId5"/>
    <p:sldId id="963" r:id="rId6"/>
    <p:sldId id="1060" r:id="rId7"/>
    <p:sldId id="1077" r:id="rId8"/>
    <p:sldId id="845" r:id="rId9"/>
    <p:sldId id="971" r:id="rId10"/>
    <p:sldId id="465" r:id="rId11"/>
    <p:sldId id="1331" r:id="rId12"/>
    <p:sldId id="1208" r:id="rId13"/>
    <p:sldId id="1333" r:id="rId14"/>
    <p:sldId id="1332" r:id="rId15"/>
    <p:sldId id="1211" r:id="rId16"/>
    <p:sldId id="1214" r:id="rId17"/>
    <p:sldId id="855" r:id="rId18"/>
    <p:sldId id="1082" r:id="rId19"/>
    <p:sldId id="1191" r:id="rId20"/>
    <p:sldId id="672" r:id="rId21"/>
    <p:sldId id="314" r:id="rId22"/>
    <p:sldId id="1178" r:id="rId23"/>
    <p:sldId id="1192" r:id="rId24"/>
    <p:sldId id="310" r:id="rId25"/>
    <p:sldId id="1210" r:id="rId26"/>
    <p:sldId id="594" r:id="rId27"/>
    <p:sldId id="1186" r:id="rId28"/>
    <p:sldId id="846" r:id="rId29"/>
    <p:sldId id="1204" r:id="rId30"/>
    <p:sldId id="1217" r:id="rId31"/>
    <p:sldId id="1215" r:id="rId32"/>
    <p:sldId id="1205" r:id="rId33"/>
    <p:sldId id="820" r:id="rId34"/>
    <p:sldId id="335" r:id="rId35"/>
    <p:sldId id="1081" r:id="rId36"/>
    <p:sldId id="386" r:id="rId37"/>
    <p:sldId id="707" r:id="rId38"/>
    <p:sldId id="848" r:id="rId39"/>
    <p:sldId id="1079" r:id="rId40"/>
    <p:sldId id="1325" r:id="rId41"/>
    <p:sldId id="1326" r:id="rId42"/>
    <p:sldId id="1327" r:id="rId43"/>
    <p:sldId id="1219" r:id="rId44"/>
    <p:sldId id="1324" r:id="rId45"/>
    <p:sldId id="852" r:id="rId46"/>
    <p:sldId id="706" r:id="rId47"/>
    <p:sldId id="841" r:id="rId48"/>
    <p:sldId id="1212" r:id="rId49"/>
    <p:sldId id="849" r:id="rId50"/>
    <p:sldId id="1328" r:id="rId51"/>
    <p:sldId id="1213"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B00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65"/>
    <p:restoredTop sz="92767"/>
  </p:normalViewPr>
  <p:slideViewPr>
    <p:cSldViewPr snapToGrid="0">
      <p:cViewPr varScale="1">
        <p:scale>
          <a:sx n="97" d="100"/>
          <a:sy n="97" d="100"/>
        </p:scale>
        <p:origin x="1144" y="192"/>
      </p:cViewPr>
      <p:guideLst>
        <p:guide orient="horz" pos="2060"/>
        <p:guide pos="2880"/>
      </p:guideLst>
    </p:cSldViewPr>
  </p:slideViewPr>
  <p:outlineViewPr>
    <p:cViewPr>
      <p:scale>
        <a:sx n="33" d="100"/>
        <a:sy n="33" d="100"/>
      </p:scale>
      <p:origin x="0" y="10312"/>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92" d="100"/>
          <a:sy n="92" d="100"/>
        </p:scale>
        <p:origin x="-14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926C16C-7C81-D348-98B0-A0223C377CBE}"/>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7" name="Rectangle 3">
            <a:extLst>
              <a:ext uri="{FF2B5EF4-FFF2-40B4-BE49-F238E27FC236}">
                <a16:creationId xmlns:a16="http://schemas.microsoft.com/office/drawing/2014/main" id="{308536B8-5FC3-E54D-9F57-96BD413D53A2}"/>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8" name="Rectangle 4">
            <a:extLst>
              <a:ext uri="{FF2B5EF4-FFF2-40B4-BE49-F238E27FC236}">
                <a16:creationId xmlns:a16="http://schemas.microsoft.com/office/drawing/2014/main" id="{FA141ECC-994E-5145-BF8B-8BE0EDB3FE35}"/>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72709" name="Rectangle 5">
            <a:extLst>
              <a:ext uri="{FF2B5EF4-FFF2-40B4-BE49-F238E27FC236}">
                <a16:creationId xmlns:a16="http://schemas.microsoft.com/office/drawing/2014/main" id="{5B2944FF-090A-F64B-8492-A0E86619ADE3}"/>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fld id="{F7D4FCE4-8479-164A-98CC-90619F9889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33EC2FB-5A37-0E44-9379-1A51B5047F5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83E0995B-F044-7242-94F8-54B6390F5983}"/>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25604" name="Rectangle 4">
            <a:extLst>
              <a:ext uri="{FF2B5EF4-FFF2-40B4-BE49-F238E27FC236}">
                <a16:creationId xmlns:a16="http://schemas.microsoft.com/office/drawing/2014/main" id="{5D96D734-5DB6-4D4B-A224-9D20C0287F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E72DABE2-873D-B04C-9A1B-A2ACCBA494B5}"/>
              </a:ext>
            </a:extLst>
          </p:cNvPr>
          <p:cNvSpPr>
            <a:spLocks noGrp="1" noChangeArrowheads="1"/>
          </p:cNvSpPr>
          <p:nvPr>
            <p:ph type="body" sz="quarter" idx="3"/>
          </p:nvPr>
        </p:nvSpPr>
        <p:spPr bwMode="auto">
          <a:xfrm>
            <a:off x="381000" y="4343400"/>
            <a:ext cx="61722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475DA847-E0F2-ED4B-9661-E21147C91BA6}"/>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69639" name="Rectangle 7">
            <a:extLst>
              <a:ext uri="{FF2B5EF4-FFF2-40B4-BE49-F238E27FC236}">
                <a16:creationId xmlns:a16="http://schemas.microsoft.com/office/drawing/2014/main" id="{4788176B-4F37-754C-939E-C2F8C30FC30D}"/>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r>
              <a:rPr lang="en-US" altLang="en-US"/>
              <a:t>UO Overhead  </a:t>
            </a:r>
            <a:fld id="{B591D3D6-A134-204D-A665-CC73B8CAFE47}"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1</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b="1"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3567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10</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12</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3485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15</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71742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16</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409094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17</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78998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18</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2951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54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86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26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81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2</a:t>
            </a:fld>
            <a:endParaRPr lang="en-US" altLang="en-US"/>
          </a:p>
        </p:txBody>
      </p:sp>
    </p:spTree>
    <p:extLst>
      <p:ext uri="{BB962C8B-B14F-4D97-AF65-F5344CB8AC3E}">
        <p14:creationId xmlns:p14="http://schemas.microsoft.com/office/powerpoint/2010/main" val="264309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39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00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25</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626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5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a:extLst>
              <a:ext uri="{FF2B5EF4-FFF2-40B4-BE49-F238E27FC236}">
                <a16:creationId xmlns:a16="http://schemas.microsoft.com/office/drawing/2014/main" id="{F39543E3-03B4-C845-A2E0-4958EBFB2429}"/>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28002" name="Rectangle 7">
            <a:extLst>
              <a:ext uri="{FF2B5EF4-FFF2-40B4-BE49-F238E27FC236}">
                <a16:creationId xmlns:a16="http://schemas.microsoft.com/office/drawing/2014/main" id="{24DFD9D2-A7F3-2A4E-B832-9F0C52E8C0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EB00F07C-7DD7-5D41-BBF4-F56DCD2D4A31}" type="slidenum">
              <a:rPr lang="en-US" altLang="en-US" sz="1200" smtClean="0">
                <a:solidFill>
                  <a:schemeClr val="tx1"/>
                </a:solidFill>
                <a:latin typeface="Times" pitchFamily="2" charset="0"/>
              </a:rPr>
              <a:pPr/>
              <a:t>28</a:t>
            </a:fld>
            <a:endParaRPr lang="en-US" altLang="en-US" sz="1200">
              <a:solidFill>
                <a:schemeClr val="tx1"/>
              </a:solidFill>
              <a:latin typeface="Times" pitchFamily="2" charset="0"/>
            </a:endParaRPr>
          </a:p>
        </p:txBody>
      </p:sp>
      <p:sp>
        <p:nvSpPr>
          <p:cNvPr id="128003" name="Rectangle 2">
            <a:extLst>
              <a:ext uri="{FF2B5EF4-FFF2-40B4-BE49-F238E27FC236}">
                <a16:creationId xmlns:a16="http://schemas.microsoft.com/office/drawing/2014/main" id="{D868F1E0-02A9-9842-A5D7-5499D0661E8C}"/>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0F906AF5-8740-AD44-A9C3-8A5055B2A9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1227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29</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5558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4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prstClr val="black">
                    <a:tint val="75000"/>
                  </a:prstClr>
                </a:solidFill>
                <a:latin typeface="Calibri" panose="020F0502020204030204"/>
              </a:rPr>
              <a:t>                                                                                                                  </a:t>
            </a:r>
            <a:endParaRPr lang="en-US"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31</a:t>
            </a:fld>
            <a:endParaRPr lang="en-US" altLang="en-US"/>
          </a:p>
        </p:txBody>
      </p:sp>
    </p:spTree>
    <p:extLst>
      <p:ext uri="{BB962C8B-B14F-4D97-AF65-F5344CB8AC3E}">
        <p14:creationId xmlns:p14="http://schemas.microsoft.com/office/powerpoint/2010/main" val="3936885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95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38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3</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b="1">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633826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17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35</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2308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a:extLst>
              <a:ext uri="{FF2B5EF4-FFF2-40B4-BE49-F238E27FC236}">
                <a16:creationId xmlns:a16="http://schemas.microsoft.com/office/drawing/2014/main" id="{F39543E3-03B4-C845-A2E0-4958EBFB2429}"/>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28002" name="Rectangle 7">
            <a:extLst>
              <a:ext uri="{FF2B5EF4-FFF2-40B4-BE49-F238E27FC236}">
                <a16:creationId xmlns:a16="http://schemas.microsoft.com/office/drawing/2014/main" id="{24DFD9D2-A7F3-2A4E-B832-9F0C52E8C0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EB00F07C-7DD7-5D41-BBF4-F56DCD2D4A31}" type="slidenum">
              <a:rPr lang="en-US" altLang="en-US" sz="1200" smtClean="0">
                <a:solidFill>
                  <a:schemeClr val="tx1"/>
                </a:solidFill>
                <a:latin typeface="Times" pitchFamily="2" charset="0"/>
              </a:rPr>
              <a:pPr/>
              <a:t>36</a:t>
            </a:fld>
            <a:endParaRPr lang="en-US" altLang="en-US" sz="1200">
              <a:solidFill>
                <a:schemeClr val="tx1"/>
              </a:solidFill>
              <a:latin typeface="Times" pitchFamily="2" charset="0"/>
            </a:endParaRPr>
          </a:p>
        </p:txBody>
      </p:sp>
      <p:sp>
        <p:nvSpPr>
          <p:cNvPr id="128003" name="Rectangle 2">
            <a:extLst>
              <a:ext uri="{FF2B5EF4-FFF2-40B4-BE49-F238E27FC236}">
                <a16:creationId xmlns:a16="http://schemas.microsoft.com/office/drawing/2014/main" id="{D868F1E0-02A9-9842-A5D7-5499D0661E8C}"/>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0F906AF5-8740-AD44-A9C3-8A5055B2A9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37</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66579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38</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51543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39</a:t>
            </a:fld>
            <a:endParaRPr lang="en-US" altLang="en-US"/>
          </a:p>
        </p:txBody>
      </p:sp>
    </p:spTree>
    <p:extLst>
      <p:ext uri="{BB962C8B-B14F-4D97-AF65-F5344CB8AC3E}">
        <p14:creationId xmlns:p14="http://schemas.microsoft.com/office/powerpoint/2010/main" val="2569919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40</a:t>
            </a:fld>
            <a:endParaRPr lang="en-US" altLang="en-US"/>
          </a:p>
        </p:txBody>
      </p:sp>
    </p:spTree>
    <p:extLst>
      <p:ext uri="{BB962C8B-B14F-4D97-AF65-F5344CB8AC3E}">
        <p14:creationId xmlns:p14="http://schemas.microsoft.com/office/powerpoint/2010/main" val="3885323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41</a:t>
            </a:fld>
            <a:endParaRPr lang="en-US" altLang="en-US"/>
          </a:p>
        </p:txBody>
      </p:sp>
    </p:spTree>
    <p:extLst>
      <p:ext uri="{BB962C8B-B14F-4D97-AF65-F5344CB8AC3E}">
        <p14:creationId xmlns:p14="http://schemas.microsoft.com/office/powerpoint/2010/main" val="2640584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42</a:t>
            </a:fld>
            <a:endParaRPr lang="en-US" altLang="en-US"/>
          </a:p>
        </p:txBody>
      </p:sp>
    </p:spTree>
    <p:extLst>
      <p:ext uri="{BB962C8B-B14F-4D97-AF65-F5344CB8AC3E}">
        <p14:creationId xmlns:p14="http://schemas.microsoft.com/office/powerpoint/2010/main" val="1486391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43</a:t>
            </a:fld>
            <a:endParaRPr lang="en-US" altLang="en-US"/>
          </a:p>
        </p:txBody>
      </p:sp>
    </p:spTree>
    <p:extLst>
      <p:ext uri="{BB962C8B-B14F-4D97-AF65-F5344CB8AC3E}">
        <p14:creationId xmlns:p14="http://schemas.microsoft.com/office/powerpoint/2010/main" val="328096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4</a:t>
            </a:fld>
            <a:endParaRPr lang="en-US" altLang="en-US" sz="1200">
              <a:solidFill>
                <a:schemeClr val="tx1"/>
              </a:solidFill>
              <a:latin typeface="Times" pitchFamily="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44</a:t>
            </a:fld>
            <a:endParaRPr lang="en-US" altLang="en-US"/>
          </a:p>
        </p:txBody>
      </p:sp>
    </p:spTree>
    <p:extLst>
      <p:ext uri="{BB962C8B-B14F-4D97-AF65-F5344CB8AC3E}">
        <p14:creationId xmlns:p14="http://schemas.microsoft.com/office/powerpoint/2010/main" val="1618753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45</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93133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46</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28894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47</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17491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48</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95513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49</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30875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50</a:t>
            </a:fld>
            <a:endParaRPr lang="en-US" altLang="en-US"/>
          </a:p>
        </p:txBody>
      </p:sp>
    </p:spTree>
    <p:extLst>
      <p:ext uri="{BB962C8B-B14F-4D97-AF65-F5344CB8AC3E}">
        <p14:creationId xmlns:p14="http://schemas.microsoft.com/office/powerpoint/2010/main" val="833281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51</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9424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5</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400" dirty="0">
                <a:latin typeface="Times" pitchFamily="2" charset="0"/>
                <a:ea typeface="MS PGothic" panose="020B0600070205080204" pitchFamily="34" charset="-128"/>
              </a:rPr>
              <a:t>2022</a:t>
            </a:r>
            <a:endParaRPr lang="en-US" altLang="en-US" sz="2400" b="1" dirty="0">
              <a:latin typeface="Times" pitchFamily="2" charset="0"/>
              <a:ea typeface="ＭＳ Ｐゴシック" panose="020B0600070205080204" pitchFamily="34" charset="-128"/>
            </a:endParaRPr>
          </a:p>
          <a:p>
            <a:endParaRPr lang="en-US" altLang="en-US" b="1"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4082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4662AA-25EF-69BC-4508-D8B0726677E5}"/>
              </a:ext>
            </a:extLst>
          </p:cNvPr>
          <p:cNvSpPr>
            <a:spLocks noGrp="1" noChangeArrowheads="1"/>
          </p:cNvSpPr>
          <p:nvPr>
            <p:ph type="sldNum" sz="quarter" idx="5"/>
          </p:nvPr>
        </p:nvSpPr>
        <p:spPr>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1EFAA3-6221-FA42-952C-CA7E978B85D7}" type="slidenum">
              <a:rPr lang="en-US" altLang="en-US" sz="1200"/>
              <a:pPr/>
              <a:t>6</a:t>
            </a:fld>
            <a:endParaRPr lang="en-US" altLang="en-US" sz="1200"/>
          </a:p>
        </p:txBody>
      </p:sp>
      <p:sp>
        <p:nvSpPr>
          <p:cNvPr id="7170" name="Rectangle 2">
            <a:extLst>
              <a:ext uri="{FF2B5EF4-FFF2-40B4-BE49-F238E27FC236}">
                <a16:creationId xmlns:a16="http://schemas.microsoft.com/office/drawing/2014/main" id="{16E9E201-65EB-85B9-F4CB-0A8A22F6198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a:extLst>
              <a:ext uri="{FF2B5EF4-FFF2-40B4-BE49-F238E27FC236}">
                <a16:creationId xmlns:a16="http://schemas.microsoft.com/office/drawing/2014/main" id="{9CE8926D-0B50-1211-02FC-CBEB413D117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7</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400" dirty="0">
                <a:latin typeface="Times" pitchFamily="2" charset="0"/>
                <a:ea typeface="MS PGothic" panose="020B0600070205080204" pitchFamily="34" charset="-128"/>
              </a:rPr>
              <a:t>2022</a:t>
            </a:r>
            <a:endParaRPr lang="en-US" altLang="en-US" sz="2400" b="1" dirty="0">
              <a:latin typeface="Times" pitchFamily="2" charset="0"/>
              <a:ea typeface="ＭＳ Ｐゴシック" panose="020B0600070205080204" pitchFamily="34" charset="-128"/>
            </a:endParaRPr>
          </a:p>
          <a:p>
            <a:endParaRPr lang="en-US" altLang="en-US" b="1"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92838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prstClr val="black">
                    <a:tint val="75000"/>
                  </a:prstClr>
                </a:solidFill>
                <a:latin typeface="Calibri" panose="020F0502020204030204"/>
              </a:rPr>
              <a:t>                                                                                                                  </a:t>
            </a:r>
            <a:endParaRPr lang="en-US"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8</a:t>
            </a:fld>
            <a:endParaRPr lang="en-US" altLang="en-US"/>
          </a:p>
        </p:txBody>
      </p:sp>
    </p:spTree>
    <p:extLst>
      <p:ext uri="{BB962C8B-B14F-4D97-AF65-F5344CB8AC3E}">
        <p14:creationId xmlns:p14="http://schemas.microsoft.com/office/powerpoint/2010/main" val="367172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9</a:t>
            </a:fld>
            <a:endParaRPr lang="en-US" altLang="en-US"/>
          </a:p>
        </p:txBody>
      </p:sp>
    </p:spTree>
    <p:extLst>
      <p:ext uri="{BB962C8B-B14F-4D97-AF65-F5344CB8AC3E}">
        <p14:creationId xmlns:p14="http://schemas.microsoft.com/office/powerpoint/2010/main" val="309957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2">
            <a:extLst>
              <a:ext uri="{FF2B5EF4-FFF2-40B4-BE49-F238E27FC236}">
                <a16:creationId xmlns:a16="http://schemas.microsoft.com/office/drawing/2014/main" id="{826ACC36-AEC9-1D49-BCD4-7C43631D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33">
            <a:extLst>
              <a:ext uri="{FF2B5EF4-FFF2-40B4-BE49-F238E27FC236}">
                <a16:creationId xmlns:a16="http://schemas.microsoft.com/office/drawing/2014/main" id="{A6094F8F-FA9E-1A46-92B8-4E17449A0DEE}"/>
              </a:ext>
            </a:extLst>
          </p:cNvPr>
          <p:cNvSpPr>
            <a:spLocks noChangeShapeType="1"/>
          </p:cNvSpPr>
          <p:nvPr/>
        </p:nvSpPr>
        <p:spPr bwMode="auto">
          <a:xfrm>
            <a:off x="3200400" y="762000"/>
            <a:ext cx="0" cy="21336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034">
            <a:extLst>
              <a:ext uri="{FF2B5EF4-FFF2-40B4-BE49-F238E27FC236}">
                <a16:creationId xmlns:a16="http://schemas.microsoft.com/office/drawing/2014/main" id="{9A9D883B-EADD-1441-AD10-F74851EAA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6" descr="sim_2color_sig">
            <a:extLst>
              <a:ext uri="{FF2B5EF4-FFF2-40B4-BE49-F238E27FC236}">
                <a16:creationId xmlns:a16="http://schemas.microsoft.com/office/drawing/2014/main" id="{02F6E8C1-C382-5944-90C7-7AD384EA65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3429000" y="1046163"/>
            <a:ext cx="5410200" cy="1600200"/>
          </a:xfrm>
        </p:spPr>
        <p:txBody>
          <a:bodyPr anchor="ctr"/>
          <a:lstStyle>
            <a:lvl1pPr algn="l">
              <a:defRPr sz="2800" b="1"/>
            </a:lvl1pPr>
          </a:lstStyle>
          <a:p>
            <a:r>
              <a:rPr lang="en-US"/>
              <a:t>Click to edit Master title style</a:t>
            </a:r>
          </a:p>
        </p:txBody>
      </p:sp>
      <p:sp>
        <p:nvSpPr>
          <p:cNvPr id="297987" name="Rectangle 1027"/>
          <p:cNvSpPr>
            <a:spLocks noGrp="1" noChangeArrowheads="1"/>
          </p:cNvSpPr>
          <p:nvPr>
            <p:ph type="subTitle" idx="1"/>
          </p:nvPr>
        </p:nvSpPr>
        <p:spPr>
          <a:xfrm>
            <a:off x="3429000" y="3124200"/>
            <a:ext cx="5105400" cy="2895600"/>
          </a:xfrm>
        </p:spPr>
        <p:txBody>
          <a:bodyPr/>
          <a:lstStyle>
            <a:lvl1pPr marL="0" indent="0">
              <a:buFontTx/>
              <a:buNone/>
              <a:defRPr sz="1700"/>
            </a:lvl1pPr>
          </a:lstStyle>
          <a:p>
            <a:r>
              <a:rPr lang="en-US"/>
              <a:t>Click to edit Master subtitle style</a:t>
            </a:r>
          </a:p>
        </p:txBody>
      </p:sp>
      <p:sp>
        <p:nvSpPr>
          <p:cNvPr id="8" name="Rectangle 1028">
            <a:extLst>
              <a:ext uri="{FF2B5EF4-FFF2-40B4-BE49-F238E27FC236}">
                <a16:creationId xmlns:a16="http://schemas.microsoft.com/office/drawing/2014/main" id="{4BEC4B47-11C5-D740-B206-44D211C86C1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defRPr>
            </a:lvl1pPr>
          </a:lstStyle>
          <a:p>
            <a:pPr>
              <a:defRPr/>
            </a:pPr>
            <a:endParaRPr lang="en-US"/>
          </a:p>
        </p:txBody>
      </p:sp>
      <p:sp>
        <p:nvSpPr>
          <p:cNvPr id="9" name="Rectangle 1029">
            <a:extLst>
              <a:ext uri="{FF2B5EF4-FFF2-40B4-BE49-F238E27FC236}">
                <a16:creationId xmlns:a16="http://schemas.microsoft.com/office/drawing/2014/main" id="{8C94467E-1A9A-BA4A-BB3C-28F7E34B9266}"/>
              </a:ext>
            </a:extLst>
          </p:cNvPr>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pPr>
              <a:defRPr/>
            </a:pPr>
            <a:r>
              <a:rPr lang="en-US"/>
              <a:t>University of Kansas Center for Research on Learning  2019</a:t>
            </a:r>
          </a:p>
        </p:txBody>
      </p:sp>
      <p:sp>
        <p:nvSpPr>
          <p:cNvPr id="10" name="Rectangle 1030">
            <a:extLst>
              <a:ext uri="{FF2B5EF4-FFF2-40B4-BE49-F238E27FC236}">
                <a16:creationId xmlns:a16="http://schemas.microsoft.com/office/drawing/2014/main" id="{BBFE0B7A-9BB5-5545-ADB0-230512206664}"/>
              </a:ext>
            </a:extLst>
          </p:cNvPr>
          <p:cNvSpPr>
            <a:spLocks noGrp="1" noChangeArrowheads="1"/>
          </p:cNvSpPr>
          <p:nvPr>
            <p:ph type="sldNum" sz="quarter" idx="12"/>
          </p:nvPr>
        </p:nvSpPr>
        <p:spPr>
          <a:xfrm>
            <a:off x="6553200" y="6248400"/>
            <a:ext cx="1905000" cy="457200"/>
          </a:xfrm>
        </p:spPr>
        <p:txBody>
          <a:bodyPr/>
          <a:lstStyle>
            <a:lvl1pPr algn="r">
              <a:defRPr sz="1400">
                <a:solidFill>
                  <a:schemeClr val="tx1"/>
                </a:solidFill>
              </a:defRPr>
            </a:lvl1pPr>
          </a:lstStyle>
          <a:p>
            <a:pPr>
              <a:defRPr/>
            </a:pPr>
            <a:fld id="{2392A6A9-0B93-A741-9520-0A47F07A8EFA}" type="slidenum">
              <a:rPr lang="en-US" altLang="en-US"/>
              <a:pPr>
                <a:defRPr/>
              </a:pPr>
              <a:t>‹#›</a:t>
            </a:fld>
            <a:endParaRPr lang="en-US" altLang="en-US"/>
          </a:p>
        </p:txBody>
      </p:sp>
    </p:spTree>
    <p:extLst>
      <p:ext uri="{BB962C8B-B14F-4D97-AF65-F5344CB8AC3E}">
        <p14:creationId xmlns:p14="http://schemas.microsoft.com/office/powerpoint/2010/main" val="338312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0B8DA9A-8E70-7C46-B551-B83DA870088F}"/>
              </a:ext>
            </a:extLst>
          </p:cNvPr>
          <p:cNvSpPr>
            <a:spLocks noGrp="1" noChangeArrowheads="1"/>
          </p:cNvSpPr>
          <p:nvPr>
            <p:ph type="sldNum" sz="quarter" idx="10"/>
          </p:nvPr>
        </p:nvSpPr>
        <p:spPr>
          <a:ln/>
        </p:spPr>
        <p:txBody>
          <a:bodyPr/>
          <a:lstStyle>
            <a:lvl1pPr>
              <a:defRPr/>
            </a:lvl1pPr>
          </a:lstStyle>
          <a:p>
            <a:pPr>
              <a:defRPr/>
            </a:pPr>
            <a:fld id="{B2A450F7-0D91-9742-8BDC-D1EAF698C132}" type="slidenum">
              <a:rPr lang="en-US" altLang="en-US"/>
              <a:pPr>
                <a:defRPr/>
              </a:pPr>
              <a:t>‹#›</a:t>
            </a:fld>
            <a:endParaRPr lang="en-US" altLang="en-US"/>
          </a:p>
        </p:txBody>
      </p:sp>
      <p:sp>
        <p:nvSpPr>
          <p:cNvPr id="5" name="Rectangle 9">
            <a:extLst>
              <a:ext uri="{FF2B5EF4-FFF2-40B4-BE49-F238E27FC236}">
                <a16:creationId xmlns:a16="http://schemas.microsoft.com/office/drawing/2014/main" id="{8368BAF3-9272-2040-8FBA-DE0F5E688A16}"/>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13966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E1487ED-B3A4-B043-8D45-91A1A4EE25E3}"/>
              </a:ext>
            </a:extLst>
          </p:cNvPr>
          <p:cNvSpPr>
            <a:spLocks noGrp="1" noChangeArrowheads="1"/>
          </p:cNvSpPr>
          <p:nvPr>
            <p:ph type="sldNum" sz="quarter" idx="10"/>
          </p:nvPr>
        </p:nvSpPr>
        <p:spPr>
          <a:ln/>
        </p:spPr>
        <p:txBody>
          <a:bodyPr/>
          <a:lstStyle>
            <a:lvl1pPr>
              <a:defRPr/>
            </a:lvl1pPr>
          </a:lstStyle>
          <a:p>
            <a:pPr>
              <a:defRPr/>
            </a:pPr>
            <a:fld id="{EFE48505-FA04-4143-8BD5-B8E839839D50}" type="slidenum">
              <a:rPr lang="en-US" altLang="en-US"/>
              <a:pPr>
                <a:defRPr/>
              </a:pPr>
              <a:t>‹#›</a:t>
            </a:fld>
            <a:endParaRPr lang="en-US" altLang="en-US"/>
          </a:p>
        </p:txBody>
      </p:sp>
      <p:sp>
        <p:nvSpPr>
          <p:cNvPr id="5" name="Rectangle 9">
            <a:extLst>
              <a:ext uri="{FF2B5EF4-FFF2-40B4-BE49-F238E27FC236}">
                <a16:creationId xmlns:a16="http://schemas.microsoft.com/office/drawing/2014/main" id="{D9BDCA57-8ADB-684E-A345-01D3B49B65F8}"/>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10528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4F659AA-457D-EF43-BFFA-C21CAE236837}"/>
              </a:ext>
            </a:extLst>
          </p:cNvPr>
          <p:cNvSpPr>
            <a:spLocks noGrp="1" noChangeArrowheads="1"/>
          </p:cNvSpPr>
          <p:nvPr>
            <p:ph type="sldNum" sz="quarter" idx="10"/>
          </p:nvPr>
        </p:nvSpPr>
        <p:spPr>
          <a:ln/>
        </p:spPr>
        <p:txBody>
          <a:bodyPr/>
          <a:lstStyle>
            <a:lvl1pPr>
              <a:defRPr/>
            </a:lvl1pPr>
          </a:lstStyle>
          <a:p>
            <a:pPr>
              <a:defRPr/>
            </a:pPr>
            <a:fld id="{17098659-408A-F140-A3A9-DBA57AC6AD73}" type="slidenum">
              <a:rPr lang="en-US" altLang="en-US"/>
              <a:pPr>
                <a:defRPr/>
              </a:pPr>
              <a:t>‹#›</a:t>
            </a:fld>
            <a:endParaRPr lang="en-US" altLang="en-US"/>
          </a:p>
        </p:txBody>
      </p:sp>
      <p:sp>
        <p:nvSpPr>
          <p:cNvPr id="5" name="Rectangle 9">
            <a:extLst>
              <a:ext uri="{FF2B5EF4-FFF2-40B4-BE49-F238E27FC236}">
                <a16:creationId xmlns:a16="http://schemas.microsoft.com/office/drawing/2014/main" id="{7A0626BF-8410-FB49-93E0-7FCA99480FBB}"/>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28699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89E56DB7-9D02-1844-9C72-C706FB5ECF3B}"/>
              </a:ext>
            </a:extLst>
          </p:cNvPr>
          <p:cNvSpPr>
            <a:spLocks noGrp="1" noChangeArrowheads="1"/>
          </p:cNvSpPr>
          <p:nvPr>
            <p:ph type="sldNum" sz="quarter" idx="10"/>
          </p:nvPr>
        </p:nvSpPr>
        <p:spPr>
          <a:ln/>
        </p:spPr>
        <p:txBody>
          <a:bodyPr/>
          <a:lstStyle>
            <a:lvl1pPr>
              <a:defRPr/>
            </a:lvl1pPr>
          </a:lstStyle>
          <a:p>
            <a:pPr>
              <a:defRPr/>
            </a:pPr>
            <a:fld id="{F119F4FA-B9C1-7641-AB47-64E318AC8D78}" type="slidenum">
              <a:rPr lang="en-US" altLang="en-US"/>
              <a:pPr>
                <a:defRPr/>
              </a:pPr>
              <a:t>‹#›</a:t>
            </a:fld>
            <a:endParaRPr lang="en-US" altLang="en-US"/>
          </a:p>
        </p:txBody>
      </p:sp>
      <p:sp>
        <p:nvSpPr>
          <p:cNvPr id="5" name="Rectangle 9">
            <a:extLst>
              <a:ext uri="{FF2B5EF4-FFF2-40B4-BE49-F238E27FC236}">
                <a16:creationId xmlns:a16="http://schemas.microsoft.com/office/drawing/2014/main" id="{06262126-5D4B-C742-A154-D65A6EB420BA}"/>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81649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12E0437-59F8-1C40-9B58-12CBEABCA9FC}"/>
              </a:ext>
            </a:extLst>
          </p:cNvPr>
          <p:cNvSpPr>
            <a:spLocks noGrp="1" noChangeArrowheads="1"/>
          </p:cNvSpPr>
          <p:nvPr>
            <p:ph type="sldNum" sz="quarter" idx="10"/>
          </p:nvPr>
        </p:nvSpPr>
        <p:spPr>
          <a:ln/>
        </p:spPr>
        <p:txBody>
          <a:bodyPr/>
          <a:lstStyle>
            <a:lvl1pPr>
              <a:defRPr/>
            </a:lvl1pPr>
          </a:lstStyle>
          <a:p>
            <a:pPr>
              <a:defRPr/>
            </a:pPr>
            <a:fld id="{27D94FED-3932-5C4D-99DE-67B68050B5B9}" type="slidenum">
              <a:rPr lang="en-US" altLang="en-US"/>
              <a:pPr>
                <a:defRPr/>
              </a:pPr>
              <a:t>‹#›</a:t>
            </a:fld>
            <a:endParaRPr lang="en-US" altLang="en-US"/>
          </a:p>
        </p:txBody>
      </p:sp>
      <p:sp>
        <p:nvSpPr>
          <p:cNvPr id="6" name="Rectangle 9">
            <a:extLst>
              <a:ext uri="{FF2B5EF4-FFF2-40B4-BE49-F238E27FC236}">
                <a16:creationId xmlns:a16="http://schemas.microsoft.com/office/drawing/2014/main" id="{94BF3300-CBDC-7243-BABF-DDC71383A785}"/>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63454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403C3778-398A-BD49-B761-5E3C78882068}"/>
              </a:ext>
            </a:extLst>
          </p:cNvPr>
          <p:cNvSpPr>
            <a:spLocks noGrp="1" noChangeArrowheads="1"/>
          </p:cNvSpPr>
          <p:nvPr>
            <p:ph type="sldNum" sz="quarter" idx="10"/>
          </p:nvPr>
        </p:nvSpPr>
        <p:spPr>
          <a:ln/>
        </p:spPr>
        <p:txBody>
          <a:bodyPr/>
          <a:lstStyle>
            <a:lvl1pPr>
              <a:defRPr/>
            </a:lvl1pPr>
          </a:lstStyle>
          <a:p>
            <a:pPr>
              <a:defRPr/>
            </a:pPr>
            <a:fld id="{98E24AAE-BB15-EA4F-9FED-BC93D35E2882}" type="slidenum">
              <a:rPr lang="en-US" altLang="en-US"/>
              <a:pPr>
                <a:defRPr/>
              </a:pPr>
              <a:t>‹#›</a:t>
            </a:fld>
            <a:endParaRPr lang="en-US" altLang="en-US"/>
          </a:p>
        </p:txBody>
      </p:sp>
      <p:sp>
        <p:nvSpPr>
          <p:cNvPr id="8" name="Rectangle 9">
            <a:extLst>
              <a:ext uri="{FF2B5EF4-FFF2-40B4-BE49-F238E27FC236}">
                <a16:creationId xmlns:a16="http://schemas.microsoft.com/office/drawing/2014/main" id="{C960BB26-6976-E245-99B3-803CAED279B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88799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E83D7D5A-9180-7F48-A7F6-7E6718B34E87}"/>
              </a:ext>
            </a:extLst>
          </p:cNvPr>
          <p:cNvSpPr>
            <a:spLocks noGrp="1" noChangeArrowheads="1"/>
          </p:cNvSpPr>
          <p:nvPr>
            <p:ph type="sldNum" sz="quarter" idx="10"/>
          </p:nvPr>
        </p:nvSpPr>
        <p:spPr>
          <a:ln/>
        </p:spPr>
        <p:txBody>
          <a:bodyPr/>
          <a:lstStyle>
            <a:lvl1pPr>
              <a:defRPr/>
            </a:lvl1pPr>
          </a:lstStyle>
          <a:p>
            <a:pPr>
              <a:defRPr/>
            </a:pPr>
            <a:fld id="{480E5113-45F0-0C4E-88EA-04DEF61AA53A}" type="slidenum">
              <a:rPr lang="en-US" altLang="en-US"/>
              <a:pPr>
                <a:defRPr/>
              </a:pPr>
              <a:t>‹#›</a:t>
            </a:fld>
            <a:endParaRPr lang="en-US" altLang="en-US"/>
          </a:p>
        </p:txBody>
      </p:sp>
      <p:sp>
        <p:nvSpPr>
          <p:cNvPr id="4" name="Rectangle 9">
            <a:extLst>
              <a:ext uri="{FF2B5EF4-FFF2-40B4-BE49-F238E27FC236}">
                <a16:creationId xmlns:a16="http://schemas.microsoft.com/office/drawing/2014/main" id="{5FE860AB-7DE7-A446-9B56-BFE0696F3F4F}"/>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5787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09AED74-CA49-614D-BFB5-03D4CD224680}"/>
              </a:ext>
            </a:extLst>
          </p:cNvPr>
          <p:cNvSpPr>
            <a:spLocks noGrp="1" noChangeArrowheads="1"/>
          </p:cNvSpPr>
          <p:nvPr>
            <p:ph type="sldNum" sz="quarter" idx="10"/>
          </p:nvPr>
        </p:nvSpPr>
        <p:spPr>
          <a:ln/>
        </p:spPr>
        <p:txBody>
          <a:bodyPr/>
          <a:lstStyle>
            <a:lvl1pPr>
              <a:defRPr/>
            </a:lvl1pPr>
          </a:lstStyle>
          <a:p>
            <a:pPr>
              <a:defRPr/>
            </a:pPr>
            <a:fld id="{21AB840A-EDDD-2947-B8AE-4053FA30B882}" type="slidenum">
              <a:rPr lang="en-US" altLang="en-US"/>
              <a:pPr>
                <a:defRPr/>
              </a:pPr>
              <a:t>‹#›</a:t>
            </a:fld>
            <a:endParaRPr lang="en-US" altLang="en-US"/>
          </a:p>
        </p:txBody>
      </p:sp>
      <p:sp>
        <p:nvSpPr>
          <p:cNvPr id="3" name="Rectangle 9">
            <a:extLst>
              <a:ext uri="{FF2B5EF4-FFF2-40B4-BE49-F238E27FC236}">
                <a16:creationId xmlns:a16="http://schemas.microsoft.com/office/drawing/2014/main" id="{8C01F709-2C90-C64E-8BEF-19A8DB0E2E8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3445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0DE74EF-B0A1-D14E-A3CC-1F6547882646}"/>
              </a:ext>
            </a:extLst>
          </p:cNvPr>
          <p:cNvSpPr>
            <a:spLocks noGrp="1" noChangeArrowheads="1"/>
          </p:cNvSpPr>
          <p:nvPr>
            <p:ph type="sldNum" sz="quarter" idx="10"/>
          </p:nvPr>
        </p:nvSpPr>
        <p:spPr>
          <a:ln/>
        </p:spPr>
        <p:txBody>
          <a:bodyPr/>
          <a:lstStyle>
            <a:lvl1pPr>
              <a:defRPr/>
            </a:lvl1pPr>
          </a:lstStyle>
          <a:p>
            <a:pPr>
              <a:defRPr/>
            </a:pPr>
            <a:fld id="{EEE524DA-E911-4748-B310-A207431E6BE5}" type="slidenum">
              <a:rPr lang="en-US" altLang="en-US"/>
              <a:pPr>
                <a:defRPr/>
              </a:pPr>
              <a:t>‹#›</a:t>
            </a:fld>
            <a:endParaRPr lang="en-US" altLang="en-US"/>
          </a:p>
        </p:txBody>
      </p:sp>
      <p:sp>
        <p:nvSpPr>
          <p:cNvPr id="6" name="Rectangle 9">
            <a:extLst>
              <a:ext uri="{FF2B5EF4-FFF2-40B4-BE49-F238E27FC236}">
                <a16:creationId xmlns:a16="http://schemas.microsoft.com/office/drawing/2014/main" id="{BA302FBA-0F90-D249-9E54-42F22CD3323C}"/>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65296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03EABEE-5B7F-E749-8170-611D417ADC25}"/>
              </a:ext>
            </a:extLst>
          </p:cNvPr>
          <p:cNvSpPr>
            <a:spLocks noGrp="1" noChangeArrowheads="1"/>
          </p:cNvSpPr>
          <p:nvPr>
            <p:ph type="sldNum" sz="quarter" idx="10"/>
          </p:nvPr>
        </p:nvSpPr>
        <p:spPr>
          <a:ln/>
        </p:spPr>
        <p:txBody>
          <a:bodyPr/>
          <a:lstStyle>
            <a:lvl1pPr>
              <a:defRPr/>
            </a:lvl1pPr>
          </a:lstStyle>
          <a:p>
            <a:pPr>
              <a:defRPr/>
            </a:pPr>
            <a:fld id="{A242B986-AB4E-A641-A11D-240D04BF716D}" type="slidenum">
              <a:rPr lang="en-US" altLang="en-US"/>
              <a:pPr>
                <a:defRPr/>
              </a:pPr>
              <a:t>‹#›</a:t>
            </a:fld>
            <a:endParaRPr lang="en-US" altLang="en-US"/>
          </a:p>
        </p:txBody>
      </p:sp>
      <p:sp>
        <p:nvSpPr>
          <p:cNvPr id="6" name="Rectangle 9">
            <a:extLst>
              <a:ext uri="{FF2B5EF4-FFF2-40B4-BE49-F238E27FC236}">
                <a16:creationId xmlns:a16="http://schemas.microsoft.com/office/drawing/2014/main" id="{A60009B2-A23B-C849-9D0B-49842F1FBAC2}"/>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08670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im_2color_sig">
            <a:extLst>
              <a:ext uri="{FF2B5EF4-FFF2-40B4-BE49-F238E27FC236}">
                <a16:creationId xmlns:a16="http://schemas.microsoft.com/office/drawing/2014/main" id="{E3BA93F7-F1A2-3544-A5FD-DA3EFD92B0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53B9EE57-3C8A-BB4A-B884-23E74F52DD5D}"/>
              </a:ext>
            </a:extLst>
          </p:cNvPr>
          <p:cNvSpPr>
            <a:spLocks noGrp="1" noChangeArrowheads="1"/>
          </p:cNvSpPr>
          <p:nvPr>
            <p:ph type="title"/>
          </p:nvPr>
        </p:nvSpPr>
        <p:spPr bwMode="auto">
          <a:xfrm>
            <a:off x="6858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378C173-ACED-2F41-9FB0-20AD8DCB956A}"/>
              </a:ext>
            </a:extLst>
          </p:cNvPr>
          <p:cNvSpPr>
            <a:spLocks noGrp="1" noChangeArrowheads="1"/>
          </p:cNvSpPr>
          <p:nvPr>
            <p:ph type="body" idx="1"/>
          </p:nvPr>
        </p:nvSpPr>
        <p:spPr bwMode="auto">
          <a:xfrm>
            <a:off x="685800" y="15240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Freeform 5">
            <a:extLst>
              <a:ext uri="{FF2B5EF4-FFF2-40B4-BE49-F238E27FC236}">
                <a16:creationId xmlns:a16="http://schemas.microsoft.com/office/drawing/2014/main" id="{666593A5-6438-B54C-8769-442522615318}"/>
              </a:ext>
            </a:extLst>
          </p:cNvPr>
          <p:cNvSpPr>
            <a:spLocks/>
          </p:cNvSpPr>
          <p:nvPr/>
        </p:nvSpPr>
        <p:spPr bwMode="auto">
          <a:xfrm rot="-10798822">
            <a:off x="0" y="6210300"/>
            <a:ext cx="9144000" cy="646113"/>
          </a:xfrm>
          <a:custGeom>
            <a:avLst/>
            <a:gdLst>
              <a:gd name="T0" fmla="*/ 0 w 5770"/>
              <a:gd name="T1" fmla="*/ 0 h 407"/>
              <a:gd name="T2" fmla="*/ 2147483646 w 5770"/>
              <a:gd name="T3" fmla="*/ 0 h 407"/>
              <a:gd name="T4" fmla="*/ 2147483646 w 5770"/>
              <a:gd name="T5" fmla="*/ 2147483646 h 407"/>
              <a:gd name="T6" fmla="*/ 2147483646 w 5770"/>
              <a:gd name="T7" fmla="*/ 2147483646 h 407"/>
              <a:gd name="T8" fmla="*/ 2147483646 w 5770"/>
              <a:gd name="T9" fmla="*/ 2147483646 h 407"/>
              <a:gd name="T10" fmla="*/ 2147483646 w 5770"/>
              <a:gd name="T11" fmla="*/ 2147483646 h 407"/>
              <a:gd name="T12" fmla="*/ 2147483646 w 5770"/>
              <a:gd name="T13" fmla="*/ 2147483646 h 407"/>
              <a:gd name="T14" fmla="*/ 2147483646 w 5770"/>
              <a:gd name="T15" fmla="*/ 2147483646 h 407"/>
              <a:gd name="T16" fmla="*/ 2147483646 w 5770"/>
              <a:gd name="T17" fmla="*/ 2147483646 h 407"/>
              <a:gd name="T18" fmla="*/ 2147483646 w 5770"/>
              <a:gd name="T19" fmla="*/ 2147483646 h 407"/>
              <a:gd name="T20" fmla="*/ 2147483646 w 5770"/>
              <a:gd name="T21" fmla="*/ 2147483646 h 407"/>
              <a:gd name="T22" fmla="*/ 2147483646 w 5770"/>
              <a:gd name="T23" fmla="*/ 2147483646 h 407"/>
              <a:gd name="T24" fmla="*/ 2147483646 w 5770"/>
              <a:gd name="T25" fmla="*/ 2147483646 h 407"/>
              <a:gd name="T26" fmla="*/ 2147483646 w 5770"/>
              <a:gd name="T27" fmla="*/ 2147483646 h 407"/>
              <a:gd name="T28" fmla="*/ 2147483646 w 5770"/>
              <a:gd name="T29" fmla="*/ 2147483646 h 407"/>
              <a:gd name="T30" fmla="*/ 2147483646 w 5770"/>
              <a:gd name="T31" fmla="*/ 2147483646 h 407"/>
              <a:gd name="T32" fmla="*/ 2147483646 w 5770"/>
              <a:gd name="T33" fmla="*/ 2147483646 h 407"/>
              <a:gd name="T34" fmla="*/ 2147483646 w 5770"/>
              <a:gd name="T35" fmla="*/ 2147483646 h 407"/>
              <a:gd name="T36" fmla="*/ 0 w 5770"/>
              <a:gd name="T37" fmla="*/ 2147483646 h 407"/>
              <a:gd name="T38" fmla="*/ 0 w 5770"/>
              <a:gd name="T39" fmla="*/ 0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70" h="407">
                <a:moveTo>
                  <a:pt x="0" y="0"/>
                </a:moveTo>
                <a:lnTo>
                  <a:pt x="5770" y="0"/>
                </a:lnTo>
                <a:lnTo>
                  <a:pt x="5770" y="407"/>
                </a:lnTo>
                <a:lnTo>
                  <a:pt x="5502" y="407"/>
                </a:lnTo>
                <a:lnTo>
                  <a:pt x="5203" y="407"/>
                </a:lnTo>
                <a:lnTo>
                  <a:pt x="4828" y="399"/>
                </a:lnTo>
                <a:lnTo>
                  <a:pt x="4406" y="378"/>
                </a:lnTo>
                <a:lnTo>
                  <a:pt x="3954" y="341"/>
                </a:lnTo>
                <a:lnTo>
                  <a:pt x="3732" y="320"/>
                </a:lnTo>
                <a:lnTo>
                  <a:pt x="3518" y="291"/>
                </a:lnTo>
                <a:lnTo>
                  <a:pt x="3303" y="262"/>
                </a:lnTo>
                <a:lnTo>
                  <a:pt x="3104" y="218"/>
                </a:lnTo>
                <a:lnTo>
                  <a:pt x="2966" y="196"/>
                </a:lnTo>
                <a:lnTo>
                  <a:pt x="2590" y="131"/>
                </a:lnTo>
                <a:lnTo>
                  <a:pt x="2322" y="95"/>
                </a:lnTo>
                <a:lnTo>
                  <a:pt x="2023" y="66"/>
                </a:lnTo>
                <a:lnTo>
                  <a:pt x="1678" y="44"/>
                </a:lnTo>
                <a:lnTo>
                  <a:pt x="1311" y="29"/>
                </a:lnTo>
                <a:lnTo>
                  <a:pt x="0" y="22"/>
                </a:lnTo>
                <a:lnTo>
                  <a:pt x="0" y="0"/>
                </a:lnTo>
                <a:close/>
              </a:path>
            </a:pathLst>
          </a:custGeom>
          <a:solidFill>
            <a:srgbClr val="7F0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 name="Freeform 6">
            <a:extLst>
              <a:ext uri="{FF2B5EF4-FFF2-40B4-BE49-F238E27FC236}">
                <a16:creationId xmlns:a16="http://schemas.microsoft.com/office/drawing/2014/main" id="{8BF3D4AC-FDFB-CC4B-B386-8A314AC7E1C7}"/>
              </a:ext>
            </a:extLst>
          </p:cNvPr>
          <p:cNvSpPr>
            <a:spLocks/>
          </p:cNvSpPr>
          <p:nvPr/>
        </p:nvSpPr>
        <p:spPr bwMode="auto">
          <a:xfrm rot="10800000">
            <a:off x="0" y="6777038"/>
            <a:ext cx="1033463" cy="80962"/>
          </a:xfrm>
          <a:custGeom>
            <a:avLst/>
            <a:gdLst>
              <a:gd name="T0" fmla="*/ 2147483646 w 651"/>
              <a:gd name="T1" fmla="*/ 2147483646 h 51"/>
              <a:gd name="T2" fmla="*/ 2147483646 w 651"/>
              <a:gd name="T3" fmla="*/ 2147483646 h 51"/>
              <a:gd name="T4" fmla="*/ 0 w 651"/>
              <a:gd name="T5" fmla="*/ 0 h 51"/>
              <a:gd name="T6" fmla="*/ 2147483646 w 651"/>
              <a:gd name="T7" fmla="*/ 0 h 51"/>
              <a:gd name="T8" fmla="*/ 2147483646 w 651"/>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51">
                <a:moveTo>
                  <a:pt x="651" y="51"/>
                </a:moveTo>
                <a:lnTo>
                  <a:pt x="77" y="51"/>
                </a:lnTo>
                <a:lnTo>
                  <a:pt x="0" y="0"/>
                </a:lnTo>
                <a:lnTo>
                  <a:pt x="651" y="0"/>
                </a:lnTo>
                <a:lnTo>
                  <a:pt x="651" y="51"/>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Line 7">
            <a:extLst>
              <a:ext uri="{FF2B5EF4-FFF2-40B4-BE49-F238E27FC236}">
                <a16:creationId xmlns:a16="http://schemas.microsoft.com/office/drawing/2014/main" id="{CE86CB68-F07A-8A4E-9C23-27FC9BD53DDF}"/>
              </a:ext>
            </a:extLst>
          </p:cNvPr>
          <p:cNvSpPr>
            <a:spLocks noChangeShapeType="1"/>
          </p:cNvSpPr>
          <p:nvPr/>
        </p:nvSpPr>
        <p:spPr bwMode="auto">
          <a:xfrm>
            <a:off x="838200" y="1295400"/>
            <a:ext cx="7315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68" name="Rectangle 8">
            <a:extLst>
              <a:ext uri="{FF2B5EF4-FFF2-40B4-BE49-F238E27FC236}">
                <a16:creationId xmlns:a16="http://schemas.microsoft.com/office/drawing/2014/main" id="{1E0640C1-D6D5-F244-BA03-F1B4BAEDE4E2}"/>
              </a:ext>
            </a:extLst>
          </p:cNvPr>
          <p:cNvSpPr>
            <a:spLocks noGrp="1" noChangeArrowheads="1"/>
          </p:cNvSpPr>
          <p:nvPr>
            <p:ph type="sldNum" sz="quarter" idx="4"/>
          </p:nvPr>
        </p:nvSpPr>
        <p:spPr bwMode="auto">
          <a:xfrm>
            <a:off x="0" y="62484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panose="020B0604020202020204" pitchFamily="34" charset="0"/>
              </a:defRPr>
            </a:lvl1pPr>
          </a:lstStyle>
          <a:p>
            <a:pPr>
              <a:defRPr/>
            </a:pPr>
            <a:fld id="{31DF22D1-963F-F54B-B5E5-D3BEB12C843B}" type="slidenum">
              <a:rPr lang="en-US" altLang="en-US"/>
              <a:pPr>
                <a:defRPr/>
              </a:pPr>
              <a:t>‹#›</a:t>
            </a:fld>
            <a:endParaRPr lang="en-US" altLang="en-US"/>
          </a:p>
        </p:txBody>
      </p:sp>
      <p:sp>
        <p:nvSpPr>
          <p:cNvPr id="296969" name="Rectangle 9">
            <a:extLst>
              <a:ext uri="{FF2B5EF4-FFF2-40B4-BE49-F238E27FC236}">
                <a16:creationId xmlns:a16="http://schemas.microsoft.com/office/drawing/2014/main" id="{E1EC4617-C37C-8249-8930-A2C19FCEA429}"/>
              </a:ext>
            </a:extLst>
          </p:cNvPr>
          <p:cNvSpPr>
            <a:spLocks noGrp="1" noChangeArrowheads="1"/>
          </p:cNvSpPr>
          <p:nvPr>
            <p:ph type="ftr" sz="quarter" idx="3"/>
          </p:nvPr>
        </p:nvSpPr>
        <p:spPr bwMode="auto">
          <a:xfrm>
            <a:off x="0" y="6477000"/>
            <a:ext cx="381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ea typeface="ＭＳ Ｐゴシック" charset="0"/>
              </a:defRPr>
            </a:lvl1pPr>
          </a:lstStyle>
          <a:p>
            <a:pPr>
              <a:defRPr/>
            </a:pPr>
            <a:r>
              <a:rPr lang="en-US"/>
              <a:t>University of Kansas Center for Research on Learning  2019</a:t>
            </a:r>
          </a:p>
        </p:txBody>
      </p:sp>
    </p:spTree>
  </p:cSld>
  <p:clrMap bg1="lt1" tx1="dk1" bg2="lt2" tx2="dk2" accent1="accent1" accent2="accent2" accent3="accent3" accent4="accent4" accent5="accent5" accent6="accent6" hlink="hlink" folHlink="folHlink"/>
  <p:sldLayoutIdLst>
    <p:sldLayoutId id="2147483971"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iencejournalforkids.org/articles/how-could-baby-dinosaurs-live-in-the-arctic/"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iencejournalforkids.org/articles/how-do-we-find-a-planet-in-another-galaxy/"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3043320" y="3988671"/>
            <a:ext cx="5853095" cy="859536"/>
          </a:xfrm>
        </p:spPr>
        <p:txBody>
          <a:bodyPr/>
          <a:lstStyle/>
          <a:p>
            <a:pPr algn="ctr" eaLnBrk="1" hangingPunct="1">
              <a:spcBef>
                <a:spcPct val="25000"/>
              </a:spcBef>
            </a:pPr>
            <a:br>
              <a:rPr lang="en-US" altLang="en-US" sz="1200" dirty="0"/>
            </a:br>
            <a:r>
              <a:rPr lang="en-US" altLang="ja-JP" sz="2400" i="1" dirty="0">
                <a:solidFill>
                  <a:schemeClr val="tx1"/>
                </a:solidFill>
              </a:rPr>
              <a:t>Janis A. </a:t>
            </a:r>
            <a:r>
              <a:rPr lang="en-US" altLang="ja-JP" sz="2400" i="1" dirty="0" err="1">
                <a:solidFill>
                  <a:schemeClr val="tx1"/>
                </a:solidFill>
              </a:rPr>
              <a:t>Bulgren</a:t>
            </a:r>
            <a:r>
              <a:rPr lang="en-US" altLang="ja-JP" sz="2400" i="1" dirty="0">
                <a:solidFill>
                  <a:schemeClr val="tx1"/>
                </a:solidFill>
              </a:rPr>
              <a:t>, Ph.D</a:t>
            </a:r>
            <a:r>
              <a:rPr lang="en-US" altLang="ja-JP" sz="1600" i="1" dirty="0">
                <a:solidFill>
                  <a:schemeClr val="tx1"/>
                </a:solidFill>
              </a:rPr>
              <a:t>.</a:t>
            </a:r>
            <a:r>
              <a:rPr lang="en-US" altLang="ja-JP" sz="1200" i="1" dirty="0">
                <a:solidFill>
                  <a:schemeClr val="tx1"/>
                </a:solidFill>
              </a:rPr>
              <a:t> </a:t>
            </a:r>
            <a:br>
              <a:rPr lang="en-US" altLang="ja-JP" sz="1200" b="0" i="1" dirty="0">
                <a:solidFill>
                  <a:schemeClr val="tx1"/>
                </a:solidFill>
              </a:rPr>
            </a:br>
            <a:endParaRPr lang="en-US" altLang="en-US" sz="1200" b="0" i="1" dirty="0">
              <a:solidFill>
                <a:schemeClr val="tx1"/>
              </a:solidFill>
            </a:endParaRPr>
          </a:p>
        </p:txBody>
      </p:sp>
      <p:sp>
        <p:nvSpPr>
          <p:cNvPr id="2" name="Rectangle 1">
            <a:extLst>
              <a:ext uri="{FF2B5EF4-FFF2-40B4-BE49-F238E27FC236}">
                <a16:creationId xmlns:a16="http://schemas.microsoft.com/office/drawing/2014/main" id="{E3671510-60B6-4941-AD12-3085B77DFB3A}"/>
              </a:ext>
            </a:extLst>
          </p:cNvPr>
          <p:cNvSpPr/>
          <p:nvPr/>
        </p:nvSpPr>
        <p:spPr>
          <a:xfrm>
            <a:off x="1539875" y="-541318"/>
            <a:ext cx="9144000" cy="4154984"/>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solidFill>
                  <a:srgbClr val="FF0000"/>
                </a:solidFill>
                <a:effectLst>
                  <a:outerShdw dist="38100" dir="2640000" algn="bl" rotWithShape="0">
                    <a:schemeClr val="accent1"/>
                  </a:outerShdw>
                </a:effectLst>
              </a:rPr>
              <a:t>                   </a:t>
            </a:r>
            <a:r>
              <a:rPr lang="en-US" sz="2800" b="1" dirty="0">
                <a:ln w="12700">
                  <a:solidFill>
                    <a:schemeClr val="tx1"/>
                  </a:solidFill>
                  <a:prstDash val="solid"/>
                </a:ln>
                <a:solidFill>
                  <a:srgbClr val="C00000"/>
                </a:solidFill>
                <a:effectLst>
                  <a:outerShdw dist="38100" dir="2640000" algn="bl" rotWithShape="0">
                    <a:schemeClr val="tx1">
                      <a:alpha val="39883"/>
                    </a:schemeClr>
                  </a:outerShdw>
                </a:effectLst>
              </a:rPr>
              <a:t> </a:t>
            </a:r>
          </a:p>
          <a:p>
            <a:pPr algn="ctr"/>
            <a:r>
              <a:rPr lang="en-US" sz="2800" b="1" dirty="0">
                <a:ln w="12700">
                  <a:solidFill>
                    <a:schemeClr val="tx1"/>
                  </a:solidFill>
                  <a:prstDash val="solid"/>
                </a:ln>
                <a:solidFill>
                  <a:srgbClr val="C00000"/>
                </a:solidFill>
                <a:effectLst>
                  <a:outerShdw dist="38100" dir="2640000" algn="bl" rotWithShape="0">
                    <a:schemeClr val="tx1">
                      <a:alpha val="39883"/>
                    </a:schemeClr>
                  </a:outerShdw>
                </a:effectLst>
              </a:rPr>
              <a:t> </a:t>
            </a:r>
          </a:p>
          <a:p>
            <a:pPr algn="ctr"/>
            <a:r>
              <a:rPr lang="en-US" sz="4400" b="1" dirty="0">
                <a:ln w="12700">
                  <a:solidFill>
                    <a:schemeClr val="tx1"/>
                  </a:solidFill>
                  <a:prstDash val="solid"/>
                </a:ln>
                <a:solidFill>
                  <a:srgbClr val="C00000"/>
                </a:solidFill>
                <a:effectLst>
                  <a:outerShdw dist="38100" dir="2640000" algn="bl" rotWithShape="0">
                    <a:schemeClr val="tx1">
                      <a:alpha val="39883"/>
                    </a:schemeClr>
                  </a:outerShdw>
                </a:effectLst>
              </a:rPr>
              <a:t>      </a:t>
            </a:r>
          </a:p>
          <a:p>
            <a:pPr algn="ctr"/>
            <a:r>
              <a:rPr lang="en-US" sz="3400" b="1" dirty="0">
                <a:solidFill>
                  <a:schemeClr val="tx1"/>
                </a:solidFill>
                <a:latin typeface="+mj-lt"/>
              </a:rPr>
              <a:t>Higher Order </a:t>
            </a:r>
          </a:p>
          <a:p>
            <a:pPr algn="ctr"/>
            <a:r>
              <a:rPr lang="en-US" sz="3400" b="1" dirty="0">
                <a:solidFill>
                  <a:schemeClr val="tx1"/>
                </a:solidFill>
                <a:latin typeface="+mj-lt"/>
              </a:rPr>
              <a:t>Thinking &amp; Reasoning</a:t>
            </a:r>
          </a:p>
          <a:p>
            <a:pPr algn="ctr"/>
            <a:r>
              <a:rPr lang="en-US" sz="3400" b="1" dirty="0">
                <a:solidFill>
                  <a:schemeClr val="tx1"/>
                </a:solidFill>
                <a:latin typeface="+mj-lt"/>
              </a:rPr>
              <a:t>(HOTR)</a:t>
            </a:r>
          </a:p>
          <a:p>
            <a:pPr algn="ctr"/>
            <a:endParaRPr lang="en-US" sz="3400" b="1" dirty="0">
              <a:ln w="12700">
                <a:solidFill>
                  <a:schemeClr val="tx1"/>
                </a:solidFill>
                <a:prstDash val="solid"/>
              </a:ln>
              <a:solidFill>
                <a:schemeClr val="tx1"/>
              </a:solidFill>
              <a:effectLst>
                <a:outerShdw dist="38100" dir="2640000" algn="bl" rotWithShape="0">
                  <a:schemeClr val="tx1">
                    <a:alpha val="39883"/>
                  </a:schemeClr>
                </a:outerShdw>
              </a:effectLst>
              <a:latin typeface="+mj-lt"/>
            </a:endParaRPr>
          </a:p>
          <a:p>
            <a:pPr algn="ctr"/>
            <a:r>
              <a:rPr lang="en-US" sz="2800" b="1" dirty="0">
                <a:solidFill>
                  <a:schemeClr val="tx1"/>
                </a:solidFill>
                <a:latin typeface="+mj-lt"/>
              </a:rPr>
              <a:t>Content Enhancement Routines </a:t>
            </a:r>
          </a:p>
        </p:txBody>
      </p:sp>
      <p:sp>
        <p:nvSpPr>
          <p:cNvPr id="4" name="TextBox 3">
            <a:extLst>
              <a:ext uri="{FF2B5EF4-FFF2-40B4-BE49-F238E27FC236}">
                <a16:creationId xmlns:a16="http://schemas.microsoft.com/office/drawing/2014/main" id="{B8A79035-E125-7F7A-7838-9E02E6B40974}"/>
              </a:ext>
            </a:extLst>
          </p:cNvPr>
          <p:cNvSpPr txBox="1"/>
          <p:nvPr/>
        </p:nvSpPr>
        <p:spPr>
          <a:xfrm>
            <a:off x="5112027" y="6082748"/>
            <a:ext cx="997225" cy="338554"/>
          </a:xfrm>
          <a:prstGeom prst="rect">
            <a:avLst/>
          </a:prstGeom>
          <a:noFill/>
        </p:spPr>
        <p:txBody>
          <a:bodyPr wrap="square">
            <a:spAutoFit/>
          </a:bodyPr>
          <a:lstStyle/>
          <a:p>
            <a:r>
              <a:rPr lang="en-US" altLang="en-US" sz="1600" dirty="0">
                <a:latin typeface="Times" pitchFamily="2" charset="0"/>
                <a:ea typeface="MS PGothic" panose="020B0600070205080204" pitchFamily="34" charset="-128"/>
              </a:rPr>
              <a:t>2023</a:t>
            </a:r>
            <a:endParaRPr lang="en-US" sz="1600" dirty="0"/>
          </a:p>
        </p:txBody>
      </p:sp>
      <p:pic>
        <p:nvPicPr>
          <p:cNvPr id="3" name="Picture 2">
            <a:extLst>
              <a:ext uri="{FF2B5EF4-FFF2-40B4-BE49-F238E27FC236}">
                <a16:creationId xmlns:a16="http://schemas.microsoft.com/office/drawing/2014/main" id="{8EEA4556-D3F9-2FA7-2BAE-6A4C0BB624C2}"/>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54806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17A34-72D3-BE42-A9C6-F77FC4EC58BF}"/>
              </a:ext>
            </a:extLst>
          </p:cNvPr>
          <p:cNvSpPr/>
          <p:nvPr/>
        </p:nvSpPr>
        <p:spPr>
          <a:xfrm>
            <a:off x="859870" y="1751617"/>
            <a:ext cx="7877907" cy="3354765"/>
          </a:xfrm>
          <a:prstGeom prst="rect">
            <a:avLst/>
          </a:prstGeom>
        </p:spPr>
        <p:txBody>
          <a:bodyPr wrap="square">
            <a:spAutoFit/>
          </a:bodyPr>
          <a:lstStyle/>
          <a:p>
            <a:pPr marL="0" marR="0">
              <a:spcBef>
                <a:spcPts val="0"/>
              </a:spcBef>
              <a:spcAft>
                <a:spcPts val="0"/>
              </a:spcAft>
            </a:pPr>
            <a:r>
              <a:rPr lang="en-US" b="1" dirty="0">
                <a:solidFill>
                  <a:srgbClr val="941100"/>
                </a:solidFill>
                <a:latin typeface="+mn-lt"/>
                <a:ea typeface="Calibri" panose="020F0502020204030204" pitchFamily="34" charset="0"/>
                <a:cs typeface="Times New Roman" panose="02020603050405020304" pitchFamily="18" charset="0"/>
              </a:rPr>
              <a:t>Argument:</a:t>
            </a:r>
            <a:r>
              <a:rPr lang="en-US" dirty="0">
                <a:latin typeface="+mn-lt"/>
                <a:ea typeface="Calibri" panose="020F0502020204030204" pitchFamily="34" charset="0"/>
                <a:cs typeface="Times New Roman" panose="02020603050405020304" pitchFamily="18" charset="0"/>
              </a:rPr>
              <a:t> a </a:t>
            </a:r>
            <a:r>
              <a:rPr lang="en-US" b="1" i="1" dirty="0">
                <a:latin typeface="+mn-lt"/>
                <a:ea typeface="Calibri" panose="020F0502020204030204" pitchFamily="34" charset="0"/>
                <a:cs typeface="Times New Roman" panose="02020603050405020304" pitchFamily="18" charset="0"/>
              </a:rPr>
              <a:t>claim*</a:t>
            </a:r>
            <a:r>
              <a:rPr lang="en-US" b="1" dirty="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backed by reasons that are supported by evidence</a:t>
            </a:r>
          </a:p>
          <a:p>
            <a:pPr marL="0" marR="0">
              <a:spcBef>
                <a:spcPts val="0"/>
              </a:spcBef>
              <a:spcAft>
                <a:spcPts val="0"/>
              </a:spcAft>
            </a:pPr>
            <a:r>
              <a:rPr lang="en-US" b="1" dirty="0">
                <a:latin typeface="+mn-lt"/>
                <a:ea typeface="Calibri" panose="020F0502020204030204" pitchFamily="34" charset="0"/>
                <a:cs typeface="Times New Roman" panose="02020603050405020304" pitchFamily="18" charset="0"/>
              </a:rPr>
              <a:t> </a:t>
            </a:r>
            <a:endParaRPr lang="en-US" dirty="0">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b="1" dirty="0">
                <a:solidFill>
                  <a:srgbClr val="941100"/>
                </a:solidFill>
                <a:latin typeface="+mn-lt"/>
                <a:ea typeface="Calibri" panose="020F0502020204030204" pitchFamily="34" charset="0"/>
                <a:cs typeface="Times New Roman" panose="02020603050405020304" pitchFamily="18" charset="0"/>
              </a:rPr>
              <a:t>Argumentation:</a:t>
            </a:r>
            <a:r>
              <a:rPr lang="en-US" dirty="0">
                <a:solidFill>
                  <a:srgbClr val="941100"/>
                </a:solidFill>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the process of making a claim, presenting evidence, and producing reasons </a:t>
            </a:r>
          </a:p>
          <a:p>
            <a:pPr marL="0" marR="0">
              <a:spcBef>
                <a:spcPts val="0"/>
              </a:spcBef>
              <a:spcAft>
                <a:spcPts val="0"/>
              </a:spcAft>
            </a:pPr>
            <a:r>
              <a:rPr lang="en-US" b="1" dirty="0">
                <a:solidFill>
                  <a:srgbClr val="941100"/>
                </a:solidFill>
                <a:latin typeface="+mn-lt"/>
                <a:ea typeface="Calibri" panose="020F0502020204030204" pitchFamily="34" charset="0"/>
                <a:cs typeface="Times New Roman" panose="02020603050405020304" pitchFamily="18" charset="0"/>
              </a:rPr>
              <a:t>how and why</a:t>
            </a:r>
            <a:r>
              <a:rPr lang="en-US" dirty="0">
                <a:solidFill>
                  <a:srgbClr val="941100"/>
                </a:solidFill>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the evidence supports the claim</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a typeface="Calibri" panose="020F0502020204030204" pitchFamily="34" charset="0"/>
                <a:cs typeface="Times New Roman" panose="02020603050405020304" pitchFamily="18" charset="0"/>
              </a:rPr>
              <a:t>* A </a:t>
            </a:r>
            <a:r>
              <a:rPr lang="en-US" sz="2000" b="1" i="1" dirty="0">
                <a:ea typeface="Calibri" panose="020F0502020204030204" pitchFamily="34" charset="0"/>
                <a:cs typeface="Times New Roman" panose="02020603050405020304" pitchFamily="18" charset="0"/>
              </a:rPr>
              <a:t>claim</a:t>
            </a:r>
            <a:r>
              <a:rPr lang="en-US" sz="2000" dirty="0">
                <a:ea typeface="Calibri" panose="020F0502020204030204" pitchFamily="34" charset="0"/>
                <a:cs typeface="Times New Roman" panose="02020603050405020304" pitchFamily="18" charset="0"/>
              </a:rPr>
              <a:t> is sometimes presented as a </a:t>
            </a:r>
            <a:r>
              <a:rPr lang="en-US" sz="2000" i="1" dirty="0">
                <a:ea typeface="Calibri" panose="020F0502020204030204" pitchFamily="34" charset="0"/>
                <a:cs typeface="Times New Roman" panose="02020603050405020304" pitchFamily="18" charset="0"/>
              </a:rPr>
              <a:t>statement,  conclusion, finding, or assertion.  </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BCFD547-CA0B-8D44-B732-9F43ABC0FD92}"/>
              </a:ext>
            </a:extLst>
          </p:cNvPr>
          <p:cNvSpPr/>
          <p:nvPr/>
        </p:nvSpPr>
        <p:spPr>
          <a:xfrm>
            <a:off x="1173145" y="152400"/>
            <a:ext cx="6797710" cy="1200329"/>
          </a:xfrm>
          <a:prstGeom prst="rect">
            <a:avLst/>
          </a:prstGeom>
        </p:spPr>
        <p:txBody>
          <a:bodyPr wrap="square">
            <a:spAutoFit/>
          </a:bodyPr>
          <a:lstStyle/>
          <a:p>
            <a:pPr algn="ctr"/>
            <a:r>
              <a:rPr lang="en-US" b="1" dirty="0">
                <a:latin typeface="+mj-lt"/>
              </a:rPr>
              <a:t>The Heart of </a:t>
            </a:r>
          </a:p>
          <a:p>
            <a:pPr algn="ctr"/>
            <a:r>
              <a:rPr lang="en-US" b="1" dirty="0">
                <a:latin typeface="+mj-lt"/>
              </a:rPr>
              <a:t>Teaching Cross-Curricular Argumentation: understanding arguments and argumentation</a:t>
            </a:r>
          </a:p>
        </p:txBody>
      </p:sp>
      <p:sp>
        <p:nvSpPr>
          <p:cNvPr id="6" name="Rectangle 5">
            <a:extLst>
              <a:ext uri="{FF2B5EF4-FFF2-40B4-BE49-F238E27FC236}">
                <a16:creationId xmlns:a16="http://schemas.microsoft.com/office/drawing/2014/main" id="{74122721-3631-5F44-B747-3E814D09298D}"/>
              </a:ext>
            </a:extLst>
          </p:cNvPr>
          <p:cNvSpPr/>
          <p:nvPr/>
        </p:nvSpPr>
        <p:spPr>
          <a:xfrm>
            <a:off x="4091739" y="6443990"/>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pic>
        <p:nvPicPr>
          <p:cNvPr id="8" name="Picture 7">
            <a:extLst>
              <a:ext uri="{FF2B5EF4-FFF2-40B4-BE49-F238E27FC236}">
                <a16:creationId xmlns:a16="http://schemas.microsoft.com/office/drawing/2014/main" id="{D4AAD312-96DD-83B3-AE7A-1EE503514CB6}"/>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0DB4-45ED-AECA-C6D9-254D475698AD}"/>
              </a:ext>
            </a:extLst>
          </p:cNvPr>
          <p:cNvSpPr>
            <a:spLocks noGrp="1"/>
          </p:cNvSpPr>
          <p:nvPr>
            <p:ph type="title"/>
          </p:nvPr>
        </p:nvSpPr>
        <p:spPr/>
        <p:txBody>
          <a:bodyPr/>
          <a:lstStyle/>
          <a:p>
            <a:r>
              <a:rPr lang="en-US" b="1" dirty="0">
                <a:solidFill>
                  <a:schemeClr val="tx1"/>
                </a:solidFill>
              </a:rPr>
              <a:t>DISCUSSION</a:t>
            </a:r>
          </a:p>
        </p:txBody>
      </p:sp>
      <p:sp>
        <p:nvSpPr>
          <p:cNvPr id="4" name="Slide Number Placeholder 3">
            <a:extLst>
              <a:ext uri="{FF2B5EF4-FFF2-40B4-BE49-F238E27FC236}">
                <a16:creationId xmlns:a16="http://schemas.microsoft.com/office/drawing/2014/main" id="{F216DAD5-54DF-00EE-9BF6-1956DEAA2610}"/>
              </a:ext>
            </a:extLst>
          </p:cNvPr>
          <p:cNvSpPr>
            <a:spLocks noGrp="1"/>
          </p:cNvSpPr>
          <p:nvPr>
            <p:ph type="sldNum" sz="quarter" idx="10"/>
          </p:nvPr>
        </p:nvSpPr>
        <p:spPr/>
        <p:txBody>
          <a:bodyPr/>
          <a:lstStyle/>
          <a:p>
            <a:pPr>
              <a:defRPr/>
            </a:pPr>
            <a:fld id="{17098659-408A-F140-A3A9-DBA57AC6AD73}"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1FA36A53-A983-F1ED-5B65-8D8909732B62}"/>
              </a:ext>
            </a:extLst>
          </p:cNvPr>
          <p:cNvSpPr txBox="1"/>
          <p:nvPr/>
        </p:nvSpPr>
        <p:spPr>
          <a:xfrm>
            <a:off x="484414" y="1720840"/>
            <a:ext cx="8175172" cy="3108543"/>
          </a:xfrm>
          <a:prstGeom prst="rect">
            <a:avLst/>
          </a:prstGeom>
          <a:noFill/>
        </p:spPr>
        <p:txBody>
          <a:bodyPr wrap="square">
            <a:spAutoFit/>
          </a:bodyPr>
          <a:lstStyle/>
          <a:p>
            <a:pPr marL="514350" indent="-514350">
              <a:buAutoNum type="arabicPeriod"/>
            </a:pPr>
            <a:r>
              <a:rPr lang="en-US" sz="2800" dirty="0">
                <a:solidFill>
                  <a:schemeClr val="tx1"/>
                </a:solidFill>
                <a:latin typeface="+mn-lt"/>
              </a:rPr>
              <a:t>What are examples of questions that ask students to consider claims, evidence or reasoning?</a:t>
            </a:r>
          </a:p>
          <a:p>
            <a:pPr marL="514350" indent="-514350">
              <a:buAutoNum type="arabicPeriod"/>
            </a:pPr>
            <a:r>
              <a:rPr lang="en-US" sz="2800" dirty="0">
                <a:solidFill>
                  <a:schemeClr val="tx1"/>
                </a:solidFill>
                <a:latin typeface="+mn-lt"/>
              </a:rPr>
              <a:t>Which content areas present these types of questions?     </a:t>
            </a:r>
          </a:p>
          <a:p>
            <a:pPr lvl="7"/>
            <a:r>
              <a:rPr lang="en-US" sz="2800" dirty="0">
                <a:solidFill>
                  <a:schemeClr val="tx1"/>
                </a:solidFill>
                <a:latin typeface="+mn-lt"/>
              </a:rPr>
              <a:t>	</a:t>
            </a:r>
          </a:p>
          <a:p>
            <a:pPr lvl="7"/>
            <a:r>
              <a:rPr lang="en-US" sz="2800" dirty="0">
                <a:solidFill>
                  <a:schemeClr val="tx1"/>
                </a:solidFill>
                <a:latin typeface="+mn-lt"/>
              </a:rPr>
              <a:t>Give Examples.   </a:t>
            </a:r>
          </a:p>
        </p:txBody>
      </p:sp>
      <p:pic>
        <p:nvPicPr>
          <p:cNvPr id="3" name="Picture 2">
            <a:extLst>
              <a:ext uri="{FF2B5EF4-FFF2-40B4-BE49-F238E27FC236}">
                <a16:creationId xmlns:a16="http://schemas.microsoft.com/office/drawing/2014/main" id="{D07FC5B8-A591-C04C-5C94-2DE94852D046}"/>
              </a:ext>
            </a:extLst>
          </p:cNvPr>
          <p:cNvPicPr>
            <a:picLocks noChangeAspect="1"/>
          </p:cNvPicPr>
          <p:nvPr/>
        </p:nvPicPr>
        <p:blipFill>
          <a:blip r:embed="rId2"/>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61399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352214" y="1698204"/>
            <a:ext cx="8439571" cy="5041900"/>
          </a:xfrm>
        </p:spPr>
        <p:txBody>
          <a:bodyPr/>
          <a:lstStyle/>
          <a:p>
            <a:pPr>
              <a:spcBef>
                <a:spcPts val="0"/>
              </a:spcBef>
              <a:spcAft>
                <a:spcPts val="0"/>
              </a:spcAft>
            </a:pPr>
            <a:r>
              <a:rPr lang="en-US" b="1" dirty="0">
                <a:solidFill>
                  <a:srgbClr val="941100"/>
                </a:solidFill>
              </a:rPr>
              <a:t>Graphic Devices </a:t>
            </a:r>
            <a:r>
              <a:rPr lang="en-US" dirty="0"/>
              <a:t>designed to support Argumentation</a:t>
            </a:r>
          </a:p>
          <a:p>
            <a:pPr marL="0" indent="0">
              <a:spcBef>
                <a:spcPts val="0"/>
              </a:spcBef>
              <a:spcAft>
                <a:spcPts val="0"/>
              </a:spcAft>
              <a:buNone/>
            </a:pPr>
            <a:r>
              <a:rPr lang="en-US" dirty="0"/>
              <a:t> </a:t>
            </a:r>
          </a:p>
          <a:p>
            <a:pPr>
              <a:spcBef>
                <a:spcPts val="0"/>
              </a:spcBef>
              <a:spcAft>
                <a:spcPts val="0"/>
              </a:spcAft>
            </a:pPr>
            <a:r>
              <a:rPr lang="en-US" b="1" dirty="0">
                <a:solidFill>
                  <a:srgbClr val="941100"/>
                </a:solidFill>
              </a:rPr>
              <a:t>Cognitive Strategic Steps: </a:t>
            </a:r>
            <a:r>
              <a:rPr lang="en-US" dirty="0"/>
              <a:t>Steps on the Device</a:t>
            </a:r>
          </a:p>
          <a:p>
            <a:pPr>
              <a:spcBef>
                <a:spcPts val="0"/>
              </a:spcBef>
              <a:spcAft>
                <a:spcPts val="0"/>
              </a:spcAft>
            </a:pPr>
            <a:endParaRPr lang="en-US" dirty="0"/>
          </a:p>
          <a:p>
            <a:pPr>
              <a:spcBef>
                <a:spcPts val="0"/>
              </a:spcBef>
              <a:spcAft>
                <a:spcPts val="0"/>
              </a:spcAft>
            </a:pPr>
            <a:r>
              <a:rPr lang="en-US" b="1" dirty="0">
                <a:solidFill>
                  <a:srgbClr val="941100"/>
                </a:solidFill>
              </a:rPr>
              <a:t>Instructional Procedures: </a:t>
            </a:r>
            <a:r>
              <a:rPr lang="en-US" dirty="0"/>
              <a:t>Cue-Do-Review</a:t>
            </a: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r>
              <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rPr>
              <a:t> </a:t>
            </a:r>
          </a:p>
          <a:p>
            <a:pPr algn="ctr">
              <a:spcBef>
                <a:spcPts val="0"/>
              </a:spcBef>
              <a:spcAft>
                <a:spcPts val="0"/>
              </a:spcAft>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algn="ctr">
              <a:spcBef>
                <a:spcPts val="0"/>
              </a:spcBef>
              <a:spcAft>
                <a:spcPts val="0"/>
              </a:spcAft>
            </a:pPr>
            <a:r>
              <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rPr>
              <a:t> </a:t>
            </a:r>
            <a:endParaRPr lang="en-US" sz="3200" dirty="0">
              <a:ln>
                <a:solidFill>
                  <a:schemeClr val="tx1"/>
                </a:solidFill>
              </a:ln>
              <a:solidFill>
                <a:srgbClr val="971B2F"/>
              </a:solidFill>
              <a:effectLst>
                <a:outerShdw dist="50800" dir="2640000" algn="ctr" rotWithShape="0">
                  <a:schemeClr val="tx1">
                    <a:alpha val="65000"/>
                  </a:schemeClr>
                </a:outerShdw>
              </a:effectLst>
              <a:latin typeface="+mj-lt"/>
            </a:endParaRPr>
          </a:p>
          <a:p>
            <a:pPr algn="ctr">
              <a:spcBef>
                <a:spcPts val="0"/>
              </a:spcBef>
              <a:spcAft>
                <a:spcPts val="0"/>
              </a:spcAft>
            </a:pPr>
            <a:endParaRPr lang="en-US" sz="1400" dirty="0"/>
          </a:p>
          <a:p>
            <a:pPr algn="ctr">
              <a:spcBef>
                <a:spcPts val="0"/>
              </a:spcBef>
              <a:spcAft>
                <a:spcPts val="0"/>
              </a:spcAft>
            </a:pPr>
            <a:endParaRPr lang="en-US" sz="1400" dirty="0"/>
          </a:p>
          <a:p>
            <a:pPr algn="ctr">
              <a:spcBef>
                <a:spcPts val="0"/>
              </a:spcBef>
              <a:spcAft>
                <a:spcPts val="0"/>
              </a:spcAft>
            </a:pPr>
            <a:r>
              <a:rPr lang="en-US" sz="1400" dirty="0"/>
              <a:t>See Chapter 2: of </a:t>
            </a:r>
            <a:r>
              <a:rPr lang="en-US" sz="1400" i="1" dirty="0"/>
              <a:t>Teaching Cross-Curricular Argumentation (2021)</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50000"/>
              </a:spcBef>
              <a:buNone/>
            </a:pPr>
            <a:endParaRPr lang="en-US" altLang="en-US" sz="2200" dirty="0">
              <a:solidFill>
                <a:srgbClr val="000000"/>
              </a:solidFill>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12</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219909"/>
            <a:ext cx="8905002" cy="1354217"/>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a:p>
            <a:pPr algn="ctr"/>
            <a:r>
              <a:rPr lang="en-US" sz="2300" b="1" dirty="0">
                <a:latin typeface="+mj-lt"/>
              </a:rPr>
              <a:t>Use the Cross-Curricular Argumentation Routine to guide</a:t>
            </a:r>
          </a:p>
          <a:p>
            <a:pPr algn="ctr"/>
            <a:r>
              <a:rPr lang="en-US" sz="2300" b="1" dirty="0">
                <a:highlight>
                  <a:srgbClr val="FFFF00"/>
                </a:highlight>
                <a:latin typeface="+mj-lt"/>
              </a:rPr>
              <a:t>Arguments about Claims using Evidence and Reasoning with</a:t>
            </a:r>
            <a:r>
              <a:rPr lang="en-US" sz="2300" b="1" dirty="0">
                <a:latin typeface="+mj-lt"/>
              </a:rPr>
              <a:t>: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114529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FC6F8-E765-256F-FCAD-BE7DEA6A889F}"/>
              </a:ext>
            </a:extLst>
          </p:cNvPr>
          <p:cNvSpPr>
            <a:spLocks noGrp="1"/>
          </p:cNvSpPr>
          <p:nvPr>
            <p:ph type="sldNum" sz="quarter" idx="10"/>
          </p:nvPr>
        </p:nvSpPr>
        <p:spPr/>
        <p:txBody>
          <a:bodyPr/>
          <a:lstStyle/>
          <a:p>
            <a:pPr>
              <a:defRPr/>
            </a:pPr>
            <a:fld id="{21AB840A-EDDD-2947-B8AE-4053FA30B882}" type="slidenum">
              <a:rPr lang="en-US" altLang="en-US" smtClean="0"/>
              <a:pPr>
                <a:defRPr/>
              </a:pPr>
              <a:t>13</a:t>
            </a:fld>
            <a:endParaRPr lang="en-US" altLang="en-US"/>
          </a:p>
        </p:txBody>
      </p:sp>
      <p:sp>
        <p:nvSpPr>
          <p:cNvPr id="5" name="TextBox 4">
            <a:extLst>
              <a:ext uri="{FF2B5EF4-FFF2-40B4-BE49-F238E27FC236}">
                <a16:creationId xmlns:a16="http://schemas.microsoft.com/office/drawing/2014/main" id="{533E9E2A-D0F7-5CA5-6EDA-7C95B0C9BEE3}"/>
              </a:ext>
            </a:extLst>
          </p:cNvPr>
          <p:cNvSpPr txBox="1"/>
          <p:nvPr/>
        </p:nvSpPr>
        <p:spPr>
          <a:xfrm>
            <a:off x="1230086" y="401713"/>
            <a:ext cx="6343649" cy="815608"/>
          </a:xfrm>
          <a:prstGeom prst="rect">
            <a:avLst/>
          </a:prstGeom>
          <a:noFill/>
        </p:spPr>
        <p:txBody>
          <a:bodyPr wrap="square">
            <a:spAutoFit/>
          </a:bodyPr>
          <a:lstStyle/>
          <a:p>
            <a:pPr algn="ctr"/>
            <a:r>
              <a:rPr lang="en-US" sz="2300" b="1" dirty="0">
                <a:latin typeface="+mj-lt"/>
              </a:rPr>
              <a:t>The Cross-Curricular Argumentation Routine contains </a:t>
            </a:r>
            <a:r>
              <a:rPr lang="en-US" sz="2300" b="1" dirty="0">
                <a:highlight>
                  <a:srgbClr val="FFFF00"/>
                </a:highlight>
                <a:latin typeface="+mj-lt"/>
              </a:rPr>
              <a:t>three main components</a:t>
            </a:r>
            <a:r>
              <a:rPr lang="en-US" sz="2400" b="1" dirty="0">
                <a:latin typeface="+mj-lt"/>
              </a:rPr>
              <a:t>.</a:t>
            </a:r>
          </a:p>
        </p:txBody>
      </p:sp>
      <p:sp>
        <p:nvSpPr>
          <p:cNvPr id="9" name="TextBox 8">
            <a:extLst>
              <a:ext uri="{FF2B5EF4-FFF2-40B4-BE49-F238E27FC236}">
                <a16:creationId xmlns:a16="http://schemas.microsoft.com/office/drawing/2014/main" id="{E085B671-9609-5DC5-FD9A-8CB762DC3606}"/>
              </a:ext>
            </a:extLst>
          </p:cNvPr>
          <p:cNvSpPr txBox="1"/>
          <p:nvPr/>
        </p:nvSpPr>
        <p:spPr>
          <a:xfrm>
            <a:off x="1230086" y="1751617"/>
            <a:ext cx="10395857" cy="3170099"/>
          </a:xfrm>
          <a:prstGeom prst="rect">
            <a:avLst/>
          </a:prstGeom>
          <a:noFill/>
        </p:spPr>
        <p:txBody>
          <a:bodyPr wrap="square">
            <a:spAutoFit/>
          </a:bodyPr>
          <a:lstStyle/>
          <a:p>
            <a:pPr marL="457200" indent="-457200">
              <a:buFont typeface="Arial" panose="020B0604020202020204" pitchFamily="34" charset="0"/>
              <a:buChar char="•"/>
            </a:pPr>
            <a:r>
              <a:rPr lang="en-US" dirty="0">
                <a:solidFill>
                  <a:srgbClr val="C00000"/>
                </a:solidFill>
                <a:latin typeface="+mn-lt"/>
              </a:rPr>
              <a:t>Visual Devices: </a:t>
            </a:r>
            <a:r>
              <a:rPr lang="en-US" dirty="0">
                <a:solidFill>
                  <a:schemeClr val="tx1"/>
                </a:solidFill>
                <a:latin typeface="+mn-lt"/>
              </a:rPr>
              <a:t>Guides A &amp; B</a:t>
            </a:r>
          </a:p>
          <a:p>
            <a:endParaRPr lang="en-US" dirty="0">
              <a:solidFill>
                <a:schemeClr val="tx1"/>
              </a:solidFill>
              <a:latin typeface="+mn-lt"/>
            </a:endParaRPr>
          </a:p>
          <a:p>
            <a:pPr marL="457200" indent="-457200">
              <a:buFont typeface="Arial" panose="020B0604020202020204" pitchFamily="34" charset="0"/>
              <a:buChar char="•"/>
            </a:pPr>
            <a:r>
              <a:rPr lang="en-US" dirty="0">
                <a:solidFill>
                  <a:srgbClr val="C00000"/>
                </a:solidFill>
                <a:latin typeface="+mn-lt"/>
              </a:rPr>
              <a:t>A Cognitive Reasoning Strategy</a:t>
            </a:r>
          </a:p>
          <a:p>
            <a:endParaRPr lang="en-US" dirty="0">
              <a:solidFill>
                <a:srgbClr val="C00000"/>
              </a:solidFill>
              <a:latin typeface="+mn-lt"/>
            </a:endParaRPr>
          </a:p>
          <a:p>
            <a:pPr marL="457200" indent="-457200">
              <a:buFont typeface="Arial" panose="020B0604020202020204" pitchFamily="34" charset="0"/>
              <a:buChar char="•"/>
            </a:pPr>
            <a:r>
              <a:rPr lang="en-US" dirty="0">
                <a:solidFill>
                  <a:srgbClr val="C00000"/>
                </a:solidFill>
                <a:latin typeface="+mn-lt"/>
              </a:rPr>
              <a:t>Instructional Procedures</a:t>
            </a:r>
          </a:p>
          <a:p>
            <a:endParaRPr lang="en-US" sz="4400" dirty="0">
              <a:solidFill>
                <a:schemeClr val="accent1">
                  <a:lumMod val="50000"/>
                </a:schemeClr>
              </a:solidFill>
            </a:endParaRPr>
          </a:p>
          <a:p>
            <a:r>
              <a:rPr lang="en-US" sz="1800" dirty="0"/>
              <a:t>See Chapter 2 of </a:t>
            </a:r>
            <a:r>
              <a:rPr lang="en-US" sz="1800" i="1" dirty="0"/>
              <a:t>Teaching Cross-Curricular Argumentation (2021)</a:t>
            </a:r>
            <a:br>
              <a:rPr lang="en-US" sz="1800" i="1" dirty="0"/>
            </a:br>
            <a:r>
              <a:rPr lang="en-US" sz="1800" dirty="0"/>
              <a:t>The University of Kanas Center for Research on Learning</a:t>
            </a:r>
          </a:p>
        </p:txBody>
      </p:sp>
      <p:pic>
        <p:nvPicPr>
          <p:cNvPr id="4" name="Picture 3">
            <a:extLst>
              <a:ext uri="{FF2B5EF4-FFF2-40B4-BE49-F238E27FC236}">
                <a16:creationId xmlns:a16="http://schemas.microsoft.com/office/drawing/2014/main" id="{37FB27FD-3365-F98B-1D29-2A77F0173457}"/>
              </a:ext>
            </a:extLst>
          </p:cNvPr>
          <p:cNvPicPr>
            <a:picLocks noChangeAspect="1"/>
          </p:cNvPicPr>
          <p:nvPr/>
        </p:nvPicPr>
        <p:blipFill>
          <a:blip r:embed="rId2"/>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1025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80927-130A-4F84-5A8B-35D33DA9AE3C}"/>
              </a:ext>
            </a:extLst>
          </p:cNvPr>
          <p:cNvSpPr>
            <a:spLocks noGrp="1"/>
          </p:cNvSpPr>
          <p:nvPr>
            <p:ph type="sldNum" sz="quarter" idx="10"/>
          </p:nvPr>
        </p:nvSpPr>
        <p:spPr/>
        <p:txBody>
          <a:bodyPr/>
          <a:lstStyle/>
          <a:p>
            <a:pPr>
              <a:defRPr/>
            </a:pPr>
            <a:fld id="{21AB840A-EDDD-2947-B8AE-4053FA30B882}" type="slidenum">
              <a:rPr lang="en-US" altLang="en-US" smtClean="0"/>
              <a:pPr>
                <a:defRPr/>
              </a:pPr>
              <a:t>14</a:t>
            </a:fld>
            <a:endParaRPr lang="en-US" altLang="en-US"/>
          </a:p>
        </p:txBody>
      </p:sp>
      <p:sp>
        <p:nvSpPr>
          <p:cNvPr id="5" name="TextBox 4">
            <a:extLst>
              <a:ext uri="{FF2B5EF4-FFF2-40B4-BE49-F238E27FC236}">
                <a16:creationId xmlns:a16="http://schemas.microsoft.com/office/drawing/2014/main" id="{C6CD56BB-1C82-7CB9-DFF3-C0B7FAE44807}"/>
              </a:ext>
            </a:extLst>
          </p:cNvPr>
          <p:cNvSpPr txBox="1"/>
          <p:nvPr/>
        </p:nvSpPr>
        <p:spPr>
          <a:xfrm>
            <a:off x="805543" y="304800"/>
            <a:ext cx="7315200" cy="954107"/>
          </a:xfrm>
          <a:prstGeom prst="rect">
            <a:avLst/>
          </a:prstGeom>
          <a:noFill/>
        </p:spPr>
        <p:txBody>
          <a:bodyPr wrap="square">
            <a:spAutoFit/>
          </a:bodyPr>
          <a:lstStyle/>
          <a:p>
            <a:pPr algn="ctr"/>
            <a:r>
              <a:rPr lang="en-US" sz="2800" b="1" dirty="0">
                <a:latin typeface="+mj-lt"/>
              </a:rPr>
              <a:t>There are </a:t>
            </a:r>
            <a:r>
              <a:rPr lang="en-US" sz="2800" b="1" dirty="0">
                <a:solidFill>
                  <a:srgbClr val="941100"/>
                </a:solidFill>
                <a:latin typeface="+mj-lt"/>
              </a:rPr>
              <a:t>two </a:t>
            </a:r>
          </a:p>
          <a:p>
            <a:pPr algn="ctr"/>
            <a:r>
              <a:rPr lang="en-US" sz="2800" b="1" dirty="0">
                <a:latin typeface="+mj-lt"/>
              </a:rPr>
              <a:t>Cross-Curricular Argumentation Guides:</a:t>
            </a:r>
          </a:p>
        </p:txBody>
      </p:sp>
      <p:sp>
        <p:nvSpPr>
          <p:cNvPr id="7" name="TextBox 6">
            <a:extLst>
              <a:ext uri="{FF2B5EF4-FFF2-40B4-BE49-F238E27FC236}">
                <a16:creationId xmlns:a16="http://schemas.microsoft.com/office/drawing/2014/main" id="{D174D5A2-AAAC-E4F4-5D5F-5D366356D5D2}"/>
              </a:ext>
            </a:extLst>
          </p:cNvPr>
          <p:cNvSpPr txBox="1"/>
          <p:nvPr/>
        </p:nvSpPr>
        <p:spPr>
          <a:xfrm>
            <a:off x="805543" y="1913572"/>
            <a:ext cx="10341428" cy="3600986"/>
          </a:xfrm>
          <a:prstGeom prst="rect">
            <a:avLst/>
          </a:prstGeom>
          <a:noFill/>
        </p:spPr>
        <p:txBody>
          <a:bodyPr wrap="square">
            <a:spAutoFit/>
          </a:bodyPr>
          <a:lstStyle/>
          <a:p>
            <a:pPr marL="571500" marR="0" indent="-571500">
              <a:spcBef>
                <a:spcPts val="0"/>
              </a:spcBef>
              <a:spcAft>
                <a:spcPts val="0"/>
              </a:spcAft>
              <a:buFont typeface="Arial" panose="020B0604020202020204" pitchFamily="34" charset="0"/>
              <a:buChar char="•"/>
            </a:pPr>
            <a:r>
              <a:rPr lang="en-US" sz="3600" dirty="0">
                <a:latin typeface="+mn-lt"/>
              </a:rPr>
              <a:t>Guide A  </a:t>
            </a:r>
          </a:p>
          <a:p>
            <a:pPr marL="571500" indent="-571500">
              <a:spcBef>
                <a:spcPts val="0"/>
              </a:spcBef>
              <a:spcAft>
                <a:spcPts val="0"/>
              </a:spcAft>
              <a:buFont typeface="Arial" panose="020B0604020202020204" pitchFamily="34" charset="0"/>
              <a:buChar char="•"/>
            </a:pPr>
            <a:r>
              <a:rPr lang="en-US" sz="3600" dirty="0">
                <a:latin typeface="+mn-lt"/>
              </a:rPr>
              <a:t>Guide B with additional terms</a:t>
            </a:r>
          </a:p>
          <a:p>
            <a:pPr algn="ctr">
              <a:spcBef>
                <a:spcPts val="0"/>
              </a:spcBef>
              <a:spcAft>
                <a:spcPts val="0"/>
              </a:spcAft>
            </a:pPr>
            <a:endParaRPr lang="en-US" sz="4800" b="1" dirty="0">
              <a:latin typeface="+mn-lt"/>
              <a:ea typeface="Calibri" panose="020F0502020204030204" pitchFamily="34" charset="0"/>
              <a:cs typeface="Times New Roman" panose="02020603050405020304" pitchFamily="18" charset="0"/>
            </a:endParaRPr>
          </a:p>
          <a:p>
            <a:pPr algn="ctr">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t>See Chapter 2 of </a:t>
            </a:r>
            <a:r>
              <a:rPr lang="en-US" sz="1800" i="1" dirty="0"/>
              <a:t>Teaching Cross-Curricular Argumentation (2021)</a:t>
            </a:r>
            <a:br>
              <a:rPr lang="en-US" sz="1800" i="1" dirty="0"/>
            </a:br>
            <a:r>
              <a:rPr lang="en-US" sz="1800" dirty="0"/>
              <a:t>The University of Kanas Center for Research on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5BF241F-FDC4-6D78-9E91-79AD14E74F8C}"/>
              </a:ext>
            </a:extLst>
          </p:cNvPr>
          <p:cNvPicPr>
            <a:picLocks noChangeAspect="1"/>
          </p:cNvPicPr>
          <p:nvPr/>
        </p:nvPicPr>
        <p:blipFill>
          <a:blip r:embed="rId2"/>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17211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5169DC-1F20-7B63-2524-E9C4C3ABE501}"/>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C12D33DE-FEDA-4F49-BE0F-858B18332B11}"/>
              </a:ext>
            </a:extLst>
          </p:cNvPr>
          <p:cNvSpPr txBox="1"/>
          <p:nvPr/>
        </p:nvSpPr>
        <p:spPr>
          <a:xfrm>
            <a:off x="1191496" y="403894"/>
            <a:ext cx="6556848" cy="523220"/>
          </a:xfrm>
          <a:prstGeom prst="rect">
            <a:avLst/>
          </a:prstGeom>
          <a:noFill/>
        </p:spPr>
        <p:txBody>
          <a:bodyPr wrap="square">
            <a:spAutoFit/>
          </a:bodyPr>
          <a:lstStyle/>
          <a:p>
            <a:pPr algn="ctr">
              <a:defRPr/>
            </a:pPr>
            <a:r>
              <a:rPr lang="en-US" sz="1600" b="1" dirty="0"/>
              <a:t>Cross-Curricular Argumentation Guide A</a:t>
            </a:r>
          </a:p>
          <a:p>
            <a:pPr algn="ctr">
              <a:defRPr/>
            </a:pP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nvGraphicFramePr>
        <p:xfrm>
          <a:off x="397083" y="949589"/>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0">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nvGraphicFramePr>
        <p:xfrm>
          <a:off x="397083" y="1257903"/>
          <a:ext cx="8376818" cy="4649228"/>
        </p:xfrm>
        <a:graphic>
          <a:graphicData uri="http://schemas.openxmlformats.org/drawingml/2006/table">
            <a:tbl>
              <a:tblPr firstRow="1" bandRow="1">
                <a:tableStyleId>{2D5ABB26-0587-4C30-8999-92F81FD0307C}</a:tableStyleId>
              </a:tblPr>
              <a:tblGrid>
                <a:gridCol w="3838680">
                  <a:extLst>
                    <a:ext uri="{9D8B030D-6E8A-4147-A177-3AD203B41FA5}">
                      <a16:colId xmlns:a16="http://schemas.microsoft.com/office/drawing/2014/main" val="20000"/>
                    </a:ext>
                  </a:extLst>
                </a:gridCol>
                <a:gridCol w="4538138">
                  <a:extLst>
                    <a:ext uri="{9D8B030D-6E8A-4147-A177-3AD203B41FA5}">
                      <a16:colId xmlns:a16="http://schemas.microsoft.com/office/drawing/2014/main" val="20001"/>
                    </a:ext>
                  </a:extLst>
                </a:gridCol>
              </a:tblGrid>
              <a:tr h="3712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a:t>
                      </a:r>
                      <a:r>
                        <a:rPr lang="en-US" sz="1600" b="1" kern="1200" dirty="0">
                          <a:solidFill>
                            <a:schemeClr val="tx1"/>
                          </a:solidFill>
                          <a:effectLst/>
                          <a:latin typeface="+mn-lt"/>
                          <a:ea typeface="+mn-ea"/>
                          <a:cs typeface="+mn-cs"/>
                        </a:rPr>
                        <a:t>claim</a:t>
                      </a:r>
                      <a:r>
                        <a:rPr lang="en-US" sz="900" b="1" kern="1200" dirty="0">
                          <a:solidFill>
                            <a:schemeClr val="tx1"/>
                          </a:solidFill>
                          <a:effectLst/>
                          <a:latin typeface="+mn-lt"/>
                          <a:ea typeface="+mn-ea"/>
                          <a:cs typeface="+mn-cs"/>
                        </a:rPr>
                        <a:t> with any </a:t>
                      </a:r>
                      <a:r>
                        <a:rPr lang="en-US" sz="1600" b="1" kern="1200" dirty="0">
                          <a:solidFill>
                            <a:schemeClr val="tx1"/>
                          </a:solidFill>
                          <a:effectLst/>
                          <a:latin typeface="+mn-lt"/>
                          <a:ea typeface="+mn-ea"/>
                          <a:cs typeface="+mn-cs"/>
                        </a:rPr>
                        <a:t>qualifier</a:t>
                      </a:r>
                      <a:r>
                        <a:rPr lang="en-US" sz="900" b="1" kern="1200" dirty="0">
                          <a:solidFill>
                            <a:schemeClr val="tx1"/>
                          </a:solidFill>
                          <a:effectLst/>
                          <a:latin typeface="+mn-lt"/>
                          <a:ea typeface="+mn-ea"/>
                          <a:cs typeface="+mn-cs"/>
                        </a:rPr>
                        <a:t> and </a:t>
                      </a:r>
                      <a:r>
                        <a:rPr lang="en-US" sz="1600" b="1" kern="1200" dirty="0">
                          <a:solidFill>
                            <a:schemeClr val="tx1"/>
                          </a:solidFill>
                          <a:effectLst/>
                          <a:latin typeface="+mn-lt"/>
                          <a:ea typeface="+mn-ea"/>
                          <a:cs typeface="+mn-cs"/>
                        </a:rPr>
                        <a:t>define key terms</a:t>
                      </a:r>
                      <a:r>
                        <a:rPr lang="en-US" sz="900" b="1" kern="1200" dirty="0">
                          <a:solidFill>
                            <a:schemeClr val="tx1"/>
                          </a:solidFill>
                          <a:effectLst/>
                          <a:latin typeface="+mn-lt"/>
                          <a:ea typeface="+mn-ea"/>
                          <a:cs typeface="+mn-cs"/>
                        </a:rPr>
                        <a:t>.</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179669">
                <a:tc>
                  <a:txBody>
                    <a:bodyPr/>
                    <a:lstStyle/>
                    <a:p>
                      <a:r>
                        <a:rPr lang="en-US" sz="900" b="1" kern="1200" dirty="0">
                          <a:solidFill>
                            <a:schemeClr val="tx1"/>
                          </a:solidFill>
                          <a:effectLst/>
                          <a:latin typeface="+mn-lt"/>
                          <a:ea typeface="+mn-ea"/>
                          <a:cs typeface="+mn-cs"/>
                        </a:rPr>
                        <a:t>2. List the </a:t>
                      </a:r>
                      <a:r>
                        <a:rPr lang="en-US" sz="1600" b="1" kern="1200" dirty="0">
                          <a:solidFill>
                            <a:schemeClr val="tx1"/>
                          </a:solidFill>
                          <a:effectLst/>
                          <a:latin typeface="+mn-lt"/>
                          <a:ea typeface="+mn-ea"/>
                          <a:cs typeface="+mn-cs"/>
                        </a:rPr>
                        <a:t>evidence</a:t>
                      </a:r>
                      <a:r>
                        <a:rPr lang="en-US" sz="900" b="1" i="0" kern="1200" baseline="0" dirty="0">
                          <a:solidFill>
                            <a:schemeClr val="tx1"/>
                          </a:solidFill>
                          <a:effectLst/>
                          <a:latin typeface="+mn-lt"/>
                          <a:ea typeface="+mn-ea"/>
                          <a:cs typeface="+mn-cs"/>
                        </a:rPr>
                        <a:t>.</a:t>
                      </a: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a:t>
                      </a:r>
                      <a:r>
                        <a:rPr lang="en-US" sz="1600" b="1" dirty="0"/>
                        <a:t>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95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a:t>
                      </a:r>
                      <a:r>
                        <a:rPr lang="en-US" sz="1600" b="1" dirty="0"/>
                        <a:t>other arguments </a:t>
                      </a:r>
                      <a:r>
                        <a:rPr lang="en-US" sz="900" b="1" dirty="0"/>
                        <a:t>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9337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a:t>
                      </a:r>
                      <a:r>
                        <a:rPr lang="en-US" sz="1600" b="1" dirty="0"/>
                        <a:t>judgment</a:t>
                      </a:r>
                      <a:r>
                        <a:rPr lang="en-US" sz="900" b="1" dirty="0"/>
                        <a: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713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t>
                      </a:r>
                      <a:r>
                        <a:rPr lang="en-US" sz="1400" b="1" dirty="0"/>
                        <a:t>accept or reject </a:t>
                      </a:r>
                      <a:r>
                        <a:rPr lang="en-US" sz="900" b="1" dirty="0"/>
                        <a:t>the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 name="Slide Number Placeholder 3">
            <a:extLst>
              <a:ext uri="{FF2B5EF4-FFF2-40B4-BE49-F238E27FC236}">
                <a16:creationId xmlns:a16="http://schemas.microsoft.com/office/drawing/2014/main" id="{92D9CCA3-BA7C-1446-8407-07AEC81BBA88}"/>
              </a:ext>
            </a:extLst>
          </p:cNvPr>
          <p:cNvSpPr>
            <a:spLocks noGrp="1"/>
          </p:cNvSpPr>
          <p:nvPr>
            <p:ph type="sldNum" sz="quarter" idx="10"/>
          </p:nvPr>
        </p:nvSpPr>
        <p:spPr>
          <a:xfrm>
            <a:off x="4572000" y="6593486"/>
            <a:ext cx="665018"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15</a:t>
            </a:fld>
            <a:endParaRPr lang="en-US" altLang="en-US" sz="1000" dirty="0">
              <a:solidFill>
                <a:schemeClr val="bg1"/>
              </a:solidFill>
            </a:endParaRPr>
          </a:p>
        </p:txBody>
      </p:sp>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4084874" y="6204118"/>
            <a:ext cx="2015137"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b="1" dirty="0">
                <a:solidFill>
                  <a:srgbClr val="85898A"/>
                </a:solidFill>
              </a:rPr>
              <a:t>© Janis </a:t>
            </a:r>
            <a:r>
              <a:rPr lang="en-US" altLang="en-US" sz="1000" b="1" dirty="0" err="1">
                <a:solidFill>
                  <a:srgbClr val="85898A"/>
                </a:solidFill>
              </a:rPr>
              <a:t>Bulgren</a:t>
            </a:r>
            <a:r>
              <a:rPr lang="en-US" altLang="en-US" sz="1000" b="1" dirty="0">
                <a:solidFill>
                  <a:srgbClr val="85898A"/>
                </a:solidFill>
              </a:rPr>
              <a:t> 2023</a:t>
            </a:r>
          </a:p>
        </p:txBody>
      </p:sp>
      <p:pic>
        <p:nvPicPr>
          <p:cNvPr id="6" name="Picture 5">
            <a:extLst>
              <a:ext uri="{FF2B5EF4-FFF2-40B4-BE49-F238E27FC236}">
                <a16:creationId xmlns:a16="http://schemas.microsoft.com/office/drawing/2014/main" id="{D53CE00A-DA60-CC46-BDB8-08283EB9B10C}"/>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38538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8135F-F5E8-FC09-BEFF-444E1780DC17}"/>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C12D33DE-FEDA-4F49-BE0F-858B18332B11}"/>
              </a:ext>
            </a:extLst>
          </p:cNvPr>
          <p:cNvSpPr txBox="1"/>
          <p:nvPr/>
        </p:nvSpPr>
        <p:spPr>
          <a:xfrm>
            <a:off x="1315564" y="440909"/>
            <a:ext cx="6512873" cy="523220"/>
          </a:xfrm>
          <a:prstGeom prst="rect">
            <a:avLst/>
          </a:prstGeom>
          <a:noFill/>
        </p:spPr>
        <p:txBody>
          <a:bodyPr>
            <a:spAutoFit/>
          </a:bodyPr>
          <a:lstStyle/>
          <a:p>
            <a:pPr algn="ctr">
              <a:defRPr/>
            </a:pPr>
            <a:r>
              <a:rPr lang="en-US" sz="1600" b="1" dirty="0"/>
              <a:t>Cross-Curricular Argumentation Guide A</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nvGraphicFramePr>
        <p:xfrm>
          <a:off x="388938" y="1065585"/>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3113935322"/>
              </p:ext>
            </p:extLst>
          </p:nvPr>
        </p:nvGraphicFramePr>
        <p:xfrm flipV="1">
          <a:off x="180976" y="1446212"/>
          <a:ext cx="8656638" cy="4706938"/>
        </p:xfrm>
        <a:graphic>
          <a:graphicData uri="http://schemas.openxmlformats.org/drawingml/2006/table">
            <a:tbl>
              <a:tblPr firstRow="1" bandRow="1">
                <a:tableStyleId>{2D5ABB26-0587-4C30-8999-92F81FD0307C}</a:tableStyleId>
              </a:tblPr>
              <a:tblGrid>
                <a:gridCol w="4092624">
                  <a:extLst>
                    <a:ext uri="{9D8B030D-6E8A-4147-A177-3AD203B41FA5}">
                      <a16:colId xmlns:a16="http://schemas.microsoft.com/office/drawing/2014/main" val="20000"/>
                    </a:ext>
                  </a:extLst>
                </a:gridCol>
                <a:gridCol w="4564014">
                  <a:extLst>
                    <a:ext uri="{9D8B030D-6E8A-4147-A177-3AD203B41FA5}">
                      <a16:colId xmlns:a16="http://schemas.microsoft.com/office/drawing/2014/main" val="20001"/>
                    </a:ext>
                  </a:extLst>
                </a:gridCol>
              </a:tblGrid>
              <a:tr h="7283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1. </a:t>
                      </a:r>
                      <a:r>
                        <a:rPr lang="en-US" sz="2400" b="1" kern="1200" baseline="0" dirty="0">
                          <a:solidFill>
                            <a:schemeClr val="tx1"/>
                          </a:solidFill>
                          <a:effectLst/>
                          <a:latin typeface="+mn-lt"/>
                          <a:ea typeface="+mn-ea"/>
                          <a:cs typeface="+mn-cs"/>
                        </a:rPr>
                        <a:t>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149804">
                <a:tc>
                  <a:txBody>
                    <a:bodyPr/>
                    <a:lstStyle/>
                    <a:p>
                      <a:r>
                        <a:rPr lang="en-US" sz="2400" b="1" kern="1200" dirty="0">
                          <a:solidFill>
                            <a:schemeClr val="tx1"/>
                          </a:solidFill>
                          <a:effectLst/>
                          <a:latin typeface="+mn-lt"/>
                          <a:ea typeface="+mn-ea"/>
                          <a:cs typeface="+mn-cs"/>
                        </a:rPr>
                        <a:t>2. List the evidence</a:t>
                      </a:r>
                      <a:r>
                        <a:rPr lang="en-US" sz="2400" b="1" i="0" kern="1200" baseline="0" dirty="0">
                          <a:solidFill>
                            <a:schemeClr val="tx1"/>
                          </a:solidFill>
                          <a:effectLst/>
                          <a:latin typeface="+mn-lt"/>
                          <a:ea typeface="+mn-ea"/>
                          <a:cs typeface="+mn-cs"/>
                        </a:rPr>
                        <a:t>.</a:t>
                      </a:r>
                      <a:endParaRPr lang="en-US" sz="24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3. Analyze the reasoning</a:t>
                      </a:r>
                      <a:r>
                        <a:rPr lang="en-US" sz="2400" b="1" i="0" baseline="0" dirty="0"/>
                        <a:t>.</a:t>
                      </a:r>
                      <a:endParaRPr lang="en-US" sz="24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14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83871">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634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8" name="Slide Number Placeholder 3">
            <a:extLst>
              <a:ext uri="{FF2B5EF4-FFF2-40B4-BE49-F238E27FC236}">
                <a16:creationId xmlns:a16="http://schemas.microsoft.com/office/drawing/2014/main" id="{4D931C9B-9D71-BF45-9B2C-1265E1182AF2}"/>
              </a:ext>
            </a:extLst>
          </p:cNvPr>
          <p:cNvSpPr>
            <a:spLocks noGrp="1"/>
          </p:cNvSpPr>
          <p:nvPr>
            <p:ph type="sldNum" sz="quarter" idx="10"/>
          </p:nvPr>
        </p:nvSpPr>
        <p:spPr>
          <a:xfrm>
            <a:off x="4509800" y="6591300"/>
            <a:ext cx="55814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16</a:t>
            </a:fld>
            <a:endParaRPr lang="en-US" altLang="en-US" sz="1000" dirty="0">
              <a:solidFill>
                <a:schemeClr val="bg1"/>
              </a:solidFill>
            </a:endParaRPr>
          </a:p>
        </p:txBody>
      </p:sp>
      <p:sp>
        <p:nvSpPr>
          <p:cNvPr id="9" name="Footer Placeholder 11">
            <a:extLst>
              <a:ext uri="{FF2B5EF4-FFF2-40B4-BE49-F238E27FC236}">
                <a16:creationId xmlns:a16="http://schemas.microsoft.com/office/drawing/2014/main" id="{E182233F-A724-5D45-ACAB-461F5F4633D7}"/>
              </a:ext>
            </a:extLst>
          </p:cNvPr>
          <p:cNvSpPr txBox="1">
            <a:spLocks noChangeArrowheads="1"/>
          </p:cNvSpPr>
          <p:nvPr/>
        </p:nvSpPr>
        <p:spPr>
          <a:xfrm>
            <a:off x="4641056" y="6257319"/>
            <a:ext cx="1442091" cy="4298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har char="•"/>
              <a:defRPr sz="26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buFontTx/>
              <a:buNone/>
            </a:pPr>
            <a:r>
              <a:rPr lang="en-US" altLang="en-US" sz="1000" dirty="0">
                <a:solidFill>
                  <a:srgbClr val="85898A"/>
                </a:solidFill>
              </a:rPr>
              <a:t>© Janis </a:t>
            </a:r>
            <a:r>
              <a:rPr lang="en-US" altLang="en-US" sz="1000" dirty="0" err="1">
                <a:solidFill>
                  <a:srgbClr val="85898A"/>
                </a:solidFill>
              </a:rPr>
              <a:t>Bulgren</a:t>
            </a:r>
            <a:r>
              <a:rPr lang="en-US" altLang="en-US" sz="1000" dirty="0">
                <a:solidFill>
                  <a:srgbClr val="85898A"/>
                </a:solidFill>
              </a:rPr>
              <a:t> 2023</a:t>
            </a:r>
          </a:p>
        </p:txBody>
      </p:sp>
      <p:sp>
        <p:nvSpPr>
          <p:cNvPr id="12" name="Rounded Rectangular Callout 11">
            <a:extLst>
              <a:ext uri="{FF2B5EF4-FFF2-40B4-BE49-F238E27FC236}">
                <a16:creationId xmlns:a16="http://schemas.microsoft.com/office/drawing/2014/main" id="{893FCE50-A2DD-104A-B044-AFD670148040}"/>
              </a:ext>
            </a:extLst>
          </p:cNvPr>
          <p:cNvSpPr/>
          <p:nvPr/>
        </p:nvSpPr>
        <p:spPr bwMode="auto">
          <a:xfrm rot="10800000">
            <a:off x="306384" y="2866164"/>
            <a:ext cx="2968155" cy="825035"/>
          </a:xfrm>
          <a:prstGeom prst="wedgeRoundRectCallout">
            <a:avLst>
              <a:gd name="adj1" fmla="val 31357"/>
              <a:gd name="adj2" fmla="val 74265"/>
              <a:gd name="adj3" fmla="val 16667"/>
            </a:avLst>
          </a:prstGeom>
          <a:ln w="28575">
            <a:solidFill>
              <a:srgbClr val="0051B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3" name="TextBox 12">
            <a:extLst>
              <a:ext uri="{FF2B5EF4-FFF2-40B4-BE49-F238E27FC236}">
                <a16:creationId xmlns:a16="http://schemas.microsoft.com/office/drawing/2014/main" id="{4652CD7D-38AC-6D4C-9256-49E6264E675C}"/>
              </a:ext>
            </a:extLst>
          </p:cNvPr>
          <p:cNvSpPr txBox="1"/>
          <p:nvPr/>
        </p:nvSpPr>
        <p:spPr>
          <a:xfrm>
            <a:off x="306385" y="2921758"/>
            <a:ext cx="3093564" cy="769441"/>
          </a:xfrm>
          <a:prstGeom prst="rect">
            <a:avLst/>
          </a:prstGeom>
          <a:noFill/>
        </p:spPr>
        <p:txBody>
          <a:bodyPr wrap="square" rtlCol="0">
            <a:spAutoFit/>
          </a:bodyPr>
          <a:lstStyle/>
          <a:p>
            <a:r>
              <a:rPr lang="en-US" sz="2200" b="1" dirty="0">
                <a:solidFill>
                  <a:srgbClr val="971B2F"/>
                </a:solidFill>
                <a:latin typeface="+mj-lt"/>
              </a:rPr>
              <a:t>Evidence: </a:t>
            </a:r>
            <a:r>
              <a:rPr lang="en-US" sz="2200" dirty="0">
                <a:solidFill>
                  <a:srgbClr val="971B2F"/>
                </a:solidFill>
                <a:latin typeface="+mj-lt"/>
              </a:rPr>
              <a:t>Information used to support claim</a:t>
            </a:r>
            <a:endParaRPr lang="en-US" sz="2200" b="1" dirty="0">
              <a:solidFill>
                <a:srgbClr val="971B2F"/>
              </a:solidFill>
              <a:latin typeface="+mj-lt"/>
            </a:endParaRPr>
          </a:p>
        </p:txBody>
      </p:sp>
      <p:sp>
        <p:nvSpPr>
          <p:cNvPr id="7" name="Rounded Rectangular Callout 6">
            <a:extLst>
              <a:ext uri="{FF2B5EF4-FFF2-40B4-BE49-F238E27FC236}">
                <a16:creationId xmlns:a16="http://schemas.microsoft.com/office/drawing/2014/main" id="{A6D858AC-2C97-52C2-382E-CDAA813D7B1B}"/>
              </a:ext>
            </a:extLst>
          </p:cNvPr>
          <p:cNvSpPr/>
          <p:nvPr/>
        </p:nvSpPr>
        <p:spPr bwMode="auto">
          <a:xfrm rot="10800000">
            <a:off x="4090085" y="2719380"/>
            <a:ext cx="4776363" cy="1054878"/>
          </a:xfrm>
          <a:prstGeom prst="wedgeRoundRectCallout">
            <a:avLst>
              <a:gd name="adj1" fmla="val -12457"/>
              <a:gd name="adj2" fmla="val 64968"/>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4" name="TextBox 13">
            <a:extLst>
              <a:ext uri="{FF2B5EF4-FFF2-40B4-BE49-F238E27FC236}">
                <a16:creationId xmlns:a16="http://schemas.microsoft.com/office/drawing/2014/main" id="{6E06695A-D5C4-A1FF-EF46-E46B634EE773}"/>
              </a:ext>
            </a:extLst>
          </p:cNvPr>
          <p:cNvSpPr txBox="1"/>
          <p:nvPr/>
        </p:nvSpPr>
        <p:spPr>
          <a:xfrm>
            <a:off x="4090085" y="2704016"/>
            <a:ext cx="4633644" cy="1107996"/>
          </a:xfrm>
          <a:prstGeom prst="rect">
            <a:avLst/>
          </a:prstGeom>
          <a:noFill/>
        </p:spPr>
        <p:txBody>
          <a:bodyPr wrap="square" rtlCol="0">
            <a:spAutoFit/>
          </a:bodyPr>
          <a:lstStyle/>
          <a:p>
            <a:r>
              <a:rPr lang="en-US" sz="2200" b="1" dirty="0">
                <a:solidFill>
                  <a:srgbClr val="971B2F"/>
                </a:solidFill>
                <a:latin typeface="+mj-lt"/>
              </a:rPr>
              <a:t>Reasoning: </a:t>
            </a:r>
            <a:r>
              <a:rPr lang="en-US" sz="2200" dirty="0">
                <a:solidFill>
                  <a:srgbClr val="971B2F"/>
                </a:solidFill>
                <a:latin typeface="+mj-lt"/>
              </a:rPr>
              <a:t>Thinking process used</a:t>
            </a:r>
          </a:p>
          <a:p>
            <a:r>
              <a:rPr lang="en-US" sz="2200" dirty="0">
                <a:solidFill>
                  <a:srgbClr val="971B2F"/>
                </a:solidFill>
                <a:latin typeface="+mj-lt"/>
              </a:rPr>
              <a:t>to show how the evidence supports</a:t>
            </a:r>
          </a:p>
          <a:p>
            <a:r>
              <a:rPr lang="en-US" sz="2200" dirty="0">
                <a:solidFill>
                  <a:srgbClr val="971B2F"/>
                </a:solidFill>
                <a:latin typeface="+mj-lt"/>
              </a:rPr>
              <a:t> or proves the claim</a:t>
            </a:r>
            <a:endParaRPr lang="en-US" sz="2200" b="1" dirty="0">
              <a:solidFill>
                <a:srgbClr val="971B2F"/>
              </a:solidFill>
              <a:latin typeface="+mj-lt"/>
            </a:endParaRPr>
          </a:p>
        </p:txBody>
      </p:sp>
      <p:sp>
        <p:nvSpPr>
          <p:cNvPr id="15" name="Rounded Rectangular Callout 14">
            <a:extLst>
              <a:ext uri="{FF2B5EF4-FFF2-40B4-BE49-F238E27FC236}">
                <a16:creationId xmlns:a16="http://schemas.microsoft.com/office/drawing/2014/main" id="{7485D077-702A-6F8F-EA28-3F997632E6BA}"/>
              </a:ext>
            </a:extLst>
          </p:cNvPr>
          <p:cNvSpPr/>
          <p:nvPr/>
        </p:nvSpPr>
        <p:spPr bwMode="auto">
          <a:xfrm rot="10800000" flipV="1">
            <a:off x="797357" y="220080"/>
            <a:ext cx="2980706" cy="836951"/>
          </a:xfrm>
          <a:prstGeom prst="wedgeRoundRectCallout">
            <a:avLst>
              <a:gd name="adj1" fmla="val 34147"/>
              <a:gd name="adj2" fmla="val 82159"/>
              <a:gd name="adj3" fmla="val 16667"/>
            </a:avLst>
          </a:prstGeom>
          <a:ln w="28575">
            <a:solidFill>
              <a:srgbClr val="0051B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mj-lt"/>
            </a:endParaRPr>
          </a:p>
        </p:txBody>
      </p:sp>
      <p:sp>
        <p:nvSpPr>
          <p:cNvPr id="16" name="TextBox 15">
            <a:extLst>
              <a:ext uri="{FF2B5EF4-FFF2-40B4-BE49-F238E27FC236}">
                <a16:creationId xmlns:a16="http://schemas.microsoft.com/office/drawing/2014/main" id="{118635F2-C92F-5996-3B99-93644637A1D0}"/>
              </a:ext>
            </a:extLst>
          </p:cNvPr>
          <p:cNvSpPr txBox="1"/>
          <p:nvPr/>
        </p:nvSpPr>
        <p:spPr>
          <a:xfrm>
            <a:off x="896524" y="316067"/>
            <a:ext cx="2881539" cy="769441"/>
          </a:xfrm>
          <a:prstGeom prst="rect">
            <a:avLst/>
          </a:prstGeom>
          <a:noFill/>
        </p:spPr>
        <p:txBody>
          <a:bodyPr wrap="square" rtlCol="0">
            <a:spAutoFit/>
          </a:bodyPr>
          <a:lstStyle/>
          <a:p>
            <a:r>
              <a:rPr lang="en-US" sz="2200" b="1" dirty="0">
                <a:solidFill>
                  <a:srgbClr val="971B2F"/>
                </a:solidFill>
                <a:latin typeface="+mj-lt"/>
              </a:rPr>
              <a:t>Claim: </a:t>
            </a:r>
            <a:r>
              <a:rPr lang="en-US" sz="2200" dirty="0">
                <a:solidFill>
                  <a:srgbClr val="971B2F"/>
                </a:solidFill>
                <a:latin typeface="+mj-lt"/>
              </a:rPr>
              <a:t>A statement that something is true</a:t>
            </a:r>
          </a:p>
        </p:txBody>
      </p:sp>
    </p:spTree>
    <p:extLst>
      <p:ext uri="{BB962C8B-B14F-4D97-AF65-F5344CB8AC3E}">
        <p14:creationId xmlns:p14="http://schemas.microsoft.com/office/powerpoint/2010/main" val="137175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F0B200-CF8F-18DB-39A3-3DED35AB1A29}"/>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C12D33DE-FEDA-4F49-BE0F-858B18332B11}"/>
              </a:ext>
            </a:extLst>
          </p:cNvPr>
          <p:cNvSpPr txBox="1"/>
          <p:nvPr/>
        </p:nvSpPr>
        <p:spPr>
          <a:xfrm>
            <a:off x="1315564" y="589971"/>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nvGraphicFramePr>
        <p:xfrm>
          <a:off x="388938" y="1039643"/>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nvGraphicFramePr>
        <p:xfrm>
          <a:off x="335168" y="1410671"/>
          <a:ext cx="8393113" cy="4530495"/>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4. Identify other arguments for or against the claim</a:t>
                      </a:r>
                      <a:r>
                        <a:rPr lang="en-US" sz="24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b="1" dirty="0"/>
                        <a:t>5. Make a judgment about the quality of evidence</a:t>
                      </a:r>
                      <a:r>
                        <a:rPr lang="en-US" sz="24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6. State why you accept or reject the claim. </a:t>
                      </a:r>
                      <a:endParaRPr lang="en-US" sz="1800" b="1"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8" name="Rounded Rectangular Callout 7">
            <a:extLst>
              <a:ext uri="{FF2B5EF4-FFF2-40B4-BE49-F238E27FC236}">
                <a16:creationId xmlns:a16="http://schemas.microsoft.com/office/drawing/2014/main" id="{801D578C-C69A-8848-ADCB-291FED410F67}"/>
              </a:ext>
            </a:extLst>
          </p:cNvPr>
          <p:cNvSpPr/>
          <p:nvPr/>
        </p:nvSpPr>
        <p:spPr bwMode="auto">
          <a:xfrm>
            <a:off x="2013656" y="2574501"/>
            <a:ext cx="5038276" cy="1022682"/>
          </a:xfrm>
          <a:prstGeom prst="wedgeRoundRectCallout">
            <a:avLst>
              <a:gd name="adj1" fmla="val -35656"/>
              <a:gd name="adj2" fmla="val 80193"/>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TextBox 4">
            <a:extLst>
              <a:ext uri="{FF2B5EF4-FFF2-40B4-BE49-F238E27FC236}">
                <a16:creationId xmlns:a16="http://schemas.microsoft.com/office/drawing/2014/main" id="{22D82C78-B73B-044A-A66C-619FD87F8F3E}"/>
              </a:ext>
            </a:extLst>
          </p:cNvPr>
          <p:cNvSpPr txBox="1"/>
          <p:nvPr/>
        </p:nvSpPr>
        <p:spPr>
          <a:xfrm>
            <a:off x="2052861" y="2559987"/>
            <a:ext cx="5038277" cy="830997"/>
          </a:xfrm>
          <a:prstGeom prst="rect">
            <a:avLst/>
          </a:prstGeom>
          <a:noFill/>
        </p:spPr>
        <p:txBody>
          <a:bodyPr wrap="square" rtlCol="0">
            <a:spAutoFit/>
          </a:bodyPr>
          <a:lstStyle/>
          <a:p>
            <a:r>
              <a:rPr lang="en-US" b="1" dirty="0">
                <a:solidFill>
                  <a:srgbClr val="971B2F"/>
                </a:solidFill>
                <a:latin typeface="+mj-lt"/>
              </a:rPr>
              <a:t>Other arguments, rebuttals, counterarguments, corroboration</a:t>
            </a:r>
          </a:p>
        </p:txBody>
      </p:sp>
      <p:sp>
        <p:nvSpPr>
          <p:cNvPr id="9" name="Slide Number Placeholder 3">
            <a:extLst>
              <a:ext uri="{FF2B5EF4-FFF2-40B4-BE49-F238E27FC236}">
                <a16:creationId xmlns:a16="http://schemas.microsoft.com/office/drawing/2014/main" id="{13B218D4-247B-224B-86BB-2F73D53624BC}"/>
              </a:ext>
            </a:extLst>
          </p:cNvPr>
          <p:cNvSpPr>
            <a:spLocks noGrp="1"/>
          </p:cNvSpPr>
          <p:nvPr>
            <p:ph type="sldNum" sz="quarter" idx="10"/>
          </p:nvPr>
        </p:nvSpPr>
        <p:spPr>
          <a:xfrm>
            <a:off x="4509800" y="6591300"/>
            <a:ext cx="55814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17</a:t>
            </a:fld>
            <a:endParaRPr lang="en-US" altLang="en-US" sz="1000" dirty="0">
              <a:solidFill>
                <a:schemeClr val="bg1"/>
              </a:solidFill>
            </a:endParaRPr>
          </a:p>
        </p:txBody>
      </p:sp>
      <p:sp>
        <p:nvSpPr>
          <p:cNvPr id="10" name="Footer Placeholder 11">
            <a:extLst>
              <a:ext uri="{FF2B5EF4-FFF2-40B4-BE49-F238E27FC236}">
                <a16:creationId xmlns:a16="http://schemas.microsoft.com/office/drawing/2014/main" id="{BB589D10-1C47-7C4A-B3C7-3F8D18DD5C0D}"/>
              </a:ext>
            </a:extLst>
          </p:cNvPr>
          <p:cNvSpPr txBox="1">
            <a:spLocks noChangeArrowheads="1"/>
          </p:cNvSpPr>
          <p:nvPr/>
        </p:nvSpPr>
        <p:spPr>
          <a:xfrm>
            <a:off x="4374816" y="6280935"/>
            <a:ext cx="1721184" cy="274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har char="•"/>
              <a:defRPr sz="26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buFontTx/>
              <a:buNone/>
            </a:pPr>
            <a:r>
              <a:rPr lang="en-US" altLang="en-US" sz="1000" dirty="0">
                <a:solidFill>
                  <a:srgbClr val="85898A"/>
                </a:solidFill>
              </a:rPr>
              <a:t>© Janis </a:t>
            </a:r>
            <a:r>
              <a:rPr lang="en-US" altLang="en-US" sz="1000" dirty="0" err="1">
                <a:solidFill>
                  <a:srgbClr val="85898A"/>
                </a:solidFill>
              </a:rPr>
              <a:t>Bulgren</a:t>
            </a:r>
            <a:r>
              <a:rPr lang="en-US" altLang="en-US" sz="1000" dirty="0">
                <a:solidFill>
                  <a:srgbClr val="85898A"/>
                </a:solidFill>
              </a:rPr>
              <a:t> 2023</a:t>
            </a:r>
          </a:p>
        </p:txBody>
      </p:sp>
      <p:sp>
        <p:nvSpPr>
          <p:cNvPr id="11" name="Rounded Rectangular Callout 10">
            <a:extLst>
              <a:ext uri="{FF2B5EF4-FFF2-40B4-BE49-F238E27FC236}">
                <a16:creationId xmlns:a16="http://schemas.microsoft.com/office/drawing/2014/main" id="{4964AB0C-8F95-774A-8912-FE0913D161A4}"/>
              </a:ext>
            </a:extLst>
          </p:cNvPr>
          <p:cNvSpPr/>
          <p:nvPr/>
        </p:nvSpPr>
        <p:spPr bwMode="auto">
          <a:xfrm>
            <a:off x="6252519" y="4984604"/>
            <a:ext cx="2475760" cy="522613"/>
          </a:xfrm>
          <a:prstGeom prst="wedgeRoundRectCallout">
            <a:avLst>
              <a:gd name="adj1" fmla="val -90505"/>
              <a:gd name="adj2" fmla="val -30501"/>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2" name="TextBox 11">
            <a:extLst>
              <a:ext uri="{FF2B5EF4-FFF2-40B4-BE49-F238E27FC236}">
                <a16:creationId xmlns:a16="http://schemas.microsoft.com/office/drawing/2014/main" id="{13451DBA-9417-BB42-9D98-F1B5300E30B4}"/>
              </a:ext>
            </a:extLst>
          </p:cNvPr>
          <p:cNvSpPr txBox="1"/>
          <p:nvPr/>
        </p:nvSpPr>
        <p:spPr>
          <a:xfrm>
            <a:off x="6419263" y="4984604"/>
            <a:ext cx="2117557" cy="461665"/>
          </a:xfrm>
          <a:prstGeom prst="rect">
            <a:avLst/>
          </a:prstGeom>
          <a:noFill/>
        </p:spPr>
        <p:txBody>
          <a:bodyPr wrap="square" rtlCol="0">
            <a:spAutoFit/>
          </a:bodyPr>
          <a:lstStyle/>
          <a:p>
            <a:pPr algn="ctr"/>
            <a:r>
              <a:rPr lang="en-US" b="1" dirty="0">
                <a:solidFill>
                  <a:srgbClr val="971B2F"/>
                </a:solidFill>
                <a:latin typeface="+mj-lt"/>
              </a:rPr>
              <a:t>Decision</a:t>
            </a:r>
          </a:p>
        </p:txBody>
      </p:sp>
      <p:sp>
        <p:nvSpPr>
          <p:cNvPr id="6" name="Rounded Rectangular Callout 5">
            <a:extLst>
              <a:ext uri="{FF2B5EF4-FFF2-40B4-BE49-F238E27FC236}">
                <a16:creationId xmlns:a16="http://schemas.microsoft.com/office/drawing/2014/main" id="{C9C2AF86-5472-DE5D-74EE-7E94CFD24904}"/>
              </a:ext>
            </a:extLst>
          </p:cNvPr>
          <p:cNvSpPr/>
          <p:nvPr/>
        </p:nvSpPr>
        <p:spPr bwMode="auto">
          <a:xfrm>
            <a:off x="6005384" y="5905101"/>
            <a:ext cx="2607033" cy="461665"/>
          </a:xfrm>
          <a:prstGeom prst="wedgeRoundRectCallout">
            <a:avLst>
              <a:gd name="adj1" fmla="val -97715"/>
              <a:gd name="adj2" fmla="val -67731"/>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rgbClr val="971B2F"/>
                </a:solidFill>
                <a:latin typeface="+mj-lt"/>
              </a:rPr>
              <a:t>Explanation</a:t>
            </a:r>
          </a:p>
        </p:txBody>
      </p:sp>
    </p:spTree>
    <p:extLst>
      <p:ext uri="{BB962C8B-B14F-4D97-AF65-F5344CB8AC3E}">
        <p14:creationId xmlns:p14="http://schemas.microsoft.com/office/powerpoint/2010/main" val="37020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61562C92-FC02-3546-9EE9-AFD8A3F9E35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accent2"/>
                </a:solidFill>
              </a:rPr>
              <a:t>University of Kansas Center for Research on Learning </a:t>
            </a:r>
          </a:p>
        </p:txBody>
      </p:sp>
      <p:sp>
        <p:nvSpPr>
          <p:cNvPr id="3" name="Rectangle 2">
            <a:extLst>
              <a:ext uri="{FF2B5EF4-FFF2-40B4-BE49-F238E27FC236}">
                <a16:creationId xmlns:a16="http://schemas.microsoft.com/office/drawing/2014/main" id="{FBCFD547-CA0B-8D44-B732-9F43ABC0FD92}"/>
              </a:ext>
            </a:extLst>
          </p:cNvPr>
          <p:cNvSpPr/>
          <p:nvPr/>
        </p:nvSpPr>
        <p:spPr>
          <a:xfrm>
            <a:off x="1274464" y="1630142"/>
            <a:ext cx="6797710" cy="2308324"/>
          </a:xfrm>
          <a:prstGeom prst="rect">
            <a:avLst/>
          </a:prstGeom>
        </p:spPr>
        <p:txBody>
          <a:bodyPr wrap="square">
            <a:spAutoFit/>
          </a:bodyPr>
          <a:lstStyle/>
          <a:p>
            <a:pPr algn="ctr"/>
            <a:r>
              <a:rPr lang="en-US" sz="3600" b="1" dirty="0">
                <a:solidFill>
                  <a:srgbClr val="941100"/>
                </a:solidFill>
                <a:latin typeface="+mj-lt"/>
              </a:rPr>
              <a:t>Examples</a:t>
            </a:r>
            <a:r>
              <a:rPr lang="en-US" sz="3600" b="1" dirty="0">
                <a:latin typeface="+mj-lt"/>
              </a:rPr>
              <a:t> </a:t>
            </a:r>
            <a:r>
              <a:rPr lang="en-US" sz="3600" b="1" dirty="0">
                <a:solidFill>
                  <a:srgbClr val="941100"/>
                </a:solidFill>
                <a:latin typeface="+mj-lt"/>
              </a:rPr>
              <a:t>of Version A </a:t>
            </a:r>
            <a:r>
              <a:rPr lang="en-US" sz="3600" b="1" dirty="0">
                <a:latin typeface="+mj-lt"/>
              </a:rPr>
              <a:t>of the</a:t>
            </a:r>
          </a:p>
          <a:p>
            <a:pPr algn="ctr"/>
            <a:r>
              <a:rPr lang="en-US" sz="3600" b="1" dirty="0">
                <a:latin typeface="+mj-lt"/>
              </a:rPr>
              <a:t>Cross Curricular Thinking and Reasoning Guide across Content Areas</a:t>
            </a:r>
          </a:p>
        </p:txBody>
      </p:sp>
      <p:sp>
        <p:nvSpPr>
          <p:cNvPr id="6" name="Rectangle 5">
            <a:extLst>
              <a:ext uri="{FF2B5EF4-FFF2-40B4-BE49-F238E27FC236}">
                <a16:creationId xmlns:a16="http://schemas.microsoft.com/office/drawing/2014/main" id="{30A0ECEA-952E-B141-9C4C-F648024EBA29}"/>
              </a:ext>
            </a:extLst>
          </p:cNvPr>
          <p:cNvSpPr/>
          <p:nvPr/>
        </p:nvSpPr>
        <p:spPr>
          <a:xfrm>
            <a:off x="3621056" y="6443990"/>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394809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D390DD-1063-2280-54B8-1AEB926E3418}"/>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389598" y="279584"/>
            <a:ext cx="8504446" cy="584775"/>
          </a:xfrm>
          <a:prstGeom prst="rect">
            <a:avLst/>
          </a:prstGeom>
          <a:noFill/>
        </p:spPr>
        <p:txBody>
          <a:bodyPr wrap="square" rtlCol="0">
            <a:spAutoFit/>
          </a:bodyPr>
          <a:lstStyle/>
          <a:p>
            <a:pPr algn="ctr" defTabSz="342900" eaLnBrk="1" fontAlgn="auto" hangingPunct="1">
              <a:spcBef>
                <a:spcPts val="0"/>
              </a:spcBef>
              <a:spcAft>
                <a:spcPts val="0"/>
              </a:spcAft>
              <a:defRPr/>
            </a:pPr>
            <a:r>
              <a:rPr lang="en-US" sz="1600" b="1" dirty="0">
                <a:solidFill>
                  <a:prstClr val="black"/>
                </a:solidFill>
                <a:latin typeface="Calibri" panose="020F0502020204030204"/>
                <a:ea typeface="+mn-ea"/>
              </a:rPr>
              <a:t>Cross-Curricular Argumentation Guide A – Science</a:t>
            </a:r>
            <a:br>
              <a:rPr lang="en-US" sz="1600" b="1" dirty="0">
                <a:solidFill>
                  <a:prstClr val="black"/>
                </a:solidFill>
                <a:highlight>
                  <a:srgbClr val="FFFF00"/>
                </a:highlight>
                <a:latin typeface="Calibri" panose="020F0502020204030204"/>
                <a:ea typeface="+mn-ea"/>
              </a:rPr>
            </a:br>
            <a:endParaRPr lang="en-US" sz="16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89598" y="1456722"/>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 Reversible and not reversible changes</a:t>
                      </a:r>
                      <a:endParaRPr lang="en-US" sz="12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274497600"/>
              </p:ext>
            </p:extLst>
          </p:nvPr>
        </p:nvGraphicFramePr>
        <p:xfrm>
          <a:off x="500946" y="980901"/>
          <a:ext cx="8504446" cy="4775741"/>
        </p:xfrm>
        <a:graphic>
          <a:graphicData uri="http://schemas.openxmlformats.org/drawingml/2006/table">
            <a:tbl>
              <a:tblPr firstRow="1" bandRow="1">
                <a:tableStyleId>{2D5ABB26-0587-4C30-8999-92F81FD0307C}</a:tableStyleId>
              </a:tblPr>
              <a:tblGrid>
                <a:gridCol w="4206978">
                  <a:extLst>
                    <a:ext uri="{9D8B030D-6E8A-4147-A177-3AD203B41FA5}">
                      <a16:colId xmlns:a16="http://schemas.microsoft.com/office/drawing/2014/main" val="2751578919"/>
                    </a:ext>
                  </a:extLst>
                </a:gridCol>
                <a:gridCol w="4297468">
                  <a:extLst>
                    <a:ext uri="{9D8B030D-6E8A-4147-A177-3AD203B41FA5}">
                      <a16:colId xmlns:a16="http://schemas.microsoft.com/office/drawing/2014/main" val="412781860"/>
                    </a:ext>
                  </a:extLst>
                </a:gridCol>
              </a:tblGrid>
              <a:tr h="888997">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dirty="0">
                          <a:solidFill>
                            <a:schemeClr val="tx1"/>
                          </a:solidFill>
                          <a:effectLst/>
                          <a:latin typeface="+mn-lt"/>
                          <a:ea typeface="+mn-ea"/>
                          <a:cs typeface="+mn-cs"/>
                        </a:rPr>
                        <a:t>Clarify the claim with any </a:t>
                      </a:r>
                      <a:r>
                        <a:rPr lang="en-US" sz="1200" b="1" kern="1200" dirty="0">
                          <a:solidFill>
                            <a:schemeClr val="tx1"/>
                          </a:solidFill>
                          <a:effectLst/>
                          <a:highlight>
                            <a:srgbClr val="FFFF00"/>
                          </a:highlight>
                          <a:latin typeface="+mn-lt"/>
                          <a:ea typeface="+mn-ea"/>
                          <a:cs typeface="+mn-cs"/>
                        </a:rPr>
                        <a:t>qualifier</a:t>
                      </a:r>
                      <a:r>
                        <a:rPr lang="en-US" sz="900" b="1" kern="1200" dirty="0">
                          <a:solidFill>
                            <a:schemeClr val="tx1"/>
                          </a:solidFill>
                          <a:effectLst/>
                          <a:latin typeface="+mn-lt"/>
                          <a:ea typeface="+mn-ea"/>
                          <a:cs typeface="+mn-cs"/>
                        </a:rPr>
                        <a:t> and key terms.    </a:t>
                      </a:r>
                      <a:r>
                        <a:rPr lang="en-US" sz="900" b="1" kern="1200" dirty="0">
                          <a:solidFill>
                            <a:schemeClr val="tx1"/>
                          </a:solidFill>
                          <a:effectLst/>
                          <a:highlight>
                            <a:srgbClr val="FFFF00"/>
                          </a:highlight>
                          <a:latin typeface="+mn-lt"/>
                          <a:ea typeface="+mn-ea"/>
                          <a:cs typeface="+mn-cs"/>
                        </a:rPr>
                        <a:t> </a:t>
                      </a:r>
                      <a:r>
                        <a:rPr lang="en-US" sz="1800" b="1" kern="1200" dirty="0">
                          <a:solidFill>
                            <a:schemeClr val="tx1"/>
                          </a:solidFill>
                          <a:effectLst/>
                          <a:highlight>
                            <a:srgbClr val="FFFF00"/>
                          </a:highlight>
                          <a:latin typeface="Calibri" panose="020F0502020204030204" pitchFamily="34" charset="0"/>
                          <a:ea typeface="+mn-ea"/>
                          <a:cs typeface="Times New Roman" panose="02020603050405020304" pitchFamily="18" charset="0"/>
                        </a:rPr>
                        <a:t>Some </a:t>
                      </a:r>
                      <a:r>
                        <a:rPr lang="en-US" sz="1800" b="1" kern="1200" dirty="0">
                          <a:solidFill>
                            <a:schemeClr val="tx1"/>
                          </a:solidFill>
                          <a:effectLst/>
                          <a:latin typeface="Calibri" panose="020F0502020204030204" pitchFamily="34" charset="0"/>
                          <a:ea typeface="+mn-ea"/>
                          <a:cs typeface="Times New Roman" panose="02020603050405020304" pitchFamily="18" charset="0"/>
                        </a:rPr>
                        <a:t>changes caused by heating or cooling can be reversed and some cannot.</a:t>
                      </a:r>
                      <a:r>
                        <a:rPr lang="en-US" sz="1200" b="1" kern="1200" dirty="0">
                          <a:solidFill>
                            <a:schemeClr val="tx1"/>
                          </a:solidFill>
                          <a:effectLst/>
                          <a:latin typeface="Calibri" panose="020F0502020204030204" pitchFamily="34" charset="0"/>
                          <a:ea typeface="+mn-ea"/>
                          <a:cs typeface="Times New Roman" panose="02020603050405020304" pitchFamily="18"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Calibri" panose="020F0502020204030204" pitchFamily="34" charset="0"/>
                          <a:ea typeface="+mn-ea"/>
                          <a:cs typeface="Times New Roman" panose="02020603050405020304" pitchFamily="18" charset="0"/>
                        </a:rPr>
                        <a:t>Reversed – changed back to original form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184710">
                <a:tc>
                  <a:txBody>
                    <a:bodyPr/>
                    <a:lstStyle/>
                    <a:p>
                      <a:r>
                        <a:rPr lang="en-US" sz="900" b="1" kern="1200" dirty="0">
                          <a:solidFill>
                            <a:schemeClr val="tx1"/>
                          </a:solidFill>
                          <a:effectLst/>
                          <a:latin typeface="+mn-lt"/>
                          <a:ea typeface="+mn-ea"/>
                          <a:cs typeface="+mn-cs"/>
                        </a:rPr>
                        <a:t>2. List the evidence. </a:t>
                      </a:r>
                    </a:p>
                    <a:p>
                      <a:pPr marL="342900" indent="-342900">
                        <a:buFont typeface="+mj-lt"/>
                        <a:buAutoNum type="arabicPeriod"/>
                      </a:pPr>
                      <a:r>
                        <a:rPr lang="en-US" sz="1400" b="1" i="0" kern="1200" baseline="0" dirty="0">
                          <a:solidFill>
                            <a:schemeClr val="tx1"/>
                          </a:solidFill>
                          <a:effectLst/>
                          <a:latin typeface="+mn-lt"/>
                          <a:ea typeface="+mn-ea"/>
                          <a:cs typeface="+mn-cs"/>
                        </a:rPr>
                        <a:t>When butter, chocolate and ice are heated, they melt.  When they are cooled, they go back to their original form.</a:t>
                      </a:r>
                    </a:p>
                    <a:p>
                      <a:pPr marL="342900" indent="-342900">
                        <a:buFont typeface="+mj-lt"/>
                        <a:buAutoNum type="arabicPeriod"/>
                      </a:pPr>
                      <a:endParaRPr lang="en-US" sz="1400" b="1" i="0" kern="1200" baseline="0" dirty="0">
                        <a:solidFill>
                          <a:schemeClr val="tx1"/>
                        </a:solidFill>
                        <a:effectLst/>
                        <a:latin typeface="+mn-lt"/>
                        <a:ea typeface="+mn-ea"/>
                        <a:cs typeface="+mn-cs"/>
                      </a:endParaRPr>
                    </a:p>
                    <a:p>
                      <a:pPr marL="342900" indent="-342900">
                        <a:buFont typeface="+mj-lt"/>
                        <a:buAutoNum type="arabicPeriod"/>
                      </a:pPr>
                      <a:endParaRPr lang="en-US" sz="1400" b="1" i="0" kern="1200" baseline="0" dirty="0">
                        <a:solidFill>
                          <a:schemeClr val="tx1"/>
                        </a:solidFill>
                        <a:effectLst/>
                        <a:latin typeface="+mn-lt"/>
                        <a:ea typeface="+mn-ea"/>
                        <a:cs typeface="+mn-cs"/>
                      </a:endParaRPr>
                    </a:p>
                    <a:p>
                      <a:pPr marL="342900" indent="-342900">
                        <a:buFont typeface="+mj-lt"/>
                        <a:buAutoNum type="arabicPeriod"/>
                      </a:pPr>
                      <a:r>
                        <a:rPr lang="en-US" sz="1400" b="1" i="0" kern="1200" baseline="0" dirty="0">
                          <a:solidFill>
                            <a:schemeClr val="tx1"/>
                          </a:solidFill>
                          <a:effectLst/>
                          <a:latin typeface="+mn-lt"/>
                          <a:ea typeface="+mn-ea"/>
                          <a:cs typeface="+mn-cs"/>
                        </a:rPr>
                        <a:t>When an egg is cooked, paper is burned, or bread is toasted they do not their original form when they are cooled.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a:t>Some changes caused by heating or cooling can be reversed.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a:t>Some changes caused by heating or cooling cannot be reversed.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919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4. Identify other arguments for or against the claim.</a:t>
                      </a:r>
                      <a:endParaRPr lang="en-US" sz="900" b="1"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 </a:t>
                      </a:r>
                      <a:r>
                        <a:rPr lang="en-US" sz="1300" b="0"/>
                        <a:t>I </a:t>
                      </a:r>
                      <a:r>
                        <a:rPr lang="en-US" sz="1300" b="1"/>
                        <a:t>have seen when plants freeze in the winter, they do not go back to their original form when it warms up</a:t>
                      </a:r>
                      <a:r>
                        <a:rPr lang="en-US" sz="1200" b="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15902">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i="0"/>
                        <a:t>5. Make a judgment about quality of evidence </a:t>
                      </a:r>
                      <a:r>
                        <a:rPr lang="en-US" sz="1400" b="1" i="0" baseline="0"/>
                        <a:t>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i="0"/>
                        <a:t>The evidence is good because we can give examples changes caused be heating that can be reversed. We can also give examples of changes caused by heating that cannot be reversed.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941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I accept the claim because I observed the evidence in an experiment.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accent2"/>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a:lstStyle>
          <a:p>
            <a:pPr algn="r" defTabSz="342900" eaLnBrk="1" fontAlgn="auto" hangingPunct="1">
              <a:spcBef>
                <a:spcPts val="0"/>
              </a:spcBef>
              <a:spcAft>
                <a:spcPts val="0"/>
              </a:spcAft>
              <a:defRPr/>
            </a:pPr>
            <a:r>
              <a:rPr lang="en-US"/>
              <a:t>University of Kansas Center for Research on Learning  2019</a:t>
            </a:r>
            <a:endParaRPr lang="en-US" sz="900">
              <a:solidFill>
                <a:prstClr val="black">
                  <a:tint val="75000"/>
                </a:prstClr>
              </a:solidFill>
              <a:latin typeface="Calibri" panose="020F0502020204030204"/>
              <a:ea typeface="+mn-ea"/>
            </a:endParaRPr>
          </a:p>
        </p:txBody>
      </p:sp>
      <p:sp>
        <p:nvSpPr>
          <p:cNvPr id="7" name="TextBox 6">
            <a:extLst>
              <a:ext uri="{FF2B5EF4-FFF2-40B4-BE49-F238E27FC236}">
                <a16:creationId xmlns:a16="http://schemas.microsoft.com/office/drawing/2014/main" id="{72A08637-D960-DA3C-934D-5473662C0F8A}"/>
              </a:ext>
            </a:extLst>
          </p:cNvPr>
          <p:cNvSpPr txBox="1"/>
          <p:nvPr/>
        </p:nvSpPr>
        <p:spPr>
          <a:xfrm>
            <a:off x="4843847" y="6212358"/>
            <a:ext cx="2418835" cy="276999"/>
          </a:xfrm>
          <a:prstGeom prst="rect">
            <a:avLst/>
          </a:prstGeom>
          <a:noFill/>
        </p:spPr>
        <p:txBody>
          <a:bodyPr wrap="square">
            <a:spAutoFit/>
          </a:bodyPr>
          <a:lstStyle/>
          <a:p>
            <a:pPr algn="r"/>
            <a:r>
              <a:rPr lang="en-US" altLang="en-US" sz="1200" dirty="0">
                <a:solidFill>
                  <a:srgbClr val="85898A"/>
                </a:solidFill>
              </a:rPr>
              <a:t>© Janis </a:t>
            </a:r>
            <a:r>
              <a:rPr lang="en-US" altLang="en-US" sz="1200" dirty="0" err="1">
                <a:solidFill>
                  <a:srgbClr val="85898A"/>
                </a:solidFill>
              </a:rPr>
              <a:t>Bulgren</a:t>
            </a:r>
            <a:r>
              <a:rPr lang="en-US" altLang="en-US" sz="1200" dirty="0">
                <a:solidFill>
                  <a:srgbClr val="85898A"/>
                </a:solidFill>
              </a:rPr>
              <a:t> 2023</a:t>
            </a:r>
          </a:p>
        </p:txBody>
      </p:sp>
    </p:spTree>
    <p:extLst>
      <p:ext uri="{BB962C8B-B14F-4D97-AF65-F5344CB8AC3E}">
        <p14:creationId xmlns:p14="http://schemas.microsoft.com/office/powerpoint/2010/main" val="293950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AAD0-214B-F7A7-96E2-EADDC9EC4842}"/>
              </a:ext>
            </a:extLst>
          </p:cNvPr>
          <p:cNvSpPr>
            <a:spLocks noGrp="1"/>
          </p:cNvSpPr>
          <p:nvPr>
            <p:ph type="title"/>
          </p:nvPr>
        </p:nvSpPr>
        <p:spPr>
          <a:xfrm>
            <a:off x="-525162" y="5410"/>
            <a:ext cx="10194324" cy="930876"/>
          </a:xfrm>
        </p:spPr>
        <p:txBody>
          <a:bodyPr/>
          <a:lstStyle/>
          <a:p>
            <a:pPr algn="ctr"/>
            <a:r>
              <a:rPr lang="en-US" sz="2600" b="1" dirty="0">
                <a:solidFill>
                  <a:schemeClr val="tx1"/>
                </a:solidFill>
              </a:rPr>
              <a:t>Professional Development Materials:</a:t>
            </a:r>
            <a:br>
              <a:rPr lang="en-US" sz="2600" b="1" dirty="0">
                <a:solidFill>
                  <a:schemeClr val="tx1"/>
                </a:solidFill>
              </a:rPr>
            </a:br>
            <a:r>
              <a:rPr lang="en-US" sz="2600" b="1" dirty="0">
                <a:solidFill>
                  <a:schemeClr val="tx1"/>
                </a:solidFill>
              </a:rPr>
              <a:t>Higher Order Thinking and Reasoning Routines (HOTR)</a:t>
            </a:r>
          </a:p>
        </p:txBody>
      </p:sp>
      <p:sp>
        <p:nvSpPr>
          <p:cNvPr id="4" name="Slide Number Placeholder 3">
            <a:extLst>
              <a:ext uri="{FF2B5EF4-FFF2-40B4-BE49-F238E27FC236}">
                <a16:creationId xmlns:a16="http://schemas.microsoft.com/office/drawing/2014/main" id="{D0335153-388E-5C50-BA2B-7278A518227B}"/>
              </a:ext>
            </a:extLst>
          </p:cNvPr>
          <p:cNvSpPr>
            <a:spLocks noGrp="1"/>
          </p:cNvSpPr>
          <p:nvPr>
            <p:ph type="sldNum" sz="quarter" idx="10"/>
          </p:nvPr>
        </p:nvSpPr>
        <p:spPr/>
        <p:txBody>
          <a:bodyPr/>
          <a:lstStyle/>
          <a:p>
            <a:pPr>
              <a:defRPr/>
            </a:pPr>
            <a:fld id="{17098659-408A-F140-A3A9-DBA57AC6AD73}" type="slidenum">
              <a:rPr lang="en-US" altLang="en-US" smtClean="0"/>
              <a:pPr>
                <a:defRPr/>
              </a:pPr>
              <a:t>2</a:t>
            </a:fld>
            <a:endParaRPr lang="en-US" altLang="en-US"/>
          </a:p>
        </p:txBody>
      </p:sp>
      <p:sp>
        <p:nvSpPr>
          <p:cNvPr id="7" name="Rectangle 6">
            <a:extLst>
              <a:ext uri="{FF2B5EF4-FFF2-40B4-BE49-F238E27FC236}">
                <a16:creationId xmlns:a16="http://schemas.microsoft.com/office/drawing/2014/main" id="{FB885B25-9602-4192-532E-0BB1DB74D1FC}"/>
              </a:ext>
            </a:extLst>
          </p:cNvPr>
          <p:cNvSpPr/>
          <p:nvPr/>
        </p:nvSpPr>
        <p:spPr>
          <a:xfrm>
            <a:off x="33652" y="1251370"/>
            <a:ext cx="9144000" cy="5940088"/>
          </a:xfrm>
          <a:prstGeom prst="rect">
            <a:avLst/>
          </a:prstGeom>
          <a:noFill/>
        </p:spPr>
        <p:txBody>
          <a:bodyPr wrap="square" lIns="91440" tIns="45720" rIns="91440" bIns="45720">
            <a:spAutoFit/>
          </a:bodyPr>
          <a:lstStyle/>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A1 HOTR: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Higher Order Thinking and Reasoning (HOTR) Routines</a:t>
            </a:r>
          </a:p>
          <a:p>
            <a:pPr marR="0" lvl="0">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A2  HOTR: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Alignment</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HOTR routines with reasoning standards across content standards</a:t>
            </a:r>
          </a:p>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A3 HOTR: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Similarities</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across HOTR routines to facilitate teaching and learning</a:t>
            </a:r>
          </a:p>
          <a:p>
            <a:pPr marL="457200" marR="0" lvl="0" indent="-457200">
              <a:spcBef>
                <a:spcPts val="0"/>
              </a:spcBef>
              <a:spcAft>
                <a:spcPts val="0"/>
              </a:spcAft>
              <a:buFont typeface="+mj-lt"/>
              <a:buAutoNum type="arabicPeriod"/>
            </a:pP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B1 CCAR:  </a:t>
            </a:r>
            <a:r>
              <a:rPr lang="en-US" sz="22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Introduction</a:t>
            </a:r>
            <a:r>
              <a:rPr lang="en-US"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to the Cross Curricular Argumentation Routine (CCAR)</a:t>
            </a:r>
          </a:p>
          <a:p>
            <a:pPr marR="0" lvl="0">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B2 CCAR:  </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Alignment</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CCAR with standards across </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ntent areas</a:t>
            </a:r>
          </a:p>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B3 CCAR: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Expanding Learning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the CCAR Routine</a:t>
            </a:r>
          </a:p>
          <a:p>
            <a:pPr marR="0" lvl="0">
              <a:spcBef>
                <a:spcPts val="0"/>
              </a:spcBef>
              <a:spcAft>
                <a:spcPts val="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C1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Demystifying</a:t>
            </a:r>
            <a:r>
              <a:rPr lang="en-US"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Reasoning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Deconstructing </a:t>
            </a:r>
            <a:r>
              <a:rPr lang="en-US"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Complex Questions </a:t>
            </a:r>
          </a:p>
          <a:p>
            <a:pPr marR="0" lvl="0">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C2 </a:t>
            </a: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Building Bridges </a:t>
            </a:r>
            <a:r>
              <a:rPr lang="en-US" sz="2200" dirty="0">
                <a:effectLst/>
                <a:latin typeface="Calibri" panose="020F0502020204030204" pitchFamily="34" charset="0"/>
                <a:ea typeface="Calibri" panose="020F0502020204030204" pitchFamily="34" charset="0"/>
                <a:cs typeface="Times New Roman" panose="02020603050405020304" pitchFamily="18" charset="0"/>
              </a:rPr>
              <a:t>from other Content Enhancement Routines (CERs) to HOTR routines</a:t>
            </a:r>
          </a:p>
          <a:p>
            <a:pPr>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C3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Scaffolds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gradual introduction of complex HOTR routines</a:t>
            </a:r>
          </a:p>
          <a:p>
            <a:pPr marR="0" lvl="0">
              <a:spcBef>
                <a:spcPts val="0"/>
              </a:spcBef>
              <a:spcAft>
                <a:spcPts val="0"/>
              </a:spcAft>
            </a:pPr>
            <a:endParaRPr lang="en-US" altLang="en-US" sz="2200" dirty="0">
              <a:latin typeface="Times" pitchFamily="2" charset="0"/>
              <a:ea typeface="MS PGothic" panose="020B0600070205080204" pitchFamily="34" charset="-128"/>
            </a:endParaRPr>
          </a:p>
          <a:p>
            <a:r>
              <a:rPr lang="en-US" altLang="en-US" sz="2200" dirty="0">
                <a:latin typeface="Times" pitchFamily="2" charset="0"/>
                <a:ea typeface="MS PGothic" panose="020B0600070205080204" pitchFamily="34" charset="-128"/>
              </a:rPr>
              <a:t>                                                                                  </a:t>
            </a:r>
            <a:r>
              <a:rPr lang="en-US" altLang="en-US" sz="1000" dirty="0">
                <a:latin typeface="Times" pitchFamily="2" charset="0"/>
                <a:ea typeface="MS PGothic" panose="020B0600070205080204" pitchFamily="34" charset="-128"/>
              </a:rPr>
              <a:t>©  Janis Bulgren 2023</a:t>
            </a:r>
          </a:p>
          <a:p>
            <a:endParaRPr lang="en-US" sz="2200" b="1" dirty="0">
              <a:ln w="12700">
                <a:solidFill>
                  <a:schemeClr val="tx1"/>
                </a:solidFill>
                <a:prstDash val="solid"/>
              </a:ln>
              <a:solidFill>
                <a:srgbClr val="C00000"/>
              </a:solidFill>
              <a:effectLst>
                <a:outerShdw dist="38100" dir="2640000" algn="bl" rotWithShape="0">
                  <a:schemeClr val="tx1">
                    <a:alpha val="39883"/>
                  </a:schemeClr>
                </a:outerShdw>
              </a:effectLst>
              <a:highlight>
                <a:srgbClr val="FFFF00"/>
              </a:highlight>
            </a:endParaRPr>
          </a:p>
        </p:txBody>
      </p:sp>
      <p:pic>
        <p:nvPicPr>
          <p:cNvPr id="3" name="Picture 2">
            <a:extLst>
              <a:ext uri="{FF2B5EF4-FFF2-40B4-BE49-F238E27FC236}">
                <a16:creationId xmlns:a16="http://schemas.microsoft.com/office/drawing/2014/main" id="{2804E402-9C23-C472-2E98-4FEE2B60F464}"/>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49429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83BB0B-F7CF-8B1B-BD88-B3712DE2A392}"/>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13616" y="161935"/>
            <a:ext cx="9146341" cy="830997"/>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prstClr val="black"/>
                </a:solidFill>
                <a:latin typeface="Calibri" panose="020F0502020204030204"/>
                <a:ea typeface="+mn-ea"/>
              </a:rPr>
              <a:t> </a:t>
            </a:r>
            <a:r>
              <a:rPr lang="en-US" sz="1600" b="1" dirty="0">
                <a:solidFill>
                  <a:prstClr val="black"/>
                </a:solidFill>
                <a:latin typeface="Calibri" panose="020F0502020204030204"/>
                <a:ea typeface="+mn-ea"/>
              </a:rPr>
              <a:t>Cross-Curricular Argumentation Guide A - English Language Arts.</a:t>
            </a:r>
          </a:p>
          <a:p>
            <a:pPr algn="ctr" defTabSz="342900" eaLnBrk="1" fontAlgn="auto" hangingPunct="1">
              <a:spcBef>
                <a:spcPts val="0"/>
              </a:spcBef>
              <a:spcAft>
                <a:spcPts val="0"/>
              </a:spcAft>
              <a:defRPr/>
            </a:pPr>
            <a:r>
              <a:rPr lang="en-US" sz="1800" b="1" dirty="0">
                <a:solidFill>
                  <a:prstClr val="black"/>
                </a:solidFill>
                <a:latin typeface="Calibri" panose="020F0502020204030204"/>
                <a:ea typeface="+mn-ea"/>
              </a:rPr>
              <a:t> </a:t>
            </a:r>
          </a:p>
          <a:p>
            <a:pPr algn="ctr" defTabSz="342900" eaLnBrk="1" fontAlgn="auto" hangingPunct="1">
              <a:spcBef>
                <a:spcPts val="0"/>
              </a:spcBef>
              <a:spcAft>
                <a:spcPts val="0"/>
              </a:spcAft>
              <a:defRPr/>
            </a:pP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416699" y="503583"/>
          <a:ext cx="8326022" cy="341040"/>
        </p:xfrm>
        <a:graphic>
          <a:graphicData uri="http://schemas.openxmlformats.org/drawingml/2006/table">
            <a:tbl>
              <a:tblPr firstRow="1" bandRow="1">
                <a:tableStyleId>{5940675A-B579-460E-94D1-54222C63F5DA}</a:tableStyleId>
              </a:tblPr>
              <a:tblGrid>
                <a:gridCol w="2107096">
                  <a:extLst>
                    <a:ext uri="{9D8B030D-6E8A-4147-A177-3AD203B41FA5}">
                      <a16:colId xmlns:a16="http://schemas.microsoft.com/office/drawing/2014/main" val="3924947534"/>
                    </a:ext>
                  </a:extLst>
                </a:gridCol>
                <a:gridCol w="1136280">
                  <a:extLst>
                    <a:ext uri="{9D8B030D-6E8A-4147-A177-3AD203B41FA5}">
                      <a16:colId xmlns:a16="http://schemas.microsoft.com/office/drawing/2014/main" val="2370561529"/>
                    </a:ext>
                  </a:extLst>
                </a:gridCol>
                <a:gridCol w="1374033">
                  <a:extLst>
                    <a:ext uri="{9D8B030D-6E8A-4147-A177-3AD203B41FA5}">
                      <a16:colId xmlns:a16="http://schemas.microsoft.com/office/drawing/2014/main" val="964142523"/>
                    </a:ext>
                  </a:extLst>
                </a:gridCol>
                <a:gridCol w="3708613">
                  <a:extLst>
                    <a:ext uri="{9D8B030D-6E8A-4147-A177-3AD203B41FA5}">
                      <a16:colId xmlns:a16="http://schemas.microsoft.com/office/drawing/2014/main" val="709764846"/>
                    </a:ext>
                  </a:extLst>
                </a:gridCol>
              </a:tblGrid>
              <a:tr h="34104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a:t>
                      </a:r>
                      <a:r>
                        <a:rPr kumimoji="0" lang="en-US" sz="900" b="1" i="0" u="none" strike="noStrike" kern="1200" cap="none" spc="0" normalizeH="0" baseline="0" noProof="0" dirty="0">
                          <a:ln>
                            <a:noFill/>
                          </a:ln>
                          <a:solidFill>
                            <a:prstClr val="black"/>
                          </a:solidFill>
                          <a:effectLst/>
                          <a:uLnTx/>
                          <a:uFillTx/>
                          <a:latin typeface="+mn-lt"/>
                          <a:ea typeface="+mn-ea"/>
                          <a:cs typeface="+mn-cs"/>
                        </a:rPr>
                        <a:t>American Literary Novel: Mark Twain</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2721740136"/>
              </p:ext>
            </p:extLst>
          </p:nvPr>
        </p:nvGraphicFramePr>
        <p:xfrm>
          <a:off x="318362" y="1218275"/>
          <a:ext cx="8282386" cy="4553759"/>
        </p:xfrm>
        <a:graphic>
          <a:graphicData uri="http://schemas.openxmlformats.org/drawingml/2006/table">
            <a:tbl>
              <a:tblPr firstRow="1" bandRow="1">
                <a:tableStyleId>{2D5ABB26-0587-4C30-8999-92F81FD0307C}</a:tableStyleId>
              </a:tblPr>
              <a:tblGrid>
                <a:gridCol w="3668374">
                  <a:extLst>
                    <a:ext uri="{9D8B030D-6E8A-4147-A177-3AD203B41FA5}">
                      <a16:colId xmlns:a16="http://schemas.microsoft.com/office/drawing/2014/main" val="2751578919"/>
                    </a:ext>
                  </a:extLst>
                </a:gridCol>
                <a:gridCol w="4614012">
                  <a:extLst>
                    <a:ext uri="{9D8B030D-6E8A-4147-A177-3AD203B41FA5}">
                      <a16:colId xmlns:a16="http://schemas.microsoft.com/office/drawing/2014/main" val="412781860"/>
                    </a:ext>
                  </a:extLst>
                </a:gridCol>
              </a:tblGrid>
              <a:tr h="7292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1. Clarify the claim and define key terms.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100" b="1"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100" b="1"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100" b="1" kern="1200" dirty="0" err="1">
                          <a:solidFill>
                            <a:schemeClr val="tx1"/>
                          </a:solidFill>
                          <a:effectLst/>
                          <a:latin typeface="+mn-lt"/>
                          <a:ea typeface="+mn-ea"/>
                          <a:cs typeface="+mn-cs"/>
                        </a:rPr>
                        <a:t>å</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969102">
                <a:tc>
                  <a:txBody>
                    <a:bodyPr/>
                    <a:lstStyle/>
                    <a:p>
                      <a:r>
                        <a:rPr lang="en-US" sz="1100" b="1" kern="1200">
                          <a:solidFill>
                            <a:schemeClr val="tx1"/>
                          </a:solidFill>
                          <a:effectLst/>
                          <a:latin typeface="+mn-lt"/>
                          <a:ea typeface="+mn-ea"/>
                          <a:cs typeface="+mn-cs"/>
                        </a:rPr>
                        <a:t>2. List the evidence.                                                                                                   </a:t>
                      </a:r>
                    </a:p>
                    <a:p>
                      <a:br>
                        <a:rPr lang="en-US" sz="1200"/>
                      </a:br>
                      <a:endParaRPr kumimoji="0" lang="en-US" sz="11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3. Analyze the reasoning.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5240325"/>
                  </a:ext>
                </a:extLst>
              </a:tr>
              <a:tr h="6393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4. Identify other arguments for or against the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endParaRPr lang="en-US" sz="11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8000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a:t>5. Make judgements about the quality of evidence, reasoning and other arguments.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a:highlight>
                          <a:srgbClr val="C0C0C0"/>
                        </a:highligh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a:highlight>
                          <a:srgbClr val="C0C0C0"/>
                        </a:highligh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a:highlight>
                          <a:srgbClr val="C0C0C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750633078"/>
                  </a:ext>
                </a:extLst>
              </a:tr>
              <a:tr h="4261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accent2"/>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a:lstStyle>
          <a:p>
            <a:pPr algn="r" defTabSz="342900" eaLnBrk="1" fontAlgn="auto" hangingPunct="1">
              <a:spcBef>
                <a:spcPts val="0"/>
              </a:spcBef>
              <a:spcAft>
                <a:spcPts val="0"/>
              </a:spcAft>
              <a:defRPr/>
            </a:pPr>
            <a:r>
              <a:rPr lang="en-US"/>
              <a:t>University of Kansas Center for Research on Learning  2019</a:t>
            </a:r>
            <a:endParaRPr lang="en-US" sz="900">
              <a:solidFill>
                <a:prstClr val="black">
                  <a:tint val="75000"/>
                </a:prstClr>
              </a:solidFill>
              <a:latin typeface="Calibri" panose="020F0502020204030204"/>
              <a:ea typeface="+mn-ea"/>
            </a:endParaRPr>
          </a:p>
        </p:txBody>
      </p:sp>
      <p:sp>
        <p:nvSpPr>
          <p:cNvPr id="7" name="TextBox 6">
            <a:extLst>
              <a:ext uri="{FF2B5EF4-FFF2-40B4-BE49-F238E27FC236}">
                <a16:creationId xmlns:a16="http://schemas.microsoft.com/office/drawing/2014/main" id="{1997D8B9-C81C-447E-B0A7-0C0CE1223B2A}"/>
              </a:ext>
            </a:extLst>
          </p:cNvPr>
          <p:cNvSpPr txBox="1"/>
          <p:nvPr/>
        </p:nvSpPr>
        <p:spPr>
          <a:xfrm>
            <a:off x="3031292" y="1201156"/>
            <a:ext cx="5792931" cy="292388"/>
          </a:xfrm>
          <a:prstGeom prst="rect">
            <a:avLst/>
          </a:prstGeom>
          <a:noFill/>
        </p:spPr>
        <p:txBody>
          <a:bodyPr wrap="square">
            <a:spAutoFit/>
          </a:bodyPr>
          <a:lstStyle/>
          <a:p>
            <a:pPr defTabSz="685800" eaLnBrk="1" fontAlgn="auto" hangingPunct="1">
              <a:spcBef>
                <a:spcPts val="0"/>
              </a:spcBef>
              <a:spcAft>
                <a:spcPts val="0"/>
              </a:spcAft>
              <a:defRPr/>
            </a:pPr>
            <a:r>
              <a:rPr lang="en-US" sz="1300" b="1" dirty="0">
                <a:solidFill>
                  <a:prstClr val="black"/>
                </a:solidFill>
                <a:latin typeface="Calibri" panose="020F0502020204030204"/>
                <a:ea typeface="+mn-ea"/>
              </a:rPr>
              <a:t>Mark Twain’s </a:t>
            </a:r>
            <a:r>
              <a:rPr lang="en-US" sz="1300" b="1" i="1" dirty="0">
                <a:solidFill>
                  <a:prstClr val="black"/>
                </a:solidFill>
                <a:latin typeface="Calibri" panose="020F0502020204030204"/>
                <a:ea typeface="+mn-ea"/>
              </a:rPr>
              <a:t>Huckleberry Finn </a:t>
            </a:r>
            <a:r>
              <a:rPr lang="en-US" sz="1300" b="1" dirty="0">
                <a:solidFill>
                  <a:prstClr val="black"/>
                </a:solidFill>
                <a:latin typeface="Calibri" panose="020F0502020204030204"/>
                <a:ea typeface="+mn-ea"/>
              </a:rPr>
              <a:t>is an example of a great American literary novel.</a:t>
            </a:r>
          </a:p>
        </p:txBody>
      </p:sp>
      <p:sp>
        <p:nvSpPr>
          <p:cNvPr id="9" name="TextBox 8">
            <a:extLst>
              <a:ext uri="{FF2B5EF4-FFF2-40B4-BE49-F238E27FC236}">
                <a16:creationId xmlns:a16="http://schemas.microsoft.com/office/drawing/2014/main" id="{FFC97152-A43A-4ECC-AD8C-0B0273CC5CF8}"/>
              </a:ext>
            </a:extLst>
          </p:cNvPr>
          <p:cNvSpPr txBox="1"/>
          <p:nvPr/>
        </p:nvSpPr>
        <p:spPr>
          <a:xfrm>
            <a:off x="254845" y="1407483"/>
            <a:ext cx="8487876" cy="415498"/>
          </a:xfrm>
          <a:prstGeom prst="rect">
            <a:avLst/>
          </a:prstGeom>
          <a:noFill/>
        </p:spPr>
        <p:txBody>
          <a:bodyPr wrap="square">
            <a:spAutoFit/>
          </a:bodyPr>
          <a:lstStyle/>
          <a:p>
            <a:pPr>
              <a:defRPr/>
            </a:pPr>
            <a:r>
              <a:rPr lang="en-US" sz="1050" dirty="0">
                <a:solidFill>
                  <a:prstClr val="black"/>
                </a:solidFill>
              </a:rPr>
              <a:t> Literary </a:t>
            </a:r>
            <a:r>
              <a:rPr lang="en-US" sz="1050" dirty="0">
                <a:solidFill>
                  <a:prstClr val="black"/>
                </a:solidFill>
                <a:latin typeface="Calibri" panose="020F0502020204030204"/>
                <a:ea typeface="+mn-ea"/>
              </a:rPr>
              <a:t>novel: Work of fiction that explores social themes, uses figurative language (e.g., symbolism, explores character growth, &amp; contains a message. </a:t>
            </a:r>
          </a:p>
          <a:p>
            <a:pPr defTabSz="685800" eaLnBrk="1" fontAlgn="auto" hangingPunct="1">
              <a:spcBef>
                <a:spcPts val="0"/>
              </a:spcBef>
              <a:spcAft>
                <a:spcPts val="0"/>
              </a:spcAft>
              <a:defRPr/>
            </a:pPr>
            <a:r>
              <a:rPr lang="en-US" sz="1050" dirty="0">
                <a:solidFill>
                  <a:prstClr val="black"/>
                </a:solidFill>
                <a:latin typeface="Calibri" panose="020F0502020204030204"/>
                <a:ea typeface="+mn-ea"/>
              </a:rPr>
              <a:t>American novel: A novel that uses uniquely American settings or cultural beliefs and often uses colloquial language.</a:t>
            </a:r>
          </a:p>
        </p:txBody>
      </p:sp>
      <p:sp>
        <p:nvSpPr>
          <p:cNvPr id="11" name="TextBox 10">
            <a:extLst>
              <a:ext uri="{FF2B5EF4-FFF2-40B4-BE49-F238E27FC236}">
                <a16:creationId xmlns:a16="http://schemas.microsoft.com/office/drawing/2014/main" id="{EA1C083B-8633-4D84-8AFB-B544E5779E10}"/>
              </a:ext>
            </a:extLst>
          </p:cNvPr>
          <p:cNvSpPr txBox="1"/>
          <p:nvPr/>
        </p:nvSpPr>
        <p:spPr>
          <a:xfrm>
            <a:off x="345874" y="2212871"/>
            <a:ext cx="3490901" cy="1754326"/>
          </a:xfrm>
          <a:prstGeom prst="rect">
            <a:avLst/>
          </a:prstGeom>
          <a:noFill/>
        </p:spPr>
        <p:txBody>
          <a:bodyPr wrap="square">
            <a:spAutoFit/>
          </a:bodyPr>
          <a:lstStyle/>
          <a:p>
            <a:pPr defTabSz="685800" eaLnBrk="1" fontAlgn="auto" hangingPunct="1">
              <a:spcBef>
                <a:spcPts val="0"/>
              </a:spcBef>
              <a:spcAft>
                <a:spcPts val="0"/>
              </a:spcAft>
              <a:defRPr/>
            </a:pPr>
            <a:r>
              <a:rPr lang="en-US" sz="1200" b="1" u="sng" dirty="0">
                <a:solidFill>
                  <a:prstClr val="black"/>
                </a:solidFill>
                <a:latin typeface="Calibri" panose="020F0502020204030204"/>
                <a:ea typeface="+mn-ea"/>
              </a:rPr>
              <a:t>Literary novel </a:t>
            </a:r>
            <a:r>
              <a:rPr lang="en-US" sz="1200" b="1" dirty="0">
                <a:solidFill>
                  <a:prstClr val="black"/>
                </a:solidFill>
                <a:latin typeface="Calibri" panose="020F0502020204030204"/>
                <a:ea typeface="+mn-ea"/>
              </a:rPr>
              <a:t>characteristics include:</a:t>
            </a:r>
          </a:p>
          <a:p>
            <a:pPr marL="600075" lvl="1" indent="-257175" defTabSz="685800" eaLnBrk="1" fontAlgn="auto" hangingPunct="1">
              <a:spcBef>
                <a:spcPts val="0"/>
              </a:spcBef>
              <a:spcAft>
                <a:spcPts val="0"/>
              </a:spcAft>
              <a:buFont typeface="+mj-lt"/>
              <a:buAutoNum type="arabicPeriod"/>
              <a:defRPr/>
            </a:pPr>
            <a:r>
              <a:rPr lang="en-US" sz="1200" b="1" dirty="0">
                <a:solidFill>
                  <a:prstClr val="black"/>
                </a:solidFill>
                <a:latin typeface="Calibri" panose="020F0502020204030204"/>
                <a:ea typeface="+mn-ea"/>
              </a:rPr>
              <a:t>an important social theme</a:t>
            </a:r>
          </a:p>
          <a:p>
            <a:pPr marL="600075" lvl="1" indent="-257175" defTabSz="685800" eaLnBrk="1" fontAlgn="auto" hangingPunct="1">
              <a:spcBef>
                <a:spcPts val="0"/>
              </a:spcBef>
              <a:spcAft>
                <a:spcPts val="0"/>
              </a:spcAft>
              <a:buFont typeface="+mj-lt"/>
              <a:buAutoNum type="arabicPeriod"/>
              <a:defRPr/>
            </a:pPr>
            <a:r>
              <a:rPr lang="en-US" sz="1200" b="1" dirty="0">
                <a:solidFill>
                  <a:prstClr val="black"/>
                </a:solidFill>
                <a:latin typeface="Calibri" panose="020F0502020204030204"/>
              </a:rPr>
              <a:t>uses</a:t>
            </a:r>
            <a:r>
              <a:rPr lang="en-US" sz="1200" b="1" dirty="0">
                <a:solidFill>
                  <a:prstClr val="black"/>
                </a:solidFill>
                <a:latin typeface="Calibri" panose="020F0502020204030204"/>
                <a:ea typeface="+mn-ea"/>
              </a:rPr>
              <a:t> symbolism</a:t>
            </a:r>
          </a:p>
          <a:p>
            <a:pPr marL="600075" lvl="1" indent="-257175" defTabSz="685800" eaLnBrk="1" fontAlgn="auto" hangingPunct="1">
              <a:spcBef>
                <a:spcPts val="0"/>
              </a:spcBef>
              <a:spcAft>
                <a:spcPts val="0"/>
              </a:spcAft>
              <a:buFont typeface="+mj-lt"/>
              <a:buAutoNum type="arabicPeriod"/>
              <a:defRPr/>
            </a:pPr>
            <a:r>
              <a:rPr lang="en-US" sz="1200" b="1" dirty="0">
                <a:solidFill>
                  <a:prstClr val="black"/>
                </a:solidFill>
                <a:latin typeface="Calibri" panose="020F0502020204030204"/>
              </a:rPr>
              <a:t>shows</a:t>
            </a:r>
            <a:r>
              <a:rPr lang="en-US" sz="1200" b="1" dirty="0">
                <a:solidFill>
                  <a:prstClr val="black"/>
                </a:solidFill>
                <a:latin typeface="Calibri" panose="020F0502020204030204"/>
                <a:ea typeface="+mn-ea"/>
              </a:rPr>
              <a:t> growth in character’s understanding</a:t>
            </a:r>
          </a:p>
          <a:p>
            <a:pPr marL="600075" lvl="1" indent="-257175" defTabSz="685800" eaLnBrk="1" fontAlgn="auto" hangingPunct="1">
              <a:spcBef>
                <a:spcPts val="0"/>
              </a:spcBef>
              <a:spcAft>
                <a:spcPts val="0"/>
              </a:spcAft>
              <a:buFont typeface="+mj-lt"/>
              <a:buAutoNum type="arabicPeriod"/>
              <a:defRPr/>
            </a:pPr>
            <a:r>
              <a:rPr lang="en-US" sz="1200" b="1" dirty="0">
                <a:solidFill>
                  <a:prstClr val="black"/>
                </a:solidFill>
                <a:latin typeface="Calibri" panose="020F0502020204030204"/>
              </a:rPr>
              <a:t>contains</a:t>
            </a:r>
            <a:r>
              <a:rPr lang="en-US" sz="1200" b="1" dirty="0">
                <a:solidFill>
                  <a:prstClr val="black"/>
                </a:solidFill>
                <a:latin typeface="Calibri" panose="020F0502020204030204"/>
                <a:ea typeface="+mn-ea"/>
              </a:rPr>
              <a:t> a message for the reader</a:t>
            </a:r>
          </a:p>
          <a:p>
            <a:pPr defTabSz="685800" eaLnBrk="1" fontAlgn="auto" hangingPunct="1">
              <a:spcBef>
                <a:spcPts val="0"/>
              </a:spcBef>
              <a:spcAft>
                <a:spcPts val="0"/>
              </a:spcAft>
              <a:defRPr/>
            </a:pPr>
            <a:r>
              <a:rPr lang="en-US" sz="1200" b="1" u="sng" dirty="0">
                <a:solidFill>
                  <a:prstClr val="black"/>
                </a:solidFill>
                <a:latin typeface="Calibri" panose="020F0502020204030204"/>
                <a:ea typeface="+mn-ea"/>
              </a:rPr>
              <a:t>American  novel </a:t>
            </a:r>
            <a:r>
              <a:rPr lang="en-US" sz="1200" b="1" dirty="0">
                <a:solidFill>
                  <a:prstClr val="black"/>
                </a:solidFill>
                <a:latin typeface="Calibri" panose="020F0502020204030204"/>
                <a:ea typeface="+mn-ea"/>
              </a:rPr>
              <a:t>characteristics include: </a:t>
            </a:r>
          </a:p>
          <a:p>
            <a:pPr marL="600075" lvl="1" indent="-257175">
              <a:buFont typeface="+mj-lt"/>
              <a:buAutoNum type="arabicPeriod"/>
              <a:defRPr/>
            </a:pPr>
            <a:r>
              <a:rPr lang="en-US" sz="1200" b="1" dirty="0">
                <a:solidFill>
                  <a:prstClr val="black"/>
                </a:solidFill>
                <a:latin typeface="Calibri" panose="020F0502020204030204"/>
              </a:rPr>
              <a:t>s</a:t>
            </a:r>
            <a:r>
              <a:rPr lang="en-US" sz="1200" b="1" dirty="0">
                <a:solidFill>
                  <a:prstClr val="black"/>
                </a:solidFill>
                <a:latin typeface="Calibri" panose="020F0502020204030204"/>
                <a:ea typeface="+mn-ea"/>
              </a:rPr>
              <a:t>et in a specific American time </a:t>
            </a:r>
            <a:r>
              <a:rPr lang="en-US" sz="1200" b="1" dirty="0">
                <a:solidFill>
                  <a:prstClr val="black"/>
                </a:solidFill>
                <a:latin typeface="Calibri" panose="020F0502020204030204"/>
              </a:rPr>
              <a:t>and </a:t>
            </a:r>
            <a:r>
              <a:rPr lang="en-US" sz="1200" b="1" dirty="0">
                <a:solidFill>
                  <a:prstClr val="black"/>
                </a:solidFill>
                <a:latin typeface="Calibri" panose="020F0502020204030204"/>
                <a:ea typeface="+mn-ea"/>
              </a:rPr>
              <a:t>culture</a:t>
            </a:r>
            <a:endParaRPr lang="en-US" sz="1200" b="1" dirty="0">
              <a:solidFill>
                <a:prstClr val="black"/>
              </a:solidFill>
              <a:latin typeface="Calibri" panose="020F0502020204030204"/>
            </a:endParaRPr>
          </a:p>
          <a:p>
            <a:pPr marL="600075" lvl="1" indent="-257175">
              <a:buFont typeface="+mj-lt"/>
              <a:buAutoNum type="arabicPeriod"/>
              <a:defRPr/>
            </a:pPr>
            <a:r>
              <a:rPr lang="en-US" sz="1200" b="1" dirty="0">
                <a:solidFill>
                  <a:prstClr val="black"/>
                </a:solidFill>
                <a:latin typeface="Calibri" panose="020F0502020204030204"/>
              </a:rPr>
              <a:t>uses</a:t>
            </a:r>
            <a:r>
              <a:rPr lang="en-US" sz="1200" b="1" dirty="0">
                <a:solidFill>
                  <a:prstClr val="black"/>
                </a:solidFill>
                <a:latin typeface="Calibri" panose="020F0502020204030204"/>
                <a:ea typeface="+mn-ea"/>
              </a:rPr>
              <a:t> colloquial language of the time</a:t>
            </a:r>
          </a:p>
        </p:txBody>
      </p:sp>
      <p:sp>
        <p:nvSpPr>
          <p:cNvPr id="13" name="TextBox 12">
            <a:extLst>
              <a:ext uri="{FF2B5EF4-FFF2-40B4-BE49-F238E27FC236}">
                <a16:creationId xmlns:a16="http://schemas.microsoft.com/office/drawing/2014/main" id="{F41CBDA8-3B70-4018-B6A6-B0D25641ABC7}"/>
              </a:ext>
            </a:extLst>
          </p:cNvPr>
          <p:cNvSpPr txBox="1"/>
          <p:nvPr/>
        </p:nvSpPr>
        <p:spPr>
          <a:xfrm>
            <a:off x="4029858" y="2117575"/>
            <a:ext cx="4570890" cy="1754326"/>
          </a:xfrm>
          <a:prstGeom prst="rect">
            <a:avLst/>
          </a:prstGeom>
          <a:noFill/>
        </p:spPr>
        <p:txBody>
          <a:bodyPr wrap="square">
            <a:spAutoFit/>
          </a:bodyPr>
          <a:lstStyle/>
          <a:p>
            <a:pPr defTabSz="685800" eaLnBrk="1" fontAlgn="auto" hangingPunct="1">
              <a:spcBef>
                <a:spcPts val="0"/>
              </a:spcBef>
              <a:spcAft>
                <a:spcPts val="0"/>
              </a:spcAft>
              <a:defRPr/>
            </a:pPr>
            <a:r>
              <a:rPr lang="en-US" sz="1200" b="1" i="1" u="sng">
                <a:solidFill>
                  <a:prstClr val="black"/>
                </a:solidFill>
                <a:latin typeface="Calibri" panose="020F0502020204030204"/>
                <a:ea typeface="+mn-ea"/>
              </a:rPr>
              <a:t>Huckleberry Finn: </a:t>
            </a:r>
          </a:p>
          <a:p>
            <a:pPr marL="600075" lvl="1" indent="-257175">
              <a:buFont typeface="+mj-lt"/>
              <a:buAutoNum type="arabicPeriod"/>
              <a:defRPr/>
            </a:pPr>
            <a:r>
              <a:rPr lang="en-US" sz="1200" b="1">
                <a:solidFill>
                  <a:prstClr val="black"/>
                </a:solidFill>
                <a:latin typeface="Calibri" panose="020F0502020204030204"/>
              </a:rPr>
              <a:t>addresses</a:t>
            </a:r>
            <a:r>
              <a:rPr lang="en-US" sz="1200" b="1">
                <a:solidFill>
                  <a:prstClr val="black"/>
                </a:solidFill>
                <a:latin typeface="Calibri" panose="020F0502020204030204"/>
                <a:ea typeface="+mn-ea"/>
              </a:rPr>
              <a:t> the social theme of slavery.</a:t>
            </a:r>
          </a:p>
          <a:p>
            <a:pPr marL="600075" lvl="1" indent="-257175">
              <a:buFont typeface="+mj-lt"/>
              <a:buAutoNum type="arabicPeriod"/>
              <a:defRPr/>
            </a:pPr>
            <a:r>
              <a:rPr lang="en-US" sz="1200" b="1">
                <a:solidFill>
                  <a:prstClr val="black"/>
                </a:solidFill>
                <a:latin typeface="Calibri" panose="020F0502020204030204"/>
              </a:rPr>
              <a:t>uses</a:t>
            </a:r>
            <a:r>
              <a:rPr lang="en-US" sz="1200" b="1">
                <a:solidFill>
                  <a:prstClr val="black"/>
                </a:solidFill>
                <a:latin typeface="Calibri" panose="020F0502020204030204"/>
                <a:ea typeface="+mn-ea"/>
              </a:rPr>
              <a:t> the Mississippi River as a symbol of Huck’s journey. </a:t>
            </a:r>
          </a:p>
          <a:p>
            <a:pPr marL="600075" lvl="1" indent="-257175">
              <a:buFont typeface="+mj-lt"/>
              <a:buAutoNum type="arabicPeriod"/>
              <a:defRPr/>
            </a:pPr>
            <a:r>
              <a:rPr lang="en-US" sz="1200" b="1">
                <a:solidFill>
                  <a:prstClr val="black"/>
                </a:solidFill>
                <a:latin typeface="Calibri" panose="020F0502020204030204"/>
                <a:ea typeface="+mn-ea"/>
              </a:rPr>
              <a:t>Huck grows in his understanding of the immorality of slavery.</a:t>
            </a:r>
          </a:p>
          <a:p>
            <a:pPr marL="600075" lvl="1" indent="-257175">
              <a:buFont typeface="+mj-lt"/>
              <a:buAutoNum type="arabicPeriod"/>
              <a:defRPr/>
            </a:pPr>
            <a:r>
              <a:rPr lang="en-US" sz="1200" b="1">
                <a:solidFill>
                  <a:prstClr val="black"/>
                </a:solidFill>
                <a:latin typeface="Calibri" panose="020F0502020204030204"/>
              </a:rPr>
              <a:t>h</a:t>
            </a:r>
            <a:r>
              <a:rPr lang="en-US" sz="1200" b="1">
                <a:solidFill>
                  <a:prstClr val="black"/>
                </a:solidFill>
                <a:latin typeface="Calibri" panose="020F0502020204030204"/>
                <a:ea typeface="+mn-ea"/>
              </a:rPr>
              <a:t>as the message: worth of each human.</a:t>
            </a:r>
          </a:p>
          <a:p>
            <a:pPr defTabSz="685800" eaLnBrk="1" fontAlgn="auto" hangingPunct="1">
              <a:spcBef>
                <a:spcPts val="0"/>
              </a:spcBef>
              <a:spcAft>
                <a:spcPts val="0"/>
              </a:spcAft>
              <a:defRPr/>
            </a:pPr>
            <a:r>
              <a:rPr lang="en-US" sz="1200" b="1" i="1">
                <a:solidFill>
                  <a:prstClr val="black"/>
                </a:solidFill>
                <a:latin typeface="Calibri" panose="020F0502020204030204"/>
                <a:ea typeface="+mn-ea"/>
              </a:rPr>
              <a:t>Huckleberry Finn: </a:t>
            </a:r>
          </a:p>
          <a:p>
            <a:pPr marL="600075" lvl="1" indent="-257175">
              <a:buFont typeface="+mj-lt"/>
              <a:buAutoNum type="arabicPeriod"/>
              <a:defRPr/>
            </a:pPr>
            <a:r>
              <a:rPr lang="en-US" sz="1200" b="1">
                <a:solidFill>
                  <a:prstClr val="black"/>
                </a:solidFill>
                <a:latin typeface="Calibri" panose="020F0502020204030204"/>
                <a:ea typeface="+mn-ea"/>
              </a:rPr>
              <a:t>is set in the American pre-Civil War Southern culture.</a:t>
            </a:r>
          </a:p>
          <a:p>
            <a:pPr marL="600075" lvl="1" indent="-257175">
              <a:buFont typeface="+mj-lt"/>
              <a:buAutoNum type="arabicPeriod"/>
              <a:defRPr/>
            </a:pPr>
            <a:r>
              <a:rPr lang="en-US" sz="1200" b="1">
                <a:solidFill>
                  <a:prstClr val="black"/>
                </a:solidFill>
                <a:latin typeface="Calibri" panose="020F0502020204030204"/>
              </a:rPr>
              <a:t>characters</a:t>
            </a:r>
            <a:r>
              <a:rPr lang="en-US" sz="1200" b="1">
                <a:solidFill>
                  <a:prstClr val="black"/>
                </a:solidFill>
                <a:latin typeface="Calibri" panose="020F0502020204030204"/>
                <a:ea typeface="+mn-ea"/>
              </a:rPr>
              <a:t> in the novel use colloquial language of the time</a:t>
            </a:r>
            <a:r>
              <a:rPr lang="en-US" sz="1200">
                <a:solidFill>
                  <a:prstClr val="black"/>
                </a:solidFill>
                <a:latin typeface="Calibri" panose="020F0502020204030204"/>
                <a:ea typeface="+mn-ea"/>
              </a:rPr>
              <a:t>.</a:t>
            </a:r>
          </a:p>
        </p:txBody>
      </p:sp>
      <p:sp>
        <p:nvSpPr>
          <p:cNvPr id="15" name="TextBox 14">
            <a:extLst>
              <a:ext uri="{FF2B5EF4-FFF2-40B4-BE49-F238E27FC236}">
                <a16:creationId xmlns:a16="http://schemas.microsoft.com/office/drawing/2014/main" id="{A8BDD36C-B5DA-44AB-B874-B00101735DFA}"/>
              </a:ext>
            </a:extLst>
          </p:cNvPr>
          <p:cNvSpPr txBox="1"/>
          <p:nvPr/>
        </p:nvSpPr>
        <p:spPr>
          <a:xfrm>
            <a:off x="345874" y="4714501"/>
            <a:ext cx="8396847" cy="646331"/>
          </a:xfrm>
          <a:prstGeom prst="rect">
            <a:avLst/>
          </a:prstGeom>
          <a:noFill/>
        </p:spPr>
        <p:txBody>
          <a:bodyPr wrap="square">
            <a:spAutoFit/>
          </a:bodyPr>
          <a:lstStyle/>
          <a:p>
            <a:pPr defTabSz="685800" eaLnBrk="1" fontAlgn="auto" hangingPunct="1">
              <a:spcBef>
                <a:spcPts val="0"/>
              </a:spcBef>
              <a:spcAft>
                <a:spcPts val="0"/>
              </a:spcAft>
              <a:defRPr/>
            </a:pPr>
            <a:r>
              <a:rPr lang="en-US" sz="1200">
                <a:solidFill>
                  <a:prstClr val="black"/>
                </a:solidFill>
                <a:latin typeface="Calibri" panose="020F0502020204030204"/>
                <a:ea typeface="+mn-ea"/>
              </a:rPr>
              <a:t>The quality of evidence is good because it is a list of characteristics of both a  literary novel and American novel. The reasoning is logical because there is a point-by-point correlation showing that  all characteristics of both a literary novel and American novel are found in </a:t>
            </a:r>
            <a:r>
              <a:rPr lang="en-US" sz="1200" i="1">
                <a:solidFill>
                  <a:prstClr val="black"/>
                </a:solidFill>
                <a:latin typeface="Calibri" panose="020F0502020204030204"/>
                <a:ea typeface="+mn-ea"/>
              </a:rPr>
              <a:t>Huckleberry Finn</a:t>
            </a:r>
            <a:r>
              <a:rPr lang="en-US" sz="1200">
                <a:solidFill>
                  <a:prstClr val="black"/>
                </a:solidFill>
                <a:latin typeface="Calibri" panose="020F0502020204030204"/>
                <a:ea typeface="+mn-ea"/>
              </a:rPr>
              <a:t>. The additional argument </a:t>
            </a:r>
            <a:r>
              <a:rPr lang="en-US" sz="1200">
                <a:solidFill>
                  <a:prstClr val="black"/>
                </a:solidFill>
                <a:latin typeface="Calibri" panose="020F0502020204030204"/>
              </a:rPr>
              <a:t>is a good example of the cultural beliefs addressed in this novel.</a:t>
            </a:r>
            <a:r>
              <a:rPr lang="en-US" sz="1200">
                <a:solidFill>
                  <a:prstClr val="black"/>
                </a:solidFill>
                <a:latin typeface="Calibri" panose="020F0502020204030204"/>
                <a:ea typeface="+mn-ea"/>
              </a:rPr>
              <a:t>  </a:t>
            </a:r>
          </a:p>
        </p:txBody>
      </p:sp>
      <p:sp>
        <p:nvSpPr>
          <p:cNvPr id="17" name="TextBox 16">
            <a:extLst>
              <a:ext uri="{FF2B5EF4-FFF2-40B4-BE49-F238E27FC236}">
                <a16:creationId xmlns:a16="http://schemas.microsoft.com/office/drawing/2014/main" id="{DD319C47-95BF-495F-B944-463FD5A20684}"/>
              </a:ext>
            </a:extLst>
          </p:cNvPr>
          <p:cNvSpPr txBox="1"/>
          <p:nvPr/>
        </p:nvSpPr>
        <p:spPr>
          <a:xfrm>
            <a:off x="384049" y="4115277"/>
            <a:ext cx="8282385" cy="461665"/>
          </a:xfrm>
          <a:prstGeom prst="rect">
            <a:avLst/>
          </a:prstGeom>
          <a:noFill/>
        </p:spPr>
        <p:txBody>
          <a:bodyPr wrap="square">
            <a:spAutoFit/>
          </a:bodyPr>
          <a:lstStyle/>
          <a:p>
            <a:pPr defTabSz="685800" eaLnBrk="1" fontAlgn="auto" hangingPunct="1">
              <a:spcBef>
                <a:spcPts val="0"/>
              </a:spcBef>
              <a:spcAft>
                <a:spcPts val="0"/>
              </a:spcAft>
              <a:defRPr/>
            </a:pPr>
            <a:r>
              <a:rPr lang="en-US" sz="1200" b="1">
                <a:solidFill>
                  <a:prstClr val="black"/>
                </a:solidFill>
                <a:latin typeface="Calibri" panose="020F0502020204030204"/>
                <a:ea typeface="+mn-ea"/>
              </a:rPr>
              <a:t>Throughout the novel, Huck moves from accepting the cultural belief of slaves as property and feeling guilty about helping Jim escape to recognizing  Jim was a human being  who showed kindness to all, loyalty and love of family and deserved to be free.</a:t>
            </a:r>
          </a:p>
        </p:txBody>
      </p:sp>
      <p:sp>
        <p:nvSpPr>
          <p:cNvPr id="19" name="TextBox 18">
            <a:extLst>
              <a:ext uri="{FF2B5EF4-FFF2-40B4-BE49-F238E27FC236}">
                <a16:creationId xmlns:a16="http://schemas.microsoft.com/office/drawing/2014/main" id="{891E2D6F-F2C9-4ADC-817A-82900535A9BC}"/>
              </a:ext>
            </a:extLst>
          </p:cNvPr>
          <p:cNvSpPr txBox="1"/>
          <p:nvPr/>
        </p:nvSpPr>
        <p:spPr>
          <a:xfrm>
            <a:off x="384049" y="5509746"/>
            <a:ext cx="8177654" cy="276999"/>
          </a:xfrm>
          <a:prstGeom prst="rect">
            <a:avLst/>
          </a:prstGeom>
          <a:noFill/>
        </p:spPr>
        <p:txBody>
          <a:bodyPr wrap="square">
            <a:spAutoFit/>
          </a:bodyPr>
          <a:lstStyle/>
          <a:p>
            <a:pPr defTabSz="685800" eaLnBrk="1" fontAlgn="auto" hangingPunct="1">
              <a:spcBef>
                <a:spcPts val="0"/>
              </a:spcBef>
              <a:spcAft>
                <a:spcPts val="0"/>
              </a:spcAft>
              <a:defRPr/>
            </a:pPr>
            <a:r>
              <a:rPr lang="en-US" sz="1200" dirty="0">
                <a:solidFill>
                  <a:prstClr val="black"/>
                </a:solidFill>
                <a:latin typeface="Calibri" panose="020F0502020204030204"/>
                <a:ea typeface="+mn-ea"/>
              </a:rPr>
              <a:t>I agree with the claim because there is a point-by-point correlation between good quality evidence and reasoning.</a:t>
            </a:r>
          </a:p>
        </p:txBody>
      </p:sp>
      <p:sp>
        <p:nvSpPr>
          <p:cNvPr id="8" name="TextBox 7">
            <a:extLst>
              <a:ext uri="{FF2B5EF4-FFF2-40B4-BE49-F238E27FC236}">
                <a16:creationId xmlns:a16="http://schemas.microsoft.com/office/drawing/2014/main" id="{D8AB7963-5254-D4F3-4254-1BF6DAD40FC5}"/>
              </a:ext>
            </a:extLst>
          </p:cNvPr>
          <p:cNvSpPr txBox="1"/>
          <p:nvPr/>
        </p:nvSpPr>
        <p:spPr>
          <a:xfrm>
            <a:off x="4942703" y="6066628"/>
            <a:ext cx="2381764" cy="276999"/>
          </a:xfrm>
          <a:prstGeom prst="rect">
            <a:avLst/>
          </a:prstGeom>
          <a:noFill/>
        </p:spPr>
        <p:txBody>
          <a:bodyPr wrap="square">
            <a:spAutoFit/>
          </a:bodyPr>
          <a:lstStyle/>
          <a:p>
            <a:pPr algn="r"/>
            <a:r>
              <a:rPr lang="en-US" altLang="en-US" sz="1200" dirty="0">
                <a:solidFill>
                  <a:srgbClr val="85898A"/>
                </a:solidFill>
              </a:rPr>
              <a:t>© Janis </a:t>
            </a:r>
            <a:r>
              <a:rPr lang="en-US" altLang="en-US" sz="1200" dirty="0" err="1">
                <a:solidFill>
                  <a:srgbClr val="85898A"/>
                </a:solidFill>
              </a:rPr>
              <a:t>Bulgren</a:t>
            </a:r>
            <a:r>
              <a:rPr lang="en-US" altLang="en-US" sz="1200" dirty="0">
                <a:solidFill>
                  <a:srgbClr val="85898A"/>
                </a:solidFill>
              </a:rPr>
              <a:t> 2023</a:t>
            </a:r>
          </a:p>
        </p:txBody>
      </p:sp>
    </p:spTree>
    <p:extLst>
      <p:ext uri="{BB962C8B-B14F-4D97-AF65-F5344CB8AC3E}">
        <p14:creationId xmlns:p14="http://schemas.microsoft.com/office/powerpoint/2010/main" val="37344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53DDCB-CAA9-0CC4-69E9-211A64E0EA8D}"/>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305631" y="243293"/>
            <a:ext cx="8532737" cy="1261884"/>
          </a:xfrm>
          <a:prstGeom prst="rect">
            <a:avLst/>
          </a:prstGeom>
          <a:noFill/>
        </p:spPr>
        <p:txBody>
          <a:bodyPr wrap="square" rtlCol="0">
            <a:spAutoFit/>
          </a:bodyPr>
          <a:lstStyle/>
          <a:p>
            <a:pPr algn="ctr" defTabSz="342900" eaLnBrk="1" fontAlgn="auto" hangingPunct="1">
              <a:spcBef>
                <a:spcPts val="0"/>
              </a:spcBef>
              <a:spcAft>
                <a:spcPts val="0"/>
              </a:spcAft>
              <a:defRPr/>
            </a:pPr>
            <a:r>
              <a:rPr lang="en-US" sz="1600" b="1" dirty="0">
                <a:solidFill>
                  <a:prstClr val="black"/>
                </a:solidFill>
                <a:latin typeface="Calibri" panose="020F0502020204030204"/>
                <a:ea typeface="+mn-ea"/>
              </a:rPr>
              <a:t>Cross-Curricular Argumentation Guide A - Mathematics</a:t>
            </a:r>
          </a:p>
          <a:p>
            <a:pPr algn="ctr" defTabSz="342900" eaLnBrk="1" fontAlgn="auto" hangingPunct="1">
              <a:spcBef>
                <a:spcPts val="0"/>
              </a:spcBef>
              <a:spcAft>
                <a:spcPts val="0"/>
              </a:spcAft>
              <a:defRPr/>
            </a:pPr>
            <a:r>
              <a:rPr lang="en-US" sz="3000" b="1" dirty="0">
                <a:solidFill>
                  <a:prstClr val="black"/>
                </a:solidFill>
                <a:highlight>
                  <a:srgbClr val="FFFF00"/>
                </a:highlight>
                <a:latin typeface="Calibri" panose="020F0502020204030204"/>
                <a:ea typeface="+mn-ea"/>
              </a:rPr>
              <a:t> </a:t>
            </a:r>
            <a:br>
              <a:rPr lang="en-US" sz="3000" b="1" dirty="0">
                <a:solidFill>
                  <a:prstClr val="black"/>
                </a:solidFill>
                <a:highlight>
                  <a:srgbClr val="FFFF00"/>
                </a:highlight>
                <a:latin typeface="Calibri" panose="020F0502020204030204"/>
                <a:ea typeface="+mn-ea"/>
              </a:rPr>
            </a:br>
            <a:endParaRPr lang="en-US" sz="30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521740743"/>
              </p:ext>
            </p:extLst>
          </p:nvPr>
        </p:nvGraphicFramePr>
        <p:xfrm>
          <a:off x="389597" y="740054"/>
          <a:ext cx="8504446" cy="205740"/>
        </p:xfrm>
        <a:graphic>
          <a:graphicData uri="http://schemas.openxmlformats.org/drawingml/2006/table">
            <a:tbl>
              <a:tblPr firstRow="1" bandRow="1">
                <a:tableStyleId>{5940675A-B579-460E-94D1-54222C63F5DA}</a:tableStyleId>
              </a:tblPr>
              <a:tblGrid>
                <a:gridCol w="2205321">
                  <a:extLst>
                    <a:ext uri="{9D8B030D-6E8A-4147-A177-3AD203B41FA5}">
                      <a16:colId xmlns:a16="http://schemas.microsoft.com/office/drawing/2014/main" val="3924947534"/>
                    </a:ext>
                  </a:extLst>
                </a:gridCol>
                <a:gridCol w="1191196">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Kinetic Energy and Speed</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997876778"/>
              </p:ext>
            </p:extLst>
          </p:nvPr>
        </p:nvGraphicFramePr>
        <p:xfrm>
          <a:off x="389597" y="981169"/>
          <a:ext cx="8393097" cy="4895661"/>
        </p:xfrm>
        <a:graphic>
          <a:graphicData uri="http://schemas.openxmlformats.org/drawingml/2006/table">
            <a:tbl>
              <a:tblPr firstRow="1" bandRow="1">
                <a:tableStyleId>{2D5ABB26-0587-4C30-8999-92F81FD0307C}</a:tableStyleId>
              </a:tblPr>
              <a:tblGrid>
                <a:gridCol w="4866030">
                  <a:extLst>
                    <a:ext uri="{9D8B030D-6E8A-4147-A177-3AD203B41FA5}">
                      <a16:colId xmlns:a16="http://schemas.microsoft.com/office/drawing/2014/main" val="2751578919"/>
                    </a:ext>
                  </a:extLst>
                </a:gridCol>
                <a:gridCol w="3527067">
                  <a:extLst>
                    <a:ext uri="{9D8B030D-6E8A-4147-A177-3AD203B41FA5}">
                      <a16:colId xmlns:a16="http://schemas.microsoft.com/office/drawing/2014/main" val="412781860"/>
                    </a:ext>
                  </a:extLst>
                </a:gridCol>
              </a:tblGrid>
              <a:tr h="685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228600" marR="0" algn="ctr">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The amount of kinetic energy increases with the square of an object’s speed.</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100" b="0" u="sng" dirty="0">
                          <a:effectLst/>
                          <a:latin typeface="Calibri" panose="020F0502020204030204" pitchFamily="34" charset="0"/>
                          <a:ea typeface="Times New Roman" panose="02020603050405020304" pitchFamily="18" charset="0"/>
                          <a:cs typeface="Times New Roman" panose="02020603050405020304" pitchFamily="18" charset="0"/>
                        </a:rPr>
                        <a:t>Kinetic energy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is the energy in a moving object that is calculated using the formula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KE</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 ½ mass X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speed</a:t>
                      </a:r>
                      <a:r>
                        <a:rPr lang="en-US" sz="1100" b="0" baseline="30000" dirty="0" err="1">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rPr>
                        <a:t> </a:t>
                      </a:r>
                    </a:p>
                    <a:p>
                      <a:pPr marL="742950" marR="0" lvl="1" indent="-28575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When you </a:t>
                      </a:r>
                      <a:r>
                        <a:rPr lang="en-US" sz="1100" u="sng" dirty="0">
                          <a:effectLst/>
                          <a:latin typeface="Calibri" panose="020F0502020204030204" pitchFamily="34" charset="0"/>
                          <a:ea typeface="Times New Roman" panose="02020603050405020304" pitchFamily="18" charset="0"/>
                        </a:rPr>
                        <a:t>square a number</a:t>
                      </a:r>
                      <a:r>
                        <a:rPr lang="en-US" sz="1100" dirty="0">
                          <a:effectLst/>
                          <a:latin typeface="Calibri" panose="020F0502020204030204" pitchFamily="34" charset="0"/>
                          <a:ea typeface="Times New Roman" panose="02020603050405020304" pitchFamily="18" charset="0"/>
                        </a:rPr>
                        <a:t>, you multiply it by itself. For example, 2</a:t>
                      </a:r>
                      <a:r>
                        <a:rPr lang="en-US" sz="1100" baseline="30000" dirty="0">
                          <a:effectLst/>
                          <a:latin typeface="Calibri" panose="020F0502020204030204" pitchFamily="34" charset="0"/>
                          <a:ea typeface="Times New Roman" panose="02020603050405020304" pitchFamily="18" charset="0"/>
                        </a:rPr>
                        <a:t>2</a:t>
                      </a:r>
                      <a:r>
                        <a:rPr lang="en-US" sz="1100" dirty="0">
                          <a:effectLst/>
                          <a:latin typeface="Calibri" panose="020F0502020204030204" pitchFamily="34" charset="0"/>
                          <a:ea typeface="Times New Roman" panose="02020603050405020304" pitchFamily="18" charset="0"/>
                        </a:rPr>
                        <a:t>= 2 x 2 = 4 or 3</a:t>
                      </a:r>
                      <a:r>
                        <a:rPr lang="en-US" sz="1100" baseline="30000" dirty="0">
                          <a:effectLst/>
                          <a:latin typeface="Calibri" panose="020F0502020204030204" pitchFamily="34" charset="0"/>
                          <a:ea typeface="Times New Roman" panose="02020603050405020304" pitchFamily="18" charset="0"/>
                        </a:rPr>
                        <a:t>2 </a:t>
                      </a:r>
                      <a:r>
                        <a:rPr lang="en-US" sz="1100" dirty="0">
                          <a:effectLst/>
                          <a:latin typeface="Calibri" panose="020F0502020204030204" pitchFamily="34" charset="0"/>
                          <a:ea typeface="Times New Roman" panose="02020603050405020304" pitchFamily="18" charset="0"/>
                        </a:rPr>
                        <a:t>= 3 x 3 = 9.</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40280">
                <a:tc>
                  <a:txBody>
                    <a:bodyPr/>
                    <a:lstStyle/>
                    <a:p>
                      <a:pPr marL="161925" marR="0">
                        <a:spcBef>
                          <a:spcPts val="0"/>
                        </a:spcBef>
                        <a:spcAft>
                          <a:spcPts val="0"/>
                        </a:spcAft>
                      </a:pPr>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r>
                        <a:rPr lang="en-US" sz="1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experimental data provided shows the following relationships between mass and kinetic energy for an object moving at a speed of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10m</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2, the kinetic energy was multiplied by 4 which is 2</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4, the kinetic energy was multiplied by 16 which is 4</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marR="0" indent="-2286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8, the kinetic energy was multiplied by 64 which is 8</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53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 </a:t>
                      </a:r>
                      <a:endParaRPr lang="en-US" sz="11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 I know that in a wreck, the faster the cars are going, the greater the damage. That must mean there is more energy involved at greater speeds.</a:t>
                      </a:r>
                      <a:endParaRPr lang="en-US" sz="1100" b="1"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it is based on experimental data. The reasoning is logical because it uses math to make cause-and-effect connections. The additional argument based on personal observation is also logical. </a:t>
                      </a:r>
                      <a:endParaRPr lang="en-US" sz="1100" b="1"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that the amount of kinetic energy increases with the square of an object’s speed because it is based on experimental evidence and logical reasoning.</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4572000" y="6013834"/>
            <a:ext cx="18413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fontAlgn="auto">
              <a:spcBef>
                <a:spcPts val="0"/>
              </a:spcBef>
              <a:spcAft>
                <a:spcPts val="0"/>
              </a:spcAft>
              <a:defRPr/>
            </a:pPr>
            <a:r>
              <a:rPr lang="en-US" altLang="en-US" sz="900" dirty="0">
                <a:solidFill>
                  <a:srgbClr val="85898A"/>
                </a:solidFill>
              </a:rPr>
              <a:t>© Janis </a:t>
            </a:r>
            <a:r>
              <a:rPr lang="en-US" altLang="en-US" sz="900" dirty="0" err="1">
                <a:solidFill>
                  <a:srgbClr val="85898A"/>
                </a:solidFill>
              </a:rPr>
              <a:t>Bulgren</a:t>
            </a:r>
            <a:r>
              <a:rPr lang="en-US" altLang="en-US" sz="900" dirty="0">
                <a:solidFill>
                  <a:srgbClr val="85898A"/>
                </a:solidFill>
              </a:rPr>
              <a:t> 2023</a:t>
            </a:r>
          </a:p>
          <a:p>
            <a:pPr algn="r" defTabSz="342900" eaLnBrk="1" fontAlgn="auto" hangingPunct="1">
              <a:spcBef>
                <a:spcPts val="0"/>
              </a:spcBef>
              <a:spcAft>
                <a:spcPts val="0"/>
              </a:spcAft>
              <a:defRPr/>
            </a:pPr>
            <a:endParaRPr lang="en-US" sz="900" dirty="0">
              <a:solidFill>
                <a:prstClr val="black">
                  <a:tint val="75000"/>
                </a:prstClr>
              </a:solidFill>
              <a:latin typeface="Calibri" panose="020F0502020204030204"/>
              <a:ea typeface="+mn-ea"/>
            </a:endParaRPr>
          </a:p>
        </p:txBody>
      </p:sp>
      <p:pic>
        <p:nvPicPr>
          <p:cNvPr id="6" name="Picture 5">
            <a:extLst>
              <a:ext uri="{FF2B5EF4-FFF2-40B4-BE49-F238E27FC236}">
                <a16:creationId xmlns:a16="http://schemas.microsoft.com/office/drawing/2014/main" id="{8BB348C1-F65E-4E5F-B5F5-DCC71BC745DF}"/>
              </a:ext>
            </a:extLst>
          </p:cNvPr>
          <p:cNvPicPr/>
          <p:nvPr/>
        </p:nvPicPr>
        <p:blipFill>
          <a:blip r:embed="rId3">
            <a:extLst>
              <a:ext uri="{28A0092B-C50C-407E-A947-70E740481C1C}">
                <a14:useLocalDpi xmlns:a14="http://schemas.microsoft.com/office/drawing/2010/main" val="0"/>
              </a:ext>
            </a:extLst>
          </a:blip>
          <a:stretch>
            <a:fillRect/>
          </a:stretch>
        </p:blipFill>
        <p:spPr>
          <a:xfrm>
            <a:off x="590890" y="2546031"/>
            <a:ext cx="1691164" cy="1635919"/>
          </a:xfrm>
          <a:prstGeom prst="rect">
            <a:avLst/>
          </a:prstGeom>
        </p:spPr>
      </p:pic>
      <p:sp>
        <p:nvSpPr>
          <p:cNvPr id="8" name="TextBox 7">
            <a:extLst>
              <a:ext uri="{FF2B5EF4-FFF2-40B4-BE49-F238E27FC236}">
                <a16:creationId xmlns:a16="http://schemas.microsoft.com/office/drawing/2014/main" id="{2ECADA6E-9123-4F7A-9C31-8338AA726D57}"/>
              </a:ext>
            </a:extLst>
          </p:cNvPr>
          <p:cNvSpPr txBox="1"/>
          <p:nvPr/>
        </p:nvSpPr>
        <p:spPr>
          <a:xfrm>
            <a:off x="2209095" y="2683035"/>
            <a:ext cx="2773898" cy="1384995"/>
          </a:xfrm>
          <a:prstGeom prst="rect">
            <a:avLst/>
          </a:prstGeom>
          <a:noFill/>
        </p:spPr>
        <p:txBody>
          <a:bodyPr wrap="square">
            <a:spAutoFit/>
          </a:bodyPr>
          <a:lstStyle/>
          <a:p>
            <a:pPr marL="378619" indent="-257175" defTabSz="685800" eaLnBrk="1" fontAlgn="auto" hangingPunct="1">
              <a:spcBef>
                <a:spcPts val="0"/>
              </a:spcBef>
              <a:spcAft>
                <a:spcPts val="0"/>
              </a:spcAft>
              <a:buFont typeface="+mj-lt"/>
              <a:buAutoNum type="arabicPeriod"/>
              <a:defRPr/>
            </a:pP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Comparing Trial 1 to Trial 2, the speed of the moving object was multiplied by 2.</a:t>
            </a:r>
          </a:p>
          <a:p>
            <a:pPr marL="378619" indent="-257175" defTabSz="685800" eaLnBrk="1" fontAlgn="auto" hangingPunct="1">
              <a:spcBef>
                <a:spcPts val="0"/>
              </a:spcBef>
              <a:spcAft>
                <a:spcPts val="0"/>
              </a:spcAft>
              <a:buFont typeface="+mj-lt"/>
              <a:buAutoNum type="arabicPeriod"/>
              <a:defRPr/>
            </a:pPr>
            <a:endPar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78619" indent="-257175" defTabSz="685800" eaLnBrk="1" fontAlgn="auto" hangingPunct="1">
              <a:spcBef>
                <a:spcPts val="0"/>
              </a:spcBef>
              <a:spcAft>
                <a:spcPts val="0"/>
              </a:spcAft>
              <a:buFont typeface="+mj-lt"/>
              <a:buAutoNum type="arabicPeriod"/>
              <a:defRPr/>
            </a:pP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Comparing Trial 1 to Trial 3, the speed of the moving object was multiplied by 4.</a:t>
            </a:r>
          </a:p>
          <a:p>
            <a:pPr marL="378619" indent="-257175" defTabSz="685800" eaLnBrk="1" fontAlgn="auto" hangingPunct="1">
              <a:spcBef>
                <a:spcPts val="0"/>
              </a:spcBef>
              <a:spcAft>
                <a:spcPts val="0"/>
              </a:spcAft>
              <a:buFont typeface="+mj-lt"/>
              <a:buAutoNum type="arabicPeriod"/>
              <a:defRPr/>
            </a:pPr>
            <a:endParaRPr lang="en-US" sz="1050" b="1" dirty="0">
              <a:solidFill>
                <a:prstClr val="black"/>
              </a:solidFill>
              <a:latin typeface="Times New Roman Bold" panose="02020803070505020304" pitchFamily="18" charset="0"/>
              <a:ea typeface="Times New Roman" panose="02020603050405020304" pitchFamily="18" charset="0"/>
              <a:cs typeface="Times New Roman" panose="02020603050405020304" pitchFamily="18" charset="0"/>
            </a:endParaRPr>
          </a:p>
          <a:p>
            <a:pPr marL="378619" indent="-257175" defTabSz="685800" eaLnBrk="1" fontAlgn="auto" hangingPunct="1">
              <a:spcBef>
                <a:spcPts val="0"/>
              </a:spcBef>
              <a:spcAft>
                <a:spcPts val="0"/>
              </a:spcAft>
              <a:buFont typeface="+mj-lt"/>
              <a:buAutoNum type="arabicPeriod"/>
              <a:defRPr/>
            </a:pP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Comparing Trial 1 to Trial 4, the speed of the moving object was multiplied by 8.</a:t>
            </a:r>
            <a:endParaRPr lang="en-US" sz="1050" b="1" dirty="0">
              <a:solidFill>
                <a:prstClr val="black"/>
              </a:solidFill>
              <a:latin typeface="Times New Roman Bold" panose="0202080307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6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2AEC7F-5E8A-67F3-33C5-39597DD10627}"/>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0" y="130290"/>
            <a:ext cx="9056707" cy="553998"/>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prstClr val="black"/>
                </a:solidFill>
                <a:latin typeface="Calibri" panose="020F0502020204030204"/>
                <a:ea typeface="+mn-ea"/>
              </a:rPr>
              <a:t> </a:t>
            </a:r>
            <a:r>
              <a:rPr lang="en-US" sz="1600" b="1" dirty="0">
                <a:solidFill>
                  <a:prstClr val="black"/>
                </a:solidFill>
                <a:latin typeface="Calibri" panose="020F0502020204030204"/>
                <a:ea typeface="+mn-ea"/>
              </a:rPr>
              <a:t>Cross-Curricular Argumentation Guide A – Social Studies/History </a:t>
            </a:r>
          </a:p>
          <a:p>
            <a:pPr algn="ctr" defTabSz="342900" eaLnBrk="1" fontAlgn="auto" hangingPunct="1">
              <a:spcBef>
                <a:spcPts val="0"/>
              </a:spcBef>
              <a:spcAft>
                <a:spcPts val="0"/>
              </a:spcAft>
              <a:defRPr/>
            </a:pP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416699" y="503583"/>
          <a:ext cx="8326022" cy="341040"/>
        </p:xfrm>
        <a:graphic>
          <a:graphicData uri="http://schemas.openxmlformats.org/drawingml/2006/table">
            <a:tbl>
              <a:tblPr firstRow="1" bandRow="1">
                <a:tableStyleId>{5940675A-B579-460E-94D1-54222C63F5DA}</a:tableStyleId>
              </a:tblPr>
              <a:tblGrid>
                <a:gridCol w="2107096">
                  <a:extLst>
                    <a:ext uri="{9D8B030D-6E8A-4147-A177-3AD203B41FA5}">
                      <a16:colId xmlns:a16="http://schemas.microsoft.com/office/drawing/2014/main" val="3924947534"/>
                    </a:ext>
                  </a:extLst>
                </a:gridCol>
                <a:gridCol w="1136280">
                  <a:extLst>
                    <a:ext uri="{9D8B030D-6E8A-4147-A177-3AD203B41FA5}">
                      <a16:colId xmlns:a16="http://schemas.microsoft.com/office/drawing/2014/main" val="2370561529"/>
                    </a:ext>
                  </a:extLst>
                </a:gridCol>
                <a:gridCol w="1374033">
                  <a:extLst>
                    <a:ext uri="{9D8B030D-6E8A-4147-A177-3AD203B41FA5}">
                      <a16:colId xmlns:a16="http://schemas.microsoft.com/office/drawing/2014/main" val="964142523"/>
                    </a:ext>
                  </a:extLst>
                </a:gridCol>
                <a:gridCol w="3708613">
                  <a:extLst>
                    <a:ext uri="{9D8B030D-6E8A-4147-A177-3AD203B41FA5}">
                      <a16:colId xmlns:a16="http://schemas.microsoft.com/office/drawing/2014/main" val="709764846"/>
                    </a:ext>
                  </a:extLst>
                </a:gridCol>
              </a:tblGrid>
              <a:tr h="34104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58654806"/>
              </p:ext>
            </p:extLst>
          </p:nvPr>
        </p:nvGraphicFramePr>
        <p:xfrm>
          <a:off x="416699" y="844623"/>
          <a:ext cx="8600748" cy="4962507"/>
        </p:xfrm>
        <a:graphic>
          <a:graphicData uri="http://schemas.openxmlformats.org/drawingml/2006/table">
            <a:tbl>
              <a:tblPr firstRow="1" bandRow="1">
                <a:tableStyleId>{2D5ABB26-0587-4C30-8999-92F81FD0307C}</a:tableStyleId>
              </a:tblPr>
              <a:tblGrid>
                <a:gridCol w="3130183">
                  <a:extLst>
                    <a:ext uri="{9D8B030D-6E8A-4147-A177-3AD203B41FA5}">
                      <a16:colId xmlns:a16="http://schemas.microsoft.com/office/drawing/2014/main" val="2751578919"/>
                    </a:ext>
                  </a:extLst>
                </a:gridCol>
                <a:gridCol w="5470565">
                  <a:extLst>
                    <a:ext uri="{9D8B030D-6E8A-4147-A177-3AD203B41FA5}">
                      <a16:colId xmlns:a16="http://schemas.microsoft.com/office/drawing/2014/main" val="412781860"/>
                    </a:ext>
                  </a:extLst>
                </a:gridCol>
              </a:tblGrid>
              <a:tr h="9864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effectLst/>
                          <a:latin typeface="+mn-lt"/>
                          <a:ea typeface="+mn-ea"/>
                          <a:cs typeface="+mn-cs"/>
                        </a:rPr>
                        <a:t>1. Clarify the claim and define key terms.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100" b="1" u="sng"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043799">
                <a:tc>
                  <a:txBody>
                    <a:bodyPr/>
                    <a:lstStyle/>
                    <a:p>
                      <a:r>
                        <a:rPr lang="en-US" sz="1100" b="1" u="sng" kern="1200" dirty="0">
                          <a:solidFill>
                            <a:schemeClr val="tx1"/>
                          </a:solidFill>
                          <a:effectLst/>
                          <a:latin typeface="+mn-lt"/>
                          <a:ea typeface="+mn-ea"/>
                          <a:cs typeface="+mn-cs"/>
                        </a:rPr>
                        <a:t>2. List the evidence. </a:t>
                      </a:r>
                    </a:p>
                    <a:p>
                      <a:r>
                        <a:rPr lang="en-US" sz="1600" b="1" u="sng" dirty="0">
                          <a:solidFill>
                            <a:prstClr val="black"/>
                          </a:solidFill>
                          <a:latin typeface="Calibri" panose="020F0502020204030204"/>
                          <a:ea typeface="+mn-ea"/>
                        </a:rPr>
                        <a:t>Roman system of government</a:t>
                      </a:r>
                    </a:p>
                    <a:p>
                      <a:endParaRPr lang="en-US" sz="1100" u="sng"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300" b="1" i="0" u="sng" kern="1200" dirty="0">
                          <a:solidFill>
                            <a:schemeClr val="tx1"/>
                          </a:solidFill>
                          <a:effectLst/>
                          <a:latin typeface="+mn-lt"/>
                          <a:ea typeface="+mn-ea"/>
                          <a:cs typeface="+mn-cs"/>
                        </a:rPr>
                        <a:t>Separation of powers</a:t>
                      </a:r>
                    </a:p>
                    <a:p>
                      <a:pPr marL="228600" indent="-228600">
                        <a:buAutoNum type="arabicPeriod"/>
                      </a:pPr>
                      <a:r>
                        <a:rPr lang="en-US" sz="1300" b="1" i="0" u="sng" kern="1200" dirty="0">
                          <a:solidFill>
                            <a:schemeClr val="tx1"/>
                          </a:solidFill>
                          <a:effectLst/>
                          <a:latin typeface="+mn-lt"/>
                          <a:ea typeface="+mn-ea"/>
                          <a:cs typeface="+mn-cs"/>
                        </a:rPr>
                        <a:t>Checks and Balances</a:t>
                      </a:r>
                    </a:p>
                    <a:p>
                      <a:pPr marL="228600" indent="-228600">
                        <a:buAutoNum type="arabicPeriod"/>
                      </a:pPr>
                      <a:endParaRPr lang="en-US" sz="1300" b="1" i="0" u="sng" kern="1200" dirty="0">
                        <a:solidFill>
                          <a:schemeClr val="tx1"/>
                        </a:solidFill>
                        <a:effectLst/>
                        <a:latin typeface="+mn-lt"/>
                        <a:ea typeface="+mn-ea"/>
                        <a:cs typeface="+mn-cs"/>
                      </a:endParaRPr>
                    </a:p>
                    <a:p>
                      <a:pPr marL="228600" indent="-228600">
                        <a:buAutoNum type="arabicPeriod"/>
                      </a:pPr>
                      <a:r>
                        <a:rPr lang="en-US" sz="1300" b="1" i="0" u="sng" kern="1200" dirty="0">
                          <a:solidFill>
                            <a:schemeClr val="tx1"/>
                          </a:solidFill>
                          <a:effectLst/>
                          <a:latin typeface="+mn-lt"/>
                          <a:ea typeface="+mn-ea"/>
                          <a:cs typeface="+mn-cs"/>
                        </a:rPr>
                        <a:t>Vetoes</a:t>
                      </a:r>
                    </a:p>
                    <a:p>
                      <a:pPr marL="228600" indent="-228600">
                        <a:buAutoNum type="arabicPeriod"/>
                      </a:pPr>
                      <a:endParaRPr lang="en-US" sz="1300" b="1" i="0" u="sng" kern="1200" dirty="0">
                        <a:solidFill>
                          <a:schemeClr val="tx1"/>
                        </a:solidFill>
                        <a:effectLst/>
                        <a:latin typeface="+mn-lt"/>
                        <a:ea typeface="+mn-ea"/>
                        <a:cs typeface="+mn-cs"/>
                      </a:endParaRPr>
                    </a:p>
                    <a:p>
                      <a:pPr marL="228600" indent="-228600">
                        <a:buAutoNum type="arabicPeriod"/>
                      </a:pPr>
                      <a:r>
                        <a:rPr lang="en-US" sz="1300" b="1" i="0" u="sng" kern="1200" dirty="0">
                          <a:solidFill>
                            <a:schemeClr val="tx1"/>
                          </a:solidFill>
                          <a:effectLst/>
                          <a:latin typeface="+mn-lt"/>
                          <a:ea typeface="+mn-ea"/>
                          <a:cs typeface="+mn-cs"/>
                        </a:rPr>
                        <a:t>Term limits</a:t>
                      </a:r>
                    </a:p>
                    <a:p>
                      <a:r>
                        <a:rPr lang="en-US" sz="1300" b="1" i="0" u="sng" kern="1200" dirty="0">
                          <a:solidFill>
                            <a:schemeClr val="tx1"/>
                          </a:solidFill>
                          <a:effectLst/>
                          <a:latin typeface="+mn-lt"/>
                          <a:ea typeface="+mn-ea"/>
                          <a:cs typeface="+mn-cs"/>
                        </a:rPr>
                        <a:t>5. Regular elections. </a:t>
                      </a:r>
                      <a:endParaRPr kumimoji="0" lang="en-US" sz="1300" b="1" i="0" u="sng"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t>3. Analyze the reasoning.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prstClr val="black"/>
                          </a:solidFill>
                          <a:latin typeface="Calibri" panose="020F0502020204030204"/>
                          <a:ea typeface="+mn-ea"/>
                        </a:rPr>
                        <a:t>American system of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5240325"/>
                  </a:ext>
                </a:extLst>
              </a:tr>
              <a:tr h="4644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1616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u="sng" dirty="0"/>
                        <a:t>5. Make judgements about the quality of evidence, reasoning and other arguments. </a:t>
                      </a:r>
                      <a:endParaRPr lang="en-US" sz="1100" b="1" u="sng" dirty="0">
                        <a:highlight>
                          <a:srgbClr val="C0C0C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750633078"/>
                  </a:ext>
                </a:extLst>
              </a:tr>
              <a:tr h="7515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u="sng"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accent2"/>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a:lstStyle>
          <a:p>
            <a:pPr algn="r" defTabSz="342900" eaLnBrk="1" fontAlgn="auto" hangingPunct="1">
              <a:spcBef>
                <a:spcPts val="0"/>
              </a:spcBef>
              <a:spcAft>
                <a:spcPts val="0"/>
              </a:spcAft>
              <a:defRPr/>
            </a:pPr>
            <a:r>
              <a:rPr lang="en-US"/>
              <a:t>University of Kansas Center for Research on Learning  2019</a:t>
            </a:r>
            <a:endParaRPr lang="en-US" sz="900">
              <a:solidFill>
                <a:prstClr val="black">
                  <a:tint val="75000"/>
                </a:prstClr>
              </a:solidFill>
              <a:latin typeface="Calibri" panose="020F0502020204030204"/>
              <a:ea typeface="+mn-ea"/>
            </a:endParaRPr>
          </a:p>
        </p:txBody>
      </p:sp>
      <p:sp>
        <p:nvSpPr>
          <p:cNvPr id="11" name="TextBox 10">
            <a:extLst>
              <a:ext uri="{FF2B5EF4-FFF2-40B4-BE49-F238E27FC236}">
                <a16:creationId xmlns:a16="http://schemas.microsoft.com/office/drawing/2014/main" id="{EA1C083B-8633-4D84-8AFB-B544E5779E10}"/>
              </a:ext>
            </a:extLst>
          </p:cNvPr>
          <p:cNvSpPr txBox="1"/>
          <p:nvPr/>
        </p:nvSpPr>
        <p:spPr>
          <a:xfrm>
            <a:off x="349166" y="968583"/>
            <a:ext cx="8794834" cy="861774"/>
          </a:xfrm>
          <a:prstGeom prst="rect">
            <a:avLst/>
          </a:prstGeom>
          <a:noFill/>
        </p:spPr>
        <p:txBody>
          <a:bodyPr wrap="square">
            <a:spAutoFit/>
          </a:bodyPr>
          <a:lstStyle/>
          <a:p>
            <a:pPr defTabSz="685800" eaLnBrk="1" fontAlgn="auto" hangingPunct="1">
              <a:spcBef>
                <a:spcPts val="0"/>
              </a:spcBef>
              <a:spcAft>
                <a:spcPts val="0"/>
              </a:spcAft>
              <a:defRPr/>
            </a:pPr>
            <a:r>
              <a:rPr lang="en-US" sz="1800" b="1" u="sng" dirty="0">
                <a:solidFill>
                  <a:prstClr val="black"/>
                </a:solidFill>
                <a:latin typeface="Calibri" panose="020F0502020204030204"/>
                <a:ea typeface="+mn-ea"/>
              </a:rPr>
              <a:t>The American system of government has precedents in the Roman system of government.</a:t>
            </a:r>
          </a:p>
          <a:p>
            <a:pPr defTabSz="685800" eaLnBrk="1" fontAlgn="auto" hangingPunct="1">
              <a:spcBef>
                <a:spcPts val="0"/>
              </a:spcBef>
              <a:spcAft>
                <a:spcPts val="0"/>
              </a:spcAft>
              <a:defRPr/>
            </a:pPr>
            <a:r>
              <a:rPr lang="en-US" sz="1600" b="1" dirty="0">
                <a:solidFill>
                  <a:prstClr val="black"/>
                </a:solidFill>
                <a:latin typeface="Calibri" panose="020F0502020204030204"/>
                <a:ea typeface="+mn-ea"/>
              </a:rPr>
              <a:t>   *</a:t>
            </a:r>
            <a:r>
              <a:rPr lang="en-US" sz="1600" dirty="0">
                <a:solidFill>
                  <a:prstClr val="black"/>
                </a:solidFill>
                <a:latin typeface="Calibri" panose="020F0502020204030204"/>
                <a:ea typeface="+mn-ea"/>
              </a:rPr>
              <a:t>precedent  - </a:t>
            </a:r>
            <a:r>
              <a:rPr lang="en-US" sz="1200" b="0" i="0" dirty="0">
                <a:solidFill>
                  <a:srgbClr val="202124"/>
                </a:solidFill>
                <a:effectLst/>
                <a:latin typeface="Roboto" panose="02000000000000000000" pitchFamily="2" charset="0"/>
              </a:rPr>
              <a:t>earlier action that is a guide to be considered in other similar circumstances.</a:t>
            </a:r>
            <a:endParaRPr lang="en-US" sz="1600" dirty="0">
              <a:solidFill>
                <a:prstClr val="black"/>
              </a:solidFill>
              <a:latin typeface="Calibri" panose="020F0502020204030204"/>
              <a:ea typeface="+mn-ea"/>
            </a:endParaRPr>
          </a:p>
          <a:p>
            <a:pPr defTabSz="685800" eaLnBrk="1" fontAlgn="auto" hangingPunct="1">
              <a:spcBef>
                <a:spcPts val="0"/>
              </a:spcBef>
              <a:spcAft>
                <a:spcPts val="0"/>
              </a:spcAft>
              <a:defRPr/>
            </a:pPr>
            <a:r>
              <a:rPr lang="en-US" sz="1600" dirty="0">
                <a:solidFill>
                  <a:prstClr val="black"/>
                </a:solidFill>
                <a:latin typeface="Calibri" panose="020F0502020204030204"/>
                <a:ea typeface="+mn-ea"/>
              </a:rPr>
              <a:t>    *system of government –</a:t>
            </a:r>
            <a:r>
              <a:rPr lang="en-US" sz="1400" dirty="0">
                <a:solidFill>
                  <a:prstClr val="black"/>
                </a:solidFill>
                <a:latin typeface="Calibri" panose="020F0502020204030204"/>
                <a:ea typeface="+mn-ea"/>
              </a:rPr>
              <a:t> the ways a </a:t>
            </a:r>
            <a:r>
              <a:rPr lang="en-US" sz="1200" b="0" i="0" dirty="0">
                <a:solidFill>
                  <a:srgbClr val="202122"/>
                </a:solidFill>
                <a:effectLst/>
                <a:latin typeface="Arial" panose="020B0604020202020204" pitchFamily="34" charset="0"/>
              </a:rPr>
              <a:t>group of people governing a nation or state are organized</a:t>
            </a:r>
          </a:p>
        </p:txBody>
      </p:sp>
      <p:sp>
        <p:nvSpPr>
          <p:cNvPr id="13" name="TextBox 12">
            <a:extLst>
              <a:ext uri="{FF2B5EF4-FFF2-40B4-BE49-F238E27FC236}">
                <a16:creationId xmlns:a16="http://schemas.microsoft.com/office/drawing/2014/main" id="{F41CBDA8-3B70-4018-B6A6-B0D25641ABC7}"/>
              </a:ext>
            </a:extLst>
          </p:cNvPr>
          <p:cNvSpPr txBox="1"/>
          <p:nvPr/>
        </p:nvSpPr>
        <p:spPr>
          <a:xfrm>
            <a:off x="3672101" y="2152661"/>
            <a:ext cx="4751908" cy="1692771"/>
          </a:xfrm>
          <a:prstGeom prst="rect">
            <a:avLst/>
          </a:prstGeom>
          <a:noFill/>
        </p:spPr>
        <p:txBody>
          <a:bodyPr wrap="square">
            <a:spAutoFit/>
          </a:bodyPr>
          <a:lstStyle/>
          <a:p>
            <a:endParaRPr lang="en-US" sz="1200" b="1" i="1" u="sng" dirty="0">
              <a:solidFill>
                <a:prstClr val="black"/>
              </a:solidFill>
              <a:latin typeface="Calibri" panose="020F0502020204030204"/>
              <a:ea typeface="+mn-ea"/>
            </a:endParaRPr>
          </a:p>
          <a:p>
            <a:r>
              <a:rPr lang="en-US" sz="1300" b="1" i="0" kern="1200" dirty="0">
                <a:solidFill>
                  <a:schemeClr val="tx1"/>
                </a:solidFill>
                <a:effectLst/>
                <a:latin typeface="+mn-lt"/>
                <a:ea typeface="+mn-ea"/>
                <a:cs typeface="+mn-cs"/>
              </a:rPr>
              <a:t>1. Separation of  powers: </a:t>
            </a:r>
            <a:r>
              <a:rPr lang="en-US" sz="1300" i="0" kern="1200" dirty="0">
                <a:solidFill>
                  <a:schemeClr val="tx1"/>
                </a:solidFill>
                <a:effectLst/>
                <a:latin typeface="+mn-lt"/>
                <a:ea typeface="+mn-ea"/>
                <a:cs typeface="+mn-cs"/>
              </a:rPr>
              <a:t>Executive, Legislative, Judicial</a:t>
            </a:r>
          </a:p>
          <a:p>
            <a:r>
              <a:rPr lang="en-US" sz="1300" b="1" i="0" kern="1200" dirty="0">
                <a:solidFill>
                  <a:schemeClr val="tx1"/>
                </a:solidFill>
                <a:effectLst/>
                <a:latin typeface="+mn-lt"/>
                <a:ea typeface="+mn-ea"/>
                <a:cs typeface="+mn-cs"/>
              </a:rPr>
              <a:t>2. Checks and balances, </a:t>
            </a:r>
            <a:r>
              <a:rPr lang="en-US" sz="1300" i="0" kern="1200" dirty="0">
                <a:solidFill>
                  <a:schemeClr val="tx1"/>
                </a:solidFill>
                <a:effectLst/>
                <a:latin typeface="+mn-lt"/>
                <a:ea typeface="+mn-ea"/>
                <a:cs typeface="+mn-cs"/>
              </a:rPr>
              <a:t>three branches of government with power </a:t>
            </a:r>
            <a:r>
              <a:rPr lang="en-US" sz="1300" dirty="0">
                <a:solidFill>
                  <a:schemeClr val="tx1"/>
                </a:solidFill>
                <a:latin typeface="+mn-lt"/>
                <a:ea typeface="+mn-ea"/>
              </a:rPr>
              <a:t>to overrule decisions by another branch</a:t>
            </a:r>
          </a:p>
          <a:p>
            <a:r>
              <a:rPr lang="en-US" sz="1300" b="1" dirty="0">
                <a:solidFill>
                  <a:schemeClr val="tx1"/>
                </a:solidFill>
                <a:latin typeface="+mn-lt"/>
                <a:ea typeface="+mn-ea"/>
              </a:rPr>
              <a:t> 3. President </a:t>
            </a:r>
            <a:r>
              <a:rPr lang="en-US" sz="1300" dirty="0">
                <a:solidFill>
                  <a:schemeClr val="tx1"/>
                </a:solidFill>
                <a:latin typeface="+mn-lt"/>
                <a:ea typeface="+mn-ea"/>
              </a:rPr>
              <a:t>can veto Congressional bills</a:t>
            </a:r>
            <a:r>
              <a:rPr lang="en-US" sz="1300" b="1" dirty="0">
                <a:solidFill>
                  <a:schemeClr val="tx1"/>
                </a:solidFill>
                <a:latin typeface="+mn-lt"/>
                <a:ea typeface="+mn-ea"/>
              </a:rPr>
              <a:t>; Congress </a:t>
            </a:r>
            <a:r>
              <a:rPr lang="en-US" sz="1300" dirty="0">
                <a:solidFill>
                  <a:schemeClr val="tx1"/>
                </a:solidFill>
                <a:latin typeface="+mn-lt"/>
                <a:ea typeface="+mn-ea"/>
              </a:rPr>
              <a:t>can override a </a:t>
            </a:r>
            <a:r>
              <a:rPr lang="en-US" sz="1400" dirty="0">
                <a:solidFill>
                  <a:schemeClr val="tx1"/>
                </a:solidFill>
                <a:latin typeface="+mn-lt"/>
                <a:ea typeface="+mn-ea"/>
              </a:rPr>
              <a:t>presidential veto</a:t>
            </a:r>
            <a:r>
              <a:rPr lang="en-US" sz="1400" b="1" dirty="0">
                <a:solidFill>
                  <a:schemeClr val="tx1"/>
                </a:solidFill>
                <a:latin typeface="+mn-lt"/>
                <a:ea typeface="+mn-ea"/>
              </a:rPr>
              <a:t>; Supreme court </a:t>
            </a:r>
            <a:r>
              <a:rPr lang="en-US" sz="1400" dirty="0">
                <a:solidFill>
                  <a:schemeClr val="tx1"/>
                </a:solidFill>
                <a:latin typeface="+mn-lt"/>
                <a:ea typeface="+mn-ea"/>
              </a:rPr>
              <a:t>can intervene</a:t>
            </a:r>
            <a:endParaRPr lang="en-US" sz="1300" i="0" kern="1200" dirty="0">
              <a:solidFill>
                <a:schemeClr val="tx1"/>
              </a:solidFill>
              <a:effectLst/>
              <a:latin typeface="+mn-lt"/>
              <a:ea typeface="+mn-ea"/>
              <a:cs typeface="+mn-cs"/>
            </a:endParaRPr>
          </a:p>
          <a:p>
            <a:r>
              <a:rPr lang="en-US" sz="1300" b="1" dirty="0">
                <a:solidFill>
                  <a:schemeClr val="tx1"/>
                </a:solidFill>
                <a:latin typeface="+mn-lt"/>
                <a:ea typeface="+mn-ea"/>
              </a:rPr>
              <a:t>4. Presidents </a:t>
            </a:r>
            <a:r>
              <a:rPr lang="en-US" sz="1300" dirty="0">
                <a:solidFill>
                  <a:schemeClr val="tx1"/>
                </a:solidFill>
                <a:latin typeface="+mn-lt"/>
                <a:ea typeface="+mn-ea"/>
              </a:rPr>
              <a:t>can serve only two terms</a:t>
            </a:r>
            <a:endParaRPr lang="en-US" sz="1300" i="0" kern="1200" dirty="0">
              <a:solidFill>
                <a:schemeClr val="tx1"/>
              </a:solidFill>
              <a:effectLst/>
              <a:latin typeface="+mn-lt"/>
              <a:ea typeface="+mn-ea"/>
              <a:cs typeface="+mn-cs"/>
            </a:endParaRPr>
          </a:p>
          <a:p>
            <a:r>
              <a:rPr lang="en-US" sz="1300" b="1" i="0" kern="1200" dirty="0">
                <a:solidFill>
                  <a:schemeClr val="tx1"/>
                </a:solidFill>
                <a:effectLst/>
                <a:latin typeface="+mn-lt"/>
                <a:ea typeface="+mn-ea"/>
                <a:cs typeface="+mn-cs"/>
              </a:rPr>
              <a:t>5. Regular elections </a:t>
            </a:r>
            <a:r>
              <a:rPr lang="en-US" sz="1300" i="0" kern="1200" dirty="0">
                <a:solidFill>
                  <a:schemeClr val="tx1"/>
                </a:solidFill>
                <a:effectLst/>
                <a:latin typeface="+mn-lt"/>
                <a:ea typeface="+mn-ea"/>
                <a:cs typeface="+mn-cs"/>
              </a:rPr>
              <a:t>held every two to four years</a:t>
            </a:r>
            <a:r>
              <a:rPr lang="en-US" sz="1200" i="0" kern="1200" dirty="0">
                <a:solidFill>
                  <a:schemeClr val="tx1"/>
                </a:solidFill>
                <a:effectLst/>
                <a:latin typeface="+mn-lt"/>
                <a:ea typeface="+mn-ea"/>
                <a:cs typeface="+mn-cs"/>
              </a:rPr>
              <a:t>. </a:t>
            </a:r>
            <a:endParaRPr kumimoji="0" lang="en-US" sz="1200" i="0" strike="noStrike" kern="1200" cap="none" spc="0" normalizeH="0" baseline="0" noProof="0" dirty="0">
              <a:ln>
                <a:noFill/>
              </a:ln>
              <a:solidFill>
                <a:prstClr val="black"/>
              </a:solidFill>
              <a:effectLst/>
              <a:uLnTx/>
              <a:uFillTx/>
              <a:latin typeface="+mn-lt"/>
              <a:ea typeface="+mn-ea"/>
              <a:cs typeface="+mn-cs"/>
            </a:endParaRPr>
          </a:p>
        </p:txBody>
      </p:sp>
      <p:sp>
        <p:nvSpPr>
          <p:cNvPr id="15" name="TextBox 14">
            <a:extLst>
              <a:ext uri="{FF2B5EF4-FFF2-40B4-BE49-F238E27FC236}">
                <a16:creationId xmlns:a16="http://schemas.microsoft.com/office/drawing/2014/main" id="{A8BDD36C-B5DA-44AB-B874-B00101735DFA}"/>
              </a:ext>
            </a:extLst>
          </p:cNvPr>
          <p:cNvSpPr txBox="1"/>
          <p:nvPr/>
        </p:nvSpPr>
        <p:spPr>
          <a:xfrm>
            <a:off x="893682" y="4514439"/>
            <a:ext cx="7705802" cy="523220"/>
          </a:xfrm>
          <a:prstGeom prst="rect">
            <a:avLst/>
          </a:prstGeom>
          <a:noFill/>
        </p:spPr>
        <p:txBody>
          <a:bodyPr wrap="square">
            <a:spAutoFit/>
          </a:bodyPr>
          <a:lstStyle/>
          <a:p>
            <a:pPr defTabSz="685800" eaLnBrk="1" fontAlgn="auto" hangingPunct="1">
              <a:spcBef>
                <a:spcPts val="0"/>
              </a:spcBef>
              <a:spcAft>
                <a:spcPts val="0"/>
              </a:spcAft>
              <a:defRPr/>
            </a:pPr>
            <a:r>
              <a:rPr lang="en-US" sz="1400" dirty="0">
                <a:solidFill>
                  <a:prstClr val="black"/>
                </a:solidFill>
                <a:latin typeface="Calibri" panose="020F0502020204030204"/>
                <a:ea typeface="+mn-ea"/>
              </a:rPr>
              <a:t>The quality of evidence is good because it clearly lists five aspects of the Roman system of government.  </a:t>
            </a:r>
          </a:p>
          <a:p>
            <a:pPr defTabSz="685800" eaLnBrk="1" fontAlgn="auto" hangingPunct="1">
              <a:spcBef>
                <a:spcPts val="0"/>
              </a:spcBef>
              <a:spcAft>
                <a:spcPts val="0"/>
              </a:spcAft>
              <a:defRPr/>
            </a:pPr>
            <a:r>
              <a:rPr lang="en-US" sz="1400" dirty="0">
                <a:solidFill>
                  <a:prstClr val="black"/>
                </a:solidFill>
                <a:latin typeface="Calibri" panose="020F0502020204030204"/>
                <a:ea typeface="+mn-ea"/>
              </a:rPr>
              <a:t>The reasoning is good because it shows a one-to-one correlations between all five of those aspects.</a:t>
            </a:r>
          </a:p>
        </p:txBody>
      </p:sp>
      <p:sp>
        <p:nvSpPr>
          <p:cNvPr id="17" name="TextBox 16">
            <a:extLst>
              <a:ext uri="{FF2B5EF4-FFF2-40B4-BE49-F238E27FC236}">
                <a16:creationId xmlns:a16="http://schemas.microsoft.com/office/drawing/2014/main" id="{DD319C47-95BF-495F-B944-463FD5A20684}"/>
              </a:ext>
            </a:extLst>
          </p:cNvPr>
          <p:cNvSpPr txBox="1"/>
          <p:nvPr/>
        </p:nvSpPr>
        <p:spPr>
          <a:xfrm>
            <a:off x="387160" y="3914210"/>
            <a:ext cx="8282385" cy="461665"/>
          </a:xfrm>
          <a:prstGeom prst="rect">
            <a:avLst/>
          </a:prstGeom>
          <a:noFill/>
        </p:spPr>
        <p:txBody>
          <a:bodyPr wrap="square">
            <a:spAutoFit/>
          </a:bodyPr>
          <a:lstStyle/>
          <a:p>
            <a:pPr defTabSz="685800" eaLnBrk="1" fontAlgn="auto" hangingPunct="1">
              <a:spcBef>
                <a:spcPts val="0"/>
              </a:spcBef>
              <a:spcAft>
                <a:spcPts val="0"/>
              </a:spcAft>
              <a:defRPr/>
            </a:pPr>
            <a:r>
              <a:rPr lang="en-US" sz="1100" b="1" dirty="0">
                <a:latin typeface="Arial" panose="020B0604020202020204" pitchFamily="34" charset="0"/>
                <a:cs typeface="Arial" panose="020B0604020202020204" pitchFamily="34" charset="0"/>
              </a:rPr>
              <a:t>4. Identify other arguments for or against the claim.  </a:t>
            </a:r>
            <a:r>
              <a:rPr lang="en-US" sz="1200" dirty="0">
                <a:latin typeface="Arial" panose="020B0604020202020204" pitchFamily="34" charset="0"/>
                <a:cs typeface="Arial" panose="020B0604020202020204" pitchFamily="34" charset="0"/>
              </a:rPr>
              <a:t>There seems to be few arguments against this claim, but it would be</a:t>
            </a:r>
          </a:p>
          <a:p>
            <a:pPr defTabSz="685800" eaLnBrk="1" fontAlgn="auto" hangingPunct="1">
              <a:spcBef>
                <a:spcPts val="0"/>
              </a:spcBef>
              <a:spcAft>
                <a:spcPts val="0"/>
              </a:spcAft>
              <a:defRPr/>
            </a:pPr>
            <a:r>
              <a:rPr lang="en-US" sz="1200" dirty="0">
                <a:solidFill>
                  <a:prstClr val="black"/>
                </a:solidFill>
                <a:latin typeface="Arial" panose="020B0604020202020204" pitchFamily="34" charset="0"/>
                <a:ea typeface="+mn-ea"/>
                <a:cs typeface="Arial" panose="020B0604020202020204" pitchFamily="34" charset="0"/>
              </a:rPr>
              <a:t>Interesting to explore how the two are different.</a:t>
            </a:r>
          </a:p>
        </p:txBody>
      </p:sp>
      <p:sp>
        <p:nvSpPr>
          <p:cNvPr id="19" name="TextBox 18">
            <a:extLst>
              <a:ext uri="{FF2B5EF4-FFF2-40B4-BE49-F238E27FC236}">
                <a16:creationId xmlns:a16="http://schemas.microsoft.com/office/drawing/2014/main" id="{891E2D6F-F2C9-4ADC-817A-82900535A9BC}"/>
              </a:ext>
            </a:extLst>
          </p:cNvPr>
          <p:cNvSpPr txBox="1"/>
          <p:nvPr/>
        </p:nvSpPr>
        <p:spPr>
          <a:xfrm>
            <a:off x="320531" y="5007760"/>
            <a:ext cx="8518358" cy="923330"/>
          </a:xfrm>
          <a:prstGeom prst="rect">
            <a:avLst/>
          </a:prstGeom>
          <a:noFill/>
        </p:spPr>
        <p:txBody>
          <a:bodyPr wrap="square">
            <a:spAutoFit/>
          </a:bodyPr>
          <a:lstStyle/>
          <a:p>
            <a:pPr defTabSz="685800" eaLnBrk="1" fontAlgn="auto" hangingPunct="1">
              <a:spcBef>
                <a:spcPts val="0"/>
              </a:spcBef>
              <a:spcAft>
                <a:spcPts val="0"/>
              </a:spcAft>
              <a:defRPr/>
            </a:pPr>
            <a:r>
              <a:rPr lang="en-US" sz="1400" b="1" dirty="0">
                <a:solidFill>
                  <a:prstClr val="black"/>
                </a:solidFill>
                <a:latin typeface="Calibri" panose="020F0502020204030204"/>
                <a:ea typeface="+mn-ea"/>
              </a:rPr>
              <a:t>                                                                         </a:t>
            </a:r>
            <a:r>
              <a:rPr lang="en-US" sz="1800" b="1" dirty="0">
                <a:solidFill>
                  <a:prstClr val="black"/>
                </a:solidFill>
                <a:latin typeface="Calibri" panose="020F0502020204030204"/>
                <a:ea typeface="+mn-ea"/>
              </a:rPr>
              <a:t>  I agree with the claim because of  good quality evidence and how the reasoning uses the evidence to show a point-by-point correlation between the Roman and American systems.       </a:t>
            </a:r>
          </a:p>
        </p:txBody>
      </p:sp>
      <p:sp>
        <p:nvSpPr>
          <p:cNvPr id="7" name="TextBox 6">
            <a:extLst>
              <a:ext uri="{FF2B5EF4-FFF2-40B4-BE49-F238E27FC236}">
                <a16:creationId xmlns:a16="http://schemas.microsoft.com/office/drawing/2014/main" id="{F5A79F2B-0D0B-D0A7-6704-564FA5A46D18}"/>
              </a:ext>
            </a:extLst>
          </p:cNvPr>
          <p:cNvSpPr txBox="1"/>
          <p:nvPr/>
        </p:nvSpPr>
        <p:spPr>
          <a:xfrm>
            <a:off x="4300374" y="6229435"/>
            <a:ext cx="2655015" cy="276999"/>
          </a:xfrm>
          <a:prstGeom prst="rect">
            <a:avLst/>
          </a:prstGeom>
          <a:noFill/>
        </p:spPr>
        <p:txBody>
          <a:bodyPr wrap="square">
            <a:spAutoFit/>
          </a:bodyPr>
          <a:lstStyle/>
          <a:p>
            <a:pPr algn="r"/>
            <a:r>
              <a:rPr lang="en-US" altLang="en-US" sz="1200" dirty="0">
                <a:solidFill>
                  <a:srgbClr val="85898A"/>
                </a:solidFill>
              </a:rPr>
              <a:t>© Janis </a:t>
            </a:r>
            <a:r>
              <a:rPr lang="en-US" altLang="en-US" sz="1200" dirty="0" err="1">
                <a:solidFill>
                  <a:srgbClr val="85898A"/>
                </a:solidFill>
              </a:rPr>
              <a:t>Bulgren</a:t>
            </a:r>
            <a:r>
              <a:rPr lang="en-US" altLang="en-US" sz="1200" dirty="0">
                <a:solidFill>
                  <a:srgbClr val="85898A"/>
                </a:solidFill>
              </a:rPr>
              <a:t> 2023</a:t>
            </a:r>
          </a:p>
        </p:txBody>
      </p:sp>
    </p:spTree>
    <p:extLst>
      <p:ext uri="{BB962C8B-B14F-4D97-AF65-F5344CB8AC3E}">
        <p14:creationId xmlns:p14="http://schemas.microsoft.com/office/powerpoint/2010/main" val="288725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D00AF0-E506-025E-C849-73875A0AC241}"/>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865250" y="123518"/>
            <a:ext cx="7553139" cy="707886"/>
          </a:xfrm>
          <a:prstGeom prst="rect">
            <a:avLst/>
          </a:prstGeom>
          <a:noFill/>
        </p:spPr>
        <p:txBody>
          <a:bodyPr wrap="square" rtlCol="0">
            <a:spAutoFit/>
          </a:bodyPr>
          <a:lstStyle/>
          <a:p>
            <a:pPr algn="ctr" defTabSz="342900" eaLnBrk="1" fontAlgn="auto" hangingPunct="1">
              <a:spcBef>
                <a:spcPts val="0"/>
              </a:spcBef>
              <a:spcAft>
                <a:spcPts val="0"/>
              </a:spcAft>
              <a:defRPr/>
            </a:pPr>
            <a:r>
              <a:rPr lang="en-US" sz="2000" b="1" dirty="0">
                <a:solidFill>
                  <a:prstClr val="black"/>
                </a:solidFill>
                <a:latin typeface="Calibri" panose="020F0502020204030204"/>
                <a:ea typeface="+mn-ea"/>
              </a:rPr>
              <a:t>Cross-Curricular Argumentation Guide A – Social Studies/History: </a:t>
            </a:r>
            <a:r>
              <a:rPr lang="en-US" sz="2000" b="1" dirty="0">
                <a:solidFill>
                  <a:srgbClr val="941100"/>
                </a:solidFill>
                <a:latin typeface="Calibri" panose="020F0502020204030204"/>
                <a:ea typeface="+mn-ea"/>
              </a:rPr>
              <a:t>Example Guide A </a:t>
            </a:r>
            <a:r>
              <a:rPr lang="en-US" sz="2000" b="1" dirty="0">
                <a:solidFill>
                  <a:prstClr val="black"/>
                </a:solidFill>
                <a:latin typeface="Calibri" panose="020F0502020204030204"/>
                <a:ea typeface="+mn-ea"/>
              </a:rPr>
              <a:t>used to Argue an Issue</a:t>
            </a: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513424236"/>
              </p:ext>
            </p:extLst>
          </p:nvPr>
        </p:nvGraphicFramePr>
        <p:xfrm>
          <a:off x="389597" y="887076"/>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Term Limits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1653496227"/>
              </p:ext>
            </p:extLst>
          </p:nvPr>
        </p:nvGraphicFramePr>
        <p:xfrm>
          <a:off x="375451" y="1117414"/>
          <a:ext cx="8393097" cy="5289517"/>
        </p:xfrm>
        <a:graphic>
          <a:graphicData uri="http://schemas.openxmlformats.org/drawingml/2006/table">
            <a:tbl>
              <a:tblPr firstRow="1" bandRow="1">
                <a:tableStyleId>{2D5ABB26-0587-4C30-8999-92F81FD0307C}</a:tableStyleId>
              </a:tblPr>
              <a:tblGrid>
                <a:gridCol w="3895909">
                  <a:extLst>
                    <a:ext uri="{9D8B030D-6E8A-4147-A177-3AD203B41FA5}">
                      <a16:colId xmlns:a16="http://schemas.microsoft.com/office/drawing/2014/main" val="2751578919"/>
                    </a:ext>
                  </a:extLst>
                </a:gridCol>
                <a:gridCol w="4497188">
                  <a:extLst>
                    <a:ext uri="{9D8B030D-6E8A-4147-A177-3AD203B41FA5}">
                      <a16:colId xmlns:a16="http://schemas.microsoft.com/office/drawing/2014/main" val="412781860"/>
                    </a:ext>
                  </a:extLst>
                </a:gridCol>
              </a:tblGrid>
              <a:tr h="358825">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dirty="0">
                          <a:solidFill>
                            <a:schemeClr val="tx1"/>
                          </a:solidFill>
                          <a:effectLst/>
                          <a:latin typeface="+mn-lt"/>
                          <a:ea typeface="+mn-ea"/>
                          <a:cs typeface="+mn-cs"/>
                        </a:rPr>
                        <a:t>Clarify the claim with any qualifier and define key terms</a:t>
                      </a:r>
                      <a:r>
                        <a:rPr lang="en-US" sz="1400" b="1" kern="1200" dirty="0">
                          <a:solidFill>
                            <a:schemeClr val="tx1"/>
                          </a:solidFill>
                          <a:effectLst/>
                          <a:latin typeface="+mn-lt"/>
                          <a:ea typeface="+mn-ea"/>
                          <a:cs typeface="+mn-cs"/>
                        </a:rPr>
                        <a:t>.    </a:t>
                      </a:r>
                      <a:r>
                        <a:rPr lang="en-US" sz="1400" b="1" kern="1200" dirty="0">
                          <a:solidFill>
                            <a:schemeClr val="tx1"/>
                          </a:solidFill>
                          <a:effectLst/>
                          <a:highlight>
                            <a:srgbClr val="FFFF00"/>
                          </a:highlight>
                          <a:latin typeface="+mn-lt"/>
                          <a:ea typeface="+mn-ea"/>
                          <a:cs typeface="+mn-cs"/>
                        </a:rPr>
                        <a:t>Term limits should be established for members of the United States Congress.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term limits - mandatory restrictions on how long members of the House of Representatives and Senate can serve in office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276606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228600" indent="-228600">
                        <a:buFont typeface="+mj-lt"/>
                        <a:buAutoNum type="arabicPeriod"/>
                      </a:pPr>
                      <a:r>
                        <a:rPr lang="en-US" sz="1100" b="0" i="0" u="none" kern="1200" baseline="0" dirty="0">
                          <a:solidFill>
                            <a:schemeClr val="tx1"/>
                          </a:solidFill>
                          <a:effectLst/>
                          <a:latin typeface="+mn-lt"/>
                          <a:ea typeface="+mn-ea"/>
                          <a:cs typeface="+mn-cs"/>
                        </a:rPr>
                        <a:t>Members of Congress now spend much of their time campaigning and raising money for their reelection.</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Special interest groups invest a lot of money in reelection campaigns of individuals who push legislation that favors them.</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Members of Congress have millions of dollars of federal money and staff available to help get them reelected.</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Senior members of Congress can campaign by emphasizing their ability to get special projects for their states or districts.</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Career politicians do not know what day-to-day life is for their constituents because they live in the artificial world of Congress.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Time - </a:t>
                      </a:r>
                      <a:r>
                        <a:rPr lang="en-US" sz="1100" b="0" dirty="0">
                          <a:highlight>
                            <a:srgbClr val="00FFFF"/>
                          </a:highlight>
                        </a:rPr>
                        <a:t>If </a:t>
                      </a:r>
                      <a:r>
                        <a:rPr lang="en-US" sz="1100" b="0" dirty="0"/>
                        <a:t>members of Congress spent less time time trying to get reelected</a:t>
                      </a:r>
                      <a:r>
                        <a:rPr lang="en-US" sz="1100" b="0" dirty="0">
                          <a:highlight>
                            <a:srgbClr val="00FFFF"/>
                          </a:highlight>
                        </a:rPr>
                        <a:t>, then</a:t>
                      </a:r>
                      <a:r>
                        <a:rPr lang="en-US" sz="1100" b="0" dirty="0">
                          <a:highlight>
                            <a:srgbClr val="FFFF00"/>
                          </a:highlight>
                        </a:rPr>
                        <a:t> </a:t>
                      </a:r>
                      <a:r>
                        <a:rPr lang="en-US" sz="1100" b="0" dirty="0"/>
                        <a:t>they could spend more time doing their job.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Money - </a:t>
                      </a:r>
                      <a:r>
                        <a:rPr lang="en-US" sz="1100" b="0" dirty="0">
                          <a:highlight>
                            <a:srgbClr val="00FFFF"/>
                          </a:highlight>
                        </a:rPr>
                        <a:t>If</a:t>
                      </a:r>
                      <a:r>
                        <a:rPr lang="en-US" sz="1100" b="0" dirty="0"/>
                        <a:t> members of Congress get money from special interest groups, </a:t>
                      </a:r>
                      <a:r>
                        <a:rPr lang="en-US" sz="1100" b="0" dirty="0">
                          <a:highlight>
                            <a:srgbClr val="00FFFF"/>
                          </a:highlight>
                        </a:rPr>
                        <a:t>then</a:t>
                      </a:r>
                      <a:r>
                        <a:rPr lang="en-US" sz="1100" b="0" dirty="0"/>
                        <a:t> they could be considering those groups’ interests over the interests of the people.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Support </a:t>
                      </a:r>
                      <a:r>
                        <a:rPr lang="en-US" sz="1100" b="0" dirty="0"/>
                        <a:t>-</a:t>
                      </a:r>
                      <a:r>
                        <a:rPr lang="en-US" sz="1100" b="0" dirty="0">
                          <a:highlight>
                            <a:srgbClr val="FFFF00"/>
                          </a:highlight>
                        </a:rPr>
                        <a:t> </a:t>
                      </a:r>
                      <a:r>
                        <a:rPr lang="en-US" sz="1100" b="0" dirty="0">
                          <a:highlight>
                            <a:srgbClr val="00FFFF"/>
                          </a:highlight>
                        </a:rPr>
                        <a:t>If </a:t>
                      </a:r>
                      <a:r>
                        <a:rPr lang="en-US" sz="1100" b="0" dirty="0"/>
                        <a:t>members of Congress have money and staff to run a campaign,</a:t>
                      </a:r>
                      <a:r>
                        <a:rPr lang="en-US" sz="1100" b="0" dirty="0">
                          <a:highlight>
                            <a:srgbClr val="00FFFF"/>
                          </a:highlight>
                        </a:rPr>
                        <a:t> then </a:t>
                      </a:r>
                      <a:r>
                        <a:rPr lang="en-US" sz="1100" b="0" dirty="0"/>
                        <a:t>they have an advantage for continued reelection.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Favoritism</a:t>
                      </a:r>
                      <a:r>
                        <a:rPr lang="en-US" sz="1100" b="0" dirty="0"/>
                        <a:t> </a:t>
                      </a:r>
                      <a:r>
                        <a:rPr lang="en-US" sz="1100" b="0" dirty="0">
                          <a:highlight>
                            <a:srgbClr val="00FFFF"/>
                          </a:highlight>
                        </a:rPr>
                        <a:t>- If </a:t>
                      </a:r>
                      <a:r>
                        <a:rPr lang="en-US" sz="1100" b="0" dirty="0"/>
                        <a:t>members of Congress who have seniority get special projects for their own states or districts,</a:t>
                      </a:r>
                      <a:r>
                        <a:rPr lang="en-US" sz="1100" b="0" dirty="0">
                          <a:highlight>
                            <a:srgbClr val="00FFFF"/>
                          </a:highlight>
                        </a:rPr>
                        <a:t> then </a:t>
                      </a:r>
                      <a:r>
                        <a:rPr lang="en-US" sz="1100" b="0" dirty="0"/>
                        <a:t>government funds may be used improperly.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Point of View -</a:t>
                      </a:r>
                      <a:r>
                        <a:rPr lang="en-US" sz="1100" b="0" dirty="0">
                          <a:highlight>
                            <a:srgbClr val="00FFFF"/>
                          </a:highlight>
                        </a:rPr>
                        <a:t> If </a:t>
                      </a:r>
                      <a:r>
                        <a:rPr lang="en-US" sz="1100" b="0" dirty="0"/>
                        <a:t>members of Congress had limited time in office, </a:t>
                      </a:r>
                      <a:r>
                        <a:rPr lang="en-US" sz="1100" b="0" dirty="0">
                          <a:highlight>
                            <a:srgbClr val="00FFFF"/>
                          </a:highlight>
                        </a:rPr>
                        <a:t>then </a:t>
                      </a:r>
                      <a:r>
                        <a:rPr lang="en-US" sz="1100" b="0" dirty="0"/>
                        <a:t>frequent turnover would bring fresh, new perspectives to Congress.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584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 </a:t>
                      </a:r>
                      <a:r>
                        <a:rPr lang="en-US" sz="1100" dirty="0">
                          <a:effectLst/>
                          <a:latin typeface="Calibri" panose="020F0502020204030204" pitchFamily="34" charset="0"/>
                          <a:ea typeface="Times New Roman" panose="02020603050405020304" pitchFamily="18" charset="0"/>
                        </a:rPr>
                        <a:t>Two counterarguments against this claim are: 1. Elections are already a form of term limits, and 2. Term limits would prevent a person who was doing a really good job from continuing to serve.</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486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r>
                        <a:rPr lang="en-US" sz="1400" b="1" dirty="0">
                          <a:effectLst/>
                          <a:highlight>
                            <a:srgbClr val="FFFF00"/>
                          </a:highlight>
                          <a:latin typeface="Calibri" panose="020F0502020204030204" pitchFamily="34" charset="0"/>
                          <a:ea typeface="Times New Roman" panose="02020603050405020304" pitchFamily="18" charset="0"/>
                        </a:rPr>
                        <a:t>The evidence applies to the claim, but since no sources are given, I would say the quality is fair. The reasoning used to show how the evidence supports the claim is logical. The counterarguments do not seem very strong to me.</a:t>
                      </a:r>
                      <a:endParaRPr lang="en-US" sz="1400" b="1" dirty="0">
                        <a:highlight>
                          <a:srgbClr val="FFFF0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3886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1100" dirty="0">
                          <a:effectLst/>
                          <a:latin typeface="Calibri" panose="020F0502020204030204" pitchFamily="34" charset="0"/>
                          <a:ea typeface="Times New Roman" panose="02020603050405020304" pitchFamily="18" charset="0"/>
                        </a:rPr>
                        <a:t>Based on the evidence and reasoning, I accept the claim that term limits should be established. I think the idea of having fresh faces and new perspectives is important even if it prevents effective members of Congress from continuing to serve.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283200" y="6518275"/>
            <a:ext cx="2006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fontAlgn="auto">
              <a:spcBef>
                <a:spcPts val="0"/>
              </a:spcBef>
              <a:spcAft>
                <a:spcPts val="0"/>
              </a:spcAft>
              <a:defRPr/>
            </a:pPr>
            <a:r>
              <a:rPr lang="en-US" altLang="en-US" sz="900" dirty="0">
                <a:latin typeface="Times" pitchFamily="2" charset="0"/>
                <a:ea typeface="MS PGothic" panose="020B0600070205080204" pitchFamily="34" charset="-128"/>
              </a:rPr>
              <a:t>©  Janis </a:t>
            </a:r>
            <a:r>
              <a:rPr lang="en-US" altLang="en-US" sz="900" dirty="0" err="1">
                <a:latin typeface="Times" pitchFamily="2" charset="0"/>
                <a:ea typeface="MS PGothic" panose="020B0600070205080204" pitchFamily="34" charset="-128"/>
              </a:rPr>
              <a:t>Bulgren</a:t>
            </a:r>
            <a:r>
              <a:rPr lang="en-US" altLang="en-US" sz="900" dirty="0">
                <a:latin typeface="Times" pitchFamily="2" charset="0"/>
                <a:ea typeface="MS PGothic" panose="020B0600070205080204" pitchFamily="34" charset="-128"/>
              </a:rPr>
              <a:t> 202</a:t>
            </a:r>
            <a:r>
              <a:rPr lang="en-US" altLang="en-US" sz="900" spc="-5" dirty="0">
                <a:latin typeface="Calibri"/>
                <a:ea typeface="MS PGothic" panose="020B0600070205080204" pitchFamily="34" charset="-128"/>
                <a:cs typeface="Calibri"/>
              </a:rPr>
              <a:t>3</a:t>
            </a:r>
            <a:endParaRPr lang="en-US" altLang="en-US" sz="900" dirty="0">
              <a:latin typeface="Times" pitchFamily="2" charset="0"/>
              <a:ea typeface="MS PGothic" panose="020B0600070205080204" pitchFamily="34" charset="-128"/>
            </a:endParaRPr>
          </a:p>
          <a:p>
            <a:pPr algn="r" defTabSz="342900" eaLnBrk="1" fontAlgn="auto" hangingPunct="1">
              <a:spcBef>
                <a:spcPts val="0"/>
              </a:spcBef>
              <a:spcAft>
                <a:spcPts val="0"/>
              </a:spcAft>
              <a:defRPr/>
            </a:pPr>
            <a:endParaRPr lang="en-US" sz="9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17077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A172DC-8E81-8083-2C50-5324F5296EEB}"/>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3" y="442438"/>
            <a:ext cx="6512873" cy="738664"/>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prstClr val="black"/>
                </a:solidFill>
                <a:latin typeface="Calibri" panose="020F0502020204030204"/>
                <a:ea typeface="+mn-ea"/>
              </a:rPr>
              <a:t>Cross-Curricular Argumentation Guide A: Mathematics</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2286619341"/>
              </p:ext>
            </p:extLst>
          </p:nvPr>
        </p:nvGraphicFramePr>
        <p:xfrm>
          <a:off x="389596" y="959753"/>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Order of Operations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1986870137"/>
              </p:ext>
            </p:extLst>
          </p:nvPr>
        </p:nvGraphicFramePr>
        <p:xfrm>
          <a:off x="445270" y="1522605"/>
          <a:ext cx="8393097" cy="4201656"/>
        </p:xfrm>
        <a:graphic>
          <a:graphicData uri="http://schemas.openxmlformats.org/drawingml/2006/table">
            <a:tbl>
              <a:tblPr firstRow="1" bandRow="1">
                <a:tableStyleId>{2D5ABB26-0587-4C30-8999-92F81FD0307C}</a:tableStyleId>
              </a:tblPr>
              <a:tblGrid>
                <a:gridCol w="3722794">
                  <a:extLst>
                    <a:ext uri="{9D8B030D-6E8A-4147-A177-3AD203B41FA5}">
                      <a16:colId xmlns:a16="http://schemas.microsoft.com/office/drawing/2014/main" val="2751578919"/>
                    </a:ext>
                  </a:extLst>
                </a:gridCol>
                <a:gridCol w="4670303">
                  <a:extLst>
                    <a:ext uri="{9D8B030D-6E8A-4147-A177-3AD203B41FA5}">
                      <a16:colId xmlns:a16="http://schemas.microsoft.com/office/drawing/2014/main" val="412781860"/>
                    </a:ext>
                  </a:extLst>
                </a:gridCol>
              </a:tblGrid>
              <a:tr h="389702">
                <a:tc gridSpan="2">
                  <a:txBody>
                    <a:bodyPr/>
                    <a:lstStyle/>
                    <a:p>
                      <a:pPr marL="0" marR="0" lvl="0" indent="0">
                        <a:spcBef>
                          <a:spcPts val="0"/>
                        </a:spcBef>
                        <a:spcAft>
                          <a:spcPts val="0"/>
                        </a:spcAft>
                        <a:buFont typeface="+mj-lt"/>
                        <a:buNone/>
                      </a:pPr>
                      <a:r>
                        <a:rPr lang="en-US" sz="900" b="1" kern="1200" dirty="0">
                          <a:solidFill>
                            <a:schemeClr val="tx1"/>
                          </a:solidFill>
                          <a:effectLst/>
                          <a:latin typeface="+mn-lt"/>
                          <a:ea typeface="+mn-ea"/>
                          <a:cs typeface="+mn-cs"/>
                        </a:rPr>
                        <a:t>1. Clarify the claim with any qualifier and define key terms.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When solving the equation 24 – 6 ÷ 2 + 3</a:t>
                      </a:r>
                      <a:r>
                        <a:rPr lang="en-US" sz="1100" b="1"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 the correct answer is 30.</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rPr>
                        <a:t>the order of operations – an agreed-upon set of rules that determines which operation should be done before or after others when solving an equation</a:t>
                      </a:r>
                      <a:endParaRPr lang="en-US" sz="10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868243">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4826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solving an equation using the order of operations:</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Actions in parentheses should be solved first.</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Exponents should be solved second.</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Multiplication or division (from left to right, as found in the problem) should be solved third.</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Addition or subtraction (from left to right, as found in the problem) should be solved fourth.</a:t>
                      </a: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Since there are no parentheses in this equation, we should move to step.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exponents are solved second, then the equation becomes 24 – 6 ÷ 2 + </a:t>
                      </a:r>
                      <a:r>
                        <a:rPr lang="en-US" sz="1100" b="1" u="sng" dirty="0">
                          <a:effectLst/>
                          <a:latin typeface="Calibri" panose="020F0502020204030204" pitchFamily="34" charset="0"/>
                          <a:ea typeface="Times New Roman" panose="02020603050405020304" pitchFamily="18" charset="0"/>
                          <a:cs typeface="Times New Roman" panose="02020603050405020304" pitchFamily="18" charset="0"/>
                        </a:rPr>
                        <a:t>9</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division is solved third, then the equation becomes 24 – </a:t>
                      </a:r>
                      <a:r>
                        <a:rPr lang="en-US" sz="1100" b="1" u="sng" dirty="0">
                          <a:effectLst/>
                          <a:latin typeface="Calibri" panose="020F0502020204030204" pitchFamily="34" charset="0"/>
                          <a:ea typeface="Times New Roman" panose="02020603050405020304" pitchFamily="18" charset="0"/>
                          <a:cs typeface="Times New Roman" panose="02020603050405020304" pitchFamily="18" charset="0"/>
                        </a:rPr>
                        <a:t>3</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+ 9</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If addition or subtraction from left to right is solved fourth, the equation becomes 24 – 3 + 9</a:t>
                      </a:r>
                      <a:r>
                        <a:rPr lang="en-US" sz="1100" b="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 </a:t>
                      </a:r>
                      <a:r>
                        <a:rPr lang="en-US" sz="1100" b="1" u="sng" dirty="0">
                          <a:effectLst/>
                          <a:latin typeface="Calibri" panose="020F0502020204030204" pitchFamily="34" charset="0"/>
                          <a:ea typeface="Times New Roman" panose="02020603050405020304" pitchFamily="18" charset="0"/>
                        </a:rPr>
                        <a:t>30</a:t>
                      </a:r>
                      <a:r>
                        <a:rPr lang="en-US" sz="1100" dirty="0">
                          <a:effectLst/>
                          <a:latin typeface="Calibri" panose="020F0502020204030204" pitchFamily="34" charset="0"/>
                          <a:ea typeface="Times New Roman" panose="02020603050405020304" pitchFamily="18" charset="0"/>
                        </a:rPr>
                        <a:t>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The order of operations must be used to correctly solve an equation because, in this example, if you simply complete the operations from left to right you would get an answer of 18.</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the order of operations is a set of rules that should always be used to solve an equation. The reasoning is good because it correctly applies the order of operations to the equation in the claim</a:t>
                      </a:r>
                      <a:r>
                        <a:rPr lang="en-US" sz="900" dirty="0">
                          <a:effectLst/>
                          <a:latin typeface="Calibri" panose="020F0502020204030204" pitchFamily="34" charset="0"/>
                          <a:ea typeface="Times New Roman" panose="02020603050405020304" pitchFamily="18" charset="0"/>
                        </a:rPr>
                        <a:t>.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89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based on the quality of the evidence and reasoning.</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7" name="TextBox 6">
            <a:extLst>
              <a:ext uri="{FF2B5EF4-FFF2-40B4-BE49-F238E27FC236}">
                <a16:creationId xmlns:a16="http://schemas.microsoft.com/office/drawing/2014/main" id="{91521BD9-A005-A353-2AF9-0020EE9521AA}"/>
              </a:ext>
            </a:extLst>
          </p:cNvPr>
          <p:cNvSpPr txBox="1"/>
          <p:nvPr/>
        </p:nvSpPr>
        <p:spPr>
          <a:xfrm>
            <a:off x="4942703" y="6066628"/>
            <a:ext cx="2381764" cy="276999"/>
          </a:xfrm>
          <a:prstGeom prst="rect">
            <a:avLst/>
          </a:prstGeom>
          <a:noFill/>
        </p:spPr>
        <p:txBody>
          <a:bodyPr wrap="square">
            <a:spAutoFit/>
          </a:bodyPr>
          <a:lstStyle/>
          <a:p>
            <a:pPr algn="r"/>
            <a:r>
              <a:rPr lang="en-US" altLang="en-US" sz="1200" dirty="0">
                <a:solidFill>
                  <a:srgbClr val="85898A"/>
                </a:solidFill>
              </a:rPr>
              <a:t>© Janis </a:t>
            </a:r>
            <a:r>
              <a:rPr lang="en-US" altLang="en-US" sz="1200" dirty="0" err="1">
                <a:solidFill>
                  <a:srgbClr val="85898A"/>
                </a:solidFill>
              </a:rPr>
              <a:t>Bulgren</a:t>
            </a:r>
            <a:r>
              <a:rPr lang="en-US" altLang="en-US" sz="1200" dirty="0">
                <a:solidFill>
                  <a:srgbClr val="85898A"/>
                </a:solidFill>
              </a:rPr>
              <a:t> 2023</a:t>
            </a:r>
          </a:p>
        </p:txBody>
      </p:sp>
    </p:spTree>
    <p:extLst>
      <p:ext uri="{BB962C8B-B14F-4D97-AF65-F5344CB8AC3E}">
        <p14:creationId xmlns:p14="http://schemas.microsoft.com/office/powerpoint/2010/main" val="3331314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61562C92-FC02-3546-9EE9-AFD8A3F9E35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accent2"/>
                </a:solidFill>
              </a:rPr>
              <a:t>University of Kansas Center for Research on Learning </a:t>
            </a:r>
          </a:p>
        </p:txBody>
      </p:sp>
      <p:sp>
        <p:nvSpPr>
          <p:cNvPr id="3" name="Rectangle 2">
            <a:extLst>
              <a:ext uri="{FF2B5EF4-FFF2-40B4-BE49-F238E27FC236}">
                <a16:creationId xmlns:a16="http://schemas.microsoft.com/office/drawing/2014/main" id="{FBCFD547-CA0B-8D44-B732-9F43ABC0FD92}"/>
              </a:ext>
            </a:extLst>
          </p:cNvPr>
          <p:cNvSpPr/>
          <p:nvPr/>
        </p:nvSpPr>
        <p:spPr>
          <a:xfrm>
            <a:off x="1173145" y="1466856"/>
            <a:ext cx="6797710" cy="4247317"/>
          </a:xfrm>
          <a:prstGeom prst="rect">
            <a:avLst/>
          </a:prstGeom>
        </p:spPr>
        <p:txBody>
          <a:bodyPr wrap="square">
            <a:spAutoFit/>
          </a:bodyPr>
          <a:lstStyle/>
          <a:p>
            <a:pPr algn="ctr"/>
            <a:r>
              <a:rPr lang="en-US" sz="3600" b="1" dirty="0">
                <a:solidFill>
                  <a:srgbClr val="941100"/>
                </a:solidFill>
                <a:latin typeface="+mn-lt"/>
              </a:rPr>
              <a:t>An Example of Version A </a:t>
            </a:r>
            <a:r>
              <a:rPr lang="en-US" sz="3600" dirty="0">
                <a:latin typeface="+mn-lt"/>
              </a:rPr>
              <a:t>with </a:t>
            </a:r>
            <a:r>
              <a:rPr lang="en-US" sz="3600" dirty="0">
                <a:solidFill>
                  <a:prstClr val="black"/>
                </a:solidFill>
                <a:latin typeface="+mn-lt"/>
                <a:ea typeface="+mn-ea"/>
              </a:rPr>
              <a:t>a model of the Sun-Earth-Moon system to respond to the claim on the previous slide “The cyclic pattern of lunar phases can be observed and predicted”.</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tangle 5">
            <a:extLst>
              <a:ext uri="{FF2B5EF4-FFF2-40B4-BE49-F238E27FC236}">
                <a16:creationId xmlns:a16="http://schemas.microsoft.com/office/drawing/2014/main" id="{30A0ECEA-952E-B141-9C4C-F648024EBA29}"/>
              </a:ext>
            </a:extLst>
          </p:cNvPr>
          <p:cNvSpPr/>
          <p:nvPr/>
        </p:nvSpPr>
        <p:spPr>
          <a:xfrm>
            <a:off x="3621056" y="6443990"/>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320872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a:extLst>
              <a:ext uri="{FF2B5EF4-FFF2-40B4-BE49-F238E27FC236}">
                <a16:creationId xmlns:a16="http://schemas.microsoft.com/office/drawing/2014/main" id="{B427B395-5E5A-472D-A782-DE8143E7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539" y="1339179"/>
            <a:ext cx="4561809" cy="41796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close up of a logo&#10;&#10;Description automatically generated">
            <a:extLst>
              <a:ext uri="{FF2B5EF4-FFF2-40B4-BE49-F238E27FC236}">
                <a16:creationId xmlns:a16="http://schemas.microsoft.com/office/drawing/2014/main" id="{C07A95EF-E32D-4B3A-9F6E-4C05454A1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36" y="1544357"/>
            <a:ext cx="3425778" cy="3089429"/>
          </a:xfrm>
          <a:prstGeom prst="rect">
            <a:avLst/>
          </a:prstGeom>
          <a:solidFill>
            <a:schemeClr val="bg2"/>
          </a:solidFill>
          <a:ln cmpd="sng">
            <a:solidFill>
              <a:schemeClr val="accent1"/>
            </a:solidFill>
          </a:ln>
        </p:spPr>
      </p:pic>
      <p:sp>
        <p:nvSpPr>
          <p:cNvPr id="4" name="TextBox 3">
            <a:extLst>
              <a:ext uri="{FF2B5EF4-FFF2-40B4-BE49-F238E27FC236}">
                <a16:creationId xmlns:a16="http://schemas.microsoft.com/office/drawing/2014/main" id="{9415AD5A-5EC2-43BC-A4C1-3564ECDE93CC}"/>
              </a:ext>
            </a:extLst>
          </p:cNvPr>
          <p:cNvSpPr txBox="1"/>
          <p:nvPr/>
        </p:nvSpPr>
        <p:spPr>
          <a:xfrm>
            <a:off x="270336" y="825503"/>
            <a:ext cx="8376314" cy="715581"/>
          </a:xfrm>
          <a:prstGeom prst="rect">
            <a:avLst/>
          </a:prstGeom>
          <a:noFill/>
        </p:spPr>
        <p:txBody>
          <a:bodyPr wrap="square" rtlCol="0">
            <a:spAutoFit/>
          </a:bodyPr>
          <a:lstStyle/>
          <a:p>
            <a:pPr defTabSz="685800" eaLnBrk="1" fontAlgn="auto" hangingPunct="1">
              <a:spcBef>
                <a:spcPts val="0"/>
              </a:spcBef>
              <a:spcAft>
                <a:spcPts val="0"/>
              </a:spcAft>
              <a:defRPr/>
            </a:pPr>
            <a:r>
              <a:rPr lang="en-US" sz="1350" b="1" dirty="0">
                <a:solidFill>
                  <a:prstClr val="black"/>
                </a:solidFill>
                <a:latin typeface="Calibri" panose="020F0502020204030204"/>
                <a:ea typeface="+mn-ea"/>
              </a:rPr>
              <a:t>Use these models of the Sun-Earth-Moon system to respond to the claim on the previous slide “The cyclic pattern of lunar phases can be observed and predicted”.</a:t>
            </a:r>
          </a:p>
          <a:p>
            <a:pPr defTabSz="685800" eaLnBrk="1" fontAlgn="auto" hangingPunct="1">
              <a:spcBef>
                <a:spcPts val="0"/>
              </a:spcBef>
              <a:spcAft>
                <a:spcPts val="0"/>
              </a:spcAft>
              <a:defRPr/>
            </a:pPr>
            <a:endParaRPr lang="en-US" sz="1350" dirty="0">
              <a:solidFill>
                <a:prstClr val="black"/>
              </a:solidFill>
              <a:latin typeface="Calibri" panose="020F0502020204030204"/>
              <a:ea typeface="+mn-ea"/>
            </a:endParaRPr>
          </a:p>
        </p:txBody>
      </p:sp>
      <p:sp>
        <p:nvSpPr>
          <p:cNvPr id="6" name="TextBox 5">
            <a:extLst>
              <a:ext uri="{FF2B5EF4-FFF2-40B4-BE49-F238E27FC236}">
                <a16:creationId xmlns:a16="http://schemas.microsoft.com/office/drawing/2014/main" id="{ADDEF915-636C-4187-9FBD-42298290E209}"/>
              </a:ext>
            </a:extLst>
          </p:cNvPr>
          <p:cNvSpPr txBox="1"/>
          <p:nvPr/>
        </p:nvSpPr>
        <p:spPr>
          <a:xfrm>
            <a:off x="174893" y="4692605"/>
            <a:ext cx="3709990" cy="784830"/>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black"/>
                </a:solidFill>
                <a:latin typeface="Calibri" panose="020F0502020204030204"/>
                <a:ea typeface="+mn-ea"/>
              </a:rPr>
              <a:t>Model 1. Motion of the Earth-Moon-Sun System</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Earth rotates (spins) on its axis in about 24 hours</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Moon revolves (orbits) around the Earth in about 29.5 days</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The Earth-Moon System revolves around the Sun. </a:t>
            </a:r>
          </a:p>
        </p:txBody>
      </p:sp>
      <p:sp>
        <p:nvSpPr>
          <p:cNvPr id="7" name="TextBox 6">
            <a:extLst>
              <a:ext uri="{FF2B5EF4-FFF2-40B4-BE49-F238E27FC236}">
                <a16:creationId xmlns:a16="http://schemas.microsoft.com/office/drawing/2014/main" id="{8C8AAB5A-4D04-4E71-B202-224C5F427ED2}"/>
              </a:ext>
            </a:extLst>
          </p:cNvPr>
          <p:cNvSpPr txBox="1"/>
          <p:nvPr/>
        </p:nvSpPr>
        <p:spPr>
          <a:xfrm>
            <a:off x="5338897" y="5518821"/>
            <a:ext cx="4951286"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b="1">
                <a:solidFill>
                  <a:prstClr val="black"/>
                </a:solidFill>
                <a:latin typeface="Calibri" panose="020F0502020204030204"/>
                <a:ea typeface="+mn-ea"/>
              </a:rPr>
              <a:t>Model 2. Lunar Phases</a:t>
            </a:r>
          </a:p>
        </p:txBody>
      </p:sp>
      <p:sp>
        <p:nvSpPr>
          <p:cNvPr id="10" name="TextBox 9">
            <a:extLst>
              <a:ext uri="{FF2B5EF4-FFF2-40B4-BE49-F238E27FC236}">
                <a16:creationId xmlns:a16="http://schemas.microsoft.com/office/drawing/2014/main" id="{19FFD275-899F-4878-9420-88C91C7C6855}"/>
              </a:ext>
            </a:extLst>
          </p:cNvPr>
          <p:cNvSpPr txBox="1"/>
          <p:nvPr/>
        </p:nvSpPr>
        <p:spPr>
          <a:xfrm>
            <a:off x="4340079" y="3260343"/>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0</a:t>
            </a:r>
          </a:p>
        </p:txBody>
      </p:sp>
      <p:sp>
        <p:nvSpPr>
          <p:cNvPr id="11" name="TextBox 10">
            <a:extLst>
              <a:ext uri="{FF2B5EF4-FFF2-40B4-BE49-F238E27FC236}">
                <a16:creationId xmlns:a16="http://schemas.microsoft.com/office/drawing/2014/main" id="{E674B1D1-67EB-4F4D-9CC0-3D84B0C3F5F8}"/>
              </a:ext>
            </a:extLst>
          </p:cNvPr>
          <p:cNvSpPr txBox="1"/>
          <p:nvPr/>
        </p:nvSpPr>
        <p:spPr>
          <a:xfrm>
            <a:off x="4893626" y="2857350"/>
            <a:ext cx="445271"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25</a:t>
            </a:r>
          </a:p>
        </p:txBody>
      </p:sp>
      <p:sp>
        <p:nvSpPr>
          <p:cNvPr id="13" name="TextBox 12">
            <a:extLst>
              <a:ext uri="{FF2B5EF4-FFF2-40B4-BE49-F238E27FC236}">
                <a16:creationId xmlns:a16="http://schemas.microsoft.com/office/drawing/2014/main" id="{9BF8E6DB-9CAF-465F-AB70-019579FC3DC0}"/>
              </a:ext>
            </a:extLst>
          </p:cNvPr>
          <p:cNvSpPr txBox="1"/>
          <p:nvPr/>
        </p:nvSpPr>
        <p:spPr>
          <a:xfrm>
            <a:off x="6198644" y="2765017"/>
            <a:ext cx="445272"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21</a:t>
            </a:r>
          </a:p>
        </p:txBody>
      </p:sp>
      <p:sp>
        <p:nvSpPr>
          <p:cNvPr id="15" name="TextBox 14">
            <a:extLst>
              <a:ext uri="{FF2B5EF4-FFF2-40B4-BE49-F238E27FC236}">
                <a16:creationId xmlns:a16="http://schemas.microsoft.com/office/drawing/2014/main" id="{9E0D8A20-C5AD-487A-9557-85C23A252555}"/>
              </a:ext>
            </a:extLst>
          </p:cNvPr>
          <p:cNvSpPr txBox="1"/>
          <p:nvPr/>
        </p:nvSpPr>
        <p:spPr>
          <a:xfrm>
            <a:off x="5068745" y="5139732"/>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3</a:t>
            </a:r>
          </a:p>
        </p:txBody>
      </p:sp>
      <p:sp>
        <p:nvSpPr>
          <p:cNvPr id="17" name="TextBox 16">
            <a:extLst>
              <a:ext uri="{FF2B5EF4-FFF2-40B4-BE49-F238E27FC236}">
                <a16:creationId xmlns:a16="http://schemas.microsoft.com/office/drawing/2014/main" id="{5E97BEC9-FF00-447A-8189-6F724667078F}"/>
              </a:ext>
            </a:extLst>
          </p:cNvPr>
          <p:cNvSpPr txBox="1"/>
          <p:nvPr/>
        </p:nvSpPr>
        <p:spPr>
          <a:xfrm>
            <a:off x="6286607" y="5273970"/>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7</a:t>
            </a:r>
          </a:p>
        </p:txBody>
      </p:sp>
      <p:sp>
        <p:nvSpPr>
          <p:cNvPr id="19" name="TextBox 18">
            <a:extLst>
              <a:ext uri="{FF2B5EF4-FFF2-40B4-BE49-F238E27FC236}">
                <a16:creationId xmlns:a16="http://schemas.microsoft.com/office/drawing/2014/main" id="{F30A4E55-9F17-465A-A6B4-57B67020A57E}"/>
              </a:ext>
            </a:extLst>
          </p:cNvPr>
          <p:cNvSpPr txBox="1"/>
          <p:nvPr/>
        </p:nvSpPr>
        <p:spPr>
          <a:xfrm>
            <a:off x="7899997" y="5015772"/>
            <a:ext cx="426317"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11</a:t>
            </a:r>
          </a:p>
        </p:txBody>
      </p:sp>
      <p:sp>
        <p:nvSpPr>
          <p:cNvPr id="21" name="TextBox 20">
            <a:extLst>
              <a:ext uri="{FF2B5EF4-FFF2-40B4-BE49-F238E27FC236}">
                <a16:creationId xmlns:a16="http://schemas.microsoft.com/office/drawing/2014/main" id="{B9961F52-C065-468D-98BB-536D4F326196}"/>
              </a:ext>
            </a:extLst>
          </p:cNvPr>
          <p:cNvSpPr txBox="1"/>
          <p:nvPr/>
        </p:nvSpPr>
        <p:spPr>
          <a:xfrm>
            <a:off x="8089926" y="3257282"/>
            <a:ext cx="426317"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14</a:t>
            </a:r>
          </a:p>
        </p:txBody>
      </p:sp>
      <p:sp>
        <p:nvSpPr>
          <p:cNvPr id="23" name="TextBox 22">
            <a:extLst>
              <a:ext uri="{FF2B5EF4-FFF2-40B4-BE49-F238E27FC236}">
                <a16:creationId xmlns:a16="http://schemas.microsoft.com/office/drawing/2014/main" id="{1AF4CFEC-889D-44CD-9F29-558532FE44C2}"/>
              </a:ext>
            </a:extLst>
          </p:cNvPr>
          <p:cNvSpPr txBox="1"/>
          <p:nvPr/>
        </p:nvSpPr>
        <p:spPr>
          <a:xfrm>
            <a:off x="7358630" y="2866776"/>
            <a:ext cx="430040"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18</a:t>
            </a:r>
          </a:p>
        </p:txBody>
      </p:sp>
      <p:sp>
        <p:nvSpPr>
          <p:cNvPr id="5" name="TextBox 4">
            <a:extLst>
              <a:ext uri="{FF2B5EF4-FFF2-40B4-BE49-F238E27FC236}">
                <a16:creationId xmlns:a16="http://schemas.microsoft.com/office/drawing/2014/main" id="{74277E88-57A4-4652-A93B-A64F281138A6}"/>
              </a:ext>
            </a:extLst>
          </p:cNvPr>
          <p:cNvSpPr txBox="1"/>
          <p:nvPr/>
        </p:nvSpPr>
        <p:spPr>
          <a:xfrm>
            <a:off x="3982651" y="1434717"/>
            <a:ext cx="2614377" cy="1338828"/>
          </a:xfrm>
          <a:prstGeom prst="rect">
            <a:avLst/>
          </a:prstGeom>
          <a:noFill/>
        </p:spPr>
        <p:txBody>
          <a:bodyPr wrap="square" rtlCol="0">
            <a:spAutoFit/>
          </a:bodyPr>
          <a:lstStyle/>
          <a:p>
            <a:pPr defTabSz="685800" eaLnBrk="1" fontAlgn="auto" hangingPunct="1">
              <a:spcBef>
                <a:spcPts val="0"/>
              </a:spcBef>
              <a:spcAft>
                <a:spcPts val="0"/>
              </a:spcAft>
              <a:defRPr/>
            </a:pPr>
            <a:r>
              <a:rPr lang="en-US" sz="1350">
                <a:solidFill>
                  <a:prstClr val="white"/>
                </a:solidFill>
                <a:highlight>
                  <a:srgbClr val="000000"/>
                </a:highlight>
                <a:latin typeface="Calibri" panose="020F0502020204030204"/>
                <a:ea typeface="+mn-ea"/>
              </a:rPr>
              <a:t>As the Moon orbits around the Earth, the half of the moon that faces the sun is lit up. As a result, different shapes of the lit portion of the Moon that can be seen from the Earth each night.</a:t>
            </a:r>
          </a:p>
        </p:txBody>
      </p:sp>
      <p:sp>
        <p:nvSpPr>
          <p:cNvPr id="16" name="Slide Number Placeholder 3">
            <a:extLst>
              <a:ext uri="{FF2B5EF4-FFF2-40B4-BE49-F238E27FC236}">
                <a16:creationId xmlns:a16="http://schemas.microsoft.com/office/drawing/2014/main" id="{9D9B350A-FDCF-6445-883B-3EFE8A087CFC}"/>
              </a:ext>
            </a:extLst>
          </p:cNvPr>
          <p:cNvSpPr>
            <a:spLocks noGrp="1"/>
          </p:cNvSpPr>
          <p:nvPr>
            <p:ph type="sldNum" sz="quarter" idx="10"/>
          </p:nvPr>
        </p:nvSpPr>
        <p:spPr>
          <a:xfrm>
            <a:off x="4194328" y="6572398"/>
            <a:ext cx="56548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26</a:t>
            </a:fld>
            <a:endParaRPr lang="en-US" altLang="en-US" sz="1000" dirty="0">
              <a:solidFill>
                <a:schemeClr val="bg1"/>
              </a:solidFill>
            </a:endParaRPr>
          </a:p>
        </p:txBody>
      </p:sp>
      <p:sp>
        <p:nvSpPr>
          <p:cNvPr id="18" name="Rectangle 17">
            <a:extLst>
              <a:ext uri="{FF2B5EF4-FFF2-40B4-BE49-F238E27FC236}">
                <a16:creationId xmlns:a16="http://schemas.microsoft.com/office/drawing/2014/main" id="{71BC81BC-EC40-2547-AB15-410DE39F6678}"/>
              </a:ext>
            </a:extLst>
          </p:cNvPr>
          <p:cNvSpPr/>
          <p:nvPr/>
        </p:nvSpPr>
        <p:spPr>
          <a:xfrm>
            <a:off x="5235296" y="6350105"/>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pic>
        <p:nvPicPr>
          <p:cNvPr id="3" name="Picture 2">
            <a:extLst>
              <a:ext uri="{FF2B5EF4-FFF2-40B4-BE49-F238E27FC236}">
                <a16:creationId xmlns:a16="http://schemas.microsoft.com/office/drawing/2014/main" id="{36CBADB1-0812-A49C-54EB-E7CB09846082}"/>
              </a:ext>
            </a:extLst>
          </p:cNvPr>
          <p:cNvPicPr>
            <a:picLocks noChangeAspect="1"/>
          </p:cNvPicPr>
          <p:nvPr/>
        </p:nvPicPr>
        <p:blipFill>
          <a:blip r:embed="rId4"/>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38195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B1BAEB-8544-B057-13FB-9CEBFCC9DD3F}"/>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4" y="349013"/>
            <a:ext cx="6512873" cy="707886"/>
          </a:xfrm>
          <a:prstGeom prst="rect">
            <a:avLst/>
          </a:prstGeom>
          <a:noFill/>
        </p:spPr>
        <p:txBody>
          <a:bodyPr wrap="square" rtlCol="0">
            <a:spAutoFit/>
          </a:bodyPr>
          <a:lstStyle/>
          <a:p>
            <a:pPr algn="ctr" defTabSz="342900" eaLnBrk="1" fontAlgn="auto" hangingPunct="1">
              <a:spcBef>
                <a:spcPts val="0"/>
              </a:spcBef>
              <a:spcAft>
                <a:spcPts val="0"/>
              </a:spcAft>
              <a:defRPr/>
            </a:pPr>
            <a:r>
              <a:rPr lang="en-US" sz="16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52527" y="678730"/>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Lunar phases (sample background on following slide)</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375451" y="1061826"/>
          <a:ext cx="8317287" cy="4947327"/>
        </p:xfrm>
        <a:graphic>
          <a:graphicData uri="http://schemas.openxmlformats.org/drawingml/2006/table">
            <a:tbl>
              <a:tblPr firstRow="1" bandRow="1">
                <a:tableStyleId>{2D5ABB26-0587-4C30-8999-92F81FD0307C}</a:tableStyleId>
              </a:tblPr>
              <a:tblGrid>
                <a:gridCol w="3962373">
                  <a:extLst>
                    <a:ext uri="{9D8B030D-6E8A-4147-A177-3AD203B41FA5}">
                      <a16:colId xmlns:a16="http://schemas.microsoft.com/office/drawing/2014/main" val="2751578919"/>
                    </a:ext>
                  </a:extLst>
                </a:gridCol>
                <a:gridCol w="4354914">
                  <a:extLst>
                    <a:ext uri="{9D8B030D-6E8A-4147-A177-3AD203B41FA5}">
                      <a16:colId xmlns:a16="http://schemas.microsoft.com/office/drawing/2014/main" val="412781860"/>
                    </a:ext>
                  </a:extLst>
                </a:gridCol>
              </a:tblGrid>
              <a:tr h="5885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r>
                        <a:rPr lang="en-US" sz="1100" b="1" kern="1200" dirty="0">
                          <a:solidFill>
                            <a:schemeClr val="tx1"/>
                          </a:solidFill>
                          <a:effectLst/>
                          <a:highlight>
                            <a:srgbClr val="FFFF00"/>
                          </a:highlight>
                          <a:latin typeface="+mn-lt"/>
                          <a:ea typeface="+mn-ea"/>
                          <a:cs typeface="+mn-cs"/>
                        </a:rPr>
                        <a:t>The cyclic pattern of lunar phases can be observed and predicted.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cyclic pattern - a pattern that recurs at regular intervals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lunar phases - the shapes of the directly sunlit portion of the Moon as viewed from Earth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628989">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171450" marR="0" lvl="0" indent="-171450">
                        <a:spcBef>
                          <a:spcPts val="0"/>
                        </a:spcBef>
                        <a:spcAft>
                          <a:spcPts val="0"/>
                        </a:spcAft>
                        <a:buFont typeface="Arial" panose="020B0604020202020204" pitchFamily="34" charset="0"/>
                        <a:buChar char="•"/>
                        <a:tabLst>
                          <a:tab pos="457200" algn="l"/>
                        </a:tabLst>
                      </a:pPr>
                      <a:r>
                        <a:rPr lang="en-US" sz="1200" b="1" dirty="0">
                          <a:effectLst/>
                          <a:latin typeface="+mj-lt"/>
                          <a:ea typeface="Times New Roman" panose="02020603050405020304" pitchFamily="18" charset="0"/>
                          <a:cs typeface="Times New Roman" panose="02020603050405020304" pitchFamily="18" charset="0"/>
                        </a:rPr>
                        <a:t>The Earth rotates on its axis in approximately 24 hours.</a:t>
                      </a:r>
                    </a:p>
                    <a:p>
                      <a:pPr marL="171450" marR="0" lvl="0" indent="-171450">
                        <a:spcBef>
                          <a:spcPts val="0"/>
                        </a:spcBef>
                        <a:spcAft>
                          <a:spcPts val="0"/>
                        </a:spcAft>
                        <a:buFont typeface="Arial" panose="020B0604020202020204" pitchFamily="34" charset="0"/>
                        <a:buChar char="•"/>
                        <a:tabLst>
                          <a:tab pos="457200" algn="l"/>
                        </a:tabLst>
                      </a:pPr>
                      <a:endParaRPr lang="en-US" sz="1200" b="1" dirty="0">
                        <a:effectLst/>
                        <a:latin typeface="+mj-lt"/>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200" b="1" dirty="0">
                          <a:effectLst/>
                          <a:latin typeface="+mj-lt"/>
                          <a:ea typeface="Times New Roman" panose="02020603050405020304" pitchFamily="18" charset="0"/>
                          <a:cs typeface="Times New Roman" panose="02020603050405020304" pitchFamily="18" charset="0"/>
                        </a:rPr>
                        <a:t>The Moon revolves around the Earth in approximately 29 days.</a:t>
                      </a:r>
                    </a:p>
                    <a:p>
                      <a:pPr marL="171450" marR="0" lvl="0" indent="-171450">
                        <a:spcBef>
                          <a:spcPts val="0"/>
                        </a:spcBef>
                        <a:spcAft>
                          <a:spcPts val="0"/>
                        </a:spcAft>
                        <a:buFont typeface="Arial" panose="020B0604020202020204" pitchFamily="34" charset="0"/>
                        <a:buChar char="•"/>
                        <a:tabLst>
                          <a:tab pos="457200" algn="l"/>
                        </a:tabLst>
                      </a:pPr>
                      <a:endParaRPr lang="en-US" sz="1200" b="1" dirty="0">
                        <a:effectLst/>
                        <a:latin typeface="+mj-lt"/>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200" b="1" dirty="0">
                          <a:effectLst/>
                          <a:latin typeface="+mj-lt"/>
                          <a:ea typeface="Times New Roman" panose="02020603050405020304" pitchFamily="18" charset="0"/>
                          <a:cs typeface="Times New Roman" panose="02020603050405020304" pitchFamily="18" charset="0"/>
                        </a:rPr>
                        <a:t>During the Moon’s revolution around the Earth, light from the sun is reflected off the Moon’s surface.</a:t>
                      </a:r>
                    </a:p>
                    <a:p>
                      <a:pPr marL="171450" marR="0" lvl="0" indent="-171450">
                        <a:spcBef>
                          <a:spcPts val="0"/>
                        </a:spcBef>
                        <a:spcAft>
                          <a:spcPts val="0"/>
                        </a:spcAft>
                        <a:buFont typeface="Arial" panose="020B0604020202020204" pitchFamily="34" charset="0"/>
                        <a:buChar char="•"/>
                        <a:tabLst>
                          <a:tab pos="457200" algn="l"/>
                        </a:tabLst>
                      </a:pPr>
                      <a:endParaRPr lang="en-US" sz="1200" b="1" dirty="0">
                        <a:effectLst/>
                        <a:latin typeface="+mj-lt"/>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200" b="1" dirty="0">
                          <a:effectLst/>
                          <a:latin typeface="+mj-lt"/>
                          <a:ea typeface="Times New Roman" panose="02020603050405020304" pitchFamily="18" charset="0"/>
                        </a:rPr>
                        <a:t>The portion of the Moon’s surface that is visible from Earth depends on the relative position of the Moon, the Earth, and the Sun.</a:t>
                      </a:r>
                      <a:endParaRPr lang="en-US" sz="1200" b="1" i="0" u="sng" kern="1200" baseline="0" dirty="0">
                        <a:solidFill>
                          <a:schemeClr val="tx1"/>
                        </a:solidFill>
                        <a:effectLst/>
                        <a:latin typeface="+mj-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85750" lvl="0" indent="-285750">
                        <a:buFont typeface="Arial" panose="020B0604020202020204" pitchFamily="34" charset="0"/>
                        <a:buChar char="•"/>
                      </a:pPr>
                      <a:r>
                        <a:rPr lang="en-US" sz="1100" b="1" kern="1200" dirty="0">
                          <a:solidFill>
                            <a:schemeClr val="tx1"/>
                          </a:solidFill>
                          <a:effectLst/>
                          <a:latin typeface="+mn-lt"/>
                          <a:ea typeface="+mn-ea"/>
                          <a:cs typeface="+mn-cs"/>
                        </a:rPr>
                        <a:t>Since the Earth rotates on its axis in approximately 24 hours, there is the cyclic pattern of day and night.</a:t>
                      </a:r>
                    </a:p>
                    <a:p>
                      <a:pPr marL="0" indent="0">
                        <a:buFont typeface="Arial" panose="020B0604020202020204" pitchFamily="34" charset="0"/>
                        <a:buNone/>
                      </a:pPr>
                      <a:r>
                        <a:rPr lang="en-US" sz="1100" b="1"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US" sz="1100" b="1" kern="1200" dirty="0">
                          <a:solidFill>
                            <a:schemeClr val="tx1"/>
                          </a:solidFill>
                          <a:effectLst/>
                          <a:latin typeface="+mn-lt"/>
                          <a:ea typeface="+mn-ea"/>
                          <a:cs typeface="+mn-cs"/>
                        </a:rPr>
                        <a:t>Since the Moon revolves around the Earth in approximately 29 days, the position of the Moon relative to the Earth and the Sun changes daily.</a:t>
                      </a:r>
                    </a:p>
                    <a:p>
                      <a:pPr marL="0" indent="0">
                        <a:buFont typeface="Arial" panose="020B0604020202020204" pitchFamily="34" charset="0"/>
                        <a:buNone/>
                      </a:pPr>
                      <a:r>
                        <a:rPr lang="en-US" sz="1100" b="1"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US" sz="1100" b="1" kern="1200" dirty="0">
                          <a:solidFill>
                            <a:schemeClr val="tx1"/>
                          </a:solidFill>
                          <a:effectLst/>
                          <a:latin typeface="+mn-lt"/>
                          <a:ea typeface="+mn-ea"/>
                          <a:cs typeface="+mn-cs"/>
                        </a:rPr>
                        <a:t>Because the light from the sun reflects off the Moon, we can see the Moon’s shape which is a lunar phase.</a:t>
                      </a:r>
                    </a:p>
                    <a:p>
                      <a:pPr marL="0" indent="0">
                        <a:buFont typeface="Arial" panose="020B0604020202020204" pitchFamily="34" charset="0"/>
                        <a:buNone/>
                      </a:pPr>
                      <a:r>
                        <a:rPr lang="en-US" sz="1100" b="1"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1100" b="1" kern="1200" dirty="0">
                          <a:solidFill>
                            <a:schemeClr val="tx1"/>
                          </a:solidFill>
                          <a:effectLst/>
                          <a:latin typeface="+mn-lt"/>
                          <a:ea typeface="+mn-ea"/>
                          <a:cs typeface="+mn-cs"/>
                        </a:rPr>
                        <a:t>Since the position of the Moon relative to the Earth and the Sun changes daily, then the portion of the Moon visible from the Earth also changes daily; this results in a cyclic pattern of lunar phases.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040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r>
                        <a:rPr lang="en-US" sz="1200" b="1" dirty="0">
                          <a:effectLst/>
                          <a:latin typeface="Calibri" panose="020F0502020204030204" pitchFamily="34" charset="0"/>
                          <a:ea typeface="Times New Roman" panose="02020603050405020304" pitchFamily="18" charset="0"/>
                        </a:rPr>
                        <a:t>I have observed different lunar phases when looking at the night sky. I can predict that I will see a full moon about once a month</a:t>
                      </a:r>
                      <a:r>
                        <a:rPr lang="en-US" sz="1200" dirty="0">
                          <a:effectLst/>
                          <a:latin typeface="Calibri" panose="020F0502020204030204" pitchFamily="34" charset="0"/>
                          <a:ea typeface="Times New Roman" panose="02020603050405020304" pitchFamily="18" charset="0"/>
                        </a:rPr>
                        <a:t>.</a:t>
                      </a:r>
                      <a:endParaRPr lang="en-US"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61206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effectLst/>
                          <a:latin typeface="Calibri" panose="020F0502020204030204" pitchFamily="34" charset="0"/>
                          <a:ea typeface="Times New Roman" panose="02020603050405020304" pitchFamily="18" charset="0"/>
                        </a:rPr>
                        <a:t>The </a:t>
                      </a:r>
                      <a:r>
                        <a:rPr lang="en-US" sz="1400" b="1" dirty="0">
                          <a:effectLst/>
                          <a:highlight>
                            <a:srgbClr val="FFFF00"/>
                          </a:highlight>
                          <a:latin typeface="Calibri" panose="020F0502020204030204" pitchFamily="34" charset="0"/>
                          <a:ea typeface="Times New Roman" panose="02020603050405020304" pitchFamily="18" charset="0"/>
                        </a:rPr>
                        <a:t>evidence </a:t>
                      </a:r>
                      <a:r>
                        <a:rPr lang="en-US" sz="1400" b="1" dirty="0">
                          <a:effectLst/>
                          <a:latin typeface="Calibri" panose="020F0502020204030204" pitchFamily="34" charset="0"/>
                          <a:ea typeface="Times New Roman" panose="02020603050405020304" pitchFamily="18" charset="0"/>
                        </a:rPr>
                        <a:t>presented is good because it is based on scientific facts and personal observation. The </a:t>
                      </a:r>
                      <a:r>
                        <a:rPr lang="en-US" sz="1400" b="1" dirty="0">
                          <a:effectLst/>
                          <a:highlight>
                            <a:srgbClr val="FFFF00"/>
                          </a:highlight>
                          <a:latin typeface="Calibri" panose="020F0502020204030204" pitchFamily="34" charset="0"/>
                          <a:ea typeface="Times New Roman" panose="02020603050405020304" pitchFamily="18" charset="0"/>
                        </a:rPr>
                        <a:t>reasoning</a:t>
                      </a:r>
                      <a:r>
                        <a:rPr lang="en-US" sz="1400" b="1" dirty="0">
                          <a:effectLst/>
                          <a:latin typeface="Calibri" panose="020F0502020204030204" pitchFamily="34" charset="0"/>
                          <a:ea typeface="Times New Roman" panose="02020603050405020304" pitchFamily="18" charset="0"/>
                        </a:rPr>
                        <a:t> that ties the evidence to the claim is logical. </a:t>
                      </a:r>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9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I accept this claim because the evidence is based on scientific facts, the reasoning is logical, and I have observed it myself.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2828838658"/>
                  </a:ext>
                </a:extLst>
              </a:tr>
            </a:tbl>
          </a:graphicData>
        </a:graphic>
      </p:graphicFrame>
      <p:sp>
        <p:nvSpPr>
          <p:cNvPr id="6" name="Slide Number Placeholder 3">
            <a:extLst>
              <a:ext uri="{FF2B5EF4-FFF2-40B4-BE49-F238E27FC236}">
                <a16:creationId xmlns:a16="http://schemas.microsoft.com/office/drawing/2014/main" id="{CA04D754-F51D-504F-B211-67BABA057ABE}"/>
              </a:ext>
            </a:extLst>
          </p:cNvPr>
          <p:cNvSpPr>
            <a:spLocks noGrp="1"/>
          </p:cNvSpPr>
          <p:nvPr>
            <p:ph type="sldNum" sz="quarter" idx="10"/>
          </p:nvPr>
        </p:nvSpPr>
        <p:spPr>
          <a:xfrm>
            <a:off x="4194328" y="6572398"/>
            <a:ext cx="56548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27</a:t>
            </a:fld>
            <a:endParaRPr lang="en-US" altLang="en-US" sz="1000" dirty="0">
              <a:solidFill>
                <a:schemeClr val="bg1"/>
              </a:solidFill>
            </a:endParaRPr>
          </a:p>
        </p:txBody>
      </p:sp>
      <p:sp>
        <p:nvSpPr>
          <p:cNvPr id="7" name="Footer Placeholder 11">
            <a:extLst>
              <a:ext uri="{FF2B5EF4-FFF2-40B4-BE49-F238E27FC236}">
                <a16:creationId xmlns:a16="http://schemas.microsoft.com/office/drawing/2014/main" id="{83C2E8F2-A5F3-D546-B8C7-69FB55C6BBC4}"/>
              </a:ext>
            </a:extLst>
          </p:cNvPr>
          <p:cNvSpPr txBox="1">
            <a:spLocks noChangeArrowheads="1"/>
          </p:cNvSpPr>
          <p:nvPr/>
        </p:nvSpPr>
        <p:spPr>
          <a:xfrm>
            <a:off x="4840784" y="6267598"/>
            <a:ext cx="1593984"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har char="•"/>
              <a:defRPr sz="26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buFontTx/>
              <a:buNone/>
            </a:pPr>
            <a:r>
              <a:rPr lang="en-US" altLang="en-US" sz="1000" dirty="0">
                <a:solidFill>
                  <a:srgbClr val="85898A"/>
                </a:solidFill>
              </a:rPr>
              <a:t>© Janis </a:t>
            </a:r>
            <a:r>
              <a:rPr lang="en-US" altLang="en-US" sz="1000" dirty="0" err="1">
                <a:solidFill>
                  <a:srgbClr val="85898A"/>
                </a:solidFill>
              </a:rPr>
              <a:t>Bulgren</a:t>
            </a:r>
            <a:r>
              <a:rPr lang="en-US" altLang="en-US" sz="1000" dirty="0">
                <a:solidFill>
                  <a:srgbClr val="85898A"/>
                </a:solidFill>
              </a:rPr>
              <a:t> 2023</a:t>
            </a:r>
          </a:p>
        </p:txBody>
      </p:sp>
      <p:sp>
        <p:nvSpPr>
          <p:cNvPr id="5" name="Rounded Rectangular Callout 4">
            <a:extLst>
              <a:ext uri="{FF2B5EF4-FFF2-40B4-BE49-F238E27FC236}">
                <a16:creationId xmlns:a16="http://schemas.microsoft.com/office/drawing/2014/main" id="{563D7DA4-709C-ABAC-2A4C-18FA0CD106C4}"/>
              </a:ext>
            </a:extLst>
          </p:cNvPr>
          <p:cNvSpPr/>
          <p:nvPr/>
        </p:nvSpPr>
        <p:spPr bwMode="auto">
          <a:xfrm rot="10800000" flipV="1">
            <a:off x="617517" y="6052702"/>
            <a:ext cx="4500750" cy="519696"/>
          </a:xfrm>
          <a:prstGeom prst="wedgeRoundRectCallout">
            <a:avLst>
              <a:gd name="adj1" fmla="val 15993"/>
              <a:gd name="adj2" fmla="val -7230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dirty="0">
                <a:solidFill>
                  <a:srgbClr val="971B2F"/>
                </a:solidFill>
                <a:highlight>
                  <a:srgbClr val="FFFF00"/>
                </a:highlight>
              </a:rPr>
              <a:t>Claim </a:t>
            </a:r>
            <a:r>
              <a:rPr lang="en-US" b="1" dirty="0">
                <a:solidFill>
                  <a:srgbClr val="971B2F"/>
                </a:solidFill>
                <a:highlight>
                  <a:srgbClr val="FFFF00"/>
                </a:highlight>
              </a:rPr>
              <a:t>Evidence </a:t>
            </a:r>
            <a:r>
              <a:rPr lang="en-US" sz="2400" b="1" dirty="0">
                <a:solidFill>
                  <a:srgbClr val="971B2F"/>
                </a:solidFill>
                <a:highlight>
                  <a:srgbClr val="FFFF00"/>
                </a:highlight>
              </a:rPr>
              <a:t>Reasoning</a:t>
            </a:r>
          </a:p>
        </p:txBody>
      </p:sp>
    </p:spTree>
    <p:extLst>
      <p:ext uri="{BB962C8B-B14F-4D97-AF65-F5344CB8AC3E}">
        <p14:creationId xmlns:p14="http://schemas.microsoft.com/office/powerpoint/2010/main" val="130877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a:extLst>
              <a:ext uri="{FF2B5EF4-FFF2-40B4-BE49-F238E27FC236}">
                <a16:creationId xmlns:a16="http://schemas.microsoft.com/office/drawing/2014/main" id="{6F9DE364-1B9C-794D-B7C3-647ABF8ED8C3}"/>
              </a:ext>
            </a:extLst>
          </p:cNvPr>
          <p:cNvSpPr>
            <a:spLocks noGrp="1" noChangeArrowheads="1"/>
          </p:cNvSpPr>
          <p:nvPr>
            <p:ph type="title"/>
          </p:nvPr>
        </p:nvSpPr>
        <p:spPr>
          <a:xfrm>
            <a:off x="572178" y="1982874"/>
            <a:ext cx="7686304" cy="1979899"/>
          </a:xfrm>
        </p:spPr>
        <p:txBody>
          <a:bodyPr/>
          <a:lstStyle/>
          <a:p>
            <a:pPr eaLnBrk="1" hangingPunct="1"/>
            <a:br>
              <a:rPr lang="en-US" altLang="en-US" b="1" dirty="0">
                <a:solidFill>
                  <a:srgbClr val="0070C0"/>
                </a:solidFill>
              </a:rPr>
            </a:br>
            <a:br>
              <a:rPr lang="en-US" altLang="en-US" b="1" dirty="0">
                <a:solidFill>
                  <a:srgbClr val="0070C0"/>
                </a:solidFill>
              </a:rPr>
            </a:br>
            <a:r>
              <a:rPr lang="en-US" altLang="en-US" sz="3600" b="1" dirty="0">
                <a:solidFill>
                  <a:srgbClr val="941100"/>
                </a:solidFill>
              </a:rPr>
              <a:t>Guide B </a:t>
            </a:r>
            <a:r>
              <a:rPr lang="en-US" altLang="en-US" sz="3600" dirty="0">
                <a:solidFill>
                  <a:schemeClr val="tx1"/>
                </a:solidFill>
              </a:rPr>
              <a:t>contains the same basic steps as Guide A with additional prompts to support deeper analysis at each step.</a:t>
            </a:r>
          </a:p>
        </p:txBody>
      </p:sp>
      <p:sp>
        <p:nvSpPr>
          <p:cNvPr id="126977" name="Slide Number Placeholder 3">
            <a:extLst>
              <a:ext uri="{FF2B5EF4-FFF2-40B4-BE49-F238E27FC236}">
                <a16:creationId xmlns:a16="http://schemas.microsoft.com/office/drawing/2014/main" id="{0F2128A6-E54F-AD45-B936-4BEAACE976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27C212-1756-2C40-B2DD-21290A9B9CC9}" type="slidenum">
              <a:rPr lang="en-US" altLang="en-US" sz="1000" smtClean="0">
                <a:solidFill>
                  <a:schemeClr val="accent2"/>
                </a:solidFill>
              </a:rPr>
              <a:pPr>
                <a:spcBef>
                  <a:spcPct val="0"/>
                </a:spcBef>
                <a:buFontTx/>
                <a:buNone/>
              </a:pPr>
              <a:t>28</a:t>
            </a:fld>
            <a:endParaRPr lang="en-US" altLang="en-US" sz="1000">
              <a:solidFill>
                <a:schemeClr val="accent2"/>
              </a:solidFill>
            </a:endParaRPr>
          </a:p>
        </p:txBody>
      </p:sp>
      <p:sp>
        <p:nvSpPr>
          <p:cNvPr id="5" name="Rectangle 4">
            <a:extLst>
              <a:ext uri="{FF2B5EF4-FFF2-40B4-BE49-F238E27FC236}">
                <a16:creationId xmlns:a16="http://schemas.microsoft.com/office/drawing/2014/main" id="{C50E8033-A291-0E4E-A3B3-7CA801D2C727}"/>
              </a:ext>
            </a:extLst>
          </p:cNvPr>
          <p:cNvSpPr/>
          <p:nvPr/>
        </p:nvSpPr>
        <p:spPr>
          <a:xfrm>
            <a:off x="5053305" y="6362347"/>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
        <p:nvSpPr>
          <p:cNvPr id="2" name="Rectangle 1">
            <a:extLst>
              <a:ext uri="{FF2B5EF4-FFF2-40B4-BE49-F238E27FC236}">
                <a16:creationId xmlns:a16="http://schemas.microsoft.com/office/drawing/2014/main" id="{13B52B2B-8B29-2CAD-A7F4-D2E8B13FF099}"/>
              </a:ext>
            </a:extLst>
          </p:cNvPr>
          <p:cNvSpPr/>
          <p:nvPr/>
        </p:nvSpPr>
        <p:spPr bwMode="auto">
          <a:xfrm>
            <a:off x="0" y="686697"/>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pic>
        <p:nvPicPr>
          <p:cNvPr id="3" name="Picture 2">
            <a:extLst>
              <a:ext uri="{FF2B5EF4-FFF2-40B4-BE49-F238E27FC236}">
                <a16:creationId xmlns:a16="http://schemas.microsoft.com/office/drawing/2014/main" id="{B4529DAD-D4F1-7039-946E-89A30C03D073}"/>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3006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61562C92-FC02-3546-9EE9-AFD8A3F9E35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accent2"/>
                </a:solidFill>
              </a:rPr>
              <a:t>University of Kansas Center for Research on Learning </a:t>
            </a:r>
          </a:p>
        </p:txBody>
      </p:sp>
      <p:sp>
        <p:nvSpPr>
          <p:cNvPr id="3" name="Rectangle 2">
            <a:extLst>
              <a:ext uri="{FF2B5EF4-FFF2-40B4-BE49-F238E27FC236}">
                <a16:creationId xmlns:a16="http://schemas.microsoft.com/office/drawing/2014/main" id="{FBCFD547-CA0B-8D44-B732-9F43ABC0FD92}"/>
              </a:ext>
            </a:extLst>
          </p:cNvPr>
          <p:cNvSpPr/>
          <p:nvPr/>
        </p:nvSpPr>
        <p:spPr>
          <a:xfrm>
            <a:off x="1173145" y="1695456"/>
            <a:ext cx="6797710" cy="2308324"/>
          </a:xfrm>
          <a:prstGeom prst="rect">
            <a:avLst/>
          </a:prstGeom>
        </p:spPr>
        <p:txBody>
          <a:bodyPr wrap="square">
            <a:spAutoFit/>
          </a:bodyPr>
          <a:lstStyle/>
          <a:p>
            <a:pPr algn="ctr"/>
            <a:r>
              <a:rPr lang="en-US" sz="3600" b="1" dirty="0">
                <a:solidFill>
                  <a:srgbClr val="941100"/>
                </a:solidFill>
                <a:latin typeface="+mn-lt"/>
              </a:rPr>
              <a:t>Examples of Version B</a:t>
            </a:r>
            <a:r>
              <a:rPr lang="en-US" sz="3600" dirty="0">
                <a:latin typeface="+mn-lt"/>
              </a:rPr>
              <a:t> of the</a:t>
            </a:r>
          </a:p>
          <a:p>
            <a:pPr algn="ctr"/>
            <a:r>
              <a:rPr lang="en-US" sz="3600" dirty="0">
                <a:latin typeface="+mn-lt"/>
              </a:rPr>
              <a:t>Cross Curricular Thinking and Reasoning Guide across Content Areas</a:t>
            </a:r>
          </a:p>
        </p:txBody>
      </p:sp>
      <p:sp>
        <p:nvSpPr>
          <p:cNvPr id="6" name="Rectangle 5">
            <a:extLst>
              <a:ext uri="{FF2B5EF4-FFF2-40B4-BE49-F238E27FC236}">
                <a16:creationId xmlns:a16="http://schemas.microsoft.com/office/drawing/2014/main" id="{30A0ECEA-952E-B141-9C4C-F648024EBA29}"/>
              </a:ext>
            </a:extLst>
          </p:cNvPr>
          <p:cNvSpPr/>
          <p:nvPr/>
        </p:nvSpPr>
        <p:spPr>
          <a:xfrm>
            <a:off x="3621056" y="6443990"/>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164527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dirty="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3389756" y="5420920"/>
            <a:ext cx="5853095" cy="859536"/>
          </a:xfrm>
        </p:spPr>
        <p:txBody>
          <a:bodyPr/>
          <a:lstStyle/>
          <a:p>
            <a:pPr algn="ctr" eaLnBrk="1" hangingPunct="1">
              <a:spcBef>
                <a:spcPct val="25000"/>
              </a:spcBef>
            </a:pPr>
            <a:br>
              <a:rPr lang="en-US" altLang="en-US" sz="1200" dirty="0"/>
            </a:br>
            <a:br>
              <a:rPr lang="en-US" altLang="en-US" sz="1200" dirty="0"/>
            </a:br>
            <a:r>
              <a:rPr lang="en-US" altLang="ja-JP" sz="1800" i="1" dirty="0">
                <a:solidFill>
                  <a:schemeClr val="tx1"/>
                </a:solidFill>
              </a:rPr>
              <a:t>Janis A. Bulgren, Ph.D. </a:t>
            </a:r>
            <a:br>
              <a:rPr lang="en-US" altLang="ja-JP" sz="1200" b="0" i="1" dirty="0">
                <a:solidFill>
                  <a:schemeClr val="tx1"/>
                </a:solidFill>
              </a:rPr>
            </a:br>
            <a:endParaRPr lang="en-US" altLang="en-US" sz="1200" b="0" i="1" dirty="0">
              <a:solidFill>
                <a:schemeClr val="tx1"/>
              </a:solidFill>
            </a:endParaRPr>
          </a:p>
        </p:txBody>
      </p:sp>
      <p:sp>
        <p:nvSpPr>
          <p:cNvPr id="2" name="Rectangle 1">
            <a:extLst>
              <a:ext uri="{FF2B5EF4-FFF2-40B4-BE49-F238E27FC236}">
                <a16:creationId xmlns:a16="http://schemas.microsoft.com/office/drawing/2014/main" id="{E3671510-60B6-4941-AD12-3085B77DFB3A}"/>
              </a:ext>
            </a:extLst>
          </p:cNvPr>
          <p:cNvSpPr/>
          <p:nvPr/>
        </p:nvSpPr>
        <p:spPr>
          <a:xfrm>
            <a:off x="595475" y="1389747"/>
            <a:ext cx="8995719" cy="4216539"/>
          </a:xfrm>
          <a:prstGeom prst="rect">
            <a:avLst/>
          </a:prstGeom>
          <a:noFill/>
        </p:spPr>
        <p:txBody>
          <a:bodyPr wrap="square" lIns="91440" tIns="45720" rIns="91440" bIns="45720">
            <a:spAutoFit/>
          </a:bodyPr>
          <a:lstStyle/>
          <a:p>
            <a:pPr algn="ctr"/>
            <a:r>
              <a:rPr lang="en-US" sz="4000" b="1" dirty="0">
                <a:solidFill>
                  <a:srgbClr val="9B0403"/>
                </a:solidFill>
                <a:latin typeface="Century Gothic" panose="020B0502020202020204" pitchFamily="34" charset="0"/>
              </a:rPr>
              <a:t>           </a:t>
            </a:r>
            <a:r>
              <a:rPr lang="en-US" sz="4000" b="1" dirty="0">
                <a:solidFill>
                  <a:schemeClr val="tx1"/>
                </a:solidFill>
                <a:latin typeface="+mn-lt"/>
              </a:rPr>
              <a:t>HOTR Slide </a:t>
            </a:r>
            <a:r>
              <a:rPr lang="en-US" sz="4000" b="1" dirty="0">
                <a:solidFill>
                  <a:srgbClr val="9B0403"/>
                </a:solidFill>
                <a:highlight>
                  <a:srgbClr val="FFFF00"/>
                </a:highlight>
                <a:latin typeface="+mn-lt"/>
              </a:rPr>
              <a:t>Set B1</a:t>
            </a:r>
            <a:r>
              <a:rPr lang="en-US" sz="4000" b="1" dirty="0">
                <a:solidFill>
                  <a:srgbClr val="9B0403"/>
                </a:solidFill>
                <a:latin typeface="+mn-lt"/>
              </a:rPr>
              <a:t>: </a:t>
            </a:r>
            <a:endParaRPr lang="en-US" sz="4000" dirty="0">
              <a:latin typeface="+mn-lt"/>
            </a:endParaRPr>
          </a:p>
          <a:p>
            <a:pPr algn="ctr"/>
            <a:r>
              <a:rPr lang="en-US" sz="4000" b="1" dirty="0">
                <a:solidFill>
                  <a:srgbClr val="C00000"/>
                </a:solidFill>
                <a:effectLst/>
                <a:latin typeface="+mn-lt"/>
                <a:ea typeface="Calibri" panose="020F0502020204030204" pitchFamily="34" charset="0"/>
                <a:cs typeface="Times New Roman" panose="02020603050405020304" pitchFamily="18" charset="0"/>
              </a:rPr>
              <a:t>  </a:t>
            </a:r>
          </a:p>
          <a:p>
            <a:pPr algn="ctr"/>
            <a:endParaRPr lang="en-US" sz="3600" b="1" dirty="0">
              <a:solidFill>
                <a:schemeClr val="tx1"/>
              </a:solidFill>
              <a:effectLst/>
              <a:latin typeface="+mn-lt"/>
              <a:ea typeface="Calibri" panose="020F0502020204030204" pitchFamily="34" charset="0"/>
              <a:cs typeface="Times New Roman" panose="02020603050405020304" pitchFamily="18" charset="0"/>
            </a:endParaRPr>
          </a:p>
          <a:p>
            <a:pPr algn="ctr"/>
            <a:r>
              <a:rPr lang="en-US" sz="3600" b="1" dirty="0">
                <a:solidFill>
                  <a:schemeClr val="tx1"/>
                </a:solidFill>
                <a:effectLst/>
                <a:latin typeface="+mn-lt"/>
                <a:ea typeface="Calibri" panose="020F0502020204030204" pitchFamily="34" charset="0"/>
                <a:cs typeface="Times New Roman" panose="02020603050405020304" pitchFamily="18" charset="0"/>
              </a:rPr>
              <a:t>Introduction to the Cross Curricular Argumentation Routine (CCAR)</a:t>
            </a:r>
          </a:p>
          <a:p>
            <a:pPr algn="ctr"/>
            <a:endParaRPr lang="en-US" sz="4000" b="1" dirty="0">
              <a:solidFill>
                <a:srgbClr val="C00000"/>
              </a:solidFill>
              <a:effectLst/>
              <a:latin typeface="+mn-lt"/>
              <a:ea typeface="Calibri" panose="020F0502020204030204" pitchFamily="34" charset="0"/>
              <a:cs typeface="Times New Roman" panose="02020603050405020304" pitchFamily="18" charset="0"/>
            </a:endParaRPr>
          </a:p>
          <a:p>
            <a:pPr algn="ctr"/>
            <a:endParaRPr lang="en-US" sz="4000" b="1" u="sng"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B8A79035-E125-7F7A-7838-9E02E6B40974}"/>
              </a:ext>
            </a:extLst>
          </p:cNvPr>
          <p:cNvSpPr txBox="1"/>
          <p:nvPr/>
        </p:nvSpPr>
        <p:spPr>
          <a:xfrm>
            <a:off x="5828719" y="6280456"/>
            <a:ext cx="997225" cy="338554"/>
          </a:xfrm>
          <a:prstGeom prst="rect">
            <a:avLst/>
          </a:prstGeom>
          <a:noFill/>
        </p:spPr>
        <p:txBody>
          <a:bodyPr wrap="square">
            <a:spAutoFit/>
          </a:bodyPr>
          <a:lstStyle/>
          <a:p>
            <a:r>
              <a:rPr lang="en-US" altLang="en-US" sz="1600" dirty="0">
                <a:latin typeface="Times" pitchFamily="2" charset="0"/>
                <a:ea typeface="MS PGothic" panose="020B0600070205080204" pitchFamily="34" charset="-128"/>
              </a:rPr>
              <a:t>2023</a:t>
            </a:r>
            <a:endParaRPr lang="en-US" sz="1600" dirty="0"/>
          </a:p>
        </p:txBody>
      </p:sp>
      <p:pic>
        <p:nvPicPr>
          <p:cNvPr id="3" name="Picture 2">
            <a:extLst>
              <a:ext uri="{FF2B5EF4-FFF2-40B4-BE49-F238E27FC236}">
                <a16:creationId xmlns:a16="http://schemas.microsoft.com/office/drawing/2014/main" id="{170CA854-DF2F-C825-368A-60D4436DD842}"/>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27166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2956E8-A775-E4BD-3695-1D646C41A9CE}"/>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191159" y="253638"/>
            <a:ext cx="6512873" cy="523220"/>
          </a:xfrm>
          <a:prstGeom prst="rect">
            <a:avLst/>
          </a:prstGeom>
          <a:noFill/>
        </p:spPr>
        <p:txBody>
          <a:bodyPr wrap="square" rtlCol="0">
            <a:spAutoFit/>
          </a:bodyPr>
          <a:lstStyle/>
          <a:p>
            <a:pPr algn="ctr" defTabSz="342900" eaLnBrk="1" fontAlgn="auto" hangingPunct="1">
              <a:spcBef>
                <a:spcPts val="0"/>
              </a:spcBef>
              <a:spcAft>
                <a:spcPts val="0"/>
              </a:spcAft>
              <a:defRPr/>
            </a:pPr>
            <a:r>
              <a:rPr lang="en-US" sz="1600" b="1" dirty="0">
                <a:solidFill>
                  <a:prstClr val="black"/>
                </a:solidFill>
                <a:latin typeface="Calibri" panose="020F0502020204030204"/>
                <a:ea typeface="+mn-ea"/>
              </a:rPr>
              <a:t>Cross Curricular Argumentation Guide B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19777" y="701000"/>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Masks prevent spread of a virus.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2503693695"/>
              </p:ext>
            </p:extLst>
          </p:nvPr>
        </p:nvGraphicFramePr>
        <p:xfrm>
          <a:off x="319777" y="906740"/>
          <a:ext cx="8255638" cy="4881539"/>
        </p:xfrm>
        <a:graphic>
          <a:graphicData uri="http://schemas.openxmlformats.org/drawingml/2006/table">
            <a:tbl>
              <a:tblPr firstRow="1" bandRow="1">
                <a:tableStyleId>{2D5ABB26-0587-4C30-8999-92F81FD0307C}</a:tableStyleId>
              </a:tblPr>
              <a:tblGrid>
                <a:gridCol w="3830571">
                  <a:extLst>
                    <a:ext uri="{9D8B030D-6E8A-4147-A177-3AD203B41FA5}">
                      <a16:colId xmlns:a16="http://schemas.microsoft.com/office/drawing/2014/main" val="2751578919"/>
                    </a:ext>
                  </a:extLst>
                </a:gridCol>
                <a:gridCol w="4425067">
                  <a:extLst>
                    <a:ext uri="{9D8B030D-6E8A-4147-A177-3AD203B41FA5}">
                      <a16:colId xmlns:a16="http://schemas.microsoft.com/office/drawing/2014/main" val="412781860"/>
                    </a:ext>
                  </a:extLst>
                </a:gridCol>
              </a:tblGrid>
              <a:tr h="7086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Clarify the claim with any qualifiers, key terms and citations </a:t>
                      </a:r>
                      <a:r>
                        <a:rPr lang="en-US" sz="1400" b="0" i="0" kern="1200" baseline="0" dirty="0">
                          <a:solidFill>
                            <a:schemeClr val="tx1"/>
                          </a:solidFill>
                          <a:effectLst/>
                          <a:latin typeface="+mn-lt"/>
                          <a:ea typeface="+mn-ea"/>
                          <a:cs typeface="+mn-cs"/>
                        </a:rPr>
                        <a:t>(</a:t>
                      </a:r>
                      <a:r>
                        <a:rPr lang="en-US" sz="1600" b="1" i="0" kern="1200" baseline="0" dirty="0">
                          <a:solidFill>
                            <a:schemeClr val="tx1"/>
                          </a:solidFill>
                          <a:effectLst/>
                          <a:highlight>
                            <a:srgbClr val="FFFF00"/>
                          </a:highlight>
                          <a:latin typeface="+mn-lt"/>
                          <a:ea typeface="+mn-ea"/>
                          <a:cs typeface="+mn-cs"/>
                        </a:rPr>
                        <a:t>author, date, source</a:t>
                      </a:r>
                      <a:r>
                        <a:rPr lang="en-US" sz="1600" b="0" i="0" kern="1200" baseline="0" dirty="0">
                          <a:solidFill>
                            <a:schemeClr val="tx1"/>
                          </a:solidFill>
                          <a:effectLst/>
                          <a:latin typeface="+mn-lt"/>
                          <a:ea typeface="+mn-ea"/>
                          <a:cs typeface="+mn-cs"/>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148840">
                <a:tc>
                  <a:txBody>
                    <a:bodyPr/>
                    <a:lstStyle/>
                    <a:p>
                      <a:r>
                        <a:rPr lang="en-US" sz="1100" b="1" kern="1200" dirty="0">
                          <a:solidFill>
                            <a:schemeClr val="tx1"/>
                          </a:solidFill>
                          <a:effectLst/>
                          <a:latin typeface="+mn-lt"/>
                          <a:ea typeface="+mn-ea"/>
                          <a:cs typeface="+mn-cs"/>
                        </a:rPr>
                        <a:t>2. List the evidence </a:t>
                      </a:r>
                      <a:r>
                        <a:rPr lang="en-US" sz="1600" b="1" i="0" kern="1200" baseline="0" dirty="0">
                          <a:solidFill>
                            <a:schemeClr val="tx1"/>
                          </a:solidFill>
                          <a:effectLst/>
                          <a:highlight>
                            <a:srgbClr val="FFFF00"/>
                          </a:highlight>
                          <a:latin typeface="+mn-lt"/>
                          <a:ea typeface="+mn-ea"/>
                          <a:cs typeface="+mn-cs"/>
                        </a:rPr>
                        <a:t>(fact/data, authority, theory, precedent</a:t>
                      </a:r>
                      <a:r>
                        <a:rPr lang="en-US" sz="1600" b="1" i="0" u="none" strike="noStrike" kern="1200" baseline="0" dirty="0">
                          <a:solidFill>
                            <a:schemeClr val="tx1"/>
                          </a:solidFill>
                          <a:effectLst/>
                          <a:latin typeface="+mn-lt"/>
                          <a:ea typeface="+mn-ea"/>
                          <a:cs typeface="+mn-cs"/>
                        </a:rPr>
                        <a:t>).</a:t>
                      </a:r>
                      <a:r>
                        <a:rPr lang="en-US" sz="1600" b="1" i="0" u="sng" kern="1200" baseline="0" dirty="0">
                          <a:solidFill>
                            <a:schemeClr val="tx1"/>
                          </a:solidFill>
                          <a:effectLst/>
                          <a:latin typeface="+mn-lt"/>
                          <a:ea typeface="+mn-ea"/>
                          <a:cs typeface="+mn-cs"/>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3. Analyze </a:t>
                      </a:r>
                      <a:r>
                        <a:rPr lang="en-US" sz="1000" b="1" dirty="0"/>
                        <a:t>the</a:t>
                      </a:r>
                      <a:r>
                        <a:rPr lang="en-US" sz="1100" b="1" dirty="0"/>
                        <a:t> reasoning </a:t>
                      </a:r>
                      <a:r>
                        <a:rPr lang="en-US" sz="1600" b="1" dirty="0"/>
                        <a:t>(</a:t>
                      </a:r>
                      <a:r>
                        <a:rPr lang="en-US" sz="1600" b="1" i="0" baseline="0" dirty="0">
                          <a:highlight>
                            <a:srgbClr val="FFFF00"/>
                          </a:highlight>
                        </a:rPr>
                        <a:t>cause-effect, correlation, generalization)</a:t>
                      </a:r>
                      <a:r>
                        <a:rPr lang="en-US" sz="1600" b="1"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982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4. Identify other arguments for or against the claim </a:t>
                      </a:r>
                      <a:r>
                        <a:rPr lang="en-US" sz="1600" b="0" i="0" baseline="0" dirty="0"/>
                        <a:t>(</a:t>
                      </a:r>
                      <a:r>
                        <a:rPr lang="en-US" sz="1600" b="1" i="0" baseline="0" dirty="0">
                          <a:highlight>
                            <a:srgbClr val="FFFF00"/>
                          </a:highlight>
                        </a:rPr>
                        <a:t>rebuttal, counterargument, corroboration</a:t>
                      </a:r>
                      <a:r>
                        <a:rPr lang="en-US" sz="16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Open Sans"/>
                        </a:rPr>
                        <a:t>.</a:t>
                      </a:r>
                      <a:endParaRPr lang="en-US" sz="1100" b="0"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102870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dirty="0"/>
                        <a:t>5. Make judgments  about the quality of </a:t>
                      </a:r>
                      <a:r>
                        <a:rPr lang="en-US" sz="1100" b="0" i="0" baseline="0" dirty="0"/>
                        <a:t>and </a:t>
                      </a:r>
                      <a:r>
                        <a:rPr lang="en-US" sz="1100" b="1" i="0" baseline="0" dirty="0"/>
                        <a:t>other arguments. (</a:t>
                      </a:r>
                      <a:r>
                        <a:rPr lang="en-US" sz="1100" b="1" i="0" baseline="0" dirty="0">
                          <a:highlight>
                            <a:srgbClr val="FFFF00"/>
                          </a:highlight>
                        </a:rPr>
                        <a:t>relevant, accurate, adequate, objective), </a:t>
                      </a:r>
                      <a:r>
                        <a:rPr lang="en-US" sz="1100" b="1" i="0" baseline="0" dirty="0"/>
                        <a:t>reasoning </a:t>
                      </a:r>
                      <a:r>
                        <a:rPr lang="en-US" sz="1100" b="0" i="0" baseline="0" dirty="0">
                          <a:highlight>
                            <a:srgbClr val="FFFF00"/>
                          </a:highlight>
                        </a:rPr>
                        <a:t>(</a:t>
                      </a:r>
                      <a:r>
                        <a:rPr lang="en-US" sz="1100" b="1" i="0" baseline="0" dirty="0">
                          <a:highlight>
                            <a:srgbClr val="FFFF00"/>
                          </a:highlight>
                        </a:rPr>
                        <a:t>type of logic</a:t>
                      </a:r>
                      <a:r>
                        <a:rPr lang="en-US" sz="1100" b="0" i="0" baseline="0" dirty="0"/>
                        <a:t>)</a:t>
                      </a:r>
                      <a:r>
                        <a:rPr lang="en-US" sz="900" b="1" i="0" baseline="0" dirty="0"/>
                        <a:t>, and other </a:t>
                      </a:r>
                      <a:r>
                        <a:rPr lang="en-US" sz="900" b="1" i="0" baseline="0" dirty="0" err="1"/>
                        <a:t>argumennts</a:t>
                      </a:r>
                      <a:r>
                        <a:rPr lang="en-US" sz="900" b="1" i="0" baseline="0" dirty="0"/>
                        <a:t>.</a:t>
                      </a:r>
                      <a:endParaRPr lang="en-US" sz="1100" b="0"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3970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6. State why you accept or reject the claim</a:t>
                      </a:r>
                      <a:r>
                        <a:rPr lang="en-US" sz="1100" b="0" dirty="0"/>
                        <a:t>. </a:t>
                      </a:r>
                      <a:r>
                        <a:rPr lang="en-US" sz="1100" b="0" i="0" baseline="0" dirty="0"/>
                        <a:t>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099394" y="6467440"/>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Janis </a:t>
            </a:r>
            <a:r>
              <a:rPr lang="en-US" sz="900" dirty="0" err="1">
                <a:solidFill>
                  <a:prstClr val="black">
                    <a:tint val="75000"/>
                  </a:prstClr>
                </a:solidFill>
                <a:latin typeface="Calibri" panose="020F0502020204030204"/>
                <a:ea typeface="+mn-ea"/>
              </a:rPr>
              <a:t>Bulgren</a:t>
            </a:r>
            <a:r>
              <a:rPr lang="en-US" sz="900" dirty="0">
                <a:solidFill>
                  <a:prstClr val="black">
                    <a:tint val="75000"/>
                  </a:prstClr>
                </a:solidFill>
                <a:latin typeface="Calibri" panose="020F0502020204030204"/>
                <a:ea typeface="+mn-ea"/>
              </a:rPr>
              <a:t> 2022</a:t>
            </a:r>
          </a:p>
        </p:txBody>
      </p:sp>
    </p:spTree>
    <p:extLst>
      <p:ext uri="{BB962C8B-B14F-4D97-AF65-F5344CB8AC3E}">
        <p14:creationId xmlns:p14="http://schemas.microsoft.com/office/powerpoint/2010/main" val="927709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027D37-DE80-BF23-CB25-43F4D30C8998}"/>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itle 1">
            <a:extLst>
              <a:ext uri="{FF2B5EF4-FFF2-40B4-BE49-F238E27FC236}">
                <a16:creationId xmlns:a16="http://schemas.microsoft.com/office/drawing/2014/main" id="{D6F120EB-CC4C-744E-A843-C189F408FE9E}"/>
              </a:ext>
            </a:extLst>
          </p:cNvPr>
          <p:cNvSpPr>
            <a:spLocks noGrp="1"/>
          </p:cNvSpPr>
          <p:nvPr>
            <p:ph type="title"/>
          </p:nvPr>
        </p:nvSpPr>
        <p:spPr>
          <a:xfrm>
            <a:off x="645459" y="1759687"/>
            <a:ext cx="7939144" cy="3748209"/>
          </a:xfrm>
        </p:spPr>
        <p:txBody>
          <a:bodyPr/>
          <a:lstStyle/>
          <a:p>
            <a:pPr algn="l" defTabSz="457200"/>
            <a:r>
              <a:rPr lang="en-US" sz="2000" b="1" kern="1200" dirty="0">
                <a:solidFill>
                  <a:srgbClr val="941100"/>
                </a:solidFill>
                <a:latin typeface="+mn-lt"/>
                <a:ea typeface="+mn-ea"/>
                <a:cs typeface="+mn-cs"/>
              </a:rPr>
              <a:t>∙  Q</a:t>
            </a:r>
            <a:r>
              <a:rPr lang="en-US" sz="2000" b="1" kern="1200" dirty="0">
                <a:solidFill>
                  <a:srgbClr val="941100"/>
                </a:solidFill>
                <a:effectLst/>
                <a:latin typeface="+mn-lt"/>
                <a:ea typeface="+mn-ea"/>
                <a:cs typeface="+mn-cs"/>
              </a:rPr>
              <a:t>ualifier in claim: </a:t>
            </a:r>
            <a:r>
              <a:rPr lang="en-US" sz="2000" kern="1200" dirty="0">
                <a:solidFill>
                  <a:schemeClr val="tx1"/>
                </a:solidFill>
                <a:effectLst/>
                <a:latin typeface="+mn-lt"/>
                <a:ea typeface="+mn-ea"/>
                <a:cs typeface="+mn-cs"/>
              </a:rPr>
              <a:t>a word that limits the strength of the claim                    	(sometimes, may, often, etc.)</a:t>
            </a:r>
            <a:br>
              <a:rPr lang="en-US" sz="2000" kern="1200" dirty="0">
                <a:solidFill>
                  <a:schemeClr val="tx1"/>
                </a:solidFill>
                <a:effectLst/>
                <a:latin typeface="+mn-lt"/>
                <a:ea typeface="+mn-ea"/>
                <a:cs typeface="+mn-cs"/>
              </a:rPr>
            </a:br>
            <a:r>
              <a:rPr lang="en-US" sz="2000" b="1" kern="1200" dirty="0">
                <a:solidFill>
                  <a:srgbClr val="941100"/>
                </a:solidFill>
                <a:latin typeface="+mn-lt"/>
                <a:ea typeface="+mn-ea"/>
                <a:cs typeface="+mn-cs"/>
              </a:rPr>
              <a:t>∙ </a:t>
            </a:r>
            <a:r>
              <a:rPr lang="en-US" sz="2000" b="1" kern="1200" dirty="0">
                <a:solidFill>
                  <a:srgbClr val="941100"/>
                </a:solidFill>
                <a:effectLst/>
                <a:latin typeface="+mn-lt"/>
                <a:ea typeface="+mn-ea"/>
                <a:cs typeface="+mn-cs"/>
              </a:rPr>
              <a:t>Claim: </a:t>
            </a:r>
            <a:r>
              <a:rPr lang="en-US" sz="2000" i="0" kern="1200" baseline="0" dirty="0">
                <a:solidFill>
                  <a:schemeClr val="tx1"/>
                </a:solidFill>
                <a:effectLst/>
                <a:latin typeface="+mn-lt"/>
                <a:ea typeface="+mn-ea"/>
                <a:cs typeface="+mn-cs"/>
              </a:rPr>
              <a:t>author, date, source) </a:t>
            </a:r>
            <a:br>
              <a:rPr lang="en-US" sz="2000" b="1" kern="1200" dirty="0">
                <a:solidFill>
                  <a:schemeClr val="tx1"/>
                </a:solidFill>
                <a:latin typeface="+mn-lt"/>
                <a:ea typeface="+mn-ea"/>
                <a:cs typeface="+mn-cs"/>
              </a:rPr>
            </a:br>
            <a:r>
              <a:rPr lang="en-US" sz="2000" b="1" kern="1200" dirty="0">
                <a:solidFill>
                  <a:srgbClr val="941100"/>
                </a:solidFill>
                <a:latin typeface="+mn-lt"/>
                <a:ea typeface="+mn-ea"/>
                <a:cs typeface="+mn-cs"/>
              </a:rPr>
              <a:t>∙ Evidence: </a:t>
            </a:r>
            <a:r>
              <a:rPr lang="en-US" sz="2000" i="0" kern="1200" baseline="0" dirty="0">
                <a:solidFill>
                  <a:schemeClr val="tx1"/>
                </a:solidFill>
                <a:effectLst/>
                <a:latin typeface="+mn-lt"/>
                <a:ea typeface="+mn-ea"/>
                <a:cs typeface="+mn-cs"/>
              </a:rPr>
              <a:t>fact/data, authority, theory, precedent</a:t>
            </a:r>
            <a:br>
              <a:rPr lang="en-US" sz="2000" b="1" kern="1200" dirty="0">
                <a:solidFill>
                  <a:schemeClr val="tx1"/>
                </a:solidFill>
                <a:latin typeface="+mn-lt"/>
                <a:ea typeface="+mn-ea"/>
                <a:cs typeface="+mn-cs"/>
              </a:rPr>
            </a:br>
            <a:r>
              <a:rPr lang="en-US" sz="2000" b="1" kern="1200" dirty="0">
                <a:solidFill>
                  <a:srgbClr val="941100"/>
                </a:solidFill>
                <a:latin typeface="+mn-lt"/>
                <a:ea typeface="+mn-ea"/>
                <a:cs typeface="+mn-cs"/>
              </a:rPr>
              <a:t>∙ </a:t>
            </a:r>
            <a:r>
              <a:rPr lang="en-US" sz="2000" b="1" i="0" strike="noStrike" kern="1200" baseline="0" dirty="0">
                <a:solidFill>
                  <a:srgbClr val="941100"/>
                </a:solidFill>
                <a:effectLst/>
                <a:latin typeface="+mn-lt"/>
                <a:ea typeface="+mn-ea"/>
                <a:cs typeface="+mn-cs"/>
              </a:rPr>
              <a:t>Reasoning</a:t>
            </a:r>
            <a:r>
              <a:rPr lang="en-US" sz="2000" b="1" i="0" u="sng" strike="noStrike" kern="1200" baseline="0" dirty="0">
                <a:solidFill>
                  <a:srgbClr val="941100"/>
                </a:solidFill>
                <a:effectLst/>
                <a:latin typeface="+mn-lt"/>
                <a:ea typeface="+mn-ea"/>
                <a:cs typeface="+mn-cs"/>
              </a:rPr>
              <a:t>: </a:t>
            </a:r>
            <a:r>
              <a:rPr lang="en-US" sz="2000" i="0" u="sng" baseline="0" dirty="0">
                <a:latin typeface="+mn-lt"/>
              </a:rPr>
              <a:t>cause-effect, correlation, generalization</a:t>
            </a:r>
            <a:r>
              <a:rPr lang="en-US" sz="2000" b="1" i="0" u="sng" kern="1200" baseline="0" dirty="0">
                <a:solidFill>
                  <a:schemeClr val="tx1"/>
                </a:solidFill>
                <a:effectLst/>
                <a:latin typeface="+mn-lt"/>
                <a:ea typeface="+mn-ea"/>
                <a:cs typeface="+mn-cs"/>
              </a:rPr>
              <a:t> </a:t>
            </a:r>
            <a:br>
              <a:rPr lang="en-US" sz="2000" b="1" u="sng" dirty="0">
                <a:latin typeface="+mn-lt"/>
              </a:rPr>
            </a:br>
            <a:r>
              <a:rPr lang="en-US" sz="2000" b="1" kern="1200" dirty="0">
                <a:solidFill>
                  <a:srgbClr val="941100"/>
                </a:solidFill>
                <a:latin typeface="+mn-lt"/>
                <a:ea typeface="+mn-ea"/>
                <a:cs typeface="+mn-cs"/>
              </a:rPr>
              <a:t>∙ </a:t>
            </a:r>
            <a:r>
              <a:rPr lang="en-US" sz="2000" b="1" dirty="0">
                <a:solidFill>
                  <a:srgbClr val="941100"/>
                </a:solidFill>
                <a:latin typeface="+mn-lt"/>
              </a:rPr>
              <a:t>Other: </a:t>
            </a:r>
            <a:r>
              <a:rPr lang="en-US" sz="2000" dirty="0">
                <a:latin typeface="+mn-lt"/>
              </a:rPr>
              <a:t>considering counterarguments and rebuttals, and 	corroborations of the claim</a:t>
            </a:r>
            <a:br>
              <a:rPr lang="en-US" sz="2000" b="1" dirty="0">
                <a:latin typeface="+mn-lt"/>
              </a:rPr>
            </a:br>
            <a:r>
              <a:rPr lang="en-US" sz="2000" b="1" kern="1200" dirty="0">
                <a:solidFill>
                  <a:srgbClr val="941100"/>
                </a:solidFill>
                <a:latin typeface="+mn-lt"/>
                <a:ea typeface="+mn-ea"/>
                <a:cs typeface="+mn-cs"/>
              </a:rPr>
              <a:t>∙ </a:t>
            </a:r>
            <a:r>
              <a:rPr lang="en-US" sz="2000" b="1" dirty="0">
                <a:solidFill>
                  <a:srgbClr val="941100"/>
                </a:solidFill>
                <a:latin typeface="+mn-lt"/>
              </a:rPr>
              <a:t>Judging evidence: </a:t>
            </a:r>
            <a:r>
              <a:rPr lang="en-US" sz="2000" i="0" baseline="0" dirty="0">
                <a:latin typeface="+mn-lt"/>
              </a:rPr>
              <a:t>relevant, accurate, adequate, objective </a:t>
            </a:r>
            <a:br>
              <a:rPr lang="en-US" sz="2000" i="0" baseline="0" dirty="0">
                <a:latin typeface="+mn-lt"/>
              </a:rPr>
            </a:br>
            <a:r>
              <a:rPr lang="en-US" sz="2000" b="1" kern="1200" dirty="0">
                <a:solidFill>
                  <a:srgbClr val="941100"/>
                </a:solidFill>
                <a:latin typeface="+mn-lt"/>
                <a:ea typeface="+mn-ea"/>
                <a:cs typeface="+mn-cs"/>
              </a:rPr>
              <a:t>∙ </a:t>
            </a:r>
            <a:r>
              <a:rPr lang="en-US" sz="2000" b="1" i="0" baseline="0" dirty="0">
                <a:solidFill>
                  <a:srgbClr val="941100"/>
                </a:solidFill>
                <a:latin typeface="+mn-lt"/>
              </a:rPr>
              <a:t>Judging type of logic: </a:t>
            </a:r>
            <a:r>
              <a:rPr lang="en-US" sz="2000" dirty="0">
                <a:latin typeface="+mn-lt"/>
              </a:rPr>
              <a:t>cause effect, correlation, generalization</a:t>
            </a:r>
            <a:br>
              <a:rPr lang="en-US" sz="2400" dirty="0"/>
            </a:br>
            <a:r>
              <a:rPr lang="en-US" sz="2400" b="1" i="0" baseline="0" dirty="0"/>
              <a:t> </a:t>
            </a:r>
            <a:br>
              <a:rPr lang="en-US" sz="2400" b="1" dirty="0"/>
            </a:br>
            <a:r>
              <a:rPr lang="en-US" sz="1600" dirty="0"/>
              <a:t>See Chapter 2 of </a:t>
            </a:r>
            <a:r>
              <a:rPr lang="en-US" sz="1600" i="1" dirty="0"/>
              <a:t>Teaching Cross-Curricular Argumentation (2021)</a:t>
            </a:r>
            <a:br>
              <a:rPr lang="en-US" sz="1600" i="1" dirty="0"/>
            </a:br>
            <a:r>
              <a:rPr lang="en-US" sz="1600" dirty="0"/>
              <a:t>The University of Kanas Center for Research on Learning.                     </a:t>
            </a:r>
            <a:r>
              <a:rPr lang="en-US" altLang="en-US" sz="1600" dirty="0">
                <a:solidFill>
                  <a:srgbClr val="85898A"/>
                </a:solidFill>
              </a:rPr>
              <a:t>© Janis </a:t>
            </a:r>
            <a:r>
              <a:rPr lang="en-US" altLang="en-US" sz="1600" dirty="0" err="1">
                <a:solidFill>
                  <a:srgbClr val="85898A"/>
                </a:solidFill>
              </a:rPr>
              <a:t>Bulgren</a:t>
            </a:r>
            <a:r>
              <a:rPr lang="en-US" altLang="en-US" sz="1600" dirty="0">
                <a:solidFill>
                  <a:srgbClr val="85898A"/>
                </a:solidFill>
              </a:rPr>
              <a:t> 2023</a:t>
            </a:r>
            <a:r>
              <a:rPr lang="en-US" sz="1600" dirty="0"/>
              <a:t> </a:t>
            </a:r>
          </a:p>
        </p:txBody>
      </p:sp>
      <p:sp>
        <p:nvSpPr>
          <p:cNvPr id="4" name="Slide Number Placeholder 3">
            <a:extLst>
              <a:ext uri="{FF2B5EF4-FFF2-40B4-BE49-F238E27FC236}">
                <a16:creationId xmlns:a16="http://schemas.microsoft.com/office/drawing/2014/main" id="{F457FAB8-DA6F-8541-A531-34807B93DE4C}"/>
              </a:ext>
            </a:extLst>
          </p:cNvPr>
          <p:cNvSpPr>
            <a:spLocks noGrp="1"/>
          </p:cNvSpPr>
          <p:nvPr>
            <p:ph type="sldNum" sz="quarter" idx="10"/>
          </p:nvPr>
        </p:nvSpPr>
        <p:spPr>
          <a:xfrm>
            <a:off x="-98854" y="6705600"/>
            <a:ext cx="1905000" cy="304800"/>
          </a:xfrm>
        </p:spPr>
        <p:txBody>
          <a:bodyPr/>
          <a:lstStyle/>
          <a:p>
            <a:pPr>
              <a:defRPr/>
            </a:pPr>
            <a:fld id="{17098659-408A-F140-A3A9-DBA57AC6AD73}" type="slidenum">
              <a:rPr lang="en-US" altLang="en-US" smtClean="0"/>
              <a:pPr>
                <a:defRPr/>
              </a:pPr>
              <a:t>31</a:t>
            </a:fld>
            <a:endParaRPr lang="en-US" altLang="en-US" dirty="0"/>
          </a:p>
        </p:txBody>
      </p:sp>
      <p:sp>
        <p:nvSpPr>
          <p:cNvPr id="5" name="Footer Placeholder 4">
            <a:extLst>
              <a:ext uri="{FF2B5EF4-FFF2-40B4-BE49-F238E27FC236}">
                <a16:creationId xmlns:a16="http://schemas.microsoft.com/office/drawing/2014/main" id="{78E40675-44E3-E842-92A2-7C68F3A9C1A8}"/>
              </a:ext>
            </a:extLst>
          </p:cNvPr>
          <p:cNvSpPr>
            <a:spLocks noGrp="1"/>
          </p:cNvSpPr>
          <p:nvPr>
            <p:ph type="ftr" sz="quarter" idx="11"/>
          </p:nvPr>
        </p:nvSpPr>
        <p:spPr/>
        <p:txBody>
          <a:bodyPr/>
          <a:lstStyle/>
          <a:p>
            <a:pPr>
              <a:defRPr/>
            </a:pPr>
            <a:r>
              <a:rPr lang="en-US" dirty="0"/>
              <a:t>University of Kansas Center for Research on Learning  2019</a:t>
            </a:r>
          </a:p>
        </p:txBody>
      </p:sp>
      <p:sp>
        <p:nvSpPr>
          <p:cNvPr id="6" name="TextBox 5">
            <a:extLst>
              <a:ext uri="{FF2B5EF4-FFF2-40B4-BE49-F238E27FC236}">
                <a16:creationId xmlns:a16="http://schemas.microsoft.com/office/drawing/2014/main" id="{1EAF363E-9461-0835-094D-BCF7E243B9A3}"/>
              </a:ext>
            </a:extLst>
          </p:cNvPr>
          <p:cNvSpPr txBox="1"/>
          <p:nvPr/>
        </p:nvSpPr>
        <p:spPr>
          <a:xfrm>
            <a:off x="4143632" y="6200001"/>
            <a:ext cx="4621426" cy="276999"/>
          </a:xfrm>
          <a:prstGeom prst="rect">
            <a:avLst/>
          </a:prstGeom>
          <a:noFill/>
        </p:spPr>
        <p:txBody>
          <a:bodyPr wrap="square">
            <a:spAutoFit/>
          </a:bodyPr>
          <a:lstStyle/>
          <a:p>
            <a:r>
              <a:rPr lang="en-US" sz="1200" dirty="0">
                <a:solidFill>
                  <a:prstClr val="black">
                    <a:tint val="75000"/>
                  </a:prstClr>
                </a:solidFill>
                <a:latin typeface="Calibri" panose="020F0502020204030204"/>
              </a:rPr>
              <a:t> © Janis </a:t>
            </a:r>
            <a:r>
              <a:rPr lang="en-US" sz="1200" dirty="0" err="1">
                <a:solidFill>
                  <a:prstClr val="black">
                    <a:tint val="75000"/>
                  </a:prstClr>
                </a:solidFill>
                <a:latin typeface="Calibri" panose="020F0502020204030204"/>
              </a:rPr>
              <a:t>Bulgren</a:t>
            </a:r>
            <a:r>
              <a:rPr lang="en-US" sz="1200" dirty="0">
                <a:solidFill>
                  <a:prstClr val="black">
                    <a:tint val="75000"/>
                  </a:prstClr>
                </a:solidFill>
                <a:latin typeface="Calibri" panose="020F0502020204030204"/>
              </a:rPr>
              <a:t> 2023</a:t>
            </a:r>
            <a:endParaRPr lang="en-US" sz="1200" dirty="0"/>
          </a:p>
        </p:txBody>
      </p:sp>
      <p:sp>
        <p:nvSpPr>
          <p:cNvPr id="8" name="TextBox 7">
            <a:extLst>
              <a:ext uri="{FF2B5EF4-FFF2-40B4-BE49-F238E27FC236}">
                <a16:creationId xmlns:a16="http://schemas.microsoft.com/office/drawing/2014/main" id="{813346F5-6D64-068D-1CAD-FB76BD16483D}"/>
              </a:ext>
            </a:extLst>
          </p:cNvPr>
          <p:cNvSpPr txBox="1"/>
          <p:nvPr/>
        </p:nvSpPr>
        <p:spPr>
          <a:xfrm>
            <a:off x="645459" y="298290"/>
            <a:ext cx="8119599" cy="861774"/>
          </a:xfrm>
          <a:prstGeom prst="rect">
            <a:avLst/>
          </a:prstGeom>
          <a:noFill/>
        </p:spPr>
        <p:txBody>
          <a:bodyPr wrap="square" rtlCol="0">
            <a:spAutoFit/>
          </a:bodyPr>
          <a:lstStyle/>
          <a:p>
            <a:r>
              <a:rPr lang="en-US" b="1" dirty="0">
                <a:latin typeface="+mj-lt"/>
              </a:rPr>
              <a:t>Use the Cross-Curricular Argumentation Routine B to </a:t>
            </a:r>
            <a:r>
              <a:rPr lang="en-US" b="1" dirty="0">
                <a:highlight>
                  <a:srgbClr val="FFFF00"/>
                </a:highlight>
                <a:latin typeface="+mj-lt"/>
              </a:rPr>
              <a:t>analyze expanded components of Argumentation</a:t>
            </a:r>
            <a:r>
              <a:rPr lang="en-US" sz="2600" b="1" dirty="0">
                <a:latin typeface="+mj-lt"/>
              </a:rPr>
              <a:t>:</a:t>
            </a:r>
            <a:endParaRPr lang="en-US" sz="2600" dirty="0">
              <a:latin typeface="+mj-lt"/>
            </a:endParaRPr>
          </a:p>
        </p:txBody>
      </p:sp>
    </p:spTree>
    <p:extLst>
      <p:ext uri="{BB962C8B-B14F-4D97-AF65-F5344CB8AC3E}">
        <p14:creationId xmlns:p14="http://schemas.microsoft.com/office/powerpoint/2010/main" val="424008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18E45E-584B-AF07-A115-3FB79B78C09D}"/>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3" y="104013"/>
            <a:ext cx="6512873" cy="1015663"/>
          </a:xfrm>
          <a:prstGeom prst="rect">
            <a:avLst/>
          </a:prstGeom>
          <a:noFill/>
        </p:spPr>
        <p:txBody>
          <a:bodyPr wrap="square" rtlCol="0">
            <a:spAutoFit/>
          </a:bodyPr>
          <a:lstStyle/>
          <a:p>
            <a:pPr algn="ctr" defTabSz="342900" eaLnBrk="1" fontAlgn="auto" hangingPunct="1">
              <a:spcBef>
                <a:spcPts val="0"/>
              </a:spcBef>
              <a:spcAft>
                <a:spcPts val="0"/>
              </a:spcAft>
              <a:defRPr/>
            </a:pPr>
            <a:r>
              <a:rPr lang="en-US" sz="1600" b="1" dirty="0">
                <a:solidFill>
                  <a:prstClr val="black"/>
                </a:solidFill>
                <a:latin typeface="Calibri" panose="020F0502020204030204"/>
                <a:ea typeface="+mn-ea"/>
              </a:rPr>
              <a:t> </a:t>
            </a:r>
            <a:r>
              <a:rPr lang="en-US" sz="2000" b="1" dirty="0">
                <a:solidFill>
                  <a:prstClr val="black"/>
                </a:solidFill>
                <a:latin typeface="Calibri" panose="020F0502020204030204"/>
                <a:ea typeface="+mn-ea"/>
              </a:rPr>
              <a:t>Cross-Curricular Argumentation Guide B: Science</a:t>
            </a:r>
          </a:p>
          <a:p>
            <a:pPr algn="ctr" defTabSz="342900" eaLnBrk="1" fontAlgn="auto" hangingPunct="1">
              <a:spcBef>
                <a:spcPts val="0"/>
              </a:spcBef>
              <a:spcAft>
                <a:spcPts val="0"/>
              </a:spcAft>
              <a:defRPr/>
            </a:pPr>
            <a:r>
              <a:rPr lang="en-US" sz="2000" b="1" dirty="0">
                <a:solidFill>
                  <a:prstClr val="black"/>
                </a:solidFill>
                <a:highlight>
                  <a:srgbClr val="FFFF00"/>
                </a:highlight>
                <a:latin typeface="Calibri" panose="020F0502020204030204"/>
                <a:ea typeface="+mn-ea"/>
              </a:rPr>
              <a:t> </a:t>
            </a:r>
            <a:br>
              <a:rPr lang="en-US" sz="2000" b="1" dirty="0">
                <a:solidFill>
                  <a:prstClr val="black"/>
                </a:solidFill>
                <a:highlight>
                  <a:srgbClr val="FFFF00"/>
                </a:highlight>
                <a:latin typeface="Calibri" panose="020F0502020204030204"/>
                <a:ea typeface="+mn-ea"/>
              </a:rPr>
            </a:br>
            <a:endParaRPr lang="en-US" sz="20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89597" y="481889"/>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Dinosaurs in the Arctic</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074920" y="6388862"/>
            <a:ext cx="21259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Times" pitchFamily="2" charset="0"/>
                <a:ea typeface="MS PGothic" panose="020B0600070205080204" pitchFamily="34" charset="-128"/>
              </a:rPr>
              <a:t>©  Janis </a:t>
            </a:r>
            <a:r>
              <a:rPr lang="en-US" altLang="en-US" sz="900" dirty="0" err="1">
                <a:latin typeface="Times" pitchFamily="2" charset="0"/>
                <a:ea typeface="MS PGothic" panose="020B0600070205080204" pitchFamily="34" charset="-128"/>
              </a:rPr>
              <a:t>Bulgren</a:t>
            </a:r>
            <a:r>
              <a:rPr lang="en-US" altLang="en-US" sz="900" dirty="0">
                <a:latin typeface="Times" pitchFamily="2" charset="0"/>
                <a:ea typeface="MS PGothic" panose="020B0600070205080204" pitchFamily="34" charset="-128"/>
              </a:rPr>
              <a:t> 2022</a:t>
            </a:r>
          </a:p>
        </p:txBody>
      </p:sp>
      <p:graphicFrame>
        <p:nvGraphicFramePr>
          <p:cNvPr id="6" name="Table 5">
            <a:extLst>
              <a:ext uri="{FF2B5EF4-FFF2-40B4-BE49-F238E27FC236}">
                <a16:creationId xmlns:a16="http://schemas.microsoft.com/office/drawing/2014/main" id="{760CBBD3-C399-6AFE-978D-D60549F45154}"/>
              </a:ext>
            </a:extLst>
          </p:cNvPr>
          <p:cNvGraphicFramePr>
            <a:graphicFrameLocks noGrp="1"/>
          </p:cNvGraphicFramePr>
          <p:nvPr>
            <p:extLst>
              <p:ext uri="{D42A27DB-BD31-4B8C-83A1-F6EECF244321}">
                <p14:modId xmlns:p14="http://schemas.microsoft.com/office/powerpoint/2010/main" val="2489146459"/>
              </p:ext>
            </p:extLst>
          </p:nvPr>
        </p:nvGraphicFramePr>
        <p:xfrm>
          <a:off x="140634" y="687629"/>
          <a:ext cx="8753409" cy="5928876"/>
        </p:xfrm>
        <a:graphic>
          <a:graphicData uri="http://schemas.openxmlformats.org/drawingml/2006/table">
            <a:tbl>
              <a:tblPr firstRow="1" bandRow="1">
                <a:tableStyleId>{2D5ABB26-0587-4C30-8999-92F81FD0307C}</a:tableStyleId>
              </a:tblPr>
              <a:tblGrid>
                <a:gridCol w="4379717">
                  <a:extLst>
                    <a:ext uri="{9D8B030D-6E8A-4147-A177-3AD203B41FA5}">
                      <a16:colId xmlns:a16="http://schemas.microsoft.com/office/drawing/2014/main" val="2751578919"/>
                    </a:ext>
                  </a:extLst>
                </a:gridCol>
                <a:gridCol w="4373692">
                  <a:extLst>
                    <a:ext uri="{9D8B030D-6E8A-4147-A177-3AD203B41FA5}">
                      <a16:colId xmlns:a16="http://schemas.microsoft.com/office/drawing/2014/main" val="412781860"/>
                    </a:ext>
                  </a:extLst>
                </a:gridCol>
              </a:tblGrid>
              <a:tr h="1536587">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dirty="0">
                          <a:solidFill>
                            <a:schemeClr val="tx1"/>
                          </a:solidFill>
                          <a:effectLst/>
                          <a:latin typeface="+mn-lt"/>
                          <a:ea typeface="+mn-ea"/>
                          <a:cs typeface="+mn-cs"/>
                        </a:rPr>
                        <a:t>Clarify the claim with any qualifier and key terms </a:t>
                      </a:r>
                      <a:r>
                        <a:rPr lang="en-US" sz="900" b="0" kern="1200" dirty="0">
                          <a:solidFill>
                            <a:schemeClr val="tx1"/>
                          </a:solidFill>
                          <a:effectLst/>
                          <a:latin typeface="+mn-lt"/>
                          <a:ea typeface="+mn-ea"/>
                          <a:cs typeface="+mn-cs"/>
                        </a:rPr>
                        <a:t>(including author, date, source, era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tx1"/>
                          </a:solidFill>
                          <a:effectLst/>
                          <a:latin typeface="+mn-lt"/>
                          <a:ea typeface="+mn-ea"/>
                          <a:cs typeface="+mn-cs"/>
                        </a:rPr>
                        <a:t> </a:t>
                      </a:r>
                      <a:r>
                        <a:rPr lang="en-US" sz="1400" b="1" u="sng" kern="1200" dirty="0">
                          <a:solidFill>
                            <a:schemeClr val="tx1"/>
                          </a:solidFill>
                          <a:effectLst/>
                          <a:latin typeface="+mn-lt"/>
                          <a:ea typeface="+mn-ea"/>
                          <a:cs typeface="+mn-cs"/>
                        </a:rPr>
                        <a:t>Some</a:t>
                      </a:r>
                      <a:r>
                        <a:rPr lang="en-US" sz="1400" b="1" kern="1200" dirty="0">
                          <a:solidFill>
                            <a:schemeClr val="tx1"/>
                          </a:solidFill>
                          <a:effectLst/>
                          <a:latin typeface="+mn-lt"/>
                          <a:ea typeface="+mn-ea"/>
                          <a:cs typeface="+mn-cs"/>
                        </a:rPr>
                        <a:t> species of dinosaurs lived in the Arctic year around. </a:t>
                      </a:r>
                      <a:r>
                        <a:rPr lang="en-US" sz="900" b="0" kern="1200" dirty="0">
                          <a:solidFill>
                            <a:schemeClr val="tx1"/>
                          </a:solidFill>
                          <a:effectLst/>
                          <a:latin typeface="+mn-lt"/>
                          <a:ea typeface="+mn-ea"/>
                          <a:cs typeface="+mn-cs"/>
                          <a:hlinkClick r:id="rId3"/>
                        </a:rPr>
                        <a:t>https://www.sciencejournalforkids.org/articles/how-could-baby-dinosaurs-live-in-the-arctic/</a:t>
                      </a:r>
                      <a:r>
                        <a:rPr lang="en-US" sz="900" b="0" kern="1200" dirty="0">
                          <a:solidFill>
                            <a:schemeClr val="tx1"/>
                          </a:solidFill>
                          <a:effectLst/>
                          <a:latin typeface="+mn-lt"/>
                          <a:ea typeface="+mn-ea"/>
                          <a:cs typeface="+mn-cs"/>
                        </a:rPr>
                        <a:t> (summary of research)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900" b="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Species - a group of animals or plants that can reproduce with one another and produce offspring (babies)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Sediment – fragments of rocks and minerals broken down by erosion and moved to a new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Fossil - the remains or traces of plants and animals that lived a long time (even millions of years) ago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Migration - the seasonal movement of animals from one place to another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335206">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p>
                    <a:p>
                      <a:pPr marL="228600" indent="-228600">
                        <a:buFont typeface="+mj-lt"/>
                        <a:buAutoNum type="arabicPeriod"/>
                      </a:pPr>
                      <a:endParaRPr lang="en-US" sz="900" b="0" i="0" kern="1200" baseline="0" dirty="0">
                        <a:solidFill>
                          <a:schemeClr val="tx1"/>
                        </a:solidFill>
                        <a:effectLst/>
                        <a:latin typeface="+mn-lt"/>
                        <a:ea typeface="+mn-ea"/>
                        <a:cs typeface="+mn-cs"/>
                      </a:endParaRPr>
                    </a:p>
                    <a:p>
                      <a:pPr marL="228600" indent="-228600">
                        <a:buFont typeface="+mj-lt"/>
                        <a:buAutoNum type="arabicPeriod"/>
                      </a:pPr>
                      <a:r>
                        <a:rPr lang="en-US" sz="1400" b="1" i="0" kern="1200" baseline="0" dirty="0">
                          <a:solidFill>
                            <a:schemeClr val="tx1"/>
                          </a:solidFill>
                          <a:effectLst/>
                          <a:latin typeface="+mn-lt"/>
                          <a:ea typeface="+mn-ea"/>
                          <a:cs typeface="+mn-cs"/>
                        </a:rPr>
                        <a:t>In the Arctic, researchers found fossils of dinosaur eggs. </a:t>
                      </a:r>
                      <a:r>
                        <a:rPr lang="en-US" sz="1400" b="1" i="0" kern="1200" baseline="0" dirty="0">
                          <a:solidFill>
                            <a:schemeClr val="tx1"/>
                          </a:solidFill>
                          <a:effectLst/>
                          <a:highlight>
                            <a:srgbClr val="FFFF00"/>
                          </a:highlight>
                          <a:latin typeface="+mn-lt"/>
                          <a:ea typeface="+mn-ea"/>
                          <a:cs typeface="+mn-cs"/>
                        </a:rPr>
                        <a:t>(fact)</a:t>
                      </a:r>
                    </a:p>
                    <a:p>
                      <a:pPr marL="228600" indent="-228600">
                        <a:buFont typeface="+mj-lt"/>
                        <a:buAutoNum type="arabicPeriod"/>
                      </a:pPr>
                      <a:endParaRPr lang="en-US" sz="1400" b="1" i="0" kern="1200" baseline="0" dirty="0">
                        <a:solidFill>
                          <a:schemeClr val="tx1"/>
                        </a:solidFill>
                        <a:effectLst/>
                        <a:latin typeface="+mn-lt"/>
                        <a:ea typeface="+mn-ea"/>
                        <a:cs typeface="+mn-cs"/>
                      </a:endParaRPr>
                    </a:p>
                    <a:p>
                      <a:pPr marL="228600" indent="-228600">
                        <a:buFont typeface="+mj-lt"/>
                        <a:buAutoNum type="arabicPeriod"/>
                      </a:pPr>
                      <a:endParaRPr lang="en-US" sz="1400" b="1" i="0" kern="1200" baseline="0" dirty="0">
                        <a:solidFill>
                          <a:schemeClr val="tx1"/>
                        </a:solidFill>
                        <a:effectLst/>
                        <a:latin typeface="+mn-lt"/>
                        <a:ea typeface="+mn-ea"/>
                        <a:cs typeface="+mn-cs"/>
                      </a:endParaRPr>
                    </a:p>
                    <a:p>
                      <a:pPr marL="228600" indent="-228600">
                        <a:buFont typeface="+mj-lt"/>
                        <a:buAutoNum type="arabicPeriod"/>
                      </a:pPr>
                      <a:r>
                        <a:rPr lang="en-US" sz="1400" b="1" i="0" kern="1200" baseline="0" dirty="0">
                          <a:solidFill>
                            <a:schemeClr val="tx1"/>
                          </a:solidFill>
                          <a:effectLst/>
                          <a:latin typeface="+mn-lt"/>
                          <a:ea typeface="+mn-ea"/>
                          <a:cs typeface="+mn-cs"/>
                        </a:rPr>
                        <a:t>Researchers found fossil teeth of very young dinosaurs from both small and large dinosaur species. </a:t>
                      </a:r>
                      <a:r>
                        <a:rPr lang="en-US" sz="1400" b="1" i="0" kern="1200" baseline="0" dirty="0">
                          <a:solidFill>
                            <a:schemeClr val="tx1"/>
                          </a:solidFill>
                          <a:effectLst/>
                          <a:highlight>
                            <a:srgbClr val="FFFF00"/>
                          </a:highlight>
                          <a:latin typeface="+mn-lt"/>
                          <a:ea typeface="+mn-ea"/>
                          <a:cs typeface="+mn-cs"/>
                        </a:rPr>
                        <a:t>(fact)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a:highlight>
                            <a:srgbClr val="FFFF00"/>
                          </a:highlight>
                        </a:rPr>
                        <a:t>Since </a:t>
                      </a:r>
                      <a:r>
                        <a:rPr lang="en-US" sz="1400" b="1" dirty="0"/>
                        <a:t>fossil remains of eggs were found, </a:t>
                      </a:r>
                      <a:r>
                        <a:rPr lang="en-US" sz="1400" b="1" dirty="0">
                          <a:highlight>
                            <a:srgbClr val="FFFF00"/>
                          </a:highlight>
                        </a:rPr>
                        <a:t>therefore, </a:t>
                      </a:r>
                      <a:r>
                        <a:rPr lang="en-US" sz="1400" b="1" dirty="0"/>
                        <a:t>some species of dinosaurs must have nested in the Arctic. (cause-effect)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a:highlight>
                            <a:srgbClr val="FFFF00"/>
                          </a:highlight>
                        </a:rPr>
                        <a:t>Since</a:t>
                      </a:r>
                      <a:r>
                        <a:rPr lang="en-US" sz="1400" b="1" dirty="0"/>
                        <a:t> the baby dinosaurs wouldn’t have been big enough to migrate South before the cold winter months, t</a:t>
                      </a:r>
                      <a:r>
                        <a:rPr lang="en-US" sz="1400" b="1" dirty="0">
                          <a:highlight>
                            <a:srgbClr val="FFFF00"/>
                          </a:highlight>
                        </a:rPr>
                        <a:t>herefore</a:t>
                      </a:r>
                      <a:r>
                        <a:rPr lang="en-US" sz="1400" b="1" dirty="0"/>
                        <a:t> some species of dinosaurs in the </a:t>
                      </a:r>
                      <a:r>
                        <a:rPr lang="en-US" sz="1400" b="0" dirty="0"/>
                        <a:t>Arctic must have lived there year around. </a:t>
                      </a:r>
                      <a:r>
                        <a:rPr lang="en-US" sz="1400" b="1" dirty="0"/>
                        <a:t>(cause-effect)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339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r>
                        <a:rPr lang="en-US" sz="1200" b="1" i="0" baseline="0" dirty="0"/>
                        <a:t> </a:t>
                      </a:r>
                      <a:r>
                        <a:rPr lang="en-US" sz="1200" b="0" i="0" baseline="0" dirty="0"/>
                        <a:t>Scientists don’t know how dinosaurs survived the cold, lack of  sunlight, and shortage of food so maybe it wasn’t cold when dinosaurs lived there. (counterargument)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0740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i="0" dirty="0"/>
                        <a:t>The method for collecting evidence was carefully done and relevant to the claim so the quality of the evidence is good. The reasoning explains how the evidence supports the claim. The article stated the researchers  collected rock samples and looked for clues about what the environment was like there millions of years ago but didn’t say what they found so the report may be incomplete.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638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 reject this claim because of the missing information about environmental conditions in the Arctic millions of years ago. More information is needed.</a:t>
                      </a:r>
                      <a:endParaRPr lang="en-US" sz="1400" b="1"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Tree>
    <p:extLst>
      <p:ext uri="{BB962C8B-B14F-4D97-AF65-F5344CB8AC3E}">
        <p14:creationId xmlns:p14="http://schemas.microsoft.com/office/powerpoint/2010/main" val="941479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239991-9067-32C3-F43D-E379F6FE308B}"/>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305631" y="222422"/>
            <a:ext cx="8588414" cy="830997"/>
          </a:xfrm>
          <a:prstGeom prst="rect">
            <a:avLst/>
          </a:prstGeom>
          <a:noFill/>
        </p:spPr>
        <p:txBody>
          <a:bodyPr wrap="square" rtlCol="0">
            <a:spAutoFit/>
          </a:bodyPr>
          <a:lstStyle/>
          <a:p>
            <a:pPr algn="ctr" defTabSz="342900" eaLnBrk="1" fontAlgn="auto" hangingPunct="1">
              <a:spcBef>
                <a:spcPts val="0"/>
              </a:spcBef>
              <a:spcAft>
                <a:spcPts val="0"/>
              </a:spcAft>
              <a:defRPr/>
            </a:pPr>
            <a:r>
              <a:rPr lang="en-US" b="1" dirty="0">
                <a:solidFill>
                  <a:prstClr val="black"/>
                </a:solidFill>
                <a:latin typeface="Calibri" panose="020F0502020204030204"/>
                <a:ea typeface="+mn-ea"/>
              </a:rPr>
              <a:t>Cross-Curricular Argumentation Guide B – Social Studies/History</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48087" y="968383"/>
          <a:ext cx="8504446" cy="6858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Civil Disobedience: </a:t>
                      </a:r>
                      <a:r>
                        <a:rPr lang="en-US" sz="900" b="1" i="1" dirty="0"/>
                        <a:t>Letter from    Birmingham Jail</a:t>
                      </a:r>
                      <a:endParaRPr lang="en-US" sz="1200" b="1" i="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r h="342900">
                <a:tc>
                  <a:txBody>
                    <a:bodyPr/>
                    <a:lstStyle/>
                    <a:p>
                      <a:endParaRPr lang="en-US" sz="9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7194148"/>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633955775"/>
              </p:ext>
            </p:extLst>
          </p:nvPr>
        </p:nvGraphicFramePr>
        <p:xfrm>
          <a:off x="389598" y="1446310"/>
          <a:ext cx="8448772" cy="4610105"/>
        </p:xfrm>
        <a:graphic>
          <a:graphicData uri="http://schemas.openxmlformats.org/drawingml/2006/table">
            <a:tbl>
              <a:tblPr firstRow="1" bandRow="1">
                <a:tableStyleId>{2D5ABB26-0587-4C30-8999-92F81FD0307C}</a:tableStyleId>
              </a:tblPr>
              <a:tblGrid>
                <a:gridCol w="4626576">
                  <a:extLst>
                    <a:ext uri="{9D8B030D-6E8A-4147-A177-3AD203B41FA5}">
                      <a16:colId xmlns:a16="http://schemas.microsoft.com/office/drawing/2014/main" val="2751578919"/>
                    </a:ext>
                  </a:extLst>
                </a:gridCol>
                <a:gridCol w="3822196">
                  <a:extLst>
                    <a:ext uri="{9D8B030D-6E8A-4147-A177-3AD203B41FA5}">
                      <a16:colId xmlns:a16="http://schemas.microsoft.com/office/drawing/2014/main" val="412781860"/>
                    </a:ext>
                  </a:extLst>
                </a:gridCol>
              </a:tblGrid>
              <a:tr h="6911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key terms </a:t>
                      </a:r>
                      <a:r>
                        <a:rPr lang="en-US" sz="900" b="0" kern="1200" dirty="0">
                          <a:solidFill>
                            <a:schemeClr val="tx1"/>
                          </a:solidFill>
                          <a:effectLst/>
                          <a:latin typeface="+mn-lt"/>
                          <a:ea typeface="+mn-ea"/>
                          <a:cs typeface="+mn-cs"/>
                        </a:rPr>
                        <a:t>(</a:t>
                      </a:r>
                      <a:r>
                        <a:rPr lang="en-US" sz="900" b="0" kern="1200" dirty="0">
                          <a:solidFill>
                            <a:schemeClr val="tx1"/>
                          </a:solidFill>
                          <a:effectLst/>
                          <a:highlight>
                            <a:srgbClr val="FFFF00"/>
                          </a:highlight>
                          <a:latin typeface="+mn-lt"/>
                          <a:ea typeface="+mn-ea"/>
                          <a:cs typeface="+mn-cs"/>
                        </a:rPr>
                        <a:t>including author, date, source, era</a:t>
                      </a:r>
                      <a:r>
                        <a:rPr lang="en-US" sz="900" b="0" kern="120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Use of civil disobedience to change unjust segregation laws through non-violent protests is justified.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mn-lt"/>
                          <a:ea typeface="+mn-ea"/>
                          <a:cs typeface="+mn-cs"/>
                        </a:rPr>
                        <a:t>Author: Rev. Martin Luther King, Jr. Date: 1963 Source: Letter written by </a:t>
                      </a:r>
                      <a:r>
                        <a:rPr lang="en-US" sz="900" b="0" kern="1200" dirty="0" err="1">
                          <a:solidFill>
                            <a:schemeClr val="tx1"/>
                          </a:solidFill>
                          <a:effectLst/>
                          <a:latin typeface="+mn-lt"/>
                          <a:ea typeface="+mn-ea"/>
                          <a:cs typeface="+mn-cs"/>
                        </a:rPr>
                        <a:t>MLK</a:t>
                      </a:r>
                      <a:r>
                        <a:rPr lang="en-US" sz="900" b="0" kern="1200" dirty="0">
                          <a:solidFill>
                            <a:schemeClr val="tx1"/>
                          </a:solidFill>
                          <a:effectLst/>
                          <a:latin typeface="+mn-lt"/>
                          <a:ea typeface="+mn-ea"/>
                          <a:cs typeface="+mn-cs"/>
                        </a:rPr>
                        <a:t> while in jail in Birmingham Era: Civil Rights movement with marches and protests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mn-lt"/>
                          <a:ea typeface="+mn-ea"/>
                          <a:cs typeface="+mn-cs"/>
                        </a:rPr>
                        <a:t> King’s letter was in response to an open letter from 8 white clergymen who argued for peaceful negotiation rather than demonstrations against segregation.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68464">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highlight>
                            <a:srgbClr val="FFFF00"/>
                          </a:highlight>
                          <a:latin typeface="+mn-lt"/>
                          <a:ea typeface="+mn-ea"/>
                          <a:cs typeface="+mn-cs"/>
                        </a:rPr>
                        <a:t>facts, data, authority, theory, precedent</a:t>
                      </a:r>
                      <a:r>
                        <a:rPr lang="en-US" sz="900" b="0" i="0" kern="1200" baseline="0" dirty="0">
                          <a:solidFill>
                            <a:schemeClr val="tx1"/>
                          </a:solidFill>
                          <a:effectLst/>
                          <a:latin typeface="+mn-lt"/>
                          <a:ea typeface="+mn-ea"/>
                          <a:cs typeface="+mn-cs"/>
                        </a:rPr>
                        <a:t>).</a:t>
                      </a:r>
                    </a:p>
                    <a:p>
                      <a:pPr marL="0" indent="0" algn="ctr">
                        <a:buFont typeface="Arial" panose="020B0604020202020204" pitchFamily="34" charset="0"/>
                        <a:buNone/>
                      </a:pPr>
                      <a:r>
                        <a:rPr lang="en-US" sz="900" b="0" i="0" u="none" kern="1200" baseline="0" dirty="0">
                          <a:solidFill>
                            <a:schemeClr val="tx1"/>
                          </a:solidFill>
                          <a:effectLst/>
                          <a:latin typeface="+mn-lt"/>
                          <a:ea typeface="+mn-ea"/>
                          <a:cs typeface="+mn-cs"/>
                        </a:rPr>
                        <a:t>Martin Luther King, Jr. stated:</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A local law that preserves segregation and denies citizens the right of assembly is an unjust law and contrary to Constitutional rights.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Natural law and Christian moral codes supporting equality have higher status and take precedent over man-made laws.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White business and Christian church leaders who say they believe in equality but do not support it with actions create barriers to economic, financial, and social equality for African Americans.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Historically, some authorities defended protesting and disobeying unjust laws. (Jefferson, St. Augustine, Paul, Biblical figures). </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Segregation laws that cause humiliation, brutality, poverty and psychological problems are unjust.</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African Americans have repeatedly sought their constitutional and God-given rights for over 340 years.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a:t>
                      </a:r>
                      <a:r>
                        <a:rPr lang="en-US" sz="900" b="0" i="0" baseline="0" dirty="0">
                          <a:highlight>
                            <a:srgbClr val="FFFF00"/>
                          </a:highlight>
                        </a:rPr>
                        <a:t>use-effect, correlation, generalization</a:t>
                      </a:r>
                      <a:r>
                        <a:rPr lang="en-US" sz="900" b="0"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If a law denies people constitutional rights, then they should engage in direct action to achieve political change even if it means arrest.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Given that natural law and Christian moral codes supporting equality take precedent over man-made laws, those laws should be changed.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If leaders say one thing and do another, that is contrary to Christian principles and creates social, financial, and economic barriers for African Americans.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Since historical figures supported protest of unjust laws, therefore there is an historical and theoretical correlation to the 1963 protests.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Segregation that results in humiliation, brutality, poverty, and psychological damage harms African American citizens.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If justice is delayed, the effect is that justice is denied.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3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highlight>
                            <a:srgbClr val="FFFF00"/>
                          </a:highlight>
                        </a:rPr>
                        <a:t>rebuttal, counterargument, corroboration)</a:t>
                      </a:r>
                      <a:r>
                        <a:rPr lang="en-US" sz="900" b="1" i="0" baseline="0" dirty="0">
                          <a:highlight>
                            <a:srgbClr val="FFFF00"/>
                          </a:highlight>
                        </a:rPr>
                        <a:t>. </a:t>
                      </a:r>
                      <a:r>
                        <a:rPr lang="en-US" sz="1100" dirty="0">
                          <a:effectLst/>
                          <a:latin typeface="Calibri" panose="020F0502020204030204" pitchFamily="34" charset="0"/>
                          <a:ea typeface="Times New Roman" panose="02020603050405020304" pitchFamily="18" charset="0"/>
                        </a:rPr>
                        <a:t>The 8 clergymen’s claim argued that adhering to principles of law requires addressing violations of rights in the courts and negotiations, not in provocative street demonstrations. </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8867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highlight>
                            <a:srgbClr val="FFFF00"/>
                          </a:highlight>
                        </a:rPr>
                        <a:t>(</a:t>
                      </a:r>
                      <a:r>
                        <a:rPr lang="en-US" sz="900" b="0" i="0" baseline="0" dirty="0">
                          <a:highlight>
                            <a:srgbClr val="FFFF00"/>
                          </a:highlight>
                        </a:rPr>
                        <a:t>accurate, adequate, objective, relevant), </a:t>
                      </a:r>
                      <a:r>
                        <a:rPr lang="en-US" sz="900" b="1" i="0" baseline="0" dirty="0"/>
                        <a:t>reasoning</a:t>
                      </a:r>
                      <a:r>
                        <a:rPr lang="en-US" sz="900" b="1" i="0" baseline="0" dirty="0">
                          <a:highlight>
                            <a:srgbClr val="FFFF00"/>
                          </a:highlight>
                        </a:rPr>
                        <a:t>, </a:t>
                      </a:r>
                      <a:r>
                        <a:rPr lang="en-US" sz="900" b="0" i="0" baseline="0" dirty="0">
                          <a:highlight>
                            <a:srgbClr val="FFFF00"/>
                          </a:highlight>
                        </a:rPr>
                        <a:t>(type of reasoning), </a:t>
                      </a:r>
                      <a:r>
                        <a:rPr lang="en-US" sz="900" b="1" i="0" baseline="0" dirty="0"/>
                        <a:t>and other arguments. </a:t>
                      </a:r>
                      <a:r>
                        <a:rPr lang="en-US" sz="1100" kern="1200" dirty="0">
                          <a:solidFill>
                            <a:srgbClr val="000000"/>
                          </a:solidFill>
                          <a:effectLst/>
                          <a:latin typeface="Calibri" panose="020F0502020204030204" pitchFamily="34" charset="0"/>
                          <a:ea typeface="+mn-ea"/>
                          <a:cs typeface="+mn-cs"/>
                        </a:rPr>
                        <a:t>The evidence seems accurate, adequate, and relevant. King uses cause-and-effect, correlation, and generalization reasoning to connect his evidence to political, moral, ethical, theoretical, and psychological results. The clergymen’s statement is not strong because negotiations to end racism had been ineffective for 340 years.</a:t>
                      </a:r>
                      <a:endParaRPr lang="en-US" sz="1100" b="1" i="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3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900" b="1" dirty="0">
                          <a:effectLst/>
                          <a:latin typeface="+mn-lt"/>
                          <a:ea typeface="+mn-ea"/>
                        </a:rPr>
                        <a:t> </a:t>
                      </a:r>
                      <a:r>
                        <a:rPr lang="en-US" sz="1100" dirty="0">
                          <a:effectLst/>
                          <a:latin typeface="Calibri" panose="020F0502020204030204" pitchFamily="34" charset="0"/>
                          <a:ea typeface="Times New Roman" panose="02020603050405020304" pitchFamily="18" charset="0"/>
                        </a:rPr>
                        <a:t>I accept King’s claim. The evidence is based on fact, authority, theory, and precedent. It is well-supported with good cause-and-effect reasoning, and the argument against it is not persuasive.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735837" y="6545603"/>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Janis </a:t>
            </a:r>
            <a:r>
              <a:rPr lang="en-US" sz="900" dirty="0" err="1">
                <a:solidFill>
                  <a:prstClr val="black">
                    <a:tint val="75000"/>
                  </a:prstClr>
                </a:solidFill>
                <a:latin typeface="Calibri" panose="020F0502020204030204"/>
                <a:ea typeface="+mn-ea"/>
              </a:rPr>
              <a:t>Bulgren</a:t>
            </a:r>
            <a:r>
              <a:rPr lang="en-US" sz="900" dirty="0">
                <a:solidFill>
                  <a:prstClr val="black">
                    <a:tint val="75000"/>
                  </a:prstClr>
                </a:solidFill>
                <a:latin typeface="Calibri" panose="020F0502020204030204"/>
                <a:ea typeface="+mn-ea"/>
              </a:rPr>
              <a:t> 2023</a:t>
            </a:r>
          </a:p>
        </p:txBody>
      </p:sp>
    </p:spTree>
    <p:extLst>
      <p:ext uri="{BB962C8B-B14F-4D97-AF65-F5344CB8AC3E}">
        <p14:creationId xmlns:p14="http://schemas.microsoft.com/office/powerpoint/2010/main" val="251709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2A693F-5DAD-41E5-A1B7-B82E93AEAD09}"/>
              </a:ext>
            </a:extLst>
          </p:cNvPr>
          <p:cNvSpPr/>
          <p:nvPr/>
        </p:nvSpPr>
        <p:spPr bwMode="auto">
          <a:xfrm>
            <a:off x="0" y="5907131"/>
            <a:ext cx="9144000" cy="991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188920" y="146533"/>
            <a:ext cx="6375718" cy="707886"/>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prstClr val="black"/>
                </a:solidFill>
                <a:latin typeface="Calibri" panose="020F0502020204030204"/>
              </a:rPr>
              <a:t>Cr</a:t>
            </a:r>
            <a:r>
              <a:rPr lang="en-US" sz="1800" b="1" dirty="0">
                <a:solidFill>
                  <a:prstClr val="black"/>
                </a:solidFill>
                <a:latin typeface="Calibri" panose="020F0502020204030204"/>
                <a:ea typeface="+mn-ea"/>
              </a:rPr>
              <a:t>oss-Curricular Argumentation Guide</a:t>
            </a:r>
            <a:r>
              <a:rPr lang="en-US" sz="2800" b="1" dirty="0">
                <a:solidFill>
                  <a:prstClr val="black"/>
                </a:solidFill>
                <a:latin typeface="Calibri" panose="020F0502020204030204"/>
                <a:ea typeface="+mn-ea"/>
              </a:rPr>
              <a:t> </a:t>
            </a:r>
            <a:r>
              <a:rPr lang="en-US" sz="1800" b="1" dirty="0">
                <a:solidFill>
                  <a:prstClr val="black"/>
                </a:solidFill>
                <a:latin typeface="Calibri" panose="020F0502020204030204"/>
                <a:ea typeface="+mn-ea"/>
              </a:rPr>
              <a:t>B:</a:t>
            </a:r>
            <a:r>
              <a:rPr lang="en-US" sz="2800" b="1" dirty="0">
                <a:solidFill>
                  <a:prstClr val="black"/>
                </a:solidFill>
                <a:latin typeface="Calibri" panose="020F0502020204030204"/>
                <a:ea typeface="+mn-ea"/>
              </a:rPr>
              <a:t>  </a:t>
            </a:r>
            <a:r>
              <a:rPr lang="en-US" sz="1800" b="1" dirty="0">
                <a:solidFill>
                  <a:prstClr val="black"/>
                </a:solidFill>
                <a:latin typeface="Calibri" panose="020F0502020204030204"/>
                <a:ea typeface="+mn-ea"/>
              </a:rPr>
              <a:t>Science</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3068406726"/>
              </p:ext>
            </p:extLst>
          </p:nvPr>
        </p:nvGraphicFramePr>
        <p:xfrm>
          <a:off x="456835" y="807465"/>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990402">
                  <a:extLst>
                    <a:ext uri="{9D8B030D-6E8A-4147-A177-3AD203B41FA5}">
                      <a16:colId xmlns:a16="http://schemas.microsoft.com/office/drawing/2014/main" val="2370561529"/>
                    </a:ext>
                  </a:extLst>
                </a:gridCol>
                <a:gridCol w="147328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Finding planets in other solar systems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2128394081"/>
              </p:ext>
            </p:extLst>
          </p:nvPr>
        </p:nvGraphicFramePr>
        <p:xfrm>
          <a:off x="375615" y="1121452"/>
          <a:ext cx="8381533" cy="4767647"/>
        </p:xfrm>
        <a:graphic>
          <a:graphicData uri="http://schemas.openxmlformats.org/drawingml/2006/table">
            <a:tbl>
              <a:tblPr firstRow="1" bandRow="1">
                <a:tableStyleId>{2D5ABB26-0587-4C30-8999-92F81FD0307C}</a:tableStyleId>
              </a:tblPr>
              <a:tblGrid>
                <a:gridCol w="3690067">
                  <a:extLst>
                    <a:ext uri="{9D8B030D-6E8A-4147-A177-3AD203B41FA5}">
                      <a16:colId xmlns:a16="http://schemas.microsoft.com/office/drawing/2014/main" val="2751578919"/>
                    </a:ext>
                  </a:extLst>
                </a:gridCol>
                <a:gridCol w="4691466">
                  <a:extLst>
                    <a:ext uri="{9D8B030D-6E8A-4147-A177-3AD203B41FA5}">
                      <a16:colId xmlns:a16="http://schemas.microsoft.com/office/drawing/2014/main" val="412781860"/>
                    </a:ext>
                  </a:extLst>
                </a:gridCol>
              </a:tblGrid>
              <a:tr h="1332990">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dirty="0">
                          <a:solidFill>
                            <a:schemeClr val="tx1"/>
                          </a:solidFill>
                          <a:effectLst/>
                          <a:latin typeface="+mn-lt"/>
                          <a:ea typeface="+mn-ea"/>
                          <a:cs typeface="+mn-cs"/>
                        </a:rPr>
                        <a:t>Clarify the claim with any qualifier and key terms </a:t>
                      </a:r>
                      <a:r>
                        <a:rPr lang="en-US" sz="900" b="0" kern="1200" dirty="0">
                          <a:solidFill>
                            <a:schemeClr val="tx1"/>
                          </a:solidFill>
                          <a:effectLst/>
                          <a:latin typeface="+mn-lt"/>
                          <a:ea typeface="+mn-ea"/>
                          <a:cs typeface="+mn-cs"/>
                        </a:rPr>
                        <a:t>(including author, date, source, era). </a:t>
                      </a:r>
                      <a:r>
                        <a:rPr lang="en-US" sz="1100" b="1" kern="1200" dirty="0">
                          <a:solidFill>
                            <a:schemeClr val="tx1"/>
                          </a:solidFill>
                          <a:effectLst/>
                          <a:highlight>
                            <a:srgbClr val="FFFF00"/>
                          </a:highlight>
                          <a:latin typeface="+mn-lt"/>
                          <a:ea typeface="+mn-ea"/>
                          <a:cs typeface="+mn-cs"/>
                        </a:rPr>
                        <a:t>Sc</a:t>
                      </a:r>
                      <a:r>
                        <a:rPr lang="en-US" sz="1200" b="1" kern="1200" dirty="0">
                          <a:solidFill>
                            <a:schemeClr val="tx1"/>
                          </a:solidFill>
                          <a:effectLst/>
                          <a:highlight>
                            <a:srgbClr val="FFFF00"/>
                          </a:highlight>
                          <a:latin typeface="+mn-lt"/>
                          <a:ea typeface="+mn-ea"/>
                          <a:cs typeface="+mn-cs"/>
                        </a:rPr>
                        <a:t>ientists have discovered a new planet outside of our Milky Way </a:t>
                      </a:r>
                      <a:r>
                        <a:rPr lang="en-US" sz="1100" b="1" kern="1200" dirty="0">
                          <a:solidFill>
                            <a:schemeClr val="tx1"/>
                          </a:solidFill>
                          <a:effectLst/>
                          <a:highlight>
                            <a:srgbClr val="FFFF00"/>
                          </a:highlight>
                          <a:latin typeface="+mn-lt"/>
                          <a:ea typeface="+mn-ea"/>
                          <a:cs typeface="+mn-cs"/>
                        </a:rPr>
                        <a:t>Galax</a:t>
                      </a:r>
                      <a:r>
                        <a:rPr lang="en-US" sz="1100" b="1" kern="1200" dirty="0">
                          <a:solidFill>
                            <a:schemeClr val="tx1"/>
                          </a:solidFill>
                          <a:effectLst/>
                          <a:latin typeface="+mn-lt"/>
                          <a:ea typeface="+mn-ea"/>
                          <a:cs typeface="+mn-cs"/>
                        </a:rPr>
                        <a:t>y</a:t>
                      </a:r>
                      <a:r>
                        <a:rPr lang="en-US" sz="1100" b="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hlinkClick r:id="rId3"/>
                        </a:rPr>
                        <a:t>https://www.sciencejournalforkids.org/articles/how-do-we-find-a-planet-in-another-galaxy/</a:t>
                      </a:r>
                      <a:r>
                        <a:rPr lang="en-US" sz="900" b="0" kern="1200" dirty="0">
                          <a:solidFill>
                            <a:schemeClr val="tx1"/>
                          </a:solidFill>
                          <a:effectLst/>
                          <a:latin typeface="+mn-lt"/>
                          <a:ea typeface="+mn-ea"/>
                          <a:cs typeface="+mn-cs"/>
                        </a:rPr>
                        <a:t> (summary of research done by </a:t>
                      </a:r>
                      <a:r>
                        <a:rPr lang="en-US" sz="900" b="0" kern="1200" dirty="0">
                          <a:solidFill>
                            <a:schemeClr val="tx1"/>
                          </a:solidFill>
                          <a:effectLst/>
                          <a:latin typeface="Calibri" panose="020F0502020204030204" pitchFamily="34" charset="0"/>
                          <a:ea typeface="+mn-ea"/>
                          <a:cs typeface="Times New Roman" panose="02020603050405020304" pitchFamily="18" charset="0"/>
                        </a:rPr>
                        <a:t> Di Stefano, </a:t>
                      </a:r>
                      <a:r>
                        <a:rPr lang="en-US" sz="900" b="0" kern="1200" dirty="0" err="1">
                          <a:solidFill>
                            <a:schemeClr val="tx1"/>
                          </a:solidFill>
                          <a:effectLst/>
                          <a:latin typeface="Calibri" panose="020F0502020204030204" pitchFamily="34" charset="0"/>
                          <a:ea typeface="+mn-ea"/>
                          <a:cs typeface="Times New Roman" panose="02020603050405020304" pitchFamily="18" charset="0"/>
                        </a:rPr>
                        <a:t>Berndtsson</a:t>
                      </a:r>
                      <a:r>
                        <a:rPr lang="en-US" sz="900" b="0" kern="1200" dirty="0">
                          <a:solidFill>
                            <a:schemeClr val="tx1"/>
                          </a:solidFill>
                          <a:effectLst/>
                          <a:latin typeface="Calibri" panose="020F0502020204030204" pitchFamily="34" charset="0"/>
                          <a:ea typeface="+mn-ea"/>
                          <a:cs typeface="Times New Roman" panose="02020603050405020304" pitchFamily="18" charset="0"/>
                        </a:rPr>
                        <a:t>,  Urquhart, et al.,  (2021) </a:t>
                      </a:r>
                      <a:r>
                        <a:rPr lang="en-US" sz="900" b="0" i="1" kern="1200" dirty="0">
                          <a:solidFill>
                            <a:schemeClr val="tx1"/>
                          </a:solidFill>
                          <a:effectLst/>
                          <a:latin typeface="Calibri" panose="020F0502020204030204" pitchFamily="34" charset="0"/>
                          <a:ea typeface="+mn-ea"/>
                          <a:cs typeface="Times New Roman" panose="02020603050405020304" pitchFamily="18" charset="0"/>
                        </a:rPr>
                        <a:t>A possible planet candidate in an external galaxy detected through X-ray transit. </a:t>
                      </a:r>
                      <a:r>
                        <a:rPr lang="en-US" sz="900" b="0" i="0" kern="1200" dirty="0">
                          <a:solidFill>
                            <a:schemeClr val="tx1"/>
                          </a:solidFill>
                          <a:effectLst/>
                          <a:latin typeface="Calibri" panose="020F0502020204030204" pitchFamily="34" charset="0"/>
                          <a:ea typeface="+mn-ea"/>
                          <a:cs typeface="Times New Roman" panose="02020603050405020304" pitchFamily="18" charset="0"/>
                        </a:rPr>
                        <a:t>Reported in </a:t>
                      </a:r>
                      <a:r>
                        <a:rPr lang="en-US" sz="900" b="0" i="1" kern="1200" dirty="0">
                          <a:solidFill>
                            <a:schemeClr val="tx1"/>
                          </a:solidFill>
                          <a:effectLst/>
                          <a:latin typeface="Calibri" panose="020F0502020204030204" pitchFamily="34" charset="0"/>
                          <a:ea typeface="+mn-ea"/>
                          <a:cs typeface="Times New Roman" panose="02020603050405020304" pitchFamily="18" charset="0"/>
                        </a:rPr>
                        <a:t>Nature Astro.)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1" kern="1200" dirty="0">
                          <a:solidFill>
                            <a:schemeClr val="tx1"/>
                          </a:solidFill>
                          <a:effectLst/>
                          <a:latin typeface="Calibri" panose="020F0502020204030204" pitchFamily="34" charset="0"/>
                          <a:ea typeface="+mn-ea"/>
                          <a:cs typeface="Times New Roman" panose="02020603050405020304" pitchFamily="18" charset="0"/>
                        </a:rPr>
                        <a:t>Galaxy – A large group of stars, each of them with its own solar system.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1" kern="1200" dirty="0">
                          <a:solidFill>
                            <a:schemeClr val="tx1"/>
                          </a:solidFill>
                          <a:effectLst/>
                          <a:latin typeface="Calibri" panose="020F0502020204030204" pitchFamily="34" charset="0"/>
                          <a:ea typeface="+mn-ea"/>
                          <a:cs typeface="Times New Roman" panose="02020603050405020304" pitchFamily="18" charset="0"/>
                        </a:rPr>
                        <a:t>Light-year –the distance that light travels during one year (which is around 9.5 trillion kilometers).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1" kern="1200" dirty="0">
                          <a:solidFill>
                            <a:schemeClr val="tx1"/>
                          </a:solidFill>
                          <a:effectLst/>
                          <a:latin typeface="Calibri" panose="020F0502020204030204" pitchFamily="34" charset="0"/>
                          <a:ea typeface="+mn-ea"/>
                          <a:cs typeface="Times New Roman" panose="02020603050405020304" pitchFamily="18" charset="0"/>
                        </a:rPr>
                        <a:t>X-rays – a form of radiation with high energy. They can pass through matter, but they get weaker or even blocked depending on the material they try to go through.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1" kern="1200" dirty="0">
                          <a:solidFill>
                            <a:schemeClr val="tx1"/>
                          </a:solidFill>
                          <a:effectLst/>
                          <a:latin typeface="Calibri" panose="020F0502020204030204" pitchFamily="34" charset="0"/>
                          <a:ea typeface="+mn-ea"/>
                          <a:cs typeface="Times New Roman" panose="02020603050405020304" pitchFamily="18" charset="0"/>
                        </a:rPr>
                        <a:t>Solar system – a term to describe everything that is gravitationally bound to a central star and orbits around 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763346">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p>
                    <a:p>
                      <a:pPr marL="228600" indent="-228600">
                        <a:buFont typeface="+mj-lt"/>
                        <a:buAutoNum type="arabicPeriod"/>
                      </a:pPr>
                      <a:r>
                        <a:rPr lang="en-US" sz="1100" b="0" i="0" kern="1200" baseline="0" dirty="0">
                          <a:solidFill>
                            <a:schemeClr val="tx1"/>
                          </a:solidFill>
                          <a:effectLst/>
                          <a:latin typeface="+mn-lt"/>
                          <a:ea typeface="+mn-ea"/>
                          <a:cs typeface="+mn-cs"/>
                        </a:rPr>
                        <a:t>The researchers used telescopes to study a galaxy ( M51 31) a million light years from Earth; that  source that gave off both x-rays and visible light. It is called </a:t>
                      </a:r>
                      <a:r>
                        <a:rPr lang="en-US" sz="1100" b="0" i="0" kern="1200" baseline="0" dirty="0" err="1">
                          <a:solidFill>
                            <a:schemeClr val="tx1"/>
                          </a:solidFill>
                          <a:effectLst/>
                          <a:latin typeface="+mn-lt"/>
                          <a:ea typeface="+mn-ea"/>
                          <a:cs typeface="+mn-cs"/>
                        </a:rPr>
                        <a:t>M51</a:t>
                      </a:r>
                      <a:r>
                        <a:rPr lang="en-US" sz="1100" b="0" i="0" kern="1200" baseline="0" dirty="0">
                          <a:solidFill>
                            <a:schemeClr val="tx1"/>
                          </a:solidFill>
                          <a:effectLst/>
                          <a:latin typeface="+mn-lt"/>
                          <a:ea typeface="+mn-ea"/>
                          <a:cs typeface="+mn-cs"/>
                        </a:rPr>
                        <a:t>-ULS-1.  (</a:t>
                      </a:r>
                      <a:r>
                        <a:rPr lang="en-US" sz="1100" b="0" i="0" kern="1200" baseline="0" dirty="0">
                          <a:solidFill>
                            <a:schemeClr val="tx1"/>
                          </a:solidFill>
                          <a:effectLst/>
                          <a:highlight>
                            <a:srgbClr val="FFFF00"/>
                          </a:highlight>
                          <a:latin typeface="+mn-lt"/>
                          <a:ea typeface="+mn-ea"/>
                          <a:cs typeface="+mn-cs"/>
                        </a:rPr>
                        <a:t>data - see Figure 2)</a:t>
                      </a:r>
                    </a:p>
                    <a:p>
                      <a:pPr marL="228600" indent="-228600">
                        <a:buFont typeface="+mj-lt"/>
                        <a:buAutoNum type="arabicPeriod"/>
                      </a:pPr>
                      <a:endParaRPr lang="en-US" sz="1100" b="0" i="0" kern="1200" baseline="0" dirty="0">
                        <a:solidFill>
                          <a:schemeClr val="tx1"/>
                        </a:solidFill>
                        <a:effectLst/>
                        <a:latin typeface="+mn-lt"/>
                        <a:ea typeface="+mn-ea"/>
                        <a:cs typeface="+mn-cs"/>
                      </a:endParaRPr>
                    </a:p>
                    <a:p>
                      <a:pPr marL="228600" indent="-228600">
                        <a:buFont typeface="+mj-lt"/>
                        <a:buAutoNum type="arabicPeriod"/>
                      </a:pPr>
                      <a:r>
                        <a:rPr lang="en-US" sz="1100" b="0" i="0" kern="1200" baseline="0" dirty="0">
                          <a:solidFill>
                            <a:schemeClr val="tx1"/>
                          </a:solidFill>
                          <a:effectLst/>
                          <a:latin typeface="+mn-lt"/>
                          <a:ea typeface="+mn-ea"/>
                          <a:cs typeface="+mn-cs"/>
                        </a:rPr>
                        <a:t>Data collected over several years showed there was a repeating time frame of 3 hours in which the x-rays from </a:t>
                      </a:r>
                      <a:r>
                        <a:rPr lang="en-US" sz="1100" b="0" i="0" kern="1200" baseline="0" dirty="0" err="1">
                          <a:solidFill>
                            <a:schemeClr val="tx1"/>
                          </a:solidFill>
                          <a:effectLst/>
                          <a:latin typeface="+mn-lt"/>
                          <a:ea typeface="+mn-ea"/>
                          <a:cs typeface="+mn-cs"/>
                        </a:rPr>
                        <a:t>M51</a:t>
                      </a:r>
                      <a:r>
                        <a:rPr lang="en-US" sz="1100" b="0" i="0" kern="1200" baseline="0" dirty="0">
                          <a:solidFill>
                            <a:schemeClr val="tx1"/>
                          </a:solidFill>
                          <a:effectLst/>
                          <a:latin typeface="+mn-lt"/>
                          <a:ea typeface="+mn-ea"/>
                          <a:cs typeface="+mn-cs"/>
                        </a:rPr>
                        <a:t>-ULS-1 did not get through to their telescopes. (data)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100" b="0" i="0" baseline="0" dirty="0">
                          <a:highlight>
                            <a:srgbClr val="FFFF00"/>
                          </a:highlight>
                        </a:rPr>
                        <a:t>Since</a:t>
                      </a:r>
                      <a:r>
                        <a:rPr lang="en-US" sz="1100" b="0" i="0" baseline="0" dirty="0"/>
                        <a:t> the light source in the M51 galaxy gave off both x-rays and visible light, </a:t>
                      </a:r>
                      <a:r>
                        <a:rPr lang="en-US" sz="1100" b="0" i="0" baseline="0" dirty="0">
                          <a:highlight>
                            <a:srgbClr val="FFFF00"/>
                          </a:highlight>
                        </a:rPr>
                        <a:t>therefore</a:t>
                      </a:r>
                      <a:r>
                        <a:rPr lang="en-US" sz="1100" b="0" i="0" baseline="0" dirty="0"/>
                        <a:t>, it must be similar to our sun and could be the center of a solar system with  orbiting planets. (</a:t>
                      </a:r>
                      <a:r>
                        <a:rPr lang="en-US" sz="1100" b="0" i="0" baseline="0" dirty="0">
                          <a:highlight>
                            <a:srgbClr val="FFFF00"/>
                          </a:highlight>
                        </a:rPr>
                        <a:t>generalization)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100" b="0" i="0" baseline="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100" b="0" i="0" baseline="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100" b="0" dirty="0">
                          <a:highlight>
                            <a:srgbClr val="FFFF00"/>
                          </a:highlight>
                        </a:rPr>
                        <a:t>If</a:t>
                      </a:r>
                      <a:r>
                        <a:rPr lang="en-US" sz="1100" b="0" dirty="0"/>
                        <a:t> the x-rays from M51-ULS1  were being blocked in a repeating patten, </a:t>
                      </a:r>
                      <a:r>
                        <a:rPr lang="en-US" sz="1100" b="0" dirty="0">
                          <a:highlight>
                            <a:srgbClr val="FFFF00"/>
                          </a:highlight>
                        </a:rPr>
                        <a:t>then</a:t>
                      </a:r>
                      <a:r>
                        <a:rPr lang="en-US" sz="1100" b="0" dirty="0"/>
                        <a:t> there must be a planet orbiting the light source in the M51 galaxy. </a:t>
                      </a:r>
                      <a:r>
                        <a:rPr lang="en-US" sz="1100" b="0" dirty="0">
                          <a:highlight>
                            <a:srgbClr val="FFFF00"/>
                          </a:highlight>
                        </a:rPr>
                        <a:t>(cause-effect)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564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The researchers’ data also showed the signal blockage was not due to dust found in the universe or a change of M51-ULS-1 itself. (</a:t>
                      </a:r>
                      <a:r>
                        <a:rPr lang="en-US" sz="1100" b="0" dirty="0">
                          <a:highlight>
                            <a:srgbClr val="FFFF00"/>
                          </a:highlight>
                        </a:rPr>
                        <a:t>corroboration)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611236">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1" dirty="0"/>
                        <a:t>5. Make a judgment about quality of evidence </a:t>
                      </a:r>
                      <a:r>
                        <a:rPr lang="en-US" sz="900" b="0" i="1" dirty="0"/>
                        <a:t>(</a:t>
                      </a:r>
                      <a:r>
                        <a:rPr lang="en-US" sz="900" b="0" i="1" baseline="0" dirty="0"/>
                        <a:t>accurate, adequate, objective, relevant), </a:t>
                      </a:r>
                      <a:r>
                        <a:rPr lang="en-US" sz="900" b="1" i="1" baseline="0" dirty="0"/>
                        <a:t>reasoning, </a:t>
                      </a:r>
                      <a:r>
                        <a:rPr lang="en-US" sz="900" b="0" i="1" baseline="0" dirty="0"/>
                        <a:t>(type of reasoning), </a:t>
                      </a:r>
                      <a:r>
                        <a:rPr lang="en-US" sz="900" b="1" i="1"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1" dirty="0"/>
                        <a:t>The evidence is </a:t>
                      </a:r>
                      <a:r>
                        <a:rPr lang="en-US" sz="1200" b="1" i="1" dirty="0">
                          <a:highlight>
                            <a:srgbClr val="FFFF00"/>
                          </a:highlight>
                        </a:rPr>
                        <a:t>objective and relevant </a:t>
                      </a:r>
                      <a:r>
                        <a:rPr lang="en-US" sz="1200" b="1" i="1" dirty="0"/>
                        <a:t>data collected by the researchers, so it is good. The reasoning uses </a:t>
                      </a:r>
                      <a:r>
                        <a:rPr lang="en-US" sz="1200" b="1" i="1" dirty="0">
                          <a:highlight>
                            <a:srgbClr val="FFFF00"/>
                          </a:highlight>
                        </a:rPr>
                        <a:t>generalization and cause-effect thinking</a:t>
                      </a:r>
                      <a:r>
                        <a:rPr lang="en-US" sz="1200" b="1" i="1" dirty="0"/>
                        <a:t> to explain how the evidence supports the claim, so it is good.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036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I accept the claim </a:t>
                      </a:r>
                      <a:r>
                        <a:rPr lang="en-US" sz="1100" b="0" i="0" kern="1200" baseline="0" dirty="0">
                          <a:solidFill>
                            <a:schemeClr val="tx1"/>
                          </a:solidFill>
                          <a:effectLst/>
                          <a:latin typeface="+mn-lt"/>
                          <a:ea typeface="+mn-ea"/>
                          <a:cs typeface="+mn-cs"/>
                        </a:rPr>
                        <a:t>based on the quality of the evidence and reasoning that there is anew planet outside the Milky Way system..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6000531" y="6285066"/>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a:t>
            </a:r>
            <a:r>
              <a:rPr lang="en-US" sz="900" dirty="0" err="1">
                <a:solidFill>
                  <a:prstClr val="black">
                    <a:tint val="75000"/>
                  </a:prstClr>
                </a:solidFill>
                <a:latin typeface="Calibri" panose="020F0502020204030204"/>
                <a:ea typeface="+mn-ea"/>
              </a:rPr>
              <a:t>Bulgren</a:t>
            </a:r>
            <a:r>
              <a:rPr lang="en-US" sz="900" dirty="0">
                <a:solidFill>
                  <a:prstClr val="black">
                    <a:tint val="75000"/>
                  </a:prstClr>
                </a:solidFill>
                <a:latin typeface="Calibri" panose="020F0502020204030204"/>
                <a:ea typeface="+mn-ea"/>
              </a:rPr>
              <a:t> 2023</a:t>
            </a:r>
          </a:p>
        </p:txBody>
      </p:sp>
    </p:spTree>
    <p:extLst>
      <p:ext uri="{BB962C8B-B14F-4D97-AF65-F5344CB8AC3E}">
        <p14:creationId xmlns:p14="http://schemas.microsoft.com/office/powerpoint/2010/main" val="209754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a:xfrm>
            <a:off x="408791" y="457200"/>
            <a:ext cx="8735209" cy="838200"/>
          </a:xfrm>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782638" y="1984169"/>
            <a:ext cx="8241863" cy="5041900"/>
          </a:xfrm>
        </p:spPr>
        <p:txBody>
          <a:bodyPr/>
          <a:lstStyle/>
          <a:p>
            <a:pPr marL="0" indent="0" algn="ctr">
              <a:spcBef>
                <a:spcPts val="0"/>
              </a:spcBef>
              <a:spcAft>
                <a:spcPts val="0"/>
              </a:spcAft>
              <a:buNone/>
            </a:pPr>
            <a:endParaRPr lang="en-US" dirty="0"/>
          </a:p>
          <a:p>
            <a:pPr algn="ctr">
              <a:spcBef>
                <a:spcPts val="0"/>
              </a:spcBef>
              <a:spcAft>
                <a:spcPts val="0"/>
              </a:spcAft>
            </a:pPr>
            <a:endParaRPr lang="en-US" dirty="0"/>
          </a:p>
          <a:p>
            <a:pPr marL="0" indent="0" algn="ctr">
              <a:spcBef>
                <a:spcPts val="0"/>
              </a:spcBef>
              <a:spcAft>
                <a:spcPts val="0"/>
              </a:spcAft>
              <a:buNone/>
            </a:pPr>
            <a:r>
              <a:rPr lang="en-US" sz="3200" b="1" dirty="0"/>
              <a:t>The Cognitive Reasoning Strategy:</a:t>
            </a:r>
            <a:br>
              <a:rPr lang="en-US" sz="3200" b="1" dirty="0"/>
            </a:br>
            <a:r>
              <a:rPr lang="en-US" sz="3200" b="1" dirty="0">
                <a:solidFill>
                  <a:srgbClr val="941100"/>
                </a:solidFill>
              </a:rPr>
              <a:t>CLAIMS</a:t>
            </a:r>
          </a:p>
          <a:p>
            <a:pPr algn="ctr">
              <a:spcBef>
                <a:spcPts val="0"/>
              </a:spcBef>
              <a:spcAft>
                <a:spcPts val="0"/>
              </a:spcAft>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algn="ctr">
              <a:spcBef>
                <a:spcPts val="0"/>
              </a:spcBef>
              <a:spcAft>
                <a:spcPts val="0"/>
              </a:spcAft>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algn="ctr">
              <a:spcBef>
                <a:spcPts val="0"/>
              </a:spcBef>
              <a:spcAft>
                <a:spcPts val="0"/>
              </a:spcAft>
            </a:pPr>
            <a:endParaRPr lang="en-US" sz="1400" dirty="0"/>
          </a:p>
          <a:p>
            <a:pPr algn="ctr">
              <a:spcBef>
                <a:spcPts val="0"/>
              </a:spcBef>
              <a:spcAft>
                <a:spcPts val="0"/>
              </a:spcAft>
            </a:pPr>
            <a:endParaRPr lang="en-US" sz="1400" dirty="0"/>
          </a:p>
          <a:p>
            <a:pPr algn="ctr">
              <a:spcBef>
                <a:spcPts val="0"/>
              </a:spcBef>
              <a:spcAft>
                <a:spcPts val="0"/>
              </a:spcAft>
            </a:pPr>
            <a:r>
              <a:rPr lang="en-US" sz="1400" dirty="0"/>
              <a:t>See Chapter 3: of </a:t>
            </a:r>
            <a:r>
              <a:rPr lang="en-US" sz="1400" i="1" dirty="0"/>
              <a:t>Teaching Cross-Curricular Argumentation (2021)</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50000"/>
              </a:spcBef>
              <a:buNone/>
            </a:pPr>
            <a:endParaRPr lang="en-US" altLang="en-US" sz="2200" dirty="0">
              <a:solidFill>
                <a:srgbClr val="000000"/>
              </a:solidFill>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35</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415894"/>
            <a:ext cx="8905002" cy="1661993"/>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a:p>
            <a:pPr algn="ctr"/>
            <a:r>
              <a:rPr lang="en-US" sz="2200" b="1" dirty="0">
                <a:latin typeface="+mj-lt"/>
              </a:rPr>
              <a:t>Use the Cross-Curricular Argumentation Routine  to guide</a:t>
            </a:r>
          </a:p>
          <a:p>
            <a:pPr algn="ctr"/>
            <a:r>
              <a:rPr lang="en-US" sz="2200" b="1" dirty="0">
                <a:latin typeface="+mj-lt"/>
              </a:rPr>
              <a:t>Higher Order Thinking and Reasoning </a:t>
            </a:r>
          </a:p>
          <a:p>
            <a:pPr algn="ctr"/>
            <a:r>
              <a:rPr lang="en-US" sz="2200" b="1" dirty="0">
                <a:solidFill>
                  <a:srgbClr val="941100"/>
                </a:solidFill>
                <a:latin typeface="+mj-lt"/>
              </a:rPr>
              <a:t>with an embedded strategy: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235691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a:extLst>
              <a:ext uri="{FF2B5EF4-FFF2-40B4-BE49-F238E27FC236}">
                <a16:creationId xmlns:a16="http://schemas.microsoft.com/office/drawing/2014/main" id="{6F9DE364-1B9C-794D-B7C3-647ABF8ED8C3}"/>
              </a:ext>
            </a:extLst>
          </p:cNvPr>
          <p:cNvSpPr>
            <a:spLocks noGrp="1" noChangeArrowheads="1"/>
          </p:cNvSpPr>
          <p:nvPr>
            <p:ph type="title"/>
          </p:nvPr>
        </p:nvSpPr>
        <p:spPr>
          <a:xfrm>
            <a:off x="-455532" y="-152400"/>
            <a:ext cx="9525000" cy="2088077"/>
          </a:xfrm>
        </p:spPr>
        <p:txBody>
          <a:bodyPr/>
          <a:lstStyle/>
          <a:p>
            <a:r>
              <a:rPr lang="en-US" sz="3400" dirty="0">
                <a:solidFill>
                  <a:schemeClr val="tx1"/>
                </a:solidFill>
              </a:rPr>
              <a:t>The Cognitive Reasoning Strategy:</a:t>
            </a:r>
            <a:br>
              <a:rPr lang="en-US" sz="3400" dirty="0">
                <a:solidFill>
                  <a:schemeClr val="tx1"/>
                </a:solidFill>
              </a:rPr>
            </a:br>
            <a:r>
              <a:rPr lang="en-US" sz="3400" b="1" dirty="0">
                <a:solidFill>
                  <a:srgbClr val="941100"/>
                </a:solidFill>
              </a:rPr>
              <a:t>CLAIMS </a:t>
            </a:r>
            <a:br>
              <a:rPr lang="en-US" dirty="0"/>
            </a:br>
            <a:endParaRPr lang="en-US" altLang="en-US" dirty="0"/>
          </a:p>
        </p:txBody>
      </p:sp>
      <p:sp>
        <p:nvSpPr>
          <p:cNvPr id="126977" name="Slide Number Placeholder 3">
            <a:extLst>
              <a:ext uri="{FF2B5EF4-FFF2-40B4-BE49-F238E27FC236}">
                <a16:creationId xmlns:a16="http://schemas.microsoft.com/office/drawing/2014/main" id="{0F2128A6-E54F-AD45-B936-4BEAACE976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27C212-1756-2C40-B2DD-21290A9B9CC9}" type="slidenum">
              <a:rPr lang="en-US" altLang="en-US" sz="1000" smtClean="0">
                <a:solidFill>
                  <a:schemeClr val="accent2"/>
                </a:solidFill>
              </a:rPr>
              <a:pPr>
                <a:spcBef>
                  <a:spcPct val="0"/>
                </a:spcBef>
                <a:buFontTx/>
                <a:buNone/>
              </a:pPr>
              <a:t>36</a:t>
            </a:fld>
            <a:endParaRPr lang="en-US" altLang="en-US" sz="1000">
              <a:solidFill>
                <a:schemeClr val="accent2"/>
              </a:solidFill>
            </a:endParaRPr>
          </a:p>
        </p:txBody>
      </p:sp>
      <p:sp>
        <p:nvSpPr>
          <p:cNvPr id="2" name="Rectangle 1">
            <a:extLst>
              <a:ext uri="{FF2B5EF4-FFF2-40B4-BE49-F238E27FC236}">
                <a16:creationId xmlns:a16="http://schemas.microsoft.com/office/drawing/2014/main" id="{E0C69290-7963-B14D-A649-6E190C397ECC}"/>
              </a:ext>
            </a:extLst>
          </p:cNvPr>
          <p:cNvSpPr/>
          <p:nvPr/>
        </p:nvSpPr>
        <p:spPr>
          <a:xfrm>
            <a:off x="420769" y="1347043"/>
            <a:ext cx="7772399" cy="4893647"/>
          </a:xfrm>
          <a:prstGeom prst="rect">
            <a:avLst/>
          </a:prstGeom>
        </p:spPr>
        <p:txBody>
          <a:bodyPr wrap="square">
            <a:spAutoFit/>
          </a:bodyPr>
          <a:lstStyle/>
          <a:p>
            <a:pPr marL="0" marR="0">
              <a:spcBef>
                <a:spcPts val="0"/>
              </a:spcBef>
              <a:spcAft>
                <a:spcPts val="0"/>
              </a:spcAft>
              <a:tabLst>
                <a:tab pos="2743200" algn="ctr"/>
                <a:tab pos="5486400" algn="r"/>
                <a:tab pos="457200" algn="l"/>
              </a:tabLst>
            </a:pPr>
            <a:r>
              <a:rPr lang="en-US" sz="1800" b="1" dirty="0">
                <a:latin typeface="+mn-lt"/>
                <a:ea typeface="Calibri" panose="020F0502020204030204" pitchFamily="34" charset="0"/>
                <a:cs typeface="Times New Roman" panose="02020603050405020304" pitchFamily="18" charset="0"/>
              </a:rPr>
              <a:t>Step 1: </a:t>
            </a:r>
            <a:r>
              <a:rPr lang="en-US" sz="1800" b="1" dirty="0">
                <a:solidFill>
                  <a:srgbClr val="941100"/>
                </a:solidFill>
                <a:latin typeface="+mn-lt"/>
                <a:ea typeface="Calibri" panose="020F0502020204030204" pitchFamily="34" charset="0"/>
                <a:cs typeface="Times New Roman" panose="02020603050405020304" pitchFamily="18" charset="0"/>
              </a:rPr>
              <a:t>C</a:t>
            </a:r>
            <a:r>
              <a:rPr lang="en-US" sz="1800" b="1" dirty="0">
                <a:latin typeface="+mn-lt"/>
                <a:ea typeface="Calibri" panose="020F0502020204030204" pitchFamily="34" charset="0"/>
                <a:cs typeface="Times New Roman" panose="02020603050405020304" pitchFamily="18" charset="0"/>
              </a:rPr>
              <a:t>larify the claim with any qualifier and define key terms</a:t>
            </a:r>
            <a:r>
              <a:rPr lang="en-US" sz="1800" dirty="0">
                <a:latin typeface="+mn-lt"/>
                <a:ea typeface="Times New Roman" panose="02020603050405020304" pitchFamily="18" charset="0"/>
                <a:cs typeface="Times New Roman" panose="02020603050405020304" pitchFamily="18" charset="0"/>
              </a:rPr>
              <a:t> (including </a:t>
            </a:r>
            <a:r>
              <a:rPr lang="en-US" sz="1800" dirty="0">
                <a:latin typeface="+mn-lt"/>
                <a:ea typeface="Calibri" panose="020F0502020204030204" pitchFamily="34" charset="0"/>
                <a:cs typeface="Times New Roman" panose="02020603050405020304" pitchFamily="18" charset="0"/>
              </a:rPr>
              <a:t>author, date, source, era).</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Step 2: </a:t>
            </a:r>
            <a:r>
              <a:rPr lang="en-US" sz="1800" b="1" dirty="0">
                <a:solidFill>
                  <a:srgbClr val="941100"/>
                </a:solidFill>
                <a:latin typeface="+mn-lt"/>
                <a:ea typeface="Calibri" panose="020F0502020204030204" pitchFamily="34" charset="0"/>
                <a:cs typeface="Times New Roman" panose="02020603050405020304" pitchFamily="18" charset="0"/>
              </a:rPr>
              <a:t>L</a:t>
            </a:r>
            <a:r>
              <a:rPr lang="en-US" sz="1800" b="1" dirty="0">
                <a:latin typeface="+mn-lt"/>
                <a:ea typeface="Calibri" panose="020F0502020204030204" pitchFamily="34" charset="0"/>
                <a:cs typeface="Times New Roman" panose="02020603050405020304" pitchFamily="18" charset="0"/>
              </a:rPr>
              <a:t>ist the evidence </a:t>
            </a:r>
            <a:r>
              <a:rPr lang="en-US" sz="1800" dirty="0">
                <a:latin typeface="+mn-lt"/>
                <a:ea typeface="Calibri" panose="020F0502020204030204" pitchFamily="34" charset="0"/>
                <a:cs typeface="Times New Roman" panose="02020603050405020304" pitchFamily="18" charset="0"/>
              </a:rPr>
              <a:t>(facts, data, authority, theory, precedent).</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 </a:t>
            </a: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Step 3: </a:t>
            </a:r>
            <a:r>
              <a:rPr lang="en-US" sz="1800" b="1" dirty="0">
                <a:solidFill>
                  <a:srgbClr val="941100"/>
                </a:solidFill>
                <a:latin typeface="+mn-lt"/>
                <a:ea typeface="Calibri" panose="020F0502020204030204" pitchFamily="34" charset="0"/>
                <a:cs typeface="Times New Roman" panose="02020603050405020304" pitchFamily="18" charset="0"/>
              </a:rPr>
              <a:t>A</a:t>
            </a:r>
            <a:r>
              <a:rPr lang="en-US" sz="1800" b="1" dirty="0">
                <a:solidFill>
                  <a:schemeClr val="tx1"/>
                </a:solidFill>
                <a:latin typeface="+mn-lt"/>
                <a:ea typeface="Calibri" panose="020F0502020204030204" pitchFamily="34" charset="0"/>
                <a:cs typeface="Times New Roman" panose="02020603050405020304" pitchFamily="18" charset="0"/>
              </a:rPr>
              <a:t>nalyze the reasoning</a:t>
            </a:r>
            <a:r>
              <a:rPr lang="en-US" sz="1800" dirty="0">
                <a:solidFill>
                  <a:schemeClr val="tx1"/>
                </a:solidFill>
                <a:latin typeface="+mn-lt"/>
                <a:ea typeface="Times New Roman" panose="02020603050405020304" pitchFamily="18" charset="0"/>
                <a:cs typeface="Times New Roman" panose="02020603050405020304" pitchFamily="18" charset="0"/>
              </a:rPr>
              <a:t> </a:t>
            </a:r>
            <a:r>
              <a:rPr lang="en-US" sz="1800" dirty="0">
                <a:latin typeface="+mn-lt"/>
                <a:ea typeface="Calibri" panose="020F0502020204030204" pitchFamily="34" charset="0"/>
                <a:cs typeface="Times New Roman" panose="02020603050405020304" pitchFamily="18" charset="0"/>
              </a:rPr>
              <a:t>(cause-effect, correlation, generalization).</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 </a:t>
            </a:r>
          </a:p>
          <a:p>
            <a:pPr marL="0" marR="0">
              <a:spcBef>
                <a:spcPts val="0"/>
              </a:spcBef>
              <a:spcAft>
                <a:spcPts val="0"/>
              </a:spcAft>
              <a:tabLst>
                <a:tab pos="2743200" algn="ctr"/>
                <a:tab pos="5486400" algn="r"/>
                <a:tab pos="457200" algn="l"/>
              </a:tabLst>
            </a:pPr>
            <a:r>
              <a:rPr lang="en-US" sz="1800" b="1" dirty="0">
                <a:latin typeface="+mn-lt"/>
                <a:ea typeface="Calibri" panose="020F0502020204030204" pitchFamily="34" charset="0"/>
                <a:cs typeface="Times New Roman" panose="02020603050405020304" pitchFamily="18" charset="0"/>
              </a:rPr>
              <a:t>Step 4: </a:t>
            </a:r>
            <a:r>
              <a:rPr lang="en-US" sz="1800" b="1" dirty="0">
                <a:solidFill>
                  <a:srgbClr val="941100"/>
                </a:solidFill>
                <a:latin typeface="+mn-lt"/>
                <a:ea typeface="Calibri" panose="020F0502020204030204" pitchFamily="34" charset="0"/>
                <a:cs typeface="Times New Roman" panose="02020603050405020304" pitchFamily="18" charset="0"/>
              </a:rPr>
              <a:t>I</a:t>
            </a:r>
            <a:r>
              <a:rPr lang="en-US" sz="1800" b="1" dirty="0">
                <a:solidFill>
                  <a:schemeClr val="tx1"/>
                </a:solidFill>
                <a:latin typeface="+mn-lt"/>
                <a:ea typeface="Calibri" panose="020F0502020204030204" pitchFamily="34" charset="0"/>
                <a:cs typeface="Times New Roman" panose="02020603050405020304" pitchFamily="18" charset="0"/>
              </a:rPr>
              <a:t>dentify other arguments for or against the claim</a:t>
            </a:r>
            <a:r>
              <a:rPr lang="en-US" sz="1800" b="1" dirty="0">
                <a:solidFill>
                  <a:schemeClr val="tx1"/>
                </a:solidFill>
                <a:latin typeface="+mn-lt"/>
                <a:ea typeface="Times New Roman" panose="02020603050405020304" pitchFamily="18" charset="0"/>
                <a:cs typeface="Times New Roman" panose="02020603050405020304" pitchFamily="18" charset="0"/>
              </a:rPr>
              <a:t> </a:t>
            </a:r>
            <a:r>
              <a:rPr lang="en-US" sz="1800" dirty="0">
                <a:latin typeface="+mn-lt"/>
                <a:ea typeface="Calibri" panose="020F0502020204030204" pitchFamily="34" charset="0"/>
                <a:cs typeface="Times New Roman" panose="02020603050405020304" pitchFamily="18" charset="0"/>
              </a:rPr>
              <a:t>(rebuttal, counterargument, corroboration).</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 </a:t>
            </a:r>
          </a:p>
          <a:p>
            <a:pPr marL="0" marR="0">
              <a:spcBef>
                <a:spcPts val="0"/>
              </a:spcBef>
              <a:spcAft>
                <a:spcPts val="0"/>
              </a:spcAft>
              <a:tabLst>
                <a:tab pos="2743200" algn="ctr"/>
                <a:tab pos="5486400" algn="r"/>
                <a:tab pos="457200" algn="l"/>
              </a:tabLst>
            </a:pPr>
            <a:r>
              <a:rPr lang="en-US" sz="1800" b="1" dirty="0">
                <a:latin typeface="+mn-lt"/>
                <a:ea typeface="Calibri" panose="020F0502020204030204" pitchFamily="34" charset="0"/>
                <a:cs typeface="Times New Roman" panose="02020603050405020304" pitchFamily="18" charset="0"/>
              </a:rPr>
              <a:t>Step 5: </a:t>
            </a:r>
            <a:r>
              <a:rPr lang="en-US" sz="1800" b="1" dirty="0">
                <a:solidFill>
                  <a:srgbClr val="941100"/>
                </a:solidFill>
                <a:latin typeface="+mn-lt"/>
                <a:ea typeface="Calibri" panose="020F0502020204030204" pitchFamily="34" charset="0"/>
                <a:cs typeface="Times New Roman" panose="02020603050405020304" pitchFamily="18" charset="0"/>
              </a:rPr>
              <a:t>M</a:t>
            </a:r>
            <a:r>
              <a:rPr lang="en-US" sz="1800" b="1" dirty="0">
                <a:latin typeface="+mn-lt"/>
                <a:ea typeface="Calibri" panose="020F0502020204030204" pitchFamily="34" charset="0"/>
                <a:cs typeface="Times New Roman" panose="02020603050405020304" pitchFamily="18" charset="0"/>
              </a:rPr>
              <a:t>ake a judgment about quality of evidence </a:t>
            </a:r>
            <a:r>
              <a:rPr lang="en-US" sz="1800" dirty="0">
                <a:latin typeface="+mn-lt"/>
                <a:ea typeface="Calibri" panose="020F0502020204030204" pitchFamily="34" charset="0"/>
                <a:cs typeface="Times New Roman" panose="02020603050405020304" pitchFamily="18" charset="0"/>
              </a:rPr>
              <a:t>(accurate, adequate, objective, relevant), </a:t>
            </a:r>
            <a:r>
              <a:rPr lang="en-US" sz="1800" b="1" dirty="0">
                <a:latin typeface="+mn-lt"/>
                <a:ea typeface="Calibri" panose="020F0502020204030204" pitchFamily="34" charset="0"/>
                <a:cs typeface="Times New Roman" panose="02020603050405020304" pitchFamily="18" charset="0"/>
              </a:rPr>
              <a:t>reasoning</a:t>
            </a:r>
            <a:r>
              <a:rPr lang="en-US" sz="1800" dirty="0">
                <a:latin typeface="+mn-lt"/>
                <a:ea typeface="Calibri" panose="020F0502020204030204" pitchFamily="34" charset="0"/>
                <a:cs typeface="Times New Roman" panose="02020603050405020304" pitchFamily="18" charset="0"/>
              </a:rPr>
              <a:t> (type of reasoning), </a:t>
            </a:r>
            <a:r>
              <a:rPr lang="en-US" sz="1800" b="1" dirty="0">
                <a:latin typeface="+mn-lt"/>
                <a:ea typeface="Calibri" panose="020F0502020204030204" pitchFamily="34" charset="0"/>
                <a:cs typeface="Times New Roman" panose="02020603050405020304" pitchFamily="18" charset="0"/>
              </a:rPr>
              <a:t>and other arguments</a:t>
            </a:r>
            <a:r>
              <a:rPr lang="en-US" sz="1800" dirty="0">
                <a:latin typeface="+mn-lt"/>
                <a:ea typeface="Calibri" panose="020F0502020204030204" pitchFamily="34" charset="0"/>
                <a:cs typeface="Times New Roman" panose="02020603050405020304" pitchFamily="18" charset="0"/>
              </a:rPr>
              <a:t>. </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dirty="0">
                <a:latin typeface="+mn-lt"/>
                <a:ea typeface="Calibri" panose="020F0502020204030204" pitchFamily="34" charset="0"/>
                <a:cs typeface="Times New Roman" panose="02020603050405020304" pitchFamily="18" charset="0"/>
              </a:rPr>
              <a:t> </a:t>
            </a:r>
            <a:endParaRPr lang="en-US" sz="1800" b="1" dirty="0">
              <a:latin typeface="+mn-lt"/>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mn-lt"/>
                <a:ea typeface="Calibri" panose="020F0502020204030204" pitchFamily="34" charset="0"/>
                <a:cs typeface="Times New Roman" panose="02020603050405020304" pitchFamily="18" charset="0"/>
              </a:rPr>
              <a:t>Step 6: </a:t>
            </a:r>
            <a:r>
              <a:rPr lang="en-US" sz="1800" b="1" dirty="0">
                <a:solidFill>
                  <a:srgbClr val="941100"/>
                </a:solidFill>
                <a:latin typeface="+mn-lt"/>
                <a:ea typeface="Calibri" panose="020F0502020204030204" pitchFamily="34" charset="0"/>
                <a:cs typeface="Times New Roman" panose="02020603050405020304" pitchFamily="18" charset="0"/>
              </a:rPr>
              <a:t>S</a:t>
            </a:r>
            <a:r>
              <a:rPr lang="en-US" sz="1800" b="1" dirty="0">
                <a:latin typeface="+mn-lt"/>
                <a:ea typeface="Calibri" panose="020F0502020204030204" pitchFamily="34" charset="0"/>
                <a:cs typeface="Times New Roman" panose="02020603050405020304" pitchFamily="18" charset="0"/>
              </a:rPr>
              <a:t>tate why you accept or reject the claim.</a:t>
            </a: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 </a:t>
            </a:r>
            <a:endParaRPr lang="en-US" sz="1800" dirty="0">
              <a:ea typeface="Times New Roman" panose="02020603050405020304" pitchFamily="18" charset="0"/>
            </a:endParaRPr>
          </a:p>
          <a:p>
            <a:pPr algn="ctr"/>
            <a:r>
              <a:rPr lang="en-US" b="1" dirty="0">
                <a:solidFill>
                  <a:srgbClr val="941100"/>
                </a:solidFill>
                <a:latin typeface="+mn-lt"/>
                <a:ea typeface="Times New Roman" panose="02020603050405020304" pitchFamily="18" charset="0"/>
              </a:rPr>
              <a:t>Acronym: CLAIMS</a:t>
            </a:r>
            <a:r>
              <a:rPr lang="en-US" dirty="0">
                <a:solidFill>
                  <a:srgbClr val="941100"/>
                </a:solidFill>
                <a:latin typeface="+mn-lt"/>
              </a:rPr>
              <a:t> </a:t>
            </a:r>
          </a:p>
        </p:txBody>
      </p:sp>
      <p:sp>
        <p:nvSpPr>
          <p:cNvPr id="6" name="Rectangle 5">
            <a:extLst>
              <a:ext uri="{FF2B5EF4-FFF2-40B4-BE49-F238E27FC236}">
                <a16:creationId xmlns:a16="http://schemas.microsoft.com/office/drawing/2014/main" id="{D753884A-96CF-F644-8E34-3E936908F92C}"/>
              </a:ext>
            </a:extLst>
          </p:cNvPr>
          <p:cNvSpPr/>
          <p:nvPr/>
        </p:nvSpPr>
        <p:spPr>
          <a:xfrm>
            <a:off x="5017926" y="6406306"/>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pic>
        <p:nvPicPr>
          <p:cNvPr id="3" name="Picture 2">
            <a:extLst>
              <a:ext uri="{FF2B5EF4-FFF2-40B4-BE49-F238E27FC236}">
                <a16:creationId xmlns:a16="http://schemas.microsoft.com/office/drawing/2014/main" id="{8BB5DBEE-27DD-EAFB-327D-3BBE73ED24C6}"/>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451068" y="1965305"/>
            <a:ext cx="8241863" cy="5041900"/>
          </a:xfrm>
        </p:spPr>
        <p:txBody>
          <a:bodyPr/>
          <a:lstStyle/>
          <a:p>
            <a:pPr marL="0" indent="0" algn="ctr">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sz="3200" dirty="0"/>
              <a:t>The </a:t>
            </a:r>
            <a:r>
              <a:rPr lang="en-US" sz="3200" b="1" dirty="0">
                <a:solidFill>
                  <a:srgbClr val="941100"/>
                </a:solidFill>
              </a:rPr>
              <a:t>Cue-Do-Review</a:t>
            </a:r>
            <a:r>
              <a:rPr lang="en-US" sz="3200" dirty="0"/>
              <a:t> Instructional Sequence</a:t>
            </a:r>
          </a:p>
          <a:p>
            <a:pPr marL="0" indent="0" algn="ctr">
              <a:spcBef>
                <a:spcPts val="0"/>
              </a:spcBef>
              <a:spcAft>
                <a:spcPts val="0"/>
              </a:spcAft>
              <a:buNone/>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endParaRPr>
          </a:p>
          <a:p>
            <a:pPr algn="ctr">
              <a:spcBef>
                <a:spcPts val="0"/>
              </a:spcBef>
              <a:spcAft>
                <a:spcPts val="0"/>
              </a:spcAft>
            </a:pPr>
            <a:endPar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endParaRPr>
          </a:p>
          <a:p>
            <a:pPr marL="0" indent="0" algn="ctr">
              <a:spcBef>
                <a:spcPts val="0"/>
              </a:spcBef>
              <a:spcAft>
                <a:spcPts val="0"/>
              </a:spcAft>
              <a:buNone/>
            </a:pPr>
            <a:r>
              <a:rPr lang="en-US" sz="32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rPr>
              <a:t> </a:t>
            </a:r>
            <a:endParaRPr lang="en-US" sz="3200" dirty="0">
              <a:ln>
                <a:solidFill>
                  <a:schemeClr val="tx1"/>
                </a:solidFill>
              </a:ln>
              <a:solidFill>
                <a:srgbClr val="971B2F"/>
              </a:solidFill>
              <a:effectLst>
                <a:outerShdw dist="50800" dir="2640000" algn="ctr" rotWithShape="0">
                  <a:schemeClr val="tx1">
                    <a:alpha val="65000"/>
                  </a:schemeClr>
                </a:outerShdw>
              </a:effectLst>
              <a:latin typeface="+mj-lt"/>
            </a:endParaRPr>
          </a:p>
          <a:p>
            <a:pPr algn="ctr">
              <a:spcBef>
                <a:spcPts val="0"/>
              </a:spcBef>
              <a:spcAft>
                <a:spcPts val="0"/>
              </a:spcAft>
            </a:pPr>
            <a:endParaRPr lang="en-US" sz="1400" dirty="0"/>
          </a:p>
          <a:p>
            <a:pPr algn="ctr">
              <a:spcBef>
                <a:spcPts val="0"/>
              </a:spcBef>
              <a:spcAft>
                <a:spcPts val="0"/>
              </a:spcAft>
            </a:pPr>
            <a:endParaRPr lang="en-US" sz="1400" dirty="0"/>
          </a:p>
          <a:p>
            <a:pPr algn="ctr">
              <a:spcBef>
                <a:spcPts val="0"/>
              </a:spcBef>
              <a:spcAft>
                <a:spcPts val="0"/>
              </a:spcAft>
            </a:pPr>
            <a:r>
              <a:rPr lang="en-US" sz="1400" dirty="0"/>
              <a:t>See Chapter 3: of </a:t>
            </a:r>
            <a:r>
              <a:rPr lang="en-US" sz="1400" i="1" dirty="0"/>
              <a:t>Teaching Cross-Curricular Argumentation (2021)</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50000"/>
              </a:spcBef>
              <a:buNone/>
            </a:pPr>
            <a:endParaRPr lang="en-US" altLang="en-US" sz="2200" dirty="0">
              <a:solidFill>
                <a:srgbClr val="000000"/>
              </a:solidFill>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37</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458926"/>
            <a:ext cx="8905002" cy="1508105"/>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a:p>
            <a:pPr algn="ctr"/>
            <a:r>
              <a:rPr lang="en-US" sz="2800" b="1" dirty="0">
                <a:latin typeface="+mj-lt"/>
              </a:rPr>
              <a:t>Use the Cross-Curricular Argumentation Routine </a:t>
            </a:r>
          </a:p>
          <a:p>
            <a:pPr algn="ctr"/>
            <a:r>
              <a:rPr lang="en-US" sz="2800" b="1" dirty="0">
                <a:latin typeface="+mj-lt"/>
              </a:rPr>
              <a:t>with instructional procedures: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330399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782638" y="1384300"/>
            <a:ext cx="7772400" cy="4953000"/>
          </a:xfrm>
        </p:spPr>
        <p:txBody>
          <a:bodyPr/>
          <a:lstStyle/>
          <a:p>
            <a:pPr eaLnBrk="1" hangingPunct="1">
              <a:lnSpc>
                <a:spcPct val="120000"/>
              </a:lnSpc>
              <a:spcBef>
                <a:spcPct val="50000"/>
              </a:spcBef>
            </a:pPr>
            <a:r>
              <a:rPr lang="en-US" b="1" dirty="0">
                <a:solidFill>
                  <a:srgbClr val="941100"/>
                </a:solidFill>
              </a:rPr>
              <a:t>Cue</a:t>
            </a:r>
            <a:r>
              <a:rPr lang="en-US" altLang="en-US" sz="2200" dirty="0">
                <a:solidFill>
                  <a:srgbClr val="000000"/>
                </a:solidFill>
              </a:rPr>
              <a:t> – Teacher introduces the </a:t>
            </a:r>
            <a:r>
              <a:rPr lang="en-US" altLang="en-US" sz="2200" dirty="0"/>
              <a:t>Cross Curricular Guide </a:t>
            </a:r>
            <a:r>
              <a:rPr lang="en-US" altLang="en-US" sz="2200" dirty="0">
                <a:solidFill>
                  <a:srgbClr val="000000"/>
                </a:solidFill>
              </a:rPr>
              <a:t>and explains expectations for student participation.</a:t>
            </a:r>
          </a:p>
          <a:p>
            <a:pPr eaLnBrk="1" hangingPunct="1">
              <a:lnSpc>
                <a:spcPct val="120000"/>
              </a:lnSpc>
              <a:spcBef>
                <a:spcPct val="50000"/>
              </a:spcBef>
            </a:pPr>
            <a:r>
              <a:rPr lang="en-US" b="1" dirty="0">
                <a:solidFill>
                  <a:srgbClr val="941100"/>
                </a:solidFill>
              </a:rPr>
              <a:t>Do</a:t>
            </a:r>
            <a:r>
              <a:rPr lang="en-US" sz="2400" b="1" dirty="0">
                <a:ln w="6600">
                  <a:solidFill>
                    <a:schemeClr val="accent2"/>
                  </a:solidFill>
                  <a:prstDash val="solid"/>
                </a:ln>
                <a:solidFill>
                  <a:srgbClr val="FF0000"/>
                </a:solidFill>
                <a:effectLst>
                  <a:outerShdw dist="38100" dir="2700000" algn="tl" rotWithShape="0">
                    <a:schemeClr val="accent2"/>
                  </a:outerShdw>
                </a:effectLst>
              </a:rPr>
              <a:t> </a:t>
            </a:r>
            <a:r>
              <a:rPr lang="en-US" altLang="en-US" sz="2200" dirty="0">
                <a:solidFill>
                  <a:srgbClr val="000000"/>
                </a:solidFill>
              </a:rPr>
              <a:t>- Teacher and class collaboratively construct the device using the strategy steps cued by </a:t>
            </a:r>
            <a:r>
              <a:rPr lang="en-US" altLang="en-US" sz="2200" b="1" dirty="0">
                <a:solidFill>
                  <a:srgbClr val="941100"/>
                </a:solidFill>
              </a:rPr>
              <a:t>CLAIMS</a:t>
            </a:r>
            <a:r>
              <a:rPr lang="en-US" altLang="en-US" sz="2200" dirty="0">
                <a:solidFill>
                  <a:srgbClr val="000000"/>
                </a:solidFill>
              </a:rPr>
              <a:t>.</a:t>
            </a:r>
          </a:p>
          <a:p>
            <a:pPr eaLnBrk="1" hangingPunct="1">
              <a:lnSpc>
                <a:spcPct val="120000"/>
              </a:lnSpc>
              <a:spcBef>
                <a:spcPct val="50000"/>
              </a:spcBef>
            </a:pPr>
            <a:r>
              <a:rPr lang="en-US" b="1" dirty="0">
                <a:solidFill>
                  <a:srgbClr val="941100"/>
                </a:solidFill>
              </a:rPr>
              <a:t>Review</a:t>
            </a:r>
            <a:r>
              <a:rPr lang="en-US" sz="2400" b="1" dirty="0">
                <a:ln w="6600">
                  <a:solidFill>
                    <a:schemeClr val="accent2"/>
                  </a:solidFill>
                  <a:prstDash val="solid"/>
                </a:ln>
                <a:solidFill>
                  <a:srgbClr val="FF0000"/>
                </a:solidFill>
                <a:effectLst>
                  <a:outerShdw dist="38100" dir="2700000" algn="tl" rotWithShape="0">
                    <a:schemeClr val="accent2"/>
                  </a:outerShdw>
                </a:effectLst>
              </a:rPr>
              <a:t> </a:t>
            </a:r>
            <a:r>
              <a:rPr lang="en-US" altLang="en-US" sz="2200" dirty="0">
                <a:solidFill>
                  <a:srgbClr val="000000"/>
                </a:solidFill>
              </a:rPr>
              <a:t>– Confirm </a:t>
            </a:r>
          </a:p>
          <a:p>
            <a:pPr lvl="1" eaLnBrk="1" hangingPunct="1">
              <a:spcBef>
                <a:spcPct val="50000"/>
              </a:spcBef>
            </a:pPr>
            <a:r>
              <a:rPr lang="en-US" altLang="en-US" sz="2000" dirty="0">
                <a:solidFill>
                  <a:srgbClr val="941100"/>
                </a:solidFill>
              </a:rPr>
              <a:t>knowledge</a:t>
            </a:r>
            <a:r>
              <a:rPr lang="en-US" altLang="en-US" sz="2000" dirty="0">
                <a:solidFill>
                  <a:srgbClr val="000000"/>
                </a:solidFill>
              </a:rPr>
              <a:t> gained from using the guide, </a:t>
            </a:r>
          </a:p>
          <a:p>
            <a:pPr lvl="1" eaLnBrk="1" hangingPunct="1">
              <a:spcBef>
                <a:spcPct val="50000"/>
              </a:spcBef>
            </a:pPr>
            <a:r>
              <a:rPr lang="en-US" altLang="en-US" sz="2000" dirty="0">
                <a:solidFill>
                  <a:srgbClr val="941100"/>
                </a:solidFill>
              </a:rPr>
              <a:t>process</a:t>
            </a:r>
            <a:r>
              <a:rPr lang="en-US" altLang="en-US" sz="2000" dirty="0">
                <a:solidFill>
                  <a:srgbClr val="000000"/>
                </a:solidFill>
              </a:rPr>
              <a:t> and steps of using the guide, and</a:t>
            </a:r>
          </a:p>
          <a:p>
            <a:pPr lvl="1" eaLnBrk="1" hangingPunct="1">
              <a:spcBef>
                <a:spcPct val="50000"/>
              </a:spcBef>
            </a:pPr>
            <a:r>
              <a:rPr lang="en-US" altLang="en-US" sz="2000" dirty="0">
                <a:solidFill>
                  <a:srgbClr val="941100"/>
                </a:solidFill>
              </a:rPr>
              <a:t>generalization</a:t>
            </a:r>
            <a:r>
              <a:rPr lang="en-US" altLang="en-US" sz="2000" dirty="0">
                <a:solidFill>
                  <a:srgbClr val="000000"/>
                </a:solidFill>
              </a:rPr>
              <a:t> of use of the strategy</a:t>
            </a:r>
          </a:p>
          <a:p>
            <a:pPr algn="ctr">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spcAft>
                <a:spcPts val="0"/>
              </a:spcAft>
            </a:pPr>
            <a:r>
              <a:rPr lang="en-US" sz="1400" dirty="0"/>
              <a:t>See Chapter 3zw: of </a:t>
            </a:r>
            <a:r>
              <a:rPr lang="en-US" sz="1400" i="1" dirty="0"/>
              <a:t>Teaching Cross-Curricular Argumentation (2021)</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38</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458926"/>
            <a:ext cx="8905002" cy="1631216"/>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a:p>
            <a:pPr algn="ctr"/>
            <a:r>
              <a:rPr lang="en-US" sz="3000" b="1" dirty="0">
                <a:highlight>
                  <a:srgbClr val="FFFF00"/>
                </a:highlight>
                <a:latin typeface="+mj-lt"/>
              </a:rPr>
              <a:t>Instructional Procedures:</a:t>
            </a:r>
          </a:p>
          <a:p>
            <a:pPr algn="ctr"/>
            <a:r>
              <a:rPr lang="en-US" sz="3000" b="1" dirty="0">
                <a:latin typeface="+mj-lt"/>
              </a:rPr>
              <a:t>The </a:t>
            </a:r>
            <a:r>
              <a:rPr lang="en-US" sz="3000" b="1" dirty="0">
                <a:solidFill>
                  <a:srgbClr val="941100"/>
                </a:solidFill>
                <a:latin typeface="+mj-lt"/>
              </a:rPr>
              <a:t>Cue-Do-Review</a:t>
            </a:r>
            <a:r>
              <a:rPr lang="en-US" sz="3000" b="1" dirty="0">
                <a:latin typeface="+mj-lt"/>
              </a:rPr>
              <a:t> Instructional Sequence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0" y="6266168"/>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26314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p:txBody>
          <a:bodyPr/>
          <a:lstStyle/>
          <a:p>
            <a:r>
              <a:rPr lang="en-US" sz="3600" b="1" dirty="0">
                <a:solidFill>
                  <a:schemeClr val="tx1"/>
                </a:solidFill>
              </a:rPr>
              <a:t>DISCUSSION</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685800" y="1403377"/>
            <a:ext cx="7772400" cy="4642021"/>
          </a:xfrm>
        </p:spPr>
        <p:txBody>
          <a:bodyPr/>
          <a:lstStyle/>
          <a:p>
            <a:pPr marL="514350" indent="-514350">
              <a:buFont typeface="+mj-lt"/>
              <a:buAutoNum type="arabicPeriod"/>
            </a:pPr>
            <a:r>
              <a:rPr lang="en-US" sz="3200" dirty="0"/>
              <a:t>How can we help students understand that they already use parts of argumentation in daily conversation?</a:t>
            </a:r>
          </a:p>
          <a:p>
            <a:pPr marL="514350" indent="-514350">
              <a:buFont typeface="+mj-lt"/>
              <a:buAutoNum type="arabicPeriod"/>
            </a:pPr>
            <a:endParaRPr lang="en-US" sz="3200" dirty="0"/>
          </a:p>
          <a:p>
            <a:pPr marL="514350" indent="-514350">
              <a:buFont typeface="+mj-lt"/>
              <a:buAutoNum type="arabicPeriod"/>
            </a:pPr>
            <a:r>
              <a:rPr lang="en-US" sz="3200" dirty="0"/>
              <a:t>Which Parts</a:t>
            </a:r>
          </a:p>
          <a:p>
            <a:pPr marL="0" indent="0">
              <a:buNone/>
            </a:pPr>
            <a:endParaRPr lang="en-US" sz="3200" dirty="0"/>
          </a:p>
          <a:p>
            <a:pPr marL="0" indent="0">
              <a:buNone/>
            </a:pPr>
            <a:r>
              <a:rPr lang="en-US" sz="3200" dirty="0"/>
              <a:t>			Give Examples</a:t>
            </a:r>
          </a:p>
          <a:p>
            <a:pPr marL="0" indent="0">
              <a:buNone/>
            </a:pPr>
            <a:endParaRPr lang="en-US" b="1" dirty="0"/>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39</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pic>
        <p:nvPicPr>
          <p:cNvPr id="6" name="Picture 5">
            <a:extLst>
              <a:ext uri="{FF2B5EF4-FFF2-40B4-BE49-F238E27FC236}">
                <a16:creationId xmlns:a16="http://schemas.microsoft.com/office/drawing/2014/main" id="{8B244E67-893A-4615-C63B-E68EE1FEF19A}"/>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92295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A8D807-824A-EE6B-E0DC-2BA5F3B5D888}"/>
              </a:ext>
            </a:extLst>
          </p:cNvPr>
          <p:cNvSpPr/>
          <p:nvPr/>
        </p:nvSpPr>
        <p:spPr bwMode="auto">
          <a:xfrm>
            <a:off x="0" y="5907131"/>
            <a:ext cx="9144000" cy="9508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C12D33DE-FEDA-4F49-BE0F-858B18332B11}"/>
              </a:ext>
            </a:extLst>
          </p:cNvPr>
          <p:cNvSpPr txBox="1"/>
          <p:nvPr/>
        </p:nvSpPr>
        <p:spPr>
          <a:xfrm>
            <a:off x="1191496" y="403894"/>
            <a:ext cx="6556848" cy="769441"/>
          </a:xfrm>
          <a:prstGeom prst="rect">
            <a:avLst/>
          </a:prstGeom>
          <a:noFill/>
        </p:spPr>
        <p:txBody>
          <a:bodyPr wrap="square">
            <a:spAutoFit/>
          </a:bodyPr>
          <a:lstStyle/>
          <a:p>
            <a:pPr algn="ctr">
              <a:defRPr/>
            </a:pPr>
            <a:r>
              <a:rPr lang="en-US" sz="2600" b="1" dirty="0"/>
              <a:t>Cross-Curricular Argumentation </a:t>
            </a:r>
            <a:r>
              <a:rPr lang="en-US" sz="3200" b="1" dirty="0"/>
              <a:t>Guide A</a:t>
            </a:r>
          </a:p>
          <a:p>
            <a:pPr algn="ctr">
              <a:defRPr/>
            </a:pP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nvGraphicFramePr>
        <p:xfrm>
          <a:off x="397083" y="949589"/>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0">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4107532325"/>
              </p:ext>
            </p:extLst>
          </p:nvPr>
        </p:nvGraphicFramePr>
        <p:xfrm>
          <a:off x="397083" y="1257903"/>
          <a:ext cx="8376818" cy="4649228"/>
        </p:xfrm>
        <a:graphic>
          <a:graphicData uri="http://schemas.openxmlformats.org/drawingml/2006/table">
            <a:tbl>
              <a:tblPr firstRow="1" bandRow="1">
                <a:tableStyleId>{2D5ABB26-0587-4C30-8999-92F81FD0307C}</a:tableStyleId>
              </a:tblPr>
              <a:tblGrid>
                <a:gridCol w="3838680">
                  <a:extLst>
                    <a:ext uri="{9D8B030D-6E8A-4147-A177-3AD203B41FA5}">
                      <a16:colId xmlns:a16="http://schemas.microsoft.com/office/drawing/2014/main" val="20000"/>
                    </a:ext>
                  </a:extLst>
                </a:gridCol>
                <a:gridCol w="4538138">
                  <a:extLst>
                    <a:ext uri="{9D8B030D-6E8A-4147-A177-3AD203B41FA5}">
                      <a16:colId xmlns:a16="http://schemas.microsoft.com/office/drawing/2014/main" val="20001"/>
                    </a:ext>
                  </a:extLst>
                </a:gridCol>
              </a:tblGrid>
              <a:tr h="3712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a:t>
                      </a:r>
                      <a:r>
                        <a:rPr lang="en-US" sz="1600" b="1" kern="1200" dirty="0">
                          <a:solidFill>
                            <a:schemeClr val="tx1"/>
                          </a:solidFill>
                          <a:effectLst/>
                          <a:latin typeface="+mn-lt"/>
                          <a:ea typeface="+mn-ea"/>
                          <a:cs typeface="+mn-cs"/>
                        </a:rPr>
                        <a:t>claim</a:t>
                      </a:r>
                      <a:r>
                        <a:rPr lang="en-US" sz="900" b="1" kern="1200" dirty="0">
                          <a:solidFill>
                            <a:schemeClr val="tx1"/>
                          </a:solidFill>
                          <a:effectLst/>
                          <a:latin typeface="+mn-lt"/>
                          <a:ea typeface="+mn-ea"/>
                          <a:cs typeface="+mn-cs"/>
                        </a:rPr>
                        <a:t> with any </a:t>
                      </a:r>
                      <a:r>
                        <a:rPr lang="en-US" sz="1600" b="1" kern="1200" dirty="0">
                          <a:solidFill>
                            <a:schemeClr val="tx1"/>
                          </a:solidFill>
                          <a:effectLst/>
                          <a:latin typeface="+mn-lt"/>
                          <a:ea typeface="+mn-ea"/>
                          <a:cs typeface="+mn-cs"/>
                        </a:rPr>
                        <a:t>qualifier</a:t>
                      </a:r>
                      <a:r>
                        <a:rPr lang="en-US" sz="900" b="1" kern="1200" dirty="0">
                          <a:solidFill>
                            <a:schemeClr val="tx1"/>
                          </a:solidFill>
                          <a:effectLst/>
                          <a:latin typeface="+mn-lt"/>
                          <a:ea typeface="+mn-ea"/>
                          <a:cs typeface="+mn-cs"/>
                        </a:rPr>
                        <a:t> and </a:t>
                      </a:r>
                      <a:r>
                        <a:rPr lang="en-US" sz="1600" b="1" kern="1200" dirty="0">
                          <a:solidFill>
                            <a:schemeClr val="tx1"/>
                          </a:solidFill>
                          <a:effectLst/>
                          <a:latin typeface="+mn-lt"/>
                          <a:ea typeface="+mn-ea"/>
                          <a:cs typeface="+mn-cs"/>
                        </a:rPr>
                        <a:t>define key terms</a:t>
                      </a:r>
                      <a:r>
                        <a:rPr lang="en-US" sz="900" b="1" kern="1200" dirty="0">
                          <a:solidFill>
                            <a:schemeClr val="tx1"/>
                          </a:solidFill>
                          <a:effectLst/>
                          <a:latin typeface="+mn-lt"/>
                          <a:ea typeface="+mn-ea"/>
                          <a:cs typeface="+mn-cs"/>
                        </a:rPr>
                        <a:t>.</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179669">
                <a:tc>
                  <a:txBody>
                    <a:bodyPr/>
                    <a:lstStyle/>
                    <a:p>
                      <a:r>
                        <a:rPr lang="en-US" sz="900" b="1" kern="1200" dirty="0">
                          <a:solidFill>
                            <a:schemeClr val="tx1"/>
                          </a:solidFill>
                          <a:effectLst/>
                          <a:latin typeface="+mn-lt"/>
                          <a:ea typeface="+mn-ea"/>
                          <a:cs typeface="+mn-cs"/>
                        </a:rPr>
                        <a:t>2. List the </a:t>
                      </a:r>
                      <a:r>
                        <a:rPr lang="en-US" sz="1600" b="1" kern="1200" dirty="0">
                          <a:solidFill>
                            <a:schemeClr val="tx1"/>
                          </a:solidFill>
                          <a:effectLst/>
                          <a:latin typeface="+mn-lt"/>
                          <a:ea typeface="+mn-ea"/>
                          <a:cs typeface="+mn-cs"/>
                        </a:rPr>
                        <a:t>evidence</a:t>
                      </a:r>
                      <a:r>
                        <a:rPr lang="en-US" sz="900" b="1" i="0" kern="1200" baseline="0" dirty="0">
                          <a:solidFill>
                            <a:schemeClr val="tx1"/>
                          </a:solidFill>
                          <a:effectLst/>
                          <a:latin typeface="+mn-lt"/>
                          <a:ea typeface="+mn-ea"/>
                          <a:cs typeface="+mn-cs"/>
                        </a:rPr>
                        <a:t>.</a:t>
                      </a: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a:t>
                      </a:r>
                      <a:r>
                        <a:rPr lang="en-US" sz="1600" b="1" dirty="0"/>
                        <a:t>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95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a:t>
                      </a:r>
                      <a:r>
                        <a:rPr lang="en-US" sz="1600" b="1" dirty="0"/>
                        <a:t>other arguments </a:t>
                      </a:r>
                      <a:r>
                        <a:rPr lang="en-US" sz="900" b="1" dirty="0"/>
                        <a:t>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9337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a:t>
                      </a:r>
                      <a:r>
                        <a:rPr lang="en-US" sz="1600" b="1" dirty="0"/>
                        <a:t>judgment</a:t>
                      </a:r>
                      <a:r>
                        <a:rPr lang="en-US" sz="900" b="1" dirty="0"/>
                        <a: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713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t>
                      </a:r>
                      <a:r>
                        <a:rPr lang="en-US" sz="1400" b="1" dirty="0"/>
                        <a:t>accept or reject </a:t>
                      </a:r>
                      <a:r>
                        <a:rPr lang="en-US" sz="900" b="1" dirty="0"/>
                        <a:t>the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 name="Slide Number Placeholder 3">
            <a:extLst>
              <a:ext uri="{FF2B5EF4-FFF2-40B4-BE49-F238E27FC236}">
                <a16:creationId xmlns:a16="http://schemas.microsoft.com/office/drawing/2014/main" id="{92D9CCA3-BA7C-1446-8407-07AEC81BBA88}"/>
              </a:ext>
            </a:extLst>
          </p:cNvPr>
          <p:cNvSpPr>
            <a:spLocks noGrp="1"/>
          </p:cNvSpPr>
          <p:nvPr>
            <p:ph type="sldNum" sz="quarter" idx="10"/>
          </p:nvPr>
        </p:nvSpPr>
        <p:spPr>
          <a:xfrm>
            <a:off x="4572000" y="6593486"/>
            <a:ext cx="665018"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4</a:t>
            </a:fld>
            <a:endParaRPr lang="en-US" altLang="en-US" sz="1000" dirty="0">
              <a:solidFill>
                <a:schemeClr val="bg1"/>
              </a:solidFill>
            </a:endParaRPr>
          </a:p>
        </p:txBody>
      </p:sp>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4084874" y="6204118"/>
            <a:ext cx="2015137"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b="1" dirty="0">
                <a:solidFill>
                  <a:srgbClr val="85898A"/>
                </a:solidFill>
              </a:rPr>
              <a:t>© Janis </a:t>
            </a:r>
            <a:r>
              <a:rPr lang="en-US" altLang="en-US" sz="1000" b="1" dirty="0" err="1">
                <a:solidFill>
                  <a:srgbClr val="85898A"/>
                </a:solidFill>
              </a:rPr>
              <a:t>Bulgren</a:t>
            </a:r>
            <a:r>
              <a:rPr lang="en-US" altLang="en-US" sz="1000" b="1" dirty="0">
                <a:solidFill>
                  <a:srgbClr val="85898A"/>
                </a:solidFill>
              </a:rPr>
              <a:t> 2023</a:t>
            </a:r>
          </a:p>
        </p:txBody>
      </p:sp>
      <p:pic>
        <p:nvPicPr>
          <p:cNvPr id="6" name="Picture 5">
            <a:extLst>
              <a:ext uri="{FF2B5EF4-FFF2-40B4-BE49-F238E27FC236}">
                <a16:creationId xmlns:a16="http://schemas.microsoft.com/office/drawing/2014/main" id="{D53CE00A-DA60-CC46-BDB8-08283EB9B10C}"/>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a:xfrm>
            <a:off x="161542" y="534926"/>
            <a:ext cx="8206833" cy="726687"/>
          </a:xfrm>
        </p:spPr>
        <p:txBody>
          <a:bodyPr>
            <a:noAutofit/>
          </a:bodyPr>
          <a:lstStyle/>
          <a:p>
            <a:r>
              <a:rPr lang="en-US" sz="3200" b="1" dirty="0">
                <a:solidFill>
                  <a:schemeClr val="tx1"/>
                </a:solidFill>
              </a:rPr>
              <a:t>What we hear everyday: </a:t>
            </a:r>
            <a:br>
              <a:rPr lang="en-US" sz="3200" b="1" dirty="0">
                <a:solidFill>
                  <a:schemeClr val="tx1"/>
                </a:solidFill>
              </a:rPr>
            </a:br>
            <a:r>
              <a:rPr lang="en-US" sz="3200" b="1" dirty="0">
                <a:solidFill>
                  <a:schemeClr val="tx1"/>
                </a:solidFill>
                <a:highlight>
                  <a:srgbClr val="FFFF00"/>
                </a:highlight>
              </a:rPr>
              <a:t>Competing Claims</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685800" y="1403377"/>
            <a:ext cx="7772400" cy="4642021"/>
          </a:xfrm>
        </p:spPr>
        <p:txBody>
          <a:bodyPr/>
          <a:lstStyle/>
          <a:p>
            <a:pPr marL="0" indent="0">
              <a:buNone/>
            </a:pPr>
            <a:r>
              <a:rPr lang="en-US" b="1" dirty="0"/>
              <a:t>   </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40</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sp>
        <p:nvSpPr>
          <p:cNvPr id="6" name="TextBox 5">
            <a:extLst>
              <a:ext uri="{FF2B5EF4-FFF2-40B4-BE49-F238E27FC236}">
                <a16:creationId xmlns:a16="http://schemas.microsoft.com/office/drawing/2014/main" id="{C9CB7D92-1B43-E887-6E4B-4406EA762940}"/>
              </a:ext>
            </a:extLst>
          </p:cNvPr>
          <p:cNvSpPr txBox="1"/>
          <p:nvPr/>
        </p:nvSpPr>
        <p:spPr>
          <a:xfrm>
            <a:off x="371244" y="2040673"/>
            <a:ext cx="8206834" cy="2862322"/>
          </a:xfrm>
          <a:prstGeom prst="rect">
            <a:avLst/>
          </a:prstGeom>
          <a:noFill/>
        </p:spPr>
        <p:txBody>
          <a:bodyPr wrap="square" rtlCol="0">
            <a:spAutoFit/>
          </a:bodyPr>
          <a:lstStyle/>
          <a:p>
            <a:r>
              <a:rPr lang="en-US" sz="3600" dirty="0"/>
              <a:t>Claim A:  We should go to the ball game </a:t>
            </a:r>
          </a:p>
          <a:p>
            <a:r>
              <a:rPr lang="en-US" sz="3600" dirty="0"/>
              <a:t>	Friday night.</a:t>
            </a:r>
          </a:p>
          <a:p>
            <a:endParaRPr lang="en-US" sz="3600" dirty="0"/>
          </a:p>
          <a:p>
            <a:r>
              <a:rPr lang="en-US" sz="3600" dirty="0"/>
              <a:t>Claim B:  We should go to the concert	Friday night</a:t>
            </a:r>
            <a:r>
              <a:rPr lang="en-US" dirty="0"/>
              <a:t>.</a:t>
            </a:r>
          </a:p>
        </p:txBody>
      </p:sp>
      <p:pic>
        <p:nvPicPr>
          <p:cNvPr id="8" name="Picture 7">
            <a:extLst>
              <a:ext uri="{FF2B5EF4-FFF2-40B4-BE49-F238E27FC236}">
                <a16:creationId xmlns:a16="http://schemas.microsoft.com/office/drawing/2014/main" id="{BB1F1649-EFD7-1E8D-FE8F-89B674B4B083}"/>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580537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a:xfrm>
            <a:off x="125916" y="354044"/>
            <a:ext cx="8932023" cy="726687"/>
          </a:xfrm>
        </p:spPr>
        <p:txBody>
          <a:bodyPr>
            <a:noAutofit/>
          </a:bodyPr>
          <a:lstStyle/>
          <a:p>
            <a:r>
              <a:rPr lang="en-US" sz="3200" b="1" dirty="0">
                <a:solidFill>
                  <a:schemeClr val="tx1"/>
                </a:solidFill>
              </a:rPr>
              <a:t>Claim A as a Complete Argument</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271809" y="1416205"/>
            <a:ext cx="8470747" cy="4629193"/>
          </a:xfrm>
        </p:spPr>
        <p:txBody>
          <a:bodyPr/>
          <a:lstStyle/>
          <a:p>
            <a:pPr marL="0" indent="0">
              <a:buNone/>
            </a:pPr>
            <a:r>
              <a:rPr lang="en-US" b="1" dirty="0"/>
              <a:t>   </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41</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sp>
        <p:nvSpPr>
          <p:cNvPr id="6" name="TextBox 5">
            <a:extLst>
              <a:ext uri="{FF2B5EF4-FFF2-40B4-BE49-F238E27FC236}">
                <a16:creationId xmlns:a16="http://schemas.microsoft.com/office/drawing/2014/main" id="{C9CB7D92-1B43-E887-6E4B-4406EA762940}"/>
              </a:ext>
            </a:extLst>
          </p:cNvPr>
          <p:cNvSpPr txBox="1"/>
          <p:nvPr/>
        </p:nvSpPr>
        <p:spPr>
          <a:xfrm>
            <a:off x="497719" y="1748476"/>
            <a:ext cx="8470746" cy="3693319"/>
          </a:xfrm>
          <a:prstGeom prst="rect">
            <a:avLst/>
          </a:prstGeom>
          <a:noFill/>
        </p:spPr>
        <p:txBody>
          <a:bodyPr wrap="square" rtlCol="0">
            <a:spAutoFit/>
          </a:bodyPr>
          <a:lstStyle/>
          <a:p>
            <a:r>
              <a:rPr lang="en-US" sz="1800" b="1" dirty="0">
                <a:latin typeface="+mn-lt"/>
              </a:rPr>
              <a:t>Claim A:  We should go to the ball game Friday night.</a:t>
            </a:r>
          </a:p>
          <a:p>
            <a:endParaRPr lang="en-US" sz="1800" b="1" dirty="0">
              <a:latin typeface="+mn-lt"/>
            </a:endParaRPr>
          </a:p>
          <a:p>
            <a:r>
              <a:rPr lang="en-US" sz="1800" b="1" dirty="0">
                <a:latin typeface="+mn-lt"/>
              </a:rPr>
              <a:t>Evidence:  </a:t>
            </a:r>
          </a:p>
          <a:p>
            <a:r>
              <a:rPr lang="en-US" sz="1800" dirty="0">
                <a:latin typeface="+mn-lt"/>
              </a:rPr>
              <a:t>	It is an important game.  If we win, we go to the finals.</a:t>
            </a:r>
          </a:p>
          <a:p>
            <a:r>
              <a:rPr lang="en-US" sz="1800" dirty="0">
                <a:latin typeface="+mn-lt"/>
              </a:rPr>
              <a:t>	The team needs our support.</a:t>
            </a:r>
          </a:p>
          <a:p>
            <a:r>
              <a:rPr lang="en-US" sz="1800" dirty="0">
                <a:latin typeface="+mn-lt"/>
              </a:rPr>
              <a:t>	The weather is supposed to be great!</a:t>
            </a:r>
          </a:p>
          <a:p>
            <a:endParaRPr lang="en-US" sz="1800" dirty="0">
              <a:latin typeface="+mn-lt"/>
            </a:endParaRPr>
          </a:p>
          <a:p>
            <a:r>
              <a:rPr lang="en-US" sz="1800" b="1" dirty="0">
                <a:latin typeface="+mn-lt"/>
              </a:rPr>
              <a:t>Reasoning:  </a:t>
            </a:r>
            <a:r>
              <a:rPr lang="en-US" sz="1800" dirty="0">
                <a:highlight>
                  <a:srgbClr val="FFFF00"/>
                </a:highlight>
                <a:latin typeface="+mn-lt"/>
              </a:rPr>
              <a:t>Since</a:t>
            </a:r>
            <a:r>
              <a:rPr lang="en-US" sz="1800" dirty="0">
                <a:latin typeface="+mn-lt"/>
              </a:rPr>
              <a:t> the game is so </a:t>
            </a:r>
            <a:r>
              <a:rPr lang="en-US" sz="1800" u="sng" dirty="0">
                <a:latin typeface="+mn-lt"/>
              </a:rPr>
              <a:t>important</a:t>
            </a:r>
            <a:r>
              <a:rPr lang="en-US" sz="1800" dirty="0">
                <a:latin typeface="+mn-lt"/>
              </a:rPr>
              <a:t>, and since the team </a:t>
            </a:r>
          </a:p>
          <a:p>
            <a:r>
              <a:rPr lang="en-US" sz="1800" dirty="0">
                <a:latin typeface="+mn-lt"/>
              </a:rPr>
              <a:t>	represents our </a:t>
            </a:r>
            <a:r>
              <a:rPr lang="en-US" sz="1800" u="sng" dirty="0">
                <a:latin typeface="+mn-lt"/>
              </a:rPr>
              <a:t>school spirit</a:t>
            </a:r>
            <a:r>
              <a:rPr lang="en-US" sz="1800" dirty="0">
                <a:latin typeface="+mn-lt"/>
              </a:rPr>
              <a:t>, and since the </a:t>
            </a:r>
            <a:r>
              <a:rPr lang="en-US" sz="1800" u="sng" dirty="0">
                <a:latin typeface="+mn-lt"/>
              </a:rPr>
              <a:t>weather</a:t>
            </a:r>
            <a:r>
              <a:rPr lang="en-US" sz="1800" dirty="0">
                <a:latin typeface="+mn-lt"/>
              </a:rPr>
              <a:t> will be </a:t>
            </a:r>
          </a:p>
          <a:p>
            <a:r>
              <a:rPr lang="en-US" sz="1800" dirty="0">
                <a:latin typeface="+mn-lt"/>
              </a:rPr>
              <a:t>	good, </a:t>
            </a:r>
            <a:r>
              <a:rPr lang="en-US" sz="1800" dirty="0">
                <a:highlight>
                  <a:srgbClr val="FFFF00"/>
                </a:highlight>
                <a:latin typeface="+mn-lt"/>
              </a:rPr>
              <a:t>there</a:t>
            </a:r>
            <a:r>
              <a:rPr lang="en-US" sz="1800" dirty="0">
                <a:latin typeface="+mn-lt"/>
              </a:rPr>
              <a:t>fore we should go to the game</a:t>
            </a:r>
            <a:r>
              <a:rPr lang="en-US" sz="1800" dirty="0">
                <a:highlight>
                  <a:srgbClr val="FFFF00"/>
                </a:highlight>
                <a:latin typeface="+mn-lt"/>
              </a:rPr>
              <a:t> based on importance, school </a:t>
            </a:r>
            <a:r>
              <a:rPr lang="en-US" sz="1800" dirty="0">
                <a:latin typeface="+mn-lt"/>
              </a:rPr>
              <a:t>	</a:t>
            </a:r>
            <a:r>
              <a:rPr lang="en-US" sz="1800" dirty="0">
                <a:highlight>
                  <a:srgbClr val="FFFF00"/>
                </a:highlight>
                <a:latin typeface="+mn-lt"/>
              </a:rPr>
              <a:t>support, and weather. </a:t>
            </a:r>
          </a:p>
          <a:p>
            <a:endParaRPr lang="en-US" sz="1800" dirty="0">
              <a:latin typeface="+mn-lt"/>
            </a:endParaRPr>
          </a:p>
          <a:p>
            <a:r>
              <a:rPr lang="en-US" sz="1800" b="1" dirty="0">
                <a:latin typeface="+mn-lt"/>
              </a:rPr>
              <a:t>Counterargument: </a:t>
            </a:r>
            <a:r>
              <a:rPr lang="en-US" sz="1800" dirty="0">
                <a:latin typeface="+mn-lt"/>
              </a:rPr>
              <a:t>We can see this band next year.</a:t>
            </a:r>
          </a:p>
        </p:txBody>
      </p:sp>
      <p:pic>
        <p:nvPicPr>
          <p:cNvPr id="8" name="Picture 7">
            <a:extLst>
              <a:ext uri="{FF2B5EF4-FFF2-40B4-BE49-F238E27FC236}">
                <a16:creationId xmlns:a16="http://schemas.microsoft.com/office/drawing/2014/main" id="{4818BAA0-063D-783E-5BDA-DB690900AC30}"/>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952552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a:xfrm>
            <a:off x="125916" y="354044"/>
            <a:ext cx="8206833" cy="726687"/>
          </a:xfrm>
        </p:spPr>
        <p:txBody>
          <a:bodyPr>
            <a:noAutofit/>
          </a:bodyPr>
          <a:lstStyle/>
          <a:p>
            <a:r>
              <a:rPr lang="en-US" sz="3200" b="1" dirty="0">
                <a:solidFill>
                  <a:schemeClr val="tx1"/>
                </a:solidFill>
              </a:rPr>
              <a:t>Claim B as a Complete Argument</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1098628" y="4543403"/>
            <a:ext cx="8470747" cy="4629193"/>
          </a:xfrm>
        </p:spPr>
        <p:txBody>
          <a:bodyPr/>
          <a:lstStyle/>
          <a:p>
            <a:pPr marL="0" indent="0">
              <a:buNone/>
            </a:pPr>
            <a:r>
              <a:rPr lang="en-US" b="1" dirty="0"/>
              <a:t>   </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42</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sp>
        <p:nvSpPr>
          <p:cNvPr id="6" name="TextBox 5">
            <a:extLst>
              <a:ext uri="{FF2B5EF4-FFF2-40B4-BE49-F238E27FC236}">
                <a16:creationId xmlns:a16="http://schemas.microsoft.com/office/drawing/2014/main" id="{C9CB7D92-1B43-E887-6E4B-4406EA762940}"/>
              </a:ext>
            </a:extLst>
          </p:cNvPr>
          <p:cNvSpPr txBox="1"/>
          <p:nvPr/>
        </p:nvSpPr>
        <p:spPr>
          <a:xfrm>
            <a:off x="906936" y="1430953"/>
            <a:ext cx="7835620" cy="3970318"/>
          </a:xfrm>
          <a:prstGeom prst="rect">
            <a:avLst/>
          </a:prstGeom>
          <a:noFill/>
        </p:spPr>
        <p:txBody>
          <a:bodyPr wrap="square" rtlCol="0">
            <a:spAutoFit/>
          </a:bodyPr>
          <a:lstStyle/>
          <a:p>
            <a:r>
              <a:rPr lang="en-US" sz="1800" b="1" dirty="0">
                <a:latin typeface="+mn-lt"/>
              </a:rPr>
              <a:t>Claim B:  We should go to the concert Friday night.</a:t>
            </a:r>
          </a:p>
          <a:p>
            <a:r>
              <a:rPr lang="en-US" sz="1800" b="1" dirty="0">
                <a:latin typeface="+mn-lt"/>
              </a:rPr>
              <a:t>Evidence:  </a:t>
            </a:r>
          </a:p>
          <a:p>
            <a:r>
              <a:rPr lang="en-US" sz="1800" b="1" dirty="0">
                <a:latin typeface="+mn-lt"/>
              </a:rPr>
              <a:t>	</a:t>
            </a:r>
            <a:r>
              <a:rPr lang="en-US" sz="1800" dirty="0">
                <a:latin typeface="+mn-lt"/>
              </a:rPr>
              <a:t>We really like this band.</a:t>
            </a:r>
          </a:p>
          <a:p>
            <a:r>
              <a:rPr lang="en-US" sz="1800" dirty="0">
                <a:latin typeface="+mn-lt"/>
              </a:rPr>
              <a:t> 	It is a one-night only show</a:t>
            </a:r>
          </a:p>
          <a:p>
            <a:r>
              <a:rPr lang="en-US" sz="1800" dirty="0">
                <a:latin typeface="+mn-lt"/>
              </a:rPr>
              <a:t>	We have discounted tickets</a:t>
            </a:r>
          </a:p>
          <a:p>
            <a:endParaRPr lang="en-US" sz="1800" dirty="0">
              <a:latin typeface="+mn-lt"/>
            </a:endParaRPr>
          </a:p>
          <a:p>
            <a:r>
              <a:rPr lang="en-US" sz="1800" b="1" dirty="0">
                <a:latin typeface="+mn-lt"/>
              </a:rPr>
              <a:t>Reasoning: </a:t>
            </a:r>
            <a:r>
              <a:rPr lang="en-US" sz="1800" dirty="0">
                <a:highlight>
                  <a:srgbClr val="FFFF00"/>
                </a:highlight>
                <a:latin typeface="+mn-lt"/>
              </a:rPr>
              <a:t>Because</a:t>
            </a:r>
            <a:r>
              <a:rPr lang="en-US" sz="1800" dirty="0">
                <a:latin typeface="+mn-lt"/>
              </a:rPr>
              <a:t> this is a favorite group (preference) with 	our only 	chance (timing) and the good price (cost), </a:t>
            </a:r>
          </a:p>
          <a:p>
            <a:r>
              <a:rPr lang="en-US" sz="1800" dirty="0">
                <a:latin typeface="+mn-lt"/>
              </a:rPr>
              <a:t>	</a:t>
            </a:r>
            <a:r>
              <a:rPr lang="en-US" sz="1800" dirty="0">
                <a:highlight>
                  <a:srgbClr val="FFFF00"/>
                </a:highlight>
                <a:latin typeface="+mn-lt"/>
              </a:rPr>
              <a:t>as a result</a:t>
            </a:r>
            <a:r>
              <a:rPr lang="en-US" sz="1800" dirty="0">
                <a:latin typeface="+mn-lt"/>
              </a:rPr>
              <a:t>, we should go to the concert because of 	preference, 	timing and cost.</a:t>
            </a:r>
          </a:p>
          <a:p>
            <a:endParaRPr lang="en-US" sz="1800" dirty="0">
              <a:latin typeface="+mn-lt"/>
            </a:endParaRPr>
          </a:p>
          <a:p>
            <a:r>
              <a:rPr lang="en-US" sz="1800" b="1" dirty="0">
                <a:latin typeface="+mn-lt"/>
              </a:rPr>
              <a:t>Counterargument:  </a:t>
            </a:r>
            <a:r>
              <a:rPr lang="en-US" sz="1800" dirty="0">
                <a:latin typeface="+mn-lt"/>
              </a:rPr>
              <a:t>We can go to the final game when we </a:t>
            </a:r>
          </a:p>
          <a:p>
            <a:r>
              <a:rPr lang="en-US" sz="1800" dirty="0">
                <a:latin typeface="+mn-lt"/>
              </a:rPr>
              <a:t>	win the game tonight.</a:t>
            </a:r>
          </a:p>
          <a:p>
            <a:r>
              <a:rPr lang="en-US" sz="1800" dirty="0">
                <a:latin typeface="+mn-lt"/>
              </a:rPr>
              <a:t>	</a:t>
            </a:r>
          </a:p>
        </p:txBody>
      </p:sp>
      <p:pic>
        <p:nvPicPr>
          <p:cNvPr id="8" name="Picture 7">
            <a:extLst>
              <a:ext uri="{FF2B5EF4-FFF2-40B4-BE49-F238E27FC236}">
                <a16:creationId xmlns:a16="http://schemas.microsoft.com/office/drawing/2014/main" id="{B7DBFA1E-2ECA-C9DC-1668-EA68161B697B}"/>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937575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p:txBody>
          <a:bodyPr/>
          <a:lstStyle/>
          <a:p>
            <a:r>
              <a:rPr lang="en-US" b="1" dirty="0">
                <a:solidFill>
                  <a:schemeClr val="tx1"/>
                </a:solidFill>
              </a:rPr>
              <a:t>DISCUSSION</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805543" y="1758779"/>
            <a:ext cx="7772400" cy="4642021"/>
          </a:xfrm>
        </p:spPr>
        <p:txBody>
          <a:bodyPr/>
          <a:lstStyle/>
          <a:p>
            <a:pPr marL="514350" indent="-514350">
              <a:buFont typeface="+mj-lt"/>
              <a:buAutoNum type="arabicPeriod"/>
            </a:pPr>
            <a:r>
              <a:rPr lang="en-US" sz="2800" dirty="0"/>
              <a:t>Which components of the Argumentation Routine did each student use?</a:t>
            </a:r>
          </a:p>
          <a:p>
            <a:pPr marL="514350" indent="-514350">
              <a:buFont typeface="+mj-lt"/>
              <a:buAutoNum type="arabicPeriod"/>
            </a:pPr>
            <a:endParaRPr lang="en-US" sz="2800" dirty="0"/>
          </a:p>
          <a:p>
            <a:pPr marL="514350" indent="-514350">
              <a:buFont typeface="+mj-lt"/>
              <a:buAutoNum type="arabicPeriod"/>
            </a:pPr>
            <a:r>
              <a:rPr lang="en-US" sz="2800" dirty="0"/>
              <a:t>What are other claims students make to each other (or teachers) that can be used to familiarize students </a:t>
            </a:r>
            <a:r>
              <a:rPr lang="en-US" sz="2800" dirty="0" err="1"/>
              <a:t>ith</a:t>
            </a:r>
            <a:r>
              <a:rPr lang="en-US" sz="2800" dirty="0"/>
              <a:t> the components of Argumentation?</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43</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pic>
        <p:nvPicPr>
          <p:cNvPr id="6" name="Picture 5">
            <a:extLst>
              <a:ext uri="{FF2B5EF4-FFF2-40B4-BE49-F238E27FC236}">
                <a16:creationId xmlns:a16="http://schemas.microsoft.com/office/drawing/2014/main" id="{737521B1-7856-A25E-34D7-E2C751E769EF}"/>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155227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p:txBody>
          <a:bodyPr/>
          <a:lstStyle/>
          <a:p>
            <a:r>
              <a:rPr lang="en-US" b="1" dirty="0">
                <a:solidFill>
                  <a:schemeClr val="tx1"/>
                </a:solidFill>
              </a:rPr>
              <a:t>EXTRAS !!!!</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685800" y="1403377"/>
            <a:ext cx="7772400" cy="4642021"/>
          </a:xfrm>
        </p:spPr>
        <p:txBody>
          <a:bodyPr/>
          <a:lstStyle/>
          <a:p>
            <a:pPr marL="0" indent="0" algn="ctr">
              <a:buNone/>
            </a:pPr>
            <a:endParaRPr lang="en-US" sz="4000" b="1" dirty="0"/>
          </a:p>
          <a:p>
            <a:pPr marL="0" indent="0" algn="ctr">
              <a:buNone/>
            </a:pPr>
            <a:r>
              <a:rPr lang="en-US" sz="4000" dirty="0"/>
              <a:t>Additional supports in the </a:t>
            </a:r>
          </a:p>
          <a:p>
            <a:pPr marL="0" indent="0" algn="ctr">
              <a:buNone/>
            </a:pPr>
            <a:r>
              <a:rPr lang="en-US" sz="4000" dirty="0"/>
              <a:t>Cross Curricular Argumentation Routine Instructional Guidebook</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44</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pic>
        <p:nvPicPr>
          <p:cNvPr id="6" name="Picture 5">
            <a:extLst>
              <a:ext uri="{FF2B5EF4-FFF2-40B4-BE49-F238E27FC236}">
                <a16:creationId xmlns:a16="http://schemas.microsoft.com/office/drawing/2014/main" id="{1BC23C69-1FCE-EEF5-C4CD-C4E38ECC4928}"/>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58077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C997F-5C86-8E96-E9A7-40F24857B87D}"/>
              </a:ext>
            </a:extLst>
          </p:cNvPr>
          <p:cNvSpPr>
            <a:spLocks noGrp="1"/>
          </p:cNvSpPr>
          <p:nvPr>
            <p:ph type="title"/>
          </p:nvPr>
        </p:nvSpPr>
        <p:spPr/>
        <p:txBody>
          <a:bodyPr/>
          <a:lstStyle/>
          <a:p>
            <a:r>
              <a:rPr lang="en-US" sz="3000" b="1" dirty="0">
                <a:solidFill>
                  <a:schemeClr val="tx1"/>
                </a:solidFill>
              </a:rPr>
              <a:t>The Cross-Curricular Argumentation Guides and Examples: Appendices A &amp; B </a:t>
            </a:r>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633189" y="1284194"/>
            <a:ext cx="8241863" cy="5041900"/>
          </a:xfrm>
        </p:spPr>
        <p:txBody>
          <a:bodyPr/>
          <a:lstStyle/>
          <a:p>
            <a:pPr marL="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3600" dirty="0"/>
              <a:t>Use Blank Guides A and B </a:t>
            </a:r>
            <a:r>
              <a:rPr lang="en-US" sz="3600" dirty="0">
                <a:highlight>
                  <a:srgbClr val="FFFF00"/>
                </a:highlight>
              </a:rPr>
              <a:t>to prepare your own Guides</a:t>
            </a:r>
          </a:p>
          <a:p>
            <a:pPr>
              <a:spcBef>
                <a:spcPts val="0"/>
              </a:spcBef>
              <a:spcAft>
                <a:spcPts val="0"/>
              </a:spcAft>
            </a:pPr>
            <a:endParaRPr lang="en-US" sz="3600" dirty="0"/>
          </a:p>
          <a:p>
            <a:pPr>
              <a:spcBef>
                <a:spcPts val="0"/>
              </a:spcBef>
              <a:spcAft>
                <a:spcPts val="0"/>
              </a:spcAft>
            </a:pPr>
            <a:r>
              <a:rPr lang="en-US" sz="3600" dirty="0"/>
              <a:t>Use Sample Guides B </a:t>
            </a:r>
            <a:r>
              <a:rPr lang="en-US" sz="3600" dirty="0">
                <a:highlight>
                  <a:srgbClr val="FFFF00"/>
                </a:highlight>
              </a:rPr>
              <a:t>to teach in Classes</a:t>
            </a:r>
          </a:p>
          <a:p>
            <a:pPr>
              <a:spcBef>
                <a:spcPts val="0"/>
              </a:spcBef>
              <a:spcAft>
                <a:spcPts val="0"/>
              </a:spcAft>
            </a:pPr>
            <a:endParaRPr lang="en-US" sz="1400" dirty="0"/>
          </a:p>
          <a:p>
            <a:pPr marL="0" indent="0">
              <a:spcBef>
                <a:spcPts val="0"/>
              </a:spcBef>
              <a:spcAft>
                <a:spcPts val="0"/>
              </a:spcAft>
              <a:buNone/>
            </a:pPr>
            <a:endParaRPr lang="en-US" sz="1400" dirty="0"/>
          </a:p>
          <a:p>
            <a:pPr>
              <a:spcBef>
                <a:spcPts val="0"/>
              </a:spcBef>
              <a:spcAft>
                <a:spcPts val="0"/>
              </a:spcAft>
            </a:pPr>
            <a:endParaRPr lang="en-US" sz="1400" dirty="0"/>
          </a:p>
          <a:p>
            <a:pPr>
              <a:spcBef>
                <a:spcPts val="0"/>
              </a:spcBef>
              <a:spcAft>
                <a:spcPts val="0"/>
              </a:spcAft>
            </a:pPr>
            <a:endParaRPr lang="en-US" sz="1400" dirty="0"/>
          </a:p>
          <a:p>
            <a:pPr>
              <a:spcBef>
                <a:spcPts val="0"/>
              </a:spcBef>
              <a:spcAft>
                <a:spcPts val="0"/>
              </a:spcAft>
            </a:pPr>
            <a:r>
              <a:rPr lang="en-US" sz="1400" dirty="0"/>
              <a:t>See </a:t>
            </a:r>
            <a:r>
              <a:rPr lang="en-US" sz="1400" i="1" dirty="0"/>
              <a:t>Teaching Cross-Curricular Argumentation (2021) Appendix A &amp; B</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400" dirty="0"/>
          </a:p>
          <a:p>
            <a:pPr marL="0" indent="0">
              <a:spcBef>
                <a:spcPts val="0"/>
              </a:spcBef>
              <a:spcAft>
                <a:spcPts val="0"/>
              </a:spcAft>
              <a:buNone/>
            </a:pPr>
            <a:endParaRPr lang="en-US" sz="1400" dirty="0"/>
          </a:p>
          <a:p>
            <a:pPr>
              <a:spcBef>
                <a:spcPts val="0"/>
              </a:spcBef>
              <a:spcAft>
                <a:spcPts val="0"/>
              </a:spcAft>
            </a:pPr>
            <a:endParaRPr lang="en-US" sz="1400" dirty="0"/>
          </a:p>
          <a:p>
            <a:pPr eaLnBrk="1" hangingPunct="1">
              <a:spcBef>
                <a:spcPct val="50000"/>
              </a:spcBef>
            </a:pPr>
            <a:endParaRPr lang="en-US" altLang="en-US" sz="2200" dirty="0">
              <a:solidFill>
                <a:srgbClr val="000000"/>
              </a:solidFill>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45</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458926"/>
            <a:ext cx="8905002" cy="646331"/>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0" y="5751598"/>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pic>
        <p:nvPicPr>
          <p:cNvPr id="4" name="Picture 3">
            <a:extLst>
              <a:ext uri="{FF2B5EF4-FFF2-40B4-BE49-F238E27FC236}">
                <a16:creationId xmlns:a16="http://schemas.microsoft.com/office/drawing/2014/main" id="{78DCFF18-3E83-897B-A8C4-14948B4249A8}"/>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29506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5263068" y="626199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r>
              <a:rPr lang="en-US" altLang="en-US" sz="1000" dirty="0">
                <a:solidFill>
                  <a:srgbClr val="85898A"/>
                </a:solidFill>
              </a:rPr>
              <a:t>© Janis </a:t>
            </a:r>
            <a:r>
              <a:rPr lang="en-US" altLang="en-US" sz="1000" dirty="0" err="1">
                <a:solidFill>
                  <a:srgbClr val="85898A"/>
                </a:solidFill>
              </a:rPr>
              <a:t>Bulgren</a:t>
            </a:r>
            <a:r>
              <a:rPr lang="en-US" altLang="en-US" sz="1000" dirty="0">
                <a:solidFill>
                  <a:srgbClr val="85898A"/>
                </a:solidFill>
              </a:rPr>
              <a:t> 2023</a:t>
            </a:r>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sp>
        <p:nvSpPr>
          <p:cNvPr id="8" name="TextBox 7">
            <a:extLst>
              <a:ext uri="{FF2B5EF4-FFF2-40B4-BE49-F238E27FC236}">
                <a16:creationId xmlns:a16="http://schemas.microsoft.com/office/drawing/2014/main" id="{33B9BB0F-E000-4641-B9D0-87676489F560}"/>
              </a:ext>
            </a:extLst>
          </p:cNvPr>
          <p:cNvSpPr txBox="1"/>
          <p:nvPr/>
        </p:nvSpPr>
        <p:spPr>
          <a:xfrm>
            <a:off x="-47408" y="302359"/>
            <a:ext cx="9238816" cy="5139869"/>
          </a:xfrm>
          <a:prstGeom prst="rect">
            <a:avLst/>
          </a:prstGeom>
          <a:noFill/>
          <a:ln>
            <a:noFill/>
          </a:ln>
        </p:spPr>
        <p:txBody>
          <a:bodyPr wrap="square" rtlCol="0">
            <a:spAutoFit/>
          </a:bodyPr>
          <a:lstStyle/>
          <a:p>
            <a:pPr algn="ctr"/>
            <a:r>
              <a:rPr lang="en-US" sz="3200" dirty="0">
                <a:latin typeface="+mj-lt"/>
              </a:rPr>
              <a:t>Cross-Curricular Argumentation Appendix C  </a:t>
            </a:r>
            <a:r>
              <a:rPr lang="en-US" sz="2800" b="1" dirty="0">
                <a:solidFill>
                  <a:srgbClr val="941100"/>
                </a:solidFill>
                <a:latin typeface="+mj-lt"/>
              </a:rPr>
              <a:t>Supports for Instruction and Implementation</a:t>
            </a:r>
          </a:p>
          <a:p>
            <a:r>
              <a:rPr lang="en-US" sz="3200" dirty="0"/>
              <a:t>	</a:t>
            </a:r>
          </a:p>
          <a:p>
            <a:r>
              <a:rPr lang="en-US" sz="3200" dirty="0"/>
              <a:t>	</a:t>
            </a:r>
            <a:r>
              <a:rPr lang="en-US" dirty="0">
                <a:latin typeface="+mn-lt"/>
              </a:rPr>
              <a:t>Steps for Guide A Strategy Cue Card – p. 43</a:t>
            </a:r>
          </a:p>
          <a:p>
            <a:r>
              <a:rPr lang="en-US" dirty="0">
                <a:latin typeface="+mn-lt"/>
              </a:rPr>
              <a:t>	Steps for Guide B Strategy  Cue Card - p. 44</a:t>
            </a:r>
          </a:p>
          <a:p>
            <a:endParaRPr lang="en-US" dirty="0">
              <a:latin typeface="+mn-lt"/>
            </a:endParaRPr>
          </a:p>
          <a:p>
            <a:r>
              <a:rPr lang="en-US" dirty="0">
                <a:latin typeface="+mn-lt"/>
              </a:rPr>
              <a:t>	Definitions List for Guide A -  p. 45</a:t>
            </a:r>
          </a:p>
          <a:p>
            <a:r>
              <a:rPr lang="en-US" dirty="0">
                <a:latin typeface="+mn-lt"/>
              </a:rPr>
              <a:t>	Definition List for Guide B -  p. 46</a:t>
            </a:r>
          </a:p>
          <a:p>
            <a:endParaRPr lang="en-US" dirty="0">
              <a:latin typeface="+mn-lt"/>
            </a:endParaRPr>
          </a:p>
          <a:p>
            <a:r>
              <a:rPr lang="en-US" dirty="0">
                <a:latin typeface="+mn-lt"/>
              </a:rPr>
              <a:t>	Teacher Implementation Cue Card – p. 47</a:t>
            </a:r>
          </a:p>
          <a:p>
            <a:endParaRPr lang="en-US" sz="3200" dirty="0"/>
          </a:p>
          <a:p>
            <a:r>
              <a:rPr lang="en-US" sz="2800" dirty="0"/>
              <a:t>  </a:t>
            </a:r>
          </a:p>
        </p:txBody>
      </p:sp>
      <p:pic>
        <p:nvPicPr>
          <p:cNvPr id="2" name="Picture 1">
            <a:extLst>
              <a:ext uri="{FF2B5EF4-FFF2-40B4-BE49-F238E27FC236}">
                <a16:creationId xmlns:a16="http://schemas.microsoft.com/office/drawing/2014/main" id="{48977329-AEA6-9EF4-9899-CCA7E216320F}"/>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004332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61562C92-FC02-3546-9EE9-AFD8A3F9E35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accent2"/>
                </a:solidFill>
              </a:rPr>
              <a:t>University of Kansas Center for Research on Learning</a:t>
            </a:r>
          </a:p>
        </p:txBody>
      </p:sp>
      <p:sp>
        <p:nvSpPr>
          <p:cNvPr id="6" name="Rectangle 5">
            <a:extLst>
              <a:ext uri="{FF2B5EF4-FFF2-40B4-BE49-F238E27FC236}">
                <a16:creationId xmlns:a16="http://schemas.microsoft.com/office/drawing/2014/main" id="{74122721-3631-5F44-B747-3E814D09298D}"/>
              </a:ext>
            </a:extLst>
          </p:cNvPr>
          <p:cNvSpPr/>
          <p:nvPr/>
        </p:nvSpPr>
        <p:spPr>
          <a:xfrm>
            <a:off x="6551464" y="630866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
        <p:nvSpPr>
          <p:cNvPr id="5" name="TextBox 4">
            <a:extLst>
              <a:ext uri="{FF2B5EF4-FFF2-40B4-BE49-F238E27FC236}">
                <a16:creationId xmlns:a16="http://schemas.microsoft.com/office/drawing/2014/main" id="{AE65E4FB-550A-3142-3973-B27AA25067A0}"/>
              </a:ext>
            </a:extLst>
          </p:cNvPr>
          <p:cNvSpPr txBox="1"/>
          <p:nvPr/>
        </p:nvSpPr>
        <p:spPr>
          <a:xfrm>
            <a:off x="616120" y="79285"/>
            <a:ext cx="7624119" cy="6063198"/>
          </a:xfrm>
          <a:prstGeom prst="rect">
            <a:avLst/>
          </a:prstGeom>
          <a:noFill/>
        </p:spPr>
        <p:txBody>
          <a:bodyPr wrap="square">
            <a:spAutoFit/>
          </a:bodyPr>
          <a:lstStyle/>
          <a:p>
            <a:pPr marL="0" marR="0" algn="ctr">
              <a:spcBef>
                <a:spcPts val="0"/>
              </a:spcBef>
              <a:spcAft>
                <a:spcPts val="0"/>
              </a:spcAft>
            </a:pPr>
            <a:r>
              <a:rPr lang="en-US" b="1" dirty="0">
                <a:latin typeface="+mj-lt"/>
              </a:rPr>
              <a:t>Cross-Curricular Argumentation </a:t>
            </a:r>
            <a:r>
              <a:rPr lang="en-US" b="1" dirty="0">
                <a:solidFill>
                  <a:srgbClr val="941100"/>
                </a:solidFill>
                <a:latin typeface="+mj-lt"/>
              </a:rPr>
              <a:t>Appendix C</a:t>
            </a:r>
            <a:r>
              <a:rPr lang="en-US" b="1" dirty="0">
                <a:latin typeface="+mj-lt"/>
              </a:rPr>
              <a:t> for </a:t>
            </a:r>
            <a:r>
              <a:rPr lang="en-US" b="1" dirty="0">
                <a:solidFill>
                  <a:schemeClr val="tx1"/>
                </a:solidFill>
                <a:latin typeface="+mj-lt"/>
              </a:rPr>
              <a:t>Instructional Material  </a:t>
            </a:r>
          </a:p>
          <a:p>
            <a:r>
              <a:rPr lang="en-US" sz="1600" b="1" dirty="0">
                <a:solidFill>
                  <a:schemeClr val="tx1"/>
                </a:solidFill>
              </a:rPr>
              <a:t> </a:t>
            </a:r>
            <a:endParaRPr lang="en-US" sz="1600" dirty="0">
              <a:solidFill>
                <a:schemeClr val="tx1"/>
              </a:solidFill>
            </a:endParaRPr>
          </a:p>
          <a:p>
            <a:r>
              <a:rPr lang="en-US" sz="1800" b="1" dirty="0">
                <a:solidFill>
                  <a:srgbClr val="941100"/>
                </a:solidFill>
                <a:latin typeface="+mn-lt"/>
              </a:rPr>
              <a:t>Strategy Steps</a:t>
            </a:r>
            <a:endParaRPr lang="en-US" sz="1800" dirty="0">
              <a:solidFill>
                <a:srgbClr val="941100"/>
              </a:solidFill>
              <a:latin typeface="+mn-lt"/>
            </a:endParaRPr>
          </a:p>
          <a:p>
            <a:r>
              <a:rPr lang="en-US" sz="1600" dirty="0">
                <a:latin typeface="+mn-lt"/>
              </a:rPr>
              <a:t>These pages contain the steps of the Cross-Curricular Argumentation Strategy for Guides A and B. The steps can be copied and given to students the first time you teach the routine. Additionally, they can be turned into a classroom poster that students can then refer to throughout the year.</a:t>
            </a:r>
          </a:p>
          <a:p>
            <a:r>
              <a:rPr lang="en-US" sz="1600" dirty="0">
                <a:latin typeface="+mn-lt"/>
              </a:rPr>
              <a:t> </a:t>
            </a:r>
          </a:p>
          <a:p>
            <a:r>
              <a:rPr lang="en-US" sz="1800" b="1" dirty="0">
                <a:solidFill>
                  <a:srgbClr val="941100"/>
                </a:solidFill>
                <a:latin typeface="+mn-lt"/>
              </a:rPr>
              <a:t>Definitions Lists</a:t>
            </a:r>
            <a:endParaRPr lang="en-US" sz="1800" dirty="0">
              <a:solidFill>
                <a:srgbClr val="941100"/>
              </a:solidFill>
              <a:latin typeface="+mn-lt"/>
            </a:endParaRPr>
          </a:p>
          <a:p>
            <a:r>
              <a:rPr lang="en-US" sz="1600" dirty="0">
                <a:latin typeface="+mn-lt"/>
              </a:rPr>
              <a:t>These pages contain definitions for the terms used on Guides A and B. Students using Guide A will only need the list for Guide A. Students using Guide B will need both of the lists. The appropriate list(s) should be copied and given to students the first time you teach the routine. </a:t>
            </a:r>
          </a:p>
          <a:p>
            <a:r>
              <a:rPr lang="en-US" sz="1600" dirty="0">
                <a:latin typeface="+mn-lt"/>
              </a:rPr>
              <a:t> </a:t>
            </a:r>
            <a:endParaRPr lang="en-US" sz="1800" dirty="0">
              <a:latin typeface="+mn-lt"/>
            </a:endParaRPr>
          </a:p>
          <a:p>
            <a:r>
              <a:rPr lang="en-US" sz="1800" b="1" dirty="0">
                <a:solidFill>
                  <a:srgbClr val="941100"/>
                </a:solidFill>
                <a:latin typeface="+mn-lt"/>
              </a:rPr>
              <a:t>Teacher Implementation Process</a:t>
            </a:r>
            <a:endParaRPr lang="en-US" sz="1800" dirty="0">
              <a:solidFill>
                <a:srgbClr val="941100"/>
              </a:solidFill>
              <a:latin typeface="+mn-lt"/>
            </a:endParaRPr>
          </a:p>
          <a:p>
            <a:r>
              <a:rPr lang="en-US" sz="1600" dirty="0">
                <a:latin typeface="+mn-lt"/>
              </a:rPr>
              <a:t>This page contains an overview of the basic instructional process you will use each time you teach the routine (the Cue-Do-Review process). Once you are familiar with the routine, you can copy this page and refer to it as a one-page outline instead of referring to Chapter 3. </a:t>
            </a:r>
          </a:p>
          <a:p>
            <a:endParaRPr lang="en-US" sz="1600" dirty="0">
              <a:latin typeface="+mn-lt"/>
            </a:endParaRPr>
          </a:p>
          <a:p>
            <a:pPr algn="ctr">
              <a:spcBef>
                <a:spcPts val="0"/>
              </a:spcBef>
              <a:spcAft>
                <a:spcPts val="0"/>
              </a:spcAft>
            </a:pPr>
            <a:r>
              <a:rPr lang="en-US" sz="1600" dirty="0"/>
              <a:t>See </a:t>
            </a:r>
            <a:r>
              <a:rPr lang="en-US" sz="1600" i="1" dirty="0"/>
              <a:t>Teaching Cross-Curricular Argumentation (2021) Appendix C</a:t>
            </a:r>
            <a:br>
              <a:rPr lang="en-US" sz="1600" i="1" dirty="0"/>
            </a:br>
            <a:r>
              <a:rPr lang="en-US" sz="1600" dirty="0"/>
              <a:t>The University of Kanas Center for Research on Learning</a:t>
            </a:r>
            <a:r>
              <a:rPr lang="en-US" sz="1600" b="1" dirty="0"/>
              <a:t> </a:t>
            </a:r>
            <a:endParaRPr lang="en-US" sz="1600" dirty="0"/>
          </a:p>
        </p:txBody>
      </p:sp>
    </p:spTree>
    <p:extLst>
      <p:ext uri="{BB962C8B-B14F-4D97-AF65-F5344CB8AC3E}">
        <p14:creationId xmlns:p14="http://schemas.microsoft.com/office/powerpoint/2010/main" val="757294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61562C92-FC02-3546-9EE9-AFD8A3F9E35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accent2"/>
                </a:solidFill>
              </a:rPr>
              <a:t>University of Kansas Center for Research on Learning</a:t>
            </a:r>
          </a:p>
        </p:txBody>
      </p:sp>
      <p:sp>
        <p:nvSpPr>
          <p:cNvPr id="6" name="Rectangle 5">
            <a:extLst>
              <a:ext uri="{FF2B5EF4-FFF2-40B4-BE49-F238E27FC236}">
                <a16:creationId xmlns:a16="http://schemas.microsoft.com/office/drawing/2014/main" id="{74122721-3631-5F44-B747-3E814D09298D}"/>
              </a:ext>
            </a:extLst>
          </p:cNvPr>
          <p:cNvSpPr/>
          <p:nvPr/>
        </p:nvSpPr>
        <p:spPr>
          <a:xfrm>
            <a:off x="4091739" y="6443990"/>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
        <p:nvSpPr>
          <p:cNvPr id="5" name="TextBox 4">
            <a:extLst>
              <a:ext uri="{FF2B5EF4-FFF2-40B4-BE49-F238E27FC236}">
                <a16:creationId xmlns:a16="http://schemas.microsoft.com/office/drawing/2014/main" id="{AE65E4FB-550A-3142-3973-B27AA25067A0}"/>
              </a:ext>
            </a:extLst>
          </p:cNvPr>
          <p:cNvSpPr txBox="1"/>
          <p:nvPr/>
        </p:nvSpPr>
        <p:spPr>
          <a:xfrm>
            <a:off x="451821" y="152400"/>
            <a:ext cx="8186569" cy="6001643"/>
          </a:xfrm>
          <a:prstGeom prst="rect">
            <a:avLst/>
          </a:prstGeom>
          <a:noFill/>
        </p:spPr>
        <p:txBody>
          <a:bodyPr wrap="square">
            <a:spAutoFit/>
          </a:bodyPr>
          <a:lstStyle/>
          <a:p>
            <a:pPr marL="0" marR="0" algn="ctr">
              <a:spcBef>
                <a:spcPts val="0"/>
              </a:spcBef>
              <a:spcAft>
                <a:spcPts val="0"/>
              </a:spcAft>
            </a:pPr>
            <a:r>
              <a:rPr lang="en-US" sz="3000" dirty="0">
                <a:latin typeface="+mj-lt"/>
              </a:rPr>
              <a:t>Cross-Curricular Argumentation </a:t>
            </a:r>
          </a:p>
          <a:p>
            <a:pPr marL="0" marR="0" algn="ctr">
              <a:spcBef>
                <a:spcPts val="0"/>
              </a:spcBef>
              <a:spcAft>
                <a:spcPts val="0"/>
              </a:spcAft>
            </a:pPr>
            <a:r>
              <a:rPr lang="en-US" sz="3000" b="1" dirty="0">
                <a:latin typeface="+mj-lt"/>
              </a:rPr>
              <a:t>Appendix D</a:t>
            </a:r>
            <a:r>
              <a:rPr lang="en-US" sz="3000" dirty="0">
                <a:latin typeface="+mj-lt"/>
              </a:rPr>
              <a:t> for </a:t>
            </a:r>
            <a:r>
              <a:rPr lang="en-US" sz="3000" b="1" dirty="0">
                <a:solidFill>
                  <a:srgbClr val="941100"/>
                </a:solidFill>
                <a:latin typeface="+mj-lt"/>
              </a:rPr>
              <a:t>Evaluating Student Learning</a:t>
            </a:r>
          </a:p>
          <a:p>
            <a:r>
              <a:rPr lang="en-US" dirty="0"/>
              <a:t> </a:t>
            </a:r>
          </a:p>
          <a:p>
            <a:pPr marL="1257300" lvl="2" indent="-342900">
              <a:buFont typeface="Arial" panose="020B0604020202020204" pitchFamily="34" charset="0"/>
              <a:buChar char="•"/>
            </a:pPr>
            <a:r>
              <a:rPr lang="en-US" sz="2800" b="1" dirty="0">
                <a:latin typeface="+mn-lt"/>
              </a:rPr>
              <a:t>Checklists</a:t>
            </a:r>
          </a:p>
          <a:p>
            <a:pPr marL="1257300" lvl="2" indent="-342900">
              <a:buFont typeface="Arial" panose="020B0604020202020204" pitchFamily="34" charset="0"/>
              <a:buChar char="•"/>
            </a:pPr>
            <a:r>
              <a:rPr lang="en-US" sz="2800" b="1" dirty="0">
                <a:latin typeface="+mn-lt"/>
              </a:rPr>
              <a:t>Stem Prompts</a:t>
            </a:r>
          </a:p>
          <a:p>
            <a:pPr marL="1257300" lvl="2" indent="-342900">
              <a:buFont typeface="Arial" panose="020B0604020202020204" pitchFamily="34" charset="0"/>
              <a:buChar char="•"/>
            </a:pPr>
            <a:r>
              <a:rPr lang="en-US" sz="2800" b="1" dirty="0">
                <a:latin typeface="+mn-lt"/>
              </a:rPr>
              <a:t>Short Answer</a:t>
            </a:r>
          </a:p>
          <a:p>
            <a:pPr marL="1257300" lvl="2" indent="-342900">
              <a:buFont typeface="Arial" panose="020B0604020202020204" pitchFamily="34" charset="0"/>
              <a:buChar char="•"/>
            </a:pPr>
            <a:r>
              <a:rPr lang="en-US" sz="2800" b="1" dirty="0">
                <a:latin typeface="+mn-lt"/>
              </a:rPr>
              <a:t>Essay Outline from Graphic Sample Essay</a:t>
            </a:r>
            <a:endParaRPr lang="en-US" sz="2800" dirty="0">
              <a:latin typeface="+mn-lt"/>
            </a:endParaRPr>
          </a:p>
          <a:p>
            <a:pPr algn="ctr">
              <a:spcBef>
                <a:spcPts val="0"/>
              </a:spcBef>
              <a:spcAft>
                <a:spcPts val="0"/>
              </a:spcAft>
            </a:pPr>
            <a:endParaRPr lang="en-US" dirty="0"/>
          </a:p>
          <a:p>
            <a:pPr algn="ctr">
              <a:spcBef>
                <a:spcPts val="0"/>
              </a:spcBef>
              <a:spcAft>
                <a:spcPts val="0"/>
              </a:spcAft>
            </a:pPr>
            <a:endParaRPr lang="en-US" dirty="0"/>
          </a:p>
          <a:p>
            <a:pPr algn="ctr">
              <a:spcBef>
                <a:spcPts val="0"/>
              </a:spcBef>
              <a:spcAft>
                <a:spcPts val="0"/>
              </a:spcAft>
            </a:pPr>
            <a:endParaRPr lang="en-US" sz="1600" dirty="0"/>
          </a:p>
          <a:p>
            <a:pPr algn="ctr">
              <a:spcBef>
                <a:spcPts val="0"/>
              </a:spcBef>
              <a:spcAft>
                <a:spcPts val="0"/>
              </a:spcAft>
            </a:pPr>
            <a:endParaRPr lang="en-US" sz="1600" dirty="0"/>
          </a:p>
          <a:p>
            <a:pPr algn="ctr">
              <a:spcBef>
                <a:spcPts val="0"/>
              </a:spcBef>
              <a:spcAft>
                <a:spcPts val="0"/>
              </a:spcAft>
            </a:pPr>
            <a:r>
              <a:rPr lang="en-US" sz="1600" dirty="0"/>
              <a:t>See </a:t>
            </a:r>
            <a:r>
              <a:rPr lang="en-US" sz="1600" i="1" dirty="0"/>
              <a:t>Teaching Cross-Curricular Argumentation (2021) Appendix D</a:t>
            </a:r>
            <a:br>
              <a:rPr lang="en-US" sz="1600" i="1" dirty="0"/>
            </a:br>
            <a:r>
              <a:rPr lang="en-US" sz="1600" dirty="0"/>
              <a:t>The University of Kanas Center for Research on Learning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600" dirty="0"/>
            </a:br>
            <a:r>
              <a:rPr lang="en-US" sz="1600" b="1" dirty="0"/>
              <a:t> </a:t>
            </a:r>
            <a:endParaRPr lang="en-US" sz="1600" dirty="0"/>
          </a:p>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584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C997F-5C86-8E96-E9A7-40F24857B87D}"/>
              </a:ext>
            </a:extLst>
          </p:cNvPr>
          <p:cNvSpPr>
            <a:spLocks noGrp="1"/>
          </p:cNvSpPr>
          <p:nvPr>
            <p:ph type="title"/>
          </p:nvPr>
        </p:nvSpPr>
        <p:spPr>
          <a:xfrm>
            <a:off x="551892" y="437809"/>
            <a:ext cx="7772400" cy="838200"/>
          </a:xfrm>
        </p:spPr>
        <p:txBody>
          <a:bodyPr/>
          <a:lstStyle/>
          <a:p>
            <a:r>
              <a:rPr lang="en-US" sz="3200" b="1" dirty="0">
                <a:solidFill>
                  <a:schemeClr val="tx1"/>
                </a:solidFill>
              </a:rPr>
              <a:t>Use </a:t>
            </a:r>
            <a:r>
              <a:rPr lang="en-US" sz="3200" b="1" dirty="0">
                <a:solidFill>
                  <a:srgbClr val="941100"/>
                </a:solidFill>
              </a:rPr>
              <a:t>Appendix D</a:t>
            </a:r>
            <a:r>
              <a:rPr lang="en-US" sz="3200" b="1" dirty="0">
                <a:solidFill>
                  <a:schemeClr val="tx1"/>
                </a:solidFill>
              </a:rPr>
              <a:t> to Evaluate Learning </a:t>
            </a:r>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idx="1"/>
          </p:nvPr>
        </p:nvSpPr>
        <p:spPr>
          <a:xfrm>
            <a:off x="782637" y="1295400"/>
            <a:ext cx="8241863" cy="5041900"/>
          </a:xfrm>
        </p:spPr>
        <p:txBody>
          <a:bodyPr/>
          <a:lstStyle/>
          <a:p>
            <a:pPr marL="0" indent="0" algn="ctr">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2800" b="1" dirty="0">
                <a:solidFill>
                  <a:srgbClr val="941100"/>
                </a:solidFill>
              </a:rPr>
              <a:t>Evaluate:</a:t>
            </a:r>
          </a:p>
          <a:p>
            <a:pPr marL="0" indent="0">
              <a:spcBef>
                <a:spcPts val="0"/>
              </a:spcBef>
              <a:spcAft>
                <a:spcPts val="0"/>
              </a:spcAft>
              <a:buNone/>
            </a:pPr>
            <a:endParaRPr lang="en-US" dirty="0"/>
          </a:p>
          <a:p>
            <a:pPr>
              <a:spcBef>
                <a:spcPts val="0"/>
              </a:spcBef>
              <a:spcAft>
                <a:spcPts val="0"/>
              </a:spcAft>
            </a:pPr>
            <a:r>
              <a:rPr lang="en-US" dirty="0"/>
              <a:t>Knowledge of </a:t>
            </a:r>
            <a:r>
              <a:rPr lang="en-US" dirty="0">
                <a:solidFill>
                  <a:srgbClr val="941100"/>
                </a:solidFill>
              </a:rPr>
              <a:t>Cognitive Strategy</a:t>
            </a:r>
          </a:p>
          <a:p>
            <a:pPr>
              <a:spcBef>
                <a:spcPts val="0"/>
              </a:spcBef>
              <a:spcAft>
                <a:spcPts val="0"/>
              </a:spcAft>
            </a:pPr>
            <a:r>
              <a:rPr lang="en-US" dirty="0"/>
              <a:t>A Variety of Knowledge </a:t>
            </a:r>
            <a:r>
              <a:rPr lang="en-US" dirty="0">
                <a:solidFill>
                  <a:srgbClr val="941100"/>
                </a:solidFill>
              </a:rPr>
              <a:t>Assessments</a:t>
            </a:r>
            <a:r>
              <a:rPr lang="en-US" dirty="0"/>
              <a:t> </a:t>
            </a:r>
          </a:p>
          <a:p>
            <a:pPr>
              <a:spcBef>
                <a:spcPts val="0"/>
              </a:spcBef>
              <a:spcAft>
                <a:spcPts val="0"/>
              </a:spcAft>
            </a:pPr>
            <a:r>
              <a:rPr lang="en-US" dirty="0"/>
              <a:t>Use the Guide to support </a:t>
            </a:r>
            <a:r>
              <a:rPr lang="en-US" dirty="0">
                <a:solidFill>
                  <a:srgbClr val="941100"/>
                </a:solidFill>
              </a:rPr>
              <a:t>Essay Writing </a:t>
            </a:r>
          </a:p>
          <a:p>
            <a:pPr marL="0" indent="0">
              <a:spcBef>
                <a:spcPts val="0"/>
              </a:spcBef>
              <a:spcAft>
                <a:spcPts val="0"/>
              </a:spcAft>
              <a:buNone/>
            </a:pPr>
            <a:endParaRPr lang="en-US" dirty="0"/>
          </a:p>
          <a:p>
            <a:pPr algn="ctr">
              <a:spcBef>
                <a:spcPts val="0"/>
              </a:spcBef>
              <a:spcAft>
                <a:spcPts val="0"/>
              </a:spcAft>
            </a:pPr>
            <a:endParaRPr lang="en-US" sz="1400" dirty="0"/>
          </a:p>
          <a:p>
            <a:pPr algn="ctr">
              <a:spcBef>
                <a:spcPts val="0"/>
              </a:spcBef>
              <a:spcAft>
                <a:spcPts val="0"/>
              </a:spcAft>
            </a:pPr>
            <a:endParaRPr lang="en-US" sz="1400" dirty="0"/>
          </a:p>
          <a:p>
            <a:pPr algn="ctr">
              <a:spcBef>
                <a:spcPts val="0"/>
              </a:spcBef>
              <a:spcAft>
                <a:spcPts val="0"/>
              </a:spcAft>
            </a:pPr>
            <a:r>
              <a:rPr lang="en-US" sz="1400" dirty="0"/>
              <a:t>See Chapter 4: of </a:t>
            </a:r>
            <a:r>
              <a:rPr lang="en-US" sz="1400" i="1" dirty="0"/>
              <a:t>Teaching Cross-Curricular Argumentation (2021)</a:t>
            </a:r>
            <a:br>
              <a:rPr lang="en-US" sz="1400" i="1" dirty="0"/>
            </a:br>
            <a:r>
              <a:rPr lang="en-US" sz="1400" dirty="0"/>
              <a:t>The University of Kanas Center for Research on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50000"/>
              </a:spcBef>
            </a:pPr>
            <a:endParaRPr lang="en-US" altLang="en-US" sz="2200" dirty="0">
              <a:solidFill>
                <a:srgbClr val="000000"/>
              </a:solidFill>
            </a:endParaRPr>
          </a:p>
        </p:txBody>
      </p:sp>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49</a:t>
            </a:fld>
            <a:endParaRPr lang="en-US" altLang="en-US" sz="1000" dirty="0">
              <a:solidFill>
                <a:schemeClr val="bg1"/>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119499" y="-458926"/>
            <a:ext cx="8905002" cy="646331"/>
          </a:xfrm>
          <a:prstGeom prst="rect">
            <a:avLst/>
          </a:prstGeom>
        </p:spPr>
        <p:txBody>
          <a:bodyPr wrap="square">
            <a:spAutoFit/>
          </a:bodyPr>
          <a:lstStyle/>
          <a:p>
            <a:pPr algn="ctr"/>
            <a:r>
              <a:rPr lang="en-US" sz="3600" b="1" dirty="0">
                <a:ln w="12700">
                  <a:solidFill>
                    <a:schemeClr val="accent1"/>
                  </a:solidFill>
                  <a:prstDash val="solid"/>
                </a:ln>
                <a:solidFill>
                  <a:srgbClr val="C00000"/>
                </a:solidFill>
                <a:effectLst>
                  <a:outerShdw dist="38100" dir="2640000" algn="bl" rotWithShape="0">
                    <a:schemeClr val="accent1"/>
                  </a:outerShdw>
                </a:effectLst>
              </a:rPr>
              <a:t> </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Rectangle 7">
            <a:extLst>
              <a:ext uri="{FF2B5EF4-FFF2-40B4-BE49-F238E27FC236}">
                <a16:creationId xmlns:a16="http://schemas.microsoft.com/office/drawing/2014/main" id="{4C6F172F-A18C-4D45-A2AB-6824B20750C5}"/>
              </a:ext>
            </a:extLst>
          </p:cNvPr>
          <p:cNvSpPr/>
          <p:nvPr/>
        </p:nvSpPr>
        <p:spPr>
          <a:xfrm>
            <a:off x="5107484" y="6326094"/>
            <a:ext cx="1414170" cy="261610"/>
          </a:xfrm>
          <a:prstGeom prst="rect">
            <a:avLst/>
          </a:prstGeom>
        </p:spPr>
        <p:txBody>
          <a:bodyPr wrap="none">
            <a:spAutoFit/>
          </a:bodyPr>
          <a:lstStyle/>
          <a:p>
            <a:pPr algn="r"/>
            <a:r>
              <a:rPr lang="en-US" altLang="en-US" sz="1100" dirty="0">
                <a:solidFill>
                  <a:srgbClr val="85898A"/>
                </a:solidFill>
              </a:rPr>
              <a:t>© Janis </a:t>
            </a:r>
            <a:r>
              <a:rPr lang="en-US" altLang="en-US" sz="1100" dirty="0" err="1">
                <a:solidFill>
                  <a:srgbClr val="85898A"/>
                </a:solidFill>
              </a:rPr>
              <a:t>Bulgren</a:t>
            </a:r>
            <a:r>
              <a:rPr lang="en-US" altLang="en-US" sz="1100" dirty="0">
                <a:solidFill>
                  <a:srgbClr val="85898A"/>
                </a:solidFill>
              </a:rPr>
              <a:t> 2023</a:t>
            </a:r>
          </a:p>
        </p:txBody>
      </p:sp>
    </p:spTree>
    <p:extLst>
      <p:ext uri="{BB962C8B-B14F-4D97-AF65-F5344CB8AC3E}">
        <p14:creationId xmlns:p14="http://schemas.microsoft.com/office/powerpoint/2010/main" val="181040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4045974" y="5705788"/>
            <a:ext cx="4736155" cy="1077216"/>
          </a:xfrm>
        </p:spPr>
        <p:txBody>
          <a:bodyPr/>
          <a:lstStyle/>
          <a:p>
            <a:pPr algn="ctr" eaLnBrk="1" hangingPunct="1">
              <a:spcBef>
                <a:spcPct val="25000"/>
              </a:spcBef>
            </a:pPr>
            <a:r>
              <a:rPr lang="en-US" altLang="ja-JP" sz="2400" i="1" dirty="0">
                <a:solidFill>
                  <a:schemeClr val="tx1"/>
                </a:solidFill>
              </a:rPr>
              <a:t>Janis A. </a:t>
            </a:r>
            <a:r>
              <a:rPr lang="en-US" altLang="ja-JP" sz="2400" i="1" dirty="0" err="1">
                <a:solidFill>
                  <a:schemeClr val="tx1"/>
                </a:solidFill>
              </a:rPr>
              <a:t>Bulgren</a:t>
            </a:r>
            <a:r>
              <a:rPr lang="en-US" altLang="ja-JP" sz="2400" i="1" dirty="0">
                <a:solidFill>
                  <a:schemeClr val="tx1"/>
                </a:solidFill>
              </a:rPr>
              <a:t>, Ph.D.</a:t>
            </a:r>
            <a:endParaRPr lang="en-US" altLang="en-US" sz="2400" b="0" i="1" dirty="0">
              <a:solidFill>
                <a:schemeClr val="tx1"/>
              </a:solidFill>
            </a:endParaRPr>
          </a:p>
        </p:txBody>
      </p:sp>
      <p:sp>
        <p:nvSpPr>
          <p:cNvPr id="2" name="Rectangle 1">
            <a:extLst>
              <a:ext uri="{FF2B5EF4-FFF2-40B4-BE49-F238E27FC236}">
                <a16:creationId xmlns:a16="http://schemas.microsoft.com/office/drawing/2014/main" id="{E3671510-60B6-4941-AD12-3085B77DFB3A}"/>
              </a:ext>
            </a:extLst>
          </p:cNvPr>
          <p:cNvSpPr/>
          <p:nvPr/>
        </p:nvSpPr>
        <p:spPr>
          <a:xfrm>
            <a:off x="3037115" y="-125523"/>
            <a:ext cx="6106885" cy="5878532"/>
          </a:xfrm>
          <a:prstGeom prst="rect">
            <a:avLst/>
          </a:prstGeom>
          <a:noFill/>
        </p:spPr>
        <p:txBody>
          <a:bodyPr wrap="square" lIns="91440" tIns="45720" rIns="91440" bIns="45720">
            <a:spAutoFit/>
          </a:bodyPr>
          <a:lstStyle/>
          <a:p>
            <a:pPr algn="ctr"/>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en-US" sz="2800" b="1" dirty="0">
              <a:ln w="12700">
                <a:solidFill>
                  <a:schemeClr val="accent1"/>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a:p>
            <a:pPr algn="ctr"/>
            <a:r>
              <a:rPr lang="en-US" sz="2800" b="1" dirty="0">
                <a:highlight>
                  <a:srgbClr val="FFFF00"/>
                </a:highlight>
                <a:latin typeface="+mn-lt"/>
              </a:rPr>
              <a:t>HOW</a:t>
            </a:r>
            <a:r>
              <a:rPr lang="en-US" sz="2800" dirty="0">
                <a:latin typeface="+mn-lt"/>
              </a:rPr>
              <a:t> do </a:t>
            </a:r>
          </a:p>
          <a:p>
            <a:pPr algn="ctr"/>
            <a:r>
              <a:rPr lang="en-US" sz="2800" dirty="0">
                <a:latin typeface="+mn-lt"/>
              </a:rPr>
              <a:t>Higher Order Thinking and Reasoning (HOTR) Routines </a:t>
            </a:r>
          </a:p>
          <a:p>
            <a:pPr algn="ctr"/>
            <a:r>
              <a:rPr lang="en-US" sz="2800" dirty="0">
                <a:latin typeface="+mn-lt"/>
              </a:rPr>
              <a:t>such as CCAR</a:t>
            </a:r>
          </a:p>
          <a:p>
            <a:pPr algn="ctr"/>
            <a:r>
              <a:rPr lang="en-US" sz="2800" dirty="0">
                <a:latin typeface="+mn-lt"/>
              </a:rPr>
              <a:t>align with other </a:t>
            </a:r>
          </a:p>
          <a:p>
            <a:pPr algn="ctr"/>
            <a:r>
              <a:rPr lang="en-US" sz="2800" dirty="0">
                <a:latin typeface="+mn-lt"/>
              </a:rPr>
              <a:t>Content Enhancement Routines </a:t>
            </a:r>
          </a:p>
          <a:p>
            <a:pPr algn="ctr"/>
            <a:r>
              <a:rPr lang="en-US" sz="2800" dirty="0">
                <a:latin typeface="+mn-lt"/>
              </a:rPr>
              <a:t>developed at the </a:t>
            </a:r>
          </a:p>
          <a:p>
            <a:pPr algn="ctr"/>
            <a:r>
              <a:rPr lang="en-US" sz="2800" dirty="0">
                <a:latin typeface="+mn-lt"/>
              </a:rPr>
              <a:t>University of Kansas Center for Research on Learning?</a:t>
            </a:r>
          </a:p>
          <a:p>
            <a:pPr algn="ctr"/>
            <a:endParaRPr lang="en-US" altLang="en-US" sz="4000" dirty="0">
              <a:solidFill>
                <a:srgbClr val="FF0000"/>
              </a:solidFill>
            </a:endParaRPr>
          </a:p>
        </p:txBody>
      </p:sp>
      <p:sp>
        <p:nvSpPr>
          <p:cNvPr id="5" name="TextBox 4">
            <a:extLst>
              <a:ext uri="{FF2B5EF4-FFF2-40B4-BE49-F238E27FC236}">
                <a16:creationId xmlns:a16="http://schemas.microsoft.com/office/drawing/2014/main" id="{CFDAA852-9429-5C73-563F-590BD6C4862B}"/>
              </a:ext>
            </a:extLst>
          </p:cNvPr>
          <p:cNvSpPr txBox="1"/>
          <p:nvPr/>
        </p:nvSpPr>
        <p:spPr>
          <a:xfrm>
            <a:off x="5630022" y="6459838"/>
            <a:ext cx="1568058" cy="646331"/>
          </a:xfrm>
          <a:prstGeom prst="rect">
            <a:avLst/>
          </a:prstGeom>
          <a:noFill/>
        </p:spPr>
        <p:txBody>
          <a:bodyPr wrap="none" rtlCol="0">
            <a:spAutoFit/>
          </a:bodyPr>
          <a:lstStyle/>
          <a:p>
            <a:r>
              <a:rPr lang="en-US" altLang="en-US" sz="1200" dirty="0">
                <a:latin typeface="Times" pitchFamily="2" charset="0"/>
                <a:ea typeface="MS PGothic" panose="020B0600070205080204" pitchFamily="34" charset="-128"/>
              </a:rPr>
              <a:t>©  Janis </a:t>
            </a:r>
            <a:r>
              <a:rPr lang="en-US" altLang="en-US" sz="1200" dirty="0" err="1">
                <a:latin typeface="Times" pitchFamily="2" charset="0"/>
                <a:ea typeface="MS PGothic" panose="020B0600070205080204" pitchFamily="34" charset="-128"/>
              </a:rPr>
              <a:t>Bulgren</a:t>
            </a:r>
            <a:r>
              <a:rPr lang="en-US" altLang="en-US" sz="1200" dirty="0">
                <a:latin typeface="Times" pitchFamily="2" charset="0"/>
                <a:ea typeface="MS PGothic" panose="020B0600070205080204" pitchFamily="34" charset="-128"/>
              </a:rPr>
              <a:t> 2023</a:t>
            </a:r>
          </a:p>
          <a:p>
            <a:endParaRPr lang="en-US" dirty="0"/>
          </a:p>
        </p:txBody>
      </p:sp>
      <p:pic>
        <p:nvPicPr>
          <p:cNvPr id="3" name="Picture 2">
            <a:extLst>
              <a:ext uri="{FF2B5EF4-FFF2-40B4-BE49-F238E27FC236}">
                <a16:creationId xmlns:a16="http://schemas.microsoft.com/office/drawing/2014/main" id="{A29269EE-CA55-AA48-A623-48197D112460}"/>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92630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4177-5297-A74B-B4EE-99FBC14CCC66}"/>
              </a:ext>
            </a:extLst>
          </p:cNvPr>
          <p:cNvSpPr>
            <a:spLocks noGrp="1"/>
          </p:cNvSpPr>
          <p:nvPr>
            <p:ph type="title"/>
          </p:nvPr>
        </p:nvSpPr>
        <p:spPr/>
        <p:txBody>
          <a:bodyPr/>
          <a:lstStyle/>
          <a:p>
            <a:r>
              <a:rPr lang="en-US" b="1" dirty="0">
                <a:solidFill>
                  <a:schemeClr val="tx1"/>
                </a:solidFill>
              </a:rPr>
              <a:t>DISCUSSION</a:t>
            </a:r>
          </a:p>
        </p:txBody>
      </p:sp>
      <p:sp>
        <p:nvSpPr>
          <p:cNvPr id="3" name="Content Placeholder 2">
            <a:extLst>
              <a:ext uri="{FF2B5EF4-FFF2-40B4-BE49-F238E27FC236}">
                <a16:creationId xmlns:a16="http://schemas.microsoft.com/office/drawing/2014/main" id="{6F7372E1-B03B-384E-A47F-F0BBF94AB7B1}"/>
              </a:ext>
            </a:extLst>
          </p:cNvPr>
          <p:cNvSpPr>
            <a:spLocks noGrp="1"/>
          </p:cNvSpPr>
          <p:nvPr>
            <p:ph idx="1"/>
          </p:nvPr>
        </p:nvSpPr>
        <p:spPr>
          <a:xfrm>
            <a:off x="849086" y="1863554"/>
            <a:ext cx="7772400" cy="4642021"/>
          </a:xfrm>
        </p:spPr>
        <p:txBody>
          <a:bodyPr/>
          <a:lstStyle/>
          <a:p>
            <a:pPr marL="457200" indent="-457200">
              <a:buFont typeface="+mj-lt"/>
              <a:buAutoNum type="arabicPeriod"/>
            </a:pPr>
            <a:r>
              <a:rPr lang="en-US" sz="2400" dirty="0"/>
              <a:t>What are types of argumentation questions that are useful in </a:t>
            </a:r>
            <a:r>
              <a:rPr lang="en-US" sz="2400" u="sng" dirty="0"/>
              <a:t>initially introducing </a:t>
            </a:r>
            <a:r>
              <a:rPr lang="en-US" sz="2400" dirty="0"/>
              <a:t>the CCAR?</a:t>
            </a:r>
          </a:p>
          <a:p>
            <a:pPr marL="457200" indent="-457200">
              <a:buFont typeface="+mj-lt"/>
              <a:buAutoNum type="arabicPeriod"/>
            </a:pPr>
            <a:endParaRPr lang="en-US" sz="2400" u="sng" dirty="0"/>
          </a:p>
          <a:p>
            <a:pPr marL="457200" indent="-457200">
              <a:buFont typeface="+mj-lt"/>
              <a:buAutoNum type="arabicPeriod"/>
            </a:pPr>
            <a:r>
              <a:rPr lang="en-US" sz="2400" dirty="0"/>
              <a:t>How insightful could it be to ask teachers and administrators to engage in “</a:t>
            </a:r>
            <a:r>
              <a:rPr lang="en-US" sz="2400" u="sng" dirty="0"/>
              <a:t>backward design</a:t>
            </a:r>
            <a:r>
              <a:rPr lang="en-US" sz="2400" dirty="0"/>
              <a:t>,” that is, to start with analyzing required learning outcomes based on assessments and standards – and then aligning those with the appropriate HOTRs?    </a:t>
            </a:r>
          </a:p>
        </p:txBody>
      </p:sp>
      <p:sp>
        <p:nvSpPr>
          <p:cNvPr id="4" name="Slide Number Placeholder 3">
            <a:extLst>
              <a:ext uri="{FF2B5EF4-FFF2-40B4-BE49-F238E27FC236}">
                <a16:creationId xmlns:a16="http://schemas.microsoft.com/office/drawing/2014/main" id="{78162D73-53FE-2348-B401-766EBE99923F}"/>
              </a:ext>
            </a:extLst>
          </p:cNvPr>
          <p:cNvSpPr>
            <a:spLocks noGrp="1"/>
          </p:cNvSpPr>
          <p:nvPr>
            <p:ph type="sldNum" sz="quarter" idx="10"/>
          </p:nvPr>
        </p:nvSpPr>
        <p:spPr/>
        <p:txBody>
          <a:bodyPr/>
          <a:lstStyle/>
          <a:p>
            <a:pPr>
              <a:defRPr/>
            </a:pPr>
            <a:fld id="{17098659-408A-F140-A3A9-DBA57AC6AD73}" type="slidenum">
              <a:rPr lang="en-US" altLang="en-US" smtClean="0"/>
              <a:pPr>
                <a:defRPr/>
              </a:pPr>
              <a:t>50</a:t>
            </a:fld>
            <a:endParaRPr lang="en-US" altLang="en-US"/>
          </a:p>
        </p:txBody>
      </p:sp>
      <p:sp>
        <p:nvSpPr>
          <p:cNvPr id="7" name="TextBox 6">
            <a:extLst>
              <a:ext uri="{FF2B5EF4-FFF2-40B4-BE49-F238E27FC236}">
                <a16:creationId xmlns:a16="http://schemas.microsoft.com/office/drawing/2014/main" id="{296B26E4-5AB3-DE00-ECB7-7A09A44E0045}"/>
              </a:ext>
            </a:extLst>
          </p:cNvPr>
          <p:cNvSpPr txBox="1"/>
          <p:nvPr/>
        </p:nvSpPr>
        <p:spPr>
          <a:xfrm>
            <a:off x="4095750" y="6197798"/>
            <a:ext cx="2093118" cy="307777"/>
          </a:xfrm>
          <a:prstGeom prst="rect">
            <a:avLst/>
          </a:prstGeom>
          <a:noFill/>
        </p:spPr>
        <p:txBody>
          <a:bodyPr wrap="square">
            <a:spAutoFit/>
          </a:bodyPr>
          <a:lstStyle/>
          <a:p>
            <a:pPr algn="r"/>
            <a:r>
              <a:rPr lang="en-US" altLang="en-US" sz="1400" dirty="0">
                <a:solidFill>
                  <a:srgbClr val="85898A"/>
                </a:solidFill>
              </a:rPr>
              <a:t>© Janis </a:t>
            </a:r>
            <a:r>
              <a:rPr lang="en-US" altLang="en-US" sz="1400" dirty="0" err="1">
                <a:solidFill>
                  <a:srgbClr val="85898A"/>
                </a:solidFill>
              </a:rPr>
              <a:t>Bulgren</a:t>
            </a:r>
            <a:r>
              <a:rPr lang="en-US" altLang="en-US" sz="1400" dirty="0">
                <a:solidFill>
                  <a:srgbClr val="85898A"/>
                </a:solidFill>
              </a:rPr>
              <a:t> 2023 </a:t>
            </a:r>
          </a:p>
        </p:txBody>
      </p:sp>
      <p:pic>
        <p:nvPicPr>
          <p:cNvPr id="6" name="Picture 5">
            <a:extLst>
              <a:ext uri="{FF2B5EF4-FFF2-40B4-BE49-F238E27FC236}">
                <a16:creationId xmlns:a16="http://schemas.microsoft.com/office/drawing/2014/main" id="{E4B0BC62-7FD4-EA58-2045-E83B18A92899}"/>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658520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448387" y="124691"/>
            <a:ext cx="7772400" cy="1229471"/>
          </a:xfrm>
        </p:spPr>
        <p:txBody>
          <a:bodyPr/>
          <a:lstStyle/>
          <a:p>
            <a:pPr eaLnBrk="1" hangingPunct="1"/>
            <a:br>
              <a:rPr lang="en-US" sz="1400" b="1" dirty="0"/>
            </a:br>
            <a:br>
              <a:rPr lang="en-US" sz="1400" b="1" dirty="0"/>
            </a:br>
            <a:r>
              <a:rPr lang="en-US" sz="3200" b="1" dirty="0">
                <a:solidFill>
                  <a:schemeClr val="tx1"/>
                </a:solidFill>
              </a:rPr>
              <a:t>ADDITIONAL PROFESSIONAL DEVELOPMENT RESOURCES</a:t>
            </a:r>
            <a:endParaRPr lang="en-US" altLang="en-US" sz="3200" dirty="0">
              <a:solidFill>
                <a:schemeClr val="tx1"/>
              </a:solidFill>
            </a:endParaRPr>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idx="1"/>
          </p:nvPr>
        </p:nvSpPr>
        <p:spPr>
          <a:xfrm>
            <a:off x="532072" y="1508719"/>
            <a:ext cx="8079855" cy="4735216"/>
          </a:xfrm>
        </p:spPr>
        <p:txBody>
          <a:bodyPr/>
          <a:lstStyle/>
          <a:p>
            <a:pPr marL="0" indent="0">
              <a:buNone/>
            </a:pPr>
            <a:r>
              <a:rPr lang="en-US" dirty="0"/>
              <a:t>Refer to the Professional Developer slides in </a:t>
            </a:r>
            <a:r>
              <a:rPr lang="en-US" dirty="0" err="1">
                <a:highlight>
                  <a:srgbClr val="FFFF00"/>
                </a:highlight>
              </a:rPr>
              <a:t>SIMville</a:t>
            </a:r>
            <a:r>
              <a:rPr lang="en-US" dirty="0"/>
              <a:t> for Cross Curricular Argumentation Routine that provide guidance on using that guidebook and descriptions of different chapters and appendices.</a:t>
            </a:r>
          </a:p>
          <a:p>
            <a:pPr marL="0" indent="0">
              <a:buNone/>
            </a:pPr>
            <a:endParaRPr lang="en-US" dirty="0"/>
          </a:p>
          <a:p>
            <a:pPr marL="0" indent="0">
              <a:buNone/>
            </a:pPr>
            <a:r>
              <a:rPr lang="en-US" dirty="0"/>
              <a:t>Also refer to </a:t>
            </a:r>
          </a:p>
          <a:p>
            <a:pPr marL="0" indent="0">
              <a:buNone/>
            </a:pPr>
            <a:r>
              <a:rPr lang="en-US" dirty="0">
                <a:highlight>
                  <a:srgbClr val="FFFF00"/>
                </a:highlight>
              </a:rPr>
              <a:t>B2</a:t>
            </a:r>
            <a:r>
              <a:rPr lang="en-US" dirty="0"/>
              <a:t> for Alignment of CCAR with standards across content areas, and </a:t>
            </a:r>
          </a:p>
          <a:p>
            <a:pPr marL="0" indent="0">
              <a:buNone/>
            </a:pPr>
            <a:r>
              <a:rPr lang="en-US" dirty="0">
                <a:highlight>
                  <a:srgbClr val="FFFF00"/>
                </a:highlight>
              </a:rPr>
              <a:t>B3</a:t>
            </a:r>
            <a:r>
              <a:rPr lang="en-US" dirty="0"/>
              <a:t> for Expanding Learning with the CCAR</a:t>
            </a:r>
          </a:p>
          <a:p>
            <a:pPr marL="0" indent="0">
              <a:buNone/>
            </a:pPr>
            <a:endParaRPr lang="en-US" sz="2400" dirty="0"/>
          </a:p>
        </p:txBody>
      </p:sp>
      <p:sp>
        <p:nvSpPr>
          <p:cNvPr id="9" name="Slide Number Placeholder 3">
            <a:extLst>
              <a:ext uri="{FF2B5EF4-FFF2-40B4-BE49-F238E27FC236}">
                <a16:creationId xmlns:a16="http://schemas.microsoft.com/office/drawing/2014/main" id="{9EF19FB3-5490-314E-B319-FC635F5D16A4}"/>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51</a:t>
            </a:fld>
            <a:endParaRPr lang="en-US" altLang="en-US" sz="1000" dirty="0">
              <a:solidFill>
                <a:schemeClr val="bg1"/>
              </a:solidFill>
            </a:endParaRPr>
          </a:p>
        </p:txBody>
      </p:sp>
      <p:sp>
        <p:nvSpPr>
          <p:cNvPr id="8" name="Rectangle 7">
            <a:extLst>
              <a:ext uri="{FF2B5EF4-FFF2-40B4-BE49-F238E27FC236}">
                <a16:creationId xmlns:a16="http://schemas.microsoft.com/office/drawing/2014/main" id="{70CDDDB4-0D85-F14E-9A5F-0B1B87950C3C}"/>
              </a:ext>
            </a:extLst>
          </p:cNvPr>
          <p:cNvSpPr/>
          <p:nvPr/>
        </p:nvSpPr>
        <p:spPr>
          <a:xfrm>
            <a:off x="4572000" y="6243935"/>
            <a:ext cx="1798890" cy="307777"/>
          </a:xfrm>
          <a:prstGeom prst="rect">
            <a:avLst/>
          </a:prstGeom>
        </p:spPr>
        <p:txBody>
          <a:bodyPr wrap="none">
            <a:spAutoFit/>
          </a:bodyPr>
          <a:lstStyle/>
          <a:p>
            <a:pPr eaLnBrk="1" hangingPunct="1"/>
            <a:r>
              <a:rPr lang="en-US" altLang="en-US" sz="1400" dirty="0">
                <a:latin typeface="Times" pitchFamily="2" charset="0"/>
                <a:ea typeface="MS PGothic" panose="020B0600070205080204" pitchFamily="34" charset="-128"/>
              </a:rPr>
              <a:t>©  Janis </a:t>
            </a:r>
            <a:r>
              <a:rPr lang="en-US" altLang="en-US" sz="1400" dirty="0" err="1">
                <a:latin typeface="Times" pitchFamily="2" charset="0"/>
                <a:ea typeface="MS PGothic" panose="020B0600070205080204" pitchFamily="34" charset="-128"/>
              </a:rPr>
              <a:t>Bulgren</a:t>
            </a:r>
            <a:r>
              <a:rPr lang="en-US" altLang="en-US" sz="1400" dirty="0">
                <a:latin typeface="Times" pitchFamily="2" charset="0"/>
                <a:ea typeface="MS PGothic" panose="020B0600070205080204" pitchFamily="34" charset="-128"/>
              </a:rPr>
              <a:t> 2023</a:t>
            </a:r>
          </a:p>
        </p:txBody>
      </p:sp>
      <p:pic>
        <p:nvPicPr>
          <p:cNvPr id="2" name="Picture 1">
            <a:extLst>
              <a:ext uri="{FF2B5EF4-FFF2-40B4-BE49-F238E27FC236}">
                <a16:creationId xmlns:a16="http://schemas.microsoft.com/office/drawing/2014/main" id="{E1A7755A-40DA-745F-9B62-D9BCBD0B5CA6}"/>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02446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E62B56-368E-15BB-CC80-2D986006BD18}"/>
              </a:ext>
            </a:extLst>
          </p:cNvPr>
          <p:cNvPicPr>
            <a:picLocks noChangeAspect="1"/>
          </p:cNvPicPr>
          <p:nvPr/>
        </p:nvPicPr>
        <p:blipFill>
          <a:blip r:embed="rId3"/>
          <a:stretch>
            <a:fillRect/>
          </a:stretch>
        </p:blipFill>
        <p:spPr>
          <a:xfrm>
            <a:off x="685800" y="152400"/>
            <a:ext cx="7772400" cy="5880864"/>
          </a:xfrm>
          <a:prstGeom prst="rect">
            <a:avLst/>
          </a:prstGeom>
        </p:spPr>
      </p:pic>
      <p:sp>
        <p:nvSpPr>
          <p:cNvPr id="10" name="Oval 9">
            <a:extLst>
              <a:ext uri="{FF2B5EF4-FFF2-40B4-BE49-F238E27FC236}">
                <a16:creationId xmlns:a16="http://schemas.microsoft.com/office/drawing/2014/main" id="{AF5612E9-4D3A-FD78-0D74-F03FFE357D71}"/>
              </a:ext>
            </a:extLst>
          </p:cNvPr>
          <p:cNvSpPr/>
          <p:nvPr/>
        </p:nvSpPr>
        <p:spPr bwMode="auto">
          <a:xfrm>
            <a:off x="6629400" y="990600"/>
            <a:ext cx="1828800" cy="5029200"/>
          </a:xfrm>
          <a:prstGeom prst="ellipse">
            <a:avLst/>
          </a:prstGeom>
          <a:noFill/>
          <a:ln w="25400">
            <a:solidFill>
              <a:schemeClr val="accent1"/>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89F4E422-66C3-ED9D-3C1F-6E904FB8A324}"/>
              </a:ext>
            </a:extLst>
          </p:cNvPr>
          <p:cNvPicPr>
            <a:picLocks noChangeAspect="1"/>
          </p:cNvPicPr>
          <p:nvPr/>
        </p:nvPicPr>
        <p:blipFill>
          <a:blip r:embed="rId4"/>
          <a:stretch>
            <a:fillRect/>
          </a:stretch>
        </p:blipFill>
        <p:spPr>
          <a:xfrm>
            <a:off x="33652" y="6271950"/>
            <a:ext cx="2315688" cy="4739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4045974" y="5705788"/>
            <a:ext cx="4736155" cy="1077216"/>
          </a:xfrm>
        </p:spPr>
        <p:txBody>
          <a:bodyPr/>
          <a:lstStyle/>
          <a:p>
            <a:pPr algn="ctr" eaLnBrk="1" hangingPunct="1">
              <a:spcBef>
                <a:spcPct val="25000"/>
              </a:spcBef>
            </a:pPr>
            <a:r>
              <a:rPr lang="en-US" altLang="ja-JP" sz="2400" i="1" dirty="0">
                <a:solidFill>
                  <a:schemeClr val="tx1"/>
                </a:solidFill>
              </a:rPr>
              <a:t>Janis A. </a:t>
            </a:r>
            <a:r>
              <a:rPr lang="en-US" altLang="ja-JP" sz="2400" i="1" dirty="0" err="1">
                <a:solidFill>
                  <a:schemeClr val="tx1"/>
                </a:solidFill>
              </a:rPr>
              <a:t>Bulgren</a:t>
            </a:r>
            <a:r>
              <a:rPr lang="en-US" altLang="ja-JP" sz="2400" i="1" dirty="0">
                <a:solidFill>
                  <a:schemeClr val="tx1"/>
                </a:solidFill>
              </a:rPr>
              <a:t>, Ph.D.</a:t>
            </a:r>
            <a:endParaRPr lang="en-US" altLang="en-US" sz="2400" b="0" i="1" dirty="0">
              <a:solidFill>
                <a:schemeClr val="tx1"/>
              </a:solidFill>
            </a:endParaRPr>
          </a:p>
        </p:txBody>
      </p:sp>
      <p:sp>
        <p:nvSpPr>
          <p:cNvPr id="2" name="Rectangle 1">
            <a:extLst>
              <a:ext uri="{FF2B5EF4-FFF2-40B4-BE49-F238E27FC236}">
                <a16:creationId xmlns:a16="http://schemas.microsoft.com/office/drawing/2014/main" id="{E3671510-60B6-4941-AD12-3085B77DFB3A}"/>
              </a:ext>
            </a:extLst>
          </p:cNvPr>
          <p:cNvSpPr/>
          <p:nvPr/>
        </p:nvSpPr>
        <p:spPr>
          <a:xfrm>
            <a:off x="3450771" y="-203561"/>
            <a:ext cx="5486400" cy="4462760"/>
          </a:xfrm>
          <a:prstGeom prst="rect">
            <a:avLst/>
          </a:prstGeom>
          <a:noFill/>
        </p:spPr>
        <p:txBody>
          <a:bodyPr wrap="square" lIns="91440" tIns="45720" rIns="91440" bIns="45720">
            <a:spAutoFit/>
          </a:bodyPr>
          <a:lstStyle/>
          <a:p>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pPr algn="ctr"/>
            <a:r>
              <a:rPr lang="en-US" sz="3200" b="1" dirty="0">
                <a:highlight>
                  <a:srgbClr val="FFFF00"/>
                </a:highlight>
                <a:latin typeface="+mn-lt"/>
              </a:rPr>
              <a:t>HOW</a:t>
            </a:r>
            <a:r>
              <a:rPr lang="en-US" sz="3200" dirty="0">
                <a:latin typeface="+mn-lt"/>
              </a:rPr>
              <a:t> does the CCAR</a:t>
            </a:r>
          </a:p>
          <a:p>
            <a:pPr algn="ctr"/>
            <a:r>
              <a:rPr lang="en-US" sz="3200" dirty="0">
                <a:latin typeface="+mn-lt"/>
              </a:rPr>
              <a:t>respond to the needs of  </a:t>
            </a:r>
          </a:p>
          <a:p>
            <a:pPr algn="ctr"/>
            <a:r>
              <a:rPr lang="en-US" sz="3200" dirty="0">
                <a:latin typeface="+mn-lt"/>
              </a:rPr>
              <a:t>STUDENTS and TEACHERS facing increasingly rigorous STANDARDS</a:t>
            </a:r>
            <a:r>
              <a:rPr lang="en-US" dirty="0">
                <a:latin typeface="+mn-lt"/>
              </a:rPr>
              <a:t>?</a:t>
            </a:r>
          </a:p>
          <a:p>
            <a:endParaRPr lang="en-US" altLang="en-US" sz="4000" dirty="0">
              <a:solidFill>
                <a:srgbClr val="FF0000"/>
              </a:solidFill>
            </a:endParaRPr>
          </a:p>
        </p:txBody>
      </p:sp>
      <p:sp>
        <p:nvSpPr>
          <p:cNvPr id="5" name="TextBox 4">
            <a:extLst>
              <a:ext uri="{FF2B5EF4-FFF2-40B4-BE49-F238E27FC236}">
                <a16:creationId xmlns:a16="http://schemas.microsoft.com/office/drawing/2014/main" id="{CFDAA852-9429-5C73-563F-590BD6C4862B}"/>
              </a:ext>
            </a:extLst>
          </p:cNvPr>
          <p:cNvSpPr txBox="1"/>
          <p:nvPr/>
        </p:nvSpPr>
        <p:spPr>
          <a:xfrm>
            <a:off x="5630022" y="6459838"/>
            <a:ext cx="1568058" cy="646331"/>
          </a:xfrm>
          <a:prstGeom prst="rect">
            <a:avLst/>
          </a:prstGeom>
          <a:noFill/>
        </p:spPr>
        <p:txBody>
          <a:bodyPr wrap="none" rtlCol="0">
            <a:spAutoFit/>
          </a:bodyPr>
          <a:lstStyle/>
          <a:p>
            <a:r>
              <a:rPr lang="en-US" altLang="en-US" sz="1200" dirty="0">
                <a:latin typeface="Times" pitchFamily="2" charset="0"/>
                <a:ea typeface="MS PGothic" panose="020B0600070205080204" pitchFamily="34" charset="-128"/>
              </a:rPr>
              <a:t>©  Janis </a:t>
            </a:r>
            <a:r>
              <a:rPr lang="en-US" altLang="en-US" sz="1200" dirty="0" err="1">
                <a:latin typeface="Times" pitchFamily="2" charset="0"/>
                <a:ea typeface="MS PGothic" panose="020B0600070205080204" pitchFamily="34" charset="-128"/>
              </a:rPr>
              <a:t>Bulgren</a:t>
            </a:r>
            <a:r>
              <a:rPr lang="en-US" altLang="en-US" sz="1200" dirty="0">
                <a:latin typeface="Times" pitchFamily="2" charset="0"/>
                <a:ea typeface="MS PGothic" panose="020B0600070205080204" pitchFamily="34" charset="-128"/>
              </a:rPr>
              <a:t> 2023</a:t>
            </a:r>
          </a:p>
          <a:p>
            <a:endParaRPr lang="en-US" dirty="0"/>
          </a:p>
        </p:txBody>
      </p:sp>
      <p:pic>
        <p:nvPicPr>
          <p:cNvPr id="3" name="Picture 2">
            <a:extLst>
              <a:ext uri="{FF2B5EF4-FFF2-40B4-BE49-F238E27FC236}">
                <a16:creationId xmlns:a16="http://schemas.microsoft.com/office/drawing/2014/main" id="{3FECC1DA-0675-42C0-B78F-D6936CDA5D27}"/>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08379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20EB-CC4C-744E-A843-C189F408FE9E}"/>
              </a:ext>
            </a:extLst>
          </p:cNvPr>
          <p:cNvSpPr>
            <a:spLocks noGrp="1"/>
          </p:cNvSpPr>
          <p:nvPr>
            <p:ph type="title"/>
          </p:nvPr>
        </p:nvSpPr>
        <p:spPr>
          <a:xfrm>
            <a:off x="0" y="56658"/>
            <a:ext cx="9305344" cy="2062598"/>
          </a:xfrm>
        </p:spPr>
        <p:txBody>
          <a:bodyPr/>
          <a:lstStyle/>
          <a:p>
            <a:br>
              <a:rPr lang="en-US" b="1" dirty="0">
                <a:ln w="12700">
                  <a:solidFill>
                    <a:schemeClr val="accent1"/>
                  </a:solidFill>
                  <a:prstDash val="solid"/>
                </a:ln>
                <a:solidFill>
                  <a:srgbClr val="FF0000"/>
                </a:solidFill>
                <a:effectLst>
                  <a:outerShdw dist="38100" dir="2640000" algn="bl" rotWithShape="0">
                    <a:schemeClr val="accent1"/>
                  </a:outerShdw>
                </a:effectLst>
                <a:highlight>
                  <a:srgbClr val="FFFF00"/>
                </a:highlight>
              </a:rPr>
            </a:br>
            <a:br>
              <a:rPr lang="en-US" b="1" dirty="0">
                <a:ln w="12700">
                  <a:solidFill>
                    <a:schemeClr val="accent1"/>
                  </a:solidFill>
                  <a:prstDash val="solid"/>
                </a:ln>
                <a:solidFill>
                  <a:srgbClr val="FF0000"/>
                </a:solidFill>
                <a:effectLst>
                  <a:outerShdw dist="38100" dir="2640000" algn="bl" rotWithShape="0">
                    <a:schemeClr val="accent1"/>
                  </a:outerShdw>
                </a:effectLst>
                <a:highlight>
                  <a:srgbClr val="FFFF00"/>
                </a:highlight>
              </a:rPr>
            </a:br>
            <a:br>
              <a:rPr lang="en-US" b="1" dirty="0">
                <a:ln w="12700">
                  <a:solidFill>
                    <a:schemeClr val="accent1"/>
                  </a:solidFill>
                  <a:prstDash val="solid"/>
                </a:ln>
                <a:solidFill>
                  <a:srgbClr val="FF0000"/>
                </a:solidFill>
                <a:effectLst>
                  <a:outerShdw dist="38100" dir="2640000" algn="bl" rotWithShape="0">
                    <a:schemeClr val="accent1"/>
                  </a:outerShdw>
                </a:effectLst>
                <a:highlight>
                  <a:srgbClr val="FFFF00"/>
                </a:highlight>
              </a:rPr>
            </a:br>
            <a:br>
              <a:rPr lang="en-US" b="1" dirty="0">
                <a:ln w="12700">
                  <a:solidFill>
                    <a:schemeClr val="accent1"/>
                  </a:solidFill>
                  <a:prstDash val="solid"/>
                </a:ln>
                <a:solidFill>
                  <a:srgbClr val="FF0000"/>
                </a:solidFill>
                <a:effectLst>
                  <a:outerShdw dist="38100" dir="2640000" algn="bl" rotWithShape="0">
                    <a:schemeClr val="accent1"/>
                  </a:outerShdw>
                </a:effectLst>
                <a:highlight>
                  <a:srgbClr val="FFFF00"/>
                </a:highlight>
              </a:rPr>
            </a:br>
            <a:r>
              <a:rPr lang="en-US" sz="4000" b="1" dirty="0">
                <a:ln w="12700">
                  <a:solidFill>
                    <a:schemeClr val="accent1"/>
                  </a:solidFill>
                  <a:prstDash val="solid"/>
                </a:ln>
                <a:solidFill>
                  <a:srgbClr val="C00000"/>
                </a:solidFill>
                <a:effectLst>
                  <a:outerShdw dist="38100" dir="2640000" algn="bl" rotWithShape="0">
                    <a:schemeClr val="accent1"/>
                  </a:outerShdw>
                </a:effectLst>
              </a:rPr>
              <a:t> </a:t>
            </a:r>
            <a:br>
              <a:rPr lang="en-US" sz="4000" b="1" dirty="0">
                <a:ln w="12700">
                  <a:solidFill>
                    <a:schemeClr val="accent1"/>
                  </a:solidFill>
                  <a:prstDash val="solid"/>
                </a:ln>
                <a:solidFill>
                  <a:srgbClr val="C00000"/>
                </a:solidFill>
                <a:effectLst>
                  <a:outerShdw dist="38100" dir="2640000" algn="bl" rotWithShape="0">
                    <a:schemeClr val="accent1"/>
                  </a:outerShdw>
                </a:effectLst>
              </a:rPr>
            </a:br>
            <a:br>
              <a:rPr lang="en-US" sz="4000" b="1" dirty="0">
                <a:ln w="12700">
                  <a:solidFill>
                    <a:schemeClr val="accent1"/>
                  </a:solidFill>
                  <a:prstDash val="solid"/>
                </a:ln>
                <a:solidFill>
                  <a:srgbClr val="C00000"/>
                </a:solidFill>
                <a:effectLst>
                  <a:outerShdw dist="38100" dir="2640000" algn="bl" rotWithShape="0">
                    <a:schemeClr val="accent1"/>
                  </a:outerShdw>
                </a:effectLst>
              </a:rPr>
            </a:br>
            <a:r>
              <a:rPr lang="en-US" sz="3200" b="1" dirty="0">
                <a:solidFill>
                  <a:schemeClr val="tx1"/>
                </a:solidFill>
              </a:rPr>
              <a:t>The CCAR guides responses to standards requiring </a:t>
            </a:r>
            <a:r>
              <a:rPr lang="en-US" sz="3200" b="1" dirty="0">
                <a:solidFill>
                  <a:schemeClr val="tx1"/>
                </a:solidFill>
                <a:highlight>
                  <a:srgbClr val="FFFF00"/>
                </a:highlight>
              </a:rPr>
              <a:t>Reasoning  </a:t>
            </a:r>
            <a:br>
              <a:rPr lang="en-US" dirty="0"/>
            </a:br>
            <a:r>
              <a:rPr lang="en-US" dirty="0">
                <a:highlight>
                  <a:srgbClr val="FFFF00"/>
                </a:highlight>
              </a:rPr>
              <a:t> </a:t>
            </a:r>
            <a:br>
              <a:rPr lang="en-US" sz="3400" b="1" dirty="0">
                <a:highlight>
                  <a:srgbClr val="FFFF00"/>
                </a:highlight>
              </a:rPr>
            </a:br>
            <a:endParaRPr lang="en-US" sz="1600" dirty="0"/>
          </a:p>
        </p:txBody>
      </p:sp>
      <p:sp>
        <p:nvSpPr>
          <p:cNvPr id="4" name="Slide Number Placeholder 3">
            <a:extLst>
              <a:ext uri="{FF2B5EF4-FFF2-40B4-BE49-F238E27FC236}">
                <a16:creationId xmlns:a16="http://schemas.microsoft.com/office/drawing/2014/main" id="{F457FAB8-DA6F-8541-A531-34807B93DE4C}"/>
              </a:ext>
            </a:extLst>
          </p:cNvPr>
          <p:cNvSpPr>
            <a:spLocks noGrp="1"/>
          </p:cNvSpPr>
          <p:nvPr>
            <p:ph type="sldNum" sz="quarter" idx="10"/>
          </p:nvPr>
        </p:nvSpPr>
        <p:spPr>
          <a:xfrm>
            <a:off x="-98854" y="6705600"/>
            <a:ext cx="1905000" cy="304800"/>
          </a:xfrm>
        </p:spPr>
        <p:txBody>
          <a:bodyPr/>
          <a:lstStyle/>
          <a:p>
            <a:pPr>
              <a:defRPr/>
            </a:pPr>
            <a:fld id="{17098659-408A-F140-A3A9-DBA57AC6AD73}" type="slidenum">
              <a:rPr lang="en-US" altLang="en-US" smtClean="0"/>
              <a:pPr>
                <a:defRPr/>
              </a:pPr>
              <a:t>8</a:t>
            </a:fld>
            <a:endParaRPr lang="en-US" altLang="en-US" dirty="0"/>
          </a:p>
        </p:txBody>
      </p:sp>
      <p:sp>
        <p:nvSpPr>
          <p:cNvPr id="6" name="TextBox 5">
            <a:extLst>
              <a:ext uri="{FF2B5EF4-FFF2-40B4-BE49-F238E27FC236}">
                <a16:creationId xmlns:a16="http://schemas.microsoft.com/office/drawing/2014/main" id="{1EAF363E-9461-0835-094D-BCF7E243B9A3}"/>
              </a:ext>
            </a:extLst>
          </p:cNvPr>
          <p:cNvSpPr txBox="1"/>
          <p:nvPr/>
        </p:nvSpPr>
        <p:spPr>
          <a:xfrm>
            <a:off x="4143632" y="6200001"/>
            <a:ext cx="4621426" cy="276999"/>
          </a:xfrm>
          <a:prstGeom prst="rect">
            <a:avLst/>
          </a:prstGeom>
          <a:noFill/>
        </p:spPr>
        <p:txBody>
          <a:bodyPr wrap="square">
            <a:spAutoFit/>
          </a:bodyPr>
          <a:lstStyle/>
          <a:p>
            <a:r>
              <a:rPr lang="en-US" sz="1200" dirty="0">
                <a:solidFill>
                  <a:prstClr val="black">
                    <a:tint val="75000"/>
                  </a:prstClr>
                </a:solidFill>
                <a:latin typeface="Calibri" panose="020F0502020204030204"/>
              </a:rPr>
              <a:t> © Janis </a:t>
            </a:r>
            <a:r>
              <a:rPr lang="en-US" sz="1200" dirty="0" err="1">
                <a:solidFill>
                  <a:prstClr val="black">
                    <a:tint val="75000"/>
                  </a:prstClr>
                </a:solidFill>
                <a:latin typeface="Calibri" panose="020F0502020204030204"/>
              </a:rPr>
              <a:t>Bulgren</a:t>
            </a:r>
            <a:r>
              <a:rPr lang="en-US" sz="1200" dirty="0">
                <a:solidFill>
                  <a:prstClr val="black">
                    <a:tint val="75000"/>
                  </a:prstClr>
                </a:solidFill>
                <a:latin typeface="Calibri" panose="020F0502020204030204"/>
              </a:rPr>
              <a:t> 2023</a:t>
            </a:r>
            <a:endParaRPr lang="en-US" sz="1200" dirty="0"/>
          </a:p>
        </p:txBody>
      </p:sp>
      <p:sp>
        <p:nvSpPr>
          <p:cNvPr id="3" name="TextBox 2">
            <a:extLst>
              <a:ext uri="{FF2B5EF4-FFF2-40B4-BE49-F238E27FC236}">
                <a16:creationId xmlns:a16="http://schemas.microsoft.com/office/drawing/2014/main" id="{59760F70-472F-73A0-D00B-6B58B6F292C8}"/>
              </a:ext>
            </a:extLst>
          </p:cNvPr>
          <p:cNvSpPr txBox="1"/>
          <p:nvPr/>
        </p:nvSpPr>
        <p:spPr>
          <a:xfrm>
            <a:off x="522514" y="1786035"/>
            <a:ext cx="7620997" cy="3847207"/>
          </a:xfrm>
          <a:prstGeom prst="rect">
            <a:avLst/>
          </a:prstGeom>
          <a:noFill/>
        </p:spPr>
        <p:txBody>
          <a:bodyPr wrap="none" rtlCol="0">
            <a:spAutoFit/>
          </a:bodyPr>
          <a:lstStyle/>
          <a:p>
            <a:r>
              <a:rPr lang="en-US" sz="2400" b="1" dirty="0">
                <a:solidFill>
                  <a:srgbClr val="941100"/>
                </a:solidFill>
                <a:latin typeface="+mn-lt"/>
              </a:rPr>
              <a:t>Reasoning is the process of </a:t>
            </a:r>
            <a:br>
              <a:rPr lang="en-US" sz="2400" b="1" dirty="0">
                <a:solidFill>
                  <a:srgbClr val="941100"/>
                </a:solidFill>
                <a:latin typeface="+mn-lt"/>
              </a:rPr>
            </a:br>
            <a:endParaRPr lang="en-US" sz="2400" b="1" dirty="0">
              <a:solidFill>
                <a:srgbClr val="941100"/>
              </a:solidFill>
              <a:latin typeface="+mn-lt"/>
            </a:endParaRPr>
          </a:p>
          <a:p>
            <a:pPr marL="800100" lvl="1" indent="-342900">
              <a:buFont typeface="Arial" panose="020B0604020202020204" pitchFamily="34" charset="0"/>
              <a:buChar char="•"/>
            </a:pPr>
            <a:r>
              <a:rPr lang="en-US" dirty="0">
                <a:latin typeface="+mn-lt"/>
              </a:rPr>
              <a:t>thinking about a </a:t>
            </a:r>
            <a:r>
              <a:rPr lang="en-US" dirty="0">
                <a:highlight>
                  <a:srgbClr val="FFFF00"/>
                </a:highlight>
                <a:latin typeface="+mn-lt"/>
              </a:rPr>
              <a:t>CLAIM</a:t>
            </a:r>
            <a:r>
              <a:rPr lang="en-US" dirty="0">
                <a:latin typeface="+mn-lt"/>
              </a:rPr>
              <a:t>,</a:t>
            </a:r>
          </a:p>
          <a:p>
            <a:pPr marL="800100" lvl="1" indent="-342900">
              <a:buFont typeface="Arial" panose="020B0604020202020204" pitchFamily="34" charset="0"/>
              <a:buChar char="•"/>
            </a:pPr>
            <a:r>
              <a:rPr lang="en-US" dirty="0">
                <a:latin typeface="+mn-lt"/>
              </a:rPr>
              <a:t>analyzing the </a:t>
            </a:r>
            <a:r>
              <a:rPr lang="en-US" dirty="0">
                <a:highlight>
                  <a:srgbClr val="FFFF00"/>
                </a:highlight>
                <a:latin typeface="+mn-lt"/>
              </a:rPr>
              <a:t>EVIDENCE</a:t>
            </a:r>
            <a:r>
              <a:rPr lang="en-US" dirty="0">
                <a:latin typeface="+mn-lt"/>
              </a:rPr>
              <a:t> presented to</a:t>
            </a:r>
            <a:br>
              <a:rPr lang="en-US" dirty="0">
                <a:latin typeface="+mn-lt"/>
              </a:rPr>
            </a:br>
            <a:r>
              <a:rPr lang="en-US" dirty="0">
                <a:latin typeface="+mn-lt"/>
              </a:rPr>
              <a:t>	     support the claim, and</a:t>
            </a:r>
          </a:p>
          <a:p>
            <a:pPr marL="800100" lvl="1" indent="-342900">
              <a:buFont typeface="Arial" panose="020B0604020202020204" pitchFamily="34" charset="0"/>
              <a:buChar char="•"/>
            </a:pPr>
            <a:r>
              <a:rPr lang="en-US" dirty="0">
                <a:latin typeface="+mn-lt"/>
              </a:rPr>
              <a:t>thinking and </a:t>
            </a:r>
            <a:r>
              <a:rPr lang="en-US" dirty="0">
                <a:highlight>
                  <a:srgbClr val="FFFF00"/>
                </a:highlight>
                <a:latin typeface="+mn-lt"/>
              </a:rPr>
              <a:t>REASONING</a:t>
            </a:r>
            <a:r>
              <a:rPr lang="en-US" dirty="0">
                <a:latin typeface="+mn-lt"/>
              </a:rPr>
              <a:t> to explain HOW the </a:t>
            </a:r>
            <a:br>
              <a:rPr lang="en-US" dirty="0">
                <a:latin typeface="+mn-lt"/>
              </a:rPr>
            </a:br>
            <a:r>
              <a:rPr lang="en-US" dirty="0">
                <a:latin typeface="+mn-lt"/>
              </a:rPr>
              <a:t>evidence is strong enough and is well connected</a:t>
            </a:r>
            <a:br>
              <a:rPr lang="en-US" dirty="0">
                <a:latin typeface="+mn-lt"/>
              </a:rPr>
            </a:br>
            <a:r>
              <a:rPr lang="en-US" dirty="0">
                <a:latin typeface="+mn-lt"/>
              </a:rPr>
              <a:t> to the claim (or not) to support the claim. </a:t>
            </a:r>
            <a:br>
              <a:rPr lang="en-US" dirty="0">
                <a:latin typeface="Century Gothic" panose="020B0502020202020204" pitchFamily="34" charset="0"/>
              </a:rPr>
            </a:br>
            <a:br>
              <a:rPr lang="en-US" b="1" dirty="0"/>
            </a:br>
            <a:r>
              <a:rPr lang="en-US" sz="1400" dirty="0"/>
              <a:t>See Chapter 1 of </a:t>
            </a:r>
            <a:r>
              <a:rPr lang="en-US" sz="1400" i="1" dirty="0"/>
              <a:t>Teaching Cross-Curricular Argumentation (2021)</a:t>
            </a:r>
            <a:br>
              <a:rPr lang="en-US" sz="1400" i="1" dirty="0"/>
            </a:br>
            <a:r>
              <a:rPr lang="en-US" sz="1400" dirty="0"/>
              <a:t>The University of Kanas Center for Research on Learning</a:t>
            </a:r>
            <a:endParaRPr lang="en-US" dirty="0"/>
          </a:p>
        </p:txBody>
      </p:sp>
      <p:pic>
        <p:nvPicPr>
          <p:cNvPr id="7" name="Picture 6">
            <a:extLst>
              <a:ext uri="{FF2B5EF4-FFF2-40B4-BE49-F238E27FC236}">
                <a16:creationId xmlns:a16="http://schemas.microsoft.com/office/drawing/2014/main" id="{58C7C65B-EBE2-D0F0-388F-A92394D6D1F6}"/>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71741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20EB-CC4C-744E-A843-C189F408FE9E}"/>
              </a:ext>
            </a:extLst>
          </p:cNvPr>
          <p:cNvSpPr>
            <a:spLocks noGrp="1"/>
          </p:cNvSpPr>
          <p:nvPr>
            <p:ph type="title"/>
          </p:nvPr>
        </p:nvSpPr>
        <p:spPr>
          <a:xfrm>
            <a:off x="363255" y="475989"/>
            <a:ext cx="8455068" cy="819410"/>
          </a:xfrm>
        </p:spPr>
        <p:txBody>
          <a:bodyPr/>
          <a:lstStyle/>
          <a:p>
            <a:br>
              <a:rPr lang="en-US" sz="2800" dirty="0"/>
            </a:br>
            <a:r>
              <a:rPr lang="en-US" sz="3200" b="1" dirty="0">
                <a:solidFill>
                  <a:schemeClr val="tx1"/>
                </a:solidFill>
              </a:rPr>
              <a:t>Rationales for using the</a:t>
            </a:r>
            <a:br>
              <a:rPr lang="en-US" sz="3200" b="1" dirty="0">
                <a:solidFill>
                  <a:schemeClr val="tx1"/>
                </a:solidFill>
              </a:rPr>
            </a:br>
            <a:r>
              <a:rPr lang="en-US" sz="3200" b="1" dirty="0">
                <a:solidFill>
                  <a:schemeClr val="tx1"/>
                </a:solidFill>
              </a:rPr>
              <a:t>Cross Curricular Argumentation Routine</a:t>
            </a:r>
            <a:endParaRPr lang="en-US" sz="3200" b="1"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613296F2-8C76-AD40-8AC8-1B349C1CD77A}"/>
              </a:ext>
            </a:extLst>
          </p:cNvPr>
          <p:cNvSpPr>
            <a:spLocks noGrp="1"/>
          </p:cNvSpPr>
          <p:nvPr>
            <p:ph idx="1"/>
          </p:nvPr>
        </p:nvSpPr>
        <p:spPr>
          <a:xfrm>
            <a:off x="463463" y="1523999"/>
            <a:ext cx="7719164" cy="4567536"/>
          </a:xfrm>
        </p:spPr>
        <p:txBody>
          <a:bodyPr>
            <a:noAutofit/>
          </a:bodyPr>
          <a:lstStyle/>
          <a:p>
            <a:pPr lvl="1">
              <a:buFont typeface="Arial" panose="020B0604020202020204" pitchFamily="34" charset="0"/>
              <a:buChar char="•"/>
            </a:pPr>
            <a:r>
              <a:rPr lang="en-US" sz="2800" dirty="0"/>
              <a:t>Building on factual information to </a:t>
            </a:r>
            <a:r>
              <a:rPr lang="en-US" sz="2800" dirty="0">
                <a:solidFill>
                  <a:srgbClr val="941100"/>
                </a:solidFill>
              </a:rPr>
              <a:t>engage in reasoning</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Responding to </a:t>
            </a:r>
            <a:r>
              <a:rPr lang="en-US" sz="2800" dirty="0">
                <a:solidFill>
                  <a:srgbClr val="941100"/>
                </a:solidFill>
              </a:rPr>
              <a:t>rigorous standards </a:t>
            </a:r>
            <a:r>
              <a:rPr lang="en-US" sz="2800" dirty="0"/>
              <a:t>across content areas</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Responding to school and </a:t>
            </a:r>
            <a:r>
              <a:rPr lang="en-US" sz="2800" dirty="0">
                <a:solidFill>
                  <a:srgbClr val="941100"/>
                </a:solidFill>
              </a:rPr>
              <a:t>real-world issues and needs</a:t>
            </a:r>
          </a:p>
        </p:txBody>
      </p:sp>
      <p:sp>
        <p:nvSpPr>
          <p:cNvPr id="4" name="Slide Number Placeholder 3">
            <a:extLst>
              <a:ext uri="{FF2B5EF4-FFF2-40B4-BE49-F238E27FC236}">
                <a16:creationId xmlns:a16="http://schemas.microsoft.com/office/drawing/2014/main" id="{F457FAB8-DA6F-8541-A531-34807B93DE4C}"/>
              </a:ext>
            </a:extLst>
          </p:cNvPr>
          <p:cNvSpPr>
            <a:spLocks noGrp="1"/>
          </p:cNvSpPr>
          <p:nvPr>
            <p:ph type="sldNum" sz="quarter" idx="10"/>
          </p:nvPr>
        </p:nvSpPr>
        <p:spPr/>
        <p:txBody>
          <a:bodyPr/>
          <a:lstStyle/>
          <a:p>
            <a:pPr>
              <a:defRPr/>
            </a:pPr>
            <a:fld id="{17098659-408A-F140-A3A9-DBA57AC6AD73}" type="slidenum">
              <a:rPr lang="en-US" altLang="en-US" smtClean="0"/>
              <a:pPr>
                <a:defRPr/>
              </a:pPr>
              <a:t>9</a:t>
            </a:fld>
            <a:endParaRPr lang="en-US" altLang="en-US"/>
          </a:p>
        </p:txBody>
      </p:sp>
      <p:sp>
        <p:nvSpPr>
          <p:cNvPr id="6" name="Rectangle 5">
            <a:extLst>
              <a:ext uri="{FF2B5EF4-FFF2-40B4-BE49-F238E27FC236}">
                <a16:creationId xmlns:a16="http://schemas.microsoft.com/office/drawing/2014/main" id="{C9FD84FE-E117-2C49-9B05-C8B5AF7A27CE}"/>
              </a:ext>
            </a:extLst>
          </p:cNvPr>
          <p:cNvSpPr/>
          <p:nvPr/>
        </p:nvSpPr>
        <p:spPr>
          <a:xfrm>
            <a:off x="4572000" y="6243935"/>
            <a:ext cx="1798890" cy="307777"/>
          </a:xfrm>
          <a:prstGeom prst="rect">
            <a:avLst/>
          </a:prstGeom>
        </p:spPr>
        <p:txBody>
          <a:bodyPr wrap="none">
            <a:spAutoFit/>
          </a:bodyPr>
          <a:lstStyle/>
          <a:p>
            <a:pPr eaLnBrk="1" hangingPunct="1"/>
            <a:r>
              <a:rPr lang="en-US" altLang="en-US" sz="1400" dirty="0">
                <a:latin typeface="Times" pitchFamily="2" charset="0"/>
                <a:ea typeface="MS PGothic" panose="020B0600070205080204" pitchFamily="34" charset="-128"/>
              </a:rPr>
              <a:t>©  Janis </a:t>
            </a:r>
            <a:r>
              <a:rPr lang="en-US" altLang="en-US" sz="1400" dirty="0" err="1">
                <a:latin typeface="Times" pitchFamily="2" charset="0"/>
                <a:ea typeface="MS PGothic" panose="020B0600070205080204" pitchFamily="34" charset="-128"/>
              </a:rPr>
              <a:t>Bulgren</a:t>
            </a:r>
            <a:r>
              <a:rPr lang="en-US" altLang="en-US" sz="1400" dirty="0">
                <a:latin typeface="Times" pitchFamily="2" charset="0"/>
                <a:ea typeface="MS PGothic" panose="020B0600070205080204" pitchFamily="34" charset="-128"/>
              </a:rPr>
              <a:t> 2023</a:t>
            </a:r>
          </a:p>
        </p:txBody>
      </p:sp>
      <p:pic>
        <p:nvPicPr>
          <p:cNvPr id="7" name="Picture 6">
            <a:extLst>
              <a:ext uri="{FF2B5EF4-FFF2-40B4-BE49-F238E27FC236}">
                <a16:creationId xmlns:a16="http://schemas.microsoft.com/office/drawing/2014/main" id="{2458ED18-53BB-B1D2-8D61-882A2170101B}"/>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456462171"/>
      </p:ext>
    </p:extLst>
  </p:cSld>
  <p:clrMapOvr>
    <a:masterClrMapping/>
  </p:clrMapOvr>
</p:sld>
</file>

<file path=ppt/theme/theme1.xml><?xml version="1.0" encoding="utf-8"?>
<a:theme xmlns:a="http://schemas.openxmlformats.org/drawingml/2006/main" name="SIM_no KU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_no KU 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lnDef>
  </a:objectDefaults>
  <a:extraClrSchemeLst>
    <a:extraClrScheme>
      <a:clrScheme name="SIM_no K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_no KU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_no KU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_no KU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_no KU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_no KU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_no KU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_no KU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_no KU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_no KU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_no KU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_no KU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11862</TotalTime>
  <Words>7410</Words>
  <Application>Microsoft Macintosh PowerPoint</Application>
  <PresentationFormat>On-screen Show (4:3)</PresentationFormat>
  <Paragraphs>880</Paragraphs>
  <Slides>51</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Century Gothic</vt:lpstr>
      <vt:lpstr>Open Sans</vt:lpstr>
      <vt:lpstr>Roboto</vt:lpstr>
      <vt:lpstr>Symbol</vt:lpstr>
      <vt:lpstr>Times</vt:lpstr>
      <vt:lpstr>Times New Roman</vt:lpstr>
      <vt:lpstr>Times New Roman Bold</vt:lpstr>
      <vt:lpstr>SIM_no KU Template</vt:lpstr>
      <vt:lpstr> Janis A. Bulgren, Ph.D.  </vt:lpstr>
      <vt:lpstr>Professional Development Materials: Higher Order Thinking and Reasoning Routines (HOTR)</vt:lpstr>
      <vt:lpstr>  Janis A. Bulgren, Ph.D.  </vt:lpstr>
      <vt:lpstr>PowerPoint Presentation</vt:lpstr>
      <vt:lpstr>Janis A. Bulgren, Ph.D.</vt:lpstr>
      <vt:lpstr>PowerPoint Presentation</vt:lpstr>
      <vt:lpstr>Janis A. Bulgren, Ph.D.</vt:lpstr>
      <vt:lpstr>       The CCAR guides responses to standards requiring Reasoning     </vt:lpstr>
      <vt:lpstr> Rationales for using the Cross Curricular Argumentation Routine</vt:lpstr>
      <vt:lpstr>PowerPoint Presentation</vt:lpstr>
      <vt:lpstr>DISCUSSION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Guide B contains the same basic steps as Guide A with additional prompts to support deeper analysis at each step.</vt:lpstr>
      <vt:lpstr>PowerPoint Presentation</vt:lpstr>
      <vt:lpstr>PowerPoint Presentation</vt:lpstr>
      <vt:lpstr>∙  Qualifier in claim: a word that limits the strength of the claim                     (sometimes, may, often, etc.) ∙ Claim: author, date, source)  ∙ Evidence: fact/data, authority, theory, precedent ∙ Reasoning: cause-effect, correlation, generalization  ∙ Other: considering counterarguments and rebuttals, and  corroborations of the claim ∙ Judging evidence: relevant, accurate, adequate, objective  ∙ Judging type of logic: cause effect, correlation, generalization   See Chapter 2 of Teaching Cross-Curricular Argumentation (2021) The University of Kanas Center for Research on Learning.                     © Janis Bulgren 2023 </vt:lpstr>
      <vt:lpstr>PowerPoint Presentation</vt:lpstr>
      <vt:lpstr>PowerPoint Presentation</vt:lpstr>
      <vt:lpstr>PowerPoint Presentation</vt:lpstr>
      <vt:lpstr> </vt:lpstr>
      <vt:lpstr>The Cognitive Reasoning Strategy: CLAIMS  </vt:lpstr>
      <vt:lpstr> </vt:lpstr>
      <vt:lpstr> </vt:lpstr>
      <vt:lpstr>DISCUSSION</vt:lpstr>
      <vt:lpstr>What we hear everyday:  Competing Claims</vt:lpstr>
      <vt:lpstr>Claim A as a Complete Argument</vt:lpstr>
      <vt:lpstr>Claim B as a Complete Argument</vt:lpstr>
      <vt:lpstr>DISCUSSION</vt:lpstr>
      <vt:lpstr>EXTRAS !!!!</vt:lpstr>
      <vt:lpstr>The Cross-Curricular Argumentation Guides and Examples: Appendices A &amp; B </vt:lpstr>
      <vt:lpstr>PowerPoint Presentation</vt:lpstr>
      <vt:lpstr>PowerPoint Presentation</vt:lpstr>
      <vt:lpstr>PowerPoint Presentation</vt:lpstr>
      <vt:lpstr>Use Appendix D to Evaluate Learning </vt:lpstr>
      <vt:lpstr>DISCUSSION</vt:lpstr>
      <vt:lpstr>  ADDITIONAL PROFESSIONAL DEVELOPMENT RESOURCES</vt:lpstr>
    </vt:vector>
  </TitlesOfParts>
  <Company>Center for Research on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Brian Staats</dc:creator>
  <cp:lastModifiedBy>Jocelyn Washburn</cp:lastModifiedBy>
  <cp:revision>962</cp:revision>
  <cp:lastPrinted>2006-12-04T17:46:23Z</cp:lastPrinted>
  <dcterms:created xsi:type="dcterms:W3CDTF">2008-12-01T19:39:56Z</dcterms:created>
  <dcterms:modified xsi:type="dcterms:W3CDTF">2023-07-05T12:50:28Z</dcterms:modified>
</cp:coreProperties>
</file>