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838" r:id="rId2"/>
    <p:sldId id="1014" r:id="rId3"/>
    <p:sldId id="1076" r:id="rId4"/>
    <p:sldId id="1077" r:id="rId5"/>
    <p:sldId id="662" r:id="rId6"/>
    <p:sldId id="1078" r:id="rId7"/>
    <p:sldId id="1060" r:id="rId8"/>
    <p:sldId id="1081" r:id="rId9"/>
    <p:sldId id="844" r:id="rId10"/>
    <p:sldId id="849" r:id="rId11"/>
    <p:sldId id="699" r:id="rId12"/>
    <p:sldId id="256" r:id="rId13"/>
    <p:sldId id="259" r:id="rId14"/>
    <p:sldId id="704" r:id="rId15"/>
    <p:sldId id="694" r:id="rId16"/>
    <p:sldId id="1079" r:id="rId17"/>
    <p:sldId id="840" r:id="rId18"/>
    <p:sldId id="812" r:id="rId19"/>
    <p:sldId id="847" r:id="rId20"/>
    <p:sldId id="707" r:id="rId21"/>
    <p:sldId id="845" r:id="rId22"/>
    <p:sldId id="973" r:id="rId23"/>
    <p:sldId id="1075" r:id="rId24"/>
    <p:sldId id="974" r:id="rId25"/>
    <p:sldId id="975" r:id="rId26"/>
    <p:sldId id="980" r:id="rId27"/>
    <p:sldId id="982" r:id="rId28"/>
    <p:sldId id="1061" r:id="rId29"/>
    <p:sldId id="1062" r:id="rId30"/>
    <p:sldId id="668" r:id="rId31"/>
    <p:sldId id="1080" r:id="rId32"/>
    <p:sldId id="81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1588"/>
  </p:normalViewPr>
  <p:slideViewPr>
    <p:cSldViewPr snapToGrid="0">
      <p:cViewPr varScale="1">
        <p:scale>
          <a:sx n="95" d="100"/>
          <a:sy n="95" d="100"/>
        </p:scale>
        <p:origin x="1128" y="192"/>
      </p:cViewPr>
      <p:guideLst>
        <p:guide orient="horz" pos="2060"/>
        <p:guide pos="2880"/>
      </p:guideLst>
    </p:cSldViewPr>
  </p:slideViewPr>
  <p:outlineViewPr>
    <p:cViewPr>
      <p:scale>
        <a:sx n="33" d="100"/>
        <a:sy n="33" d="100"/>
      </p:scale>
      <p:origin x="0" y="1031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14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926C16C-7C81-D348-98B0-A0223C377C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08536B8-5FC3-E54D-9F57-96BD413D53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FA141ECC-994E-5145-BF8B-8BE0EDB3FE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5B2944FF-090A-F64B-8492-A0E86619AD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pPr>
              <a:defRPr/>
            </a:pPr>
            <a:fld id="{F7D4FCE4-8479-164A-98CC-90619F988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33EC2FB-5A37-0E44-9379-1A51B5047F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3E0995B-F044-7242-94F8-54B6390F59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D96D734-5DB6-4D4B-A224-9D20C0287F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E72DABE2-873D-B04C-9A1B-A2ACCBA494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475DA847-E0F2-ED4B-9661-E21147C91B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4788176B-4F37-754C-939E-C2F8C30FC3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0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799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C5009-8DF5-49CF-80FE-424E321AC1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899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7EC155E4-5633-4E45-9BAB-09BB8C72E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DDDC367F-E953-E045-898B-30D8DD042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E5D90D13-24D4-6749-8D80-9BF47BBE78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DABE2E-7ABC-D74D-BC55-3EEF6B845C0E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15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16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Times" pitchFamily="2" charset="0"/>
                <a:ea typeface="ＭＳ Ｐゴシック" panose="020B0600070205080204" pitchFamily="34" charset="-128"/>
              </a:rPr>
              <a:t>Advance  Organizer </a:t>
            </a:r>
          </a:p>
          <a:p>
            <a:r>
              <a:rPr lang="en-US" altLang="en-US" dirty="0">
                <a:latin typeface="Times" pitchFamily="2" charset="0"/>
                <a:ea typeface="ＭＳ Ｐゴシック" panose="020B0600070205080204" pitchFamily="34" charset="-128"/>
              </a:rPr>
              <a:t>The Unit Organizer Routine: Title Page</a:t>
            </a:r>
          </a:p>
        </p:txBody>
      </p:sp>
    </p:spTree>
    <p:extLst>
      <p:ext uri="{BB962C8B-B14F-4D97-AF65-F5344CB8AC3E}">
        <p14:creationId xmlns:p14="http://schemas.microsoft.com/office/powerpoint/2010/main" val="4163031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6">
            <a:extLst>
              <a:ext uri="{FF2B5EF4-FFF2-40B4-BE49-F238E27FC236}">
                <a16:creationId xmlns:a16="http://schemas.microsoft.com/office/drawing/2014/main" id="{F39543E3-03B4-C845-A2E0-4958EBFB24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128002" name="Rectangle 7">
            <a:extLst>
              <a:ext uri="{FF2B5EF4-FFF2-40B4-BE49-F238E27FC236}">
                <a16:creationId xmlns:a16="http://schemas.microsoft.com/office/drawing/2014/main" id="{24DFD9D2-A7F3-2A4E-B832-9F0C52E8C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EB00F07C-7DD7-5D41-BBF4-F56DCD2D4A31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17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868F1E0-02A9-9842-A5D7-5499D0661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0F906AF5-8740-AD44-A9C3-8A5055B2A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53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6">
            <a:extLst>
              <a:ext uri="{FF2B5EF4-FFF2-40B4-BE49-F238E27FC236}">
                <a16:creationId xmlns:a16="http://schemas.microsoft.com/office/drawing/2014/main" id="{F39543E3-03B4-C845-A2E0-4958EBFB24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128002" name="Rectangle 7">
            <a:extLst>
              <a:ext uri="{FF2B5EF4-FFF2-40B4-BE49-F238E27FC236}">
                <a16:creationId xmlns:a16="http://schemas.microsoft.com/office/drawing/2014/main" id="{24DFD9D2-A7F3-2A4E-B832-9F0C52E8C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EB00F07C-7DD7-5D41-BBF4-F56DCD2D4A31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18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868F1E0-02A9-9842-A5D7-5499D0661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0F906AF5-8740-AD44-A9C3-8A5055B2A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920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19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Times" pitchFamily="2" charset="0"/>
                <a:ea typeface="ＭＳ Ｐゴシック" panose="020B0600070205080204" pitchFamily="34" charset="-128"/>
              </a:rPr>
              <a:t>Advance  Organizer </a:t>
            </a:r>
          </a:p>
          <a:p>
            <a:r>
              <a:rPr lang="en-US" altLang="en-US" dirty="0">
                <a:latin typeface="Times" pitchFamily="2" charset="0"/>
                <a:ea typeface="ＭＳ Ｐゴシック" panose="020B0600070205080204" pitchFamily="34" charset="-128"/>
              </a:rPr>
              <a:t>The Unit Organizer Routine: Title Page</a:t>
            </a:r>
          </a:p>
        </p:txBody>
      </p:sp>
    </p:spTree>
    <p:extLst>
      <p:ext uri="{BB962C8B-B14F-4D97-AF65-F5344CB8AC3E}">
        <p14:creationId xmlns:p14="http://schemas.microsoft.com/office/powerpoint/2010/main" val="1011686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6">
            <a:extLst>
              <a:ext uri="{FF2B5EF4-FFF2-40B4-BE49-F238E27FC236}">
                <a16:creationId xmlns:a16="http://schemas.microsoft.com/office/drawing/2014/main" id="{3227DEDE-8F50-114B-8CA4-412F3899CB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99330" name="Rectangle 7">
            <a:extLst>
              <a:ext uri="{FF2B5EF4-FFF2-40B4-BE49-F238E27FC236}">
                <a16:creationId xmlns:a16="http://schemas.microsoft.com/office/drawing/2014/main" id="{F6DB954F-0E88-9A49-9051-8D7FADFD72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33051DC8-D7D0-E74C-BF72-5DAF838D5ECD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20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C7E34E57-8546-F047-BE9F-F60A8B7F5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5E7534E8-5EE6-3149-BB2D-067590576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579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36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22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8684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23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82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092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24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098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25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310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26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765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27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164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28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687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566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6">
            <a:extLst>
              <a:ext uri="{FF2B5EF4-FFF2-40B4-BE49-F238E27FC236}">
                <a16:creationId xmlns:a16="http://schemas.microsoft.com/office/drawing/2014/main" id="{C234D0BE-E7A4-A548-BCDE-1796F3851C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24258" name="Rectangle 7">
            <a:extLst>
              <a:ext uri="{FF2B5EF4-FFF2-40B4-BE49-F238E27FC236}">
                <a16:creationId xmlns:a16="http://schemas.microsoft.com/office/drawing/2014/main" id="{DC890252-F745-2A41-820B-621A54150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85AB02AC-4126-9347-9E8F-44F705CA1D7F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31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24259" name="Rectangle 2">
            <a:extLst>
              <a:ext uri="{FF2B5EF4-FFF2-40B4-BE49-F238E27FC236}">
                <a16:creationId xmlns:a16="http://schemas.microsoft.com/office/drawing/2014/main" id="{A18725FA-E468-EB41-BC02-0283F3A2F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>
            <a:extLst>
              <a:ext uri="{FF2B5EF4-FFF2-40B4-BE49-F238E27FC236}">
                <a16:creationId xmlns:a16="http://schemas.microsoft.com/office/drawing/2014/main" id="{381D2FBF-B788-2449-8617-9874DE676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42435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>
            <a:extLst>
              <a:ext uri="{FF2B5EF4-FFF2-40B4-BE49-F238E27FC236}">
                <a16:creationId xmlns:a16="http://schemas.microsoft.com/office/drawing/2014/main" id="{C6C0A862-BF59-D44E-85E7-CBF5B3EB0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60418" name="Rectangle 7">
            <a:extLst>
              <a:ext uri="{FF2B5EF4-FFF2-40B4-BE49-F238E27FC236}">
                <a16:creationId xmlns:a16="http://schemas.microsoft.com/office/drawing/2014/main" id="{C76A383A-FA5F-FC49-BC0B-AEB680AD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26B249D4-C0E7-D146-ADCA-8CD89DE5055A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32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1CFCAF-ADCC-604F-9FD3-6D004B72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955DF54-C9A0-FD4E-80DE-BE7F8E51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853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7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5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4662AA-25EF-69BC-4508-D8B072667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1EFAA3-6221-FA42-952C-CA7E978B85D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6E9E201-65EB-85B9-F4CB-0A8A22F61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CE8926D-0B50-1211-02FC-CBEB413D1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9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Times" pitchFamily="2" charset="0"/>
                <a:ea typeface="ＭＳ Ｐゴシック" panose="020B0600070205080204" pitchFamily="34" charset="-128"/>
              </a:rPr>
              <a:t>Advance  Organizer </a:t>
            </a:r>
          </a:p>
          <a:p>
            <a:r>
              <a:rPr lang="en-US" altLang="en-US" dirty="0">
                <a:latin typeface="Times" pitchFamily="2" charset="0"/>
                <a:ea typeface="ＭＳ Ｐゴシック" panose="020B0600070205080204" pitchFamily="34" charset="-128"/>
              </a:rPr>
              <a:t>The Unit Organizer Routine: Title Page</a:t>
            </a:r>
          </a:p>
        </p:txBody>
      </p:sp>
    </p:spTree>
    <p:extLst>
      <p:ext uri="{BB962C8B-B14F-4D97-AF65-F5344CB8AC3E}">
        <p14:creationId xmlns:p14="http://schemas.microsoft.com/office/powerpoint/2010/main" val="3153806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10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Times" pitchFamily="2" charset="0"/>
                <a:ea typeface="ＭＳ Ｐゴシック" panose="020B0600070205080204" pitchFamily="34" charset="-128"/>
              </a:rPr>
              <a:t>Advance  Organizer </a:t>
            </a:r>
          </a:p>
          <a:p>
            <a:r>
              <a:rPr lang="en-US" altLang="en-US" dirty="0">
                <a:latin typeface="Times" pitchFamily="2" charset="0"/>
                <a:ea typeface="ＭＳ Ｐゴシック" panose="020B0600070205080204" pitchFamily="34" charset="-128"/>
              </a:rPr>
              <a:t>The Unit Organizer Routine: Title Page</a:t>
            </a:r>
          </a:p>
        </p:txBody>
      </p:sp>
    </p:spTree>
    <p:extLst>
      <p:ext uri="{BB962C8B-B14F-4D97-AF65-F5344CB8AC3E}">
        <p14:creationId xmlns:p14="http://schemas.microsoft.com/office/powerpoint/2010/main" val="2309812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4398A24-72DC-EA4D-932F-6147A30F22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E558D6D-D6A0-374E-8DD2-D4F957B6E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973118-3C1D-5447-9014-9A6C24374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4B501-BD18-AF4E-A7AF-BA2B0119722C}" type="slidenum">
              <a:rPr lang="en-US" altLang="en-US" baseline="-25000" smtClean="0">
                <a:latin typeface="Times" pitchFamily="2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baseline="-25000">
              <a:latin typeface="Times" pitchFamily="2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530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65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>
            <a:extLst>
              <a:ext uri="{FF2B5EF4-FFF2-40B4-BE49-F238E27FC236}">
                <a16:creationId xmlns:a16="http://schemas.microsoft.com/office/drawing/2014/main" id="{826ACC36-AEC9-1D49-BCD4-7C43631D9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1275" y="-9525"/>
            <a:ext cx="91963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33">
            <a:extLst>
              <a:ext uri="{FF2B5EF4-FFF2-40B4-BE49-F238E27FC236}">
                <a16:creationId xmlns:a16="http://schemas.microsoft.com/office/drawing/2014/main" id="{A6094F8F-FA9E-1A46-92B8-4E17449A0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762000"/>
            <a:ext cx="0" cy="2133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34">
            <a:extLst>
              <a:ext uri="{FF2B5EF4-FFF2-40B4-BE49-F238E27FC236}">
                <a16:creationId xmlns:a16="http://schemas.microsoft.com/office/drawing/2014/main" id="{9A9D883B-EADD-1441-AD10-F74851EA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5" y="5384800"/>
            <a:ext cx="91821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36" descr="sim_2color_sig">
            <a:extLst>
              <a:ext uri="{FF2B5EF4-FFF2-40B4-BE49-F238E27FC236}">
                <a16:creationId xmlns:a16="http://schemas.microsoft.com/office/drawing/2014/main" id="{02F6E8C1-C382-5944-90C7-7AD384EA65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28194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429000" y="1046163"/>
            <a:ext cx="5410200" cy="1600200"/>
          </a:xfrm>
        </p:spPr>
        <p:txBody>
          <a:bodyPr anchor="ctr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124200"/>
            <a:ext cx="5105400" cy="2895600"/>
          </a:xfrm>
        </p:spPr>
        <p:txBody>
          <a:bodyPr/>
          <a:lstStyle>
            <a:lvl1pPr marL="0" indent="0">
              <a:buFontTx/>
              <a:buNone/>
              <a:defRPr sz="17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4BEC4B47-11C5-D740-B206-44D211C86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29">
            <a:extLst>
              <a:ext uri="{FF2B5EF4-FFF2-40B4-BE49-F238E27FC236}">
                <a16:creationId xmlns:a16="http://schemas.microsoft.com/office/drawing/2014/main" id="{8C94467E-1A9A-BA4A-BB3C-28F7E34B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  <p:sp>
        <p:nvSpPr>
          <p:cNvPr id="10" name="Rectangle 1030">
            <a:extLst>
              <a:ext uri="{FF2B5EF4-FFF2-40B4-BE49-F238E27FC236}">
                <a16:creationId xmlns:a16="http://schemas.microsoft.com/office/drawing/2014/main" id="{BBFE0B7A-9BB5-5545-ADB0-230512206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92A6A9-0B93-A741-9520-0A47F07A8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12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0B8DA9A-8E70-7C46-B551-B83DA87008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50F7-0D91-9742-8BDC-D1EAF698C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68BAF3-9272-2040-8FBA-DE0F5E688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313966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E1487ED-B3A4-B043-8D45-91A1A4EE25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8505-FA04-4143-8BD5-B8E839839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9BDCA57-8ADB-684E-A345-01D3B49B6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410528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F659AA-457D-EF43-BFFA-C21CAE2368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8659-408A-F140-A3A9-DBA57AC6A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A0626BF-8410-FB49-93E0-7FCA99480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2869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9E56DB7-9D02-1844-9C72-C706FB5ECF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9F4FA-B9C1-7641-AB47-64E318AC8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262126-5D4B-C742-A154-D65A6EB42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81649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12E0437-59F8-1C40-9B58-12CBEABCA9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94FED-3932-5C4D-99DE-67B68050B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4BF3300-CBDC-7243-BABF-DDC71383A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6345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03C3778-398A-BD49-B761-5E3C788820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4AAE-BB15-EA4F-9FED-BC93D35E2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960BB26-6976-E245-99B3-803CAED27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88799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83D7D5A-9180-7F48-A7F6-7E6718B34E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E5113-45F0-0C4E-88EA-04DEF61AA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FE860AB-7DE7-A446-9B56-BFE0696F3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578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109AED74-CA49-614D-BFB5-03D4CD2246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B840A-EDDD-2947-B8AE-4053FA30B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C01F709-2C90-C64E-8BEF-19A8DB0E2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33445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0DE74EF-B0A1-D14E-A3CC-1F654788264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24DA-E911-4748-B310-A207431E6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A302FBA-0F90-D249-9E54-42F22CD33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6529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03EABEE-5B7F-E749-8170-611D417ADC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B986-AB4E-A641-A11D-240D04BF7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60009B2-A23B-C849-9D0B-49842F1FB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40867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sim_2color_sig">
            <a:extLst>
              <a:ext uri="{FF2B5EF4-FFF2-40B4-BE49-F238E27FC236}">
                <a16:creationId xmlns:a16="http://schemas.microsoft.com/office/drawing/2014/main" id="{E3BA93F7-F1A2-3544-A5FD-DA3EFD92B0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3313" y="5786438"/>
            <a:ext cx="1690687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53B9EE57-3C8A-BB4A-B884-23E74F52D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78C173-ACED-2F41-9FB0-20AD8DCB9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666593A5-6438-B54C-8769-442522615318}"/>
              </a:ext>
            </a:extLst>
          </p:cNvPr>
          <p:cNvSpPr>
            <a:spLocks/>
          </p:cNvSpPr>
          <p:nvPr/>
        </p:nvSpPr>
        <p:spPr bwMode="auto">
          <a:xfrm rot="-10798822">
            <a:off x="0" y="6210300"/>
            <a:ext cx="9144000" cy="646113"/>
          </a:xfrm>
          <a:custGeom>
            <a:avLst/>
            <a:gdLst>
              <a:gd name="T0" fmla="*/ 0 w 5770"/>
              <a:gd name="T1" fmla="*/ 0 h 407"/>
              <a:gd name="T2" fmla="*/ 2147483646 w 5770"/>
              <a:gd name="T3" fmla="*/ 0 h 407"/>
              <a:gd name="T4" fmla="*/ 2147483646 w 5770"/>
              <a:gd name="T5" fmla="*/ 2147483646 h 407"/>
              <a:gd name="T6" fmla="*/ 2147483646 w 5770"/>
              <a:gd name="T7" fmla="*/ 2147483646 h 407"/>
              <a:gd name="T8" fmla="*/ 2147483646 w 5770"/>
              <a:gd name="T9" fmla="*/ 2147483646 h 407"/>
              <a:gd name="T10" fmla="*/ 2147483646 w 5770"/>
              <a:gd name="T11" fmla="*/ 2147483646 h 407"/>
              <a:gd name="T12" fmla="*/ 2147483646 w 5770"/>
              <a:gd name="T13" fmla="*/ 2147483646 h 407"/>
              <a:gd name="T14" fmla="*/ 2147483646 w 5770"/>
              <a:gd name="T15" fmla="*/ 2147483646 h 407"/>
              <a:gd name="T16" fmla="*/ 2147483646 w 5770"/>
              <a:gd name="T17" fmla="*/ 2147483646 h 407"/>
              <a:gd name="T18" fmla="*/ 2147483646 w 5770"/>
              <a:gd name="T19" fmla="*/ 2147483646 h 407"/>
              <a:gd name="T20" fmla="*/ 2147483646 w 5770"/>
              <a:gd name="T21" fmla="*/ 2147483646 h 407"/>
              <a:gd name="T22" fmla="*/ 2147483646 w 5770"/>
              <a:gd name="T23" fmla="*/ 2147483646 h 407"/>
              <a:gd name="T24" fmla="*/ 2147483646 w 5770"/>
              <a:gd name="T25" fmla="*/ 2147483646 h 407"/>
              <a:gd name="T26" fmla="*/ 2147483646 w 5770"/>
              <a:gd name="T27" fmla="*/ 2147483646 h 407"/>
              <a:gd name="T28" fmla="*/ 2147483646 w 5770"/>
              <a:gd name="T29" fmla="*/ 2147483646 h 407"/>
              <a:gd name="T30" fmla="*/ 2147483646 w 5770"/>
              <a:gd name="T31" fmla="*/ 2147483646 h 407"/>
              <a:gd name="T32" fmla="*/ 2147483646 w 5770"/>
              <a:gd name="T33" fmla="*/ 2147483646 h 407"/>
              <a:gd name="T34" fmla="*/ 2147483646 w 5770"/>
              <a:gd name="T35" fmla="*/ 2147483646 h 407"/>
              <a:gd name="T36" fmla="*/ 0 w 5770"/>
              <a:gd name="T37" fmla="*/ 2147483646 h 407"/>
              <a:gd name="T38" fmla="*/ 0 w 5770"/>
              <a:gd name="T39" fmla="*/ 0 h 4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770" h="407">
                <a:moveTo>
                  <a:pt x="0" y="0"/>
                </a:moveTo>
                <a:lnTo>
                  <a:pt x="5770" y="0"/>
                </a:lnTo>
                <a:lnTo>
                  <a:pt x="5770" y="407"/>
                </a:lnTo>
                <a:lnTo>
                  <a:pt x="5502" y="407"/>
                </a:lnTo>
                <a:lnTo>
                  <a:pt x="5203" y="407"/>
                </a:lnTo>
                <a:lnTo>
                  <a:pt x="4828" y="399"/>
                </a:lnTo>
                <a:lnTo>
                  <a:pt x="4406" y="378"/>
                </a:lnTo>
                <a:lnTo>
                  <a:pt x="3954" y="341"/>
                </a:lnTo>
                <a:lnTo>
                  <a:pt x="3732" y="320"/>
                </a:lnTo>
                <a:lnTo>
                  <a:pt x="3518" y="291"/>
                </a:lnTo>
                <a:lnTo>
                  <a:pt x="3303" y="262"/>
                </a:lnTo>
                <a:lnTo>
                  <a:pt x="3104" y="218"/>
                </a:lnTo>
                <a:lnTo>
                  <a:pt x="2966" y="196"/>
                </a:lnTo>
                <a:lnTo>
                  <a:pt x="2590" y="131"/>
                </a:lnTo>
                <a:lnTo>
                  <a:pt x="2322" y="95"/>
                </a:lnTo>
                <a:lnTo>
                  <a:pt x="2023" y="66"/>
                </a:lnTo>
                <a:lnTo>
                  <a:pt x="1678" y="44"/>
                </a:lnTo>
                <a:lnTo>
                  <a:pt x="1311" y="29"/>
                </a:lnTo>
                <a:lnTo>
                  <a:pt x="0" y="22"/>
                </a:lnTo>
                <a:lnTo>
                  <a:pt x="0" y="0"/>
                </a:lnTo>
                <a:close/>
              </a:path>
            </a:pathLst>
          </a:custGeom>
          <a:solidFill>
            <a:srgbClr val="7F0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8BF3D4AC-FDFB-CC4B-B386-8A314AC7E1C7}"/>
              </a:ext>
            </a:extLst>
          </p:cNvPr>
          <p:cNvSpPr>
            <a:spLocks/>
          </p:cNvSpPr>
          <p:nvPr/>
        </p:nvSpPr>
        <p:spPr bwMode="auto">
          <a:xfrm rot="10800000">
            <a:off x="0" y="6777038"/>
            <a:ext cx="1033463" cy="80962"/>
          </a:xfrm>
          <a:custGeom>
            <a:avLst/>
            <a:gdLst>
              <a:gd name="T0" fmla="*/ 2147483646 w 651"/>
              <a:gd name="T1" fmla="*/ 2147483646 h 51"/>
              <a:gd name="T2" fmla="*/ 2147483646 w 651"/>
              <a:gd name="T3" fmla="*/ 2147483646 h 51"/>
              <a:gd name="T4" fmla="*/ 0 w 651"/>
              <a:gd name="T5" fmla="*/ 0 h 51"/>
              <a:gd name="T6" fmla="*/ 2147483646 w 651"/>
              <a:gd name="T7" fmla="*/ 0 h 51"/>
              <a:gd name="T8" fmla="*/ 2147483646 w 651"/>
              <a:gd name="T9" fmla="*/ 2147483646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1" h="51">
                <a:moveTo>
                  <a:pt x="651" y="51"/>
                </a:moveTo>
                <a:lnTo>
                  <a:pt x="77" y="51"/>
                </a:lnTo>
                <a:lnTo>
                  <a:pt x="0" y="0"/>
                </a:lnTo>
                <a:lnTo>
                  <a:pt x="651" y="0"/>
                </a:lnTo>
                <a:lnTo>
                  <a:pt x="651" y="51"/>
                </a:lnTo>
                <a:close/>
              </a:path>
            </a:pathLst>
          </a:custGeom>
          <a:solidFill>
            <a:srgbClr val="FFD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CE86CB68-F07A-8A4E-9C23-27FC9BD53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15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>
            <a:extLst>
              <a:ext uri="{FF2B5EF4-FFF2-40B4-BE49-F238E27FC236}">
                <a16:creationId xmlns:a16="http://schemas.microsoft.com/office/drawing/2014/main" id="{1E0640C1-D6D5-F244-BA03-F1B4BAEDE4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DF22D1-963F-F54B-B5E5-D3BEB12C8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96969" name="Rectangle 9">
            <a:extLst>
              <a:ext uri="{FF2B5EF4-FFF2-40B4-BE49-F238E27FC236}">
                <a16:creationId xmlns:a16="http://schemas.microsoft.com/office/drawing/2014/main" id="{E1EC4617-C37C-8249-8930-A2C19FCEA4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3045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84091" y="5223212"/>
            <a:ext cx="5853095" cy="859536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ja-JP" sz="2400" i="1" dirty="0">
                <a:solidFill>
                  <a:schemeClr val="tx1"/>
                </a:solidFill>
              </a:rPr>
              <a:t>Janis A. </a:t>
            </a:r>
            <a:r>
              <a:rPr lang="en-US" altLang="ja-JP" sz="24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2400" i="1" dirty="0">
                <a:solidFill>
                  <a:schemeClr val="tx1"/>
                </a:solidFill>
              </a:rPr>
              <a:t>, Ph.D</a:t>
            </a:r>
            <a:r>
              <a:rPr lang="en-US" altLang="ja-JP" sz="1600" i="1" dirty="0">
                <a:solidFill>
                  <a:schemeClr val="tx1"/>
                </a:solidFill>
              </a:rPr>
              <a:t>.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3004458" y="-202763"/>
            <a:ext cx="596537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</a:t>
            </a: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     </a:t>
            </a:r>
          </a:p>
          <a:p>
            <a:pPr algn="ctr"/>
            <a:r>
              <a:rPr lang="en-US" sz="3400" b="1" dirty="0">
                <a:latin typeface="+mj-lt"/>
              </a:rPr>
              <a:t>Higher Order </a:t>
            </a:r>
          </a:p>
          <a:p>
            <a:pPr algn="ctr"/>
            <a:r>
              <a:rPr lang="en-US" sz="3400" b="1" dirty="0">
                <a:latin typeface="+mj-lt"/>
              </a:rPr>
              <a:t>Thinking &amp; Reasoning</a:t>
            </a:r>
          </a:p>
          <a:p>
            <a:pPr algn="ctr"/>
            <a:r>
              <a:rPr lang="en-US" sz="3400" b="1" dirty="0">
                <a:latin typeface="+mj-lt"/>
              </a:rPr>
              <a:t>(</a:t>
            </a:r>
            <a:r>
              <a:rPr lang="en-US" sz="3400" b="1">
                <a:latin typeface="+mj-lt"/>
              </a:rPr>
              <a:t>HOTR)</a:t>
            </a:r>
          </a:p>
          <a:p>
            <a:pPr algn="ctr"/>
            <a:r>
              <a:rPr lang="en-US" sz="3400" b="1">
                <a:latin typeface="+mj-lt"/>
              </a:rPr>
              <a:t> </a:t>
            </a:r>
            <a:endParaRPr lang="en-US" sz="3400" b="1" dirty="0">
              <a:latin typeface="+mj-lt"/>
            </a:endParaRPr>
          </a:p>
          <a:p>
            <a:pPr algn="ctr"/>
            <a:r>
              <a:rPr lang="en-US" sz="2800" b="1" dirty="0">
                <a:latin typeface="+mj-lt"/>
              </a:rPr>
              <a:t>Content Enhancement Routines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79035-E125-7F7A-7838-9E02E6B40974}"/>
              </a:ext>
            </a:extLst>
          </p:cNvPr>
          <p:cNvSpPr txBox="1"/>
          <p:nvPr/>
        </p:nvSpPr>
        <p:spPr>
          <a:xfrm>
            <a:off x="5112027" y="6082748"/>
            <a:ext cx="9972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Times" pitchFamily="2" charset="0"/>
                <a:ea typeface="MS PGothic" panose="020B0600070205080204" pitchFamily="34" charset="-128"/>
              </a:rPr>
              <a:t>2023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69BC5-0449-59AF-7084-B624BCEEA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6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55726" y="4593567"/>
            <a:ext cx="6836784" cy="1459375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en-US" sz="1200" dirty="0"/>
              <a:t> </a:t>
            </a: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28878" y="1267051"/>
            <a:ext cx="92904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</a:t>
            </a:r>
          </a:p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3D725-849F-9AAE-43A0-DE06B8D53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6688" y="6452929"/>
            <a:ext cx="2415822" cy="810141"/>
          </a:xfrm>
        </p:spPr>
        <p:txBody>
          <a:bodyPr/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70CFE2-09F3-E371-4D45-27E0F04DC2E4}"/>
              </a:ext>
            </a:extLst>
          </p:cNvPr>
          <p:cNvSpPr txBox="1"/>
          <p:nvPr/>
        </p:nvSpPr>
        <p:spPr>
          <a:xfrm>
            <a:off x="3036104" y="1077239"/>
            <a:ext cx="5696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Similar Components </a:t>
            </a:r>
          </a:p>
          <a:p>
            <a:pPr algn="ctr"/>
            <a:r>
              <a:rPr lang="en-US" sz="3200" b="1" dirty="0">
                <a:latin typeface="+mj-lt"/>
              </a:rPr>
              <a:t>across the </a:t>
            </a:r>
          </a:p>
          <a:p>
            <a:pPr algn="ctr"/>
            <a:r>
              <a:rPr lang="en-US" sz="3200" b="1" dirty="0">
                <a:latin typeface="+mj-lt"/>
              </a:rPr>
              <a:t>HOTR Routines: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050ECA-CFA8-AD23-A3F6-FF73EE97959F}"/>
              </a:ext>
            </a:extLst>
          </p:cNvPr>
          <p:cNvSpPr txBox="1"/>
          <p:nvPr/>
        </p:nvSpPr>
        <p:spPr>
          <a:xfrm>
            <a:off x="1355725" y="3333204"/>
            <a:ext cx="61078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4"/>
            <a:r>
              <a:rPr lang="en-US" sz="5400" b="1" dirty="0">
                <a:solidFill>
                  <a:srgbClr val="9B0403"/>
                </a:solidFill>
                <a:latin typeface="+mn-lt"/>
              </a:rPr>
              <a:t>Graphics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629947-405E-CE20-DFC3-6035532B8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1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C63BD3-55F8-198D-FE51-64CA96D9F715}"/>
              </a:ext>
            </a:extLst>
          </p:cNvPr>
          <p:cNvSpPr/>
          <p:nvPr/>
        </p:nvSpPr>
        <p:spPr bwMode="auto">
          <a:xfrm>
            <a:off x="0" y="5401739"/>
            <a:ext cx="9144000" cy="14562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A018991E-7DDD-9D40-B99F-089B3004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87" y="541338"/>
            <a:ext cx="5127625" cy="495300"/>
          </a:xfrm>
          <a:prstGeom prst="rect">
            <a:avLst/>
          </a:prstGeom>
          <a:solidFill>
            <a:srgbClr val="E2F0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E25D7719-E08A-714A-9CD0-01FCC31C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1695593"/>
            <a:ext cx="8194675" cy="1174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3076" name="Line 6">
            <a:extLst>
              <a:ext uri="{FF2B5EF4-FFF2-40B4-BE49-F238E27FC236}">
                <a16:creationId xmlns:a16="http://schemas.microsoft.com/office/drawing/2014/main" id="{86EE0CC8-C4D2-714E-A9D7-AA8E89131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1914525"/>
            <a:ext cx="41275" cy="130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C001F8F5-824A-7147-B943-5EBE9C9F2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2" y="5643054"/>
            <a:ext cx="8194675" cy="42386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4103" name="Rectangle 8">
            <a:extLst>
              <a:ext uri="{FF2B5EF4-FFF2-40B4-BE49-F238E27FC236}">
                <a16:creationId xmlns:a16="http://schemas.microsoft.com/office/drawing/2014/main" id="{701170AF-F831-6843-90E0-3E1F2719D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2894198"/>
            <a:ext cx="5829300" cy="773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/>
          </a:p>
        </p:txBody>
      </p:sp>
      <p:sp>
        <p:nvSpPr>
          <p:cNvPr id="3079" name="AutoShape 9">
            <a:extLst>
              <a:ext uri="{FF2B5EF4-FFF2-40B4-BE49-F238E27FC236}">
                <a16:creationId xmlns:a16="http://schemas.microsoft.com/office/drawing/2014/main" id="{58B20ADB-9904-0447-B2E8-07642278C28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403725" y="3165475"/>
            <a:ext cx="184150" cy="1587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A0CD34CA-C4A7-7F4D-A2D9-591D9788D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722" y="2899612"/>
            <a:ext cx="2263775" cy="738188"/>
          </a:xfrm>
          <a:prstGeom prst="rect">
            <a:avLst/>
          </a:prstGeom>
          <a:solidFill>
            <a:srgbClr val="BDD7E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4106" name="Rectangle 11">
            <a:extLst>
              <a:ext uri="{FF2B5EF4-FFF2-40B4-BE49-F238E27FC236}">
                <a16:creationId xmlns:a16="http://schemas.microsoft.com/office/drawing/2014/main" id="{F92ED3DB-B577-6749-A66D-2AB4E99DE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0534"/>
            <a:ext cx="2254250" cy="9890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0D127D37-BB3C-D343-A3A5-A3070F91D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57" y="3686033"/>
            <a:ext cx="5815013" cy="99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/>
          </a:p>
        </p:txBody>
      </p:sp>
      <p:sp>
        <p:nvSpPr>
          <p:cNvPr id="3083" name="Rectangle 13">
            <a:extLst>
              <a:ext uri="{FF2B5EF4-FFF2-40B4-BE49-F238E27FC236}">
                <a16:creationId xmlns:a16="http://schemas.microsoft.com/office/drawing/2014/main" id="{31F5B189-F065-474E-A272-666A27E0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4758986"/>
            <a:ext cx="8197850" cy="933450"/>
          </a:xfrm>
          <a:prstGeom prst="rect">
            <a:avLst/>
          </a:prstGeom>
          <a:solidFill>
            <a:srgbClr val="E2F0D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3084" name="Text Box 14">
            <a:extLst>
              <a:ext uri="{FF2B5EF4-FFF2-40B4-BE49-F238E27FC236}">
                <a16:creationId xmlns:a16="http://schemas.microsoft.com/office/drawing/2014/main" id="{1542ECC0-14DF-E641-BFFF-5C201EB4E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49213"/>
            <a:ext cx="240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  <a:ea typeface="MS PGothic" panose="020B0600070205080204" pitchFamily="34" charset="-128"/>
              </a:rPr>
              <a:t>Comparison Table</a:t>
            </a:r>
          </a:p>
        </p:txBody>
      </p:sp>
      <p:sp>
        <p:nvSpPr>
          <p:cNvPr id="3085" name="Text Box 15">
            <a:extLst>
              <a:ext uri="{FF2B5EF4-FFF2-40B4-BE49-F238E27FC236}">
                <a16:creationId xmlns:a16="http://schemas.microsoft.com/office/drawing/2014/main" id="{073573CA-ABFA-B04C-9D2C-CF316BED7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606550"/>
            <a:ext cx="1841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3086" name="Text Box 19">
            <a:extLst>
              <a:ext uri="{FF2B5EF4-FFF2-40B4-BE49-F238E27FC236}">
                <a16:creationId xmlns:a16="http://schemas.microsoft.com/office/drawing/2014/main" id="{25000DFA-A8DD-EB41-93F3-40B5D37E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3" y="623888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2. Obtain overall concept</a:t>
            </a:r>
          </a:p>
        </p:txBody>
      </p:sp>
      <p:sp>
        <p:nvSpPr>
          <p:cNvPr id="3087" name="Text Box 31">
            <a:extLst>
              <a:ext uri="{FF2B5EF4-FFF2-40B4-BE49-F238E27FC236}">
                <a16:creationId xmlns:a16="http://schemas.microsoft.com/office/drawing/2014/main" id="{88417607-2CF6-5149-9AF4-6183CDA9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14525"/>
            <a:ext cx="20335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3. Make list of characteristics</a:t>
            </a:r>
          </a:p>
        </p:txBody>
      </p:sp>
      <p:sp>
        <p:nvSpPr>
          <p:cNvPr id="3088" name="Text Box 35">
            <a:extLst>
              <a:ext uri="{FF2B5EF4-FFF2-40B4-BE49-F238E27FC236}">
                <a16:creationId xmlns:a16="http://schemas.microsoft.com/office/drawing/2014/main" id="{BDBB782B-12D3-E141-AFE0-F33C72F5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57" y="5699465"/>
            <a:ext cx="177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9. Go beyond the basics. </a:t>
            </a:r>
          </a:p>
        </p:txBody>
      </p:sp>
      <p:sp>
        <p:nvSpPr>
          <p:cNvPr id="3089" name="Text Box 39">
            <a:extLst>
              <a:ext uri="{FF2B5EF4-FFF2-40B4-BE49-F238E27FC236}">
                <a16:creationId xmlns:a16="http://schemas.microsoft.com/office/drawing/2014/main" id="{F406F8CF-41EE-BA4A-B24B-D15A9C1EF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235325"/>
            <a:ext cx="2147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4. Pin down like characteristics</a:t>
            </a:r>
          </a:p>
        </p:txBody>
      </p:sp>
      <p:sp>
        <p:nvSpPr>
          <p:cNvPr id="3090" name="Text Box 43">
            <a:extLst>
              <a:ext uri="{FF2B5EF4-FFF2-40B4-BE49-F238E27FC236}">
                <a16:creationId xmlns:a16="http://schemas.microsoft.com/office/drawing/2014/main" id="{9D7548E0-DB13-524F-BD02-9EC52990C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060825"/>
            <a:ext cx="2154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6. Record unlike characteristics</a:t>
            </a:r>
          </a:p>
        </p:txBody>
      </p:sp>
      <p:sp>
        <p:nvSpPr>
          <p:cNvPr id="3091" name="Text Box 47">
            <a:extLst>
              <a:ext uri="{FF2B5EF4-FFF2-40B4-BE49-F238E27FC236}">
                <a16:creationId xmlns:a16="http://schemas.microsoft.com/office/drawing/2014/main" id="{925C3A5F-4560-274A-8C8B-8522DF68A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5091113"/>
            <a:ext cx="173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8. Nail down a summary</a:t>
            </a:r>
          </a:p>
        </p:txBody>
      </p:sp>
      <p:sp>
        <p:nvSpPr>
          <p:cNvPr id="3092" name="Text Box 51">
            <a:extLst>
              <a:ext uri="{FF2B5EF4-FFF2-40B4-BE49-F238E27FC236}">
                <a16:creationId xmlns:a16="http://schemas.microsoft.com/office/drawing/2014/main" id="{B2A92B46-B231-4949-880C-962E170D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738" y="3222625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5. Assemble Like categories</a:t>
            </a:r>
          </a:p>
        </p:txBody>
      </p:sp>
      <p:sp>
        <p:nvSpPr>
          <p:cNvPr id="3093" name="Text Box 55">
            <a:extLst>
              <a:ext uri="{FF2B5EF4-FFF2-40B4-BE49-F238E27FC236}">
                <a16:creationId xmlns:a16="http://schemas.microsoft.com/office/drawing/2014/main" id="{7D8BFD9D-D61C-1741-B340-44F82CD2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313" y="4044950"/>
            <a:ext cx="1947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7. Identify unlike categories</a:t>
            </a:r>
          </a:p>
        </p:txBody>
      </p:sp>
      <p:sp>
        <p:nvSpPr>
          <p:cNvPr id="3094" name="AutoShape 57">
            <a:extLst>
              <a:ext uri="{FF2B5EF4-FFF2-40B4-BE49-F238E27FC236}">
                <a16:creationId xmlns:a16="http://schemas.microsoft.com/office/drawing/2014/main" id="{CCE2D5D4-7661-E743-8A4E-CDD6AD7961A2}"/>
              </a:ext>
            </a:extLst>
          </p:cNvPr>
          <p:cNvSpPr>
            <a:spLocks noChangeArrowheads="1"/>
          </p:cNvSpPr>
          <p:nvPr/>
        </p:nvSpPr>
        <p:spPr bwMode="auto">
          <a:xfrm rot="-5463220" flipH="1" flipV="1">
            <a:off x="6194425" y="4279900"/>
            <a:ext cx="184150" cy="1587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3095" name="AutoShape 65">
            <a:extLst>
              <a:ext uri="{FF2B5EF4-FFF2-40B4-BE49-F238E27FC236}">
                <a16:creationId xmlns:a16="http://schemas.microsoft.com/office/drawing/2014/main" id="{DC9755E2-42DA-4A4A-B202-DD8BFBF832F6}"/>
              </a:ext>
            </a:extLst>
          </p:cNvPr>
          <p:cNvSpPr>
            <a:spLocks noChangeArrowheads="1"/>
          </p:cNvSpPr>
          <p:nvPr/>
        </p:nvSpPr>
        <p:spPr bwMode="auto">
          <a:xfrm rot="-5463220" flipH="1" flipV="1">
            <a:off x="6189663" y="3535363"/>
            <a:ext cx="184150" cy="1587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  <a:ea typeface="MS PGothic" panose="020B0600070205080204" pitchFamily="34" charset="-128"/>
            </a:endParaRPr>
          </a:p>
        </p:txBody>
      </p:sp>
      <p:sp>
        <p:nvSpPr>
          <p:cNvPr id="3096" name="TextBox 2">
            <a:extLst>
              <a:ext uri="{FF2B5EF4-FFF2-40B4-BE49-F238E27FC236}">
                <a16:creationId xmlns:a16="http://schemas.microsoft.com/office/drawing/2014/main" id="{B8B14797-33ED-224C-8EC7-74AB0229B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166" y="6350958"/>
            <a:ext cx="14494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1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1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sp>
        <p:nvSpPr>
          <p:cNvPr id="3097" name="TextBox 63">
            <a:extLst>
              <a:ext uri="{FF2B5EF4-FFF2-40B4-BE49-F238E27FC236}">
                <a16:creationId xmlns:a16="http://schemas.microsoft.com/office/drawing/2014/main" id="{1C1A3D01-2956-574F-9BCA-33F0ADD9B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6503988"/>
            <a:ext cx="825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>
                <a:latin typeface="Times" pitchFamily="2" charset="0"/>
                <a:ea typeface="MS PGothic" panose="020B0600070205080204" pitchFamily="34" charset="-128"/>
              </a:rPr>
              <a:t>kucrl.ku.edu</a:t>
            </a:r>
          </a:p>
        </p:txBody>
      </p:sp>
      <p:sp>
        <p:nvSpPr>
          <p:cNvPr id="3098" name="Text Box 31">
            <a:extLst>
              <a:ext uri="{FF2B5EF4-FFF2-40B4-BE49-F238E27FC236}">
                <a16:creationId xmlns:a16="http://schemas.microsoft.com/office/drawing/2014/main" id="{875EC0D6-7F72-704C-B54E-7D6BA9C86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1874838"/>
            <a:ext cx="2032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3. Make list of characteristics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818DCE-5E9D-7346-872D-4AAF896CB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57208"/>
              </p:ext>
            </p:extLst>
          </p:nvPr>
        </p:nvGraphicFramePr>
        <p:xfrm>
          <a:off x="411163" y="342900"/>
          <a:ext cx="8504236" cy="206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6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r>
                        <a:rPr lang="en-US" sz="900" b="1" dirty="0"/>
                        <a:t>Name: </a:t>
                      </a:r>
                    </a:p>
                  </a:txBody>
                  <a:tcPr marL="68578" marR="68578" marT="34396" marB="3439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Date:                                              </a:t>
                      </a:r>
                    </a:p>
                  </a:txBody>
                  <a:tcPr marL="68578" marR="68578" marT="34396" marB="3439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Class:                                                                                                                           </a:t>
                      </a:r>
                    </a:p>
                  </a:txBody>
                  <a:tcPr marL="68578" marR="68578" marT="34396" marB="3439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     Topic:</a:t>
                      </a:r>
                      <a:endParaRPr lang="en-US" sz="1200" b="1" dirty="0"/>
                    </a:p>
                  </a:txBody>
                  <a:tcPr marL="68578" marR="68578" marT="34396" marB="3439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ACA7CB3-D69A-4649-96BD-22FF6A899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1066150"/>
            <a:ext cx="4100513" cy="625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3105" name="Text Box 23">
            <a:extLst>
              <a:ext uri="{FF2B5EF4-FFF2-40B4-BE49-F238E27FC236}">
                <a16:creationId xmlns:a16="http://schemas.microsoft.com/office/drawing/2014/main" id="{7DB09783-B2F9-9A4C-A27D-8C945A70D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1211263"/>
            <a:ext cx="17668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1. Communicate concept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557D9B-0CEF-8A45-AE28-0FCDEAD9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2" y="1045052"/>
            <a:ext cx="4067175" cy="625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/>
          </a:p>
        </p:txBody>
      </p:sp>
      <p:sp>
        <p:nvSpPr>
          <p:cNvPr id="3107" name="Text Box 63">
            <a:extLst>
              <a:ext uri="{FF2B5EF4-FFF2-40B4-BE49-F238E27FC236}">
                <a16:creationId xmlns:a16="http://schemas.microsoft.com/office/drawing/2014/main" id="{7001E73C-804C-F047-97E3-B9F664C77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1204913"/>
            <a:ext cx="1768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ea typeface="MS PGothic" panose="020B0600070205080204" pitchFamily="34" charset="-128"/>
                <a:cs typeface="Calibri" panose="020F0502020204030204" pitchFamily="34" charset="0"/>
              </a:rPr>
              <a:t>1. Communicate concept</a:t>
            </a:r>
          </a:p>
        </p:txBody>
      </p:sp>
      <p:sp>
        <p:nvSpPr>
          <p:cNvPr id="34" name="Rounded Rectangular Callout 33">
            <a:extLst>
              <a:ext uri="{FF2B5EF4-FFF2-40B4-BE49-F238E27FC236}">
                <a16:creationId xmlns:a16="http://schemas.microsoft.com/office/drawing/2014/main" id="{55F6ADB1-253F-D14B-B474-CE2C58DEF454}"/>
              </a:ext>
            </a:extLst>
          </p:cNvPr>
          <p:cNvSpPr/>
          <p:nvPr/>
        </p:nvSpPr>
        <p:spPr bwMode="auto">
          <a:xfrm rot="10800000">
            <a:off x="2382087" y="2373593"/>
            <a:ext cx="3926637" cy="972295"/>
          </a:xfrm>
          <a:prstGeom prst="wedgeRoundRectCallout">
            <a:avLst>
              <a:gd name="adj1" fmla="val -23286"/>
              <a:gd name="adj2" fmla="val 51413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E71E5-ADC0-284A-9330-2B889D8E5D2B}"/>
              </a:ext>
            </a:extLst>
          </p:cNvPr>
          <p:cNvSpPr/>
          <p:nvPr/>
        </p:nvSpPr>
        <p:spPr>
          <a:xfrm>
            <a:off x="2398713" y="2417827"/>
            <a:ext cx="3591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One-page graphic devices – easy availability</a:t>
            </a:r>
          </a:p>
        </p:txBody>
      </p:sp>
      <p:sp>
        <p:nvSpPr>
          <p:cNvPr id="35" name="Rounded Rectangular Callout 34">
            <a:extLst>
              <a:ext uri="{FF2B5EF4-FFF2-40B4-BE49-F238E27FC236}">
                <a16:creationId xmlns:a16="http://schemas.microsoft.com/office/drawing/2014/main" id="{2392D147-04D3-2C42-B2BD-F80BABFED3DC}"/>
              </a:ext>
            </a:extLst>
          </p:cNvPr>
          <p:cNvSpPr/>
          <p:nvPr/>
        </p:nvSpPr>
        <p:spPr bwMode="auto">
          <a:xfrm rot="10800000">
            <a:off x="3117952" y="3891032"/>
            <a:ext cx="3748120" cy="1179461"/>
          </a:xfrm>
          <a:prstGeom prst="wedgeRoundRectCallout">
            <a:avLst>
              <a:gd name="adj1" fmla="val -23286"/>
              <a:gd name="adj2" fmla="val 51413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451A3D3-FC08-F548-80B3-967F05535EDB}"/>
              </a:ext>
            </a:extLst>
          </p:cNvPr>
          <p:cNvSpPr/>
          <p:nvPr/>
        </p:nvSpPr>
        <p:spPr>
          <a:xfrm>
            <a:off x="3262185" y="4011686"/>
            <a:ext cx="3500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Strategic Steps – support cognitive learning</a:t>
            </a:r>
          </a:p>
        </p:txBody>
      </p:sp>
    </p:spTree>
    <p:extLst>
      <p:ext uri="{BB962C8B-B14F-4D97-AF65-F5344CB8AC3E}">
        <p14:creationId xmlns:p14="http://schemas.microsoft.com/office/powerpoint/2010/main" val="158482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4838AE-A548-A308-3A84-4AE9D2985B7A}"/>
              </a:ext>
            </a:extLst>
          </p:cNvPr>
          <p:cNvSpPr/>
          <p:nvPr/>
        </p:nvSpPr>
        <p:spPr bwMode="auto">
          <a:xfrm>
            <a:off x="0" y="5401739"/>
            <a:ext cx="9144000" cy="14562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74D1DE-6A7B-6A4E-83DA-F0E83D6C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410" y="498662"/>
            <a:ext cx="2991203" cy="2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765" b="1" dirty="0">
                <a:solidFill>
                  <a:srgbClr val="000000"/>
                </a:solidFill>
                <a:latin typeface="Arial" panose="020B0604020202020204" pitchFamily="34" charset="0"/>
              </a:rPr>
              <a:t>Question Exploration Guide</a:t>
            </a:r>
            <a:endParaRPr lang="en-US" altLang="en-US" sz="1765" dirty="0">
              <a:latin typeface="Arial" panose="020B0604020202020204" pitchFamily="34" charset="0"/>
            </a:endParaRP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7FCA4691-F057-CF49-8F12-A0ADEE93D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383" y="595313"/>
            <a:ext cx="65" cy="36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 sz="2382">
              <a:latin typeface="Arial" panose="020B0604020202020204" pitchFamily="34" charset="0"/>
            </a:endParaRPr>
          </a:p>
        </p:txBody>
      </p:sp>
      <p:sp>
        <p:nvSpPr>
          <p:cNvPr id="3185" name="Rectangle 113">
            <a:extLst>
              <a:ext uri="{FF2B5EF4-FFF2-40B4-BE49-F238E27FC236}">
                <a16:creationId xmlns:a16="http://schemas.microsoft.com/office/drawing/2014/main" id="{49FBEFE1-5ED2-6D4F-9BC8-C6270B01E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7" y="6237475"/>
            <a:ext cx="1493184" cy="2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6" tIns="44948" rIns="89896" bIns="44948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Bulgren KU-CRL 2/01</a:t>
            </a:r>
          </a:p>
        </p:txBody>
      </p:sp>
      <p:grpSp>
        <p:nvGrpSpPr>
          <p:cNvPr id="3226" name="Group 154">
            <a:extLst>
              <a:ext uri="{FF2B5EF4-FFF2-40B4-BE49-F238E27FC236}">
                <a16:creationId xmlns:a16="http://schemas.microsoft.com/office/drawing/2014/main" id="{96CA9A86-2231-C645-984F-74BC570A2A95}"/>
              </a:ext>
            </a:extLst>
          </p:cNvPr>
          <p:cNvGrpSpPr>
            <a:grpSpLocks/>
          </p:cNvGrpSpPr>
          <p:nvPr/>
        </p:nvGrpSpPr>
        <p:grpSpPr bwMode="auto">
          <a:xfrm>
            <a:off x="6533030" y="1145803"/>
            <a:ext cx="1595438" cy="121644"/>
            <a:chOff x="3503" y="388"/>
            <a:chExt cx="1248" cy="103"/>
          </a:xfrm>
        </p:grpSpPr>
        <p:sp>
          <p:nvSpPr>
            <p:cNvPr id="3098" name="Rectangle 26">
              <a:extLst>
                <a:ext uri="{FF2B5EF4-FFF2-40B4-BE49-F238E27FC236}">
                  <a16:creationId xmlns:a16="http://schemas.microsoft.com/office/drawing/2014/main" id="{BE294B4A-7DFA-8244-A19A-2FE131B9E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88"/>
              <a:ext cx="243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Date:   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7492EFC-F2EE-AC45-87B2-05F532BB0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8" y="452"/>
              <a:ext cx="1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</p:grpSp>
      <p:grpSp>
        <p:nvGrpSpPr>
          <p:cNvPr id="3227" name="Group 155">
            <a:extLst>
              <a:ext uri="{FF2B5EF4-FFF2-40B4-BE49-F238E27FC236}">
                <a16:creationId xmlns:a16="http://schemas.microsoft.com/office/drawing/2014/main" id="{557F62F0-3BDC-2B41-82B8-97726B128CF4}"/>
              </a:ext>
            </a:extLst>
          </p:cNvPr>
          <p:cNvGrpSpPr>
            <a:grpSpLocks/>
          </p:cNvGrpSpPr>
          <p:nvPr/>
        </p:nvGrpSpPr>
        <p:grpSpPr bwMode="auto">
          <a:xfrm>
            <a:off x="3174066" y="1007130"/>
            <a:ext cx="3042397" cy="122653"/>
            <a:chOff x="1428" y="388"/>
            <a:chExt cx="1774" cy="112"/>
          </a:xfrm>
        </p:grpSpPr>
        <p:sp>
          <p:nvSpPr>
            <p:cNvPr id="3081" name="Rectangle 9">
              <a:extLst>
                <a:ext uri="{FF2B5EF4-FFF2-40B4-BE49-F238E27FC236}">
                  <a16:creationId xmlns:a16="http://schemas.microsoft.com/office/drawing/2014/main" id="{419CE55E-4EEE-3A40-9BDF-1B2831C33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388"/>
              <a:ext cx="12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Title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C0508ED3-D5B0-0F45-8251-1BD08FAFA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452"/>
              <a:ext cx="1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</p:grpSp>
      <p:grpSp>
        <p:nvGrpSpPr>
          <p:cNvPr id="3225" name="Group 153">
            <a:extLst>
              <a:ext uri="{FF2B5EF4-FFF2-40B4-BE49-F238E27FC236}">
                <a16:creationId xmlns:a16="http://schemas.microsoft.com/office/drawing/2014/main" id="{8ADC7174-18EF-624F-94EA-493F15F84353}"/>
              </a:ext>
            </a:extLst>
          </p:cNvPr>
          <p:cNvGrpSpPr>
            <a:grpSpLocks/>
          </p:cNvGrpSpPr>
          <p:nvPr/>
        </p:nvGrpSpPr>
        <p:grpSpPr bwMode="auto">
          <a:xfrm>
            <a:off x="2098302" y="1044949"/>
            <a:ext cx="1100978" cy="244183"/>
            <a:chOff x="152" y="302"/>
            <a:chExt cx="608" cy="225"/>
          </a:xfrm>
        </p:grpSpPr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00BFF688-12D9-1348-9E3F-947505D39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" y="302"/>
              <a:ext cx="30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Critical</a:t>
              </a:r>
            </a:p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Question #:</a:t>
              </a:r>
            </a:p>
          </p:txBody>
        </p:sp>
        <p:sp>
          <p:nvSpPr>
            <p:cNvPr id="3117" name="Line 45">
              <a:extLst>
                <a:ext uri="{FF2B5EF4-FFF2-40B4-BE49-F238E27FC236}">
                  <a16:creationId xmlns:a16="http://schemas.microsoft.com/office/drawing/2014/main" id="{0F8E537A-03FA-C349-B2D3-F0548A5B2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" y="452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B2E445E7-660B-A946-8641-3E3BD3DC6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930" y="846045"/>
            <a:ext cx="395942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 b="1">
                <a:solidFill>
                  <a:srgbClr val="000000"/>
                </a:solidFill>
                <a:latin typeface="Arial" panose="020B0604020202020204" pitchFamily="34" charset="0"/>
              </a:rPr>
              <a:t>Name:   </a:t>
            </a:r>
            <a:endParaRPr lang="en-US" altLang="en-US" sz="2382">
              <a:latin typeface="Arial" panose="020B0604020202020204" pitchFamily="34" charset="0"/>
            </a:endParaRPr>
          </a:p>
        </p:txBody>
      </p:sp>
      <p:sp>
        <p:nvSpPr>
          <p:cNvPr id="3110" name="Line 38">
            <a:extLst>
              <a:ext uri="{FF2B5EF4-FFF2-40B4-BE49-F238E27FC236}">
                <a16:creationId xmlns:a16="http://schemas.microsoft.com/office/drawing/2014/main" id="{5DD47BB8-D6D9-0245-B763-6E012E0A8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5169" y="917482"/>
            <a:ext cx="29219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111" name="Line 39">
            <a:extLst>
              <a:ext uri="{FF2B5EF4-FFF2-40B4-BE49-F238E27FC236}">
                <a16:creationId xmlns:a16="http://schemas.microsoft.com/office/drawing/2014/main" id="{12716553-9591-4C4F-948C-99A0CAEA0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438" y="917482"/>
            <a:ext cx="25087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188" name="Rectangle 116">
            <a:extLst>
              <a:ext uri="{FF2B5EF4-FFF2-40B4-BE49-F238E27FC236}">
                <a16:creationId xmlns:a16="http://schemas.microsoft.com/office/drawing/2014/main" id="{94031BC2-9EC1-364A-9F8B-248A38F5D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846045"/>
            <a:ext cx="814325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 b="1">
                <a:solidFill>
                  <a:srgbClr val="000000"/>
                </a:solidFill>
                <a:latin typeface="Arial" panose="020B0604020202020204" pitchFamily="34" charset="0"/>
              </a:rPr>
              <a:t>Text Reference   </a:t>
            </a:r>
            <a:endParaRPr lang="en-US" altLang="en-US" sz="2382">
              <a:latin typeface="Arial" panose="020B0604020202020204" pitchFamily="34" charset="0"/>
            </a:endParaRPr>
          </a:p>
        </p:txBody>
      </p:sp>
      <p:grpSp>
        <p:nvGrpSpPr>
          <p:cNvPr id="3229" name="Group 157">
            <a:extLst>
              <a:ext uri="{FF2B5EF4-FFF2-40B4-BE49-F238E27FC236}">
                <a16:creationId xmlns:a16="http://schemas.microsoft.com/office/drawing/2014/main" id="{55B54345-EAF0-F443-BA85-288E8D61F0C4}"/>
              </a:ext>
            </a:extLst>
          </p:cNvPr>
          <p:cNvGrpSpPr>
            <a:grpSpLocks/>
          </p:cNvGrpSpPr>
          <p:nvPr/>
        </p:nvGrpSpPr>
        <p:grpSpPr bwMode="auto">
          <a:xfrm>
            <a:off x="924486" y="962306"/>
            <a:ext cx="1021136" cy="305041"/>
            <a:chOff x="857" y="218"/>
            <a:chExt cx="563" cy="282"/>
          </a:xfrm>
        </p:grpSpPr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5E7065A7-8525-C843-ADD4-6B796EF32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218"/>
              <a:ext cx="19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Course</a:t>
              </a:r>
            </a:p>
          </p:txBody>
        </p:sp>
        <p:sp>
          <p:nvSpPr>
            <p:cNvPr id="3107" name="Rectangle 35">
              <a:extLst>
                <a:ext uri="{FF2B5EF4-FFF2-40B4-BE49-F238E27FC236}">
                  <a16:creationId xmlns:a16="http://schemas.microsoft.com/office/drawing/2014/main" id="{DBB725BE-A621-0C45-9689-D4940AD99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387"/>
              <a:ext cx="19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Lesson</a:t>
              </a:r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AAD4AF40-6384-A24C-BD51-4C568383A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280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F89C3533-3520-9B45-BD0A-BC38038FF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" y="36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3AD52455-8358-844F-830F-6C5F138C6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5" y="452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18"/>
            </a:p>
          </p:txBody>
        </p:sp>
        <p:sp>
          <p:nvSpPr>
            <p:cNvPr id="3189" name="Rectangle 117">
              <a:extLst>
                <a:ext uri="{FF2B5EF4-FFF2-40B4-BE49-F238E27FC236}">
                  <a16:creationId xmlns:a16="http://schemas.microsoft.com/office/drawing/2014/main" id="{97D4C59E-8A8B-7841-8015-C4A0EEA19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303"/>
              <a:ext cx="22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 b="1">
                  <a:solidFill>
                    <a:srgbClr val="000000"/>
                  </a:solidFill>
                  <a:latin typeface="Arial" panose="020B0604020202020204" pitchFamily="34" charset="0"/>
                </a:rPr>
                <a:t>Unit</a:t>
              </a:r>
            </a:p>
          </p:txBody>
        </p:sp>
      </p:grpSp>
      <p:sp>
        <p:nvSpPr>
          <p:cNvPr id="3109" name="Rectangle 37">
            <a:extLst>
              <a:ext uri="{FF2B5EF4-FFF2-40B4-BE49-F238E27FC236}">
                <a16:creationId xmlns:a16="http://schemas.microsoft.com/office/drawing/2014/main" id="{97FA9571-491E-9744-8606-91BB08809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934" y="5390030"/>
            <a:ext cx="1441100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How can we use the main idea?</a:t>
            </a:r>
          </a:p>
        </p:txBody>
      </p:sp>
      <p:sp>
        <p:nvSpPr>
          <p:cNvPr id="3135" name="Rectangle 63">
            <a:extLst>
              <a:ext uri="{FF2B5EF4-FFF2-40B4-BE49-F238E27FC236}">
                <a16:creationId xmlns:a16="http://schemas.microsoft.com/office/drawing/2014/main" id="{02579D3B-9D92-1A47-A7AF-CD9D195B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831" y="5308787"/>
            <a:ext cx="3751169" cy="94129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118"/>
          </a:p>
        </p:txBody>
      </p:sp>
      <p:grpSp>
        <p:nvGrpSpPr>
          <p:cNvPr id="3142" name="Group 70">
            <a:extLst>
              <a:ext uri="{FF2B5EF4-FFF2-40B4-BE49-F238E27FC236}">
                <a16:creationId xmlns:a16="http://schemas.microsoft.com/office/drawing/2014/main" id="{B4C1AE52-47C4-0349-BDD3-66E3259B1666}"/>
              </a:ext>
            </a:extLst>
          </p:cNvPr>
          <p:cNvGrpSpPr>
            <a:grpSpLocks/>
          </p:cNvGrpSpPr>
          <p:nvPr/>
        </p:nvGrpSpPr>
        <p:grpSpPr bwMode="auto">
          <a:xfrm>
            <a:off x="798407" y="5352208"/>
            <a:ext cx="111378" cy="458931"/>
            <a:chOff x="1917" y="1013"/>
            <a:chExt cx="65" cy="265"/>
          </a:xfrm>
        </p:grpSpPr>
        <p:sp>
          <p:nvSpPr>
            <p:cNvPr id="3143" name="Oval 71">
              <a:extLst>
                <a:ext uri="{FF2B5EF4-FFF2-40B4-BE49-F238E27FC236}">
                  <a16:creationId xmlns:a16="http://schemas.microsoft.com/office/drawing/2014/main" id="{8168C3CB-DFC3-B542-A90F-F65249272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013"/>
              <a:ext cx="0" cy="26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  <p:sp>
          <p:nvSpPr>
            <p:cNvPr id="3144" name="Rectangle 72">
              <a:extLst>
                <a:ext uri="{FF2B5EF4-FFF2-40B4-BE49-F238E27FC236}">
                  <a16:creationId xmlns:a16="http://schemas.microsoft.com/office/drawing/2014/main" id="{6C038812-D699-214F-A029-C5F99F87A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" y="1027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882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</p:grpSp>
      <p:sp>
        <p:nvSpPr>
          <p:cNvPr id="3086" name="Rectangle 14">
            <a:extLst>
              <a:ext uri="{FF2B5EF4-FFF2-40B4-BE49-F238E27FC236}">
                <a16:creationId xmlns:a16="http://schemas.microsoft.com/office/drawing/2014/main" id="{6058F8F5-22B2-7C47-B9B2-964119FE0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7" y="5294779"/>
            <a:ext cx="3793191" cy="95810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118"/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76088E7A-5A67-0A4C-BBE2-3C3297DED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181" y="5380225"/>
            <a:ext cx="2316340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Is there an Overall  Idea? Is there a real-world use?</a:t>
            </a:r>
          </a:p>
        </p:txBody>
      </p:sp>
      <p:grpSp>
        <p:nvGrpSpPr>
          <p:cNvPr id="3118" name="Group 46">
            <a:extLst>
              <a:ext uri="{FF2B5EF4-FFF2-40B4-BE49-F238E27FC236}">
                <a16:creationId xmlns:a16="http://schemas.microsoft.com/office/drawing/2014/main" id="{4E2AC7AC-0404-7645-A5E6-60BB70FD295F}"/>
              </a:ext>
            </a:extLst>
          </p:cNvPr>
          <p:cNvGrpSpPr>
            <a:grpSpLocks/>
          </p:cNvGrpSpPr>
          <p:nvPr/>
        </p:nvGrpSpPr>
        <p:grpSpPr bwMode="auto">
          <a:xfrm>
            <a:off x="4681232" y="5350814"/>
            <a:ext cx="109170" cy="458196"/>
            <a:chOff x="2831" y="2860"/>
            <a:chExt cx="63" cy="299"/>
          </a:xfrm>
        </p:grpSpPr>
        <p:sp>
          <p:nvSpPr>
            <p:cNvPr id="3119" name="Rectangle 47">
              <a:extLst>
                <a:ext uri="{FF2B5EF4-FFF2-40B4-BE49-F238E27FC236}">
                  <a16:creationId xmlns:a16="http://schemas.microsoft.com/office/drawing/2014/main" id="{3EC37F5E-1403-FF43-BB84-E9FA891EE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2876"/>
              <a:ext cx="3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882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  <p:sp>
          <p:nvSpPr>
            <p:cNvPr id="3120" name="Oval 48">
              <a:extLst>
                <a:ext uri="{FF2B5EF4-FFF2-40B4-BE49-F238E27FC236}">
                  <a16:creationId xmlns:a16="http://schemas.microsoft.com/office/drawing/2014/main" id="{4E550753-0746-6B47-AE28-DEBDBDF76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2860"/>
              <a:ext cx="0" cy="299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</p:grp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7B561DEF-9028-5645-A9CE-05DAACE6CFF8}"/>
              </a:ext>
            </a:extLst>
          </p:cNvPr>
          <p:cNvGrpSpPr>
            <a:grpSpLocks/>
          </p:cNvGrpSpPr>
          <p:nvPr/>
        </p:nvGrpSpPr>
        <p:grpSpPr bwMode="auto">
          <a:xfrm>
            <a:off x="830639" y="1430150"/>
            <a:ext cx="108465" cy="460255"/>
            <a:chOff x="423" y="534"/>
            <a:chExt cx="57" cy="390"/>
          </a:xfrm>
        </p:grpSpPr>
        <p:sp>
          <p:nvSpPr>
            <p:cNvPr id="3078" name="Oval 6">
              <a:extLst>
                <a:ext uri="{FF2B5EF4-FFF2-40B4-BE49-F238E27FC236}">
                  <a16:creationId xmlns:a16="http://schemas.microsoft.com/office/drawing/2014/main" id="{9D0FB011-A778-FC4A-B5CB-E6113E84B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536"/>
              <a:ext cx="0" cy="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65F0D9AC-468C-D346-9BB3-FADB861D5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" y="534"/>
              <a:ext cx="0" cy="388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  <p:sp>
          <p:nvSpPr>
            <p:cNvPr id="3080" name="Rectangle 8">
              <a:extLst>
                <a:ext uri="{FF2B5EF4-FFF2-40B4-BE49-F238E27FC236}">
                  <a16:creationId xmlns:a16="http://schemas.microsoft.com/office/drawing/2014/main" id="{000EC19D-A96A-6F4A-B3F5-E67E5AF5F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" y="547"/>
              <a:ext cx="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882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</p:grpSp>
      <p:sp>
        <p:nvSpPr>
          <p:cNvPr id="3101" name="Rectangle 29">
            <a:extLst>
              <a:ext uri="{FF2B5EF4-FFF2-40B4-BE49-F238E27FC236}">
                <a16:creationId xmlns:a16="http://schemas.microsoft.com/office/drawing/2014/main" id="{C21D6458-E1E9-444C-A30C-6865278E8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159" y="1460968"/>
            <a:ext cx="1340110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What is the </a:t>
            </a:r>
            <a:r>
              <a:rPr lang="en-US" altLang="en-US" sz="794" u="sng">
                <a:solidFill>
                  <a:srgbClr val="000000"/>
                </a:solidFill>
                <a:latin typeface="Arial" panose="020B0604020202020204" pitchFamily="34" charset="0"/>
              </a:rPr>
              <a:t>Critical Question</a:t>
            </a:r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3190" name="Text Box 118">
            <a:extLst>
              <a:ext uri="{FF2B5EF4-FFF2-40B4-BE49-F238E27FC236}">
                <a16:creationId xmlns:a16="http://schemas.microsoft.com/office/drawing/2014/main" id="{54492EDB-87F0-DA4E-8052-00A9BA194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490" y="1553416"/>
            <a:ext cx="181612" cy="30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96" tIns="44948" rIns="89896" bIns="44948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 sz="1412" b="1">
              <a:latin typeface="Tekton" charset="0"/>
            </a:endParaRPr>
          </a:p>
        </p:txBody>
      </p:sp>
      <p:sp>
        <p:nvSpPr>
          <p:cNvPr id="3214" name="Rectangle 142">
            <a:extLst>
              <a:ext uri="{FF2B5EF4-FFF2-40B4-BE49-F238E27FC236}">
                <a16:creationId xmlns:a16="http://schemas.microsoft.com/office/drawing/2014/main" id="{CDFC5B6C-E760-1B46-9789-BD71ED22B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6" y="1388129"/>
            <a:ext cx="7664824" cy="445434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96" tIns="44948" rIns="89896" bIns="44948" anchor="ctr"/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endParaRPr lang="en-US" altLang="en-US" sz="1765">
              <a:latin typeface="Tekton" charset="0"/>
            </a:endParaRPr>
          </a:p>
        </p:txBody>
      </p:sp>
      <p:grpSp>
        <p:nvGrpSpPr>
          <p:cNvPr id="3240" name="Group 168">
            <a:extLst>
              <a:ext uri="{FF2B5EF4-FFF2-40B4-BE49-F238E27FC236}">
                <a16:creationId xmlns:a16="http://schemas.microsoft.com/office/drawing/2014/main" id="{416D22C0-405F-004B-A8CC-421EEEC8B73D}"/>
              </a:ext>
            </a:extLst>
          </p:cNvPr>
          <p:cNvGrpSpPr>
            <a:grpSpLocks/>
          </p:cNvGrpSpPr>
          <p:nvPr/>
        </p:nvGrpSpPr>
        <p:grpSpPr bwMode="auto">
          <a:xfrm>
            <a:off x="717176" y="4444534"/>
            <a:ext cx="7664824" cy="763400"/>
            <a:chOff x="176" y="4831"/>
            <a:chExt cx="4551" cy="508"/>
          </a:xfrm>
        </p:grpSpPr>
        <p:sp>
          <p:nvSpPr>
            <p:cNvPr id="3103" name="Rectangle 31">
              <a:extLst>
                <a:ext uri="{FF2B5EF4-FFF2-40B4-BE49-F238E27FC236}">
                  <a16:creationId xmlns:a16="http://schemas.microsoft.com/office/drawing/2014/main" id="{EBF4F27C-E96B-A04D-87C6-1619B15F1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" y="4912"/>
              <a:ext cx="846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794">
                  <a:solidFill>
                    <a:srgbClr val="000000"/>
                  </a:solidFill>
                  <a:latin typeface="Arial" panose="020B0604020202020204" pitchFamily="34" charset="0"/>
                </a:rPr>
                <a:t> What is the </a:t>
              </a:r>
              <a:r>
                <a:rPr lang="en-US" altLang="en-US" sz="794" u="sng">
                  <a:solidFill>
                    <a:srgbClr val="000000"/>
                  </a:solidFill>
                  <a:latin typeface="Arial" panose="020B0604020202020204" pitchFamily="34" charset="0"/>
                </a:rPr>
                <a:t>main Idea</a:t>
              </a:r>
              <a:r>
                <a:rPr lang="en-US" altLang="en-US" sz="794">
                  <a:solidFill>
                    <a:srgbClr val="000000"/>
                  </a:solidFill>
                  <a:latin typeface="Arial" panose="020B0604020202020204" pitchFamily="34" charset="0"/>
                </a:rPr>
                <a:t> answer?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7464509D-D9D6-ED40-9DAB-F7380996F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" y="4967"/>
              <a:ext cx="407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9896" tIns="44948" rIns="89896" bIns="44948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 sz="1412">
                <a:latin typeface="Tekton" charset="0"/>
              </a:endParaRPr>
            </a:p>
          </p:txBody>
        </p:sp>
        <p:sp>
          <p:nvSpPr>
            <p:cNvPr id="3205" name="Rectangle 133">
              <a:extLst>
                <a:ext uri="{FF2B5EF4-FFF2-40B4-BE49-F238E27FC236}">
                  <a16:creationId xmlns:a16="http://schemas.microsoft.com/office/drawing/2014/main" id="{DC9EC368-401D-204B-9C8A-0671DAF28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4831"/>
              <a:ext cx="4551" cy="50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896" tIns="44948" rIns="89896" bIns="44948" anchor="ctr"/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endParaRPr lang="en-US" altLang="en-US" sz="1765">
                <a:latin typeface="Tekton" charset="0"/>
              </a:endParaRPr>
            </a:p>
          </p:txBody>
        </p:sp>
        <p:grpSp>
          <p:nvGrpSpPr>
            <p:cNvPr id="3216" name="Group 144">
              <a:extLst>
                <a:ext uri="{FF2B5EF4-FFF2-40B4-BE49-F238E27FC236}">
                  <a16:creationId xmlns:a16="http://schemas.microsoft.com/office/drawing/2014/main" id="{71D5AA07-230E-994E-AE62-BBD06F0C7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" y="4885"/>
              <a:ext cx="74" cy="304"/>
              <a:chOff x="1917" y="1013"/>
              <a:chExt cx="65" cy="274"/>
            </a:xfrm>
          </p:grpSpPr>
          <p:sp>
            <p:nvSpPr>
              <p:cNvPr id="3217" name="Oval 145">
                <a:extLst>
                  <a:ext uri="{FF2B5EF4-FFF2-40B4-BE49-F238E27FC236}">
                    <a16:creationId xmlns:a16="http://schemas.microsoft.com/office/drawing/2014/main" id="{D6680068-EEA7-9F4C-8B7C-2235E364E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74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sz="2118"/>
              </a:p>
            </p:txBody>
          </p:sp>
          <p:sp>
            <p:nvSpPr>
              <p:cNvPr id="3218" name="Rectangle 146">
                <a:extLst>
                  <a:ext uri="{FF2B5EF4-FFF2-40B4-BE49-F238E27FC236}">
                    <a16:creationId xmlns:a16="http://schemas.microsoft.com/office/drawing/2014/main" id="{449F698F-C23A-F142-93C2-6FEE1F9A4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0" y="1027"/>
                <a:ext cx="32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</a:defRPr>
                </a:lvl9pPr>
              </a:lstStyle>
              <a:p>
                <a:r>
                  <a:rPr lang="en-US" altLang="en-US" sz="882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en-US" altLang="en-US" sz="2382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691BF24C-2A0B-0543-840A-6F50D70BE421}"/>
              </a:ext>
            </a:extLst>
          </p:cNvPr>
          <p:cNvGrpSpPr>
            <a:grpSpLocks/>
          </p:cNvGrpSpPr>
          <p:nvPr/>
        </p:nvGrpSpPr>
        <p:grpSpPr bwMode="auto">
          <a:xfrm>
            <a:off x="799822" y="1923209"/>
            <a:ext cx="122258" cy="458354"/>
            <a:chOff x="371" y="1011"/>
            <a:chExt cx="57" cy="378"/>
          </a:xfrm>
        </p:grpSpPr>
        <p:sp>
          <p:nvSpPr>
            <p:cNvPr id="3095" name="Oval 23">
              <a:extLst>
                <a:ext uri="{FF2B5EF4-FFF2-40B4-BE49-F238E27FC236}">
                  <a16:creationId xmlns:a16="http://schemas.microsoft.com/office/drawing/2014/main" id="{8085C90D-E9B9-DA4F-97AA-48436B702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" y="1011"/>
              <a:ext cx="0" cy="378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  <p:sp>
          <p:nvSpPr>
            <p:cNvPr id="3096" name="Rectangle 24">
              <a:extLst>
                <a:ext uri="{FF2B5EF4-FFF2-40B4-BE49-F238E27FC236}">
                  <a16:creationId xmlns:a16="http://schemas.microsoft.com/office/drawing/2014/main" id="{CAA9112E-7CFF-5542-ACF5-39C488D12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" y="1034"/>
              <a:ext cx="2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882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</p:grpSp>
      <p:sp>
        <p:nvSpPr>
          <p:cNvPr id="3145" name="Rectangle 73">
            <a:extLst>
              <a:ext uri="{FF2B5EF4-FFF2-40B4-BE49-F238E27FC236}">
                <a16:creationId xmlns:a16="http://schemas.microsoft.com/office/drawing/2014/main" id="{475A25D1-A50B-3B4A-997A-B6500AE75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381" y="1947228"/>
            <a:ext cx="2442882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What are the </a:t>
            </a:r>
            <a:r>
              <a:rPr lang="en-US" altLang="en-US" sz="794" u="sng">
                <a:solidFill>
                  <a:srgbClr val="000000"/>
                </a:solidFill>
                <a:latin typeface="Arial" panose="020B0604020202020204" pitchFamily="34" charset="0"/>
              </a:rPr>
              <a:t>Key Terms</a:t>
            </a:r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 and explanations?</a:t>
            </a:r>
            <a:endParaRPr lang="en-US" altLang="en-US" sz="2382">
              <a:latin typeface="Arial" panose="020B0604020202020204" pitchFamily="34" charset="0"/>
            </a:endParaRPr>
          </a:p>
        </p:txBody>
      </p:sp>
      <p:sp>
        <p:nvSpPr>
          <p:cNvPr id="3193" name="Rectangle 121">
            <a:extLst>
              <a:ext uri="{FF2B5EF4-FFF2-40B4-BE49-F238E27FC236}">
                <a16:creationId xmlns:a16="http://schemas.microsoft.com/office/drawing/2014/main" id="{34FCEE5B-175F-D547-A2F7-CB3436B66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695" y="1979240"/>
            <a:ext cx="4934790" cy="30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6" tIns="44948" rIns="89896" bIns="44948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 sz="1412">
              <a:latin typeface="Tekton" charset="0"/>
            </a:endParaRPr>
          </a:p>
        </p:txBody>
      </p:sp>
      <p:sp>
        <p:nvSpPr>
          <p:cNvPr id="3209" name="Rectangle 137">
            <a:extLst>
              <a:ext uri="{FF2B5EF4-FFF2-40B4-BE49-F238E27FC236}">
                <a16:creationId xmlns:a16="http://schemas.microsoft.com/office/drawing/2014/main" id="{6A0AF800-9607-B146-A5CF-CCE97DE69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6" y="1875586"/>
            <a:ext cx="7664824" cy="8698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246" name="Line 174">
            <a:extLst>
              <a:ext uri="{FF2B5EF4-FFF2-40B4-BE49-F238E27FC236}">
                <a16:creationId xmlns:a16="http://schemas.microsoft.com/office/drawing/2014/main" id="{94290CD7-3741-FA43-A98B-A14F2DCB0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6588" y="1857375"/>
            <a:ext cx="0" cy="840441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077EB8-7E94-CD4F-A03A-8B6EE33C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6" y="2818280"/>
            <a:ext cx="7664824" cy="153380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118"/>
          </a:p>
        </p:txBody>
      </p:sp>
      <p:grpSp>
        <p:nvGrpSpPr>
          <p:cNvPr id="3091" name="Group 19">
            <a:extLst>
              <a:ext uri="{FF2B5EF4-FFF2-40B4-BE49-F238E27FC236}">
                <a16:creationId xmlns:a16="http://schemas.microsoft.com/office/drawing/2014/main" id="{8D6EE750-EC2A-2444-927B-77FD0E90B5E5}"/>
              </a:ext>
            </a:extLst>
          </p:cNvPr>
          <p:cNvGrpSpPr>
            <a:grpSpLocks/>
          </p:cNvGrpSpPr>
          <p:nvPr/>
        </p:nvGrpSpPr>
        <p:grpSpPr bwMode="auto">
          <a:xfrm>
            <a:off x="815243" y="2874308"/>
            <a:ext cx="126407" cy="457672"/>
            <a:chOff x="1917" y="1013"/>
            <a:chExt cx="65" cy="283"/>
          </a:xfrm>
        </p:grpSpPr>
        <p:sp>
          <p:nvSpPr>
            <p:cNvPr id="3092" name="Oval 20">
              <a:extLst>
                <a:ext uri="{FF2B5EF4-FFF2-40B4-BE49-F238E27FC236}">
                  <a16:creationId xmlns:a16="http://schemas.microsoft.com/office/drawing/2014/main" id="{22ECC409-F5D0-9544-BAA0-9CD4E49F6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013"/>
              <a:ext cx="0" cy="283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118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F8932E28-6334-874D-A187-B215BA8C9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1024"/>
              <a:ext cx="32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882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2382">
                <a:latin typeface="Arial" panose="020B0604020202020204" pitchFamily="34" charset="0"/>
              </a:endParaRPr>
            </a:p>
          </p:txBody>
        </p:sp>
      </p:grpSp>
      <p:sp>
        <p:nvSpPr>
          <p:cNvPr id="3105" name="Rectangle 33">
            <a:extLst>
              <a:ext uri="{FF2B5EF4-FFF2-40B4-BE49-F238E27FC236}">
                <a16:creationId xmlns:a16="http://schemas.microsoft.com/office/drawing/2014/main" id="{D43A5536-1F0B-4749-A278-0D1A9D224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960" y="2914931"/>
            <a:ext cx="2245808" cy="1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What are the</a:t>
            </a:r>
            <a:r>
              <a:rPr lang="en-US" altLang="en-US" sz="794" u="sng">
                <a:solidFill>
                  <a:srgbClr val="000000"/>
                </a:solidFill>
                <a:latin typeface="Arial" panose="020B0604020202020204" pitchFamily="34" charset="0"/>
              </a:rPr>
              <a:t> Supporting Questions </a:t>
            </a:r>
            <a:r>
              <a:rPr lang="en-US" altLang="en-US" sz="794">
                <a:solidFill>
                  <a:srgbClr val="000000"/>
                </a:solidFill>
                <a:latin typeface="Arial" panose="020B0604020202020204" pitchFamily="34" charset="0"/>
              </a:rPr>
              <a:t>and answers?</a:t>
            </a:r>
            <a:endParaRPr lang="en-US" altLang="en-US" sz="2382">
              <a:latin typeface="Arial" panose="020B0604020202020204" pitchFamily="34" charset="0"/>
            </a:endParaRPr>
          </a:p>
        </p:txBody>
      </p:sp>
      <p:sp>
        <p:nvSpPr>
          <p:cNvPr id="3247" name="Line 175">
            <a:extLst>
              <a:ext uri="{FF2B5EF4-FFF2-40B4-BE49-F238E27FC236}">
                <a16:creationId xmlns:a16="http://schemas.microsoft.com/office/drawing/2014/main" id="{8F094FB0-7C3E-A04C-B62B-6F779E7CE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4993" y="3039596"/>
            <a:ext cx="1401" cy="132369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248" name="Line 176">
            <a:extLst>
              <a:ext uri="{FF2B5EF4-FFF2-40B4-BE49-F238E27FC236}">
                <a16:creationId xmlns:a16="http://schemas.microsoft.com/office/drawing/2014/main" id="{71C94879-2139-C742-8E3E-8D3EF8A1E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3434" y="1214438"/>
            <a:ext cx="27286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18"/>
          </a:p>
        </p:txBody>
      </p:sp>
      <p:sp>
        <p:nvSpPr>
          <p:cNvPr id="3317" name="Text Box 245">
            <a:extLst>
              <a:ext uri="{FF2B5EF4-FFF2-40B4-BE49-F238E27FC236}">
                <a16:creationId xmlns:a16="http://schemas.microsoft.com/office/drawing/2014/main" id="{04EB3FDB-BD50-6B4C-A83A-11066C26A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865" y="6265490"/>
            <a:ext cx="640136" cy="41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118"/>
              <a:t>1</a:t>
            </a:r>
          </a:p>
        </p:txBody>
      </p:sp>
      <p:sp>
        <p:nvSpPr>
          <p:cNvPr id="66" name="Rounded Rectangular Callout 65">
            <a:extLst>
              <a:ext uri="{FF2B5EF4-FFF2-40B4-BE49-F238E27FC236}">
                <a16:creationId xmlns:a16="http://schemas.microsoft.com/office/drawing/2014/main" id="{682556F2-CB4E-3840-A915-95AF973261EF}"/>
              </a:ext>
            </a:extLst>
          </p:cNvPr>
          <p:cNvSpPr/>
          <p:nvPr/>
        </p:nvSpPr>
        <p:spPr bwMode="auto">
          <a:xfrm rot="10800000">
            <a:off x="798407" y="2874307"/>
            <a:ext cx="3384647" cy="1225039"/>
          </a:xfrm>
          <a:prstGeom prst="wedgeRoundRectCallout">
            <a:avLst>
              <a:gd name="adj1" fmla="val 39662"/>
              <a:gd name="adj2" fmla="val 154998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E1A2BFA-392F-C84E-ABB6-80D03E9EB062}"/>
              </a:ext>
            </a:extLst>
          </p:cNvPr>
          <p:cNvSpPr/>
          <p:nvPr/>
        </p:nvSpPr>
        <p:spPr>
          <a:xfrm>
            <a:off x="798407" y="2949817"/>
            <a:ext cx="3500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Guiding Question – to focus on most important information</a:t>
            </a:r>
          </a:p>
        </p:txBody>
      </p:sp>
      <p:sp>
        <p:nvSpPr>
          <p:cNvPr id="67" name="Rounded Rectangular Callout 66">
            <a:extLst>
              <a:ext uri="{FF2B5EF4-FFF2-40B4-BE49-F238E27FC236}">
                <a16:creationId xmlns:a16="http://schemas.microsoft.com/office/drawing/2014/main" id="{112356CF-CFFC-A64A-8B58-E2D1E8A31E92}"/>
              </a:ext>
            </a:extLst>
          </p:cNvPr>
          <p:cNvSpPr/>
          <p:nvPr/>
        </p:nvSpPr>
        <p:spPr bwMode="auto">
          <a:xfrm rot="10800000">
            <a:off x="4772863" y="3180850"/>
            <a:ext cx="2969001" cy="819767"/>
          </a:xfrm>
          <a:prstGeom prst="wedgeRoundRectCallout">
            <a:avLst>
              <a:gd name="adj1" fmla="val 108578"/>
              <a:gd name="adj2" fmla="val 191694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 dirty="0">
              <a:solidFill>
                <a:srgbClr val="971B2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D40A0-EEA1-BC4F-B5F8-280EBC76A1B0}"/>
              </a:ext>
            </a:extLst>
          </p:cNvPr>
          <p:cNvSpPr/>
          <p:nvPr/>
        </p:nvSpPr>
        <p:spPr>
          <a:xfrm>
            <a:off x="4730098" y="3122133"/>
            <a:ext cx="3162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Key Terms – to assure </a:t>
            </a:r>
          </a:p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Understanding for 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F7EF5D-71FD-9C41-97BB-7305DF059181}"/>
              </a:ext>
            </a:extLst>
          </p:cNvPr>
          <p:cNvSpPr/>
          <p:nvPr/>
        </p:nvSpPr>
        <p:spPr>
          <a:xfrm>
            <a:off x="4772865" y="6352531"/>
            <a:ext cx="15680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435EFC-C054-6BB5-3B65-12AA694DC83A}"/>
              </a:ext>
            </a:extLst>
          </p:cNvPr>
          <p:cNvSpPr/>
          <p:nvPr/>
        </p:nvSpPr>
        <p:spPr bwMode="auto">
          <a:xfrm>
            <a:off x="0" y="5401739"/>
            <a:ext cx="9144000" cy="14562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3240A-E265-4730-87AA-2BEB39F0F0D9}"/>
              </a:ext>
            </a:extLst>
          </p:cNvPr>
          <p:cNvSpPr txBox="1"/>
          <p:nvPr/>
        </p:nvSpPr>
        <p:spPr>
          <a:xfrm>
            <a:off x="976457" y="536053"/>
            <a:ext cx="8543323" cy="49691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830695" y="516215"/>
            <a:ext cx="7482609" cy="64952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1546" rIns="0" bIns="0" rtlCol="0">
            <a:spAutoFit/>
          </a:bodyPr>
          <a:lstStyle/>
          <a:p>
            <a:pPr marL="21937" algn="ctr">
              <a:spcBef>
                <a:spcPts val="91"/>
              </a:spcBef>
            </a:pPr>
            <a:r>
              <a:rPr sz="1600" b="1" spc="-4" dirty="0">
                <a:latin typeface="Calibri"/>
                <a:cs typeface="Calibri"/>
              </a:rPr>
              <a:t>Decision-Making</a:t>
            </a:r>
            <a:r>
              <a:rPr sz="1600" b="1" spc="-13" dirty="0">
                <a:latin typeface="Calibri"/>
                <a:cs typeface="Calibri"/>
              </a:rPr>
              <a:t> </a:t>
            </a:r>
            <a:r>
              <a:rPr sz="1600" b="1" spc="-4" dirty="0">
                <a:latin typeface="Calibri"/>
                <a:cs typeface="Calibri"/>
              </a:rPr>
              <a:t>Guide</a:t>
            </a:r>
            <a:endParaRPr sz="1600" dirty="0">
              <a:latin typeface="Calibri"/>
              <a:cs typeface="Calibri"/>
            </a:endParaRPr>
          </a:p>
          <a:p>
            <a:pPr>
              <a:spcBef>
                <a:spcPts val="27"/>
              </a:spcBef>
            </a:pPr>
            <a:endParaRPr sz="1454" dirty="0">
              <a:latin typeface="Times New Roman"/>
              <a:cs typeface="Times New Roman"/>
            </a:endParaRPr>
          </a:p>
          <a:p>
            <a:pPr algn="ctr">
              <a:tabLst>
                <a:tab pos="2614023" algn="l"/>
                <a:tab pos="3671640" algn="l"/>
                <a:tab pos="5498800" algn="l"/>
                <a:tab pos="7459315" algn="l"/>
              </a:tabLst>
            </a:pPr>
            <a:r>
              <a:rPr sz="1091" dirty="0">
                <a:latin typeface="Calibri"/>
                <a:cs typeface="Calibri"/>
              </a:rPr>
              <a:t>Name:</a:t>
            </a:r>
            <a:r>
              <a:rPr sz="109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91" spc="-4" dirty="0">
                <a:latin typeface="Calibri"/>
                <a:cs typeface="Calibri"/>
              </a:rPr>
              <a:t>Date:</a:t>
            </a:r>
            <a:r>
              <a:rPr sz="1091" u="sng" spc="-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91" spc="-4" dirty="0">
                <a:latin typeface="Calibri"/>
                <a:cs typeface="Calibri"/>
              </a:rPr>
              <a:t>Class:</a:t>
            </a:r>
            <a:r>
              <a:rPr sz="1091" u="sng" spc="-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091" spc="-4" dirty="0">
                <a:latin typeface="Calibri"/>
                <a:cs typeface="Calibri"/>
              </a:rPr>
              <a:t>Topic: </a:t>
            </a:r>
            <a:r>
              <a:rPr sz="109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91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05298" y="2194561"/>
            <a:ext cx="36368" cy="9814"/>
          </a:xfrm>
          <a:custGeom>
            <a:avLst/>
            <a:gdLst/>
            <a:ahLst/>
            <a:cxnLst/>
            <a:rect l="l" t="t" r="r" b="b"/>
            <a:pathLst>
              <a:path w="40005" h="10794">
                <a:moveTo>
                  <a:pt x="0" y="10667"/>
                </a:moveTo>
                <a:lnTo>
                  <a:pt x="39624" y="10667"/>
                </a:lnTo>
                <a:lnTo>
                  <a:pt x="39624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7"/>
          </a:p>
        </p:txBody>
      </p:sp>
      <p:sp>
        <p:nvSpPr>
          <p:cNvPr id="4" name="object 4"/>
          <p:cNvSpPr/>
          <p:nvPr/>
        </p:nvSpPr>
        <p:spPr>
          <a:xfrm>
            <a:off x="5744094" y="2194561"/>
            <a:ext cx="36368" cy="9814"/>
          </a:xfrm>
          <a:custGeom>
            <a:avLst/>
            <a:gdLst/>
            <a:ahLst/>
            <a:cxnLst/>
            <a:rect l="l" t="t" r="r" b="b"/>
            <a:pathLst>
              <a:path w="40004" h="10794">
                <a:moveTo>
                  <a:pt x="0" y="10667"/>
                </a:moveTo>
                <a:lnTo>
                  <a:pt x="39624" y="10667"/>
                </a:lnTo>
                <a:lnTo>
                  <a:pt x="39624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7"/>
          </a:p>
        </p:txBody>
      </p:sp>
      <p:sp>
        <p:nvSpPr>
          <p:cNvPr id="5" name="object 5"/>
          <p:cNvSpPr/>
          <p:nvPr/>
        </p:nvSpPr>
        <p:spPr>
          <a:xfrm>
            <a:off x="1098667" y="5000105"/>
            <a:ext cx="36368" cy="9814"/>
          </a:xfrm>
          <a:custGeom>
            <a:avLst/>
            <a:gdLst/>
            <a:ahLst/>
            <a:cxnLst/>
            <a:rect l="l" t="t" r="r" b="b"/>
            <a:pathLst>
              <a:path w="40005" h="10795">
                <a:moveTo>
                  <a:pt x="0" y="10668"/>
                </a:moveTo>
                <a:lnTo>
                  <a:pt x="39624" y="10668"/>
                </a:lnTo>
                <a:lnTo>
                  <a:pt x="3962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7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34755"/>
              </p:ext>
            </p:extLst>
          </p:nvPr>
        </p:nvGraphicFramePr>
        <p:xfrm>
          <a:off x="758249" y="1149095"/>
          <a:ext cx="7482030" cy="4950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659">
                <a:tc gridSpan="5"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  <a:tabLst>
                          <a:tab pos="34620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ecide</a:t>
                      </a:r>
                      <a:r>
                        <a:rPr sz="1100" b="1" spc="0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b="1" spc="-1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issue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Use of Chemical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Pesticides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9">
                <a:tc row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3.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reate important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information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71120" marR="165735">
                        <a:lnSpc>
                          <a:spcPct val="100899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Pesticide: substance to control 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pests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weeds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  <a:tabLst>
                          <a:tab pos="1337310" algn="l"/>
                        </a:tabLst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nter</a:t>
                      </a:r>
                      <a:r>
                        <a:rPr sz="1100" b="1" spc="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Option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 chemical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pesticides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  <a:tabLst>
                          <a:tab pos="1329690" algn="l"/>
                        </a:tabLst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nter</a:t>
                      </a:r>
                      <a:r>
                        <a:rPr sz="1100" b="1" spc="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Option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B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Ban chemical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pesticides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1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dentify reasons for option</a:t>
                      </a:r>
                      <a:r>
                        <a:rPr sz="1100" b="1" spc="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A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695" marR="240029" indent="-155575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27329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Government agencies such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check safety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chemical  pesticides.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695" marR="399415" indent="-155575">
                        <a:lnSpc>
                          <a:spcPct val="101699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27329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need pesticides like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DDT 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control diseases like</a:t>
                      </a:r>
                      <a:r>
                        <a:rPr sz="11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malaria.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695" marR="74930" indent="-155575">
                        <a:lnSpc>
                          <a:spcPct val="102499"/>
                        </a:lnSpc>
                        <a:buFont typeface="Symbol"/>
                        <a:buChar char=""/>
                        <a:tabLst>
                          <a:tab pos="227329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Pesticides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needed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produce  enough food so people don’t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starve.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695" marR="227965" indent="-155575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27329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Some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tests show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chemical  pesticide amounts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our food are  so small we don’t have to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worry.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R="10096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dentify reasons for option</a:t>
                      </a:r>
                      <a:r>
                        <a:rPr sz="1100" b="1" spc="10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B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060" marR="252095" indent="-15494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Biological pest controls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like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green  lacewings can replace chemical  pesticides.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060" marR="180340" indent="-154940">
                        <a:lnSpc>
                          <a:spcPct val="101699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Imported food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contaminated, so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ban should be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worldwide.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060" marR="302260" indent="-154940">
                        <a:lnSpc>
                          <a:spcPct val="102499"/>
                        </a:lnSpc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New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pesticides cause even more  cancer than older pesticides.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6060" marR="72390" indent="-15494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Groundwater contains pesticides,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we have used too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much.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939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219">
                <a:tc>
                  <a:txBody>
                    <a:bodyPr/>
                    <a:lstStyle/>
                    <a:p>
                      <a:pPr marL="71120">
                        <a:lnSpc>
                          <a:spcPts val="118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Chemical pesticide: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artificial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71120" marR="16891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substance to control pests and 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weeds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419">
                <a:tc>
                  <a:txBody>
                    <a:bodyPr/>
                    <a:lstStyle/>
                    <a:p>
                      <a:pPr marL="71120" marR="106680">
                        <a:lnSpc>
                          <a:spcPct val="101800"/>
                        </a:lnSpc>
                        <a:spcBef>
                          <a:spcPts val="74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Biological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pest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control: control 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pests and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weeds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using other  organisms,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such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as green  lacewings that eat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other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insects 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such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aphids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8543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US" sz="11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96">
                <a:tc>
                  <a:txBody>
                    <a:bodyPr/>
                    <a:lstStyle/>
                    <a:p>
                      <a:pPr marL="71120" marR="68580">
                        <a:lnSpc>
                          <a:spcPct val="1018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Food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Drug Administration  (FDA) regulates</a:t>
                      </a:r>
                      <a:r>
                        <a:rPr sz="10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pesticides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271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lang="en-US" sz="11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6869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lang="en-US" sz="11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L="0" marR="0" marT="6869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19">
                <a:tc>
                  <a:txBody>
                    <a:bodyPr/>
                    <a:lstStyle/>
                    <a:p>
                      <a:pPr marL="71120" marR="62865">
                        <a:lnSpc>
                          <a:spcPct val="101800"/>
                        </a:lnSpc>
                        <a:spcBef>
                          <a:spcPts val="37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DDT: chemical pesticide  dichlorodiphenyltrichloroethane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3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32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6.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dentify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compromises/alternatives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Use chemical pesticides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only if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they have passed special testing to be sure they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safe.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37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7.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ffer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decision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think we need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 chemical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pesticides.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. </a:t>
                      </a:r>
                      <a:r>
                        <a:rPr sz="1100" b="1" u="sng" spc="-5" dirty="0"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ame reasons </a:t>
                      </a:r>
                      <a:r>
                        <a:rPr sz="1100" b="1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for the</a:t>
                      </a:r>
                      <a:r>
                        <a:rPr sz="1100" b="1" spc="-20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decision</a:t>
                      </a:r>
                      <a:endParaRPr sz="11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World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hunger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such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big problem that we need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take risks to feed starving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people.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BE962F0C-090C-F84D-A2FE-48280BC2D50A}"/>
              </a:ext>
            </a:extLst>
          </p:cNvPr>
          <p:cNvSpPr/>
          <p:nvPr/>
        </p:nvSpPr>
        <p:spPr bwMode="auto">
          <a:xfrm rot="10800000">
            <a:off x="2668249" y="3637083"/>
            <a:ext cx="5499293" cy="1180699"/>
          </a:xfrm>
          <a:prstGeom prst="wedgeRoundRectCallout">
            <a:avLst>
              <a:gd name="adj1" fmla="val -23286"/>
              <a:gd name="adj2" fmla="val 51413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207497-E962-3B43-A2EA-F2B3D36337FB}"/>
              </a:ext>
            </a:extLst>
          </p:cNvPr>
          <p:cNvSpPr/>
          <p:nvPr/>
        </p:nvSpPr>
        <p:spPr>
          <a:xfrm>
            <a:off x="2740986" y="3617454"/>
            <a:ext cx="5499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71B2F"/>
                </a:solidFill>
                <a:highlight>
                  <a:srgbClr val="FFFF00"/>
                </a:highlight>
              </a:rPr>
              <a:t>Cognitive Strategy &amp; Acronym Embedded in Steps - to promote transfer and generalization of learning.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CEC482-105E-A7B3-CCA6-584728DBA276}"/>
              </a:ext>
            </a:extLst>
          </p:cNvPr>
          <p:cNvSpPr txBox="1"/>
          <p:nvPr/>
        </p:nvSpPr>
        <p:spPr>
          <a:xfrm>
            <a:off x="4377848" y="6252217"/>
            <a:ext cx="47661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fontAlgn="base" hangingPunct="1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" pitchFamily="2" charset="0"/>
                <a:ea typeface="MS PGothic" panose="020B0600070205080204" pitchFamily="34" charset="-128"/>
                <a:cs typeface="ＭＳ Ｐゴシック" panose="020B0600070205080204" pitchFamily="34" charset="-128"/>
              </a:rPr>
              <a:t>©  Janis </a:t>
            </a:r>
            <a:r>
              <a:rPr lang="en-US" sz="1200" kern="1200" dirty="0" err="1">
                <a:solidFill>
                  <a:srgbClr val="000000"/>
                </a:solidFill>
                <a:effectLst/>
                <a:latin typeface="Times" pitchFamily="2" charset="0"/>
                <a:ea typeface="MS PGothic" panose="020B0600070205080204" pitchFamily="34" charset="-128"/>
                <a:cs typeface="ＭＳ Ｐゴシック" panose="020B0600070205080204" pitchFamily="34" charset="-128"/>
              </a:rPr>
              <a:t>Bulgren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" pitchFamily="2" charset="0"/>
                <a:ea typeface="MS PGothic" panose="020B0600070205080204" pitchFamily="34" charset="-128"/>
                <a:cs typeface="ＭＳ Ｐゴシック" panose="020B0600070205080204" pitchFamily="34" charset="-128"/>
              </a:rPr>
              <a:t> 2023</a:t>
            </a:r>
            <a:endParaRPr lang="en-US" sz="1200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52E739-D884-ECBB-974D-0FCEC2462C21}"/>
              </a:ext>
            </a:extLst>
          </p:cNvPr>
          <p:cNvSpPr/>
          <p:nvPr/>
        </p:nvSpPr>
        <p:spPr bwMode="auto">
          <a:xfrm>
            <a:off x="0" y="5921829"/>
            <a:ext cx="9144000" cy="93617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43DA42-01F1-394F-8094-D88DDF015F9C}"/>
              </a:ext>
            </a:extLst>
          </p:cNvPr>
          <p:cNvSpPr txBox="1"/>
          <p:nvPr/>
        </p:nvSpPr>
        <p:spPr>
          <a:xfrm>
            <a:off x="1306287" y="330169"/>
            <a:ext cx="6522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Cross-Curricular Argumentation Guide A</a:t>
            </a:r>
          </a:p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</a:rPr>
              <a:t> </a:t>
            </a:r>
            <a:br>
              <a:rPr lang="en-US" sz="1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</a:rPr>
            </a:br>
            <a:endParaRPr lang="en-US" sz="12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F3ABAB-2484-6F46-8E59-34EBAB24264F}"/>
              </a:ext>
            </a:extLst>
          </p:cNvPr>
          <p:cNvGraphicFramePr>
            <a:graphicFrameLocks noGrp="1"/>
          </p:cNvGraphicFramePr>
          <p:nvPr/>
        </p:nvGraphicFramePr>
        <p:xfrm>
          <a:off x="366991" y="620431"/>
          <a:ext cx="8549660" cy="316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5996">
                  <a:extLst>
                    <a:ext uri="{9D8B030D-6E8A-4147-A177-3AD203B41FA5}">
                      <a16:colId xmlns:a16="http://schemas.microsoft.com/office/drawing/2014/main" val="3924947534"/>
                    </a:ext>
                  </a:extLst>
                </a:gridCol>
                <a:gridCol w="1088579">
                  <a:extLst>
                    <a:ext uri="{9D8B030D-6E8A-4147-A177-3AD203B41FA5}">
                      <a16:colId xmlns:a16="http://schemas.microsoft.com/office/drawing/2014/main" val="2370561529"/>
                    </a:ext>
                  </a:extLst>
                </a:gridCol>
                <a:gridCol w="1388209">
                  <a:extLst>
                    <a:ext uri="{9D8B030D-6E8A-4147-A177-3AD203B41FA5}">
                      <a16:colId xmlns:a16="http://schemas.microsoft.com/office/drawing/2014/main" val="964142523"/>
                    </a:ext>
                  </a:extLst>
                </a:gridCol>
                <a:gridCol w="3746876">
                  <a:extLst>
                    <a:ext uri="{9D8B030D-6E8A-4147-A177-3AD203B41FA5}">
                      <a16:colId xmlns:a16="http://schemas.microsoft.com/office/drawing/2014/main" val="709764846"/>
                    </a:ext>
                  </a:extLst>
                </a:gridCol>
              </a:tblGrid>
              <a:tr h="316774">
                <a:tc>
                  <a:txBody>
                    <a:bodyPr/>
                    <a:lstStyle/>
                    <a:p>
                      <a:r>
                        <a:rPr lang="en-US" sz="900" b="1" dirty="0"/>
                        <a:t>Name: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Date:                                             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Class:                                                                                                                          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     Topic: Homeowners should install solar panels.</a:t>
                      </a:r>
                      <a:endParaRPr lang="en-US" sz="1200" b="1" dirty="0"/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174091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3C011E-0675-5D43-8A74-C368E0FED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399138"/>
              </p:ext>
            </p:extLst>
          </p:nvPr>
        </p:nvGraphicFramePr>
        <p:xfrm>
          <a:off x="227349" y="794549"/>
          <a:ext cx="8393098" cy="4882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9845">
                  <a:extLst>
                    <a:ext uri="{9D8B030D-6E8A-4147-A177-3AD203B41FA5}">
                      <a16:colId xmlns:a16="http://schemas.microsoft.com/office/drawing/2014/main" val="2751578919"/>
                    </a:ext>
                  </a:extLst>
                </a:gridCol>
                <a:gridCol w="4563253">
                  <a:extLst>
                    <a:ext uri="{9D8B030D-6E8A-4147-A177-3AD203B41FA5}">
                      <a16:colId xmlns:a16="http://schemas.microsoft.com/office/drawing/2014/main" val="412781860"/>
                    </a:ext>
                  </a:extLst>
                </a:gridCol>
              </a:tblGrid>
              <a:tr h="971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Clarify the claim with any qualifier and define key terms.                     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Installing solar panels in a home is a good energy decision.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 - a device designed to absorb the sun’s rays to generate electricity</a:t>
                      </a: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renewable energy credits - power companies buy credit for homeowners’ energy production to meet state green energy requirements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net metering - a system in which homeowners are given future credit for energy that is produced but not used at the time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12458"/>
                  </a:ext>
                </a:extLst>
              </a:tr>
              <a:tr h="1957029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List the evidence</a:t>
                      </a:r>
                      <a:r>
                        <a:rPr lang="en-US" sz="9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you install solar panels on your home, you generate your own electricity.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Recent studies found that property values increase after solar panels are installed.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renewable energy credits (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SRECs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net metering allow you to earn bill credits or cash.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the last 10 years, the cost of solar panels has dropped by over 70% while the cost of electricity as risen by about 5%.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energy does not cause air or water pollution like fossils fuels or nuclear energy.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3. Analyze the reasoning</a:t>
                      </a:r>
                      <a:r>
                        <a:rPr lang="en-US" sz="900" b="1" i="0" baseline="0" dirty="0"/>
                        <a:t>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panels can reduce or eliminate your electric bills for their 25-35-year lifespan. </a:t>
                      </a: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panels may improve the value of your home for resale.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panels can pay you money for the extra energy produced by your system.</a:t>
                      </a: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panels give you control over rising energy costs.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228600" algn="l"/>
                          <a:tab pos="457200" algn="l"/>
                        </a:tabLs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panels protect the environment.</a:t>
                      </a:r>
                      <a:endParaRPr lang="en-US" sz="11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40325"/>
                  </a:ext>
                </a:extLst>
              </a:tr>
              <a:tr h="5165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4. Identify other arguments for or against the claim</a:t>
                      </a:r>
                      <a:r>
                        <a:rPr lang="en-US" sz="900" b="1" i="0" baseline="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Energy Independence and Security Act (Public Law 110-1400) passed in 2007 moves the United States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rely less on energy sources from other countries and to increase production of clean fuels. Use of solar panels helps meet these goals.</a:t>
                      </a:r>
                      <a:endParaRPr lang="en-US" sz="11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66073"/>
                  </a:ext>
                </a:extLst>
              </a:tr>
              <a:tr h="5674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/>
                        <a:t>5. Make a judgment about the quality of evidence</a:t>
                      </a:r>
                      <a:r>
                        <a:rPr lang="en-US" sz="900" b="1" i="0" baseline="0" dirty="0"/>
                        <a:t>, the reasoning, and other arguments.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evidence is good quality because it gives facts about solar panels. The reasoning is good because it applies the evidence to the claim. The argument for energy independence is a great reason from more people to use solar panels.</a:t>
                      </a:r>
                      <a:endParaRPr lang="en-US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33078"/>
                  </a:ext>
                </a:extLst>
              </a:tr>
              <a:tr h="7522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6. State why you accept or reject the claim.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 accept the claim based on the evidence and reasoning. The Energy Independence and Security Act corroborates the decision to install solar panels on homes.</a:t>
                      </a:r>
                      <a:endParaRPr lang="en-US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38658"/>
                  </a:ext>
                </a:extLst>
              </a:tr>
            </a:tbl>
          </a:graphicData>
        </a:graphic>
      </p:graphicFrame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2F491334-ECB5-0546-AAA4-B1F52797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81005" y="6465740"/>
            <a:ext cx="1259586" cy="273844"/>
          </a:xfrm>
        </p:spPr>
        <p:txBody>
          <a:bodyPr/>
          <a:lstStyle/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© Janis </a:t>
            </a:r>
            <a:r>
              <a:rPr lang="en-US" sz="9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Bulgren</a:t>
            </a: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 2023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1CFD36D4-5912-4247-AF81-5290EF3763C4}"/>
              </a:ext>
            </a:extLst>
          </p:cNvPr>
          <p:cNvSpPr/>
          <p:nvPr/>
        </p:nvSpPr>
        <p:spPr bwMode="auto">
          <a:xfrm rot="10800000">
            <a:off x="1658112" y="4231813"/>
            <a:ext cx="6962334" cy="830998"/>
          </a:xfrm>
          <a:prstGeom prst="wedgeRoundRectCallout">
            <a:avLst>
              <a:gd name="adj1" fmla="val 15044"/>
              <a:gd name="adj2" fmla="val 130182"/>
              <a:gd name="adj3" fmla="val 16667"/>
            </a:avLst>
          </a:prstGeom>
          <a:ln w="28575">
            <a:solidFill>
              <a:srgbClr val="0051B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EFF414-2C1C-0E41-B7F7-356587E42972}"/>
              </a:ext>
            </a:extLst>
          </p:cNvPr>
          <p:cNvSpPr/>
          <p:nvPr/>
        </p:nvSpPr>
        <p:spPr>
          <a:xfrm>
            <a:off x="1658112" y="4108704"/>
            <a:ext cx="10151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71B2F"/>
                </a:solidFill>
                <a:highlight>
                  <a:srgbClr val="FFFF00"/>
                </a:highlight>
              </a:rPr>
              <a:t>Development of Understanding by engaging</a:t>
            </a:r>
          </a:p>
          <a:p>
            <a:r>
              <a:rPr lang="en-US" sz="2800" b="1" dirty="0">
                <a:solidFill>
                  <a:srgbClr val="971B2F"/>
                </a:solidFill>
                <a:highlight>
                  <a:srgbClr val="FFFF00"/>
                </a:highlight>
              </a:rPr>
              <a:t>students in active collaborative learning  </a:t>
            </a:r>
          </a:p>
        </p:txBody>
      </p:sp>
    </p:spTree>
    <p:extLst>
      <p:ext uri="{BB962C8B-B14F-4D97-AF65-F5344CB8AC3E}">
        <p14:creationId xmlns:p14="http://schemas.microsoft.com/office/powerpoint/2010/main" val="118914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0301FCE-3A3E-3268-607E-0A4D11A81967}"/>
              </a:ext>
            </a:extLst>
          </p:cNvPr>
          <p:cNvSpPr/>
          <p:nvPr/>
        </p:nvSpPr>
        <p:spPr bwMode="auto">
          <a:xfrm>
            <a:off x="0" y="5921829"/>
            <a:ext cx="9144000" cy="93617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2D33DE-FEDA-4F49-BE0F-858B18332B11}"/>
              </a:ext>
            </a:extLst>
          </p:cNvPr>
          <p:cNvSpPr txBox="1"/>
          <p:nvPr/>
        </p:nvSpPr>
        <p:spPr>
          <a:xfrm>
            <a:off x="1271589" y="664363"/>
            <a:ext cx="65568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/>
              <a:t>Cross-Curricular Argumentation Guide A</a:t>
            </a:r>
          </a:p>
          <a:p>
            <a:pPr algn="ctr">
              <a:defRPr/>
            </a:pPr>
            <a:endParaRPr lang="en-US" sz="12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01A4E8-EB81-9541-B2B3-457115B697C7}"/>
              </a:ext>
            </a:extLst>
          </p:cNvPr>
          <p:cNvGraphicFramePr>
            <a:graphicFrameLocks noGrp="1"/>
          </p:cNvGraphicFramePr>
          <p:nvPr/>
        </p:nvGraphicFramePr>
        <p:xfrm>
          <a:off x="388938" y="1065135"/>
          <a:ext cx="8505825" cy="348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7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163">
                <a:tc>
                  <a:txBody>
                    <a:bodyPr/>
                    <a:lstStyle/>
                    <a:p>
                      <a:r>
                        <a:rPr lang="en-US" sz="900" b="1" dirty="0"/>
                        <a:t>Name: </a:t>
                      </a:r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Date:                                              </a:t>
                      </a:r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Class:                                                                                                                           </a:t>
                      </a:r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     Topic:</a:t>
                      </a:r>
                      <a:endParaRPr lang="en-US" sz="1200" b="1" dirty="0"/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145CE4-6E16-1340-AD9D-FF3338EF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63999"/>
              </p:ext>
            </p:extLst>
          </p:nvPr>
        </p:nvGraphicFramePr>
        <p:xfrm>
          <a:off x="165892" y="1065135"/>
          <a:ext cx="8589170" cy="4780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5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3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Clarify the claim with any qualifier and define key terms.</a:t>
                      </a:r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09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List the evidence</a:t>
                      </a:r>
                      <a:r>
                        <a:rPr lang="en-US" sz="9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900" dirty="0">
                          <a:highlight>
                            <a:srgbClr val="C0C0C0"/>
                          </a:highlight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highlight>
                          <a:srgbClr val="C0C0C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highlight>
                          <a:srgbClr val="C0C0C0"/>
                        </a:highlight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Colors on first and  last steps </a:t>
                      </a:r>
                      <a:r>
                        <a:rPr lang="en-US" sz="2800" dirty="0">
                          <a:highlight>
                            <a:srgbClr val="00FF00"/>
                          </a:highlight>
                        </a:rPr>
                        <a:t>(green)</a:t>
                      </a:r>
                      <a:r>
                        <a:rPr lang="en-US" sz="2800" dirty="0">
                          <a:highlight>
                            <a:srgbClr val="C0C0C0"/>
                          </a:highlight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and central development </a:t>
                      </a:r>
                      <a:r>
                        <a:rPr lang="en-US" sz="2800" dirty="0">
                          <a:highlight>
                            <a:srgbClr val="00FFFF"/>
                          </a:highlight>
                        </a:rPr>
                        <a:t>(blue) </a:t>
                      </a:r>
                      <a:r>
                        <a:rPr lang="en-US" sz="2800" dirty="0"/>
                        <a:t>on many graphics</a:t>
                      </a:r>
                    </a:p>
                    <a:p>
                      <a:endParaRPr lang="en-US" sz="9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3. Analyze the reasoning</a:t>
                      </a:r>
                      <a:r>
                        <a:rPr lang="en-US" sz="900" b="1" i="0" baseline="0" dirty="0"/>
                        <a:t>.</a:t>
                      </a:r>
                      <a:endParaRPr lang="en-US" sz="900" b="1" dirty="0"/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2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4. Identify other arguments for or against the claim</a:t>
                      </a:r>
                      <a:r>
                        <a:rPr lang="en-US" sz="900" b="1" i="0" baseline="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 </a:t>
                      </a:r>
                      <a:endParaRPr lang="en-US" sz="1100" b="0" dirty="0"/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/>
                        <a:t>5. Make a judgment about the quality of evidence</a:t>
                      </a:r>
                      <a:r>
                        <a:rPr lang="en-US" sz="900" b="1" i="0" baseline="0" dirty="0"/>
                        <a:t>, the reasoning, and other arguments.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100" b="1" dirty="0"/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6. State why you accept or reject the claim. </a:t>
                      </a:r>
                      <a:endParaRPr lang="en-US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767" name="Footer Placeholder 11">
            <a:extLst>
              <a:ext uri="{FF2B5EF4-FFF2-40B4-BE49-F238E27FC236}">
                <a16:creationId xmlns:a16="http://schemas.microsoft.com/office/drawing/2014/main" id="{0BA442ED-5612-194D-8929-A809CC1F1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871929" y="6395094"/>
            <a:ext cx="1843665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 dirty="0"/>
              <a:t>© Janis </a:t>
            </a:r>
            <a:r>
              <a:rPr lang="en-US" altLang="en-US" sz="1000" dirty="0" err="1"/>
              <a:t>Bulgren</a:t>
            </a:r>
            <a:r>
              <a:rPr lang="en-US" altLang="en-US" sz="1000" dirty="0"/>
              <a:t> 2023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AB1B1F-F599-A582-06B4-F8A6E7996515}"/>
              </a:ext>
            </a:extLst>
          </p:cNvPr>
          <p:cNvCxnSpPr/>
          <p:nvPr/>
        </p:nvCxnSpPr>
        <p:spPr bwMode="auto">
          <a:xfrm>
            <a:off x="3694176" y="4230624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ight Arrow 6">
            <a:extLst>
              <a:ext uri="{FF2B5EF4-FFF2-40B4-BE49-F238E27FC236}">
                <a16:creationId xmlns:a16="http://schemas.microsoft.com/office/drawing/2014/main" id="{3B7BEC75-98EE-231B-D785-18D35369B9BA}"/>
              </a:ext>
            </a:extLst>
          </p:cNvPr>
          <p:cNvSpPr/>
          <p:nvPr/>
        </p:nvSpPr>
        <p:spPr bwMode="auto">
          <a:xfrm>
            <a:off x="4871929" y="3889248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D522727-7B00-03AE-98DB-16BEB0B27AB7}"/>
              </a:ext>
            </a:extLst>
          </p:cNvPr>
          <p:cNvSpPr/>
          <p:nvPr/>
        </p:nvSpPr>
        <p:spPr bwMode="auto">
          <a:xfrm>
            <a:off x="4550013" y="3868177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55726" y="4593567"/>
            <a:ext cx="6836784" cy="1459375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en-US" sz="1200" dirty="0"/>
              <a:t> </a:t>
            </a: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28878" y="1267051"/>
            <a:ext cx="92904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</a:t>
            </a:r>
          </a:p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3D725-849F-9AAE-43A0-DE06B8D53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6688" y="6452929"/>
            <a:ext cx="2415822" cy="810141"/>
          </a:xfrm>
        </p:spPr>
        <p:txBody>
          <a:bodyPr/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70CFE2-09F3-E371-4D45-27E0F04DC2E4}"/>
              </a:ext>
            </a:extLst>
          </p:cNvPr>
          <p:cNvSpPr txBox="1"/>
          <p:nvPr/>
        </p:nvSpPr>
        <p:spPr>
          <a:xfrm>
            <a:off x="3447145" y="1190211"/>
            <a:ext cx="5435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Similar Components </a:t>
            </a:r>
          </a:p>
          <a:p>
            <a:r>
              <a:rPr lang="en-US" sz="3200" b="1" dirty="0">
                <a:latin typeface="+mj-lt"/>
              </a:rPr>
              <a:t>across the HOTR routines: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050ECA-CFA8-AD23-A3F6-FF73EE97959F}"/>
              </a:ext>
            </a:extLst>
          </p:cNvPr>
          <p:cNvSpPr txBox="1"/>
          <p:nvPr/>
        </p:nvSpPr>
        <p:spPr>
          <a:xfrm>
            <a:off x="-849085" y="3079057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4" algn="ctr"/>
            <a:r>
              <a:rPr lang="en-US" sz="3200" b="1" dirty="0">
                <a:solidFill>
                  <a:srgbClr val="C00000"/>
                </a:solidFill>
                <a:latin typeface="+mn-lt"/>
              </a:rPr>
              <a:t>Cognitive Strategies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DB3ACA-41EB-4C4D-2AB3-9C8639A88C60}"/>
              </a:ext>
            </a:extLst>
          </p:cNvPr>
          <p:cNvSpPr txBox="1"/>
          <p:nvPr/>
        </p:nvSpPr>
        <p:spPr>
          <a:xfrm>
            <a:off x="1034143" y="376644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+mn-lt"/>
              </a:rPr>
              <a:t>SENTENCES</a:t>
            </a:r>
            <a:r>
              <a:rPr lang="en-US" sz="2400" dirty="0">
                <a:latin typeface="+mn-lt"/>
              </a:rPr>
              <a:t> on the guides that clarify the question and key terms, and guide types of thinking and reasoning.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Guiding questions cued by an </a:t>
            </a:r>
            <a:r>
              <a:rPr lang="en-US" sz="2400" u="sng" dirty="0">
                <a:latin typeface="+mn-lt"/>
              </a:rPr>
              <a:t>ACRONYM</a:t>
            </a:r>
            <a:r>
              <a:rPr lang="en-US" sz="2400" dirty="0">
                <a:latin typeface="+mn-lt"/>
              </a:rPr>
              <a:t>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7B872E-DD1F-89B6-9FA8-407335B95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4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>
            <a:extLst>
              <a:ext uri="{FF2B5EF4-FFF2-40B4-BE49-F238E27FC236}">
                <a16:creationId xmlns:a16="http://schemas.microsoft.com/office/drawing/2014/main" id="{6F9DE364-1B9C-794D-B7C3-647ABF8ED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3228" y="0"/>
            <a:ext cx="8546123" cy="12954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</a:rPr>
              <a:t>The Cause and Effect Cognitive Strategy Steps and Acronym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C69290-7963-B14D-A649-6E190C397ECC}"/>
              </a:ext>
            </a:extLst>
          </p:cNvPr>
          <p:cNvSpPr/>
          <p:nvPr/>
        </p:nvSpPr>
        <p:spPr>
          <a:xfrm>
            <a:off x="881742" y="1853185"/>
            <a:ext cx="826225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Restate the </a:t>
            </a:r>
            <a:r>
              <a:rPr lang="en-US" sz="2800" b="1" dirty="0">
                <a:solidFill>
                  <a:srgbClr val="9B0403"/>
                </a:solidFill>
                <a:latin typeface="+mn-lt"/>
                <a:ea typeface="Times New Roman" panose="02020603050405020304" pitchFamily="18" charset="0"/>
              </a:rPr>
              <a:t>Question</a:t>
            </a:r>
            <a:r>
              <a:rPr lang="en-US" sz="28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 Define </a:t>
            </a:r>
            <a:r>
              <a:rPr lang="en-US" sz="2800" b="1" dirty="0">
                <a:solidFill>
                  <a:srgbClr val="9B0403"/>
                </a:solidFill>
                <a:latin typeface="+mn-lt"/>
                <a:ea typeface="Times New Roman" panose="02020603050405020304" pitchFamily="18" charset="0"/>
              </a:rPr>
              <a:t>Key Terms</a:t>
            </a:r>
            <a:r>
              <a:rPr lang="en-US" sz="28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Identify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 Critical </a:t>
            </a:r>
            <a:r>
              <a:rPr lang="en-US" sz="2800" b="1" dirty="0">
                <a:solidFill>
                  <a:srgbClr val="9B0403"/>
                </a:solidFill>
                <a:latin typeface="+mn-lt"/>
                <a:ea typeface="Times New Roman" panose="02020603050405020304" pitchFamily="18" charset="0"/>
              </a:rPr>
              <a:t>Event 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&amp; background information.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Explore </a:t>
            </a:r>
            <a:r>
              <a:rPr lang="en-US" sz="2800" b="1" dirty="0">
                <a:solidFill>
                  <a:srgbClr val="9B0403"/>
                </a:solidFill>
                <a:latin typeface="+mn-lt"/>
                <a:ea typeface="Times New Roman" panose="02020603050405020304" pitchFamily="18" charset="0"/>
              </a:rPr>
              <a:t>Causes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 and connections.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Organize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Effects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 and connections.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Nail down an </a:t>
            </a:r>
            <a:r>
              <a:rPr lang="en-US" sz="28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Answe</a:t>
            </a:r>
            <a:r>
              <a:rPr lang="en-US" sz="28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r.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en-US" sz="2800" dirty="0">
              <a:latin typeface="+mn-lt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800" dirty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+mn-lt"/>
                <a:ea typeface="Times New Roman" panose="02020603050405020304" pitchFamily="18" charset="0"/>
              </a:rPr>
              <a:t>Acronym: </a:t>
            </a:r>
            <a:r>
              <a:rPr lang="en-US" sz="3600" b="1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REASON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F274F-74E0-3E47-BDB6-F3573B58DBDF}"/>
              </a:ext>
            </a:extLst>
          </p:cNvPr>
          <p:cNvSpPr/>
          <p:nvPr/>
        </p:nvSpPr>
        <p:spPr>
          <a:xfrm>
            <a:off x="5770606" y="6283523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FA23FF0-6A36-5B4D-B839-DF62C7D771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95800" y="6591300"/>
            <a:ext cx="598311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DD4CD8-8F20-01A8-E05D-14AB195A7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7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>
            <a:extLst>
              <a:ext uri="{FF2B5EF4-FFF2-40B4-BE49-F238E27FC236}">
                <a16:creationId xmlns:a16="http://schemas.microsoft.com/office/drawing/2014/main" id="{6F9DE364-1B9C-794D-B7C3-647ABF8ED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427" y="305585"/>
            <a:ext cx="8546123" cy="955089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3600" b="1" dirty="0">
                <a:solidFill>
                  <a:schemeClr val="tx1"/>
                </a:solidFill>
              </a:rPr>
              <a:t>Comparison Cognitive Strategy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(steps shown on graphic)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C69290-7963-B14D-A649-6E190C397ECC}"/>
              </a:ext>
            </a:extLst>
          </p:cNvPr>
          <p:cNvSpPr/>
          <p:nvPr/>
        </p:nvSpPr>
        <p:spPr>
          <a:xfrm>
            <a:off x="1621971" y="1557910"/>
            <a:ext cx="67476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</a:t>
            </a:r>
            <a:r>
              <a:rPr lang="en-US" sz="2800" b="1" dirty="0">
                <a:latin typeface="Century Gothic" panose="020B0502020202020204" pitchFamily="34" charset="0"/>
              </a:rPr>
              <a:t>	</a:t>
            </a:r>
            <a:r>
              <a:rPr lang="en-US" sz="2800" dirty="0">
                <a:latin typeface="+mn-lt"/>
              </a:rPr>
              <a:t>Communicate targeted concepts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O</a:t>
            </a:r>
            <a:r>
              <a:rPr lang="en-US" sz="2800" dirty="0">
                <a:latin typeface="+mn-lt"/>
              </a:rPr>
              <a:t>	Obtain the Overall Concept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M</a:t>
            </a:r>
            <a:r>
              <a:rPr lang="en-US" sz="2800" dirty="0">
                <a:latin typeface="+mn-lt"/>
              </a:rPr>
              <a:t>	Make lists of known characteristics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P</a:t>
            </a:r>
            <a:r>
              <a:rPr lang="en-US" sz="2800" dirty="0">
                <a:latin typeface="+mn-lt"/>
              </a:rPr>
              <a:t>	Pin down Like Characteristics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sz="2800" dirty="0">
                <a:latin typeface="+mn-lt"/>
              </a:rPr>
              <a:t>	Assemble Like Categories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R</a:t>
            </a:r>
            <a:r>
              <a:rPr lang="en-US" sz="2800" dirty="0">
                <a:latin typeface="+mn-lt"/>
              </a:rPr>
              <a:t>	Record Unlike Characteristics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2800" dirty="0">
                <a:latin typeface="+mn-lt"/>
              </a:rPr>
              <a:t>	Identify Unlike Categories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800" dirty="0">
                <a:latin typeface="+mn-lt"/>
              </a:rPr>
              <a:t>	Nail down a summary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G</a:t>
            </a:r>
            <a:r>
              <a:rPr lang="en-US" sz="2800" dirty="0">
                <a:latin typeface="+mn-lt"/>
              </a:rPr>
              <a:t>	Go beyond the basics</a:t>
            </a:r>
            <a:endParaRPr lang="en-US" sz="2800" dirty="0"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3092B-C1C8-6545-B9CA-72D762E1EF55}"/>
              </a:ext>
            </a:extLst>
          </p:cNvPr>
          <p:cNvSpPr txBox="1"/>
          <p:nvPr/>
        </p:nvSpPr>
        <p:spPr>
          <a:xfrm>
            <a:off x="3436944" y="5607479"/>
            <a:ext cx="388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a typeface="Times New Roman" panose="02020603050405020304" pitchFamily="18" charset="0"/>
              </a:rPr>
              <a:t>Acronym: COMPARING </a:t>
            </a:r>
            <a:endParaRPr lang="en-US" sz="12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66C7A99-4445-0645-9BE2-25E09DAF1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95800" y="6591300"/>
            <a:ext cx="598311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077FE-D9E4-414D-8CE9-BCDBFE466B08}"/>
              </a:ext>
            </a:extLst>
          </p:cNvPr>
          <p:cNvSpPr/>
          <p:nvPr/>
        </p:nvSpPr>
        <p:spPr>
          <a:xfrm>
            <a:off x="4572000" y="6243935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B5583-DA06-2C9E-DCB3-E979E5561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55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55726" y="4593567"/>
            <a:ext cx="6836784" cy="1459375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en-US" sz="1200" dirty="0"/>
              <a:t> </a:t>
            </a:r>
            <a:r>
              <a:rPr lang="en-US" altLang="en-US" sz="1600" i="1" dirty="0">
                <a:solidFill>
                  <a:schemeClr val="tx1"/>
                </a:solidFill>
              </a:rPr>
              <a:t>Professional Developer</a:t>
            </a:r>
            <a:r>
              <a:rPr lang="ja-JP" altLang="en-US" sz="1600" i="1">
                <a:solidFill>
                  <a:schemeClr val="tx1"/>
                </a:solidFill>
              </a:rPr>
              <a:t>’</a:t>
            </a:r>
            <a:r>
              <a:rPr lang="en-US" altLang="ja-JP" sz="1600" i="1" dirty="0">
                <a:solidFill>
                  <a:schemeClr val="tx1"/>
                </a:solidFill>
              </a:rPr>
              <a:t>s Guide developed by Janis A. </a:t>
            </a:r>
            <a:r>
              <a:rPr lang="en-US" altLang="ja-JP" sz="16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28878" y="1267051"/>
            <a:ext cx="929048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</a:t>
            </a:r>
          </a:p>
          <a:p>
            <a:pPr algn="ctr"/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br>
              <a:rPr lang="en-US" sz="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en-US" sz="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4800" dirty="0">
                <a:solidFill>
                  <a:srgbClr val="9B0403"/>
                </a:solidFill>
                <a:latin typeface="+mn-lt"/>
              </a:rPr>
              <a:t>Instructional Procedures</a:t>
            </a:r>
          </a:p>
          <a:p>
            <a:pPr algn="ctr"/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3D725-849F-9AAE-43A0-DE06B8D53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6688" y="6452929"/>
            <a:ext cx="2415822" cy="810141"/>
          </a:xfrm>
        </p:spPr>
        <p:txBody>
          <a:bodyPr/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BA0A7-E9E6-1C96-A038-DFB65743B73D}"/>
              </a:ext>
            </a:extLst>
          </p:cNvPr>
          <p:cNvSpPr txBox="1"/>
          <p:nvPr/>
        </p:nvSpPr>
        <p:spPr>
          <a:xfrm>
            <a:off x="3447145" y="1190211"/>
            <a:ext cx="5567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Similar Components </a:t>
            </a:r>
          </a:p>
          <a:p>
            <a:r>
              <a:rPr lang="en-US" sz="3200" b="1" dirty="0">
                <a:latin typeface="+mj-lt"/>
              </a:rPr>
              <a:t>across the HOTR Routines: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E84EBE-BD56-1C21-780F-25C1C77ED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6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AAD0-214B-F7A7-96E2-EADDC9EC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162" y="5410"/>
            <a:ext cx="10194324" cy="930876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Professional Development Materials: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Higher Order Thinking and Reasoning Routines (HOTR)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5153-388E-5C50-BA2B-7278A5182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85B25-9602-4192-532E-0BB1DB74D1FC}"/>
              </a:ext>
            </a:extLst>
          </p:cNvPr>
          <p:cNvSpPr/>
          <p:nvPr/>
        </p:nvSpPr>
        <p:spPr>
          <a:xfrm>
            <a:off x="33652" y="1291127"/>
            <a:ext cx="914400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A1 HOTR: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Higher Order Thinking and Reasoning (HOTR) Routines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  HOTR: </a:t>
            </a:r>
            <a:r>
              <a:rPr lang="en-US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Alignment</a:t>
            </a: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HOTR routines with reasoning standards across content standards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A3 HOTR: 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Similarities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across HOTR routines to facilitate teaching and learning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B1 CCAR: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Cross Curricular Argumentation Routine (CCAR)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 CCAR:  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Alignment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CCAR with standards across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ntent areas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B3 CCAR: 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Expanding Learning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CCAR Routine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 </a:t>
            </a:r>
            <a:r>
              <a:rPr lang="en-US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Demystifying</a:t>
            </a:r>
            <a:r>
              <a:rPr lang="en-US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Reasoning </a:t>
            </a: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Deconstructing </a:t>
            </a:r>
            <a:r>
              <a:rPr lang="en-US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Questions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C2 </a:t>
            </a: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Bridges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other Content Enhancement Routines (CERs) to HOTR routines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Scaffolds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gradual introduction of complex HOTR routines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altLang="en-US" sz="2200" dirty="0">
              <a:latin typeface="Times" pitchFamily="2" charset="0"/>
              <a:ea typeface="MS PGothic" panose="020B0600070205080204" pitchFamily="34" charset="-128"/>
            </a:endParaRPr>
          </a:p>
          <a:p>
            <a:r>
              <a:rPr lang="en-US" altLang="en-US" sz="2200" dirty="0">
                <a:latin typeface="Times" pitchFamily="2" charset="0"/>
                <a:ea typeface="MS PGothic" panose="020B0600070205080204" pitchFamily="34" charset="-128"/>
              </a:rPr>
              <a:t>                                                                                  </a:t>
            </a:r>
            <a:r>
              <a:rPr lang="en-US" altLang="en-US" sz="1000" dirty="0">
                <a:latin typeface="Times" pitchFamily="2" charset="0"/>
                <a:ea typeface="MS PGothic" panose="020B0600070205080204" pitchFamily="34" charset="-128"/>
              </a:rPr>
              <a:t>©  Janis Bulgren 2023</a:t>
            </a:r>
          </a:p>
          <a:p>
            <a:endParaRPr lang="en-US" sz="2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1">
                    <a:alpha val="39883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2CCA7D-0F93-C01D-9FE8-DDEB2A0B8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84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3">
            <a:extLst>
              <a:ext uri="{FF2B5EF4-FFF2-40B4-BE49-F238E27FC236}">
                <a16:creationId xmlns:a16="http://schemas.microsoft.com/office/drawing/2014/main" id="{3E8D0BD7-6994-C346-B8EE-5D08055988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572000" y="6587704"/>
            <a:ext cx="588962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D8C585-8B27-1A4D-9A22-85F8641BA2BE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98307" name="Rectangle 4">
            <a:extLst>
              <a:ext uri="{FF2B5EF4-FFF2-40B4-BE49-F238E27FC236}">
                <a16:creationId xmlns:a16="http://schemas.microsoft.com/office/drawing/2014/main" id="{5EC1BC6A-C171-AF4E-A676-63241E5B9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dirty="0"/>
            </a:br>
            <a:endParaRPr lang="en-US" altLang="en-US" dirty="0"/>
          </a:p>
        </p:txBody>
      </p:sp>
      <p:sp>
        <p:nvSpPr>
          <p:cNvPr id="98308" name="Rectangle 5">
            <a:extLst>
              <a:ext uri="{FF2B5EF4-FFF2-40B4-BE49-F238E27FC236}">
                <a16:creationId xmlns:a16="http://schemas.microsoft.com/office/drawing/2014/main" id="{6D11D317-244A-A64C-8398-80E14F4F3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1384300"/>
            <a:ext cx="77724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Cue</a:t>
            </a:r>
            <a:r>
              <a:rPr lang="en-US" altLang="en-US" sz="2200" dirty="0">
                <a:solidFill>
                  <a:srgbClr val="000000"/>
                </a:solidFill>
              </a:rPr>
              <a:t> – Teacher introduces the selected </a:t>
            </a:r>
            <a:r>
              <a:rPr lang="en-US" altLang="en-US" sz="2200" b="1" dirty="0"/>
              <a:t>guide</a:t>
            </a:r>
            <a:r>
              <a:rPr lang="en-US" altLang="en-US" sz="2200" dirty="0">
                <a:solidFill>
                  <a:srgbClr val="0070C0"/>
                </a:solidFill>
              </a:rPr>
              <a:t> </a:t>
            </a:r>
            <a:r>
              <a:rPr lang="en-US" altLang="en-US" sz="2200" dirty="0">
                <a:solidFill>
                  <a:srgbClr val="000000"/>
                </a:solidFill>
              </a:rPr>
              <a:t>and explains expectations for student participation.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Do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altLang="en-US" sz="2200" dirty="0">
                <a:solidFill>
                  <a:srgbClr val="000000"/>
                </a:solidFill>
              </a:rPr>
              <a:t>- Teacher and class collaboratively construct the device using the </a:t>
            </a:r>
            <a:r>
              <a:rPr lang="en-US" altLang="en-US" sz="2200" b="1" dirty="0"/>
              <a:t>strategy steps </a:t>
            </a:r>
            <a:r>
              <a:rPr lang="en-US" altLang="en-US" sz="2200" dirty="0">
                <a:solidFill>
                  <a:srgbClr val="000000"/>
                </a:solidFill>
              </a:rPr>
              <a:t>cued by </a:t>
            </a:r>
            <a:r>
              <a:rPr lang="en-US" altLang="en-US" sz="2200" b="1" dirty="0"/>
              <a:t>its acronym.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Review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altLang="en-US" sz="2200" dirty="0">
                <a:solidFill>
                  <a:srgbClr val="000000"/>
                </a:solidFill>
              </a:rPr>
              <a:t>– Confirm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b="1" dirty="0"/>
              <a:t>knowledge</a:t>
            </a:r>
            <a:r>
              <a:rPr lang="en-US" altLang="en-US" sz="2000" dirty="0">
                <a:solidFill>
                  <a:srgbClr val="000000"/>
                </a:solidFill>
              </a:rPr>
              <a:t> gained from using the guide,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b="1" dirty="0"/>
              <a:t>process</a:t>
            </a:r>
            <a:r>
              <a:rPr lang="en-US" altLang="en-US" sz="2000" dirty="0">
                <a:solidFill>
                  <a:srgbClr val="000000"/>
                </a:solidFill>
              </a:rPr>
              <a:t> and steps of using the guide, and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b="1" dirty="0"/>
              <a:t>generalization</a:t>
            </a:r>
            <a:r>
              <a:rPr lang="en-US" altLang="en-US" sz="2000" dirty="0">
                <a:solidFill>
                  <a:srgbClr val="000000"/>
                </a:solidFill>
              </a:rPr>
              <a:t> of use of the 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15575-E728-DB44-B7DF-C8385385EE9D}"/>
              </a:ext>
            </a:extLst>
          </p:cNvPr>
          <p:cNvSpPr/>
          <p:nvPr/>
        </p:nvSpPr>
        <p:spPr>
          <a:xfrm>
            <a:off x="119499" y="-382724"/>
            <a:ext cx="890500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Similar Components across HOTR Routines: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The Cue-Do-Review Instructional Sequenc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6F172F-A18C-4D45-A2AB-6824B20750C5}"/>
              </a:ext>
            </a:extLst>
          </p:cNvPr>
          <p:cNvSpPr/>
          <p:nvPr/>
        </p:nvSpPr>
        <p:spPr>
          <a:xfrm>
            <a:off x="5107484" y="6326094"/>
            <a:ext cx="14141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sz="1100" dirty="0">
                <a:solidFill>
                  <a:srgbClr val="85898A"/>
                </a:solidFill>
              </a:rPr>
              <a:t>© Janis </a:t>
            </a:r>
            <a:r>
              <a:rPr lang="en-US" altLang="en-US" sz="1100" dirty="0" err="1">
                <a:solidFill>
                  <a:srgbClr val="85898A"/>
                </a:solidFill>
              </a:rPr>
              <a:t>Bulgren</a:t>
            </a:r>
            <a:r>
              <a:rPr lang="en-US" altLang="en-US" sz="1100" dirty="0">
                <a:solidFill>
                  <a:srgbClr val="85898A"/>
                </a:solidFill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7AA146-277A-B0F0-C842-DF29DB431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97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2C2006F9-8DE3-324F-A2D0-3BDAD52DC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cs typeface="+mj-cs"/>
              </a:rPr>
              <a:t>DISCUSSION</a:t>
            </a: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B83F815E-3D91-8723-6F9A-43A74FE7C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9757" y="1665513"/>
            <a:ext cx="7564485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helpful is the repeated use of graphic devices, cognitive strategies and Cue-Do-Review procedures? For teaching? For learning?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2800" i="1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How can similarities across routines streamline professional development and help teach more HOTR routines?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5CB8A6-A6CD-B715-4A77-CADBBBAB22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5A1283-7180-49AA-7422-F0A7D671B6D5}"/>
              </a:ext>
            </a:extLst>
          </p:cNvPr>
          <p:cNvSpPr txBox="1"/>
          <p:nvPr/>
        </p:nvSpPr>
        <p:spPr>
          <a:xfrm>
            <a:off x="4855496" y="6414700"/>
            <a:ext cx="4578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22886-D7D1-EF24-0983-195A09777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35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539875" y="-30024"/>
            <a:ext cx="914400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HOTR Compatibility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with Other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Instructional Procedures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5CC05B-710E-A440-A6F2-1F2BC75FA587}"/>
              </a:ext>
            </a:extLst>
          </p:cNvPr>
          <p:cNvSpPr/>
          <p:nvPr/>
        </p:nvSpPr>
        <p:spPr>
          <a:xfrm>
            <a:off x="468473" y="2819285"/>
            <a:ext cx="78565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n-lt"/>
              </a:rPr>
              <a:t>In addition to compatibility with other Content Enhancement Routines, the HOTR routines are compatible with other already accepted instructional programs and procedures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1F1291-9B27-B646-85ED-756A902639D5}"/>
              </a:ext>
            </a:extLst>
          </p:cNvPr>
          <p:cNvSpPr/>
          <p:nvPr/>
        </p:nvSpPr>
        <p:spPr>
          <a:xfrm>
            <a:off x="5032469" y="6284148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017A10-9C1B-A7D4-CF06-96C32DB29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80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539875" y="-30024"/>
            <a:ext cx="9144000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+mj-lt"/>
              </a:rPr>
              <a:t>HOTR Compatibility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+mj-lt"/>
              </a:rPr>
              <a:t>with Other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+mj-lt"/>
              </a:rPr>
              <a:t>Instructional Procedures</a:t>
            </a:r>
            <a:r>
              <a:rPr lang="en-US" sz="36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5CC05B-710E-A440-A6F2-1F2BC75FA587}"/>
              </a:ext>
            </a:extLst>
          </p:cNvPr>
          <p:cNvSpPr/>
          <p:nvPr/>
        </p:nvSpPr>
        <p:spPr>
          <a:xfrm>
            <a:off x="1833541" y="2607697"/>
            <a:ext cx="78565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2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Learning Strategies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Universal Design for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Explicit Instruction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Collaborative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Inquiry-based Learning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1F1291-9B27-B646-85ED-756A902639D5}"/>
              </a:ext>
            </a:extLst>
          </p:cNvPr>
          <p:cNvSpPr/>
          <p:nvPr/>
        </p:nvSpPr>
        <p:spPr>
          <a:xfrm>
            <a:off x="5032469" y="6284148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6D01A6-8D3A-648A-2802-CDAD0AB55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8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302175" y="304800"/>
            <a:ext cx="837868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HOTR Compatibility wit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 </a:t>
            </a:r>
          </a:p>
          <a:p>
            <a:pPr algn="ctr"/>
            <a:r>
              <a:rPr lang="en-US" sz="3600" b="1" dirty="0">
                <a:solidFill>
                  <a:srgbClr val="9B0403"/>
                </a:solidFill>
                <a:latin typeface="+mj-lt"/>
              </a:rPr>
              <a:t>Learning Strategies</a:t>
            </a:r>
          </a:p>
          <a:p>
            <a:pPr algn="ctr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0AD9A-30CE-E65E-DC24-62D6B3B23A21}"/>
              </a:ext>
            </a:extLst>
          </p:cNvPr>
          <p:cNvSpPr txBox="1"/>
          <p:nvPr/>
        </p:nvSpPr>
        <p:spPr>
          <a:xfrm>
            <a:off x="4571999" y="62454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3C2FC-C182-3350-CEF5-EBCE6C3CCC4F}"/>
              </a:ext>
            </a:extLst>
          </p:cNvPr>
          <p:cNvSpPr txBox="1"/>
          <p:nvPr/>
        </p:nvSpPr>
        <p:spPr>
          <a:xfrm>
            <a:off x="643912" y="1671873"/>
            <a:ext cx="83786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B0403"/>
                </a:solidFill>
                <a:latin typeface="+mn-lt"/>
              </a:rPr>
              <a:t>Similarity of Instructional Components</a:t>
            </a:r>
            <a:r>
              <a:rPr lang="en-US" b="1" dirty="0">
                <a:latin typeface="+mn-lt"/>
              </a:rPr>
              <a:t>: </a:t>
            </a:r>
            <a:r>
              <a:rPr lang="en-US" dirty="0">
                <a:latin typeface="+mn-lt"/>
              </a:rPr>
              <a:t>Both contain cognitive steps and acronyms.</a:t>
            </a:r>
          </a:p>
          <a:p>
            <a:endParaRPr lang="en-US" dirty="0">
              <a:latin typeface="+mn-lt"/>
            </a:endParaRPr>
          </a:p>
          <a:p>
            <a:r>
              <a:rPr lang="en-US" b="1" dirty="0">
                <a:solidFill>
                  <a:srgbClr val="9B0403"/>
                </a:solidFill>
                <a:latin typeface="+mn-lt"/>
              </a:rPr>
              <a:t>Similarity of Learning Goals: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Some Learning Strategies can support HOTR routines with use of ways to: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develop questions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recall information, and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paraphrase complex information.</a:t>
            </a:r>
          </a:p>
          <a:p>
            <a:endParaRPr lang="en-US" dirty="0">
              <a:highlight>
                <a:srgbClr val="FFFF00"/>
              </a:highlight>
              <a:latin typeface="+mn-lt"/>
            </a:endParaRPr>
          </a:p>
          <a:p>
            <a:r>
              <a:rPr lang="en-US" dirty="0">
                <a:highlight>
                  <a:srgbClr val="FFFF00"/>
                </a:highlight>
                <a:latin typeface="+mn-lt"/>
              </a:rPr>
              <a:t>DISCUSS EXAMPLES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E77CED-279B-BEDD-00AC-A0521A58F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52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323917" y="108814"/>
            <a:ext cx="80880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HOTR Compatibility with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+mj-lt"/>
              </a:rPr>
              <a:t>Universal Design for Learning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DD674-66E4-8F4C-8373-A48033C0384D}"/>
              </a:ext>
            </a:extLst>
          </p:cNvPr>
          <p:cNvSpPr txBox="1"/>
          <p:nvPr/>
        </p:nvSpPr>
        <p:spPr>
          <a:xfrm>
            <a:off x="796139" y="1479555"/>
            <a:ext cx="75517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+mn-lt"/>
              </a:rPr>
              <a:t>Response to diverse learning &amp; cultural needs: aligned with:</a:t>
            </a:r>
          </a:p>
          <a:p>
            <a:pPr algn="ctr" rtl="0" eaLnBrk="0" fontAlgn="base" hangingPunct="0">
              <a:spcBef>
                <a:spcPts val="0"/>
              </a:spcBef>
              <a:spcAft>
                <a:spcPts val="0"/>
              </a:spcAft>
            </a:pPr>
            <a:endParaRPr lang="en-US" b="1" kern="1200" dirty="0">
              <a:ln w="12700" cap="flat" cmpd="sng" algn="ctr">
                <a:solidFill>
                  <a:srgbClr val="002060"/>
                </a:solidFill>
                <a:prstDash val="solid"/>
                <a:round/>
              </a:ln>
              <a:solidFill>
                <a:srgbClr val="00B0F0"/>
              </a:solidFill>
              <a:effectLst>
                <a:outerShdw dist="38100" dir="2640000" algn="bl" rotWithShape="0">
                  <a:srgbClr val="0070C0">
                    <a:alpha val="67000"/>
                  </a:srgbClr>
                </a:outerShdw>
              </a:effectLst>
              <a:latin typeface="+mn-lt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Different ways of learning (verbal discussion and visual graphics)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Instruction responsive to diverse learning needs (advance/post organizers, strategic steps, meaningful use of color, both explicit instruction and collaboration)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Strategic approaches to learning (cognitive steps and acronyms)</a:t>
            </a:r>
          </a:p>
          <a:p>
            <a:r>
              <a:rPr lang="en-US" dirty="0"/>
              <a:t>  </a:t>
            </a:r>
          </a:p>
          <a:p>
            <a:endParaRPr lang="en-US" b="1" dirty="0"/>
          </a:p>
          <a:p>
            <a:pPr marL="342900" indent="-34290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0AD9A-30CE-E65E-DC24-62D6B3B23A21}"/>
              </a:ext>
            </a:extLst>
          </p:cNvPr>
          <p:cNvSpPr txBox="1"/>
          <p:nvPr/>
        </p:nvSpPr>
        <p:spPr>
          <a:xfrm>
            <a:off x="3029918" y="598880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2F0B8-F4FE-E2F1-4C65-01A656FFF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52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323917" y="228560"/>
            <a:ext cx="8088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HOTR Compatibility with </a:t>
            </a:r>
          </a:p>
          <a:p>
            <a:pPr algn="ctr"/>
            <a:r>
              <a:rPr lang="en-US" sz="4000" b="1" dirty="0">
                <a:solidFill>
                  <a:srgbClr val="9B0403"/>
                </a:solidFill>
                <a:latin typeface="+mj-lt"/>
              </a:rPr>
              <a:t>Explicit Instruction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B0403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DD674-66E4-8F4C-8373-A48033C0384D}"/>
              </a:ext>
            </a:extLst>
          </p:cNvPr>
          <p:cNvSpPr txBox="1"/>
          <p:nvPr/>
        </p:nvSpPr>
        <p:spPr>
          <a:xfrm>
            <a:off x="1066799" y="1351776"/>
            <a:ext cx="757918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Focus on Critical </a:t>
            </a:r>
            <a:r>
              <a:rPr lang="en-US" sz="2200" dirty="0">
                <a:latin typeface="+mn-lt"/>
                <a:ea typeface="Times New Roman" panose="02020603050405020304" pitchFamily="18" charset="0"/>
              </a:rPr>
              <a:t>C</a:t>
            </a: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ontent.</a:t>
            </a:r>
            <a:r>
              <a:rPr lang="en-US" sz="2200" i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en-US" sz="22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Sequence Skills logically. </a:t>
            </a:r>
            <a:endParaRPr lang="en-US" sz="22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Break Complex Skills and Strategies into Smaller Units. </a:t>
            </a:r>
            <a:endParaRPr lang="en-US" sz="22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Design Organized and Focused Lessons.</a:t>
            </a:r>
            <a:r>
              <a:rPr lang="en-US" sz="2200" dirty="0">
                <a:effectLst/>
                <a:latin typeface="+mn-lt"/>
                <a:ea typeface="Calibri" panose="020F0502020204030204" pitchFamily="34" charset="0"/>
              </a:rPr>
              <a:t>  </a:t>
            </a: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Help students Organize </a:t>
            </a:r>
            <a:r>
              <a:rPr lang="en-US" sz="2200" dirty="0">
                <a:latin typeface="+mn-lt"/>
                <a:ea typeface="Times New Roman" panose="02020603050405020304" pitchFamily="18" charset="0"/>
              </a:rPr>
              <a:t>K</a:t>
            </a: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nowledge.</a:t>
            </a:r>
            <a:endParaRPr lang="en-US" sz="2200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Review Needed Skills and Prior Knowledge.</a:t>
            </a: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Provide Step-by-Step Instruction. </a:t>
            </a:r>
          </a:p>
          <a:p>
            <a:pPr marL="342900" marR="0" lvl="0" indent="-34290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+mn-lt"/>
                <a:ea typeface="Times New Roman" panose="02020603050405020304" pitchFamily="18" charset="0"/>
              </a:rPr>
              <a:t>Use Clear and Concise Language.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0AD9A-30CE-E65E-DC24-62D6B3B23A21}"/>
              </a:ext>
            </a:extLst>
          </p:cNvPr>
          <p:cNvSpPr txBox="1"/>
          <p:nvPr/>
        </p:nvSpPr>
        <p:spPr>
          <a:xfrm>
            <a:off x="3029918" y="598880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CE8B8-4674-05B5-0D7E-215C7765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75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323917" y="228560"/>
            <a:ext cx="8088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HOTR Compatibility with </a:t>
            </a:r>
          </a:p>
          <a:p>
            <a:pPr algn="ctr"/>
            <a:r>
              <a:rPr lang="en-US" sz="4000" b="1" dirty="0">
                <a:solidFill>
                  <a:srgbClr val="9B0403"/>
                </a:solidFill>
                <a:latin typeface="+mj-lt"/>
              </a:rPr>
              <a:t>Collaborative Learnin</a:t>
            </a:r>
            <a:r>
              <a:rPr lang="en-US" sz="4000" b="1" dirty="0">
                <a:solidFill>
                  <a:srgbClr val="C00000"/>
                </a:solidFill>
                <a:latin typeface="+mj-lt"/>
              </a:rPr>
              <a:t>g</a:t>
            </a:r>
            <a:r>
              <a:rPr lang="en-US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rgbClr val="0070C0">
                    <a:alpha val="66508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DD674-66E4-8F4C-8373-A48033C0384D}"/>
              </a:ext>
            </a:extLst>
          </p:cNvPr>
          <p:cNvSpPr txBox="1"/>
          <p:nvPr/>
        </p:nvSpPr>
        <p:spPr>
          <a:xfrm>
            <a:off x="209793" y="1367333"/>
            <a:ext cx="893420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300" b="0" i="0" dirty="0">
                <a:solidFill>
                  <a:srgbClr val="2E2E2E"/>
                </a:solidFill>
                <a:effectLst/>
                <a:latin typeface="+mn-lt"/>
              </a:rPr>
              <a:t>Collaborative learning (CL) involves groups of learners working together to solve a problem, complete a task, or create a product. Learners work together in small groups toward a common goal. This collaboration may involve: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800" b="0" i="0" dirty="0">
              <a:solidFill>
                <a:srgbClr val="2E2E2E"/>
              </a:solidFill>
              <a:effectLst/>
              <a:latin typeface="+mn-lt"/>
            </a:endParaRP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i="0" dirty="0">
                <a:solidFill>
                  <a:srgbClr val="9B0403"/>
                </a:solidFill>
                <a:effectLst/>
                <a:latin typeface="+mn-lt"/>
              </a:rPr>
              <a:t>Individual and group accountability, 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i="0" dirty="0">
                <a:solidFill>
                  <a:srgbClr val="9B0403"/>
                </a:solidFill>
                <a:effectLst/>
                <a:latin typeface="+mn-lt"/>
              </a:rPr>
              <a:t>Interpersonal and small group skills, 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i="0" dirty="0">
                <a:solidFill>
                  <a:srgbClr val="9B0403"/>
                </a:solidFill>
                <a:effectLst/>
                <a:latin typeface="+mn-lt"/>
              </a:rPr>
              <a:t>Face-to- face interaction, and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i="0" dirty="0">
                <a:solidFill>
                  <a:srgbClr val="9B0403"/>
                </a:solidFill>
                <a:effectLst/>
                <a:latin typeface="+mn-lt"/>
              </a:rPr>
              <a:t>Group processing and decis</a:t>
            </a:r>
            <a:r>
              <a:rPr lang="en-US" sz="3200" i="0" dirty="0">
                <a:solidFill>
                  <a:srgbClr val="9B0403"/>
                </a:solidFill>
                <a:effectLst/>
                <a:latin typeface="+mn-lt"/>
              </a:rPr>
              <a:t>ions</a:t>
            </a:r>
            <a:r>
              <a:rPr lang="en-US" sz="3200" b="1" i="0" dirty="0">
                <a:solidFill>
                  <a:srgbClr val="9B0403"/>
                </a:solidFill>
                <a:effectLst/>
                <a:latin typeface="+mn-lt"/>
              </a:rPr>
              <a:t> </a:t>
            </a:r>
            <a:r>
              <a:rPr lang="en-US" sz="3200" b="1" dirty="0">
                <a:solidFill>
                  <a:srgbClr val="9B040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</a:p>
          <a:p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0AD9A-30CE-E65E-DC24-62D6B3B23A21}"/>
              </a:ext>
            </a:extLst>
          </p:cNvPr>
          <p:cNvSpPr txBox="1"/>
          <p:nvPr/>
        </p:nvSpPr>
        <p:spPr>
          <a:xfrm>
            <a:off x="3029918" y="598880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0AF21-B772-B74A-A2A7-091242180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25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323917" y="124822"/>
            <a:ext cx="8088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HOTR Compatibility with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9B0403"/>
                </a:solidFill>
                <a:latin typeface="+mj-lt"/>
              </a:rPr>
              <a:t>Inquiry-Based Learning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B0403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DD674-66E4-8F4C-8373-A48033C0384D}"/>
              </a:ext>
            </a:extLst>
          </p:cNvPr>
          <p:cNvSpPr txBox="1"/>
          <p:nvPr/>
        </p:nvSpPr>
        <p:spPr>
          <a:xfrm>
            <a:off x="881743" y="1367333"/>
            <a:ext cx="74240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Assumes that 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eachers plan and </a:t>
            </a:r>
            <a:r>
              <a:rPr lang="en-US" sz="2000" dirty="0">
                <a:latin typeface="+mn-lt"/>
              </a:rPr>
              <a:t>guide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 students to become toward independent learners,</a:t>
            </a: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Facilitates 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tudents’ </a:t>
            </a:r>
            <a:r>
              <a:rPr lang="en-US" sz="2000" dirty="0">
                <a:latin typeface="+mn-lt"/>
              </a:rPr>
              <a:t>ownership of learning and working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more independently, 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ncourages independence, responsibility, and the development of essential skills,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Promotes research processes and cognitive strategies, 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Supports skills like cooperation, teamwork, and problem-solving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.</a:t>
            </a:r>
          </a:p>
          <a:p>
            <a:br>
              <a:rPr lang="en-US" dirty="0"/>
            </a:br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0AD9A-30CE-E65E-DC24-62D6B3B23A21}"/>
              </a:ext>
            </a:extLst>
          </p:cNvPr>
          <p:cNvSpPr txBox="1"/>
          <p:nvPr/>
        </p:nvSpPr>
        <p:spPr>
          <a:xfrm>
            <a:off x="4446865" y="624840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671212-039E-ACDE-03FF-887332F22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28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2C2006F9-8DE3-324F-A2D0-3BDAD52DC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DISCUSSION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B83F815E-3D91-8723-6F9A-43A74FE7C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058" y="1711181"/>
            <a:ext cx="7249886" cy="4936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+mn-cs"/>
              </a:rPr>
              <a:t>What experiences have </a:t>
            </a:r>
            <a:r>
              <a:rPr lang="en-US" sz="2800" dirty="0"/>
              <a:t>you</a:t>
            </a:r>
            <a:r>
              <a:rPr lang="en-US" sz="2800" dirty="0">
                <a:cs typeface="+mn-cs"/>
              </a:rPr>
              <a:t> had in schools that have already adopted other programs?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+mn-cs"/>
              </a:rPr>
              <a:t>How do you deal with concerns such as  “no time for another program”?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dirty="0"/>
              <a:t>What suggestions do you have for other </a:t>
            </a:r>
            <a:r>
              <a:rPr lang="en-US" sz="2800" dirty="0" err="1"/>
              <a:t>PDers</a:t>
            </a:r>
            <a:r>
              <a:rPr lang="en-US" sz="2800" dirty="0"/>
              <a:t>?</a:t>
            </a:r>
            <a:endParaRPr lang="en-US" sz="2800" dirty="0"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5CB8A6-A6CD-B715-4A77-CADBBBAB22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E6321-B84C-66C4-D52C-A9EAAA231BB7}"/>
              </a:ext>
            </a:extLst>
          </p:cNvPr>
          <p:cNvSpPr txBox="1"/>
          <p:nvPr/>
        </p:nvSpPr>
        <p:spPr>
          <a:xfrm>
            <a:off x="4443704" y="6313779"/>
            <a:ext cx="4578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BD4587-3418-8C26-1CA9-39E817279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1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D17CD-5403-6DF4-7C22-CACCE8095F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58E3E-D76B-A004-D102-8975822D0DD6}"/>
              </a:ext>
            </a:extLst>
          </p:cNvPr>
          <p:cNvSpPr/>
          <p:nvPr/>
        </p:nvSpPr>
        <p:spPr>
          <a:xfrm>
            <a:off x="-73695" y="-182391"/>
            <a:ext cx="921769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dirty="0">
              <a:ln w="12700">
                <a:solidFill>
                  <a:schemeClr val="accent1"/>
                </a:solidFill>
                <a:prstDash val="solid"/>
              </a:ln>
              <a:solidFill>
                <a:srgbClr val="9B0403"/>
              </a:solidFill>
              <a:effectLst>
                <a:outerShdw dist="38100" dir="2640000" algn="bl" rotWithShape="0">
                  <a:schemeClr val="accent1"/>
                </a:outerShdw>
              </a:effectLst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HOTR SLIDE SET HOTR </a:t>
            </a:r>
            <a:r>
              <a:rPr lang="en-US" sz="4000" b="1" dirty="0">
                <a:solidFill>
                  <a:srgbClr val="9B0403"/>
                </a:solidFill>
                <a:highlight>
                  <a:srgbClr val="FFFF00"/>
                </a:highlight>
                <a:latin typeface="+mj-lt"/>
              </a:rPr>
              <a:t>A3</a:t>
            </a:r>
            <a:r>
              <a:rPr lang="en-US" sz="4000" b="1" dirty="0">
                <a:solidFill>
                  <a:srgbClr val="9B0403"/>
                </a:solidFill>
                <a:latin typeface="+mj-lt"/>
              </a:rPr>
              <a:t>:</a:t>
            </a:r>
          </a:p>
          <a:p>
            <a:pPr algn="ctr"/>
            <a:r>
              <a:rPr lang="en-US" sz="4000" b="1" dirty="0">
                <a:solidFill>
                  <a:srgbClr val="9B0403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4CC5F2F-5AB8-B152-62FE-BDE7EFF8A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6" y="4593567"/>
            <a:ext cx="6836784" cy="14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 eaLnBrk="1" hangingPunct="1">
              <a:spcBef>
                <a:spcPct val="25000"/>
              </a:spcBef>
            </a:pPr>
            <a:br>
              <a:rPr lang="en-US" altLang="en-US" sz="1200" kern="0"/>
            </a:br>
            <a:r>
              <a:rPr lang="en-US" altLang="en-US" sz="1200" kern="0"/>
              <a:t> </a:t>
            </a:r>
            <a:r>
              <a:rPr lang="en-US" altLang="en-US" sz="1600" i="1" kern="0">
                <a:solidFill>
                  <a:schemeClr val="tx1"/>
                </a:solidFill>
              </a:rPr>
              <a:t>Professional Developer</a:t>
            </a:r>
            <a:r>
              <a:rPr lang="ja-JP" altLang="en-US" sz="1600" i="1" kern="0">
                <a:solidFill>
                  <a:schemeClr val="tx1"/>
                </a:solidFill>
              </a:rPr>
              <a:t>’</a:t>
            </a:r>
            <a:r>
              <a:rPr lang="en-US" altLang="ja-JP" sz="1600" i="1" kern="0">
                <a:solidFill>
                  <a:schemeClr val="tx1"/>
                </a:solidFill>
              </a:rPr>
              <a:t>s Guide developed by Janis A. Bulgren</a:t>
            </a:r>
            <a:r>
              <a:rPr lang="en-US" altLang="ja-JP" sz="1200" i="1" kern="0">
                <a:solidFill>
                  <a:schemeClr val="tx1"/>
                </a:solidFill>
              </a:rPr>
              <a:t> </a:t>
            </a:r>
            <a:br>
              <a:rPr lang="en-US" altLang="ja-JP" sz="1200" i="1" kern="0">
                <a:solidFill>
                  <a:schemeClr val="tx1"/>
                </a:solidFill>
              </a:rPr>
            </a:br>
            <a:endParaRPr lang="en-US" altLang="en-US" sz="1200" i="1" kern="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DFEA4-516D-E678-5128-70A85FB5FCFE}"/>
              </a:ext>
            </a:extLst>
          </p:cNvPr>
          <p:cNvSpPr txBox="1"/>
          <p:nvPr/>
        </p:nvSpPr>
        <p:spPr>
          <a:xfrm>
            <a:off x="4774118" y="6243935"/>
            <a:ext cx="3002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" pitchFamily="2" charset="0"/>
                <a:ea typeface="MS PGothic" panose="020B0600070205080204" pitchFamily="34" charset="-128"/>
              </a:rPr>
              <a:t> 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E49D0-3ED8-631D-919A-8B950CDBD9E3}"/>
              </a:ext>
            </a:extLst>
          </p:cNvPr>
          <p:cNvSpPr txBox="1"/>
          <p:nvPr/>
        </p:nvSpPr>
        <p:spPr>
          <a:xfrm>
            <a:off x="859972" y="1898636"/>
            <a:ext cx="733253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Similarities</a:t>
            </a:r>
            <a:r>
              <a:rPr lang="en-US" sz="3600" b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across HOTR routines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facilitate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teaching and learning</a:t>
            </a:r>
          </a:p>
          <a:p>
            <a:pPr algn="ctr"/>
            <a:r>
              <a:rPr lang="en-US" sz="2400" b="1" dirty="0">
                <a:solidFill>
                  <a:srgbClr val="9B0403"/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8D6522-C677-9A86-41C7-DB46CBB71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82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4617"/>
            <a:ext cx="7772400" cy="8382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The Higher Order Thinking and Reasoning Routine Common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4" y="1084848"/>
            <a:ext cx="7483549" cy="5067300"/>
          </a:xfrm>
          <a:noFill/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highlight>
                  <a:srgbClr val="FFFF00"/>
                </a:highlight>
              </a:rPr>
              <a:t>COMMON ELEMENTS: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One-page graphic device, </a:t>
            </a:r>
            <a:r>
              <a:rPr lang="en-US" sz="1900" u="sng" dirty="0"/>
              <a:t>some with with common colors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Cognitive strategy &amp; acronym embedded in 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Cue-Do-Review instructional procedures</a:t>
            </a:r>
          </a:p>
          <a:p>
            <a:pPr marL="457200" lvl="1" indent="0">
              <a:buNone/>
            </a:pPr>
            <a:r>
              <a:rPr lang="en-US" sz="1900" dirty="0"/>
              <a:t>	</a:t>
            </a:r>
          </a:p>
          <a:p>
            <a:pPr marL="457200" lvl="1" indent="0">
              <a:buNone/>
            </a:pPr>
            <a:r>
              <a:rPr lang="en-US" dirty="0">
                <a:highlight>
                  <a:srgbClr val="00FFFF"/>
                </a:highlight>
              </a:rPr>
              <a:t>BUILDING UNDERSTANDING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 Initial question or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Background knowledge/Key Terms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Collaborative development of Understanding with Students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457200" lvl="1" indent="0">
              <a:buNone/>
            </a:pPr>
            <a:r>
              <a:rPr lang="en-US" dirty="0">
                <a:highlight>
                  <a:srgbClr val="00FF00"/>
                </a:highlight>
              </a:rPr>
              <a:t>CONCLUSIONS &amp; USE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Summarization of learning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Generalization of learning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49822" y="5027195"/>
            <a:ext cx="1905000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011627-C7AD-D946-A261-D64D13587222}"/>
              </a:ext>
            </a:extLst>
          </p:cNvPr>
          <p:cNvSpPr/>
          <p:nvPr/>
        </p:nvSpPr>
        <p:spPr>
          <a:xfrm>
            <a:off x="5053157" y="6315606"/>
            <a:ext cx="17540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2B2642-1FB0-01FA-25DA-55B699B1B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0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2">
            <a:extLst>
              <a:ext uri="{FF2B5EF4-FFF2-40B4-BE49-F238E27FC236}">
                <a16:creationId xmlns:a16="http://schemas.microsoft.com/office/drawing/2014/main" id="{9CBE521D-0452-3241-ADEC-330F15AC5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8387" y="124691"/>
            <a:ext cx="7772400" cy="1229471"/>
          </a:xfrm>
        </p:spPr>
        <p:txBody>
          <a:bodyPr/>
          <a:lstStyle/>
          <a:p>
            <a:pPr eaLnBrk="1" hangingPunct="1"/>
            <a:br>
              <a:rPr lang="en-US" sz="1400" b="1" dirty="0"/>
            </a:br>
            <a:br>
              <a:rPr lang="en-US" sz="1400" b="1" dirty="0"/>
            </a:br>
            <a:r>
              <a:rPr lang="en-US" sz="3200" b="1" dirty="0">
                <a:solidFill>
                  <a:schemeClr val="tx1"/>
                </a:solidFill>
              </a:rPr>
              <a:t>ADDITIONAL PROFESSIONAL DEVELOPMENT RESOURCES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223236" name="Rectangle 3">
            <a:extLst>
              <a:ext uri="{FF2B5EF4-FFF2-40B4-BE49-F238E27FC236}">
                <a16:creationId xmlns:a16="http://schemas.microsoft.com/office/drawing/2014/main" id="{FC1F50F4-A09D-F348-9CA2-082061E5B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490" y="2153124"/>
            <a:ext cx="8131982" cy="391254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Refer to the Professional Developer slides in </a:t>
            </a:r>
            <a:r>
              <a:rPr lang="en-US" sz="2400" dirty="0" err="1">
                <a:highlight>
                  <a:srgbClr val="FFFF00"/>
                </a:highlight>
              </a:rPr>
              <a:t>SIMville</a:t>
            </a:r>
            <a:r>
              <a:rPr lang="en-US" sz="2400" dirty="0"/>
              <a:t> for each Higher Order Thinking and Reasoning routine that provide guidance on using each guidebook and descriptions of different chapters and appendices</a:t>
            </a:r>
            <a:r>
              <a:rPr lang="en-US" sz="2800" dirty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CDDDB4-0D85-F14E-9A5F-0B1B87950C3C}"/>
              </a:ext>
            </a:extLst>
          </p:cNvPr>
          <p:cNvSpPr/>
          <p:nvPr/>
        </p:nvSpPr>
        <p:spPr>
          <a:xfrm>
            <a:off x="4572000" y="6243935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F19FB3-5490-314E-B319-FC635F5D16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572000" y="6587704"/>
            <a:ext cx="588962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D8C585-8B27-1A4D-9A22-85F8641BA2BE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03C32E-D290-1B61-2582-22F931905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67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>
            <a:extLst>
              <a:ext uri="{FF2B5EF4-FFF2-40B4-BE49-F238E27FC236}">
                <a16:creationId xmlns:a16="http://schemas.microsoft.com/office/drawing/2014/main" id="{273E7C52-BFD7-7A4F-9A16-0AB656A157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B43E8-E740-8745-B023-ACBCE5F8FEA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CFD547-CA0B-8D44-B732-9F43ABC0FD92}"/>
              </a:ext>
            </a:extLst>
          </p:cNvPr>
          <p:cNvSpPr/>
          <p:nvPr/>
        </p:nvSpPr>
        <p:spPr>
          <a:xfrm>
            <a:off x="527995" y="178414"/>
            <a:ext cx="8088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Research Base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6A2B2A-D23F-1C44-B9DA-2FED80CF774C}"/>
              </a:ext>
            </a:extLst>
          </p:cNvPr>
          <p:cNvSpPr/>
          <p:nvPr/>
        </p:nvSpPr>
        <p:spPr>
          <a:xfrm>
            <a:off x="-5149515" y="-10828422"/>
            <a:ext cx="16242632" cy="662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PUBLICATIONS: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Articles: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51435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" pitchFamily="2" charset="0"/>
                <a:cs typeface="Times New Roman" panose="02020603050405020304" pitchFamily="18" charset="0"/>
              </a:rPr>
              <a:t>Hock, M.F., </a:t>
            </a:r>
            <a:r>
              <a:rPr lang="en-US" sz="1400" dirty="0" err="1">
                <a:ea typeface="Times" pitchFamily="2" charset="0"/>
                <a:cs typeface="Times New Roman" panose="02020603050405020304" pitchFamily="18" charset="0"/>
              </a:rPr>
              <a:t>Bulgren</a:t>
            </a:r>
            <a:r>
              <a:rPr lang="en-US" sz="1400" dirty="0">
                <a:ea typeface="Times" pitchFamily="2" charset="0"/>
                <a:cs typeface="Times New Roman" panose="02020603050405020304" pitchFamily="18" charset="0"/>
              </a:rPr>
              <a:t>, J.A. &amp; Brasseur-Hock, I. (2017) The Strategic Instruction Model: The less addressed aspects of effective instruction for high school students with learning disabilities. </a:t>
            </a:r>
            <a:r>
              <a:rPr lang="en-US" sz="1400" i="1" dirty="0">
                <a:ea typeface="Times" pitchFamily="2" charset="0"/>
                <a:cs typeface="Times New Roman" panose="02020603050405020304" pitchFamily="18" charset="0"/>
              </a:rPr>
              <a:t>Learning Disabilities Research and Practice </a:t>
            </a:r>
            <a:r>
              <a:rPr lang="en-US" sz="1400" i="1" dirty="0" err="1">
                <a:ea typeface="Times" pitchFamily="2" charset="0"/>
                <a:cs typeface="Times New Roman" panose="02020603050405020304" pitchFamily="18" charset="0"/>
              </a:rPr>
              <a:t>doi</a:t>
            </a:r>
            <a:r>
              <a:rPr lang="en-US" sz="1400" i="1" dirty="0">
                <a:ea typeface="Times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10.1111/ldrp.12139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Science Scope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(7), 78–85. 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 A., Ellis, J. D., &amp; Marquis, J. G. (2014). The use and effectiveness of an Argumentation and Evaluation</a:t>
            </a: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Intervention in science classes.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Journal of Science Education and Technology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(1), 82–97. 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Marquis, J.G., Deshler, D.D., Lenz, B.K., &amp;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 (2013). The use and effectiveness of a question exploration routine in secondary-level English language arts classrooms.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Learning Disabilities: Research and Practice, 28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(4), 156-169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Graner, P.S., &amp; Deshler, D.D. (2013). Literacy challenges and opportunities for students with learning disabilities in social studies and history.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Learning Disabilities &amp; Research, 28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(1), 17-27.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tabLst>
                <a:tab pos="1257300" algn="l"/>
              </a:tabLs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Marquis, J.G., Lenz, B.K., Deshler, D.D., &amp;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 (2011). The effectiveness of a question exploration routine for enhancing the content learning of students.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Journal of Educational Psychology, 103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(3), 578-593.</a:t>
            </a:r>
            <a:endParaRPr lang="en-US" sz="1800" b="1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Marquis, J.G., Lenz, B.K.,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J.B., &amp; Deshler, D.D. (2009). Effectiveness of question exploration to enhance students' written expression of content knowledge and comprehension.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Reading and Writing Quarterly, 25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(4), 271-289.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Deshler, D D., &amp; Lenz, B.K. (2007). Engaging adolescents with LD in higher order thinking about history concepts using integrated content enhancement routines.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Journal of Learning Disabilities, 40(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2), 121-133.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Lenz, B.K., Adams, G.L.,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Pouliot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N., &amp;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Laraux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M. (2007). Effects of curriculum maps and guiding questions on the test performance of adolescents with learning disabilities.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Learning Disability Quarterly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 Italic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(4), 235-244.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 (2006). Integrated content enhancement routines: Responding to the needs of adolescents with disabilities in rigorous inclusive secondary content classes.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Teaching Exceptional Children, 38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(6), 54-58.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and research-based practices and standards.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Learning Disabilities: A Contemporary Journal, 4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(1), 39-65.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J.B., Deshler, D.D., Woodruff, S.K., Hock, M.F.,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&amp; Lenz, B.K. (2006) Reading strategy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J.B., Deshler, D.D.,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Davis, B., Lenz, B.K., &amp;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Grossen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B. (2002). Access of adolescents with disabilities to general education curriculum: Myth or reality?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Focus on Exceptional Children, 35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(3), 1-16. </a:t>
            </a:r>
            <a:endParaRPr lang="en-US" sz="2800" dirty="0"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tabLst>
                <a:tab pos="285750" algn="l"/>
                <a:tab pos="1600200" algn="l"/>
                <a:tab pos="2514600" algn="l"/>
                <a:tab pos="4343400" algn="dec"/>
                <a:tab pos="5486400" algn="dec"/>
              </a:tabLst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Bulgren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J.A., Lenz, B.K.,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Schumaker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J.B., Deshler, D.D., &amp; Marquis, J. (2002). The use and effectiveness of a comparison routine in diverse secondary content classrooms.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Journal of Educational Psychology, 94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(2), 356-371.</a:t>
            </a:r>
            <a:endParaRPr lang="en-US" sz="2800" dirty="0">
              <a:effectLst/>
              <a:latin typeface="Geneva" panose="020B05030304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2C123C-9800-454F-B443-D43572144DDE}"/>
              </a:ext>
            </a:extLst>
          </p:cNvPr>
          <p:cNvSpPr txBox="1"/>
          <p:nvPr/>
        </p:nvSpPr>
        <p:spPr>
          <a:xfrm>
            <a:off x="527995" y="815923"/>
            <a:ext cx="808801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Hock, M.F., </a:t>
            </a:r>
            <a:r>
              <a:rPr lang="en-US" sz="1400" dirty="0" err="1"/>
              <a:t>Bulgren</a:t>
            </a:r>
            <a:r>
              <a:rPr lang="en-US" sz="1400" dirty="0"/>
              <a:t>, J.A. &amp; Brasseur-Hock, I. (2017) The Strategic Instruction Model: The less addressed aspects of effective instruction for high school students with learning disabilities. </a:t>
            </a:r>
            <a:r>
              <a:rPr lang="en-US" sz="1400" i="1" dirty="0"/>
              <a:t>Learning Disabilities Research and Practice </a:t>
            </a:r>
            <a:r>
              <a:rPr lang="en-US" sz="1400" i="1" dirty="0" err="1"/>
              <a:t>doi</a:t>
            </a:r>
            <a:r>
              <a:rPr lang="en-US" sz="1400" i="1" dirty="0"/>
              <a:t> </a:t>
            </a:r>
            <a:r>
              <a:rPr lang="en-US" sz="1400" dirty="0"/>
              <a:t>10.1111/ldrp.12139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J., &amp; Ellis, J. (2015). The Argumentation and Evaluation Guide: Encouraging NGSS-based critical thinking. </a:t>
            </a:r>
            <a:r>
              <a:rPr lang="en-US" sz="1400" i="1" dirty="0"/>
              <a:t>Science Scope</a:t>
            </a:r>
            <a:r>
              <a:rPr lang="en-US" sz="1400" dirty="0"/>
              <a:t>, </a:t>
            </a:r>
            <a:r>
              <a:rPr lang="en-US" sz="1400" i="1" dirty="0"/>
              <a:t>38</a:t>
            </a:r>
            <a:r>
              <a:rPr lang="en-US" sz="1400" dirty="0"/>
              <a:t> (7), 78–85 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 A., Ellis, J. D., &amp; Marquis, J. G. (2014). The use and effectiveness of an Argumentation and Evaluation Intervention in science classes. </a:t>
            </a:r>
            <a:r>
              <a:rPr lang="en-US" sz="1400" i="1" dirty="0"/>
              <a:t>Journal of Science Education and Technology</a:t>
            </a:r>
            <a:r>
              <a:rPr lang="en-US" sz="1400" dirty="0"/>
              <a:t>, </a:t>
            </a:r>
            <a:r>
              <a:rPr lang="en-US" sz="1400" i="1" dirty="0"/>
              <a:t>23</a:t>
            </a:r>
            <a:r>
              <a:rPr lang="en-US" sz="1400" dirty="0"/>
              <a:t> (1), 82–97. 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J.A., Marquis, J.G., Deshler, D.D., Lenz, B.K., &amp; </a:t>
            </a:r>
            <a:r>
              <a:rPr lang="en-US" sz="1400" dirty="0" err="1"/>
              <a:t>Schumaker</a:t>
            </a:r>
            <a:r>
              <a:rPr lang="en-US" sz="1400" dirty="0"/>
              <a:t>, J.B. (2013). The use and effectiveness of a question exploration routine in secondary-level English language arts classrooms. </a:t>
            </a:r>
            <a:r>
              <a:rPr lang="en-US" sz="1400" i="1" dirty="0"/>
              <a:t>Learning Disabilities: Research and Practice, 28</a:t>
            </a:r>
            <a:r>
              <a:rPr lang="en-US" sz="1400" dirty="0"/>
              <a:t>(4), 156-169</a:t>
            </a:r>
            <a:r>
              <a:rPr lang="en-US" sz="1400" i="1" dirty="0"/>
              <a:t>.</a:t>
            </a:r>
            <a:endParaRPr lang="en-US" sz="1400" dirty="0"/>
          </a:p>
          <a:p>
            <a:r>
              <a:rPr lang="en-US" sz="1400" dirty="0" err="1"/>
              <a:t>Bulgren</a:t>
            </a:r>
            <a:r>
              <a:rPr lang="en-US" sz="1400" dirty="0"/>
              <a:t>, J.A., Marquis, J.G., Lenz, B.K., Deshler, D.D., &amp; </a:t>
            </a:r>
            <a:r>
              <a:rPr lang="en-US" sz="1400" dirty="0" err="1"/>
              <a:t>Schumaker</a:t>
            </a:r>
            <a:r>
              <a:rPr lang="en-US" sz="1400" dirty="0"/>
              <a:t>, J.B. (2011). The effectiveness of a question exploration routine for enhancing the content learning of students. </a:t>
            </a:r>
            <a:r>
              <a:rPr lang="en-US" sz="1400" i="1" dirty="0"/>
              <a:t>Journal of Educational Psychology, 103</a:t>
            </a:r>
            <a:r>
              <a:rPr lang="en-US" sz="1400" dirty="0"/>
              <a:t>(3), 578-593.</a:t>
            </a:r>
            <a:endParaRPr lang="en-US" sz="1400" b="1" dirty="0"/>
          </a:p>
          <a:p>
            <a:r>
              <a:rPr lang="en-US" sz="1400" dirty="0" err="1"/>
              <a:t>Bulgren</a:t>
            </a:r>
            <a:r>
              <a:rPr lang="en-US" sz="1400" dirty="0"/>
              <a:t>, J.A., Marquis, J.G., Lenz, B.K., </a:t>
            </a:r>
            <a:r>
              <a:rPr lang="en-US" sz="1400" dirty="0" err="1"/>
              <a:t>Schumaker</a:t>
            </a:r>
            <a:r>
              <a:rPr lang="en-US" sz="1400" dirty="0"/>
              <a:t>, J.B., &amp; Deshler, D.D. (2009). Effectiveness of question exploration to enhance students' written expression of content knowledge and comprehension. </a:t>
            </a:r>
            <a:r>
              <a:rPr lang="en-US" sz="1400" i="1" dirty="0"/>
              <a:t>Reading and Writing Quarterly, 25</a:t>
            </a:r>
            <a:r>
              <a:rPr lang="en-US" sz="1400" dirty="0"/>
              <a:t>(4), 271-289.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J.A., Deshler, D D., &amp; Lenz, B.K. (2007). Engaging adolescents with LD in higher order thinking about history concepts using integrated content enhancement routines.</a:t>
            </a:r>
            <a:r>
              <a:rPr lang="en-US" sz="1400" i="1" dirty="0"/>
              <a:t> Journal of Learning Disabilities, 40(</a:t>
            </a:r>
            <a:r>
              <a:rPr lang="en-US" sz="1400" dirty="0"/>
              <a:t>2), 121-133 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J.A. (2006). Integrated content enhancement routines: Responding to the needs of adolescents with disabilities in rigorous inclusive secondary content classes. </a:t>
            </a:r>
            <a:r>
              <a:rPr lang="en-US" sz="1400" i="1" dirty="0"/>
              <a:t>Teaching Exceptional Children, 38</a:t>
            </a:r>
            <a:r>
              <a:rPr lang="en-US" sz="1400" dirty="0"/>
              <a:t>(6), 54-58.</a:t>
            </a:r>
          </a:p>
          <a:p>
            <a:r>
              <a:rPr lang="en-US" sz="1400" dirty="0"/>
              <a:t>ss</a:t>
            </a:r>
          </a:p>
          <a:p>
            <a:r>
              <a:rPr lang="en-US" sz="1400" dirty="0" err="1"/>
              <a:t>Bulgren</a:t>
            </a:r>
            <a:r>
              <a:rPr lang="en-US" sz="1400" dirty="0"/>
              <a:t>, J.A., Lenz, B.K., </a:t>
            </a:r>
            <a:r>
              <a:rPr lang="en-US" sz="1400" dirty="0" err="1"/>
              <a:t>Schumaker</a:t>
            </a:r>
            <a:r>
              <a:rPr lang="en-US" sz="1400" dirty="0"/>
              <a:t>, J.B., Deshler, D.D., &amp; Marquis, J. (2002). The use and effectiveness of a comparison routine in diverse secondary content classrooms. </a:t>
            </a:r>
            <a:r>
              <a:rPr lang="en-US" sz="1400" i="1" dirty="0"/>
              <a:t>Journal of Educational Psychology, 94</a:t>
            </a:r>
            <a:r>
              <a:rPr lang="en-US" sz="1400" dirty="0"/>
              <a:t>(2), 356-371.</a:t>
            </a:r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3DB694-F8AB-324B-90D5-8C34ACDD7459}"/>
              </a:ext>
            </a:extLst>
          </p:cNvPr>
          <p:cNvSpPr/>
          <p:nvPr/>
        </p:nvSpPr>
        <p:spPr>
          <a:xfrm>
            <a:off x="5011838" y="6295098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Janis 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E4A97B-65B1-A0A2-11E5-5FEE9A116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8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D17CD-5403-6DF4-7C22-CACCE8095F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58E3E-D76B-A004-D102-8975822D0DD6}"/>
              </a:ext>
            </a:extLst>
          </p:cNvPr>
          <p:cNvSpPr/>
          <p:nvPr/>
        </p:nvSpPr>
        <p:spPr>
          <a:xfrm>
            <a:off x="-109441" y="1905506"/>
            <a:ext cx="921769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group of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instructional procedures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designed to promote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thinking and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reasoning </a:t>
            </a:r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developed at the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University of Kansas Center for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Research on Learning</a:t>
            </a:r>
          </a:p>
          <a:p>
            <a:pPr algn="ctr"/>
            <a:r>
              <a:rPr lang="en-US" sz="3200" b="1" dirty="0">
                <a:solidFill>
                  <a:srgbClr val="9B0403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67929-A6E8-735C-C3AD-7D128609A7BF}"/>
              </a:ext>
            </a:extLst>
          </p:cNvPr>
          <p:cNvSpPr txBox="1"/>
          <p:nvPr/>
        </p:nvSpPr>
        <p:spPr>
          <a:xfrm>
            <a:off x="440901" y="152400"/>
            <a:ext cx="826219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What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sz="2800" b="1" dirty="0">
                <a:latin typeface="Century Gothic" panose="020B0502020202020204" pitchFamily="34" charset="0"/>
              </a:rPr>
              <a:t>are Higher Order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Thinking and Reasoning (HOTR) routines?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96A38-0B87-3B7E-C8A0-BBA2803EF2FD}"/>
              </a:ext>
            </a:extLst>
          </p:cNvPr>
          <p:cNvSpPr txBox="1"/>
          <p:nvPr/>
        </p:nvSpPr>
        <p:spPr>
          <a:xfrm>
            <a:off x="5334002" y="6243935"/>
            <a:ext cx="30534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" pitchFamily="2" charset="0"/>
                <a:ea typeface="MS PGothic" panose="020B0600070205080204" pitchFamily="34" charset="-128"/>
              </a:rPr>
              <a:t> 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B51F17-277A-1367-11A9-183CC1C03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1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07" y="521918"/>
            <a:ext cx="8267177" cy="849682"/>
          </a:xfrm>
        </p:spPr>
        <p:txBody>
          <a:bodyPr/>
          <a:lstStyle/>
          <a:p>
            <a:r>
              <a:rPr lang="en-US" sz="3200" b="1" dirty="0">
                <a:highlight>
                  <a:srgbClr val="FFFF00"/>
                </a:highlight>
              </a:rPr>
              <a:t>What</a:t>
            </a:r>
            <a:r>
              <a:rPr lang="en-US" sz="3200" dirty="0"/>
              <a:t> are the Higher Order Thinking and Reasoning Routines?</a:t>
            </a: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743" y="1715776"/>
            <a:ext cx="7625516" cy="3950918"/>
          </a:xfrm>
        </p:spPr>
        <p:txBody>
          <a:bodyPr/>
          <a:lstStyle/>
          <a:p>
            <a:pPr lvl="1"/>
            <a:r>
              <a:rPr lang="en-US" sz="2800" dirty="0">
                <a:solidFill>
                  <a:srgbClr val="C00000"/>
                </a:solidFill>
              </a:rPr>
              <a:t>Question Exploration 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Cause and Effect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Concept Comparison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Decision Making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Cross-Curricular Argumentation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Scientific Argumentation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FD84FE-E117-2C49-9B05-C8B5AF7A27CE}"/>
              </a:ext>
            </a:extLst>
          </p:cNvPr>
          <p:cNvSpPr/>
          <p:nvPr/>
        </p:nvSpPr>
        <p:spPr>
          <a:xfrm>
            <a:off x="4572000" y="6243935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3BB880-46CC-BFD3-3969-AA934FFB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7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5" y="1309442"/>
            <a:ext cx="8523514" cy="246790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How</a:t>
            </a:r>
            <a:r>
              <a:rPr lang="en-US" dirty="0">
                <a:solidFill>
                  <a:schemeClr val="tx1"/>
                </a:solidFill>
              </a:rPr>
              <a:t> do HOTR Routines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align with other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Content Enhancement Routines?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FD84FE-E117-2C49-9B05-C8B5AF7A27CE}"/>
              </a:ext>
            </a:extLst>
          </p:cNvPr>
          <p:cNvSpPr/>
          <p:nvPr/>
        </p:nvSpPr>
        <p:spPr>
          <a:xfrm>
            <a:off x="4572000" y="6243935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4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4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15D0F0-AA97-FD59-AB26-C7BFE8B1CB27}"/>
              </a:ext>
            </a:extLst>
          </p:cNvPr>
          <p:cNvSpPr/>
          <p:nvPr/>
        </p:nvSpPr>
        <p:spPr bwMode="auto">
          <a:xfrm>
            <a:off x="696686" y="1099457"/>
            <a:ext cx="7772400" cy="3592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-11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5B9C6-29B4-1E22-13EF-7D0871DBB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5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E62B56-368E-15BB-CC80-2D986006B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2400"/>
            <a:ext cx="7772400" cy="588086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F5612E9-4D3A-FD78-0D74-F03FFE357D71}"/>
              </a:ext>
            </a:extLst>
          </p:cNvPr>
          <p:cNvSpPr/>
          <p:nvPr/>
        </p:nvSpPr>
        <p:spPr bwMode="auto">
          <a:xfrm>
            <a:off x="6629400" y="990600"/>
            <a:ext cx="1828800" cy="5029200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7080BB-59B0-1B5F-2AFA-40453AF27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83C9-2072-F5CE-616F-58ECBBB8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CBBEA-7A35-DB73-15D0-EA8A773AA4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6DF80-1131-C6D7-3D97-95E92FD60C62}"/>
              </a:ext>
            </a:extLst>
          </p:cNvPr>
          <p:cNvSpPr txBox="1"/>
          <p:nvPr/>
        </p:nvSpPr>
        <p:spPr>
          <a:xfrm>
            <a:off x="772886" y="1418726"/>
            <a:ext cx="74022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dirty="0">
                <a:latin typeface="+mn-lt"/>
              </a:rPr>
              <a:t>How often are Content Enhancement Routines taught one at a time or once in an academic year?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+mn-lt"/>
              </a:rPr>
              <a:t>Is this approach the most efficient and effective?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+mn-lt"/>
              </a:rPr>
              <a:t>Do you see how any of the CERs could be        </a:t>
            </a:r>
          </a:p>
          <a:p>
            <a:r>
              <a:rPr lang="en-US" sz="2800" dirty="0">
                <a:latin typeface="+mn-lt"/>
              </a:rPr>
              <a:t>      taught together?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2EC23D-4B9E-70C5-DAC7-849721908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6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07216" y="4706302"/>
            <a:ext cx="6836784" cy="1459375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en-US" sz="1200" dirty="0"/>
              <a:t> </a:t>
            </a:r>
            <a:r>
              <a:rPr lang="en-US" altLang="en-US" sz="1600" i="1" dirty="0">
                <a:solidFill>
                  <a:schemeClr val="tx1"/>
                </a:solidFill>
              </a:rPr>
              <a:t>Professional Developer</a:t>
            </a:r>
            <a:r>
              <a:rPr lang="ja-JP" altLang="en-US" sz="1600" i="1">
                <a:solidFill>
                  <a:schemeClr val="tx1"/>
                </a:solidFill>
              </a:rPr>
              <a:t>’</a:t>
            </a:r>
            <a:r>
              <a:rPr lang="en-US" altLang="ja-JP" sz="1600" i="1" dirty="0">
                <a:solidFill>
                  <a:schemeClr val="tx1"/>
                </a:solidFill>
              </a:rPr>
              <a:t>s Guide developed by Janis A. </a:t>
            </a:r>
            <a:r>
              <a:rPr lang="en-US" altLang="ja-JP" sz="16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-87468" y="2308460"/>
            <a:ext cx="9231468" cy="230832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</a:t>
            </a:r>
            <a:endParaRPr lang="en-US" sz="540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2514600" lvl="4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00000"/>
                </a:solidFill>
                <a:latin typeface="+mn-lt"/>
              </a:rPr>
              <a:t>Graphics </a:t>
            </a:r>
          </a:p>
          <a:p>
            <a:pPr marL="2514600" lvl="4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00000"/>
                </a:solidFill>
                <a:latin typeface="+mn-lt"/>
              </a:rPr>
              <a:t>Cognitive Strategies </a:t>
            </a:r>
          </a:p>
          <a:p>
            <a:pPr marL="2514600" lvl="4" indent="-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00000"/>
                </a:solidFill>
                <a:latin typeface="+mn-lt"/>
              </a:rPr>
              <a:t>Instructional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3D725-849F-9AAE-43A0-DE06B8D53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6688" y="6452929"/>
            <a:ext cx="2415822" cy="810141"/>
          </a:xfrm>
        </p:spPr>
        <p:txBody>
          <a:bodyPr/>
          <a:lstStyle/>
          <a:p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©  Janis </a:t>
            </a:r>
            <a:r>
              <a:rPr lang="en-US" altLang="en-US" sz="1200" dirty="0" err="1">
                <a:latin typeface="Times" pitchFamily="2" charset="0"/>
                <a:ea typeface="MS PGothic" panose="020B0600070205080204" pitchFamily="34" charset="-128"/>
              </a:rPr>
              <a:t>Bulgren</a:t>
            </a:r>
            <a:r>
              <a:rPr lang="en-US" altLang="en-US" sz="1200" dirty="0">
                <a:latin typeface="Times" pitchFamily="2" charset="0"/>
                <a:ea typeface="MS PGothic" panose="020B0600070205080204" pitchFamily="34" charset="-128"/>
              </a:rPr>
              <a:t> 2023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5011E-363D-D3B2-C4E8-D92F72F9D021}"/>
              </a:ext>
            </a:extLst>
          </p:cNvPr>
          <p:cNvSpPr txBox="1"/>
          <p:nvPr/>
        </p:nvSpPr>
        <p:spPr>
          <a:xfrm>
            <a:off x="3447145" y="1190211"/>
            <a:ext cx="5490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Similar Components </a:t>
            </a:r>
          </a:p>
          <a:p>
            <a:r>
              <a:rPr lang="en-US" sz="3200" b="1" dirty="0">
                <a:latin typeface="+mj-lt"/>
              </a:rPr>
              <a:t>across the HOTR Routines: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6277D-70C5-B784-C1B3-32E8E6AA3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87191"/>
      </p:ext>
    </p:extLst>
  </p:cSld>
  <p:clrMapOvr>
    <a:masterClrMapping/>
  </p:clrMapOvr>
</p:sld>
</file>

<file path=ppt/theme/theme1.xml><?xml version="1.0" encoding="utf-8"?>
<a:theme xmlns:a="http://schemas.openxmlformats.org/drawingml/2006/main" name="SIM_no KU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IM_no KU 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SIM_no KU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Bonsai:CE/LS - CD-ROMS:SIM_no KU Template2.pot</Template>
  <TotalTime>9852</TotalTime>
  <Words>3652</Words>
  <Application>Microsoft Macintosh PowerPoint</Application>
  <PresentationFormat>On-screen Show (4:3)</PresentationFormat>
  <Paragraphs>498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-webkit-standard</vt:lpstr>
      <vt:lpstr>Arial</vt:lpstr>
      <vt:lpstr>Calibri</vt:lpstr>
      <vt:lpstr>Century Gothic</vt:lpstr>
      <vt:lpstr>Geneva</vt:lpstr>
      <vt:lpstr>Symbol</vt:lpstr>
      <vt:lpstr>Tekton</vt:lpstr>
      <vt:lpstr>Times</vt:lpstr>
      <vt:lpstr>Times New Roman</vt:lpstr>
      <vt:lpstr>Times New Roman Bold</vt:lpstr>
      <vt:lpstr>Times New Roman Italic</vt:lpstr>
      <vt:lpstr>Wingdings</vt:lpstr>
      <vt:lpstr>SIM_no KU Template</vt:lpstr>
      <vt:lpstr> Janis A. Bulgren, Ph.D.  </vt:lpstr>
      <vt:lpstr>Professional Development Materials: Higher Order Thinking and Reasoning Routines (HOTR)</vt:lpstr>
      <vt:lpstr>PowerPoint Presentation</vt:lpstr>
      <vt:lpstr>PowerPoint Presentation</vt:lpstr>
      <vt:lpstr>What are the Higher Order Thinking and Reasoning Routines?</vt:lpstr>
      <vt:lpstr>How do HOTR Routines  align with other  Content Enhancement Routines?</vt:lpstr>
      <vt:lpstr>PowerPoint Presentation</vt:lpstr>
      <vt:lpstr>DISCUSSION</vt:lpstr>
      <vt:lpstr>  Professional Developer’s Guide developed by Janis A. Bulgren 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The Cause and Effect Cognitive Strategy Steps and Acronym</vt:lpstr>
      <vt:lpstr> Comparison Cognitive Strategy (steps shown on graphic) </vt:lpstr>
      <vt:lpstr>  Professional Developer’s Guide developed by Janis A. Bulgren  </vt:lpstr>
      <vt:lpstr> 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The Higher Order Thinking and Reasoning Routine Common Components</vt:lpstr>
      <vt:lpstr>  ADDITIONAL PROFESSIONAL DEVELOPMENT RESOURCES</vt:lpstr>
      <vt:lpstr>PowerPoint Presentation</vt:lpstr>
    </vt:vector>
  </TitlesOfParts>
  <Company>Center for Research on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WARNING:</dc:title>
  <dc:creator>Brian Staats</dc:creator>
  <cp:lastModifiedBy>Jocelyn Washburn</cp:lastModifiedBy>
  <cp:revision>945</cp:revision>
  <cp:lastPrinted>2006-12-04T17:46:23Z</cp:lastPrinted>
  <dcterms:created xsi:type="dcterms:W3CDTF">2008-12-01T19:39:56Z</dcterms:created>
  <dcterms:modified xsi:type="dcterms:W3CDTF">2023-07-05T12:45:22Z</dcterms:modified>
</cp:coreProperties>
</file>