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47"/>
  </p:notesMasterIdLst>
  <p:handoutMasterIdLst>
    <p:handoutMasterId r:id="rId48"/>
  </p:handoutMasterIdLst>
  <p:sldIdLst>
    <p:sldId id="713" r:id="rId2"/>
    <p:sldId id="1014" r:id="rId3"/>
    <p:sldId id="860" r:id="rId4"/>
    <p:sldId id="1197" r:id="rId5"/>
    <p:sldId id="1074" r:id="rId6"/>
    <p:sldId id="1198" r:id="rId7"/>
    <p:sldId id="726" r:id="rId8"/>
    <p:sldId id="1078" r:id="rId9"/>
    <p:sldId id="1060" r:id="rId10"/>
    <p:sldId id="671" r:id="rId11"/>
    <p:sldId id="719" r:id="rId12"/>
    <p:sldId id="1183" r:id="rId13"/>
    <p:sldId id="261" r:id="rId14"/>
    <p:sldId id="762" r:id="rId15"/>
    <p:sldId id="820" r:id="rId16"/>
    <p:sldId id="744" r:id="rId17"/>
    <p:sldId id="778" r:id="rId18"/>
    <p:sldId id="305" r:id="rId19"/>
    <p:sldId id="664" r:id="rId20"/>
    <p:sldId id="697" r:id="rId21"/>
    <p:sldId id="780" r:id="rId22"/>
    <p:sldId id="1200" r:id="rId23"/>
    <p:sldId id="1073" r:id="rId24"/>
    <p:sldId id="843" r:id="rId25"/>
    <p:sldId id="1063" r:id="rId26"/>
    <p:sldId id="971" r:id="rId27"/>
    <p:sldId id="262" r:id="rId28"/>
    <p:sldId id="821" r:id="rId29"/>
    <p:sldId id="263" r:id="rId30"/>
    <p:sldId id="977" r:id="rId31"/>
    <p:sldId id="1190" r:id="rId32"/>
    <p:sldId id="822" r:id="rId33"/>
    <p:sldId id="1218" r:id="rId34"/>
    <p:sldId id="1212" r:id="rId35"/>
    <p:sldId id="1209" r:id="rId36"/>
    <p:sldId id="1222" r:id="rId37"/>
    <p:sldId id="258" r:id="rId38"/>
    <p:sldId id="256" r:id="rId39"/>
    <p:sldId id="1221" r:id="rId40"/>
    <p:sldId id="275" r:id="rId41"/>
    <p:sldId id="468" r:id="rId42"/>
    <p:sldId id="1214" r:id="rId43"/>
    <p:sldId id="1217" r:id="rId44"/>
    <p:sldId id="1077" r:id="rId45"/>
    <p:sldId id="813"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0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81"/>
    <p:restoredTop sz="86478"/>
  </p:normalViewPr>
  <p:slideViewPr>
    <p:cSldViewPr snapToGrid="0">
      <p:cViewPr varScale="1">
        <p:scale>
          <a:sx n="90" d="100"/>
          <a:sy n="90" d="100"/>
        </p:scale>
        <p:origin x="1280" y="184"/>
      </p:cViewPr>
      <p:guideLst>
        <p:guide orient="horz" pos="2060"/>
        <p:guide pos="2880"/>
      </p:guideLst>
    </p:cSldViewPr>
  </p:slideViewPr>
  <p:outlineViewPr>
    <p:cViewPr>
      <p:scale>
        <a:sx n="33" d="100"/>
        <a:sy n="33" d="100"/>
      </p:scale>
      <p:origin x="0" y="-36920"/>
    </p:cViewPr>
  </p:outlineViewPr>
  <p:notesTextViewPr>
    <p:cViewPr>
      <p:scale>
        <a:sx n="100" d="100"/>
        <a:sy n="100" d="100"/>
      </p:scale>
      <p:origin x="0" y="0"/>
    </p:cViewPr>
  </p:notesTextViewPr>
  <p:sorterViewPr>
    <p:cViewPr>
      <p:scale>
        <a:sx n="1" d="1"/>
        <a:sy n="1" d="1"/>
      </p:scale>
      <p:origin x="0" y="0"/>
    </p:cViewPr>
  </p:sorterViewPr>
  <p:notesViewPr>
    <p:cSldViewPr snapToGrid="0">
      <p:cViewPr varScale="1">
        <p:scale>
          <a:sx n="92" d="100"/>
          <a:sy n="92" d="100"/>
        </p:scale>
        <p:origin x="-148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9926C16C-7C81-D348-98B0-A0223C377CBE}"/>
              </a:ext>
            </a:extLst>
          </p:cNvPr>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charset="0"/>
                <a:ea typeface="ＭＳ Ｐゴシック" charset="0"/>
                <a:cs typeface="ＭＳ Ｐゴシック" charset="0"/>
              </a:defRPr>
            </a:lvl1pPr>
          </a:lstStyle>
          <a:p>
            <a:pPr>
              <a:defRPr/>
            </a:pPr>
            <a:endParaRPr lang="en-US"/>
          </a:p>
        </p:txBody>
      </p:sp>
      <p:sp>
        <p:nvSpPr>
          <p:cNvPr id="72707" name="Rectangle 3">
            <a:extLst>
              <a:ext uri="{FF2B5EF4-FFF2-40B4-BE49-F238E27FC236}">
                <a16:creationId xmlns:a16="http://schemas.microsoft.com/office/drawing/2014/main" id="{308536B8-5FC3-E54D-9F57-96BD413D53A2}"/>
              </a:ext>
            </a:extLst>
          </p:cNvPr>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charset="0"/>
                <a:ea typeface="ＭＳ Ｐゴシック" charset="0"/>
                <a:cs typeface="ＭＳ Ｐゴシック" charset="0"/>
              </a:defRPr>
            </a:lvl1pPr>
          </a:lstStyle>
          <a:p>
            <a:pPr>
              <a:defRPr/>
            </a:pPr>
            <a:endParaRPr lang="en-US"/>
          </a:p>
        </p:txBody>
      </p:sp>
      <p:sp>
        <p:nvSpPr>
          <p:cNvPr id="72708" name="Rectangle 4">
            <a:extLst>
              <a:ext uri="{FF2B5EF4-FFF2-40B4-BE49-F238E27FC236}">
                <a16:creationId xmlns:a16="http://schemas.microsoft.com/office/drawing/2014/main" id="{FA141ECC-994E-5145-BF8B-8BE0EDB3FE35}"/>
              </a:ext>
            </a:extLst>
          </p:cNvPr>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charset="0"/>
                <a:ea typeface="ＭＳ Ｐゴシック" charset="0"/>
                <a:cs typeface="ＭＳ Ｐゴシック" charset="0"/>
              </a:defRPr>
            </a:lvl1pPr>
          </a:lstStyle>
          <a:p>
            <a:pPr>
              <a:defRPr/>
            </a:pPr>
            <a:r>
              <a:rPr lang="en-US"/>
              <a:t>University of Kansas Center for Research on Learning  2002</a:t>
            </a:r>
          </a:p>
        </p:txBody>
      </p:sp>
      <p:sp>
        <p:nvSpPr>
          <p:cNvPr id="72709" name="Rectangle 5">
            <a:extLst>
              <a:ext uri="{FF2B5EF4-FFF2-40B4-BE49-F238E27FC236}">
                <a16:creationId xmlns:a16="http://schemas.microsoft.com/office/drawing/2014/main" id="{5B2944FF-090A-F64B-8492-A0E86619ADE3}"/>
              </a:ext>
            </a:extLst>
          </p:cNvPr>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2" charset="0"/>
              </a:defRPr>
            </a:lvl1pPr>
          </a:lstStyle>
          <a:p>
            <a:pPr>
              <a:defRPr/>
            </a:pPr>
            <a:fld id="{F7D4FCE4-8479-164A-98CC-90619F98894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33EC2FB-5A37-0E44-9379-1A51B5047F5B}"/>
              </a:ext>
            </a:extLst>
          </p:cNvPr>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charset="0"/>
                <a:ea typeface="ＭＳ Ｐゴシック" charset="0"/>
                <a:cs typeface="ＭＳ Ｐゴシック" charset="0"/>
              </a:defRPr>
            </a:lvl1pPr>
          </a:lstStyle>
          <a:p>
            <a:pPr>
              <a:defRPr/>
            </a:pPr>
            <a:endParaRPr lang="en-US"/>
          </a:p>
        </p:txBody>
      </p:sp>
      <p:sp>
        <p:nvSpPr>
          <p:cNvPr id="69635" name="Rectangle 3">
            <a:extLst>
              <a:ext uri="{FF2B5EF4-FFF2-40B4-BE49-F238E27FC236}">
                <a16:creationId xmlns:a16="http://schemas.microsoft.com/office/drawing/2014/main" id="{83E0995B-F044-7242-94F8-54B6390F5983}"/>
              </a:ext>
            </a:extLst>
          </p:cNvPr>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charset="0"/>
                <a:ea typeface="ＭＳ Ｐゴシック" charset="0"/>
                <a:cs typeface="ＭＳ Ｐゴシック" charset="0"/>
              </a:defRPr>
            </a:lvl1pPr>
          </a:lstStyle>
          <a:p>
            <a:pPr>
              <a:defRPr/>
            </a:pPr>
            <a:endParaRPr lang="en-US"/>
          </a:p>
        </p:txBody>
      </p:sp>
      <p:sp>
        <p:nvSpPr>
          <p:cNvPr id="25604" name="Rectangle 4">
            <a:extLst>
              <a:ext uri="{FF2B5EF4-FFF2-40B4-BE49-F238E27FC236}">
                <a16:creationId xmlns:a16="http://schemas.microsoft.com/office/drawing/2014/main" id="{5D96D734-5DB6-4D4B-A224-9D20C0287FC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a:extLst>
              <a:ext uri="{FF2B5EF4-FFF2-40B4-BE49-F238E27FC236}">
                <a16:creationId xmlns:a16="http://schemas.microsoft.com/office/drawing/2014/main" id="{E72DABE2-873D-B04C-9A1B-A2ACCBA494B5}"/>
              </a:ext>
            </a:extLst>
          </p:cNvPr>
          <p:cNvSpPr>
            <a:spLocks noGrp="1" noChangeArrowheads="1"/>
          </p:cNvSpPr>
          <p:nvPr>
            <p:ph type="body" sz="quarter" idx="3"/>
          </p:nvPr>
        </p:nvSpPr>
        <p:spPr bwMode="auto">
          <a:xfrm>
            <a:off x="381000" y="4343400"/>
            <a:ext cx="6172200" cy="41910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a:extLst>
              <a:ext uri="{FF2B5EF4-FFF2-40B4-BE49-F238E27FC236}">
                <a16:creationId xmlns:a16="http://schemas.microsoft.com/office/drawing/2014/main" id="{475DA847-E0F2-ED4B-9661-E21147C91BA6}"/>
              </a:ext>
            </a:extLst>
          </p:cNvPr>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charset="0"/>
                <a:ea typeface="ＭＳ Ｐゴシック" charset="0"/>
                <a:cs typeface="ＭＳ Ｐゴシック" charset="0"/>
              </a:defRPr>
            </a:lvl1pPr>
          </a:lstStyle>
          <a:p>
            <a:pPr>
              <a:defRPr/>
            </a:pPr>
            <a:r>
              <a:rPr lang="en-US"/>
              <a:t>University of Kansas Center for Research on Learning  2002</a:t>
            </a:r>
          </a:p>
        </p:txBody>
      </p:sp>
      <p:sp>
        <p:nvSpPr>
          <p:cNvPr id="69639" name="Rectangle 7">
            <a:extLst>
              <a:ext uri="{FF2B5EF4-FFF2-40B4-BE49-F238E27FC236}">
                <a16:creationId xmlns:a16="http://schemas.microsoft.com/office/drawing/2014/main" id="{4788176B-4F37-754C-939E-C2F8C30FC30D}"/>
              </a:ext>
            </a:extLst>
          </p:cNvPr>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2" charset="0"/>
              </a:defRPr>
            </a:lvl1pPr>
          </a:lstStyle>
          <a:p>
            <a:pPr>
              <a:defRPr/>
            </a:pPr>
            <a:r>
              <a:rPr lang="en-US" altLang="en-US"/>
              <a:t>UO Overhead  </a:t>
            </a:r>
            <a:fld id="{B591D3D6-A134-204D-A665-CC73B8CAFE47}"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24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kumimoji="1" sz="20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kumimoji="1"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kumimoji="1" sz="16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kumimoji="1" sz="14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a:extLst>
              <a:ext uri="{FF2B5EF4-FFF2-40B4-BE49-F238E27FC236}">
                <a16:creationId xmlns:a16="http://schemas.microsoft.com/office/drawing/2014/main" id="{4B2AE858-B563-464C-B207-D7DFB78D156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28674" name="Rectangle 7">
            <a:extLst>
              <a:ext uri="{FF2B5EF4-FFF2-40B4-BE49-F238E27FC236}">
                <a16:creationId xmlns:a16="http://schemas.microsoft.com/office/drawing/2014/main" id="{F9E0F7DF-1296-3549-91CA-28544258410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A6FA20CB-2839-0649-9FE9-6826D2329AF6}" type="slidenum">
              <a:rPr lang="en-US" altLang="en-US" sz="1200" smtClean="0">
                <a:solidFill>
                  <a:schemeClr val="tx1"/>
                </a:solidFill>
                <a:latin typeface="Times" pitchFamily="2" charset="0"/>
              </a:rPr>
              <a:pPr/>
              <a:t>1</a:t>
            </a:fld>
            <a:endParaRPr lang="en-US" altLang="en-US" sz="1200">
              <a:solidFill>
                <a:schemeClr val="tx1"/>
              </a:solidFill>
              <a:latin typeface="Times" pitchFamily="2" charset="0"/>
            </a:endParaRPr>
          </a:p>
        </p:txBody>
      </p:sp>
      <p:sp>
        <p:nvSpPr>
          <p:cNvPr id="28675" name="Rectangle 2">
            <a:extLst>
              <a:ext uri="{FF2B5EF4-FFF2-40B4-BE49-F238E27FC236}">
                <a16:creationId xmlns:a16="http://schemas.microsoft.com/office/drawing/2014/main" id="{9A674AD8-BD4F-A84F-958E-C0166C27D423}"/>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A861FE61-2F7D-B647-8809-953185C9E51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b="1">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4059991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a:extLst>
              <a:ext uri="{FF2B5EF4-FFF2-40B4-BE49-F238E27FC236}">
                <a16:creationId xmlns:a16="http://schemas.microsoft.com/office/drawing/2014/main" id="{4B2AE858-B563-464C-B207-D7DFB78D156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28674" name="Rectangle 7">
            <a:extLst>
              <a:ext uri="{FF2B5EF4-FFF2-40B4-BE49-F238E27FC236}">
                <a16:creationId xmlns:a16="http://schemas.microsoft.com/office/drawing/2014/main" id="{F9E0F7DF-1296-3549-91CA-28544258410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A6FA20CB-2839-0649-9FE9-6826D2329AF6}" type="slidenum">
              <a:rPr lang="en-US" altLang="en-US" sz="1200" smtClean="0">
                <a:solidFill>
                  <a:schemeClr val="tx1"/>
                </a:solidFill>
                <a:latin typeface="Times" pitchFamily="2" charset="0"/>
              </a:rPr>
              <a:pPr/>
              <a:t>11</a:t>
            </a:fld>
            <a:endParaRPr lang="en-US" altLang="en-US" sz="1200">
              <a:solidFill>
                <a:schemeClr val="tx1"/>
              </a:solidFill>
              <a:latin typeface="Times" pitchFamily="2" charset="0"/>
            </a:endParaRPr>
          </a:p>
        </p:txBody>
      </p:sp>
      <p:sp>
        <p:nvSpPr>
          <p:cNvPr id="28675" name="Rectangle 2">
            <a:extLst>
              <a:ext uri="{FF2B5EF4-FFF2-40B4-BE49-F238E27FC236}">
                <a16:creationId xmlns:a16="http://schemas.microsoft.com/office/drawing/2014/main" id="{9A674AD8-BD4F-A84F-958E-C0166C27D423}"/>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A861FE61-2F7D-B647-8809-953185C9E51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b="1">
              <a:latin typeface="Times" pitchFamily="2"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a:extLst>
              <a:ext uri="{FF2B5EF4-FFF2-40B4-BE49-F238E27FC236}">
                <a16:creationId xmlns:a16="http://schemas.microsoft.com/office/drawing/2014/main" id="{D26ACB63-FCAC-6F45-A922-915EED58EECF}"/>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44034" name="Rectangle 7">
            <a:extLst>
              <a:ext uri="{FF2B5EF4-FFF2-40B4-BE49-F238E27FC236}">
                <a16:creationId xmlns:a16="http://schemas.microsoft.com/office/drawing/2014/main" id="{D019BB6B-E5F4-2447-AA7A-F7129A8F4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D70D3987-5288-DF4B-AFC5-D281BEE76CFF}" type="slidenum">
              <a:rPr lang="en-US" altLang="en-US" sz="1200" smtClean="0">
                <a:solidFill>
                  <a:schemeClr val="tx1"/>
                </a:solidFill>
                <a:latin typeface="Times" pitchFamily="2" charset="0"/>
              </a:rPr>
              <a:pPr/>
              <a:t>12</a:t>
            </a:fld>
            <a:endParaRPr lang="en-US" altLang="en-US" sz="1200">
              <a:solidFill>
                <a:schemeClr val="tx1"/>
              </a:solidFill>
              <a:latin typeface="Times" pitchFamily="2" charset="0"/>
            </a:endParaRPr>
          </a:p>
        </p:txBody>
      </p:sp>
      <p:sp>
        <p:nvSpPr>
          <p:cNvPr id="44035" name="Rectangle 2">
            <a:extLst>
              <a:ext uri="{FF2B5EF4-FFF2-40B4-BE49-F238E27FC236}">
                <a16:creationId xmlns:a16="http://schemas.microsoft.com/office/drawing/2014/main" id="{F9B8B1F1-5662-B841-9FB1-CFD61541B92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DED334C-03F7-0F49-BC48-A1AC9F70CEA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39450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386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a:extLst>
              <a:ext uri="{FF2B5EF4-FFF2-40B4-BE49-F238E27FC236}">
                <a16:creationId xmlns:a16="http://schemas.microsoft.com/office/drawing/2014/main" id="{D26ACB63-FCAC-6F45-A922-915EED58EECF}"/>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44034" name="Rectangle 7">
            <a:extLst>
              <a:ext uri="{FF2B5EF4-FFF2-40B4-BE49-F238E27FC236}">
                <a16:creationId xmlns:a16="http://schemas.microsoft.com/office/drawing/2014/main" id="{D019BB6B-E5F4-2447-AA7A-F7129A8F4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D70D3987-5288-DF4B-AFC5-D281BEE76CFF}" type="slidenum">
              <a:rPr lang="en-US" altLang="en-US" sz="1200" smtClean="0">
                <a:solidFill>
                  <a:schemeClr val="tx1"/>
                </a:solidFill>
                <a:latin typeface="Times" pitchFamily="2" charset="0"/>
              </a:rPr>
              <a:pPr/>
              <a:t>16</a:t>
            </a:fld>
            <a:endParaRPr lang="en-US" altLang="en-US" sz="1200">
              <a:solidFill>
                <a:schemeClr val="tx1"/>
              </a:solidFill>
              <a:latin typeface="Times" pitchFamily="2" charset="0"/>
            </a:endParaRPr>
          </a:p>
        </p:txBody>
      </p:sp>
      <p:sp>
        <p:nvSpPr>
          <p:cNvPr id="44035" name="Rectangle 2">
            <a:extLst>
              <a:ext uri="{FF2B5EF4-FFF2-40B4-BE49-F238E27FC236}">
                <a16:creationId xmlns:a16="http://schemas.microsoft.com/office/drawing/2014/main" id="{F9B8B1F1-5662-B841-9FB1-CFD61541B92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DED334C-03F7-0F49-BC48-A1AC9F70CEA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612660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487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a:extLst>
              <a:ext uri="{FF2B5EF4-FFF2-40B4-BE49-F238E27FC236}">
                <a16:creationId xmlns:a16="http://schemas.microsoft.com/office/drawing/2014/main" id="{D26ACB63-FCAC-6F45-A922-915EED58EECF}"/>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44034" name="Rectangle 7">
            <a:extLst>
              <a:ext uri="{FF2B5EF4-FFF2-40B4-BE49-F238E27FC236}">
                <a16:creationId xmlns:a16="http://schemas.microsoft.com/office/drawing/2014/main" id="{D019BB6B-E5F4-2447-AA7A-F7129A8F4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D70D3987-5288-DF4B-AFC5-D281BEE76CFF}" type="slidenum">
              <a:rPr lang="en-US" altLang="en-US" sz="1200" smtClean="0">
                <a:solidFill>
                  <a:schemeClr val="tx1"/>
                </a:solidFill>
                <a:latin typeface="Times" pitchFamily="2" charset="0"/>
              </a:rPr>
              <a:pPr/>
              <a:t>19</a:t>
            </a:fld>
            <a:endParaRPr lang="en-US" altLang="en-US" sz="1200">
              <a:solidFill>
                <a:schemeClr val="tx1"/>
              </a:solidFill>
              <a:latin typeface="Times" pitchFamily="2" charset="0"/>
            </a:endParaRPr>
          </a:p>
        </p:txBody>
      </p:sp>
      <p:sp>
        <p:nvSpPr>
          <p:cNvPr id="44035" name="Rectangle 2">
            <a:extLst>
              <a:ext uri="{FF2B5EF4-FFF2-40B4-BE49-F238E27FC236}">
                <a16:creationId xmlns:a16="http://schemas.microsoft.com/office/drawing/2014/main" id="{F9B8B1F1-5662-B841-9FB1-CFD61541B92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DED334C-03F7-0F49-BC48-A1AC9F70CEA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83504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5"/>
          </p:nvPr>
        </p:nvSpPr>
        <p:spPr/>
        <p:txBody>
          <a:bodyPr/>
          <a:lstStyle/>
          <a:p>
            <a:pPr>
              <a:defRPr/>
            </a:pPr>
            <a:r>
              <a:rPr lang="en-US" altLang="en-US"/>
              <a:t>UO Overhead  </a:t>
            </a:r>
            <a:fld id="{B591D3D6-A134-204D-A665-CC73B8CAFE47}" type="slidenum">
              <a:rPr lang="en-US" altLang="en-US" smtClean="0"/>
              <a:pPr>
                <a:defRPr/>
              </a:pPr>
              <a:t>21</a:t>
            </a:fld>
            <a:endParaRPr lang="en-US" altLang="en-US"/>
          </a:p>
        </p:txBody>
      </p:sp>
    </p:spTree>
    <p:extLst>
      <p:ext uri="{BB962C8B-B14F-4D97-AF65-F5344CB8AC3E}">
        <p14:creationId xmlns:p14="http://schemas.microsoft.com/office/powerpoint/2010/main" val="3625714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543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8C5009-8DF5-49CF-80FE-424E321AC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845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176C54BE-FB27-D694-0103-4530E94122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E991259-0025-224E-B06E-FEDBB2FB360C}" type="slidenum">
              <a:rPr lang="en-US" altLang="en-US" sz="1200"/>
              <a:pPr eaLnBrk="1" hangingPunct="1"/>
              <a:t>25</a:t>
            </a:fld>
            <a:endParaRPr lang="en-US" altLang="en-US" sz="1200"/>
          </a:p>
        </p:txBody>
      </p:sp>
      <p:sp>
        <p:nvSpPr>
          <p:cNvPr id="15362" name="Rectangle 2">
            <a:extLst>
              <a:ext uri="{FF2B5EF4-FFF2-40B4-BE49-F238E27FC236}">
                <a16:creationId xmlns:a16="http://schemas.microsoft.com/office/drawing/2014/main" id="{C16D36AB-C923-F2B5-7EFE-689DA9568721}"/>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92F5F489-E71F-24F2-3C4C-89249C3EEE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5"/>
          </p:nvPr>
        </p:nvSpPr>
        <p:spPr/>
        <p:txBody>
          <a:bodyPr/>
          <a:lstStyle/>
          <a:p>
            <a:pPr>
              <a:defRPr/>
            </a:pPr>
            <a:r>
              <a:rPr lang="en-US" altLang="en-US"/>
              <a:t>UO Overhead  </a:t>
            </a:r>
            <a:fld id="{B591D3D6-A134-204D-A665-CC73B8CAFE47}" type="slidenum">
              <a:rPr lang="en-US" altLang="en-US" smtClean="0"/>
              <a:pPr>
                <a:defRPr/>
              </a:pPr>
              <a:t>2</a:t>
            </a:fld>
            <a:endParaRPr lang="en-US" altLang="en-US"/>
          </a:p>
        </p:txBody>
      </p:sp>
    </p:spTree>
    <p:extLst>
      <p:ext uri="{BB962C8B-B14F-4D97-AF65-F5344CB8AC3E}">
        <p14:creationId xmlns:p14="http://schemas.microsoft.com/office/powerpoint/2010/main" val="2643092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a:extLst>
              <a:ext uri="{FF2B5EF4-FFF2-40B4-BE49-F238E27FC236}">
                <a16:creationId xmlns:a16="http://schemas.microsoft.com/office/drawing/2014/main" id="{D26ACB63-FCAC-6F45-A922-915EED58EECF}"/>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44034" name="Rectangle 7">
            <a:extLst>
              <a:ext uri="{FF2B5EF4-FFF2-40B4-BE49-F238E27FC236}">
                <a16:creationId xmlns:a16="http://schemas.microsoft.com/office/drawing/2014/main" id="{D019BB6B-E5F4-2447-AA7A-F7129A8F4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D70D3987-5288-DF4B-AFC5-D281BEE76CFF}" type="slidenum">
              <a:rPr lang="en-US" altLang="en-US" sz="1200" smtClean="0">
                <a:solidFill>
                  <a:schemeClr val="tx1"/>
                </a:solidFill>
                <a:latin typeface="Times" pitchFamily="2" charset="0"/>
              </a:rPr>
              <a:pPr/>
              <a:t>26</a:t>
            </a:fld>
            <a:endParaRPr lang="en-US" altLang="en-US" sz="1200">
              <a:solidFill>
                <a:schemeClr val="tx1"/>
              </a:solidFill>
              <a:latin typeface="Times" pitchFamily="2" charset="0"/>
            </a:endParaRPr>
          </a:p>
        </p:txBody>
      </p:sp>
      <p:sp>
        <p:nvSpPr>
          <p:cNvPr id="44035" name="Rectangle 2">
            <a:extLst>
              <a:ext uri="{FF2B5EF4-FFF2-40B4-BE49-F238E27FC236}">
                <a16:creationId xmlns:a16="http://schemas.microsoft.com/office/drawing/2014/main" id="{F9B8B1F1-5662-B841-9FB1-CFD61541B92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DED334C-03F7-0F49-BC48-A1AC9F70CEA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56384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5"/>
          </p:nvPr>
        </p:nvSpPr>
        <p:spPr/>
        <p:txBody>
          <a:bodyPr/>
          <a:lstStyle/>
          <a:p>
            <a:pPr>
              <a:defRPr/>
            </a:pPr>
            <a:r>
              <a:rPr lang="en-US" altLang="en-US"/>
              <a:t>UO Overhead  </a:t>
            </a:r>
            <a:fld id="{B591D3D6-A134-204D-A665-CC73B8CAFE47}" type="slidenum">
              <a:rPr lang="en-US" altLang="en-US" smtClean="0"/>
              <a:pPr>
                <a:defRPr/>
              </a:pPr>
              <a:t>27</a:t>
            </a:fld>
            <a:endParaRPr lang="en-US" altLang="en-US"/>
          </a:p>
        </p:txBody>
      </p:sp>
    </p:spTree>
    <p:extLst>
      <p:ext uri="{BB962C8B-B14F-4D97-AF65-F5344CB8AC3E}">
        <p14:creationId xmlns:p14="http://schemas.microsoft.com/office/powerpoint/2010/main" val="1122383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4398A24-72DC-EA4D-932F-6147A30F22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E558D6D-D6A0-374E-8DD2-D4F957B6E6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3B973118-3C1D-5447-9014-9A6C24374E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84B501-BD18-AF4E-A7AF-BA2B0119722C}" type="slidenum">
              <a:rPr lang="en-US" altLang="en-US" baseline="-25000" smtClean="0">
                <a:latin typeface="Times" pitchFamily="2" charset="0"/>
                <a:ea typeface="MS PGothic" panose="020B0600070205080204" pitchFamily="34" charset="-128"/>
              </a:rPr>
              <a:pPr fontAlgn="base">
                <a:spcBef>
                  <a:spcPct val="0"/>
                </a:spcBef>
                <a:spcAft>
                  <a:spcPct val="0"/>
                </a:spcAft>
              </a:pPr>
              <a:t>28</a:t>
            </a:fld>
            <a:endParaRPr lang="en-US" altLang="en-US" baseline="-25000">
              <a:latin typeface="Times" pitchFamily="2" charset="0"/>
              <a:ea typeface="MS PGothic" panose="020B0600070205080204" pitchFamily="34" charset="-128"/>
            </a:endParaRPr>
          </a:p>
        </p:txBody>
      </p:sp>
    </p:spTree>
    <p:extLst>
      <p:ext uri="{BB962C8B-B14F-4D97-AF65-F5344CB8AC3E}">
        <p14:creationId xmlns:p14="http://schemas.microsoft.com/office/powerpoint/2010/main" val="1468831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a:extLst>
              <a:ext uri="{FF2B5EF4-FFF2-40B4-BE49-F238E27FC236}">
                <a16:creationId xmlns:a16="http://schemas.microsoft.com/office/drawing/2014/main" id="{D26ACB63-FCAC-6F45-A922-915EED58EECF}"/>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44034" name="Rectangle 7">
            <a:extLst>
              <a:ext uri="{FF2B5EF4-FFF2-40B4-BE49-F238E27FC236}">
                <a16:creationId xmlns:a16="http://schemas.microsoft.com/office/drawing/2014/main" id="{D019BB6B-E5F4-2447-AA7A-F7129A8F4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D70D3987-5288-DF4B-AFC5-D281BEE76CFF}" type="slidenum">
              <a:rPr lang="en-US" altLang="en-US" sz="1200" smtClean="0">
                <a:solidFill>
                  <a:schemeClr val="tx1"/>
                </a:solidFill>
                <a:latin typeface="Times" pitchFamily="2" charset="0"/>
              </a:rPr>
              <a:pPr/>
              <a:t>31</a:t>
            </a:fld>
            <a:endParaRPr lang="en-US" altLang="en-US" sz="1200">
              <a:solidFill>
                <a:schemeClr val="tx1"/>
              </a:solidFill>
              <a:latin typeface="Times" pitchFamily="2" charset="0"/>
            </a:endParaRPr>
          </a:p>
        </p:txBody>
      </p:sp>
      <p:sp>
        <p:nvSpPr>
          <p:cNvPr id="44035" name="Rectangle 2">
            <a:extLst>
              <a:ext uri="{FF2B5EF4-FFF2-40B4-BE49-F238E27FC236}">
                <a16:creationId xmlns:a16="http://schemas.microsoft.com/office/drawing/2014/main" id="{F9B8B1F1-5662-B841-9FB1-CFD61541B92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DED334C-03F7-0F49-BC48-A1AC9F70CEA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76519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a:extLst>
              <a:ext uri="{FF2B5EF4-FFF2-40B4-BE49-F238E27FC236}">
                <a16:creationId xmlns:a16="http://schemas.microsoft.com/office/drawing/2014/main" id="{D26ACB63-FCAC-6F45-A922-915EED58EECF}"/>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44034" name="Rectangle 7">
            <a:extLst>
              <a:ext uri="{FF2B5EF4-FFF2-40B4-BE49-F238E27FC236}">
                <a16:creationId xmlns:a16="http://schemas.microsoft.com/office/drawing/2014/main" id="{D019BB6B-E5F4-2447-AA7A-F7129A8F4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D70D3987-5288-DF4B-AFC5-D281BEE76CFF}" type="slidenum">
              <a:rPr lang="en-US" altLang="en-US" sz="1200" smtClean="0">
                <a:solidFill>
                  <a:schemeClr val="tx1"/>
                </a:solidFill>
                <a:latin typeface="Times" pitchFamily="2" charset="0"/>
              </a:rPr>
              <a:pPr/>
              <a:t>32</a:t>
            </a:fld>
            <a:endParaRPr lang="en-US" altLang="en-US" sz="1200">
              <a:solidFill>
                <a:schemeClr val="tx1"/>
              </a:solidFill>
              <a:latin typeface="Times" pitchFamily="2" charset="0"/>
            </a:endParaRPr>
          </a:p>
        </p:txBody>
      </p:sp>
      <p:sp>
        <p:nvSpPr>
          <p:cNvPr id="44035" name="Rectangle 2">
            <a:extLst>
              <a:ext uri="{FF2B5EF4-FFF2-40B4-BE49-F238E27FC236}">
                <a16:creationId xmlns:a16="http://schemas.microsoft.com/office/drawing/2014/main" id="{F9B8B1F1-5662-B841-9FB1-CFD61541B92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DED334C-03F7-0F49-BC48-A1AC9F70CEA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38175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a:extLst>
              <a:ext uri="{FF2B5EF4-FFF2-40B4-BE49-F238E27FC236}">
                <a16:creationId xmlns:a16="http://schemas.microsoft.com/office/drawing/2014/main" id="{D26ACB63-FCAC-6F45-A922-915EED58EECF}"/>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44034" name="Rectangle 7">
            <a:extLst>
              <a:ext uri="{FF2B5EF4-FFF2-40B4-BE49-F238E27FC236}">
                <a16:creationId xmlns:a16="http://schemas.microsoft.com/office/drawing/2014/main" id="{D019BB6B-E5F4-2447-AA7A-F7129A8F4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D70D3987-5288-DF4B-AFC5-D281BEE76CFF}" type="slidenum">
              <a:rPr lang="en-US" altLang="en-US" sz="1200" smtClean="0">
                <a:solidFill>
                  <a:schemeClr val="tx1"/>
                </a:solidFill>
                <a:latin typeface="Times" pitchFamily="2" charset="0"/>
              </a:rPr>
              <a:pPr/>
              <a:t>33</a:t>
            </a:fld>
            <a:endParaRPr lang="en-US" altLang="en-US" sz="1200">
              <a:solidFill>
                <a:schemeClr val="tx1"/>
              </a:solidFill>
              <a:latin typeface="Times" pitchFamily="2" charset="0"/>
            </a:endParaRPr>
          </a:p>
        </p:txBody>
      </p:sp>
      <p:sp>
        <p:nvSpPr>
          <p:cNvPr id="44035" name="Rectangle 2">
            <a:extLst>
              <a:ext uri="{FF2B5EF4-FFF2-40B4-BE49-F238E27FC236}">
                <a16:creationId xmlns:a16="http://schemas.microsoft.com/office/drawing/2014/main" id="{F9B8B1F1-5662-B841-9FB1-CFD61541B92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DED334C-03F7-0F49-BC48-A1AC9F70CEA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19363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5"/>
          </p:nvPr>
        </p:nvSpPr>
        <p:spPr/>
        <p:txBody>
          <a:bodyPr/>
          <a:lstStyle/>
          <a:p>
            <a:pPr>
              <a:defRPr/>
            </a:pPr>
            <a:r>
              <a:rPr lang="en-US" altLang="en-US"/>
              <a:t>UO Overhead  </a:t>
            </a:r>
            <a:fld id="{B591D3D6-A134-204D-A665-CC73B8CAFE47}" type="slidenum">
              <a:rPr lang="en-US" altLang="en-US" smtClean="0"/>
              <a:pPr>
                <a:defRPr/>
              </a:pPr>
              <a:t>34</a:t>
            </a:fld>
            <a:endParaRPr lang="en-US" altLang="en-US"/>
          </a:p>
        </p:txBody>
      </p:sp>
    </p:spTree>
    <p:extLst>
      <p:ext uri="{BB962C8B-B14F-4D97-AF65-F5344CB8AC3E}">
        <p14:creationId xmlns:p14="http://schemas.microsoft.com/office/powerpoint/2010/main" val="2618161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a:extLst>
              <a:ext uri="{FF2B5EF4-FFF2-40B4-BE49-F238E27FC236}">
                <a16:creationId xmlns:a16="http://schemas.microsoft.com/office/drawing/2014/main" id="{D26ACB63-FCAC-6F45-A922-915EED58EECF}"/>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44034" name="Rectangle 7">
            <a:extLst>
              <a:ext uri="{FF2B5EF4-FFF2-40B4-BE49-F238E27FC236}">
                <a16:creationId xmlns:a16="http://schemas.microsoft.com/office/drawing/2014/main" id="{D019BB6B-E5F4-2447-AA7A-F7129A8F4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D70D3987-5288-DF4B-AFC5-D281BEE76CFF}" type="slidenum">
              <a:rPr lang="en-US" altLang="en-US" sz="1200" smtClean="0">
                <a:solidFill>
                  <a:schemeClr val="tx1"/>
                </a:solidFill>
                <a:latin typeface="Times" pitchFamily="2" charset="0"/>
              </a:rPr>
              <a:pPr/>
              <a:t>35</a:t>
            </a:fld>
            <a:endParaRPr lang="en-US" altLang="en-US" sz="1200">
              <a:solidFill>
                <a:schemeClr val="tx1"/>
              </a:solidFill>
              <a:latin typeface="Times" pitchFamily="2" charset="0"/>
            </a:endParaRPr>
          </a:p>
        </p:txBody>
      </p:sp>
      <p:sp>
        <p:nvSpPr>
          <p:cNvPr id="44035" name="Rectangle 2">
            <a:extLst>
              <a:ext uri="{FF2B5EF4-FFF2-40B4-BE49-F238E27FC236}">
                <a16:creationId xmlns:a16="http://schemas.microsoft.com/office/drawing/2014/main" id="{F9B8B1F1-5662-B841-9FB1-CFD61541B92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DED334C-03F7-0F49-BC48-A1AC9F70CEA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647545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a:extLst>
              <a:ext uri="{FF2B5EF4-FFF2-40B4-BE49-F238E27FC236}">
                <a16:creationId xmlns:a16="http://schemas.microsoft.com/office/drawing/2014/main" id="{D26ACB63-FCAC-6F45-A922-915EED58EECF}"/>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44034" name="Rectangle 7">
            <a:extLst>
              <a:ext uri="{FF2B5EF4-FFF2-40B4-BE49-F238E27FC236}">
                <a16:creationId xmlns:a16="http://schemas.microsoft.com/office/drawing/2014/main" id="{D019BB6B-E5F4-2447-AA7A-F7129A8F4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D70D3987-5288-DF4B-AFC5-D281BEE76CFF}" type="slidenum">
              <a:rPr lang="en-US" altLang="en-US" sz="1200" smtClean="0">
                <a:solidFill>
                  <a:schemeClr val="tx1"/>
                </a:solidFill>
                <a:latin typeface="Times" pitchFamily="2" charset="0"/>
              </a:rPr>
              <a:pPr/>
              <a:t>36</a:t>
            </a:fld>
            <a:endParaRPr lang="en-US" altLang="en-US" sz="1200">
              <a:solidFill>
                <a:schemeClr val="tx1"/>
              </a:solidFill>
              <a:latin typeface="Times" pitchFamily="2" charset="0"/>
            </a:endParaRPr>
          </a:p>
        </p:txBody>
      </p:sp>
      <p:sp>
        <p:nvSpPr>
          <p:cNvPr id="44035" name="Rectangle 2">
            <a:extLst>
              <a:ext uri="{FF2B5EF4-FFF2-40B4-BE49-F238E27FC236}">
                <a16:creationId xmlns:a16="http://schemas.microsoft.com/office/drawing/2014/main" id="{F9B8B1F1-5662-B841-9FB1-CFD61541B92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DED334C-03F7-0F49-BC48-A1AC9F70CEA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8062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a:extLst>
              <a:ext uri="{FF2B5EF4-FFF2-40B4-BE49-F238E27FC236}">
                <a16:creationId xmlns:a16="http://schemas.microsoft.com/office/drawing/2014/main" id="{D26ACB63-FCAC-6F45-A922-915EED58EECF}"/>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44034" name="Rectangle 7">
            <a:extLst>
              <a:ext uri="{FF2B5EF4-FFF2-40B4-BE49-F238E27FC236}">
                <a16:creationId xmlns:a16="http://schemas.microsoft.com/office/drawing/2014/main" id="{D019BB6B-E5F4-2447-AA7A-F7129A8F4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D70D3987-5288-DF4B-AFC5-D281BEE76CFF}" type="slidenum">
              <a:rPr lang="en-US" altLang="en-US" sz="1200" smtClean="0">
                <a:solidFill>
                  <a:schemeClr val="tx1"/>
                </a:solidFill>
                <a:latin typeface="Times" pitchFamily="2" charset="0"/>
              </a:rPr>
              <a:pPr/>
              <a:t>39</a:t>
            </a:fld>
            <a:endParaRPr lang="en-US" altLang="en-US" sz="1200">
              <a:solidFill>
                <a:schemeClr val="tx1"/>
              </a:solidFill>
              <a:latin typeface="Times" pitchFamily="2" charset="0"/>
            </a:endParaRPr>
          </a:p>
        </p:txBody>
      </p:sp>
      <p:sp>
        <p:nvSpPr>
          <p:cNvPr id="44035" name="Rectangle 2">
            <a:extLst>
              <a:ext uri="{FF2B5EF4-FFF2-40B4-BE49-F238E27FC236}">
                <a16:creationId xmlns:a16="http://schemas.microsoft.com/office/drawing/2014/main" id="{F9B8B1F1-5662-B841-9FB1-CFD61541B92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DED334C-03F7-0F49-BC48-A1AC9F70CEA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69865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a:extLst>
              <a:ext uri="{FF2B5EF4-FFF2-40B4-BE49-F238E27FC236}">
                <a16:creationId xmlns:a16="http://schemas.microsoft.com/office/drawing/2014/main" id="{4B2AE858-B563-464C-B207-D7DFB78D156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28674" name="Rectangle 7">
            <a:extLst>
              <a:ext uri="{FF2B5EF4-FFF2-40B4-BE49-F238E27FC236}">
                <a16:creationId xmlns:a16="http://schemas.microsoft.com/office/drawing/2014/main" id="{F9E0F7DF-1296-3549-91CA-28544258410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A6FA20CB-2839-0649-9FE9-6826D2329AF6}" type="slidenum">
              <a:rPr lang="en-US" altLang="en-US" sz="1200" smtClean="0">
                <a:solidFill>
                  <a:schemeClr val="tx1"/>
                </a:solidFill>
                <a:latin typeface="Times" pitchFamily="2" charset="0"/>
              </a:rPr>
              <a:pPr/>
              <a:t>3</a:t>
            </a:fld>
            <a:endParaRPr lang="en-US" altLang="en-US" sz="1200">
              <a:solidFill>
                <a:schemeClr val="tx1"/>
              </a:solidFill>
              <a:latin typeface="Times" pitchFamily="2" charset="0"/>
            </a:endParaRPr>
          </a:p>
        </p:txBody>
      </p:sp>
      <p:sp>
        <p:nvSpPr>
          <p:cNvPr id="28675" name="Rectangle 2">
            <a:extLst>
              <a:ext uri="{FF2B5EF4-FFF2-40B4-BE49-F238E27FC236}">
                <a16:creationId xmlns:a16="http://schemas.microsoft.com/office/drawing/2014/main" id="{9A674AD8-BD4F-A84F-958E-C0166C27D423}"/>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A861FE61-2F7D-B647-8809-953185C9E51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b="1">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288862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A5A3EF79-965E-91CB-455A-7E382A6E784C}"/>
              </a:ext>
            </a:extLst>
          </p:cNvPr>
          <p:cNvSpPr>
            <a:spLocks noGrp="1" noRot="1" noChangeAspect="1"/>
          </p:cNvSpPr>
          <p:nvPr>
            <p:ph type="sldImg"/>
          </p:nvPr>
        </p:nvSpPr>
        <p:spPr bwMode="auto">
          <a:xfrm>
            <a:off x="1725613" y="558800"/>
            <a:ext cx="4321175" cy="3241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5BEC2EAC-DF3A-70EE-219C-729A12D8DE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000">
                <a:latin typeface="Arial" panose="020B0604020202020204" pitchFamily="34" charset="0"/>
                <a:ea typeface="ＭＳ Ｐゴシック" panose="020B0600070205080204" pitchFamily="34" charset="-128"/>
              </a:rPr>
              <a:t>2008 Bulgren, Marquis, Lenz, Schumaker, Deshler</a:t>
            </a:r>
          </a:p>
          <a:p>
            <a:pPr eaLnBrk="1" hangingPunct="1">
              <a:spcBef>
                <a:spcPct val="0"/>
              </a:spcBef>
            </a:pPr>
            <a:r>
              <a:rPr lang="en-US" altLang="en-US" sz="2000">
                <a:latin typeface="Arial" panose="020B0604020202020204" pitchFamily="34" charset="0"/>
                <a:ea typeface="ＭＳ Ｐゴシック" panose="020B0600070205080204" pitchFamily="34" charset="-128"/>
              </a:rPr>
              <a:t>Grades 9-12</a:t>
            </a:r>
          </a:p>
          <a:p>
            <a:pPr eaLnBrk="1" hangingPunct="1">
              <a:spcBef>
                <a:spcPct val="0"/>
              </a:spcBef>
            </a:pPr>
            <a:r>
              <a:rPr lang="en-US" altLang="en-US" sz="2000">
                <a:latin typeface="Arial" panose="020B0604020202020204" pitchFamily="34" charset="0"/>
                <a:ea typeface="ＭＳ Ｐゴシック" panose="020B0600070205080204" pitchFamily="34" charset="-128"/>
              </a:rPr>
              <a:t>5-paragraph written response to question scored using 6-Trait Writing analysis</a:t>
            </a:r>
          </a:p>
          <a:p>
            <a:pPr eaLnBrk="1" hangingPunct="1">
              <a:spcBef>
                <a:spcPct val="0"/>
              </a:spcBef>
            </a:pPr>
            <a:r>
              <a:rPr lang="en-US" altLang="en-US" sz="2000">
                <a:latin typeface="Arial" panose="020B0604020202020204" pitchFamily="34" charset="0"/>
                <a:ea typeface="ＭＳ Ｐゴシック" panose="020B0600070205080204" pitchFamily="34" charset="-128"/>
              </a:rPr>
              <a:t>Significant differences – moderately large to large effect sizes</a:t>
            </a:r>
          </a:p>
          <a:p>
            <a:pPr eaLnBrk="1" hangingPunct="1">
              <a:spcBef>
                <a:spcPct val="0"/>
              </a:spcBef>
            </a:pPr>
            <a:endParaRPr lang="en-US" altLang="en-US">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2A6408E3-D483-203F-4469-1C41BD99E4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fld id="{90557D5E-4F42-2241-AC0F-DFFDA43D5A04}" type="slidenum">
              <a:rPr lang="en-US" altLang="en-US" sz="1200"/>
              <a:pPr/>
              <a:t>43</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6">
            <a:extLst>
              <a:ext uri="{FF2B5EF4-FFF2-40B4-BE49-F238E27FC236}">
                <a16:creationId xmlns:a16="http://schemas.microsoft.com/office/drawing/2014/main" id="{C234D0BE-E7A4-A548-BCDE-1796F3851C05}"/>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224258" name="Rectangle 7">
            <a:extLst>
              <a:ext uri="{FF2B5EF4-FFF2-40B4-BE49-F238E27FC236}">
                <a16:creationId xmlns:a16="http://schemas.microsoft.com/office/drawing/2014/main" id="{DC890252-F745-2A41-820B-621A54150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85AB02AC-4126-9347-9E8F-44F705CA1D7F}" type="slidenum">
              <a:rPr lang="en-US" altLang="en-US" sz="1200" smtClean="0">
                <a:solidFill>
                  <a:schemeClr val="tx1"/>
                </a:solidFill>
                <a:latin typeface="Times" pitchFamily="2" charset="0"/>
              </a:rPr>
              <a:pPr/>
              <a:t>44</a:t>
            </a:fld>
            <a:endParaRPr lang="en-US" altLang="en-US" sz="1200">
              <a:solidFill>
                <a:schemeClr val="tx1"/>
              </a:solidFill>
              <a:latin typeface="Times" pitchFamily="2" charset="0"/>
            </a:endParaRPr>
          </a:p>
        </p:txBody>
      </p:sp>
      <p:sp>
        <p:nvSpPr>
          <p:cNvPr id="224259" name="Rectangle 2">
            <a:extLst>
              <a:ext uri="{FF2B5EF4-FFF2-40B4-BE49-F238E27FC236}">
                <a16:creationId xmlns:a16="http://schemas.microsoft.com/office/drawing/2014/main" id="{A18725FA-E468-EB41-BC02-0283F3A2F237}"/>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381D2FBF-B788-2449-8617-9874DE67672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94243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a:extLst>
              <a:ext uri="{FF2B5EF4-FFF2-40B4-BE49-F238E27FC236}">
                <a16:creationId xmlns:a16="http://schemas.microsoft.com/office/drawing/2014/main" id="{C6C0A862-BF59-D44E-85E7-CBF5B3EB03F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60418" name="Rectangle 7">
            <a:extLst>
              <a:ext uri="{FF2B5EF4-FFF2-40B4-BE49-F238E27FC236}">
                <a16:creationId xmlns:a16="http://schemas.microsoft.com/office/drawing/2014/main" id="{C76A383A-FA5F-FC49-BC0B-AEB680AD8D1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26B249D4-C0E7-D146-ADCA-8CD89DE5055A}" type="slidenum">
              <a:rPr lang="en-US" altLang="en-US" sz="1200" smtClean="0">
                <a:solidFill>
                  <a:schemeClr val="tx1"/>
                </a:solidFill>
                <a:latin typeface="Times" pitchFamily="2" charset="0"/>
              </a:rPr>
              <a:pPr/>
              <a:t>45</a:t>
            </a:fld>
            <a:endParaRPr lang="en-US" altLang="en-US" sz="1200">
              <a:solidFill>
                <a:schemeClr val="tx1"/>
              </a:solidFill>
              <a:latin typeface="Times" pitchFamily="2" charset="0"/>
            </a:endParaRPr>
          </a:p>
        </p:txBody>
      </p:sp>
      <p:sp>
        <p:nvSpPr>
          <p:cNvPr id="60419" name="Rectangle 2">
            <a:extLst>
              <a:ext uri="{FF2B5EF4-FFF2-40B4-BE49-F238E27FC236}">
                <a16:creationId xmlns:a16="http://schemas.microsoft.com/office/drawing/2014/main" id="{F31CFCAF-ADCC-604F-9FD3-6D004B72A4CD}"/>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B955DF54-C9A0-FD4E-80DE-BE7F8E51410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77853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a:extLst>
              <a:ext uri="{FF2B5EF4-FFF2-40B4-BE49-F238E27FC236}">
                <a16:creationId xmlns:a16="http://schemas.microsoft.com/office/drawing/2014/main" id="{4B2AE858-B563-464C-B207-D7DFB78D1561}"/>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28674" name="Rectangle 7">
            <a:extLst>
              <a:ext uri="{FF2B5EF4-FFF2-40B4-BE49-F238E27FC236}">
                <a16:creationId xmlns:a16="http://schemas.microsoft.com/office/drawing/2014/main" id="{F9E0F7DF-1296-3549-91CA-28544258410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A6FA20CB-2839-0649-9FE9-6826D2329AF6}" type="slidenum">
              <a:rPr lang="en-US" altLang="en-US" sz="1200" smtClean="0">
                <a:solidFill>
                  <a:schemeClr val="tx1"/>
                </a:solidFill>
                <a:latin typeface="Times" pitchFamily="2" charset="0"/>
              </a:rPr>
              <a:pPr/>
              <a:t>5</a:t>
            </a:fld>
            <a:endParaRPr lang="en-US" altLang="en-US" sz="1200">
              <a:solidFill>
                <a:schemeClr val="tx1"/>
              </a:solidFill>
              <a:latin typeface="Times" pitchFamily="2" charset="0"/>
            </a:endParaRPr>
          </a:p>
        </p:txBody>
      </p:sp>
      <p:sp>
        <p:nvSpPr>
          <p:cNvPr id="28675" name="Rectangle 2">
            <a:extLst>
              <a:ext uri="{FF2B5EF4-FFF2-40B4-BE49-F238E27FC236}">
                <a16:creationId xmlns:a16="http://schemas.microsoft.com/office/drawing/2014/main" id="{9A674AD8-BD4F-A84F-958E-C0166C27D423}"/>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A861FE61-2F7D-B647-8809-953185C9E51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2400">
                <a:latin typeface="Times" pitchFamily="2" charset="0"/>
                <a:ea typeface="MS PGothic" panose="020B0600070205080204" pitchFamily="34" charset="-128"/>
              </a:rPr>
              <a:t>2022</a:t>
            </a:r>
            <a:endParaRPr lang="en-US" altLang="en-US" sz="2400" b="1">
              <a:latin typeface="Times" pitchFamily="2" charset="0"/>
              <a:ea typeface="ＭＳ Ｐゴシック" panose="020B0600070205080204" pitchFamily="34" charset="-128"/>
            </a:endParaRPr>
          </a:p>
          <a:p>
            <a:endParaRPr lang="en-US" altLang="en-US" b="1">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422082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5"/>
          </p:nvPr>
        </p:nvSpPr>
        <p:spPr/>
        <p:txBody>
          <a:bodyPr/>
          <a:lstStyle/>
          <a:p>
            <a:pPr>
              <a:defRPr/>
            </a:pPr>
            <a:r>
              <a:rPr lang="en-US" altLang="en-US"/>
              <a:t>UO Overhead  </a:t>
            </a:r>
            <a:fld id="{B591D3D6-A134-204D-A665-CC73B8CAFE47}" type="slidenum">
              <a:rPr lang="en-US" altLang="en-US" smtClean="0"/>
              <a:pPr>
                <a:defRPr/>
              </a:pPr>
              <a:t>6</a:t>
            </a:fld>
            <a:endParaRPr lang="en-US" altLang="en-US"/>
          </a:p>
        </p:txBody>
      </p:sp>
    </p:spTree>
    <p:extLst>
      <p:ext uri="{BB962C8B-B14F-4D97-AF65-F5344CB8AC3E}">
        <p14:creationId xmlns:p14="http://schemas.microsoft.com/office/powerpoint/2010/main" val="522977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a:extLst>
              <a:ext uri="{FF2B5EF4-FFF2-40B4-BE49-F238E27FC236}">
                <a16:creationId xmlns:a16="http://schemas.microsoft.com/office/drawing/2014/main" id="{D26ACB63-FCAC-6F45-A922-915EED58EECF}"/>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44034" name="Rectangle 7">
            <a:extLst>
              <a:ext uri="{FF2B5EF4-FFF2-40B4-BE49-F238E27FC236}">
                <a16:creationId xmlns:a16="http://schemas.microsoft.com/office/drawing/2014/main" id="{D019BB6B-E5F4-2447-AA7A-F7129A8F4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D70D3987-5288-DF4B-AFC5-D281BEE76CFF}" type="slidenum">
              <a:rPr lang="en-US" altLang="en-US" sz="1200" smtClean="0">
                <a:solidFill>
                  <a:schemeClr val="tx1"/>
                </a:solidFill>
                <a:latin typeface="Times" pitchFamily="2" charset="0"/>
              </a:rPr>
              <a:pPr/>
              <a:t>7</a:t>
            </a:fld>
            <a:endParaRPr lang="en-US" altLang="en-US" sz="1200">
              <a:solidFill>
                <a:schemeClr val="tx1"/>
              </a:solidFill>
              <a:latin typeface="Times" pitchFamily="2" charset="0"/>
            </a:endParaRPr>
          </a:p>
        </p:txBody>
      </p:sp>
      <p:sp>
        <p:nvSpPr>
          <p:cNvPr id="44035" name="Rectangle 2">
            <a:extLst>
              <a:ext uri="{FF2B5EF4-FFF2-40B4-BE49-F238E27FC236}">
                <a16:creationId xmlns:a16="http://schemas.microsoft.com/office/drawing/2014/main" id="{F9B8B1F1-5662-B841-9FB1-CFD61541B92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DED334C-03F7-0F49-BC48-A1AC9F70CEA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56616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University of Kansas Center for Research on Learning  2002</a:t>
            </a:r>
          </a:p>
        </p:txBody>
      </p:sp>
      <p:sp>
        <p:nvSpPr>
          <p:cNvPr id="5" name="Slide Number Placeholder 4"/>
          <p:cNvSpPr>
            <a:spLocks noGrp="1"/>
          </p:cNvSpPr>
          <p:nvPr>
            <p:ph type="sldNum" sz="quarter" idx="5"/>
          </p:nvPr>
        </p:nvSpPr>
        <p:spPr/>
        <p:txBody>
          <a:bodyPr/>
          <a:lstStyle/>
          <a:p>
            <a:pPr>
              <a:defRPr/>
            </a:pPr>
            <a:r>
              <a:rPr lang="en-US" altLang="en-US"/>
              <a:t>UO Overhead  </a:t>
            </a:r>
            <a:fld id="{B591D3D6-A134-204D-A665-CC73B8CAFE47}" type="slidenum">
              <a:rPr lang="en-US" altLang="en-US" smtClean="0"/>
              <a:pPr>
                <a:defRPr/>
              </a:pPr>
              <a:t>8</a:t>
            </a:fld>
            <a:endParaRPr lang="en-US" altLang="en-US"/>
          </a:p>
        </p:txBody>
      </p:sp>
    </p:spTree>
    <p:extLst>
      <p:ext uri="{BB962C8B-B14F-4D97-AF65-F5344CB8AC3E}">
        <p14:creationId xmlns:p14="http://schemas.microsoft.com/office/powerpoint/2010/main" val="162715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4662AA-25EF-69BC-4508-D8B0726677E5}"/>
              </a:ext>
            </a:extLst>
          </p:cNvPr>
          <p:cNvSpPr>
            <a:spLocks noGrp="1" noChangeArrowheads="1"/>
          </p:cNvSpPr>
          <p:nvPr>
            <p:ph type="sldNum" sz="quarter" idx="5"/>
          </p:nvPr>
        </p:nvSpPr>
        <p:spPr>
          <a:extLst>
            <a:ext uri="{909E8E84-426E-40dd-AFC4-6F175D3DCCD1}">
              <a14:hiddenFill xmlns="" xmlns:a14="http://schemas.microsoft.com/office/drawing/2010/main">
                <a:solidFill>
                  <a:schemeClr val="tx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A1EFAA3-6221-FA42-952C-CA7E978B85D7}" type="slidenum">
              <a:rPr lang="en-US" altLang="en-US" sz="1200"/>
              <a:pPr/>
              <a:t>9</a:t>
            </a:fld>
            <a:endParaRPr lang="en-US" altLang="en-US" sz="1200"/>
          </a:p>
        </p:txBody>
      </p:sp>
      <p:sp>
        <p:nvSpPr>
          <p:cNvPr id="7170" name="Rectangle 2">
            <a:extLst>
              <a:ext uri="{FF2B5EF4-FFF2-40B4-BE49-F238E27FC236}">
                <a16:creationId xmlns:a16="http://schemas.microsoft.com/office/drawing/2014/main" id="{16E9E201-65EB-85B9-F4CB-0A8A22F6198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171" name="Rectangle 3">
            <a:extLst>
              <a:ext uri="{FF2B5EF4-FFF2-40B4-BE49-F238E27FC236}">
                <a16:creationId xmlns:a16="http://schemas.microsoft.com/office/drawing/2014/main" id="{9CE8926D-0B50-1211-02FC-CBEB413D1179}"/>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a:extLst>
              <a:ext uri="{FF2B5EF4-FFF2-40B4-BE49-F238E27FC236}">
                <a16:creationId xmlns:a16="http://schemas.microsoft.com/office/drawing/2014/main" id="{D26ACB63-FCAC-6F45-A922-915EED58EECF}"/>
              </a:ext>
            </a:extLst>
          </p:cNvPr>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University of Kansas Center for Research on Learning  2002</a:t>
            </a:r>
          </a:p>
        </p:txBody>
      </p:sp>
      <p:sp>
        <p:nvSpPr>
          <p:cNvPr id="44034" name="Rectangle 7">
            <a:extLst>
              <a:ext uri="{FF2B5EF4-FFF2-40B4-BE49-F238E27FC236}">
                <a16:creationId xmlns:a16="http://schemas.microsoft.com/office/drawing/2014/main" id="{D019BB6B-E5F4-2447-AA7A-F7129A8F4F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rgbClr val="000000"/>
                </a:solidFill>
                <a:latin typeface="Times New Roman" panose="02020603050405020304" pitchFamily="18" charset="0"/>
                <a:ea typeface="ＭＳ Ｐゴシック" panose="020B0600070205080204" pitchFamily="34" charset="-128"/>
              </a:defRPr>
            </a:lvl1pPr>
            <a:lvl2pPr marL="742950" indent="-285750">
              <a:defRPr sz="2400">
                <a:solidFill>
                  <a:srgbClr val="000000"/>
                </a:solidFill>
                <a:latin typeface="Times New Roman" panose="02020603050405020304" pitchFamily="18" charset="0"/>
                <a:ea typeface="ＭＳ Ｐゴシック" panose="020B0600070205080204" pitchFamily="34" charset="-128"/>
              </a:defRPr>
            </a:lvl2pPr>
            <a:lvl3pPr marL="1143000" indent="-228600">
              <a:defRPr sz="2400">
                <a:solidFill>
                  <a:srgbClr val="000000"/>
                </a:solidFill>
                <a:latin typeface="Times New Roman" panose="02020603050405020304" pitchFamily="18" charset="0"/>
                <a:ea typeface="ＭＳ Ｐゴシック" panose="020B0600070205080204" pitchFamily="34" charset="-128"/>
              </a:defRPr>
            </a:lvl3pPr>
            <a:lvl4pPr marL="1600200" indent="-228600">
              <a:defRPr sz="2400">
                <a:solidFill>
                  <a:srgbClr val="000000"/>
                </a:solidFill>
                <a:latin typeface="Times New Roman" panose="02020603050405020304" pitchFamily="18" charset="0"/>
                <a:ea typeface="ＭＳ Ｐゴシック" panose="020B0600070205080204" pitchFamily="34" charset="-128"/>
              </a:defRPr>
            </a:lvl4pPr>
            <a:lvl5pPr marL="2057400" indent="-228600">
              <a:defRPr sz="2400">
                <a:solidFill>
                  <a:srgbClr val="000000"/>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ＭＳ Ｐゴシック" panose="020B0600070205080204" pitchFamily="34" charset="-128"/>
              </a:defRPr>
            </a:lvl9pPr>
          </a:lstStyle>
          <a:p>
            <a:r>
              <a:rPr lang="en-US" altLang="en-US" sz="1200">
                <a:solidFill>
                  <a:schemeClr val="tx1"/>
                </a:solidFill>
                <a:latin typeface="Times" pitchFamily="2" charset="0"/>
              </a:rPr>
              <a:t>UO Overhead  </a:t>
            </a:r>
            <a:fld id="{D70D3987-5288-DF4B-AFC5-D281BEE76CFF}" type="slidenum">
              <a:rPr lang="en-US" altLang="en-US" sz="1200" smtClean="0">
                <a:solidFill>
                  <a:schemeClr val="tx1"/>
                </a:solidFill>
                <a:latin typeface="Times" pitchFamily="2" charset="0"/>
              </a:rPr>
              <a:pPr/>
              <a:t>10</a:t>
            </a:fld>
            <a:endParaRPr lang="en-US" altLang="en-US" sz="1200">
              <a:solidFill>
                <a:schemeClr val="tx1"/>
              </a:solidFill>
              <a:latin typeface="Times" pitchFamily="2" charset="0"/>
            </a:endParaRPr>
          </a:p>
        </p:txBody>
      </p:sp>
      <p:sp>
        <p:nvSpPr>
          <p:cNvPr id="44035" name="Rectangle 2">
            <a:extLst>
              <a:ext uri="{FF2B5EF4-FFF2-40B4-BE49-F238E27FC236}">
                <a16:creationId xmlns:a16="http://schemas.microsoft.com/office/drawing/2014/main" id="{F9B8B1F1-5662-B841-9FB1-CFD61541B92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DED334C-03F7-0F49-BC48-A1AC9F70CEA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83927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2">
            <a:extLst>
              <a:ext uri="{FF2B5EF4-FFF2-40B4-BE49-F238E27FC236}">
                <a16:creationId xmlns:a16="http://schemas.microsoft.com/office/drawing/2014/main" id="{826ACC36-AEC9-1D49-BCD4-7C43631D9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9525"/>
            <a:ext cx="91963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33">
            <a:extLst>
              <a:ext uri="{FF2B5EF4-FFF2-40B4-BE49-F238E27FC236}">
                <a16:creationId xmlns:a16="http://schemas.microsoft.com/office/drawing/2014/main" id="{A6094F8F-FA9E-1A46-92B8-4E17449A0DEE}"/>
              </a:ext>
            </a:extLst>
          </p:cNvPr>
          <p:cNvSpPr>
            <a:spLocks noChangeShapeType="1"/>
          </p:cNvSpPr>
          <p:nvPr/>
        </p:nvSpPr>
        <p:spPr bwMode="auto">
          <a:xfrm>
            <a:off x="3200400" y="762000"/>
            <a:ext cx="0" cy="213360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1034">
            <a:extLst>
              <a:ext uri="{FF2B5EF4-FFF2-40B4-BE49-F238E27FC236}">
                <a16:creationId xmlns:a16="http://schemas.microsoft.com/office/drawing/2014/main" id="{9A9D883B-EADD-1441-AD10-F74851EAA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5384800"/>
            <a:ext cx="91821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6" descr="sim_2color_sig">
            <a:extLst>
              <a:ext uri="{FF2B5EF4-FFF2-40B4-BE49-F238E27FC236}">
                <a16:creationId xmlns:a16="http://schemas.microsoft.com/office/drawing/2014/main" id="{02F6E8C1-C382-5944-90C7-7AD384EA655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1066800"/>
            <a:ext cx="28194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86" name="Rectangle 1026"/>
          <p:cNvSpPr>
            <a:spLocks noGrp="1" noChangeArrowheads="1"/>
          </p:cNvSpPr>
          <p:nvPr>
            <p:ph type="ctrTitle"/>
          </p:nvPr>
        </p:nvSpPr>
        <p:spPr>
          <a:xfrm>
            <a:off x="3429000" y="1046163"/>
            <a:ext cx="5410200" cy="1600200"/>
          </a:xfrm>
        </p:spPr>
        <p:txBody>
          <a:bodyPr anchor="ctr"/>
          <a:lstStyle>
            <a:lvl1pPr algn="l">
              <a:defRPr sz="2800" b="1"/>
            </a:lvl1pPr>
          </a:lstStyle>
          <a:p>
            <a:r>
              <a:rPr lang="en-US"/>
              <a:t>Click to edit Master title style</a:t>
            </a:r>
          </a:p>
        </p:txBody>
      </p:sp>
      <p:sp>
        <p:nvSpPr>
          <p:cNvPr id="297987" name="Rectangle 1027"/>
          <p:cNvSpPr>
            <a:spLocks noGrp="1" noChangeArrowheads="1"/>
          </p:cNvSpPr>
          <p:nvPr>
            <p:ph type="subTitle" idx="1"/>
          </p:nvPr>
        </p:nvSpPr>
        <p:spPr>
          <a:xfrm>
            <a:off x="3429000" y="3124200"/>
            <a:ext cx="5105400" cy="2895600"/>
          </a:xfrm>
        </p:spPr>
        <p:txBody>
          <a:bodyPr/>
          <a:lstStyle>
            <a:lvl1pPr marL="0" indent="0">
              <a:buFontTx/>
              <a:buNone/>
              <a:defRPr sz="1700"/>
            </a:lvl1pPr>
          </a:lstStyle>
          <a:p>
            <a:r>
              <a:rPr lang="en-US"/>
              <a:t>Click to edit Master subtitle style</a:t>
            </a:r>
          </a:p>
        </p:txBody>
      </p:sp>
      <p:sp>
        <p:nvSpPr>
          <p:cNvPr id="8" name="Rectangle 1028">
            <a:extLst>
              <a:ext uri="{FF2B5EF4-FFF2-40B4-BE49-F238E27FC236}">
                <a16:creationId xmlns:a16="http://schemas.microsoft.com/office/drawing/2014/main" id="{4BEC4B47-11C5-D740-B206-44D211C86C1A}"/>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ＭＳ Ｐゴシック" charset="0"/>
              </a:defRPr>
            </a:lvl1pPr>
          </a:lstStyle>
          <a:p>
            <a:pPr>
              <a:defRPr/>
            </a:pPr>
            <a:endParaRPr lang="en-US"/>
          </a:p>
        </p:txBody>
      </p:sp>
      <p:sp>
        <p:nvSpPr>
          <p:cNvPr id="9" name="Rectangle 1029">
            <a:extLst>
              <a:ext uri="{FF2B5EF4-FFF2-40B4-BE49-F238E27FC236}">
                <a16:creationId xmlns:a16="http://schemas.microsoft.com/office/drawing/2014/main" id="{8C94467E-1A9A-BA4A-BB3C-28F7E34B9266}"/>
              </a:ext>
            </a:extLst>
          </p:cNvPr>
          <p:cNvSpPr>
            <a:spLocks noGrp="1" noChangeArrowheads="1"/>
          </p:cNvSpPr>
          <p:nvPr>
            <p:ph type="ftr" sz="quarter" idx="11"/>
          </p:nvPr>
        </p:nvSpPr>
        <p:spPr>
          <a:xfrm>
            <a:off x="3124200" y="6248400"/>
            <a:ext cx="2895600" cy="457200"/>
          </a:xfrm>
        </p:spPr>
        <p:txBody>
          <a:bodyPr/>
          <a:lstStyle>
            <a:lvl1pPr algn="ctr">
              <a:defRPr sz="1400">
                <a:solidFill>
                  <a:schemeClr val="tx1"/>
                </a:solidFill>
              </a:defRPr>
            </a:lvl1pPr>
          </a:lstStyle>
          <a:p>
            <a:pPr>
              <a:defRPr/>
            </a:pPr>
            <a:r>
              <a:rPr lang="en-US"/>
              <a:t>University of Kansas Center for Research on Learning  2019</a:t>
            </a:r>
          </a:p>
        </p:txBody>
      </p:sp>
      <p:sp>
        <p:nvSpPr>
          <p:cNvPr id="10" name="Rectangle 1030">
            <a:extLst>
              <a:ext uri="{FF2B5EF4-FFF2-40B4-BE49-F238E27FC236}">
                <a16:creationId xmlns:a16="http://schemas.microsoft.com/office/drawing/2014/main" id="{BBFE0B7A-9BB5-5545-ADB0-230512206664}"/>
              </a:ext>
            </a:extLst>
          </p:cNvPr>
          <p:cNvSpPr>
            <a:spLocks noGrp="1" noChangeArrowheads="1"/>
          </p:cNvSpPr>
          <p:nvPr>
            <p:ph type="sldNum" sz="quarter" idx="12"/>
          </p:nvPr>
        </p:nvSpPr>
        <p:spPr>
          <a:xfrm>
            <a:off x="6553200" y="6248400"/>
            <a:ext cx="1905000" cy="457200"/>
          </a:xfrm>
        </p:spPr>
        <p:txBody>
          <a:bodyPr/>
          <a:lstStyle>
            <a:lvl1pPr algn="r">
              <a:defRPr sz="1400">
                <a:solidFill>
                  <a:schemeClr val="tx1"/>
                </a:solidFill>
              </a:defRPr>
            </a:lvl1pPr>
          </a:lstStyle>
          <a:p>
            <a:pPr>
              <a:defRPr/>
            </a:pPr>
            <a:fld id="{2392A6A9-0B93-A741-9520-0A47F07A8EFA}" type="slidenum">
              <a:rPr lang="en-US" altLang="en-US"/>
              <a:pPr>
                <a:defRPr/>
              </a:pPr>
              <a:t>‹#›</a:t>
            </a:fld>
            <a:endParaRPr lang="en-US" altLang="en-US"/>
          </a:p>
        </p:txBody>
      </p:sp>
    </p:spTree>
    <p:extLst>
      <p:ext uri="{BB962C8B-B14F-4D97-AF65-F5344CB8AC3E}">
        <p14:creationId xmlns:p14="http://schemas.microsoft.com/office/powerpoint/2010/main" val="3383128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30B8DA9A-8E70-7C46-B551-B83DA870088F}"/>
              </a:ext>
            </a:extLst>
          </p:cNvPr>
          <p:cNvSpPr>
            <a:spLocks noGrp="1" noChangeArrowheads="1"/>
          </p:cNvSpPr>
          <p:nvPr>
            <p:ph type="sldNum" sz="quarter" idx="10"/>
          </p:nvPr>
        </p:nvSpPr>
        <p:spPr>
          <a:ln/>
        </p:spPr>
        <p:txBody>
          <a:bodyPr/>
          <a:lstStyle>
            <a:lvl1pPr>
              <a:defRPr/>
            </a:lvl1pPr>
          </a:lstStyle>
          <a:p>
            <a:pPr>
              <a:defRPr/>
            </a:pPr>
            <a:fld id="{B2A450F7-0D91-9742-8BDC-D1EAF698C132}" type="slidenum">
              <a:rPr lang="en-US" altLang="en-US"/>
              <a:pPr>
                <a:defRPr/>
              </a:pPr>
              <a:t>‹#›</a:t>
            </a:fld>
            <a:endParaRPr lang="en-US" altLang="en-US"/>
          </a:p>
        </p:txBody>
      </p:sp>
      <p:sp>
        <p:nvSpPr>
          <p:cNvPr id="5" name="Rectangle 9">
            <a:extLst>
              <a:ext uri="{FF2B5EF4-FFF2-40B4-BE49-F238E27FC236}">
                <a16:creationId xmlns:a16="http://schemas.microsoft.com/office/drawing/2014/main" id="{8368BAF3-9272-2040-8FBA-DE0F5E688A16}"/>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313966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EE1487ED-B3A4-B043-8D45-91A1A4EE25E3}"/>
              </a:ext>
            </a:extLst>
          </p:cNvPr>
          <p:cNvSpPr>
            <a:spLocks noGrp="1" noChangeArrowheads="1"/>
          </p:cNvSpPr>
          <p:nvPr>
            <p:ph type="sldNum" sz="quarter" idx="10"/>
          </p:nvPr>
        </p:nvSpPr>
        <p:spPr>
          <a:ln/>
        </p:spPr>
        <p:txBody>
          <a:bodyPr/>
          <a:lstStyle>
            <a:lvl1pPr>
              <a:defRPr/>
            </a:lvl1pPr>
          </a:lstStyle>
          <a:p>
            <a:pPr>
              <a:defRPr/>
            </a:pPr>
            <a:fld id="{EFE48505-FA04-4143-8BD5-B8E839839D50}" type="slidenum">
              <a:rPr lang="en-US" altLang="en-US"/>
              <a:pPr>
                <a:defRPr/>
              </a:pPr>
              <a:t>‹#›</a:t>
            </a:fld>
            <a:endParaRPr lang="en-US" altLang="en-US"/>
          </a:p>
        </p:txBody>
      </p:sp>
      <p:sp>
        <p:nvSpPr>
          <p:cNvPr id="5" name="Rectangle 9">
            <a:extLst>
              <a:ext uri="{FF2B5EF4-FFF2-40B4-BE49-F238E27FC236}">
                <a16:creationId xmlns:a16="http://schemas.microsoft.com/office/drawing/2014/main" id="{D9BDCA57-8ADB-684E-A345-01D3B49B65F8}"/>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410528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64F659AA-457D-EF43-BFFA-C21CAE236837}"/>
              </a:ext>
            </a:extLst>
          </p:cNvPr>
          <p:cNvSpPr>
            <a:spLocks noGrp="1" noChangeArrowheads="1"/>
          </p:cNvSpPr>
          <p:nvPr>
            <p:ph type="sldNum" sz="quarter" idx="10"/>
          </p:nvPr>
        </p:nvSpPr>
        <p:spPr>
          <a:ln/>
        </p:spPr>
        <p:txBody>
          <a:bodyPr/>
          <a:lstStyle>
            <a:lvl1pPr>
              <a:defRPr/>
            </a:lvl1pPr>
          </a:lstStyle>
          <a:p>
            <a:pPr>
              <a:defRPr/>
            </a:pPr>
            <a:fld id="{17098659-408A-F140-A3A9-DBA57AC6AD73}" type="slidenum">
              <a:rPr lang="en-US" altLang="en-US"/>
              <a:pPr>
                <a:defRPr/>
              </a:pPr>
              <a:t>‹#›</a:t>
            </a:fld>
            <a:endParaRPr lang="en-US" altLang="en-US"/>
          </a:p>
        </p:txBody>
      </p:sp>
      <p:sp>
        <p:nvSpPr>
          <p:cNvPr id="5" name="Rectangle 9">
            <a:extLst>
              <a:ext uri="{FF2B5EF4-FFF2-40B4-BE49-F238E27FC236}">
                <a16:creationId xmlns:a16="http://schemas.microsoft.com/office/drawing/2014/main" id="{7A0626BF-8410-FB49-93E0-7FCA99480FBB}"/>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28699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89E56DB7-9D02-1844-9C72-C706FB5ECF3B}"/>
              </a:ext>
            </a:extLst>
          </p:cNvPr>
          <p:cNvSpPr>
            <a:spLocks noGrp="1" noChangeArrowheads="1"/>
          </p:cNvSpPr>
          <p:nvPr>
            <p:ph type="sldNum" sz="quarter" idx="10"/>
          </p:nvPr>
        </p:nvSpPr>
        <p:spPr>
          <a:ln/>
        </p:spPr>
        <p:txBody>
          <a:bodyPr/>
          <a:lstStyle>
            <a:lvl1pPr>
              <a:defRPr/>
            </a:lvl1pPr>
          </a:lstStyle>
          <a:p>
            <a:pPr>
              <a:defRPr/>
            </a:pPr>
            <a:fld id="{F119F4FA-B9C1-7641-AB47-64E318AC8D78}" type="slidenum">
              <a:rPr lang="en-US" altLang="en-US"/>
              <a:pPr>
                <a:defRPr/>
              </a:pPr>
              <a:t>‹#›</a:t>
            </a:fld>
            <a:endParaRPr lang="en-US" altLang="en-US"/>
          </a:p>
        </p:txBody>
      </p:sp>
      <p:sp>
        <p:nvSpPr>
          <p:cNvPr id="5" name="Rectangle 9">
            <a:extLst>
              <a:ext uri="{FF2B5EF4-FFF2-40B4-BE49-F238E27FC236}">
                <a16:creationId xmlns:a16="http://schemas.microsoft.com/office/drawing/2014/main" id="{06262126-5D4B-C742-A154-D65A6EB420BA}"/>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816496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B12E0437-59F8-1C40-9B58-12CBEABCA9FC}"/>
              </a:ext>
            </a:extLst>
          </p:cNvPr>
          <p:cNvSpPr>
            <a:spLocks noGrp="1" noChangeArrowheads="1"/>
          </p:cNvSpPr>
          <p:nvPr>
            <p:ph type="sldNum" sz="quarter" idx="10"/>
          </p:nvPr>
        </p:nvSpPr>
        <p:spPr>
          <a:ln/>
        </p:spPr>
        <p:txBody>
          <a:bodyPr/>
          <a:lstStyle>
            <a:lvl1pPr>
              <a:defRPr/>
            </a:lvl1pPr>
          </a:lstStyle>
          <a:p>
            <a:pPr>
              <a:defRPr/>
            </a:pPr>
            <a:fld id="{27D94FED-3932-5C4D-99DE-67B68050B5B9}" type="slidenum">
              <a:rPr lang="en-US" altLang="en-US"/>
              <a:pPr>
                <a:defRPr/>
              </a:pPr>
              <a:t>‹#›</a:t>
            </a:fld>
            <a:endParaRPr lang="en-US" altLang="en-US"/>
          </a:p>
        </p:txBody>
      </p:sp>
      <p:sp>
        <p:nvSpPr>
          <p:cNvPr id="6" name="Rectangle 9">
            <a:extLst>
              <a:ext uri="{FF2B5EF4-FFF2-40B4-BE49-F238E27FC236}">
                <a16:creationId xmlns:a16="http://schemas.microsoft.com/office/drawing/2014/main" id="{94BF3300-CBDC-7243-BABF-DDC71383A785}"/>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63454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403C3778-398A-BD49-B761-5E3C78882068}"/>
              </a:ext>
            </a:extLst>
          </p:cNvPr>
          <p:cNvSpPr>
            <a:spLocks noGrp="1" noChangeArrowheads="1"/>
          </p:cNvSpPr>
          <p:nvPr>
            <p:ph type="sldNum" sz="quarter" idx="10"/>
          </p:nvPr>
        </p:nvSpPr>
        <p:spPr>
          <a:ln/>
        </p:spPr>
        <p:txBody>
          <a:bodyPr/>
          <a:lstStyle>
            <a:lvl1pPr>
              <a:defRPr/>
            </a:lvl1pPr>
          </a:lstStyle>
          <a:p>
            <a:pPr>
              <a:defRPr/>
            </a:pPr>
            <a:fld id="{98E24AAE-BB15-EA4F-9FED-BC93D35E2882}" type="slidenum">
              <a:rPr lang="en-US" altLang="en-US"/>
              <a:pPr>
                <a:defRPr/>
              </a:pPr>
              <a:t>‹#›</a:t>
            </a:fld>
            <a:endParaRPr lang="en-US" altLang="en-US"/>
          </a:p>
        </p:txBody>
      </p:sp>
      <p:sp>
        <p:nvSpPr>
          <p:cNvPr id="8" name="Rectangle 9">
            <a:extLst>
              <a:ext uri="{FF2B5EF4-FFF2-40B4-BE49-F238E27FC236}">
                <a16:creationId xmlns:a16="http://schemas.microsoft.com/office/drawing/2014/main" id="{C960BB26-6976-E245-99B3-803CAED279B7}"/>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188799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E83D7D5A-9180-7F48-A7F6-7E6718B34E87}"/>
              </a:ext>
            </a:extLst>
          </p:cNvPr>
          <p:cNvSpPr>
            <a:spLocks noGrp="1" noChangeArrowheads="1"/>
          </p:cNvSpPr>
          <p:nvPr>
            <p:ph type="sldNum" sz="quarter" idx="10"/>
          </p:nvPr>
        </p:nvSpPr>
        <p:spPr>
          <a:ln/>
        </p:spPr>
        <p:txBody>
          <a:bodyPr/>
          <a:lstStyle>
            <a:lvl1pPr>
              <a:defRPr/>
            </a:lvl1pPr>
          </a:lstStyle>
          <a:p>
            <a:pPr>
              <a:defRPr/>
            </a:pPr>
            <a:fld id="{480E5113-45F0-0C4E-88EA-04DEF61AA53A}" type="slidenum">
              <a:rPr lang="en-US" altLang="en-US"/>
              <a:pPr>
                <a:defRPr/>
              </a:pPr>
              <a:t>‹#›</a:t>
            </a:fld>
            <a:endParaRPr lang="en-US" altLang="en-US"/>
          </a:p>
        </p:txBody>
      </p:sp>
      <p:sp>
        <p:nvSpPr>
          <p:cNvPr id="4" name="Rectangle 9">
            <a:extLst>
              <a:ext uri="{FF2B5EF4-FFF2-40B4-BE49-F238E27FC236}">
                <a16:creationId xmlns:a16="http://schemas.microsoft.com/office/drawing/2014/main" id="{5FE860AB-7DE7-A446-9B56-BFE0696F3F4F}"/>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157878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109AED74-CA49-614D-BFB5-03D4CD224680}"/>
              </a:ext>
            </a:extLst>
          </p:cNvPr>
          <p:cNvSpPr>
            <a:spLocks noGrp="1" noChangeArrowheads="1"/>
          </p:cNvSpPr>
          <p:nvPr>
            <p:ph type="sldNum" sz="quarter" idx="10"/>
          </p:nvPr>
        </p:nvSpPr>
        <p:spPr>
          <a:ln/>
        </p:spPr>
        <p:txBody>
          <a:bodyPr/>
          <a:lstStyle>
            <a:lvl1pPr>
              <a:defRPr/>
            </a:lvl1pPr>
          </a:lstStyle>
          <a:p>
            <a:pPr>
              <a:defRPr/>
            </a:pPr>
            <a:fld id="{21AB840A-EDDD-2947-B8AE-4053FA30B882}" type="slidenum">
              <a:rPr lang="en-US" altLang="en-US"/>
              <a:pPr>
                <a:defRPr/>
              </a:pPr>
              <a:t>‹#›</a:t>
            </a:fld>
            <a:endParaRPr lang="en-US" altLang="en-US"/>
          </a:p>
        </p:txBody>
      </p:sp>
      <p:sp>
        <p:nvSpPr>
          <p:cNvPr id="3" name="Rectangle 9">
            <a:extLst>
              <a:ext uri="{FF2B5EF4-FFF2-40B4-BE49-F238E27FC236}">
                <a16:creationId xmlns:a16="http://schemas.microsoft.com/office/drawing/2014/main" id="{8C01F709-2C90-C64E-8BEF-19A8DB0E2E87}"/>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334451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90DE74EF-B0A1-D14E-A3CC-1F6547882646}"/>
              </a:ext>
            </a:extLst>
          </p:cNvPr>
          <p:cNvSpPr>
            <a:spLocks noGrp="1" noChangeArrowheads="1"/>
          </p:cNvSpPr>
          <p:nvPr>
            <p:ph type="sldNum" sz="quarter" idx="10"/>
          </p:nvPr>
        </p:nvSpPr>
        <p:spPr>
          <a:ln/>
        </p:spPr>
        <p:txBody>
          <a:bodyPr/>
          <a:lstStyle>
            <a:lvl1pPr>
              <a:defRPr/>
            </a:lvl1pPr>
          </a:lstStyle>
          <a:p>
            <a:pPr>
              <a:defRPr/>
            </a:pPr>
            <a:fld id="{EEE524DA-E911-4748-B310-A207431E6BE5}" type="slidenum">
              <a:rPr lang="en-US" altLang="en-US"/>
              <a:pPr>
                <a:defRPr/>
              </a:pPr>
              <a:t>‹#›</a:t>
            </a:fld>
            <a:endParaRPr lang="en-US" altLang="en-US"/>
          </a:p>
        </p:txBody>
      </p:sp>
      <p:sp>
        <p:nvSpPr>
          <p:cNvPr id="6" name="Rectangle 9">
            <a:extLst>
              <a:ext uri="{FF2B5EF4-FFF2-40B4-BE49-F238E27FC236}">
                <a16:creationId xmlns:a16="http://schemas.microsoft.com/office/drawing/2014/main" id="{BA302FBA-0F90-D249-9E54-42F22CD3323C}"/>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165296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A03EABEE-5B7F-E749-8170-611D417ADC25}"/>
              </a:ext>
            </a:extLst>
          </p:cNvPr>
          <p:cNvSpPr>
            <a:spLocks noGrp="1" noChangeArrowheads="1"/>
          </p:cNvSpPr>
          <p:nvPr>
            <p:ph type="sldNum" sz="quarter" idx="10"/>
          </p:nvPr>
        </p:nvSpPr>
        <p:spPr>
          <a:ln/>
        </p:spPr>
        <p:txBody>
          <a:bodyPr/>
          <a:lstStyle>
            <a:lvl1pPr>
              <a:defRPr/>
            </a:lvl1pPr>
          </a:lstStyle>
          <a:p>
            <a:pPr>
              <a:defRPr/>
            </a:pPr>
            <a:fld id="{A242B986-AB4E-A641-A11D-240D04BF716D}" type="slidenum">
              <a:rPr lang="en-US" altLang="en-US"/>
              <a:pPr>
                <a:defRPr/>
              </a:pPr>
              <a:t>‹#›</a:t>
            </a:fld>
            <a:endParaRPr lang="en-US" altLang="en-US"/>
          </a:p>
        </p:txBody>
      </p:sp>
      <p:sp>
        <p:nvSpPr>
          <p:cNvPr id="6" name="Rectangle 9">
            <a:extLst>
              <a:ext uri="{FF2B5EF4-FFF2-40B4-BE49-F238E27FC236}">
                <a16:creationId xmlns:a16="http://schemas.microsoft.com/office/drawing/2014/main" id="{A60009B2-A23B-C849-9D0B-49842F1FBAC2}"/>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 on Learning  2019</a:t>
            </a:r>
          </a:p>
        </p:txBody>
      </p:sp>
    </p:spTree>
    <p:extLst>
      <p:ext uri="{BB962C8B-B14F-4D97-AF65-F5344CB8AC3E}">
        <p14:creationId xmlns:p14="http://schemas.microsoft.com/office/powerpoint/2010/main" val="408670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sim_2color_sig">
            <a:extLst>
              <a:ext uri="{FF2B5EF4-FFF2-40B4-BE49-F238E27FC236}">
                <a16:creationId xmlns:a16="http://schemas.microsoft.com/office/drawing/2014/main" id="{E3BA93F7-F1A2-3544-A5FD-DA3EFD92B06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53313" y="5786438"/>
            <a:ext cx="1690687"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53B9EE57-3C8A-BB4A-B884-23E74F52DD5D}"/>
              </a:ext>
            </a:extLst>
          </p:cNvPr>
          <p:cNvSpPr>
            <a:spLocks noGrp="1" noChangeArrowheads="1"/>
          </p:cNvSpPr>
          <p:nvPr>
            <p:ph type="title"/>
          </p:nvPr>
        </p:nvSpPr>
        <p:spPr bwMode="auto">
          <a:xfrm>
            <a:off x="685800" y="457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A378C173-ACED-2F41-9FB0-20AD8DCB956A}"/>
              </a:ext>
            </a:extLst>
          </p:cNvPr>
          <p:cNvSpPr>
            <a:spLocks noGrp="1" noChangeArrowheads="1"/>
          </p:cNvSpPr>
          <p:nvPr>
            <p:ph type="body" idx="1"/>
          </p:nvPr>
        </p:nvSpPr>
        <p:spPr bwMode="auto">
          <a:xfrm>
            <a:off x="685800" y="15240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Freeform 5">
            <a:extLst>
              <a:ext uri="{FF2B5EF4-FFF2-40B4-BE49-F238E27FC236}">
                <a16:creationId xmlns:a16="http://schemas.microsoft.com/office/drawing/2014/main" id="{666593A5-6438-B54C-8769-442522615318}"/>
              </a:ext>
            </a:extLst>
          </p:cNvPr>
          <p:cNvSpPr>
            <a:spLocks/>
          </p:cNvSpPr>
          <p:nvPr/>
        </p:nvSpPr>
        <p:spPr bwMode="auto">
          <a:xfrm rot="-10798822">
            <a:off x="0" y="6210300"/>
            <a:ext cx="9144000" cy="646113"/>
          </a:xfrm>
          <a:custGeom>
            <a:avLst/>
            <a:gdLst>
              <a:gd name="T0" fmla="*/ 0 w 5770"/>
              <a:gd name="T1" fmla="*/ 0 h 407"/>
              <a:gd name="T2" fmla="*/ 2147483646 w 5770"/>
              <a:gd name="T3" fmla="*/ 0 h 407"/>
              <a:gd name="T4" fmla="*/ 2147483646 w 5770"/>
              <a:gd name="T5" fmla="*/ 2147483646 h 407"/>
              <a:gd name="T6" fmla="*/ 2147483646 w 5770"/>
              <a:gd name="T7" fmla="*/ 2147483646 h 407"/>
              <a:gd name="T8" fmla="*/ 2147483646 w 5770"/>
              <a:gd name="T9" fmla="*/ 2147483646 h 407"/>
              <a:gd name="T10" fmla="*/ 2147483646 w 5770"/>
              <a:gd name="T11" fmla="*/ 2147483646 h 407"/>
              <a:gd name="T12" fmla="*/ 2147483646 w 5770"/>
              <a:gd name="T13" fmla="*/ 2147483646 h 407"/>
              <a:gd name="T14" fmla="*/ 2147483646 w 5770"/>
              <a:gd name="T15" fmla="*/ 2147483646 h 407"/>
              <a:gd name="T16" fmla="*/ 2147483646 w 5770"/>
              <a:gd name="T17" fmla="*/ 2147483646 h 407"/>
              <a:gd name="T18" fmla="*/ 2147483646 w 5770"/>
              <a:gd name="T19" fmla="*/ 2147483646 h 407"/>
              <a:gd name="T20" fmla="*/ 2147483646 w 5770"/>
              <a:gd name="T21" fmla="*/ 2147483646 h 407"/>
              <a:gd name="T22" fmla="*/ 2147483646 w 5770"/>
              <a:gd name="T23" fmla="*/ 2147483646 h 407"/>
              <a:gd name="T24" fmla="*/ 2147483646 w 5770"/>
              <a:gd name="T25" fmla="*/ 2147483646 h 407"/>
              <a:gd name="T26" fmla="*/ 2147483646 w 5770"/>
              <a:gd name="T27" fmla="*/ 2147483646 h 407"/>
              <a:gd name="T28" fmla="*/ 2147483646 w 5770"/>
              <a:gd name="T29" fmla="*/ 2147483646 h 407"/>
              <a:gd name="T30" fmla="*/ 2147483646 w 5770"/>
              <a:gd name="T31" fmla="*/ 2147483646 h 407"/>
              <a:gd name="T32" fmla="*/ 2147483646 w 5770"/>
              <a:gd name="T33" fmla="*/ 2147483646 h 407"/>
              <a:gd name="T34" fmla="*/ 2147483646 w 5770"/>
              <a:gd name="T35" fmla="*/ 2147483646 h 407"/>
              <a:gd name="T36" fmla="*/ 0 w 5770"/>
              <a:gd name="T37" fmla="*/ 2147483646 h 407"/>
              <a:gd name="T38" fmla="*/ 0 w 5770"/>
              <a:gd name="T39" fmla="*/ 0 h 4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770" h="407">
                <a:moveTo>
                  <a:pt x="0" y="0"/>
                </a:moveTo>
                <a:lnTo>
                  <a:pt x="5770" y="0"/>
                </a:lnTo>
                <a:lnTo>
                  <a:pt x="5770" y="407"/>
                </a:lnTo>
                <a:lnTo>
                  <a:pt x="5502" y="407"/>
                </a:lnTo>
                <a:lnTo>
                  <a:pt x="5203" y="407"/>
                </a:lnTo>
                <a:lnTo>
                  <a:pt x="4828" y="399"/>
                </a:lnTo>
                <a:lnTo>
                  <a:pt x="4406" y="378"/>
                </a:lnTo>
                <a:lnTo>
                  <a:pt x="3954" y="341"/>
                </a:lnTo>
                <a:lnTo>
                  <a:pt x="3732" y="320"/>
                </a:lnTo>
                <a:lnTo>
                  <a:pt x="3518" y="291"/>
                </a:lnTo>
                <a:lnTo>
                  <a:pt x="3303" y="262"/>
                </a:lnTo>
                <a:lnTo>
                  <a:pt x="3104" y="218"/>
                </a:lnTo>
                <a:lnTo>
                  <a:pt x="2966" y="196"/>
                </a:lnTo>
                <a:lnTo>
                  <a:pt x="2590" y="131"/>
                </a:lnTo>
                <a:lnTo>
                  <a:pt x="2322" y="95"/>
                </a:lnTo>
                <a:lnTo>
                  <a:pt x="2023" y="66"/>
                </a:lnTo>
                <a:lnTo>
                  <a:pt x="1678" y="44"/>
                </a:lnTo>
                <a:lnTo>
                  <a:pt x="1311" y="29"/>
                </a:lnTo>
                <a:lnTo>
                  <a:pt x="0" y="22"/>
                </a:lnTo>
                <a:lnTo>
                  <a:pt x="0" y="0"/>
                </a:lnTo>
                <a:close/>
              </a:path>
            </a:pathLst>
          </a:custGeom>
          <a:solidFill>
            <a:srgbClr val="7F0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 name="Freeform 6">
            <a:extLst>
              <a:ext uri="{FF2B5EF4-FFF2-40B4-BE49-F238E27FC236}">
                <a16:creationId xmlns:a16="http://schemas.microsoft.com/office/drawing/2014/main" id="{8BF3D4AC-FDFB-CC4B-B386-8A314AC7E1C7}"/>
              </a:ext>
            </a:extLst>
          </p:cNvPr>
          <p:cNvSpPr>
            <a:spLocks/>
          </p:cNvSpPr>
          <p:nvPr/>
        </p:nvSpPr>
        <p:spPr bwMode="auto">
          <a:xfrm rot="10800000">
            <a:off x="0" y="6777038"/>
            <a:ext cx="1033463" cy="80962"/>
          </a:xfrm>
          <a:custGeom>
            <a:avLst/>
            <a:gdLst>
              <a:gd name="T0" fmla="*/ 2147483646 w 651"/>
              <a:gd name="T1" fmla="*/ 2147483646 h 51"/>
              <a:gd name="T2" fmla="*/ 2147483646 w 651"/>
              <a:gd name="T3" fmla="*/ 2147483646 h 51"/>
              <a:gd name="T4" fmla="*/ 0 w 651"/>
              <a:gd name="T5" fmla="*/ 0 h 51"/>
              <a:gd name="T6" fmla="*/ 2147483646 w 651"/>
              <a:gd name="T7" fmla="*/ 0 h 51"/>
              <a:gd name="T8" fmla="*/ 2147483646 w 651"/>
              <a:gd name="T9" fmla="*/ 2147483646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 h="51">
                <a:moveTo>
                  <a:pt x="651" y="51"/>
                </a:moveTo>
                <a:lnTo>
                  <a:pt x="77" y="51"/>
                </a:lnTo>
                <a:lnTo>
                  <a:pt x="0" y="0"/>
                </a:lnTo>
                <a:lnTo>
                  <a:pt x="651" y="0"/>
                </a:lnTo>
                <a:lnTo>
                  <a:pt x="651" y="51"/>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1" name="Line 7">
            <a:extLst>
              <a:ext uri="{FF2B5EF4-FFF2-40B4-BE49-F238E27FC236}">
                <a16:creationId xmlns:a16="http://schemas.microsoft.com/office/drawing/2014/main" id="{CE86CB68-F07A-8A4E-9C23-27FC9BD53DDF}"/>
              </a:ext>
            </a:extLst>
          </p:cNvPr>
          <p:cNvSpPr>
            <a:spLocks noChangeShapeType="1"/>
          </p:cNvSpPr>
          <p:nvPr/>
        </p:nvSpPr>
        <p:spPr bwMode="auto">
          <a:xfrm>
            <a:off x="838200" y="1295400"/>
            <a:ext cx="7315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6968" name="Rectangle 8">
            <a:extLst>
              <a:ext uri="{FF2B5EF4-FFF2-40B4-BE49-F238E27FC236}">
                <a16:creationId xmlns:a16="http://schemas.microsoft.com/office/drawing/2014/main" id="{1E0640C1-D6D5-F244-BA03-F1B4BAEDE4E2}"/>
              </a:ext>
            </a:extLst>
          </p:cNvPr>
          <p:cNvSpPr>
            <a:spLocks noGrp="1" noChangeArrowheads="1"/>
          </p:cNvSpPr>
          <p:nvPr>
            <p:ph type="sldNum" sz="quarter" idx="4"/>
          </p:nvPr>
        </p:nvSpPr>
        <p:spPr bwMode="auto">
          <a:xfrm>
            <a:off x="0" y="62484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solidFill>
                  <a:schemeClr val="accent2"/>
                </a:solidFill>
                <a:latin typeface="Arial" panose="020B0604020202020204" pitchFamily="34" charset="0"/>
              </a:defRPr>
            </a:lvl1pPr>
          </a:lstStyle>
          <a:p>
            <a:pPr>
              <a:defRPr/>
            </a:pPr>
            <a:fld id="{31DF22D1-963F-F54B-B5E5-D3BEB12C843B}" type="slidenum">
              <a:rPr lang="en-US" altLang="en-US"/>
              <a:pPr>
                <a:defRPr/>
              </a:pPr>
              <a:t>‹#›</a:t>
            </a:fld>
            <a:endParaRPr lang="en-US" altLang="en-US"/>
          </a:p>
        </p:txBody>
      </p:sp>
      <p:sp>
        <p:nvSpPr>
          <p:cNvPr id="296969" name="Rectangle 9">
            <a:extLst>
              <a:ext uri="{FF2B5EF4-FFF2-40B4-BE49-F238E27FC236}">
                <a16:creationId xmlns:a16="http://schemas.microsoft.com/office/drawing/2014/main" id="{E1EC4617-C37C-8249-8930-A2C19FCEA429}"/>
              </a:ext>
            </a:extLst>
          </p:cNvPr>
          <p:cNvSpPr>
            <a:spLocks noGrp="1" noChangeArrowheads="1"/>
          </p:cNvSpPr>
          <p:nvPr>
            <p:ph type="ftr" sz="quarter" idx="3"/>
          </p:nvPr>
        </p:nvSpPr>
        <p:spPr bwMode="auto">
          <a:xfrm>
            <a:off x="0" y="6477000"/>
            <a:ext cx="3810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solidFill>
                  <a:schemeClr val="accent2"/>
                </a:solidFill>
                <a:latin typeface="Arial" charset="0"/>
                <a:ea typeface="ＭＳ Ｐゴシック" charset="0"/>
              </a:defRPr>
            </a:lvl1pPr>
          </a:lstStyle>
          <a:p>
            <a:pPr>
              <a:defRPr/>
            </a:pPr>
            <a:r>
              <a:rPr lang="en-US"/>
              <a:t>University of Kansas Center for Research on Learning  2019</a:t>
            </a:r>
          </a:p>
        </p:txBody>
      </p:sp>
    </p:spTree>
  </p:cSld>
  <p:clrMap bg1="lt1" tx1="dk1" bg2="lt2" tx2="dk2" accent1="accent1" accent2="accent2" accent3="accent3" accent4="accent4" accent5="accent5" accent6="accent6" hlink="hlink" folHlink="folHlink"/>
  <p:sldLayoutIdLst>
    <p:sldLayoutId id="2147483971"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sciencejournalforkids.org/articles/how-could-baby-dinosaurs-live-in-the-arctic/"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a:extLst>
              <a:ext uri="{FF2B5EF4-FFF2-40B4-BE49-F238E27FC236}">
                <a16:creationId xmlns:a16="http://schemas.microsoft.com/office/drawing/2014/main" id="{2A7C6100-DF0A-2646-91F3-3A66277EDC14}"/>
              </a:ext>
            </a:extLst>
          </p:cNvPr>
          <p:cNvSpPr txBox="1">
            <a:spLocks noChangeArrowheads="1"/>
          </p:cNvSpPr>
          <p:nvPr/>
        </p:nvSpPr>
        <p:spPr bwMode="auto">
          <a:xfrm>
            <a:off x="1355725" y="3717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dirty="0">
              <a:latin typeface="Times" pitchFamily="2" charset="0"/>
            </a:endParaRPr>
          </a:p>
        </p:txBody>
      </p:sp>
      <p:sp>
        <p:nvSpPr>
          <p:cNvPr id="27650" name="Rectangle 9">
            <a:extLst>
              <a:ext uri="{FF2B5EF4-FFF2-40B4-BE49-F238E27FC236}">
                <a16:creationId xmlns:a16="http://schemas.microsoft.com/office/drawing/2014/main" id="{413465AE-C9FB-A241-9C18-0C44B1455C33}"/>
              </a:ext>
            </a:extLst>
          </p:cNvPr>
          <p:cNvSpPr>
            <a:spLocks noGrp="1" noChangeArrowheads="1"/>
          </p:cNvSpPr>
          <p:nvPr>
            <p:ph type="ctrTitle"/>
          </p:nvPr>
        </p:nvSpPr>
        <p:spPr>
          <a:xfrm>
            <a:off x="2684091" y="5223212"/>
            <a:ext cx="5853095" cy="859536"/>
          </a:xfrm>
        </p:spPr>
        <p:txBody>
          <a:bodyPr/>
          <a:lstStyle/>
          <a:p>
            <a:pPr algn="ctr" eaLnBrk="1" hangingPunct="1">
              <a:spcBef>
                <a:spcPct val="25000"/>
              </a:spcBef>
            </a:pPr>
            <a:br>
              <a:rPr lang="en-US" altLang="en-US" sz="1200" dirty="0"/>
            </a:br>
            <a:r>
              <a:rPr lang="en-US" altLang="ja-JP" sz="2400" i="1" dirty="0">
                <a:solidFill>
                  <a:schemeClr val="tx1"/>
                </a:solidFill>
              </a:rPr>
              <a:t>Janis A. </a:t>
            </a:r>
            <a:r>
              <a:rPr lang="en-US" altLang="ja-JP" sz="2400" i="1" dirty="0" err="1">
                <a:solidFill>
                  <a:schemeClr val="tx1"/>
                </a:solidFill>
              </a:rPr>
              <a:t>Bulgren</a:t>
            </a:r>
            <a:r>
              <a:rPr lang="en-US" altLang="ja-JP" sz="2400" i="1">
                <a:solidFill>
                  <a:schemeClr val="tx1"/>
                </a:solidFill>
              </a:rPr>
              <a:t>, Ph.D</a:t>
            </a:r>
            <a:r>
              <a:rPr lang="en-US" altLang="ja-JP" sz="1600" i="1">
                <a:solidFill>
                  <a:schemeClr val="tx1"/>
                </a:solidFill>
              </a:rPr>
              <a:t>.</a:t>
            </a:r>
            <a:r>
              <a:rPr lang="en-US" altLang="ja-JP" sz="1200" i="1">
                <a:solidFill>
                  <a:schemeClr val="tx1"/>
                </a:solidFill>
              </a:rPr>
              <a:t> </a:t>
            </a:r>
            <a:br>
              <a:rPr lang="en-US" altLang="ja-JP" sz="1200" b="0" i="1">
                <a:solidFill>
                  <a:schemeClr val="tx1"/>
                </a:solidFill>
              </a:rPr>
            </a:br>
            <a:endParaRPr lang="en-US" altLang="en-US" sz="1200" b="0" i="1">
              <a:solidFill>
                <a:schemeClr val="tx1"/>
              </a:solidFill>
            </a:endParaRPr>
          </a:p>
        </p:txBody>
      </p:sp>
      <p:sp>
        <p:nvSpPr>
          <p:cNvPr id="2" name="Rectangle 1">
            <a:extLst>
              <a:ext uri="{FF2B5EF4-FFF2-40B4-BE49-F238E27FC236}">
                <a16:creationId xmlns:a16="http://schemas.microsoft.com/office/drawing/2014/main" id="{E3671510-60B6-4941-AD12-3085B77DFB3A}"/>
              </a:ext>
            </a:extLst>
          </p:cNvPr>
          <p:cNvSpPr/>
          <p:nvPr/>
        </p:nvSpPr>
        <p:spPr>
          <a:xfrm>
            <a:off x="1208459" y="222370"/>
            <a:ext cx="9144000" cy="3662541"/>
          </a:xfrm>
          <a:prstGeom prst="rect">
            <a:avLst/>
          </a:prstGeom>
          <a:noFill/>
        </p:spPr>
        <p:txBody>
          <a:bodyPr wrap="square" lIns="91440" tIns="45720" rIns="91440" bIns="45720">
            <a:spAutoFit/>
          </a:bodyPr>
          <a:lstStyle/>
          <a:p>
            <a:pPr algn="ctr"/>
            <a:r>
              <a:rPr lang="en-US" sz="2800" b="1" dirty="0">
                <a:ln w="12700">
                  <a:solidFill>
                    <a:schemeClr val="accent1"/>
                  </a:solidFill>
                  <a:prstDash val="solid"/>
                </a:ln>
                <a:solidFill>
                  <a:srgbClr val="FF0000"/>
                </a:solidFill>
                <a:effectLst>
                  <a:outerShdw dist="38100" dir="2640000" algn="bl" rotWithShape="0">
                    <a:schemeClr val="accent1"/>
                  </a:outerShdw>
                </a:effectLst>
              </a:rPr>
              <a:t>                   </a:t>
            </a:r>
            <a:r>
              <a:rPr lang="en-US" sz="2800" b="1" dirty="0">
                <a:ln w="12700">
                  <a:solidFill>
                    <a:schemeClr val="tx1"/>
                  </a:solidFill>
                  <a:prstDash val="solid"/>
                </a:ln>
                <a:solidFill>
                  <a:srgbClr val="C00000"/>
                </a:solidFill>
                <a:effectLst>
                  <a:outerShdw dist="38100" dir="2640000" algn="bl" rotWithShape="0">
                    <a:schemeClr val="tx1">
                      <a:alpha val="39883"/>
                    </a:schemeClr>
                  </a:outerShdw>
                </a:effectLst>
              </a:rPr>
              <a:t> </a:t>
            </a:r>
          </a:p>
          <a:p>
            <a:pPr algn="ctr"/>
            <a:r>
              <a:rPr lang="en-US" sz="2800" b="1" dirty="0">
                <a:ln w="12700">
                  <a:solidFill>
                    <a:schemeClr val="tx1"/>
                  </a:solidFill>
                  <a:prstDash val="solid"/>
                </a:ln>
                <a:solidFill>
                  <a:srgbClr val="C00000"/>
                </a:solidFill>
                <a:effectLst>
                  <a:outerShdw dist="38100" dir="2640000" algn="bl" rotWithShape="0">
                    <a:schemeClr val="tx1">
                      <a:alpha val="39883"/>
                    </a:schemeClr>
                  </a:outerShdw>
                </a:effectLst>
              </a:rPr>
              <a:t> </a:t>
            </a:r>
          </a:p>
          <a:p>
            <a:pPr algn="ctr"/>
            <a:r>
              <a:rPr lang="en-US" sz="4400" b="1" dirty="0">
                <a:ln w="12700">
                  <a:solidFill>
                    <a:schemeClr val="tx1"/>
                  </a:solidFill>
                  <a:prstDash val="solid"/>
                </a:ln>
                <a:solidFill>
                  <a:srgbClr val="C00000"/>
                </a:solidFill>
                <a:effectLst>
                  <a:outerShdw dist="38100" dir="2640000" algn="bl" rotWithShape="0">
                    <a:schemeClr val="tx1">
                      <a:alpha val="39883"/>
                    </a:schemeClr>
                  </a:outerShdw>
                </a:effectLst>
              </a:rPr>
              <a:t>    </a:t>
            </a:r>
            <a:r>
              <a:rPr lang="en-US" sz="3400" b="1" dirty="0">
                <a:latin typeface="+mj-lt"/>
              </a:rPr>
              <a:t>Higher Order </a:t>
            </a:r>
          </a:p>
          <a:p>
            <a:pPr algn="ctr"/>
            <a:r>
              <a:rPr lang="en-US" sz="3400" b="1" dirty="0">
                <a:latin typeface="+mj-lt"/>
              </a:rPr>
              <a:t>Thinking &amp; Reasoning</a:t>
            </a:r>
          </a:p>
          <a:p>
            <a:pPr algn="ctr"/>
            <a:r>
              <a:rPr lang="en-US" sz="3400" b="1" dirty="0">
                <a:latin typeface="+mj-lt"/>
              </a:rPr>
              <a:t>(HOTR)</a:t>
            </a:r>
          </a:p>
          <a:p>
            <a:pPr algn="ctr"/>
            <a:endParaRPr lang="en-US" sz="3600" b="1" dirty="0">
              <a:latin typeface="+mj-lt"/>
            </a:endParaRPr>
          </a:p>
          <a:p>
            <a:pPr algn="ctr"/>
            <a:r>
              <a:rPr lang="en-US" sz="2800" b="1" dirty="0">
                <a:latin typeface="+mj-lt"/>
              </a:rPr>
              <a:t>Content Enhancement Routines </a:t>
            </a:r>
          </a:p>
        </p:txBody>
      </p:sp>
      <p:sp>
        <p:nvSpPr>
          <p:cNvPr id="4" name="TextBox 3">
            <a:extLst>
              <a:ext uri="{FF2B5EF4-FFF2-40B4-BE49-F238E27FC236}">
                <a16:creationId xmlns:a16="http://schemas.microsoft.com/office/drawing/2014/main" id="{B8A79035-E125-7F7A-7838-9E02E6B40974}"/>
              </a:ext>
            </a:extLst>
          </p:cNvPr>
          <p:cNvSpPr txBox="1"/>
          <p:nvPr/>
        </p:nvSpPr>
        <p:spPr>
          <a:xfrm>
            <a:off x="5112027" y="6082748"/>
            <a:ext cx="997225" cy="338554"/>
          </a:xfrm>
          <a:prstGeom prst="rect">
            <a:avLst/>
          </a:prstGeom>
          <a:noFill/>
        </p:spPr>
        <p:txBody>
          <a:bodyPr wrap="square">
            <a:spAutoFit/>
          </a:bodyPr>
          <a:lstStyle/>
          <a:p>
            <a:r>
              <a:rPr lang="en-US" altLang="en-US" sz="1600">
                <a:latin typeface="Times" pitchFamily="2" charset="0"/>
                <a:ea typeface="MS PGothic" panose="020B0600070205080204" pitchFamily="34" charset="-128"/>
              </a:rPr>
              <a:t>2023</a:t>
            </a:r>
            <a:endParaRPr lang="en-US" sz="1600"/>
          </a:p>
        </p:txBody>
      </p:sp>
      <p:pic>
        <p:nvPicPr>
          <p:cNvPr id="3" name="Picture 2">
            <a:extLst>
              <a:ext uri="{FF2B5EF4-FFF2-40B4-BE49-F238E27FC236}">
                <a16:creationId xmlns:a16="http://schemas.microsoft.com/office/drawing/2014/main" id="{B498CD64-B25D-4DC1-55F6-68F0FBC67DC9}"/>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3511181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a:extLst>
              <a:ext uri="{FF2B5EF4-FFF2-40B4-BE49-F238E27FC236}">
                <a16:creationId xmlns:a16="http://schemas.microsoft.com/office/drawing/2014/main" id="{F1C07943-1E75-CF40-8B32-661053BA9197}"/>
              </a:ext>
            </a:extLst>
          </p:cNvPr>
          <p:cNvSpPr>
            <a:spLocks noGrp="1" noChangeArrowheads="1"/>
          </p:cNvSpPr>
          <p:nvPr>
            <p:ph type="title"/>
          </p:nvPr>
        </p:nvSpPr>
        <p:spPr>
          <a:xfrm>
            <a:off x="424542" y="-605822"/>
            <a:ext cx="8131628" cy="1873016"/>
          </a:xfrm>
        </p:spPr>
        <p:txBody>
          <a:bodyPr/>
          <a:lstStyle/>
          <a:p>
            <a:pPr eaLnBrk="1" hangingPunct="1"/>
            <a:br>
              <a:rPr lang="en-US" altLang="en-US" dirty="0"/>
            </a:br>
            <a:br>
              <a:rPr lang="en-US" altLang="en-US" dirty="0"/>
            </a:br>
            <a:r>
              <a:rPr lang="en-US" altLang="en-US" dirty="0"/>
              <a:t> </a:t>
            </a:r>
            <a:br>
              <a:rPr lang="en-US" altLang="en-US" dirty="0"/>
            </a:br>
            <a:r>
              <a:rPr lang="en-US" altLang="en-US" b="1" dirty="0">
                <a:solidFill>
                  <a:schemeClr val="tx1"/>
                </a:solidFill>
                <a:latin typeface="Century Gothic" panose="020B0502020202020204" pitchFamily="34" charset="0"/>
              </a:rPr>
              <a:t>DISCUSSION</a:t>
            </a:r>
            <a:endParaRPr lang="en-US" altLang="en-US" sz="3600" b="1" dirty="0">
              <a:solidFill>
                <a:schemeClr val="tx1"/>
              </a:solidFill>
              <a:latin typeface="Century Gothic" panose="020B0502020202020204" pitchFamily="34" charset="0"/>
            </a:endParaRPr>
          </a:p>
        </p:txBody>
      </p:sp>
      <p:pic>
        <p:nvPicPr>
          <p:cNvPr id="7" name="Picture 6">
            <a:extLst>
              <a:ext uri="{FF2B5EF4-FFF2-40B4-BE49-F238E27FC236}">
                <a16:creationId xmlns:a16="http://schemas.microsoft.com/office/drawing/2014/main" id="{2E2B4B8C-2FF1-3C4E-B413-5EB5D98A1F94}"/>
              </a:ext>
            </a:extLst>
          </p:cNvPr>
          <p:cNvPicPr>
            <a:picLocks noChangeAspect="1"/>
          </p:cNvPicPr>
          <p:nvPr/>
        </p:nvPicPr>
        <p:blipFill>
          <a:blip r:embed="rId3"/>
          <a:stretch>
            <a:fillRect/>
          </a:stretch>
        </p:blipFill>
        <p:spPr>
          <a:xfrm>
            <a:off x="33652" y="6271950"/>
            <a:ext cx="2315688" cy="473936"/>
          </a:xfrm>
          <a:prstGeom prst="rect">
            <a:avLst/>
          </a:prstGeom>
        </p:spPr>
      </p:pic>
      <p:sp>
        <p:nvSpPr>
          <p:cNvPr id="8" name="Slide Number Placeholder 3">
            <a:extLst>
              <a:ext uri="{FF2B5EF4-FFF2-40B4-BE49-F238E27FC236}">
                <a16:creationId xmlns:a16="http://schemas.microsoft.com/office/drawing/2014/main" id="{0249C818-75DC-B94F-A473-9BC4128E9EE8}"/>
              </a:ext>
            </a:extLst>
          </p:cNvPr>
          <p:cNvSpPr>
            <a:spLocks noGrp="1"/>
          </p:cNvSpPr>
          <p:nvPr>
            <p:ph type="sldNum" sz="quarter" idx="10"/>
          </p:nvPr>
        </p:nvSpPr>
        <p:spPr>
          <a:xfrm>
            <a:off x="4572000" y="6591300"/>
            <a:ext cx="53439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82D83F-E3E4-D548-8105-8EF0AC6C20A8}" type="slidenum">
              <a:rPr lang="en-US" altLang="en-US" sz="1000" smtClean="0">
                <a:solidFill>
                  <a:schemeClr val="bg1"/>
                </a:solidFill>
              </a:rPr>
              <a:pPr>
                <a:spcBef>
                  <a:spcPct val="0"/>
                </a:spcBef>
                <a:buFontTx/>
                <a:buNone/>
              </a:pPr>
              <a:t>10</a:t>
            </a:fld>
            <a:endParaRPr lang="en-US" altLang="en-US" sz="1000">
              <a:solidFill>
                <a:schemeClr val="bg1"/>
              </a:solidFill>
            </a:endParaRPr>
          </a:p>
        </p:txBody>
      </p:sp>
      <p:sp>
        <p:nvSpPr>
          <p:cNvPr id="2" name="Content Placeholder 1">
            <a:extLst>
              <a:ext uri="{FF2B5EF4-FFF2-40B4-BE49-F238E27FC236}">
                <a16:creationId xmlns:a16="http://schemas.microsoft.com/office/drawing/2014/main" id="{5C4CEEC3-C820-3140-922B-5411C43A4F9F}"/>
              </a:ext>
            </a:extLst>
          </p:cNvPr>
          <p:cNvSpPr>
            <a:spLocks noGrp="1"/>
          </p:cNvSpPr>
          <p:nvPr>
            <p:ph idx="1"/>
          </p:nvPr>
        </p:nvSpPr>
        <p:spPr>
          <a:xfrm>
            <a:off x="607126" y="1614281"/>
            <a:ext cx="8131628" cy="3991233"/>
          </a:xfrm>
        </p:spPr>
        <p:txBody>
          <a:bodyPr/>
          <a:lstStyle/>
          <a:p>
            <a:pPr marL="514350" indent="-514350">
              <a:buFont typeface="+mj-lt"/>
              <a:buAutoNum type="arabicPeriod"/>
            </a:pPr>
            <a:r>
              <a:rPr lang="en-US" sz="3200" dirty="0"/>
              <a:t>What types of reasoning skills do </a:t>
            </a:r>
            <a:r>
              <a:rPr lang="en-US" sz="3200" u="sng" dirty="0"/>
              <a:t>teachers or administrators</a:t>
            </a:r>
            <a:r>
              <a:rPr lang="en-US" sz="3200" dirty="0"/>
              <a:t> emphasize for questions on assessment and standards?</a:t>
            </a:r>
          </a:p>
          <a:p>
            <a:pPr marL="514350" indent="-514350">
              <a:buFont typeface="+mj-lt"/>
              <a:buAutoNum type="arabicPeriod"/>
            </a:pPr>
            <a:r>
              <a:rPr lang="en-US" sz="3200" dirty="0"/>
              <a:t>How often is a difference between </a:t>
            </a:r>
            <a:r>
              <a:rPr lang="en-US" sz="3200" u="sng" dirty="0"/>
              <a:t>facts and reasoning </a:t>
            </a:r>
            <a:r>
              <a:rPr lang="en-US" sz="3200" dirty="0"/>
              <a:t>emphasized?</a:t>
            </a:r>
          </a:p>
          <a:p>
            <a:pPr marL="514350" indent="-514350">
              <a:buFont typeface="+mj-lt"/>
              <a:buAutoNum type="arabicPeriod"/>
            </a:pPr>
            <a:r>
              <a:rPr lang="en-US" sz="3200" dirty="0"/>
              <a:t>Which of the </a:t>
            </a:r>
            <a:r>
              <a:rPr lang="en-US" sz="3200" u="sng" dirty="0"/>
              <a:t>content areas </a:t>
            </a:r>
            <a:r>
              <a:rPr lang="en-US" sz="3200" dirty="0"/>
              <a:t>do they mention?</a:t>
            </a:r>
          </a:p>
        </p:txBody>
      </p:sp>
      <p:sp>
        <p:nvSpPr>
          <p:cNvPr id="3" name="Rectangle 2">
            <a:extLst>
              <a:ext uri="{FF2B5EF4-FFF2-40B4-BE49-F238E27FC236}">
                <a16:creationId xmlns:a16="http://schemas.microsoft.com/office/drawing/2014/main" id="{3B64134B-0EBA-4341-B74F-7DF87BC4FAE0}"/>
              </a:ext>
            </a:extLst>
          </p:cNvPr>
          <p:cNvSpPr/>
          <p:nvPr/>
        </p:nvSpPr>
        <p:spPr>
          <a:xfrm>
            <a:off x="4994366" y="6350504"/>
            <a:ext cx="1571264" cy="307777"/>
          </a:xfrm>
          <a:prstGeom prst="rect">
            <a:avLst/>
          </a:prstGeom>
        </p:spPr>
        <p:txBody>
          <a:bodyPr wrap="none">
            <a:spAutoFit/>
          </a:bodyPr>
          <a:lstStyle/>
          <a:p>
            <a:pPr>
              <a:buFont typeface="Arial" panose="020B0604020202020204" pitchFamily="34" charset="0"/>
              <a:buChar char="•"/>
            </a:pPr>
            <a:r>
              <a:rPr lang="en-US" altLang="en-US" sz="1400">
                <a:solidFill>
                  <a:srgbClr val="85898A"/>
                </a:solidFill>
              </a:rPr>
              <a:t>© J. </a:t>
            </a:r>
            <a:r>
              <a:rPr lang="en-US" altLang="en-US" sz="1400" err="1">
                <a:solidFill>
                  <a:srgbClr val="85898A"/>
                </a:solidFill>
              </a:rPr>
              <a:t>Bulgren</a:t>
            </a:r>
            <a:r>
              <a:rPr lang="en-US" altLang="en-US" sz="1400">
                <a:solidFill>
                  <a:srgbClr val="85898A"/>
                </a:solidFill>
              </a:rPr>
              <a:t> 2023</a:t>
            </a:r>
          </a:p>
        </p:txBody>
      </p:sp>
    </p:spTree>
    <p:extLst>
      <p:ext uri="{BB962C8B-B14F-4D97-AF65-F5344CB8AC3E}">
        <p14:creationId xmlns:p14="http://schemas.microsoft.com/office/powerpoint/2010/main" val="204250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a:extLst>
              <a:ext uri="{FF2B5EF4-FFF2-40B4-BE49-F238E27FC236}">
                <a16:creationId xmlns:a16="http://schemas.microsoft.com/office/drawing/2014/main" id="{2A7C6100-DF0A-2646-91F3-3A66277EDC14}"/>
              </a:ext>
            </a:extLst>
          </p:cNvPr>
          <p:cNvSpPr txBox="1">
            <a:spLocks noChangeArrowheads="1"/>
          </p:cNvSpPr>
          <p:nvPr/>
        </p:nvSpPr>
        <p:spPr bwMode="auto">
          <a:xfrm>
            <a:off x="1355725" y="3717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pitchFamily="2" charset="0"/>
            </a:endParaRPr>
          </a:p>
        </p:txBody>
      </p:sp>
      <p:sp>
        <p:nvSpPr>
          <p:cNvPr id="27650" name="Rectangle 9">
            <a:extLst>
              <a:ext uri="{FF2B5EF4-FFF2-40B4-BE49-F238E27FC236}">
                <a16:creationId xmlns:a16="http://schemas.microsoft.com/office/drawing/2014/main" id="{413465AE-C9FB-A241-9C18-0C44B1455C33}"/>
              </a:ext>
            </a:extLst>
          </p:cNvPr>
          <p:cNvSpPr>
            <a:spLocks noGrp="1" noChangeArrowheads="1"/>
          </p:cNvSpPr>
          <p:nvPr>
            <p:ph type="ctrTitle"/>
          </p:nvPr>
        </p:nvSpPr>
        <p:spPr>
          <a:xfrm>
            <a:off x="1808570" y="2080655"/>
            <a:ext cx="7101016" cy="3274540"/>
          </a:xfrm>
        </p:spPr>
        <p:txBody>
          <a:bodyPr/>
          <a:lstStyle/>
          <a:p>
            <a:pPr algn="ctr" eaLnBrk="1" hangingPunct="1">
              <a:spcBef>
                <a:spcPct val="25000"/>
              </a:spcBef>
            </a:pPr>
            <a:br>
              <a:rPr lang="en-US" altLang="en-US" sz="1200" dirty="0"/>
            </a:br>
            <a:r>
              <a:rPr lang="en-US" altLang="en-US" sz="1200" dirty="0"/>
              <a:t>                 </a:t>
            </a:r>
            <a:r>
              <a:rPr lang="en-US" sz="3200" b="1" dirty="0">
                <a:solidFill>
                  <a:schemeClr val="tx1"/>
                </a:solidFill>
              </a:rPr>
              <a:t>Examples of</a:t>
            </a:r>
            <a:br>
              <a:rPr lang="en-US" sz="3200" b="1" dirty="0">
                <a:solidFill>
                  <a:schemeClr val="tx1"/>
                </a:solidFill>
              </a:rPr>
            </a:br>
            <a:br>
              <a:rPr lang="en-US" sz="3200" b="1" dirty="0">
                <a:solidFill>
                  <a:schemeClr val="tx1"/>
                </a:solidFill>
              </a:rPr>
            </a:br>
            <a:r>
              <a:rPr lang="en-US" sz="4000" b="1" dirty="0">
                <a:solidFill>
                  <a:schemeClr val="tx1"/>
                </a:solidFill>
              </a:rPr>
              <a:t>Content Area Standards</a:t>
            </a:r>
            <a:br>
              <a:rPr lang="en-US" sz="3200" b="1" dirty="0">
                <a:solidFill>
                  <a:schemeClr val="tx1"/>
                </a:solidFill>
              </a:rPr>
            </a:br>
            <a:r>
              <a:rPr lang="en-US" sz="3200" dirty="0">
                <a:solidFill>
                  <a:schemeClr val="tx1"/>
                </a:solidFill>
              </a:rPr>
              <a:t>followed by</a:t>
            </a:r>
            <a:br>
              <a:rPr lang="en-US" sz="3200" dirty="0">
                <a:solidFill>
                  <a:schemeClr val="tx1"/>
                </a:solidFill>
              </a:rPr>
            </a:br>
            <a:r>
              <a:rPr lang="en-US" sz="4000" dirty="0">
                <a:solidFill>
                  <a:schemeClr val="tx1"/>
                </a:solidFill>
              </a:rPr>
              <a:t>Higher Order Thinking and </a:t>
            </a:r>
            <a:r>
              <a:rPr lang="en-US" sz="4000" dirty="0">
                <a:solidFill>
                  <a:schemeClr val="tx1"/>
                </a:solidFill>
                <a:latin typeface="Century Gothic" panose="020B0502020202020204" pitchFamily="34" charset="0"/>
              </a:rPr>
              <a:t>Reasoning graphics </a:t>
            </a:r>
            <a:r>
              <a:rPr lang="en-US" sz="4000" b="1" dirty="0">
                <a:solidFill>
                  <a:schemeClr val="tx1"/>
                </a:solidFill>
                <a:latin typeface="Century Gothic" panose="020B0502020202020204" pitchFamily="34" charset="0"/>
              </a:rPr>
              <a:t> </a:t>
            </a:r>
            <a:br>
              <a:rPr lang="en-US" sz="1200" b="1" dirty="0">
                <a:solidFill>
                  <a:schemeClr val="tx1"/>
                </a:solidFill>
                <a:latin typeface="Century Gothic" panose="020B0502020202020204" pitchFamily="34" charset="0"/>
              </a:rPr>
            </a:br>
            <a:r>
              <a:rPr lang="en-US" altLang="ja-JP" sz="1200" i="1" dirty="0">
                <a:solidFill>
                  <a:schemeClr val="tx1"/>
                </a:solidFill>
              </a:rPr>
              <a:t> </a:t>
            </a:r>
            <a:br>
              <a:rPr lang="en-US" altLang="ja-JP" sz="1200" b="0" i="1" dirty="0">
                <a:solidFill>
                  <a:schemeClr val="tx1"/>
                </a:solidFill>
              </a:rPr>
            </a:br>
            <a:endParaRPr lang="en-US" altLang="en-US" sz="1200" b="0" i="1" dirty="0">
              <a:solidFill>
                <a:schemeClr val="tx1"/>
              </a:solidFill>
            </a:endParaRPr>
          </a:p>
        </p:txBody>
      </p:sp>
      <p:sp>
        <p:nvSpPr>
          <p:cNvPr id="6" name="Rectangle 5">
            <a:extLst>
              <a:ext uri="{FF2B5EF4-FFF2-40B4-BE49-F238E27FC236}">
                <a16:creationId xmlns:a16="http://schemas.microsoft.com/office/drawing/2014/main" id="{B15C8CE7-9ACA-214E-A451-02DDCB6DBA4B}"/>
              </a:ext>
            </a:extLst>
          </p:cNvPr>
          <p:cNvSpPr/>
          <p:nvPr/>
        </p:nvSpPr>
        <p:spPr>
          <a:xfrm>
            <a:off x="4789730" y="6209773"/>
            <a:ext cx="1529586" cy="276999"/>
          </a:xfrm>
          <a:prstGeom prst="rect">
            <a:avLst/>
          </a:prstGeom>
        </p:spPr>
        <p:txBody>
          <a:bodyPr wrap="none">
            <a:spAutoFit/>
          </a:bodyPr>
          <a:lstStyle/>
          <a:p>
            <a:pPr algn="r"/>
            <a:r>
              <a:rPr lang="en-US" altLang="en-US" sz="1200">
                <a:solidFill>
                  <a:srgbClr val="85898A"/>
                </a:solidFill>
              </a:rPr>
              <a:t>© Janis </a:t>
            </a:r>
            <a:r>
              <a:rPr lang="en-US" altLang="en-US" sz="1200" err="1">
                <a:solidFill>
                  <a:srgbClr val="85898A"/>
                </a:solidFill>
              </a:rPr>
              <a:t>Bulgren</a:t>
            </a:r>
            <a:r>
              <a:rPr lang="en-US" altLang="en-US" sz="1200">
                <a:solidFill>
                  <a:srgbClr val="85898A"/>
                </a:solidFill>
              </a:rPr>
              <a:t> 2023</a:t>
            </a:r>
          </a:p>
        </p:txBody>
      </p:sp>
      <p:pic>
        <p:nvPicPr>
          <p:cNvPr id="2" name="Picture 1">
            <a:extLst>
              <a:ext uri="{FF2B5EF4-FFF2-40B4-BE49-F238E27FC236}">
                <a16:creationId xmlns:a16="http://schemas.microsoft.com/office/drawing/2014/main" id="{96C5FF79-C8A8-789F-2E1E-4E92CC77DCC9}"/>
              </a:ext>
            </a:extLst>
          </p:cNvPr>
          <p:cNvPicPr>
            <a:picLocks noChangeAspect="1"/>
          </p:cNvPicPr>
          <p:nvPr/>
        </p:nvPicPr>
        <p:blipFill>
          <a:blip r:embed="rId3"/>
          <a:stretch>
            <a:fillRect/>
          </a:stretch>
        </p:blipFill>
        <p:spPr>
          <a:xfrm>
            <a:off x="33652" y="6271950"/>
            <a:ext cx="2315688" cy="47393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a:extLst>
              <a:ext uri="{FF2B5EF4-FFF2-40B4-BE49-F238E27FC236}">
                <a16:creationId xmlns:a16="http://schemas.microsoft.com/office/drawing/2014/main" id="{F1C07943-1E75-CF40-8B32-661053BA9197}"/>
              </a:ext>
            </a:extLst>
          </p:cNvPr>
          <p:cNvSpPr>
            <a:spLocks noGrp="1" noChangeArrowheads="1"/>
          </p:cNvSpPr>
          <p:nvPr>
            <p:ph type="title"/>
          </p:nvPr>
        </p:nvSpPr>
        <p:spPr>
          <a:xfrm>
            <a:off x="380010" y="207088"/>
            <a:ext cx="7772400" cy="838200"/>
          </a:xfrm>
        </p:spPr>
        <p:txBody>
          <a:bodyPr/>
          <a:lstStyle/>
          <a:p>
            <a:pPr eaLnBrk="1" hangingPunct="1"/>
            <a:br>
              <a:rPr lang="en-US" altLang="en-US"/>
            </a:br>
            <a:br>
              <a:rPr lang="en-US" altLang="en-US"/>
            </a:br>
            <a:br>
              <a:rPr lang="en-US" altLang="en-US"/>
            </a:br>
            <a:br>
              <a:rPr lang="en-US" altLang="en-US" sz="2400"/>
            </a:br>
            <a:br>
              <a:rPr lang="en-US" altLang="en-US" b="1"/>
            </a:br>
            <a:r>
              <a:rPr lang="en-US" altLang="en-US" b="1"/>
              <a:t> </a:t>
            </a:r>
            <a:endParaRPr lang="en-US" altLang="en-US"/>
          </a:p>
        </p:txBody>
      </p:sp>
      <p:sp>
        <p:nvSpPr>
          <p:cNvPr id="36868" name="Rectangle 5">
            <a:extLst>
              <a:ext uri="{FF2B5EF4-FFF2-40B4-BE49-F238E27FC236}">
                <a16:creationId xmlns:a16="http://schemas.microsoft.com/office/drawing/2014/main" id="{3D2976A0-203F-BA4D-8DE4-A72149B3625E}"/>
              </a:ext>
            </a:extLst>
          </p:cNvPr>
          <p:cNvSpPr>
            <a:spLocks noGrp="1" noChangeArrowheads="1"/>
          </p:cNvSpPr>
          <p:nvPr>
            <p:ph type="body" idx="1"/>
          </p:nvPr>
        </p:nvSpPr>
        <p:spPr>
          <a:xfrm>
            <a:off x="327374" y="1704206"/>
            <a:ext cx="8816626" cy="4461172"/>
          </a:xfrm>
        </p:spPr>
        <p:txBody>
          <a:bodyPr>
            <a:noAutofit/>
          </a:bodyPr>
          <a:lstStyle/>
          <a:p>
            <a:pPr marL="514350" indent="-514350" eaLnBrk="1" hangingPunct="1">
              <a:buFont typeface="+mj-lt"/>
              <a:buAutoNum type="arabicPeriod"/>
              <a:defRPr/>
            </a:pPr>
            <a:r>
              <a:rPr lang="en-US" altLang="en-US" sz="2800" dirty="0">
                <a:solidFill>
                  <a:srgbClr val="000000"/>
                </a:solidFill>
              </a:rPr>
              <a:t>Develop </a:t>
            </a:r>
            <a:r>
              <a:rPr lang="en-US" altLang="en-US" sz="2800" u="sng" dirty="0">
                <a:solidFill>
                  <a:srgbClr val="000000"/>
                </a:solidFill>
              </a:rPr>
              <a:t>Questions</a:t>
            </a:r>
            <a:r>
              <a:rPr lang="en-US" altLang="en-US" sz="2800" dirty="0">
                <a:solidFill>
                  <a:srgbClr val="000000"/>
                </a:solidFill>
              </a:rPr>
              <a:t> and Determine </a:t>
            </a:r>
            <a:r>
              <a:rPr lang="en-US" altLang="en-US" sz="2800" u="sng" dirty="0">
                <a:solidFill>
                  <a:srgbClr val="000000"/>
                </a:solidFill>
              </a:rPr>
              <a:t>Central Ideas.</a:t>
            </a:r>
          </a:p>
          <a:p>
            <a:pPr marL="514350" indent="-514350" eaLnBrk="1" hangingPunct="1">
              <a:buFont typeface="+mj-lt"/>
              <a:buAutoNum type="arabicPeriod"/>
              <a:defRPr/>
            </a:pPr>
            <a:r>
              <a:rPr lang="en-US" altLang="en-US" sz="2800" u="sng" dirty="0">
                <a:solidFill>
                  <a:srgbClr val="000000"/>
                </a:solidFill>
              </a:rPr>
              <a:t>Distinguish</a:t>
            </a:r>
            <a:r>
              <a:rPr lang="en-US" altLang="en-US" sz="2800" dirty="0">
                <a:solidFill>
                  <a:srgbClr val="000000"/>
                </a:solidFill>
              </a:rPr>
              <a:t> between ideas, responsibilities, etc.</a:t>
            </a:r>
          </a:p>
          <a:p>
            <a:pPr marL="514350" indent="-514350" eaLnBrk="1" hangingPunct="1">
              <a:buFont typeface="+mj-lt"/>
              <a:buAutoNum type="arabicPeriod"/>
              <a:defRPr/>
            </a:pPr>
            <a:r>
              <a:rPr lang="en-US" altLang="en-US" sz="2800" dirty="0">
                <a:solidFill>
                  <a:srgbClr val="000000"/>
                </a:solidFill>
              </a:rPr>
              <a:t>Discuss Intended and unintended </a:t>
            </a:r>
            <a:r>
              <a:rPr lang="en-US" altLang="en-US" sz="2800" u="sng" dirty="0">
                <a:solidFill>
                  <a:srgbClr val="000000"/>
                </a:solidFill>
              </a:rPr>
              <a:t>causes and consequences (effects).</a:t>
            </a:r>
          </a:p>
          <a:p>
            <a:pPr marL="514350" indent="-514350" eaLnBrk="1" hangingPunct="1">
              <a:buFont typeface="+mj-lt"/>
              <a:buAutoNum type="arabicPeriod"/>
              <a:defRPr/>
            </a:pPr>
            <a:r>
              <a:rPr lang="en-US" altLang="en-US" sz="2800" dirty="0">
                <a:solidFill>
                  <a:srgbClr val="000000"/>
                </a:solidFill>
              </a:rPr>
              <a:t>Analyze Argumentation based on </a:t>
            </a:r>
            <a:r>
              <a:rPr lang="en-US" altLang="en-US" sz="2800" u="sng" dirty="0">
                <a:solidFill>
                  <a:srgbClr val="000000"/>
                </a:solidFill>
              </a:rPr>
              <a:t>claims, evidence, explanations and reasoning.</a:t>
            </a:r>
          </a:p>
          <a:p>
            <a:pPr marL="514350" indent="-514350" eaLnBrk="1" hangingPunct="1">
              <a:buFont typeface="+mj-lt"/>
              <a:buAutoNum type="arabicPeriod"/>
              <a:defRPr/>
            </a:pPr>
            <a:r>
              <a:rPr lang="en-US" altLang="en-US" sz="2800" dirty="0">
                <a:solidFill>
                  <a:srgbClr val="000000"/>
                </a:solidFill>
              </a:rPr>
              <a:t>Consider different decisions and </a:t>
            </a:r>
            <a:r>
              <a:rPr lang="en-US" altLang="en-US" sz="2800" u="sng" dirty="0">
                <a:solidFill>
                  <a:srgbClr val="000000"/>
                </a:solidFill>
              </a:rPr>
              <a:t>outcomes</a:t>
            </a:r>
            <a:r>
              <a:rPr lang="en-US" altLang="en-US" sz="2800" u="sng" dirty="0">
                <a:solidFill>
                  <a:srgbClr val="000000"/>
                </a:solidFill>
                <a:latin typeface="Century Gothic" panose="020B0502020202020204" pitchFamily="34" charset="0"/>
              </a:rPr>
              <a:t>.</a:t>
            </a:r>
          </a:p>
          <a:p>
            <a:pPr marL="0" indent="0" eaLnBrk="1" hangingPunct="1">
              <a:buFontTx/>
              <a:buNone/>
              <a:defRPr/>
            </a:pPr>
            <a:endParaRPr lang="en-US" altLang="en-US" sz="2800" dirty="0">
              <a:solidFill>
                <a:srgbClr val="000000"/>
              </a:solidFill>
            </a:endParaRPr>
          </a:p>
          <a:p>
            <a:pPr eaLnBrk="1" hangingPunct="1">
              <a:buFont typeface="Wingdings" pitchFamily="2" charset="2"/>
              <a:buChar char="Ø"/>
              <a:defRPr/>
            </a:pPr>
            <a:endParaRPr lang="en-US" altLang="en-US" dirty="0">
              <a:solidFill>
                <a:srgbClr val="000000"/>
              </a:solidFill>
            </a:endParaRPr>
          </a:p>
        </p:txBody>
      </p:sp>
      <p:pic>
        <p:nvPicPr>
          <p:cNvPr id="7" name="Picture 6">
            <a:extLst>
              <a:ext uri="{FF2B5EF4-FFF2-40B4-BE49-F238E27FC236}">
                <a16:creationId xmlns:a16="http://schemas.microsoft.com/office/drawing/2014/main" id="{2E2B4B8C-2FF1-3C4E-B413-5EB5D98A1F94}"/>
              </a:ext>
            </a:extLst>
          </p:cNvPr>
          <p:cNvPicPr>
            <a:picLocks noChangeAspect="1"/>
          </p:cNvPicPr>
          <p:nvPr/>
        </p:nvPicPr>
        <p:blipFill>
          <a:blip r:embed="rId3"/>
          <a:stretch>
            <a:fillRect/>
          </a:stretch>
        </p:blipFill>
        <p:spPr>
          <a:xfrm>
            <a:off x="33652" y="6271950"/>
            <a:ext cx="2315688" cy="473936"/>
          </a:xfrm>
          <a:prstGeom prst="rect">
            <a:avLst/>
          </a:prstGeom>
        </p:spPr>
      </p:pic>
      <p:sp>
        <p:nvSpPr>
          <p:cNvPr id="8" name="Slide Number Placeholder 3">
            <a:extLst>
              <a:ext uri="{FF2B5EF4-FFF2-40B4-BE49-F238E27FC236}">
                <a16:creationId xmlns:a16="http://schemas.microsoft.com/office/drawing/2014/main" id="{0249C818-75DC-B94F-A473-9BC4128E9EE8}"/>
              </a:ext>
            </a:extLst>
          </p:cNvPr>
          <p:cNvSpPr>
            <a:spLocks noGrp="1"/>
          </p:cNvSpPr>
          <p:nvPr>
            <p:ph type="sldNum" sz="quarter" idx="10"/>
          </p:nvPr>
        </p:nvSpPr>
        <p:spPr>
          <a:xfrm>
            <a:off x="4572000" y="6591300"/>
            <a:ext cx="53439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82D83F-E3E4-D548-8105-8EF0AC6C20A8}" type="slidenum">
              <a:rPr lang="en-US" altLang="en-US" sz="1000" smtClean="0">
                <a:solidFill>
                  <a:schemeClr val="bg1"/>
                </a:solidFill>
              </a:rPr>
              <a:pPr>
                <a:spcBef>
                  <a:spcPct val="0"/>
                </a:spcBef>
                <a:buFontTx/>
                <a:buNone/>
              </a:pPr>
              <a:t>12</a:t>
            </a:fld>
            <a:endParaRPr lang="en-US" altLang="en-US" sz="1000">
              <a:solidFill>
                <a:schemeClr val="bg1"/>
              </a:solidFill>
            </a:endParaRPr>
          </a:p>
        </p:txBody>
      </p:sp>
      <p:sp>
        <p:nvSpPr>
          <p:cNvPr id="4" name="Rectangle 3">
            <a:extLst>
              <a:ext uri="{FF2B5EF4-FFF2-40B4-BE49-F238E27FC236}">
                <a16:creationId xmlns:a16="http://schemas.microsoft.com/office/drawing/2014/main" id="{1F88E5A7-C7E2-9846-8EA0-23C947829C33}"/>
              </a:ext>
            </a:extLst>
          </p:cNvPr>
          <p:cNvSpPr/>
          <p:nvPr/>
        </p:nvSpPr>
        <p:spPr>
          <a:xfrm>
            <a:off x="163687" y="-2815"/>
            <a:ext cx="9391216" cy="1692771"/>
          </a:xfrm>
          <a:prstGeom prst="rect">
            <a:avLst/>
          </a:prstGeom>
        </p:spPr>
        <p:txBody>
          <a:bodyPr wrap="square">
            <a:spAutoFit/>
          </a:bodyPr>
          <a:lstStyle/>
          <a:p>
            <a:pPr algn="ctr"/>
            <a:r>
              <a:rPr lang="en-US" sz="4400" b="1" dirty="0">
                <a:ln w="12700">
                  <a:solidFill>
                    <a:schemeClr val="accent1"/>
                  </a:solidFill>
                  <a:prstDash val="solid"/>
                </a:ln>
                <a:solidFill>
                  <a:srgbClr val="FF0000"/>
                </a:solidFill>
                <a:effectLst>
                  <a:outerShdw dist="38100" dir="2640000" algn="bl" rotWithShape="0">
                    <a:schemeClr val="accent1"/>
                  </a:outerShdw>
                </a:effectLst>
              </a:rPr>
              <a:t> </a:t>
            </a:r>
            <a:r>
              <a:rPr lang="en-US" sz="3200" b="1" dirty="0">
                <a:latin typeface="+mj-lt"/>
              </a:rPr>
              <a:t>History and Social Studies </a:t>
            </a:r>
          </a:p>
          <a:p>
            <a:pPr algn="ctr"/>
            <a:r>
              <a:rPr lang="en-US" sz="3200" b="1" dirty="0">
                <a:latin typeface="+mj-lt"/>
              </a:rPr>
              <a:t>Reasoning Standards</a:t>
            </a:r>
          </a:p>
          <a:p>
            <a:endParaRPr lang="en-US" dirty="0"/>
          </a:p>
        </p:txBody>
      </p:sp>
      <p:sp>
        <p:nvSpPr>
          <p:cNvPr id="2" name="TextBox 1">
            <a:extLst>
              <a:ext uri="{FF2B5EF4-FFF2-40B4-BE49-F238E27FC236}">
                <a16:creationId xmlns:a16="http://schemas.microsoft.com/office/drawing/2014/main" id="{E17CE182-F37B-654A-A409-E921002FFCED}"/>
              </a:ext>
            </a:extLst>
          </p:cNvPr>
          <p:cNvSpPr txBox="1"/>
          <p:nvPr/>
        </p:nvSpPr>
        <p:spPr>
          <a:xfrm>
            <a:off x="5724395" y="6247308"/>
            <a:ext cx="1414170" cy="261610"/>
          </a:xfrm>
          <a:prstGeom prst="rect">
            <a:avLst/>
          </a:prstGeom>
          <a:noFill/>
        </p:spPr>
        <p:txBody>
          <a:bodyPr wrap="none" rtlCol="0">
            <a:spAutoFit/>
          </a:bodyPr>
          <a:lstStyle/>
          <a:p>
            <a:r>
              <a:rPr lang="en-US" altLang="en-US" sz="1100">
                <a:solidFill>
                  <a:srgbClr val="85898A"/>
                </a:solidFill>
              </a:rPr>
              <a:t>© Janis </a:t>
            </a:r>
            <a:r>
              <a:rPr lang="en-US" altLang="en-US" sz="1100" err="1">
                <a:solidFill>
                  <a:srgbClr val="85898A"/>
                </a:solidFill>
              </a:rPr>
              <a:t>Bulgren</a:t>
            </a:r>
            <a:r>
              <a:rPr lang="en-US" altLang="en-US" sz="1100">
                <a:solidFill>
                  <a:srgbClr val="85898A"/>
                </a:solidFill>
              </a:rPr>
              <a:t> 2023</a:t>
            </a:r>
          </a:p>
        </p:txBody>
      </p:sp>
    </p:spTree>
    <p:extLst>
      <p:ext uri="{BB962C8B-B14F-4D97-AF65-F5344CB8AC3E}">
        <p14:creationId xmlns:p14="http://schemas.microsoft.com/office/powerpoint/2010/main" val="2012356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320742-6297-0B13-91BD-DA2B34952E0C}"/>
              </a:ext>
            </a:extLst>
          </p:cNvPr>
          <p:cNvSpPr/>
          <p:nvPr/>
        </p:nvSpPr>
        <p:spPr bwMode="auto">
          <a:xfrm>
            <a:off x="0" y="-47726"/>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9" name="Rectangle 8">
            <a:extLst>
              <a:ext uri="{FF2B5EF4-FFF2-40B4-BE49-F238E27FC236}">
                <a16:creationId xmlns:a16="http://schemas.microsoft.com/office/drawing/2014/main" id="{BB286407-DE2F-6872-81F6-C0428B7251FA}"/>
              </a:ext>
            </a:extLst>
          </p:cNvPr>
          <p:cNvSpPr/>
          <p:nvPr/>
        </p:nvSpPr>
        <p:spPr bwMode="auto">
          <a:xfrm>
            <a:off x="0" y="5401739"/>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Hexagon 1"/>
          <p:cNvSpPr/>
          <p:nvPr/>
        </p:nvSpPr>
        <p:spPr>
          <a:xfrm>
            <a:off x="3027678" y="1629184"/>
            <a:ext cx="3090823" cy="3857217"/>
          </a:xfrm>
          <a:prstGeom prst="hexagon">
            <a:avLst>
              <a:gd name="adj" fmla="val 9546"/>
              <a:gd name="vf" fmla="val 115470"/>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a:solidFill>
                  <a:srgbClr val="85898A"/>
                </a:solidFill>
              </a:rPr>
              <a:t>2021</a:t>
            </a:r>
            <a:endParaRPr lang="en-US"/>
          </a:p>
        </p:txBody>
      </p:sp>
      <p:sp>
        <p:nvSpPr>
          <p:cNvPr id="19" name="Rectangle 18"/>
          <p:cNvSpPr/>
          <p:nvPr/>
        </p:nvSpPr>
        <p:spPr>
          <a:xfrm>
            <a:off x="137049" y="122442"/>
            <a:ext cx="8862736" cy="45686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 Box 36"/>
          <p:cNvSpPr txBox="1"/>
          <p:nvPr/>
        </p:nvSpPr>
        <p:spPr>
          <a:xfrm>
            <a:off x="132677" y="660591"/>
            <a:ext cx="4395035" cy="885156"/>
          </a:xfrm>
          <a:prstGeom prst="rect">
            <a:avLst/>
          </a:prstGeom>
          <a:solidFill>
            <a:schemeClr val="accent6">
              <a:lumMod val="20000"/>
              <a:lumOff val="80000"/>
            </a:schemeClr>
          </a:solidFill>
          <a:ln>
            <a:noFill/>
          </a:ln>
          <a:effectLst>
            <a:outerShdw blurRad="38100" dist="25400" dir="5400000" algn="tl" rotWithShape="0">
              <a:srgbClr val="000000">
                <a:alpha val="35000"/>
              </a:srgbClr>
            </a:outerShdw>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latin typeface="Times New Roman"/>
                <a:ea typeface="ＭＳ 明朝"/>
              </a:rPr>
              <a:t>       </a:t>
            </a:r>
            <a:r>
              <a:rPr lang="en-US" sz="1100">
                <a:effectLst/>
                <a:latin typeface="Times New Roman"/>
                <a:ea typeface="ＭＳ 明朝"/>
              </a:rPr>
              <a:t>Restated question:</a:t>
            </a:r>
          </a:p>
        </p:txBody>
      </p:sp>
      <p:sp>
        <p:nvSpPr>
          <p:cNvPr id="104" name="Pentagon 103"/>
          <p:cNvSpPr/>
          <p:nvPr/>
        </p:nvSpPr>
        <p:spPr>
          <a:xfrm>
            <a:off x="6149059" y="1522983"/>
            <a:ext cx="2835271" cy="3856488"/>
          </a:xfrm>
          <a:prstGeom prst="homePlate">
            <a:avLst>
              <a:gd name="adj" fmla="val 0"/>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entagon 17"/>
          <p:cNvSpPr/>
          <p:nvPr/>
        </p:nvSpPr>
        <p:spPr>
          <a:xfrm>
            <a:off x="303235" y="1540234"/>
            <a:ext cx="2864521" cy="3841861"/>
          </a:xfrm>
          <a:prstGeom prst="homePlate">
            <a:avLst>
              <a:gd name="adj" fmla="val 8769"/>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51"/>
          <p:cNvSpPr txBox="1"/>
          <p:nvPr/>
        </p:nvSpPr>
        <p:spPr>
          <a:xfrm>
            <a:off x="93760" y="5571633"/>
            <a:ext cx="8877709" cy="713216"/>
          </a:xfrm>
          <a:prstGeom prst="rect">
            <a:avLst/>
          </a:prstGeom>
          <a:solidFill>
            <a:schemeClr val="accent6">
              <a:lumMod val="20000"/>
              <a:lumOff val="80000"/>
            </a:schemeClr>
          </a:solidFill>
          <a:ln>
            <a:solidFill>
              <a:srgbClr val="FFFFFF"/>
            </a:solidFill>
          </a:ln>
          <a:effectLst>
            <a:outerShdw blurRad="50800" dist="38100" dir="2700000" algn="tl" rotWithShape="0">
              <a:srgbClr val="000000">
                <a:alpha val="43000"/>
              </a:srgbClr>
            </a:outerShdw>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a:lnSpc>
                <a:spcPct val="90000"/>
              </a:lnSpc>
              <a:spcBef>
                <a:spcPts val="0"/>
              </a:spcBef>
              <a:spcAft>
                <a:spcPts val="0"/>
              </a:spcAft>
            </a:pPr>
            <a:r>
              <a:rPr lang="en-US" sz="1100">
                <a:latin typeface="Times New Roman"/>
                <a:ea typeface="ＭＳ 明朝"/>
              </a:rPr>
              <a:t>        </a:t>
            </a:r>
            <a:r>
              <a:rPr lang="en-US" sz="1100">
                <a:effectLst/>
                <a:latin typeface="Times New Roman"/>
                <a:ea typeface="ＭＳ 明朝"/>
              </a:rPr>
              <a:t>Answer:</a:t>
            </a:r>
          </a:p>
        </p:txBody>
      </p:sp>
      <p:sp>
        <p:nvSpPr>
          <p:cNvPr id="31" name="Text Box 44"/>
          <p:cNvSpPr txBox="1"/>
          <p:nvPr/>
        </p:nvSpPr>
        <p:spPr>
          <a:xfrm>
            <a:off x="386558" y="1679757"/>
            <a:ext cx="1587087" cy="290764"/>
          </a:xfrm>
          <a:prstGeom prst="rect">
            <a:avLst/>
          </a:prstGeom>
          <a:noFill/>
          <a:ln w="9525" cmpd="sng">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latin typeface="Times New Roman"/>
                <a:ea typeface="ＭＳ 明朝"/>
              </a:rPr>
              <a:t>Causes &amp; C</a:t>
            </a:r>
            <a:r>
              <a:rPr lang="en-US" sz="1100">
                <a:effectLst/>
                <a:latin typeface="Times New Roman"/>
                <a:ea typeface="ＭＳ 明朝"/>
              </a:rPr>
              <a:t>onnections:</a:t>
            </a:r>
            <a:endParaRPr lang="en-US" sz="1200">
              <a:effectLst/>
              <a:latin typeface="Times New Roman"/>
              <a:ea typeface="ＭＳ 明朝"/>
            </a:endParaRPr>
          </a:p>
        </p:txBody>
      </p:sp>
      <p:grpSp>
        <p:nvGrpSpPr>
          <p:cNvPr id="10" name="Group 9"/>
          <p:cNvGrpSpPr/>
          <p:nvPr/>
        </p:nvGrpSpPr>
        <p:grpSpPr>
          <a:xfrm>
            <a:off x="122762" y="231649"/>
            <a:ext cx="8893108" cy="356144"/>
            <a:chOff x="57150" y="0"/>
            <a:chExt cx="8244511" cy="330207"/>
          </a:xfrm>
        </p:grpSpPr>
        <p:sp>
          <p:nvSpPr>
            <p:cNvPr id="37" name="Text Box 29"/>
            <p:cNvSpPr txBox="1"/>
            <p:nvPr/>
          </p:nvSpPr>
          <p:spPr>
            <a:xfrm>
              <a:off x="57150" y="0"/>
              <a:ext cx="8229600" cy="271145"/>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75000"/>
                </a:lnSpc>
                <a:spcBef>
                  <a:spcPts val="0"/>
                </a:spcBef>
                <a:spcAft>
                  <a:spcPts val="0"/>
                </a:spcAft>
              </a:pPr>
              <a:r>
                <a:rPr lang="en-US" sz="1400" b="1">
                  <a:effectLst/>
                  <a:latin typeface="Times New Roman"/>
                  <a:ea typeface="ＭＳ 明朝"/>
                </a:rPr>
                <a:t>Cause-and-Effect Guide</a:t>
              </a:r>
              <a:endParaRPr lang="en-US" sz="1400">
                <a:effectLst/>
                <a:latin typeface="Times New Roman"/>
                <a:ea typeface="ＭＳ 明朝"/>
              </a:endParaRPr>
            </a:p>
          </p:txBody>
        </p:sp>
        <p:sp>
          <p:nvSpPr>
            <p:cNvPr id="38" name="Text Box 34"/>
            <p:cNvSpPr txBox="1"/>
            <p:nvPr/>
          </p:nvSpPr>
          <p:spPr>
            <a:xfrm>
              <a:off x="70396" y="515"/>
              <a:ext cx="8231265" cy="329692"/>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latin typeface="Times New Roman"/>
                  <a:ea typeface="ＭＳ 明朝"/>
                </a:rPr>
                <a:t>Name:___________________  Date:___________________  					          Unit: ___________________Topic:________________________</a:t>
              </a:r>
            </a:p>
          </p:txBody>
        </p:sp>
      </p:grpSp>
      <p:sp>
        <p:nvSpPr>
          <p:cNvPr id="33" name="Text Box 39"/>
          <p:cNvSpPr txBox="1"/>
          <p:nvPr/>
        </p:nvSpPr>
        <p:spPr>
          <a:xfrm>
            <a:off x="4674212" y="660592"/>
            <a:ext cx="4322053" cy="885156"/>
          </a:xfrm>
          <a:prstGeom prst="rect">
            <a:avLst/>
          </a:prstGeom>
          <a:solidFill>
            <a:schemeClr val="accent3">
              <a:lumMod val="20000"/>
              <a:lumOff val="80000"/>
            </a:schemeClr>
          </a:solidFill>
          <a:ln>
            <a:noFill/>
          </a:ln>
          <a:effectLst>
            <a:outerShdw blurRad="38100" dist="25400" dir="5400000" algn="tl" rotWithShape="0">
              <a:srgbClr val="000000">
                <a:alpha val="35000"/>
              </a:srgbClr>
            </a:outerShdw>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effectLst/>
                <a:latin typeface="Times New Roman"/>
                <a:ea typeface="ＭＳ 明朝"/>
              </a:rPr>
              <a:t>       Key Terms:</a:t>
            </a:r>
          </a:p>
        </p:txBody>
      </p:sp>
      <p:sp>
        <p:nvSpPr>
          <p:cNvPr id="15" name="Text Box 50"/>
          <p:cNvSpPr txBox="1"/>
          <p:nvPr/>
        </p:nvSpPr>
        <p:spPr>
          <a:xfrm>
            <a:off x="5119599" y="6324463"/>
            <a:ext cx="1265891" cy="290742"/>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a:effectLst/>
                <a:latin typeface="Times New Roman"/>
                <a:ea typeface="ＭＳ 明朝"/>
              </a:rPr>
              <a:t>© 2013 Janis </a:t>
            </a:r>
            <a:r>
              <a:rPr lang="en-US" sz="900" err="1">
                <a:effectLst/>
                <a:latin typeface="Times New Roman"/>
                <a:ea typeface="ＭＳ 明朝"/>
              </a:rPr>
              <a:t>Bulgren</a:t>
            </a:r>
            <a:endParaRPr lang="en-US" sz="900">
              <a:effectLst/>
              <a:latin typeface="Times New Roman"/>
              <a:ea typeface="ＭＳ 明朝"/>
            </a:endParaRPr>
          </a:p>
        </p:txBody>
      </p:sp>
      <p:sp>
        <p:nvSpPr>
          <p:cNvPr id="21" name="Text Box 71"/>
          <p:cNvSpPr txBox="1"/>
          <p:nvPr/>
        </p:nvSpPr>
        <p:spPr>
          <a:xfrm>
            <a:off x="3555934" y="1674921"/>
            <a:ext cx="2182268" cy="30043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latin typeface="Times New Roman"/>
                <a:ea typeface="ＭＳ 明朝"/>
              </a:rPr>
              <a:t>Event &amp; Background Information</a:t>
            </a:r>
            <a:r>
              <a:rPr lang="en-US" sz="1100">
                <a:effectLst/>
                <a:latin typeface="Times New Roman"/>
                <a:ea typeface="ＭＳ 明朝"/>
              </a:rPr>
              <a:t>:</a:t>
            </a:r>
            <a:endParaRPr lang="en-US" sz="1200">
              <a:effectLst/>
              <a:latin typeface="Times New Roman"/>
              <a:ea typeface="ＭＳ 明朝"/>
            </a:endParaRPr>
          </a:p>
        </p:txBody>
      </p:sp>
      <p:sp>
        <p:nvSpPr>
          <p:cNvPr id="39" name="Text Box 71"/>
          <p:cNvSpPr txBox="1"/>
          <p:nvPr/>
        </p:nvSpPr>
        <p:spPr>
          <a:xfrm>
            <a:off x="6455522" y="1674921"/>
            <a:ext cx="2182268" cy="30043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latin typeface="Times New Roman"/>
                <a:ea typeface="ＭＳ 明朝"/>
              </a:rPr>
              <a:t>Effects &amp; Connections</a:t>
            </a:r>
            <a:r>
              <a:rPr lang="en-US" sz="1100">
                <a:effectLst/>
                <a:latin typeface="Times New Roman"/>
                <a:ea typeface="ＭＳ 明朝"/>
              </a:rPr>
              <a:t>:</a:t>
            </a:r>
            <a:endParaRPr lang="en-US" sz="1200">
              <a:effectLst/>
              <a:latin typeface="Times New Roman"/>
              <a:ea typeface="ＭＳ 明朝"/>
            </a:endParaRPr>
          </a:p>
        </p:txBody>
      </p:sp>
      <p:sp>
        <p:nvSpPr>
          <p:cNvPr id="48" name="TextBox 47"/>
          <p:cNvSpPr txBox="1"/>
          <p:nvPr/>
        </p:nvSpPr>
        <p:spPr>
          <a:xfrm>
            <a:off x="242335" y="2476082"/>
            <a:ext cx="2063848" cy="1323439"/>
          </a:xfrm>
          <a:prstGeom prst="rect">
            <a:avLst/>
          </a:prstGeom>
          <a:noFill/>
        </p:spPr>
        <p:txBody>
          <a:bodyPr wrap="square" rtlCol="0">
            <a:spAutoFit/>
          </a:bodyPr>
          <a:lstStyle/>
          <a:p>
            <a:r>
              <a:rPr lang="en-US" sz="1600" b="1">
                <a:cs typeface="Times"/>
              </a:rPr>
              <a:t>Parliament passed Tea Act in 1773, which placed tax on British tea sold in American colonies</a:t>
            </a:r>
          </a:p>
        </p:txBody>
      </p:sp>
      <p:sp>
        <p:nvSpPr>
          <p:cNvPr id="49" name="TextBox 48"/>
          <p:cNvSpPr txBox="1"/>
          <p:nvPr/>
        </p:nvSpPr>
        <p:spPr>
          <a:xfrm>
            <a:off x="6722555" y="1920594"/>
            <a:ext cx="2063848" cy="3293209"/>
          </a:xfrm>
          <a:prstGeom prst="rect">
            <a:avLst/>
          </a:prstGeom>
          <a:noFill/>
        </p:spPr>
        <p:txBody>
          <a:bodyPr wrap="square" rtlCol="0">
            <a:spAutoFit/>
          </a:bodyPr>
          <a:lstStyle/>
          <a:p>
            <a:r>
              <a:rPr lang="en-US" sz="1600" b="1">
                <a:cs typeface="Times"/>
              </a:rPr>
              <a:t>Britain sent more troops to America to make colonists obey the Tea Act and other British laws</a:t>
            </a:r>
          </a:p>
          <a:p>
            <a:endParaRPr lang="en-US" sz="1600" b="1">
              <a:cs typeface="Times"/>
            </a:endParaRPr>
          </a:p>
          <a:p>
            <a:endParaRPr lang="en-US" sz="1600" b="1">
              <a:cs typeface="Times"/>
            </a:endParaRPr>
          </a:p>
          <a:p>
            <a:r>
              <a:rPr lang="en-US" sz="1600" b="1">
                <a:cs typeface="Times"/>
              </a:rPr>
              <a:t>Colonists rebelled and held the First Continental Congress</a:t>
            </a:r>
          </a:p>
          <a:p>
            <a:endParaRPr lang="en-US" sz="1600" b="1">
              <a:cs typeface="Times"/>
            </a:endParaRPr>
          </a:p>
          <a:p>
            <a:r>
              <a:rPr lang="en-US" sz="1600" b="1">
                <a:cs typeface="Times"/>
              </a:rPr>
              <a:t>Set stage for American Revolution</a:t>
            </a:r>
          </a:p>
        </p:txBody>
      </p:sp>
      <p:sp>
        <p:nvSpPr>
          <p:cNvPr id="50" name="TextBox 49"/>
          <p:cNvSpPr txBox="1"/>
          <p:nvPr/>
        </p:nvSpPr>
        <p:spPr>
          <a:xfrm>
            <a:off x="383315" y="867827"/>
            <a:ext cx="4144397" cy="523220"/>
          </a:xfrm>
          <a:prstGeom prst="rect">
            <a:avLst/>
          </a:prstGeom>
          <a:noFill/>
        </p:spPr>
        <p:txBody>
          <a:bodyPr wrap="square" rtlCol="0">
            <a:spAutoFit/>
          </a:bodyPr>
          <a:lstStyle/>
          <a:p>
            <a:r>
              <a:rPr lang="en-US" sz="1400" b="1">
                <a:cs typeface="Times"/>
              </a:rPr>
              <a:t>What were the causes and effects of the </a:t>
            </a:r>
            <a:r>
              <a:rPr lang="en-US" sz="1400" b="1" u="sng">
                <a:cs typeface="Times"/>
              </a:rPr>
              <a:t>Boston Tea Party</a:t>
            </a:r>
            <a:r>
              <a:rPr lang="en-US" sz="1200">
                <a:cs typeface="Times"/>
              </a:rPr>
              <a:t>?</a:t>
            </a:r>
          </a:p>
        </p:txBody>
      </p:sp>
      <p:sp>
        <p:nvSpPr>
          <p:cNvPr id="51" name="TextBox 50"/>
          <p:cNvSpPr txBox="1"/>
          <p:nvPr/>
        </p:nvSpPr>
        <p:spPr>
          <a:xfrm>
            <a:off x="4921969" y="867827"/>
            <a:ext cx="3994991" cy="646331"/>
          </a:xfrm>
          <a:prstGeom prst="rect">
            <a:avLst/>
          </a:prstGeom>
          <a:noFill/>
        </p:spPr>
        <p:txBody>
          <a:bodyPr wrap="square" rtlCol="0">
            <a:normAutofit/>
          </a:bodyPr>
          <a:lstStyle/>
          <a:p>
            <a:r>
              <a:rPr lang="en-US" sz="1200" b="1" i="1">
                <a:cs typeface="Times"/>
              </a:rPr>
              <a:t>Representation: </a:t>
            </a:r>
            <a:r>
              <a:rPr lang="en-US" sz="1200" b="1">
                <a:cs typeface="Times"/>
              </a:rPr>
              <a:t>speaking or acting on the behalf of someone else</a:t>
            </a:r>
          </a:p>
          <a:p>
            <a:r>
              <a:rPr lang="en-US" sz="1200" b="1" i="1">
                <a:cs typeface="Times"/>
              </a:rPr>
              <a:t>Parliament</a:t>
            </a:r>
            <a:r>
              <a:rPr lang="en-US" sz="1200" b="1">
                <a:cs typeface="Times"/>
              </a:rPr>
              <a:t>: lawmaking body in Britain</a:t>
            </a:r>
            <a:endParaRPr lang="en-US" sz="1200" b="1" i="1">
              <a:cs typeface="Times"/>
            </a:endParaRPr>
          </a:p>
        </p:txBody>
      </p:sp>
      <p:sp>
        <p:nvSpPr>
          <p:cNvPr id="53" name="TextBox 52"/>
          <p:cNvSpPr txBox="1"/>
          <p:nvPr/>
        </p:nvSpPr>
        <p:spPr>
          <a:xfrm>
            <a:off x="1487911" y="6344464"/>
            <a:ext cx="7527959" cy="415498"/>
          </a:xfrm>
          <a:prstGeom prst="rect">
            <a:avLst/>
          </a:prstGeom>
          <a:solidFill>
            <a:schemeClr val="accent4">
              <a:lumMod val="20000"/>
              <a:lumOff val="80000"/>
            </a:schemeClr>
          </a:solidFill>
          <a:ln>
            <a:noFill/>
          </a:ln>
        </p:spPr>
        <p:txBody>
          <a:bodyPr wrap="square" rtlCol="0">
            <a:spAutoFit/>
          </a:bodyPr>
          <a:lstStyle/>
          <a:p>
            <a:r>
              <a:rPr lang="en-US" sz="1200">
                <a:latin typeface="Times"/>
                <a:cs typeface="Times"/>
              </a:rPr>
              <a:t>TOOL BOX: </a:t>
            </a:r>
            <a:r>
              <a:rPr lang="en-US" sz="900">
                <a:latin typeface="Times"/>
                <a:cs typeface="Times"/>
              </a:rPr>
              <a:t>Take one of these shapes and drag to use in your organizer.</a:t>
            </a:r>
          </a:p>
          <a:p>
            <a:r>
              <a:rPr lang="en-US" sz="900">
                <a:latin typeface="Times"/>
                <a:cs typeface="Times"/>
              </a:rPr>
              <a:t>You can drag, resize and place these shapes however you’d like.</a:t>
            </a:r>
          </a:p>
        </p:txBody>
      </p:sp>
      <p:cxnSp>
        <p:nvCxnSpPr>
          <p:cNvPr id="55" name="Straight Arrow Connector 54"/>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7062635" y="6553624"/>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7062633" y="6553624"/>
            <a:ext cx="671491"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7062635" y="6553624"/>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7754479" y="4226723"/>
            <a:ext cx="0" cy="32925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7754479" y="3333491"/>
            <a:ext cx="0" cy="28493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5833534" y="3005668"/>
            <a:ext cx="932476" cy="110265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2317003" y="2939815"/>
            <a:ext cx="671491"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4" name="Left Brace 73"/>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Left Brace 74"/>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Left Brace 75"/>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Left Brace 76"/>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Left Brace 77"/>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Left Brace 78"/>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Left Brace 79"/>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Left Brace 80"/>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Left Brace 81"/>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Left Brace 82"/>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Left Brace 83"/>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Left Brace 84"/>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Rectangle 3"/>
          <p:cNvSpPr/>
          <p:nvPr/>
        </p:nvSpPr>
        <p:spPr>
          <a:xfrm>
            <a:off x="86663" y="1564151"/>
            <a:ext cx="415498" cy="646331"/>
          </a:xfrm>
          <a:prstGeom prst="rect">
            <a:avLst/>
          </a:prstGeom>
        </p:spPr>
        <p:txBody>
          <a:bodyPr wrap="none">
            <a:spAutoFit/>
          </a:bodyPr>
          <a:lstStyle/>
          <a:p>
            <a:r>
              <a:rPr lang="en-US" sz="3600" b="1">
                <a:solidFill>
                  <a:srgbClr val="31859C"/>
                </a:solidFill>
                <a:latin typeface="Times New Roman"/>
                <a:ea typeface="ＭＳ 明朝"/>
              </a:rPr>
              <a:t>4</a:t>
            </a:r>
            <a:endParaRPr lang="en-US" sz="3600" b="1">
              <a:solidFill>
                <a:srgbClr val="31859C"/>
              </a:solidFill>
            </a:endParaRPr>
          </a:p>
        </p:txBody>
      </p:sp>
      <p:sp>
        <p:nvSpPr>
          <p:cNvPr id="105" name="Rectangle 104"/>
          <p:cNvSpPr/>
          <p:nvPr/>
        </p:nvSpPr>
        <p:spPr>
          <a:xfrm>
            <a:off x="6173718" y="1564151"/>
            <a:ext cx="415498" cy="646331"/>
          </a:xfrm>
          <a:prstGeom prst="rect">
            <a:avLst/>
          </a:prstGeom>
        </p:spPr>
        <p:txBody>
          <a:bodyPr wrap="none">
            <a:spAutoFit/>
          </a:bodyPr>
          <a:lstStyle/>
          <a:p>
            <a:r>
              <a:rPr lang="en-US" sz="3600" b="1">
                <a:solidFill>
                  <a:srgbClr val="31859C"/>
                </a:solidFill>
                <a:latin typeface="Times New Roman"/>
                <a:ea typeface="ＭＳ 明朝"/>
              </a:rPr>
              <a:t>5</a:t>
            </a:r>
            <a:endParaRPr lang="en-US" sz="3600" b="1">
              <a:solidFill>
                <a:srgbClr val="31859C"/>
              </a:solidFill>
            </a:endParaRPr>
          </a:p>
        </p:txBody>
      </p:sp>
      <p:sp>
        <p:nvSpPr>
          <p:cNvPr id="106" name="Rectangle 105"/>
          <p:cNvSpPr/>
          <p:nvPr/>
        </p:nvSpPr>
        <p:spPr>
          <a:xfrm>
            <a:off x="3275489" y="1564151"/>
            <a:ext cx="415498" cy="646331"/>
          </a:xfrm>
          <a:prstGeom prst="rect">
            <a:avLst/>
          </a:prstGeom>
        </p:spPr>
        <p:txBody>
          <a:bodyPr wrap="none">
            <a:spAutoFit/>
          </a:bodyPr>
          <a:lstStyle/>
          <a:p>
            <a:r>
              <a:rPr lang="en-US" sz="3600" b="1">
                <a:solidFill>
                  <a:schemeClr val="accent5">
                    <a:lumMod val="75000"/>
                  </a:schemeClr>
                </a:solidFill>
                <a:latin typeface="Times New Roman"/>
                <a:ea typeface="ＭＳ 明朝"/>
              </a:rPr>
              <a:t>3</a:t>
            </a:r>
            <a:endParaRPr lang="en-US" sz="3600" b="1">
              <a:solidFill>
                <a:schemeClr val="accent5">
                  <a:lumMod val="75000"/>
                </a:schemeClr>
              </a:solidFill>
            </a:endParaRPr>
          </a:p>
        </p:txBody>
      </p:sp>
      <p:sp>
        <p:nvSpPr>
          <p:cNvPr id="107" name="Rectangle 106"/>
          <p:cNvSpPr/>
          <p:nvPr/>
        </p:nvSpPr>
        <p:spPr>
          <a:xfrm>
            <a:off x="102538" y="544348"/>
            <a:ext cx="415498" cy="646331"/>
          </a:xfrm>
          <a:prstGeom prst="rect">
            <a:avLst/>
          </a:prstGeom>
        </p:spPr>
        <p:txBody>
          <a:bodyPr wrap="none">
            <a:spAutoFit/>
          </a:bodyPr>
          <a:lstStyle/>
          <a:p>
            <a:r>
              <a:rPr lang="en-US" sz="3600" b="1">
                <a:solidFill>
                  <a:srgbClr val="E46C0A"/>
                </a:solidFill>
                <a:latin typeface="Times New Roman"/>
                <a:ea typeface="ＭＳ 明朝"/>
              </a:rPr>
              <a:t>1</a:t>
            </a:r>
            <a:endParaRPr lang="en-US" sz="3600" b="1">
              <a:solidFill>
                <a:srgbClr val="E46C0A"/>
              </a:solidFill>
            </a:endParaRPr>
          </a:p>
        </p:txBody>
      </p:sp>
      <p:sp>
        <p:nvSpPr>
          <p:cNvPr id="108" name="Rectangle 107"/>
          <p:cNvSpPr/>
          <p:nvPr/>
        </p:nvSpPr>
        <p:spPr>
          <a:xfrm>
            <a:off x="4638854" y="544348"/>
            <a:ext cx="415498" cy="646331"/>
          </a:xfrm>
          <a:prstGeom prst="rect">
            <a:avLst/>
          </a:prstGeom>
        </p:spPr>
        <p:txBody>
          <a:bodyPr wrap="none">
            <a:spAutoFit/>
          </a:bodyPr>
          <a:lstStyle/>
          <a:p>
            <a:r>
              <a:rPr lang="en-US" sz="3600" b="1">
                <a:solidFill>
                  <a:schemeClr val="accent3">
                    <a:lumMod val="75000"/>
                  </a:schemeClr>
                </a:solidFill>
                <a:latin typeface="Times New Roman"/>
                <a:ea typeface="ＭＳ 明朝"/>
              </a:rPr>
              <a:t>2</a:t>
            </a:r>
            <a:endParaRPr lang="en-US" sz="3600" b="1">
              <a:solidFill>
                <a:schemeClr val="accent3">
                  <a:lumMod val="75000"/>
                </a:schemeClr>
              </a:solidFill>
            </a:endParaRPr>
          </a:p>
        </p:txBody>
      </p:sp>
      <p:sp>
        <p:nvSpPr>
          <p:cNvPr id="112" name="Rectangle 111"/>
          <p:cNvSpPr/>
          <p:nvPr/>
        </p:nvSpPr>
        <p:spPr>
          <a:xfrm>
            <a:off x="63475" y="5466301"/>
            <a:ext cx="415498" cy="646331"/>
          </a:xfrm>
          <a:prstGeom prst="rect">
            <a:avLst/>
          </a:prstGeom>
        </p:spPr>
        <p:txBody>
          <a:bodyPr wrap="none">
            <a:spAutoFit/>
          </a:bodyPr>
          <a:lstStyle/>
          <a:p>
            <a:r>
              <a:rPr lang="en-US" sz="3600" b="1">
                <a:solidFill>
                  <a:srgbClr val="E46C0A"/>
                </a:solidFill>
                <a:latin typeface="Times New Roman"/>
                <a:ea typeface="ＭＳ 明朝"/>
              </a:rPr>
              <a:t>6</a:t>
            </a:r>
            <a:endParaRPr lang="en-US" sz="3600" b="1">
              <a:solidFill>
                <a:srgbClr val="E46C0A"/>
              </a:solidFill>
            </a:endParaRPr>
          </a:p>
        </p:txBody>
      </p:sp>
      <p:sp>
        <p:nvSpPr>
          <p:cNvPr id="102" name="TextBox 101"/>
          <p:cNvSpPr txBox="1"/>
          <p:nvPr/>
        </p:nvSpPr>
        <p:spPr>
          <a:xfrm>
            <a:off x="7956766" y="6446707"/>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08" name="TextBox 307"/>
          <p:cNvSpPr txBox="1"/>
          <p:nvPr/>
        </p:nvSpPr>
        <p:spPr>
          <a:xfrm>
            <a:off x="7956766" y="6442196"/>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09" name="TextBox 308"/>
          <p:cNvSpPr txBox="1"/>
          <p:nvPr/>
        </p:nvSpPr>
        <p:spPr>
          <a:xfrm>
            <a:off x="7956766" y="6442196"/>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10" name="TextBox 309"/>
          <p:cNvSpPr txBox="1"/>
          <p:nvPr/>
        </p:nvSpPr>
        <p:spPr>
          <a:xfrm>
            <a:off x="7956766" y="6442196"/>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11" name="TextBox 310"/>
          <p:cNvSpPr txBox="1"/>
          <p:nvPr/>
        </p:nvSpPr>
        <p:spPr>
          <a:xfrm>
            <a:off x="7956766" y="6446707"/>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12" name="TextBox 311"/>
          <p:cNvSpPr txBox="1"/>
          <p:nvPr/>
        </p:nvSpPr>
        <p:spPr>
          <a:xfrm>
            <a:off x="7956766" y="6442196"/>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13" name="TextBox 312"/>
          <p:cNvSpPr txBox="1"/>
          <p:nvPr/>
        </p:nvSpPr>
        <p:spPr>
          <a:xfrm>
            <a:off x="7956766" y="6442196"/>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14" name="TextBox 313"/>
          <p:cNvSpPr txBox="1"/>
          <p:nvPr/>
        </p:nvSpPr>
        <p:spPr>
          <a:xfrm>
            <a:off x="7956766" y="6446707"/>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cxnSp>
        <p:nvCxnSpPr>
          <p:cNvPr id="318" name="Straight Connector 317"/>
          <p:cNvCxnSpPr/>
          <p:nvPr/>
        </p:nvCxnSpPr>
        <p:spPr>
          <a:xfrm>
            <a:off x="2227049" y="2081027"/>
            <a:ext cx="0" cy="3320712"/>
          </a:xfrm>
          <a:prstGeom prst="line">
            <a:avLst/>
          </a:prstGeom>
          <a:ln w="12700" cmpd="sng">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a:off x="6766009" y="2081027"/>
            <a:ext cx="0" cy="3320712"/>
          </a:xfrm>
          <a:prstGeom prst="line">
            <a:avLst/>
          </a:prstGeom>
          <a:ln w="12700" cmpd="sng">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3263571" y="1947458"/>
            <a:ext cx="2625777" cy="307777"/>
          </a:xfrm>
          <a:prstGeom prst="rect">
            <a:avLst/>
          </a:prstGeom>
          <a:solidFill>
            <a:schemeClr val="accent5">
              <a:lumMod val="60000"/>
              <a:lumOff val="40000"/>
            </a:schemeClr>
          </a:solidFill>
        </p:spPr>
        <p:txBody>
          <a:bodyPr wrap="square" rtlCol="0">
            <a:spAutoFit/>
          </a:bodyPr>
          <a:lstStyle/>
          <a:p>
            <a:pPr algn="ctr"/>
            <a:r>
              <a:rPr lang="en-US" sz="1400" b="1">
                <a:cs typeface="Times"/>
              </a:rPr>
              <a:t>Boston Tea Party</a:t>
            </a:r>
          </a:p>
        </p:txBody>
      </p:sp>
      <p:sp>
        <p:nvSpPr>
          <p:cNvPr id="73" name="TextBox 72"/>
          <p:cNvSpPr txBox="1"/>
          <p:nvPr/>
        </p:nvSpPr>
        <p:spPr>
          <a:xfrm>
            <a:off x="3260918" y="2228886"/>
            <a:ext cx="2558045" cy="2742441"/>
          </a:xfrm>
          <a:prstGeom prst="rect">
            <a:avLst/>
          </a:prstGeom>
          <a:solidFill>
            <a:schemeClr val="accent5">
              <a:lumMod val="60000"/>
              <a:lumOff val="40000"/>
            </a:schemeClr>
          </a:solidFill>
        </p:spPr>
        <p:txBody>
          <a:bodyPr wrap="square" rtlCol="0">
            <a:noAutofit/>
          </a:bodyPr>
          <a:lstStyle/>
          <a:p>
            <a:pPr marL="91440"/>
            <a:r>
              <a:rPr lang="en-US" sz="1600" b="1">
                <a:cs typeface="Times"/>
              </a:rPr>
              <a:t>Colonists became angry over Tea Act</a:t>
            </a:r>
          </a:p>
          <a:p>
            <a:pPr marL="91440"/>
            <a:endParaRPr lang="en-US" sz="1600" b="1">
              <a:cs typeface="Times"/>
            </a:endParaRPr>
          </a:p>
          <a:p>
            <a:pPr marL="91440"/>
            <a:r>
              <a:rPr lang="en-US" sz="1600" b="1">
                <a:cs typeface="Times"/>
              </a:rPr>
              <a:t>They thought they were being taxed by Britain without having representation in Parliament</a:t>
            </a:r>
          </a:p>
          <a:p>
            <a:pPr marL="91440"/>
            <a:endParaRPr lang="en-US" sz="1600" b="1">
              <a:cs typeface="Times"/>
            </a:endParaRPr>
          </a:p>
          <a:p>
            <a:pPr marL="91440"/>
            <a:r>
              <a:rPr lang="en-US" sz="1600" b="1">
                <a:cs typeface="Times"/>
              </a:rPr>
              <a:t>Some colonists dressed up as Indians and dumped tea carried by British ships into Boston Harbor</a:t>
            </a:r>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p:txBody>
      </p:sp>
      <p:sp>
        <p:nvSpPr>
          <p:cNvPr id="3" name="TextBox 2"/>
          <p:cNvSpPr txBox="1"/>
          <p:nvPr/>
        </p:nvSpPr>
        <p:spPr>
          <a:xfrm>
            <a:off x="2248691" y="2708984"/>
            <a:ext cx="778987" cy="246221"/>
          </a:xfrm>
          <a:prstGeom prst="rect">
            <a:avLst/>
          </a:prstGeom>
          <a:noFill/>
        </p:spPr>
        <p:txBody>
          <a:bodyPr wrap="square" rtlCol="0">
            <a:spAutoFit/>
          </a:bodyPr>
          <a:lstStyle/>
          <a:p>
            <a:r>
              <a:rPr lang="en-US" sz="1000"/>
              <a:t>Causing</a:t>
            </a:r>
          </a:p>
        </p:txBody>
      </p:sp>
      <p:sp>
        <p:nvSpPr>
          <p:cNvPr id="86" name="TextBox 85"/>
          <p:cNvSpPr txBox="1"/>
          <p:nvPr/>
        </p:nvSpPr>
        <p:spPr>
          <a:xfrm rot="18594449">
            <a:off x="5974248" y="3189524"/>
            <a:ext cx="778987" cy="246221"/>
          </a:xfrm>
          <a:prstGeom prst="rect">
            <a:avLst/>
          </a:prstGeom>
          <a:noFill/>
        </p:spPr>
        <p:txBody>
          <a:bodyPr wrap="square" rtlCol="0">
            <a:spAutoFit/>
          </a:bodyPr>
          <a:lstStyle/>
          <a:p>
            <a:r>
              <a:rPr lang="en-US" sz="1000"/>
              <a:t>Leading to</a:t>
            </a:r>
          </a:p>
        </p:txBody>
      </p:sp>
      <p:sp>
        <p:nvSpPr>
          <p:cNvPr id="5" name="Rectangle 4">
            <a:extLst>
              <a:ext uri="{FF2B5EF4-FFF2-40B4-BE49-F238E27FC236}">
                <a16:creationId xmlns:a16="http://schemas.microsoft.com/office/drawing/2014/main" id="{62659CC8-DE9E-BE43-B6E0-38DDEC2AF551}"/>
              </a:ext>
            </a:extLst>
          </p:cNvPr>
          <p:cNvSpPr/>
          <p:nvPr/>
        </p:nvSpPr>
        <p:spPr>
          <a:xfrm>
            <a:off x="4835210" y="6404721"/>
            <a:ext cx="1754006" cy="307777"/>
          </a:xfrm>
          <a:prstGeom prst="rect">
            <a:avLst/>
          </a:prstGeom>
        </p:spPr>
        <p:txBody>
          <a:bodyPr wrap="none">
            <a:spAutoFit/>
          </a:bodyPr>
          <a:lstStyle/>
          <a:p>
            <a:pPr algn="r"/>
            <a:r>
              <a:rPr lang="en-US" altLang="en-US" sz="1400">
                <a:solidFill>
                  <a:srgbClr val="85898A"/>
                </a:solidFill>
              </a:rPr>
              <a:t>© Janis </a:t>
            </a:r>
            <a:r>
              <a:rPr lang="en-US" altLang="en-US" sz="1400" err="1">
                <a:solidFill>
                  <a:srgbClr val="85898A"/>
                </a:solidFill>
              </a:rPr>
              <a:t>Bulgren</a:t>
            </a:r>
            <a:r>
              <a:rPr lang="en-US" altLang="en-US" sz="1400">
                <a:solidFill>
                  <a:srgbClr val="85898A"/>
                </a:solidFill>
              </a:rPr>
              <a:t> 2023</a:t>
            </a:r>
          </a:p>
        </p:txBody>
      </p:sp>
      <p:sp>
        <p:nvSpPr>
          <p:cNvPr id="7" name="Rounded Rectangular Callout 6">
            <a:extLst>
              <a:ext uri="{FF2B5EF4-FFF2-40B4-BE49-F238E27FC236}">
                <a16:creationId xmlns:a16="http://schemas.microsoft.com/office/drawing/2014/main" id="{45C1BFF1-7342-47CD-1FF8-31CAB96DF152}"/>
              </a:ext>
            </a:extLst>
          </p:cNvPr>
          <p:cNvSpPr/>
          <p:nvPr/>
        </p:nvSpPr>
        <p:spPr bwMode="auto">
          <a:xfrm rot="10800000" flipV="1">
            <a:off x="132677" y="5586421"/>
            <a:ext cx="7545993" cy="688850"/>
          </a:xfrm>
          <a:prstGeom prst="wedgeRoundRectCallout">
            <a:avLst>
              <a:gd name="adj1" fmla="val 30528"/>
              <a:gd name="adj2" fmla="val -169903"/>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b="1">
                <a:solidFill>
                  <a:srgbClr val="971B2F"/>
                </a:solidFill>
                <a:highlight>
                  <a:srgbClr val="FFFF00"/>
                </a:highlight>
              </a:rPr>
              <a:t>Discuss causes and…..</a:t>
            </a:r>
            <a:endParaRPr lang="en-US" sz="2400" b="1">
              <a:solidFill>
                <a:srgbClr val="971B2F"/>
              </a:solidFill>
              <a:highlight>
                <a:srgbClr val="FFFF00"/>
              </a:highlight>
            </a:endParaRPr>
          </a:p>
        </p:txBody>
      </p:sp>
      <p:sp>
        <p:nvSpPr>
          <p:cNvPr id="8" name="Rounded Rectangular Callout 7">
            <a:extLst>
              <a:ext uri="{FF2B5EF4-FFF2-40B4-BE49-F238E27FC236}">
                <a16:creationId xmlns:a16="http://schemas.microsoft.com/office/drawing/2014/main" id="{E15BE4A9-4EE9-F67A-4EFE-E94BB075B696}"/>
              </a:ext>
            </a:extLst>
          </p:cNvPr>
          <p:cNvSpPr/>
          <p:nvPr/>
        </p:nvSpPr>
        <p:spPr bwMode="auto">
          <a:xfrm rot="10800000" flipV="1">
            <a:off x="4835208" y="5620640"/>
            <a:ext cx="4175177" cy="478126"/>
          </a:xfrm>
          <a:prstGeom prst="wedgeRoundRectCallout">
            <a:avLst>
              <a:gd name="adj1" fmla="val -4649"/>
              <a:gd name="adj2" fmla="val -149838"/>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b="1">
                <a:solidFill>
                  <a:srgbClr val="971B2F"/>
                </a:solidFill>
                <a:highlight>
                  <a:srgbClr val="FFFF00"/>
                </a:highlight>
              </a:rPr>
              <a:t>effects and consequences</a:t>
            </a:r>
            <a:endParaRPr lang="en-US" sz="2400" b="1">
              <a:solidFill>
                <a:srgbClr val="971B2F"/>
              </a:solidFill>
              <a:highlight>
                <a:srgbClr val="FFFF00"/>
              </a:highlight>
            </a:endParaRPr>
          </a:p>
        </p:txBody>
      </p:sp>
    </p:spTree>
    <p:extLst>
      <p:ext uri="{BB962C8B-B14F-4D97-AF65-F5344CB8AC3E}">
        <p14:creationId xmlns:p14="http://schemas.microsoft.com/office/powerpoint/2010/main" val="3336614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03240A-E265-4730-87AA-2BEB39F0F0D9}"/>
              </a:ext>
            </a:extLst>
          </p:cNvPr>
          <p:cNvSpPr txBox="1"/>
          <p:nvPr/>
        </p:nvSpPr>
        <p:spPr>
          <a:xfrm>
            <a:off x="0" y="335280"/>
            <a:ext cx="9144000" cy="6675120"/>
          </a:xfrm>
          <a:prstGeom prst="rect">
            <a:avLst/>
          </a:prstGeom>
          <a:solidFill>
            <a:schemeClr val="bg1"/>
          </a:solidFill>
        </p:spPr>
        <p:txBody>
          <a:bodyPr wrap="square" rtlCol="0">
            <a:spAutoFit/>
          </a:bodyPr>
          <a:lstStyle/>
          <a:p>
            <a:endParaRPr lang="en-US"/>
          </a:p>
        </p:txBody>
      </p:sp>
      <p:sp>
        <p:nvSpPr>
          <p:cNvPr id="6" name="object 7">
            <a:extLst>
              <a:ext uri="{FF2B5EF4-FFF2-40B4-BE49-F238E27FC236}">
                <a16:creationId xmlns:a16="http://schemas.microsoft.com/office/drawing/2014/main" id="{3C71F3D8-B332-4E80-A850-02A4A2EBDEB1}"/>
              </a:ext>
            </a:extLst>
          </p:cNvPr>
          <p:cNvSpPr txBox="1"/>
          <p:nvPr/>
        </p:nvSpPr>
        <p:spPr>
          <a:xfrm>
            <a:off x="959031" y="6123093"/>
            <a:ext cx="4528454" cy="127075"/>
          </a:xfrm>
          <a:prstGeom prst="rect">
            <a:avLst/>
          </a:prstGeom>
        </p:spPr>
        <p:txBody>
          <a:bodyPr vert="horz" wrap="square" lIns="0" tIns="11546" rIns="0" bIns="0" rtlCol="0">
            <a:spAutoFit/>
          </a:bodyPr>
          <a:lstStyle/>
          <a:p>
            <a:pPr marL="11546">
              <a:spcBef>
                <a:spcPts val="91"/>
              </a:spcBef>
            </a:pPr>
            <a:r>
              <a:rPr lang="en-US" sz="750"/>
              <a:t>© </a:t>
            </a:r>
            <a:r>
              <a:rPr lang="en-US" sz="750" i="1"/>
              <a:t>Teaching Decision-Making</a:t>
            </a:r>
            <a:r>
              <a:rPr lang="en-US" sz="750"/>
              <a:t> by Janis A. Bulgren. University of Kansas Center for Research on Learning (2018).</a:t>
            </a:r>
            <a:endParaRPr sz="750">
              <a:latin typeface="Calibri"/>
              <a:cs typeface="Calibri"/>
            </a:endParaRPr>
          </a:p>
        </p:txBody>
      </p:sp>
      <p:sp>
        <p:nvSpPr>
          <p:cNvPr id="7" name="object 2">
            <a:extLst>
              <a:ext uri="{FF2B5EF4-FFF2-40B4-BE49-F238E27FC236}">
                <a16:creationId xmlns:a16="http://schemas.microsoft.com/office/drawing/2014/main" id="{AB58453F-99FC-4E2E-BD52-395346A5300B}"/>
              </a:ext>
            </a:extLst>
          </p:cNvPr>
          <p:cNvSpPr txBox="1"/>
          <p:nvPr/>
        </p:nvSpPr>
        <p:spPr>
          <a:xfrm>
            <a:off x="940734" y="673254"/>
            <a:ext cx="7262532" cy="595386"/>
          </a:xfrm>
          <a:prstGeom prst="rect">
            <a:avLst/>
          </a:prstGeom>
        </p:spPr>
        <p:txBody>
          <a:bodyPr vert="horz" wrap="square" lIns="0" tIns="11206" rIns="0" bIns="0" rtlCol="0">
            <a:spAutoFit/>
          </a:bodyPr>
          <a:lstStyle/>
          <a:p>
            <a:pPr marL="21292" algn="ctr">
              <a:spcBef>
                <a:spcPts val="88"/>
              </a:spcBef>
            </a:pPr>
            <a:r>
              <a:rPr sz="1324" b="1" spc="-4">
                <a:latin typeface="Calibri"/>
                <a:cs typeface="Calibri"/>
              </a:rPr>
              <a:t>Decision-Making</a:t>
            </a:r>
            <a:r>
              <a:rPr sz="1324" b="1" spc="-13">
                <a:latin typeface="Calibri"/>
                <a:cs typeface="Calibri"/>
              </a:rPr>
              <a:t> </a:t>
            </a:r>
            <a:r>
              <a:rPr sz="1324" b="1" spc="-4">
                <a:latin typeface="Calibri"/>
                <a:cs typeface="Calibri"/>
              </a:rPr>
              <a:t>Guide</a:t>
            </a:r>
            <a:endParaRPr sz="1324">
              <a:latin typeface="Calibri"/>
              <a:cs typeface="Calibri"/>
            </a:endParaRPr>
          </a:p>
          <a:p>
            <a:pPr>
              <a:spcBef>
                <a:spcPts val="26"/>
              </a:spcBef>
            </a:pPr>
            <a:endParaRPr sz="1412">
              <a:latin typeface="Times New Roman"/>
              <a:cs typeface="Times New Roman"/>
            </a:endParaRPr>
          </a:p>
          <a:p>
            <a:pPr algn="ctr">
              <a:tabLst>
                <a:tab pos="2537147" algn="l"/>
                <a:tab pos="3563661" algn="l"/>
                <a:tab pos="5337086" algn="l"/>
                <a:tab pos="7239946" algn="l"/>
              </a:tabLst>
            </a:pPr>
            <a:r>
              <a:rPr sz="1059">
                <a:latin typeface="Calibri"/>
                <a:cs typeface="Calibri"/>
              </a:rPr>
              <a:t>Name:</a:t>
            </a:r>
            <a:r>
              <a:rPr sz="1059" u="sng">
                <a:uFill>
                  <a:solidFill>
                    <a:srgbClr val="000000"/>
                  </a:solidFill>
                </a:uFill>
                <a:latin typeface="Calibri"/>
                <a:cs typeface="Calibri"/>
              </a:rPr>
              <a:t>	</a:t>
            </a:r>
            <a:r>
              <a:rPr sz="1059" spc="-4">
                <a:latin typeface="Calibri"/>
                <a:cs typeface="Calibri"/>
              </a:rPr>
              <a:t>Date:</a:t>
            </a:r>
            <a:r>
              <a:rPr sz="1059" u="sng" spc="-4">
                <a:uFill>
                  <a:solidFill>
                    <a:srgbClr val="000000"/>
                  </a:solidFill>
                </a:uFill>
                <a:latin typeface="Calibri"/>
                <a:cs typeface="Calibri"/>
              </a:rPr>
              <a:t>	</a:t>
            </a:r>
            <a:r>
              <a:rPr sz="1059" spc="-4">
                <a:latin typeface="Calibri"/>
                <a:cs typeface="Calibri"/>
              </a:rPr>
              <a:t>Class:</a:t>
            </a:r>
            <a:r>
              <a:rPr sz="1059" u="sng" spc="-4">
                <a:uFill>
                  <a:solidFill>
                    <a:srgbClr val="000000"/>
                  </a:solidFill>
                </a:uFill>
                <a:latin typeface="Calibri"/>
                <a:cs typeface="Calibri"/>
              </a:rPr>
              <a:t> 	</a:t>
            </a:r>
            <a:r>
              <a:rPr sz="1059" spc="-4">
                <a:latin typeface="Calibri"/>
                <a:cs typeface="Calibri"/>
              </a:rPr>
              <a:t>Topic: </a:t>
            </a:r>
            <a:r>
              <a:rPr sz="1059" u="sng">
                <a:uFill>
                  <a:solidFill>
                    <a:srgbClr val="000000"/>
                  </a:solidFill>
                </a:uFill>
                <a:latin typeface="Calibri"/>
                <a:cs typeface="Calibri"/>
              </a:rPr>
              <a:t> 	</a:t>
            </a:r>
            <a:endParaRPr sz="1059">
              <a:latin typeface="Calibri"/>
              <a:cs typeface="Calibri"/>
            </a:endParaRPr>
          </a:p>
        </p:txBody>
      </p:sp>
      <p:graphicFrame>
        <p:nvGraphicFramePr>
          <p:cNvPr id="9" name="object 6">
            <a:extLst>
              <a:ext uri="{FF2B5EF4-FFF2-40B4-BE49-F238E27FC236}">
                <a16:creationId xmlns:a16="http://schemas.microsoft.com/office/drawing/2014/main" id="{597FAEDC-3AEE-4387-8D0A-8064E9FAE4BE}"/>
              </a:ext>
            </a:extLst>
          </p:cNvPr>
          <p:cNvGraphicFramePr>
            <a:graphicFrameLocks noGrp="1"/>
          </p:cNvGraphicFramePr>
          <p:nvPr>
            <p:extLst>
              <p:ext uri="{D42A27DB-BD31-4B8C-83A1-F6EECF244321}">
                <p14:modId xmlns:p14="http://schemas.microsoft.com/office/powerpoint/2010/main" val="3760356341"/>
              </p:ext>
            </p:extLst>
          </p:nvPr>
        </p:nvGraphicFramePr>
        <p:xfrm>
          <a:off x="941294" y="1430772"/>
          <a:ext cx="7261971" cy="5018685"/>
        </p:xfrm>
        <a:graphic>
          <a:graphicData uri="http://schemas.openxmlformats.org/drawingml/2006/table">
            <a:tbl>
              <a:tblPr firstRow="1" bandRow="1">
                <a:tableStyleId>{2D5ABB26-0587-4C30-8999-92F81FD0307C}</a:tableStyleId>
              </a:tblPr>
              <a:tblGrid>
                <a:gridCol w="1479290">
                  <a:extLst>
                    <a:ext uri="{9D8B030D-6E8A-4147-A177-3AD203B41FA5}">
                      <a16:colId xmlns:a16="http://schemas.microsoft.com/office/drawing/2014/main" val="20000"/>
                    </a:ext>
                  </a:extLst>
                </a:gridCol>
                <a:gridCol w="2454278">
                  <a:extLst>
                    <a:ext uri="{9D8B030D-6E8A-4147-A177-3AD203B41FA5}">
                      <a16:colId xmlns:a16="http://schemas.microsoft.com/office/drawing/2014/main" val="20001"/>
                    </a:ext>
                  </a:extLst>
                </a:gridCol>
                <a:gridCol w="437063">
                  <a:extLst>
                    <a:ext uri="{9D8B030D-6E8A-4147-A177-3AD203B41FA5}">
                      <a16:colId xmlns:a16="http://schemas.microsoft.com/office/drawing/2014/main" val="20002"/>
                    </a:ext>
                  </a:extLst>
                </a:gridCol>
                <a:gridCol w="2438027">
                  <a:extLst>
                    <a:ext uri="{9D8B030D-6E8A-4147-A177-3AD203B41FA5}">
                      <a16:colId xmlns:a16="http://schemas.microsoft.com/office/drawing/2014/main" val="20003"/>
                    </a:ext>
                  </a:extLst>
                </a:gridCol>
                <a:gridCol w="453313">
                  <a:extLst>
                    <a:ext uri="{9D8B030D-6E8A-4147-A177-3AD203B41FA5}">
                      <a16:colId xmlns:a16="http://schemas.microsoft.com/office/drawing/2014/main" val="20004"/>
                    </a:ext>
                  </a:extLst>
                </a:gridCol>
              </a:tblGrid>
              <a:tr h="294133">
                <a:tc gridSpan="5">
                  <a:txBody>
                    <a:bodyPr/>
                    <a:lstStyle/>
                    <a:p>
                      <a:pPr marL="71120">
                        <a:lnSpc>
                          <a:spcPts val="1635"/>
                        </a:lnSpc>
                        <a:tabLst>
                          <a:tab pos="3743960" algn="l"/>
                        </a:tabLst>
                      </a:pPr>
                      <a:r>
                        <a:rPr sz="1100" b="1">
                          <a:latin typeface="Calibri"/>
                          <a:cs typeface="Calibri"/>
                        </a:rPr>
                        <a:t>1. </a:t>
                      </a:r>
                      <a:r>
                        <a:rPr sz="1100" b="1" u="sng" spc="-5">
                          <a:uFill>
                            <a:solidFill>
                              <a:srgbClr val="000000"/>
                            </a:solidFill>
                          </a:uFill>
                          <a:latin typeface="Calibri"/>
                          <a:cs typeface="Calibri"/>
                        </a:rPr>
                        <a:t>D</a:t>
                      </a:r>
                      <a:r>
                        <a:rPr sz="1100" b="1" spc="-5">
                          <a:latin typeface="Calibri"/>
                          <a:cs typeface="Calibri"/>
                        </a:rPr>
                        <a:t>ecide</a:t>
                      </a:r>
                      <a:r>
                        <a:rPr sz="1100" b="1" spc="0">
                          <a:latin typeface="Calibri"/>
                          <a:cs typeface="Calibri"/>
                        </a:rPr>
                        <a:t> </a:t>
                      </a:r>
                      <a:r>
                        <a:rPr sz="1100" b="1">
                          <a:latin typeface="Calibri"/>
                          <a:cs typeface="Calibri"/>
                        </a:rPr>
                        <a:t>the</a:t>
                      </a:r>
                      <a:r>
                        <a:rPr sz="1100" b="1" spc="-15">
                          <a:latin typeface="Calibri"/>
                          <a:cs typeface="Calibri"/>
                        </a:rPr>
                        <a:t> </a:t>
                      </a:r>
                      <a:r>
                        <a:rPr sz="1100" b="1">
                          <a:latin typeface="Calibri"/>
                          <a:cs typeface="Calibri"/>
                        </a:rPr>
                        <a:t>issue	</a:t>
                      </a:r>
                      <a:r>
                        <a:rPr sz="1400" b="1">
                          <a:latin typeface="Calibri"/>
                          <a:cs typeface="Calibri"/>
                        </a:rPr>
                        <a:t>Term </a:t>
                      </a:r>
                      <a:r>
                        <a:rPr sz="1400" b="1" spc="-5">
                          <a:latin typeface="Calibri"/>
                          <a:cs typeface="Calibri"/>
                        </a:rPr>
                        <a:t>Limits for</a:t>
                      </a:r>
                      <a:r>
                        <a:rPr sz="1400" b="1" spc="-15">
                          <a:latin typeface="Calibri"/>
                          <a:cs typeface="Calibri"/>
                        </a:rPr>
                        <a:t> </a:t>
                      </a:r>
                      <a:r>
                        <a:rPr sz="1400" b="1" spc="-5">
                          <a:latin typeface="Calibri"/>
                          <a:cs typeface="Calibri"/>
                        </a:rPr>
                        <a:t>Congress</a:t>
                      </a:r>
                      <a:endParaRPr sz="14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87283">
                <a:tc>
                  <a:txBody>
                    <a:bodyPr/>
                    <a:lstStyle/>
                    <a:p>
                      <a:pPr marL="71120">
                        <a:lnSpc>
                          <a:spcPts val="1405"/>
                        </a:lnSpc>
                      </a:pPr>
                      <a:r>
                        <a:rPr sz="1100" b="1">
                          <a:latin typeface="Calibri"/>
                          <a:cs typeface="Calibri"/>
                        </a:rPr>
                        <a:t>3. </a:t>
                      </a:r>
                      <a:r>
                        <a:rPr sz="1100" b="1" u="sng" spc="-5">
                          <a:uFill>
                            <a:solidFill>
                              <a:srgbClr val="000000"/>
                            </a:solidFill>
                          </a:uFill>
                          <a:latin typeface="Calibri"/>
                          <a:cs typeface="Calibri"/>
                        </a:rPr>
                        <a:t>C</a:t>
                      </a:r>
                      <a:r>
                        <a:rPr sz="1100" b="1" spc="-5">
                          <a:latin typeface="Calibri"/>
                          <a:cs typeface="Calibri"/>
                        </a:rPr>
                        <a:t>reate important</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gridSpan="2">
                  <a:txBody>
                    <a:bodyPr/>
                    <a:lstStyle/>
                    <a:p>
                      <a:pPr marL="71120">
                        <a:lnSpc>
                          <a:spcPts val="1405"/>
                        </a:lnSpc>
                        <a:tabLst>
                          <a:tab pos="1337945" algn="l"/>
                        </a:tabLst>
                      </a:pPr>
                      <a:r>
                        <a:rPr sz="1100" b="1">
                          <a:latin typeface="Calibri"/>
                          <a:cs typeface="Calibri"/>
                        </a:rPr>
                        <a:t>2. </a:t>
                      </a:r>
                      <a:r>
                        <a:rPr sz="1100" b="1" u="sng" spc="-5">
                          <a:uFill>
                            <a:solidFill>
                              <a:srgbClr val="000000"/>
                            </a:solidFill>
                          </a:uFill>
                          <a:latin typeface="Calibri"/>
                          <a:cs typeface="Calibri"/>
                        </a:rPr>
                        <a:t>E</a:t>
                      </a:r>
                      <a:r>
                        <a:rPr sz="1100" b="1" spc="-5">
                          <a:latin typeface="Calibri"/>
                          <a:cs typeface="Calibri"/>
                        </a:rPr>
                        <a:t>nter</a:t>
                      </a:r>
                      <a:r>
                        <a:rPr sz="1100" b="1" spc="5">
                          <a:latin typeface="Calibri"/>
                          <a:cs typeface="Calibri"/>
                        </a:rPr>
                        <a:t> </a:t>
                      </a:r>
                      <a:r>
                        <a:rPr sz="1100" b="1" spc="-5">
                          <a:latin typeface="Calibri"/>
                          <a:cs typeface="Calibri"/>
                        </a:rPr>
                        <a:t>Option</a:t>
                      </a:r>
                      <a:r>
                        <a:rPr sz="1100" b="1">
                          <a:latin typeface="Calibri"/>
                          <a:cs typeface="Calibri"/>
                        </a:rPr>
                        <a:t> A	</a:t>
                      </a:r>
                      <a:r>
                        <a:rPr sz="1100" spc="-10">
                          <a:latin typeface="Calibri"/>
                          <a:cs typeface="Calibri"/>
                        </a:rPr>
                        <a:t>Impose </a:t>
                      </a:r>
                      <a:r>
                        <a:rPr sz="1100" spc="-5">
                          <a:latin typeface="Calibri"/>
                          <a:cs typeface="Calibri"/>
                        </a:rPr>
                        <a:t>terms</a:t>
                      </a:r>
                      <a:r>
                        <a:rPr sz="1100" spc="5">
                          <a:latin typeface="Calibri"/>
                          <a:cs typeface="Calibri"/>
                        </a:rPr>
                        <a:t> </a:t>
                      </a:r>
                      <a:r>
                        <a:rPr sz="1100" spc="-5">
                          <a:latin typeface="Calibri"/>
                          <a:cs typeface="Calibri"/>
                        </a:rPr>
                        <a:t>limits</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gridSpan="2">
                  <a:txBody>
                    <a:bodyPr/>
                    <a:lstStyle/>
                    <a:p>
                      <a:pPr marL="71120">
                        <a:lnSpc>
                          <a:spcPts val="1405"/>
                        </a:lnSpc>
                        <a:tabLst>
                          <a:tab pos="1330325" algn="l"/>
                        </a:tabLst>
                      </a:pPr>
                      <a:r>
                        <a:rPr sz="1100" b="1">
                          <a:latin typeface="Calibri"/>
                          <a:cs typeface="Calibri"/>
                        </a:rPr>
                        <a:t>2. </a:t>
                      </a:r>
                      <a:r>
                        <a:rPr sz="1100" b="1" u="sng" spc="-5">
                          <a:uFill>
                            <a:solidFill>
                              <a:srgbClr val="000000"/>
                            </a:solidFill>
                          </a:uFill>
                          <a:latin typeface="Calibri"/>
                          <a:cs typeface="Calibri"/>
                        </a:rPr>
                        <a:t>E</a:t>
                      </a:r>
                      <a:r>
                        <a:rPr sz="1100" b="1" spc="-5">
                          <a:latin typeface="Calibri"/>
                          <a:cs typeface="Calibri"/>
                        </a:rPr>
                        <a:t>nter</a:t>
                      </a:r>
                      <a:r>
                        <a:rPr sz="1100" b="1" spc="5">
                          <a:latin typeface="Calibri"/>
                          <a:cs typeface="Calibri"/>
                        </a:rPr>
                        <a:t> </a:t>
                      </a:r>
                      <a:r>
                        <a:rPr sz="1100" b="1" spc="-5">
                          <a:latin typeface="Calibri"/>
                          <a:cs typeface="Calibri"/>
                        </a:rPr>
                        <a:t>Option</a:t>
                      </a:r>
                      <a:r>
                        <a:rPr sz="1100" b="1">
                          <a:latin typeface="Calibri"/>
                          <a:cs typeface="Calibri"/>
                        </a:rPr>
                        <a:t> B	</a:t>
                      </a:r>
                      <a:r>
                        <a:rPr sz="1100" spc="-5">
                          <a:latin typeface="Calibri"/>
                          <a:cs typeface="Calibri"/>
                        </a:rPr>
                        <a:t>Don’t impose </a:t>
                      </a:r>
                      <a:r>
                        <a:rPr sz="1100">
                          <a:latin typeface="Calibri"/>
                          <a:cs typeface="Calibri"/>
                        </a:rPr>
                        <a:t>term</a:t>
                      </a:r>
                      <a:r>
                        <a:rPr sz="1100" spc="-10">
                          <a:latin typeface="Calibri"/>
                          <a:cs typeface="Calibri"/>
                        </a:rPr>
                        <a:t> </a:t>
                      </a:r>
                      <a:r>
                        <a:rPr sz="1100">
                          <a:latin typeface="Calibri"/>
                          <a:cs typeface="Calibri"/>
                        </a:rPr>
                        <a:t>limits</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483432">
                <a:tc>
                  <a:txBody>
                    <a:bodyPr/>
                    <a:lstStyle/>
                    <a:p>
                      <a:pPr marL="71120">
                        <a:lnSpc>
                          <a:spcPts val="1270"/>
                        </a:lnSpc>
                      </a:pPr>
                      <a:r>
                        <a:rPr sz="1100" b="1" spc="-5">
                          <a:latin typeface="Calibri"/>
                          <a:cs typeface="Calibri"/>
                        </a:rPr>
                        <a:t>information</a:t>
                      </a:r>
                      <a:endParaRPr sz="1100">
                        <a:latin typeface="Calibri"/>
                        <a:cs typeface="Calibri"/>
                      </a:endParaRPr>
                    </a:p>
                    <a:p>
                      <a:pPr marL="217804" indent="-146685">
                        <a:lnSpc>
                          <a:spcPct val="100000"/>
                        </a:lnSpc>
                        <a:spcBef>
                          <a:spcPts val="85"/>
                        </a:spcBef>
                        <a:buFont typeface="Symbol"/>
                        <a:buChar char=""/>
                        <a:tabLst>
                          <a:tab pos="218440" algn="l"/>
                        </a:tabLst>
                      </a:pPr>
                      <a:r>
                        <a:rPr sz="1000">
                          <a:latin typeface="Calibri"/>
                          <a:cs typeface="Calibri"/>
                        </a:rPr>
                        <a:t>The </a:t>
                      </a:r>
                      <a:r>
                        <a:rPr sz="1000" spc="-5">
                          <a:latin typeface="Calibri"/>
                          <a:cs typeface="Calibri"/>
                        </a:rPr>
                        <a:t>Constitution</a:t>
                      </a:r>
                      <a:r>
                        <a:rPr sz="1000" spc="-10">
                          <a:latin typeface="Calibri"/>
                          <a:cs typeface="Calibri"/>
                        </a:rPr>
                        <a:t> </a:t>
                      </a:r>
                      <a:r>
                        <a:rPr sz="1000" spc="-5">
                          <a:latin typeface="Calibri"/>
                          <a:cs typeface="Calibri"/>
                        </a:rPr>
                        <a:t>sets</a:t>
                      </a:r>
                      <a:endParaRPr sz="1000">
                        <a:latin typeface="Calibri"/>
                        <a:cs typeface="Calibri"/>
                      </a:endParaRPr>
                    </a:p>
                  </a:txBody>
                  <a:tcPr marL="0" marR="0" marT="0" marB="0">
                    <a:lnL w="6350">
                      <a:solidFill>
                        <a:srgbClr val="000000"/>
                      </a:solidFill>
                      <a:prstDash val="solid"/>
                    </a:lnL>
                    <a:lnR w="6350">
                      <a:solidFill>
                        <a:srgbClr val="000000"/>
                      </a:solidFill>
                      <a:prstDash val="solid"/>
                    </a:lnR>
                  </a:tcPr>
                </a:tc>
                <a:tc rowSpan="13">
                  <a:txBody>
                    <a:bodyPr/>
                    <a:lstStyle/>
                    <a:p>
                      <a:pPr marL="71120">
                        <a:lnSpc>
                          <a:spcPts val="1405"/>
                        </a:lnSpc>
                      </a:pPr>
                      <a:r>
                        <a:rPr lang="en-US" sz="1100" b="1">
                          <a:latin typeface="Calibri"/>
                          <a:cs typeface="Calibri"/>
                        </a:rPr>
                        <a:t>4</a:t>
                      </a:r>
                      <a:r>
                        <a:rPr lang="en-US" sz="1400" b="1">
                          <a:highlight>
                            <a:srgbClr val="FFFF00"/>
                          </a:highlight>
                          <a:latin typeface="Calibri"/>
                          <a:cs typeface="Calibri"/>
                        </a:rPr>
                        <a:t>. </a:t>
                      </a:r>
                      <a:r>
                        <a:rPr lang="en-US" sz="1400" b="1" u="sng" spc="-5">
                          <a:highlight>
                            <a:srgbClr val="FFFF00"/>
                          </a:highlight>
                          <a:latin typeface="Calibri"/>
                          <a:cs typeface="Calibri"/>
                        </a:rPr>
                        <a:t>I</a:t>
                      </a:r>
                      <a:r>
                        <a:rPr lang="en-US" sz="1400" b="1" spc="-5">
                          <a:highlight>
                            <a:srgbClr val="FFFF00"/>
                          </a:highlight>
                          <a:latin typeface="Calibri"/>
                          <a:cs typeface="Calibri"/>
                        </a:rPr>
                        <a:t>dentify reasons for option</a:t>
                      </a:r>
                      <a:r>
                        <a:rPr lang="en-US" sz="1400" b="1" spc="10">
                          <a:highlight>
                            <a:srgbClr val="FFFF00"/>
                          </a:highlight>
                          <a:latin typeface="Calibri"/>
                          <a:cs typeface="Calibri"/>
                        </a:rPr>
                        <a:t> </a:t>
                      </a:r>
                      <a:r>
                        <a:rPr lang="en-US" sz="1400" b="1">
                          <a:highlight>
                            <a:srgbClr val="FFFF00"/>
                          </a:highlight>
                          <a:latin typeface="Calibri"/>
                          <a:cs typeface="Calibri"/>
                        </a:rPr>
                        <a:t>A</a:t>
                      </a:r>
                      <a:endParaRPr lang="en-US" sz="1400">
                        <a:highlight>
                          <a:srgbClr val="FFFF00"/>
                        </a:highlight>
                        <a:latin typeface="Calibri"/>
                        <a:cs typeface="Calibri"/>
                      </a:endParaRPr>
                    </a:p>
                    <a:p>
                      <a:pPr>
                        <a:lnSpc>
                          <a:spcPct val="100000"/>
                        </a:lnSpc>
                        <a:spcBef>
                          <a:spcPts val="25"/>
                        </a:spcBef>
                      </a:pPr>
                      <a:endParaRPr lang="en-US" sz="1100">
                        <a:latin typeface="Times New Roman"/>
                        <a:cs typeface="Times New Roman"/>
                      </a:endParaRPr>
                    </a:p>
                    <a:p>
                      <a:pPr marL="217804" marR="140335" indent="-146685">
                        <a:lnSpc>
                          <a:spcPct val="101800"/>
                        </a:lnSpc>
                        <a:buFont typeface="Symbol"/>
                        <a:buChar char=""/>
                        <a:tabLst>
                          <a:tab pos="218440" algn="l"/>
                        </a:tabLst>
                      </a:pPr>
                      <a:r>
                        <a:rPr lang="en-US" sz="1000" b="1" spc="-5">
                          <a:latin typeface="Calibri"/>
                          <a:cs typeface="Calibri"/>
                        </a:rPr>
                        <a:t>Special interest groups might have </a:t>
                      </a:r>
                      <a:r>
                        <a:rPr lang="en-US" sz="1000" b="1">
                          <a:latin typeface="Calibri"/>
                          <a:cs typeface="Calibri"/>
                        </a:rPr>
                        <a:t>less  power </a:t>
                      </a:r>
                      <a:r>
                        <a:rPr lang="en-US" sz="1000" b="1" spc="-5">
                          <a:latin typeface="Calibri"/>
                          <a:cs typeface="Calibri"/>
                        </a:rPr>
                        <a:t>over members </a:t>
                      </a:r>
                      <a:r>
                        <a:rPr lang="en-US" sz="1000" b="1">
                          <a:latin typeface="Calibri"/>
                          <a:cs typeface="Calibri"/>
                        </a:rPr>
                        <a:t>of </a:t>
                      </a:r>
                      <a:r>
                        <a:rPr lang="en-US" sz="1000" b="1" spc="-5">
                          <a:latin typeface="Calibri"/>
                          <a:cs typeface="Calibri"/>
                        </a:rPr>
                        <a:t>Congress because  </a:t>
                      </a:r>
                      <a:r>
                        <a:rPr lang="en-US" sz="1000" b="1">
                          <a:latin typeface="Calibri"/>
                          <a:cs typeface="Calibri"/>
                        </a:rPr>
                        <a:t>they </a:t>
                      </a:r>
                      <a:r>
                        <a:rPr lang="en-US" sz="1000" b="1" spc="-5">
                          <a:latin typeface="Calibri"/>
                          <a:cs typeface="Calibri"/>
                        </a:rPr>
                        <a:t>wouldn’t have long working  relationships </a:t>
                      </a:r>
                      <a:r>
                        <a:rPr lang="en-US" sz="1000" b="1">
                          <a:latin typeface="Calibri"/>
                          <a:cs typeface="Calibri"/>
                        </a:rPr>
                        <a:t>with</a:t>
                      </a:r>
                      <a:r>
                        <a:rPr lang="en-US" sz="1000" b="1" spc="-15">
                          <a:latin typeface="Calibri"/>
                          <a:cs typeface="Calibri"/>
                        </a:rPr>
                        <a:t> </a:t>
                      </a:r>
                      <a:r>
                        <a:rPr lang="en-US" sz="1000" b="1" spc="-5">
                          <a:latin typeface="Calibri"/>
                          <a:cs typeface="Calibri"/>
                        </a:rPr>
                        <a:t>lobbyists.</a:t>
                      </a:r>
                      <a:endParaRPr lang="en-US" sz="1000" b="1">
                        <a:latin typeface="Calibri"/>
                        <a:cs typeface="Calibri"/>
                      </a:endParaRPr>
                    </a:p>
                    <a:p>
                      <a:pPr>
                        <a:lnSpc>
                          <a:spcPct val="100000"/>
                        </a:lnSpc>
                        <a:spcBef>
                          <a:spcPts val="15"/>
                        </a:spcBef>
                        <a:buFont typeface="Symbol"/>
                        <a:buChar char=""/>
                      </a:pPr>
                      <a:endParaRPr lang="en-US" sz="1100" b="1">
                        <a:latin typeface="Times New Roman"/>
                        <a:cs typeface="Times New Roman"/>
                      </a:endParaRPr>
                    </a:p>
                    <a:p>
                      <a:pPr marL="217804" marR="82550" indent="-146685">
                        <a:lnSpc>
                          <a:spcPct val="101800"/>
                        </a:lnSpc>
                        <a:buFont typeface="Symbol"/>
                        <a:buChar char=""/>
                        <a:tabLst>
                          <a:tab pos="218440" algn="l"/>
                        </a:tabLst>
                      </a:pPr>
                      <a:r>
                        <a:rPr lang="en-US" sz="1000" b="1" spc="-5">
                          <a:latin typeface="Calibri"/>
                          <a:cs typeface="Calibri"/>
                        </a:rPr>
                        <a:t>Constitution should be changed because  times change. Congress members now  spend more time </a:t>
                      </a:r>
                      <a:r>
                        <a:rPr lang="en-US" sz="1000" b="1">
                          <a:latin typeface="Calibri"/>
                          <a:cs typeface="Calibri"/>
                        </a:rPr>
                        <a:t>on the </a:t>
                      </a:r>
                      <a:r>
                        <a:rPr lang="en-US" sz="1000" b="1" spc="-5">
                          <a:latin typeface="Calibri"/>
                          <a:cs typeface="Calibri"/>
                        </a:rPr>
                        <a:t>job, something </a:t>
                      </a:r>
                      <a:r>
                        <a:rPr lang="en-US" sz="1000" b="1">
                          <a:latin typeface="Calibri"/>
                          <a:cs typeface="Calibri"/>
                        </a:rPr>
                        <a:t>the  </a:t>
                      </a:r>
                      <a:r>
                        <a:rPr lang="en-US" sz="1000" b="1" spc="-5">
                          <a:latin typeface="Calibri"/>
                          <a:cs typeface="Calibri"/>
                        </a:rPr>
                        <a:t>founding fathers did not</a:t>
                      </a:r>
                      <a:r>
                        <a:rPr lang="en-US" sz="1000" b="1" spc="0">
                          <a:latin typeface="Calibri"/>
                          <a:cs typeface="Calibri"/>
                        </a:rPr>
                        <a:t> </a:t>
                      </a:r>
                      <a:r>
                        <a:rPr lang="en-US" sz="1000" b="1" spc="-5">
                          <a:latin typeface="Calibri"/>
                          <a:cs typeface="Calibri"/>
                        </a:rPr>
                        <a:t>anticipate.</a:t>
                      </a:r>
                      <a:endParaRPr lang="en-US" sz="1000" b="1">
                        <a:latin typeface="Calibri"/>
                        <a:cs typeface="Calibri"/>
                      </a:endParaRPr>
                    </a:p>
                    <a:p>
                      <a:pPr>
                        <a:lnSpc>
                          <a:spcPct val="100000"/>
                        </a:lnSpc>
                        <a:spcBef>
                          <a:spcPts val="20"/>
                        </a:spcBef>
                        <a:buFont typeface="Symbol"/>
                        <a:buChar char=""/>
                      </a:pPr>
                      <a:endParaRPr lang="en-US" sz="1100" b="1">
                        <a:latin typeface="Times New Roman"/>
                        <a:cs typeface="Times New Roman"/>
                      </a:endParaRPr>
                    </a:p>
                    <a:p>
                      <a:pPr marL="217804" marR="191770" indent="-146685">
                        <a:lnSpc>
                          <a:spcPct val="101800"/>
                        </a:lnSpc>
                        <a:spcBef>
                          <a:spcPts val="5"/>
                        </a:spcBef>
                        <a:buFont typeface="Symbol"/>
                        <a:buChar char=""/>
                        <a:tabLst>
                          <a:tab pos="218440" algn="l"/>
                        </a:tabLst>
                      </a:pPr>
                      <a:r>
                        <a:rPr lang="en-US" sz="1000" b="1">
                          <a:latin typeface="Calibri"/>
                          <a:cs typeface="Calibri"/>
                        </a:rPr>
                        <a:t>New </a:t>
                      </a:r>
                      <a:r>
                        <a:rPr lang="en-US" sz="1000" b="1" spc="-5">
                          <a:latin typeface="Calibri"/>
                          <a:cs typeface="Calibri"/>
                        </a:rPr>
                        <a:t>people needed in Washington </a:t>
                      </a:r>
                      <a:r>
                        <a:rPr lang="en-US" sz="1000" b="1">
                          <a:latin typeface="Calibri"/>
                          <a:cs typeface="Calibri"/>
                        </a:rPr>
                        <a:t>to get  </a:t>
                      </a:r>
                      <a:r>
                        <a:rPr lang="en-US" sz="1000" b="1" spc="-5">
                          <a:latin typeface="Calibri"/>
                          <a:cs typeface="Calibri"/>
                        </a:rPr>
                        <a:t>fresh ideas </a:t>
                      </a:r>
                      <a:r>
                        <a:rPr lang="en-US" sz="1000" b="1">
                          <a:latin typeface="Calibri"/>
                          <a:cs typeface="Calibri"/>
                        </a:rPr>
                        <a:t>on </a:t>
                      </a:r>
                      <a:r>
                        <a:rPr lang="en-US" sz="1000" b="1" spc="-5">
                          <a:latin typeface="Calibri"/>
                          <a:cs typeface="Calibri"/>
                        </a:rPr>
                        <a:t>complex</a:t>
                      </a:r>
                      <a:r>
                        <a:rPr lang="en-US" sz="1000" b="1" spc="-25">
                          <a:latin typeface="Calibri"/>
                          <a:cs typeface="Calibri"/>
                        </a:rPr>
                        <a:t> </a:t>
                      </a:r>
                      <a:r>
                        <a:rPr lang="en-US" sz="1000" b="1" spc="-5">
                          <a:latin typeface="Calibri"/>
                          <a:cs typeface="Calibri"/>
                        </a:rPr>
                        <a:t>issues.</a:t>
                      </a:r>
                      <a:endParaRPr lang="en-US" sz="1000" b="1">
                        <a:latin typeface="Calibri"/>
                        <a:cs typeface="Calibri"/>
                      </a:endParaRPr>
                    </a:p>
                    <a:p>
                      <a:pPr>
                        <a:lnSpc>
                          <a:spcPct val="100000"/>
                        </a:lnSpc>
                        <a:spcBef>
                          <a:spcPts val="10"/>
                        </a:spcBef>
                        <a:buFont typeface="Symbol"/>
                        <a:buChar char=""/>
                      </a:pPr>
                      <a:endParaRPr lang="en-US" sz="1100" b="1">
                        <a:latin typeface="Times New Roman"/>
                        <a:cs typeface="Times New Roman"/>
                      </a:endParaRPr>
                    </a:p>
                    <a:p>
                      <a:pPr marL="217804" marR="81915" indent="-146685">
                        <a:lnSpc>
                          <a:spcPct val="101800"/>
                        </a:lnSpc>
                        <a:buFont typeface="Symbol"/>
                        <a:buChar char=""/>
                        <a:tabLst>
                          <a:tab pos="218440" algn="l"/>
                        </a:tabLst>
                      </a:pPr>
                      <a:r>
                        <a:rPr lang="en-US" sz="1000" b="1" spc="-5">
                          <a:latin typeface="Calibri"/>
                          <a:cs typeface="Calibri"/>
                        </a:rPr>
                        <a:t>Term limits </a:t>
                      </a:r>
                      <a:r>
                        <a:rPr lang="en-US" sz="1000" b="1">
                          <a:latin typeface="Calibri"/>
                          <a:cs typeface="Calibri"/>
                        </a:rPr>
                        <a:t>would </a:t>
                      </a:r>
                      <a:r>
                        <a:rPr lang="en-US" sz="1000" b="1" spc="-5">
                          <a:latin typeface="Calibri"/>
                          <a:cs typeface="Calibri"/>
                        </a:rPr>
                        <a:t>save money because less  money would be spent </a:t>
                      </a:r>
                      <a:r>
                        <a:rPr lang="en-US" sz="1000" b="1">
                          <a:latin typeface="Calibri"/>
                          <a:cs typeface="Calibri"/>
                        </a:rPr>
                        <a:t>on </a:t>
                      </a:r>
                      <a:r>
                        <a:rPr lang="en-US" sz="1000" b="1" spc="-5">
                          <a:latin typeface="Calibri"/>
                          <a:cs typeface="Calibri"/>
                        </a:rPr>
                        <a:t>re-elections.</a:t>
                      </a:r>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rowSpan="13">
                  <a:txBody>
                    <a:bodyPr/>
                    <a:lstStyle/>
                    <a:p>
                      <a:pPr marL="71120">
                        <a:lnSpc>
                          <a:spcPts val="1405"/>
                        </a:lnSpc>
                      </a:pPr>
                      <a:r>
                        <a:rPr lang="en-US" sz="1100" b="1">
                          <a:latin typeface="Calibri"/>
                          <a:cs typeface="Calibri"/>
                        </a:rPr>
                        <a:t>5.</a:t>
                      </a:r>
                      <a:r>
                        <a:rPr lang="en-US" sz="1100" b="1" spc="-30">
                          <a:latin typeface="Calibri"/>
                          <a:cs typeface="Calibri"/>
                        </a:rPr>
                        <a:t> </a:t>
                      </a:r>
                      <a:r>
                        <a:rPr lang="en-US" sz="1100" b="1" u="sng" spc="-5">
                          <a:uFill>
                            <a:solidFill>
                              <a:srgbClr val="000000"/>
                            </a:solidFill>
                          </a:uFill>
                          <a:latin typeface="Calibri"/>
                          <a:cs typeface="Calibri"/>
                        </a:rPr>
                        <a:t>S</a:t>
                      </a:r>
                      <a:r>
                        <a:rPr lang="en-US" sz="1100" b="1" spc="-5">
                          <a:latin typeface="Calibri"/>
                          <a:cs typeface="Calibri"/>
                        </a:rPr>
                        <a:t>et</a:t>
                      </a:r>
                      <a:endParaRPr lang="en-US" sz="1100">
                        <a:latin typeface="Calibri"/>
                        <a:cs typeface="Calibri"/>
                      </a:endParaRPr>
                    </a:p>
                    <a:p>
                      <a:pPr marR="28575" algn="ctr">
                        <a:lnSpc>
                          <a:spcPct val="100000"/>
                        </a:lnSpc>
                        <a:spcBef>
                          <a:spcPts val="25"/>
                        </a:spcBef>
                      </a:pPr>
                      <a:r>
                        <a:rPr lang="en-US" sz="1100" b="1" spc="-5">
                          <a:latin typeface="Calibri"/>
                          <a:cs typeface="Calibri"/>
                        </a:rPr>
                        <a:t>Rank</a:t>
                      </a:r>
                      <a:endParaRPr lang="en-US" sz="1100">
                        <a:latin typeface="Calibri"/>
                        <a:cs typeface="Calibri"/>
                      </a:endParaRPr>
                    </a:p>
                    <a:p>
                      <a:pPr marL="5080" algn="ctr">
                        <a:lnSpc>
                          <a:spcPct val="100000"/>
                        </a:lnSpc>
                        <a:spcBef>
                          <a:spcPts val="20"/>
                        </a:spcBef>
                      </a:pPr>
                      <a:r>
                        <a:rPr lang="en-US" sz="1100">
                          <a:latin typeface="Calibri"/>
                          <a:cs typeface="Calibri"/>
                        </a:rPr>
                        <a:t>3</a:t>
                      </a:r>
                    </a:p>
                    <a:p>
                      <a:pPr>
                        <a:lnSpc>
                          <a:spcPct val="100000"/>
                        </a:lnSpc>
                      </a:pPr>
                      <a:endParaRPr lang="en-US" sz="1100">
                        <a:latin typeface="Times New Roman"/>
                        <a:cs typeface="Times New Roman"/>
                      </a:endParaRPr>
                    </a:p>
                    <a:p>
                      <a:pPr>
                        <a:lnSpc>
                          <a:spcPct val="100000"/>
                        </a:lnSpc>
                      </a:pPr>
                      <a:endParaRPr lang="en-US" sz="1100">
                        <a:latin typeface="Times New Roman"/>
                        <a:cs typeface="Times New Roman"/>
                      </a:endParaRPr>
                    </a:p>
                    <a:p>
                      <a:pPr>
                        <a:lnSpc>
                          <a:spcPct val="100000"/>
                        </a:lnSpc>
                      </a:pPr>
                      <a:endParaRPr lang="en-US" sz="1100">
                        <a:latin typeface="Times New Roman"/>
                        <a:cs typeface="Times New Roman"/>
                      </a:endParaRPr>
                    </a:p>
                    <a:p>
                      <a:pPr marL="5080" algn="ctr">
                        <a:lnSpc>
                          <a:spcPct val="100000"/>
                        </a:lnSpc>
                        <a:spcBef>
                          <a:spcPts val="1019"/>
                        </a:spcBef>
                      </a:pPr>
                      <a:r>
                        <a:rPr lang="en-US" sz="1100">
                          <a:latin typeface="Calibri"/>
                          <a:cs typeface="Calibri"/>
                        </a:rPr>
                        <a:t>2</a:t>
                      </a:r>
                    </a:p>
                    <a:p>
                      <a:pPr>
                        <a:lnSpc>
                          <a:spcPct val="100000"/>
                        </a:lnSpc>
                      </a:pPr>
                      <a:endParaRPr lang="en-US" sz="1100">
                        <a:latin typeface="Times New Roman"/>
                        <a:cs typeface="Times New Roman"/>
                      </a:endParaRPr>
                    </a:p>
                    <a:p>
                      <a:pPr>
                        <a:lnSpc>
                          <a:spcPct val="100000"/>
                        </a:lnSpc>
                      </a:pPr>
                      <a:endParaRPr lang="en-US" sz="1100">
                        <a:latin typeface="Times New Roman"/>
                        <a:cs typeface="Times New Roman"/>
                      </a:endParaRPr>
                    </a:p>
                    <a:p>
                      <a:pPr>
                        <a:lnSpc>
                          <a:spcPct val="100000"/>
                        </a:lnSpc>
                      </a:pPr>
                      <a:endParaRPr lang="en-US" sz="1100">
                        <a:latin typeface="Times New Roman"/>
                        <a:cs typeface="Times New Roman"/>
                      </a:endParaRPr>
                    </a:p>
                    <a:p>
                      <a:pPr marL="5080" algn="ctr">
                        <a:lnSpc>
                          <a:spcPct val="100000"/>
                        </a:lnSpc>
                        <a:spcBef>
                          <a:spcPts val="1010"/>
                        </a:spcBef>
                      </a:pPr>
                      <a:r>
                        <a:rPr lang="en-US" sz="1100">
                          <a:latin typeface="Calibri"/>
                          <a:cs typeface="Calibri"/>
                        </a:rPr>
                        <a:t>3</a:t>
                      </a:r>
                    </a:p>
                    <a:p>
                      <a:pPr>
                        <a:lnSpc>
                          <a:spcPct val="100000"/>
                        </a:lnSpc>
                      </a:pPr>
                      <a:endParaRPr lang="en-US" sz="1100">
                        <a:latin typeface="Times New Roman"/>
                        <a:cs typeface="Times New Roman"/>
                      </a:endParaRPr>
                    </a:p>
                    <a:p>
                      <a:pPr>
                        <a:lnSpc>
                          <a:spcPct val="100000"/>
                        </a:lnSpc>
                        <a:spcBef>
                          <a:spcPts val="20"/>
                        </a:spcBef>
                      </a:pPr>
                      <a:endParaRPr lang="en-US" sz="1200">
                        <a:latin typeface="Times New Roman"/>
                        <a:cs typeface="Times New Roman"/>
                      </a:endParaRPr>
                    </a:p>
                    <a:p>
                      <a:pPr marL="5080" algn="ctr">
                        <a:lnSpc>
                          <a:spcPct val="100000"/>
                        </a:lnSpc>
                      </a:pPr>
                      <a:r>
                        <a:rPr lang="en-US" sz="1100">
                          <a:latin typeface="Calibri"/>
                          <a:cs typeface="Calibri"/>
                        </a:rPr>
                        <a:t>3</a:t>
                      </a:r>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13">
                  <a:txBody>
                    <a:bodyPr/>
                    <a:lstStyle/>
                    <a:p>
                      <a:pPr marL="71120">
                        <a:lnSpc>
                          <a:spcPts val="1405"/>
                        </a:lnSpc>
                      </a:pPr>
                      <a:r>
                        <a:rPr lang="en-US" sz="1100" b="1">
                          <a:latin typeface="Calibri"/>
                          <a:cs typeface="Calibri"/>
                        </a:rPr>
                        <a:t>4. </a:t>
                      </a:r>
                      <a:r>
                        <a:rPr lang="en-US" sz="1400" b="1" u="sng" spc="-5">
                          <a:highlight>
                            <a:srgbClr val="FFFF00"/>
                          </a:highlight>
                          <a:latin typeface="Calibri"/>
                          <a:cs typeface="Calibri"/>
                        </a:rPr>
                        <a:t>I</a:t>
                      </a:r>
                      <a:r>
                        <a:rPr lang="en-US" sz="1400" b="1" spc="-5">
                          <a:highlight>
                            <a:srgbClr val="FFFF00"/>
                          </a:highlight>
                          <a:latin typeface="Calibri"/>
                          <a:cs typeface="Calibri"/>
                        </a:rPr>
                        <a:t>dentify reasons for option</a:t>
                      </a:r>
                      <a:r>
                        <a:rPr lang="en-US" sz="1400" b="1" spc="10">
                          <a:highlight>
                            <a:srgbClr val="FFFF00"/>
                          </a:highlight>
                          <a:latin typeface="Calibri"/>
                          <a:cs typeface="Calibri"/>
                        </a:rPr>
                        <a:t> </a:t>
                      </a:r>
                      <a:r>
                        <a:rPr lang="en-US" sz="1400" b="1">
                          <a:highlight>
                            <a:srgbClr val="FFFF00"/>
                          </a:highlight>
                          <a:latin typeface="Calibri"/>
                          <a:cs typeface="Calibri"/>
                        </a:rPr>
                        <a:t>B</a:t>
                      </a:r>
                      <a:endParaRPr lang="en-US" sz="1400">
                        <a:highlight>
                          <a:srgbClr val="FFFF00"/>
                        </a:highlight>
                        <a:latin typeface="Calibri"/>
                        <a:cs typeface="Calibri"/>
                      </a:endParaRPr>
                    </a:p>
                    <a:p>
                      <a:pPr>
                        <a:lnSpc>
                          <a:spcPct val="100000"/>
                        </a:lnSpc>
                        <a:spcBef>
                          <a:spcPts val="25"/>
                        </a:spcBef>
                      </a:pPr>
                      <a:endParaRPr lang="en-US" sz="1100" b="1">
                        <a:latin typeface="Times New Roman"/>
                        <a:cs typeface="Times New Roman"/>
                      </a:endParaRPr>
                    </a:p>
                    <a:p>
                      <a:pPr marL="217804" marR="97155" indent="-146685">
                        <a:lnSpc>
                          <a:spcPct val="101800"/>
                        </a:lnSpc>
                        <a:buFont typeface="Symbol"/>
                        <a:buChar char=""/>
                        <a:tabLst>
                          <a:tab pos="218440" algn="l"/>
                        </a:tabLst>
                      </a:pPr>
                      <a:r>
                        <a:rPr lang="en-US" sz="1000" b="1" spc="-5">
                          <a:latin typeface="Calibri"/>
                          <a:cs typeface="Calibri"/>
                        </a:rPr>
                        <a:t>Special interest group lobbyists might have  more power due to new members’  inexperience and </a:t>
                      </a:r>
                      <a:r>
                        <a:rPr lang="en-US" sz="1000" b="1">
                          <a:latin typeface="Calibri"/>
                          <a:cs typeface="Calibri"/>
                        </a:rPr>
                        <a:t>need </a:t>
                      </a:r>
                      <a:r>
                        <a:rPr lang="en-US" sz="1000" b="1" spc="-5">
                          <a:latin typeface="Calibri"/>
                          <a:cs typeface="Calibri"/>
                        </a:rPr>
                        <a:t>for</a:t>
                      </a:r>
                      <a:r>
                        <a:rPr lang="en-US" sz="1000" b="1" spc="-25">
                          <a:latin typeface="Calibri"/>
                          <a:cs typeface="Calibri"/>
                        </a:rPr>
                        <a:t> </a:t>
                      </a:r>
                      <a:r>
                        <a:rPr lang="en-US" sz="1000" b="1" spc="-5">
                          <a:latin typeface="Calibri"/>
                          <a:cs typeface="Calibri"/>
                        </a:rPr>
                        <a:t>donations.</a:t>
                      </a:r>
                      <a:endParaRPr lang="en-US" sz="1000" b="1">
                        <a:latin typeface="Calibri"/>
                        <a:cs typeface="Calibri"/>
                      </a:endParaRPr>
                    </a:p>
                    <a:p>
                      <a:pPr>
                        <a:lnSpc>
                          <a:spcPct val="100000"/>
                        </a:lnSpc>
                        <a:spcBef>
                          <a:spcPts val="30"/>
                        </a:spcBef>
                        <a:buFont typeface="Symbol"/>
                        <a:buChar char=""/>
                      </a:pPr>
                      <a:endParaRPr lang="en-US" sz="1100" b="1">
                        <a:latin typeface="Times New Roman"/>
                        <a:cs typeface="Times New Roman"/>
                      </a:endParaRPr>
                    </a:p>
                    <a:p>
                      <a:pPr marL="217804" marR="84455" indent="-146685">
                        <a:lnSpc>
                          <a:spcPct val="101400"/>
                        </a:lnSpc>
                        <a:buFont typeface="Symbol"/>
                        <a:buChar char=""/>
                        <a:tabLst>
                          <a:tab pos="218440" algn="l"/>
                        </a:tabLst>
                      </a:pPr>
                      <a:r>
                        <a:rPr lang="en-US" sz="1000" b="1" spc="-5">
                          <a:latin typeface="Calibri"/>
                          <a:cs typeface="Calibri"/>
                        </a:rPr>
                        <a:t>Changing </a:t>
                      </a:r>
                      <a:r>
                        <a:rPr lang="en-US" sz="1000" b="1">
                          <a:latin typeface="Calibri"/>
                          <a:cs typeface="Calibri"/>
                        </a:rPr>
                        <a:t>term </a:t>
                      </a:r>
                      <a:r>
                        <a:rPr lang="en-US" sz="1000" b="1" spc="-10">
                          <a:latin typeface="Calibri"/>
                          <a:cs typeface="Calibri"/>
                        </a:rPr>
                        <a:t>limits </a:t>
                      </a:r>
                      <a:r>
                        <a:rPr lang="en-US" sz="1000" b="1" spc="-5">
                          <a:latin typeface="Calibri"/>
                          <a:cs typeface="Calibri"/>
                        </a:rPr>
                        <a:t>would mean changing  </a:t>
                      </a:r>
                      <a:r>
                        <a:rPr lang="en-US" sz="1000" b="1">
                          <a:latin typeface="Calibri"/>
                          <a:cs typeface="Calibri"/>
                        </a:rPr>
                        <a:t>to the </a:t>
                      </a:r>
                      <a:r>
                        <a:rPr lang="en-US" sz="1000" b="1" spc="-5">
                          <a:latin typeface="Calibri"/>
                          <a:cs typeface="Calibri"/>
                        </a:rPr>
                        <a:t>Constitution; founding fathers did  </a:t>
                      </a:r>
                      <a:r>
                        <a:rPr lang="en-US" sz="1000" b="1">
                          <a:latin typeface="Calibri"/>
                          <a:cs typeface="Calibri"/>
                        </a:rPr>
                        <a:t>not </a:t>
                      </a:r>
                      <a:r>
                        <a:rPr lang="en-US" sz="1000" b="1" spc="-5">
                          <a:latin typeface="Calibri"/>
                          <a:cs typeface="Calibri"/>
                        </a:rPr>
                        <a:t>want term</a:t>
                      </a:r>
                      <a:r>
                        <a:rPr lang="en-US" sz="1000" b="1">
                          <a:latin typeface="Calibri"/>
                          <a:cs typeface="Calibri"/>
                        </a:rPr>
                        <a:t> </a:t>
                      </a:r>
                      <a:r>
                        <a:rPr lang="en-US" sz="1000" b="1" spc="-5">
                          <a:latin typeface="Calibri"/>
                          <a:cs typeface="Calibri"/>
                        </a:rPr>
                        <a:t>limits.</a:t>
                      </a:r>
                      <a:endParaRPr lang="en-US" sz="1000" b="1">
                        <a:latin typeface="Calibri"/>
                        <a:cs typeface="Calibri"/>
                      </a:endParaRPr>
                    </a:p>
                    <a:p>
                      <a:pPr>
                        <a:lnSpc>
                          <a:spcPct val="100000"/>
                        </a:lnSpc>
                        <a:spcBef>
                          <a:spcPts val="25"/>
                        </a:spcBef>
                        <a:buFont typeface="Symbol"/>
                        <a:buChar char=""/>
                      </a:pPr>
                      <a:endParaRPr lang="en-US" sz="1100" b="1">
                        <a:latin typeface="Times New Roman"/>
                        <a:cs typeface="Times New Roman"/>
                      </a:endParaRPr>
                    </a:p>
                    <a:p>
                      <a:pPr marL="217804" marR="200660" indent="-146685">
                        <a:lnSpc>
                          <a:spcPct val="101800"/>
                        </a:lnSpc>
                        <a:buFont typeface="Symbol"/>
                        <a:buChar char=""/>
                        <a:tabLst>
                          <a:tab pos="218440" algn="l"/>
                        </a:tabLst>
                      </a:pPr>
                      <a:r>
                        <a:rPr lang="en-US" sz="1000" b="1" spc="-5">
                          <a:latin typeface="Calibri"/>
                          <a:cs typeface="Calibri"/>
                        </a:rPr>
                        <a:t>Experienced members </a:t>
                      </a:r>
                      <a:r>
                        <a:rPr lang="en-US" sz="1000" b="1">
                          <a:latin typeface="Calibri"/>
                          <a:cs typeface="Calibri"/>
                        </a:rPr>
                        <a:t>of </a:t>
                      </a:r>
                      <a:r>
                        <a:rPr lang="en-US" sz="1000" b="1" spc="-5">
                          <a:latin typeface="Calibri"/>
                          <a:cs typeface="Calibri"/>
                        </a:rPr>
                        <a:t>Congress are  valuable because </a:t>
                      </a:r>
                      <a:r>
                        <a:rPr lang="en-US" sz="1000" b="1">
                          <a:latin typeface="Calibri"/>
                          <a:cs typeface="Calibri"/>
                        </a:rPr>
                        <a:t>they </a:t>
                      </a:r>
                      <a:r>
                        <a:rPr lang="en-US" sz="1000" b="1" spc="-5">
                          <a:latin typeface="Calibri"/>
                          <a:cs typeface="Calibri"/>
                        </a:rPr>
                        <a:t>provide “historical  memory” for complex</a:t>
                      </a:r>
                      <a:r>
                        <a:rPr lang="en-US" sz="1000" b="1" spc="5">
                          <a:latin typeface="Calibri"/>
                          <a:cs typeface="Calibri"/>
                        </a:rPr>
                        <a:t> </a:t>
                      </a:r>
                      <a:r>
                        <a:rPr lang="en-US" sz="1000" b="1" spc="-5">
                          <a:latin typeface="Calibri"/>
                          <a:cs typeface="Calibri"/>
                        </a:rPr>
                        <a:t>issues.</a:t>
                      </a:r>
                      <a:endParaRPr lang="en-US" sz="1000" b="1">
                        <a:latin typeface="Calibri"/>
                        <a:cs typeface="Calibri"/>
                      </a:endParaRPr>
                    </a:p>
                    <a:p>
                      <a:pPr>
                        <a:lnSpc>
                          <a:spcPct val="100000"/>
                        </a:lnSpc>
                        <a:spcBef>
                          <a:spcPts val="10"/>
                        </a:spcBef>
                        <a:buFont typeface="Symbol"/>
                        <a:buChar char=""/>
                      </a:pPr>
                      <a:endParaRPr lang="en-US" sz="1100" b="1">
                        <a:latin typeface="Times New Roman"/>
                        <a:cs typeface="Times New Roman"/>
                      </a:endParaRPr>
                    </a:p>
                    <a:p>
                      <a:pPr marL="217804" marR="203835" indent="-146050">
                        <a:lnSpc>
                          <a:spcPct val="101800"/>
                        </a:lnSpc>
                        <a:spcBef>
                          <a:spcPts val="5"/>
                        </a:spcBef>
                        <a:buFont typeface="Symbol"/>
                        <a:buChar char=""/>
                        <a:tabLst>
                          <a:tab pos="218440" algn="l"/>
                        </a:tabLst>
                      </a:pPr>
                      <a:r>
                        <a:rPr lang="en-US" sz="1000" b="1" spc="-5">
                          <a:latin typeface="Calibri"/>
                          <a:cs typeface="Calibri"/>
                        </a:rPr>
                        <a:t>Term limits for governors and presidency  have not solved the problem </a:t>
                      </a:r>
                      <a:r>
                        <a:rPr lang="en-US" sz="1000" b="1">
                          <a:latin typeface="Calibri"/>
                          <a:cs typeface="Calibri"/>
                        </a:rPr>
                        <a:t>of </a:t>
                      </a:r>
                      <a:r>
                        <a:rPr lang="en-US" sz="1000" b="1" spc="-5">
                          <a:latin typeface="Calibri"/>
                          <a:cs typeface="Calibri"/>
                        </a:rPr>
                        <a:t>money  being spent </a:t>
                      </a:r>
                      <a:r>
                        <a:rPr lang="en-US" sz="1000" b="1">
                          <a:latin typeface="Calibri"/>
                          <a:cs typeface="Calibri"/>
                        </a:rPr>
                        <a:t>on</a:t>
                      </a:r>
                      <a:r>
                        <a:rPr lang="en-US" sz="1000" b="1" spc="-15">
                          <a:latin typeface="Calibri"/>
                          <a:cs typeface="Calibri"/>
                        </a:rPr>
                        <a:t> </a:t>
                      </a:r>
                      <a:r>
                        <a:rPr lang="en-US" sz="1000" b="1" spc="-5">
                          <a:latin typeface="Calibri"/>
                          <a:cs typeface="Calibri"/>
                        </a:rPr>
                        <a:t>campaigns</a:t>
                      </a:r>
                      <a:r>
                        <a:rPr lang="en-US" sz="1000" spc="-5">
                          <a:latin typeface="Calibri"/>
                          <a:cs typeface="Calibri"/>
                        </a:rPr>
                        <a:t>.</a:t>
                      </a:r>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rowSpan="13">
                  <a:txBody>
                    <a:bodyPr/>
                    <a:lstStyle/>
                    <a:p>
                      <a:pPr marL="71120">
                        <a:lnSpc>
                          <a:spcPts val="1405"/>
                        </a:lnSpc>
                      </a:pPr>
                      <a:r>
                        <a:rPr lang="en-US" sz="1100" b="1">
                          <a:latin typeface="Calibri"/>
                          <a:cs typeface="Calibri"/>
                        </a:rPr>
                        <a:t>5.</a:t>
                      </a:r>
                      <a:r>
                        <a:rPr lang="en-US" sz="1100" b="1" spc="-25">
                          <a:latin typeface="Calibri"/>
                          <a:cs typeface="Calibri"/>
                        </a:rPr>
                        <a:t> </a:t>
                      </a:r>
                      <a:r>
                        <a:rPr lang="en-US" sz="1100" b="1" u="sng" spc="-5">
                          <a:uFill>
                            <a:solidFill>
                              <a:srgbClr val="000000"/>
                            </a:solidFill>
                          </a:uFill>
                          <a:latin typeface="Calibri"/>
                          <a:cs typeface="Calibri"/>
                        </a:rPr>
                        <a:t>S</a:t>
                      </a:r>
                      <a:r>
                        <a:rPr lang="en-US" sz="1100" b="1" spc="-5">
                          <a:latin typeface="Calibri"/>
                          <a:cs typeface="Calibri"/>
                        </a:rPr>
                        <a:t>et</a:t>
                      </a:r>
                      <a:endParaRPr lang="en-US" sz="1100">
                        <a:latin typeface="Calibri"/>
                        <a:cs typeface="Calibri"/>
                      </a:endParaRPr>
                    </a:p>
                    <a:p>
                      <a:pPr marR="46990" algn="ctr">
                        <a:lnSpc>
                          <a:spcPct val="100000"/>
                        </a:lnSpc>
                        <a:spcBef>
                          <a:spcPts val="25"/>
                        </a:spcBef>
                      </a:pPr>
                      <a:r>
                        <a:rPr lang="en-US" sz="1100" b="1" spc="-5">
                          <a:latin typeface="Calibri"/>
                          <a:cs typeface="Calibri"/>
                        </a:rPr>
                        <a:t>Rank</a:t>
                      </a:r>
                      <a:endParaRPr lang="en-US" sz="1100">
                        <a:latin typeface="Calibri"/>
                        <a:cs typeface="Calibri"/>
                      </a:endParaRPr>
                    </a:p>
                    <a:p>
                      <a:pPr marL="5715" algn="ctr">
                        <a:lnSpc>
                          <a:spcPct val="100000"/>
                        </a:lnSpc>
                        <a:spcBef>
                          <a:spcPts val="20"/>
                        </a:spcBef>
                      </a:pPr>
                      <a:r>
                        <a:rPr lang="en-US" sz="1100">
                          <a:latin typeface="Calibri"/>
                          <a:cs typeface="Calibri"/>
                        </a:rPr>
                        <a:t>5</a:t>
                      </a:r>
                    </a:p>
                    <a:p>
                      <a:pPr>
                        <a:lnSpc>
                          <a:spcPct val="100000"/>
                        </a:lnSpc>
                      </a:pPr>
                      <a:endParaRPr lang="en-US" sz="1100">
                        <a:latin typeface="Times New Roman"/>
                        <a:cs typeface="Times New Roman"/>
                      </a:endParaRPr>
                    </a:p>
                    <a:p>
                      <a:pPr>
                        <a:lnSpc>
                          <a:spcPct val="100000"/>
                        </a:lnSpc>
                      </a:pPr>
                      <a:endParaRPr lang="en-US" sz="1100">
                        <a:latin typeface="Times New Roman"/>
                        <a:cs typeface="Times New Roman"/>
                      </a:endParaRPr>
                    </a:p>
                    <a:p>
                      <a:pPr>
                        <a:lnSpc>
                          <a:spcPct val="100000"/>
                        </a:lnSpc>
                      </a:pPr>
                      <a:endParaRPr lang="en-US" sz="1300">
                        <a:latin typeface="Times New Roman"/>
                        <a:cs typeface="Times New Roman"/>
                      </a:endParaRPr>
                    </a:p>
                    <a:p>
                      <a:pPr marL="5715" algn="ctr">
                        <a:lnSpc>
                          <a:spcPct val="100000"/>
                        </a:lnSpc>
                      </a:pPr>
                      <a:r>
                        <a:rPr lang="en-US" sz="1100">
                          <a:latin typeface="Calibri"/>
                          <a:cs typeface="Calibri"/>
                        </a:rPr>
                        <a:t>1</a:t>
                      </a:r>
                    </a:p>
                    <a:p>
                      <a:pPr>
                        <a:lnSpc>
                          <a:spcPct val="100000"/>
                        </a:lnSpc>
                      </a:pPr>
                      <a:endParaRPr lang="en-US" sz="1100">
                        <a:latin typeface="Times New Roman"/>
                        <a:cs typeface="Times New Roman"/>
                      </a:endParaRPr>
                    </a:p>
                    <a:p>
                      <a:pPr>
                        <a:lnSpc>
                          <a:spcPct val="100000"/>
                        </a:lnSpc>
                      </a:pPr>
                      <a:endParaRPr lang="en-US" sz="1100">
                        <a:latin typeface="Times New Roman"/>
                        <a:cs typeface="Times New Roman"/>
                      </a:endParaRPr>
                    </a:p>
                    <a:p>
                      <a:pPr>
                        <a:lnSpc>
                          <a:spcPct val="100000"/>
                        </a:lnSpc>
                        <a:spcBef>
                          <a:spcPts val="50"/>
                        </a:spcBef>
                      </a:pPr>
                      <a:endParaRPr lang="en-US" sz="1200">
                        <a:latin typeface="Times New Roman"/>
                        <a:cs typeface="Times New Roman"/>
                      </a:endParaRPr>
                    </a:p>
                    <a:p>
                      <a:pPr marL="5715" algn="ctr">
                        <a:lnSpc>
                          <a:spcPct val="100000"/>
                        </a:lnSpc>
                      </a:pPr>
                      <a:r>
                        <a:rPr lang="en-US" sz="1100">
                          <a:latin typeface="Calibri"/>
                          <a:cs typeface="Calibri"/>
                        </a:rPr>
                        <a:t>3</a:t>
                      </a:r>
                    </a:p>
                    <a:p>
                      <a:pPr>
                        <a:lnSpc>
                          <a:spcPct val="100000"/>
                        </a:lnSpc>
                      </a:pPr>
                      <a:endParaRPr lang="en-US" sz="1100">
                        <a:latin typeface="Times New Roman"/>
                        <a:cs typeface="Times New Roman"/>
                      </a:endParaRPr>
                    </a:p>
                    <a:p>
                      <a:pPr>
                        <a:lnSpc>
                          <a:spcPct val="100000"/>
                        </a:lnSpc>
                      </a:pPr>
                      <a:endParaRPr lang="en-US" sz="1100">
                        <a:latin typeface="Times New Roman"/>
                        <a:cs typeface="Times New Roman"/>
                      </a:endParaRPr>
                    </a:p>
                    <a:p>
                      <a:pPr>
                        <a:lnSpc>
                          <a:spcPct val="100000"/>
                        </a:lnSpc>
                        <a:spcBef>
                          <a:spcPts val="45"/>
                        </a:spcBef>
                      </a:pPr>
                      <a:endParaRPr lang="en-US" sz="1200">
                        <a:latin typeface="Times New Roman"/>
                        <a:cs typeface="Times New Roman"/>
                      </a:endParaRPr>
                    </a:p>
                    <a:p>
                      <a:pPr marL="5715" algn="ctr">
                        <a:lnSpc>
                          <a:spcPct val="100000"/>
                        </a:lnSpc>
                      </a:pPr>
                      <a:r>
                        <a:rPr lang="en-US" sz="1100">
                          <a:latin typeface="Calibri"/>
                          <a:cs typeface="Calibri"/>
                        </a:rPr>
                        <a:t>4</a:t>
                      </a:r>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59689">
                <a:tc>
                  <a:txBody>
                    <a:bodyPr/>
                    <a:lstStyle/>
                    <a:p>
                      <a:pPr marL="217804">
                        <a:lnSpc>
                          <a:spcPts val="1170"/>
                        </a:lnSpc>
                      </a:pPr>
                      <a:r>
                        <a:rPr sz="1000">
                          <a:latin typeface="Calibri"/>
                          <a:cs typeface="Calibri"/>
                        </a:rPr>
                        <a:t>term </a:t>
                      </a:r>
                      <a:r>
                        <a:rPr sz="1000" spc="-5">
                          <a:latin typeface="Calibri"/>
                          <a:cs typeface="Calibri"/>
                        </a:rPr>
                        <a:t>limits</a:t>
                      </a:r>
                      <a:r>
                        <a:rPr sz="1000" spc="-15">
                          <a:latin typeface="Calibri"/>
                          <a:cs typeface="Calibri"/>
                        </a:rPr>
                        <a:t> </a:t>
                      </a:r>
                      <a:r>
                        <a:rPr sz="1000" spc="-5">
                          <a:latin typeface="Calibri"/>
                          <a:cs typeface="Calibri"/>
                        </a:rPr>
                        <a:t>for</a:t>
                      </a:r>
                      <a:endParaRPr sz="1000">
                        <a:latin typeface="Calibri"/>
                        <a:cs typeface="Calibri"/>
                      </a:endParaRP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tcPr>
                </a:tc>
                <a:tc vMerge="1">
                  <a:txBody>
                    <a:bodyPr/>
                    <a:lstStyle/>
                    <a:p>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vMerge="1">
                  <a:txBody>
                    <a:bodyPr/>
                    <a:lstStyle/>
                    <a:p>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vMerge="1">
                  <a:txBody>
                    <a:bodyPr/>
                    <a:lstStyle/>
                    <a:p>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vMerge="1">
                  <a:txBody>
                    <a:bodyPr/>
                    <a:lstStyle/>
                    <a:p>
                      <a:endParaRP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tcPr>
                </a:tc>
                <a:extLst>
                  <a:ext uri="{0D108BD9-81ED-4DB2-BD59-A6C34878D82A}">
                    <a16:rowId xmlns:a16="http://schemas.microsoft.com/office/drawing/2014/main" val="10004"/>
                  </a:ext>
                </a:extLst>
              </a:tr>
              <a:tr h="332686">
                <a:tc>
                  <a:txBody>
                    <a:bodyPr/>
                    <a:lstStyle/>
                    <a:p>
                      <a:pPr marL="217804">
                        <a:lnSpc>
                          <a:spcPts val="1170"/>
                        </a:lnSpc>
                      </a:pPr>
                      <a:r>
                        <a:rPr sz="1000" spc="-5">
                          <a:latin typeface="Calibri"/>
                          <a:cs typeface="Calibri"/>
                        </a:rPr>
                        <a:t>Congress.</a:t>
                      </a:r>
                      <a:endParaRPr sz="1000">
                        <a:latin typeface="Calibri"/>
                        <a:cs typeface="Calibri"/>
                      </a:endParaRPr>
                    </a:p>
                    <a:p>
                      <a:pPr marL="217804" indent="-146050">
                        <a:lnSpc>
                          <a:spcPct val="100000"/>
                        </a:lnSpc>
                        <a:spcBef>
                          <a:spcPts val="70"/>
                        </a:spcBef>
                        <a:buFont typeface="Symbol"/>
                        <a:buChar char=""/>
                        <a:tabLst>
                          <a:tab pos="218440" algn="l"/>
                        </a:tabLst>
                      </a:pPr>
                      <a:r>
                        <a:rPr sz="1000" spc="-5">
                          <a:latin typeface="Calibri"/>
                          <a:cs typeface="Calibri"/>
                        </a:rPr>
                        <a:t>Representatives are</a:t>
                      </a:r>
                      <a:endParaRPr sz="1000">
                        <a:latin typeface="Calibri"/>
                        <a:cs typeface="Calibri"/>
                      </a:endParaRP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59689">
                <a:tc>
                  <a:txBody>
                    <a:bodyPr/>
                    <a:lstStyle/>
                    <a:p>
                      <a:pPr marL="217804">
                        <a:lnSpc>
                          <a:spcPts val="1170"/>
                        </a:lnSpc>
                      </a:pPr>
                      <a:r>
                        <a:rPr sz="1000" spc="-5">
                          <a:latin typeface="Calibri"/>
                          <a:cs typeface="Calibri"/>
                        </a:rPr>
                        <a:t>elected for terms </a:t>
                      </a:r>
                      <a:r>
                        <a:rPr sz="1000">
                          <a:latin typeface="Calibri"/>
                          <a:cs typeface="Calibri"/>
                        </a:rPr>
                        <a:t>of</a:t>
                      </a:r>
                      <a:r>
                        <a:rPr sz="1000" spc="-25">
                          <a:latin typeface="Calibri"/>
                          <a:cs typeface="Calibri"/>
                        </a:rPr>
                        <a:t> </a:t>
                      </a:r>
                      <a:r>
                        <a:rPr sz="1000">
                          <a:latin typeface="Calibri"/>
                          <a:cs typeface="Calibri"/>
                        </a:rPr>
                        <a:t>2</a:t>
                      </a: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59689">
                <a:tc>
                  <a:txBody>
                    <a:bodyPr/>
                    <a:lstStyle/>
                    <a:p>
                      <a:pPr marL="217804">
                        <a:lnSpc>
                          <a:spcPts val="1170"/>
                        </a:lnSpc>
                      </a:pPr>
                      <a:r>
                        <a:rPr sz="1000" spc="-5">
                          <a:latin typeface="Calibri"/>
                          <a:cs typeface="Calibri"/>
                        </a:rPr>
                        <a:t>years, Senators </a:t>
                      </a:r>
                      <a:r>
                        <a:rPr sz="1000">
                          <a:latin typeface="Calibri"/>
                          <a:cs typeface="Calibri"/>
                        </a:rPr>
                        <a:t>of</a:t>
                      </a:r>
                      <a:r>
                        <a:rPr sz="1000" spc="-30">
                          <a:latin typeface="Calibri"/>
                          <a:cs typeface="Calibri"/>
                        </a:rPr>
                        <a:t> </a:t>
                      </a:r>
                      <a:r>
                        <a:rPr sz="1000">
                          <a:latin typeface="Calibri"/>
                          <a:cs typeface="Calibri"/>
                        </a:rPr>
                        <a:t>6</a:t>
                      </a: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332686">
                <a:tc>
                  <a:txBody>
                    <a:bodyPr/>
                    <a:lstStyle/>
                    <a:p>
                      <a:pPr marL="217804">
                        <a:lnSpc>
                          <a:spcPts val="1170"/>
                        </a:lnSpc>
                      </a:pPr>
                      <a:r>
                        <a:rPr sz="1000" spc="-5">
                          <a:latin typeface="Calibri"/>
                          <a:cs typeface="Calibri"/>
                        </a:rPr>
                        <a:t>years.</a:t>
                      </a:r>
                      <a:endParaRPr sz="1000">
                        <a:latin typeface="Calibri"/>
                        <a:cs typeface="Calibri"/>
                      </a:endParaRPr>
                    </a:p>
                    <a:p>
                      <a:pPr marL="217804" indent="-146050">
                        <a:lnSpc>
                          <a:spcPct val="100000"/>
                        </a:lnSpc>
                        <a:spcBef>
                          <a:spcPts val="85"/>
                        </a:spcBef>
                        <a:buFont typeface="Symbol"/>
                        <a:buChar char=""/>
                        <a:tabLst>
                          <a:tab pos="218440" algn="l"/>
                        </a:tabLst>
                      </a:pPr>
                      <a:r>
                        <a:rPr sz="1000">
                          <a:latin typeface="Calibri"/>
                          <a:cs typeface="Calibri"/>
                        </a:rPr>
                        <a:t>The </a:t>
                      </a:r>
                      <a:r>
                        <a:rPr sz="1000" spc="-5">
                          <a:latin typeface="Calibri"/>
                          <a:cs typeface="Calibri"/>
                        </a:rPr>
                        <a:t>Constitution </a:t>
                      </a:r>
                      <a:r>
                        <a:rPr sz="1000">
                          <a:latin typeface="Calibri"/>
                          <a:cs typeface="Calibri"/>
                        </a:rPr>
                        <a:t>can</a:t>
                      </a:r>
                      <a:r>
                        <a:rPr sz="1000" spc="-25">
                          <a:latin typeface="Calibri"/>
                          <a:cs typeface="Calibri"/>
                        </a:rPr>
                        <a:t> </a:t>
                      </a:r>
                      <a:r>
                        <a:rPr sz="1000" spc="-10">
                          <a:latin typeface="Calibri"/>
                          <a:cs typeface="Calibri"/>
                        </a:rPr>
                        <a:t>be</a:t>
                      </a:r>
                      <a:endParaRPr sz="1000">
                        <a:latin typeface="Calibri"/>
                        <a:cs typeface="Calibri"/>
                      </a:endParaRP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159689">
                <a:tc>
                  <a:txBody>
                    <a:bodyPr/>
                    <a:lstStyle/>
                    <a:p>
                      <a:pPr marL="217804">
                        <a:lnSpc>
                          <a:spcPts val="1170"/>
                        </a:lnSpc>
                      </a:pPr>
                      <a:r>
                        <a:rPr sz="1000">
                          <a:latin typeface="Calibri"/>
                          <a:cs typeface="Calibri"/>
                        </a:rPr>
                        <a:t>amended </a:t>
                      </a:r>
                      <a:r>
                        <a:rPr sz="1000" spc="-5">
                          <a:latin typeface="Calibri"/>
                          <a:cs typeface="Calibri"/>
                        </a:rPr>
                        <a:t>and has</a:t>
                      </a:r>
                      <a:r>
                        <a:rPr sz="1000" spc="-25">
                          <a:latin typeface="Calibri"/>
                          <a:cs typeface="Calibri"/>
                        </a:rPr>
                        <a:t> </a:t>
                      </a:r>
                      <a:r>
                        <a:rPr sz="1000" spc="-5">
                          <a:latin typeface="Calibri"/>
                          <a:cs typeface="Calibri"/>
                        </a:rPr>
                        <a:t>25</a:t>
                      </a:r>
                      <a:endParaRPr sz="1000">
                        <a:latin typeface="Calibri"/>
                        <a:cs typeface="Calibri"/>
                      </a:endParaRP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332686">
                <a:tc>
                  <a:txBody>
                    <a:bodyPr/>
                    <a:lstStyle/>
                    <a:p>
                      <a:pPr marL="217804">
                        <a:lnSpc>
                          <a:spcPts val="1170"/>
                        </a:lnSpc>
                      </a:pPr>
                      <a:r>
                        <a:rPr sz="1000" spc="-5">
                          <a:latin typeface="Calibri"/>
                          <a:cs typeface="Calibri"/>
                        </a:rPr>
                        <a:t>amendments.</a:t>
                      </a:r>
                      <a:endParaRPr sz="1000">
                        <a:latin typeface="Calibri"/>
                        <a:cs typeface="Calibri"/>
                      </a:endParaRPr>
                    </a:p>
                    <a:p>
                      <a:pPr marL="217804" indent="-146050">
                        <a:lnSpc>
                          <a:spcPct val="100000"/>
                        </a:lnSpc>
                        <a:spcBef>
                          <a:spcPts val="70"/>
                        </a:spcBef>
                        <a:buFont typeface="Symbol"/>
                        <a:buChar char=""/>
                        <a:tabLst>
                          <a:tab pos="218440" algn="l"/>
                        </a:tabLst>
                      </a:pPr>
                      <a:r>
                        <a:rPr sz="1000" spc="-5">
                          <a:latin typeface="Calibri"/>
                          <a:cs typeface="Calibri"/>
                        </a:rPr>
                        <a:t>Presidents’ terms</a:t>
                      </a:r>
                      <a:endParaRPr sz="1000">
                        <a:latin typeface="Calibri"/>
                        <a:cs typeface="Calibri"/>
                      </a:endParaRP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159689">
                <a:tc>
                  <a:txBody>
                    <a:bodyPr/>
                    <a:lstStyle/>
                    <a:p>
                      <a:pPr marR="83185" algn="r">
                        <a:lnSpc>
                          <a:spcPts val="1170"/>
                        </a:lnSpc>
                      </a:pPr>
                      <a:r>
                        <a:rPr sz="1000" spc="-5">
                          <a:latin typeface="Calibri"/>
                          <a:cs typeface="Calibri"/>
                        </a:rPr>
                        <a:t>limited </a:t>
                      </a:r>
                      <a:r>
                        <a:rPr sz="1000">
                          <a:latin typeface="Calibri"/>
                          <a:cs typeface="Calibri"/>
                        </a:rPr>
                        <a:t>to </a:t>
                      </a:r>
                      <a:r>
                        <a:rPr sz="1000" spc="-5">
                          <a:latin typeface="Calibri"/>
                          <a:cs typeface="Calibri"/>
                        </a:rPr>
                        <a:t>two after</a:t>
                      </a:r>
                      <a:r>
                        <a:rPr sz="1000" spc="-40">
                          <a:latin typeface="Calibri"/>
                          <a:cs typeface="Calibri"/>
                        </a:rPr>
                        <a:t> </a:t>
                      </a:r>
                      <a:r>
                        <a:rPr sz="1000" spc="-5">
                          <a:latin typeface="Calibri"/>
                          <a:cs typeface="Calibri"/>
                        </a:rPr>
                        <a:t>FDR</a:t>
                      </a:r>
                      <a:endParaRPr sz="1000">
                        <a:latin typeface="Calibri"/>
                        <a:cs typeface="Calibri"/>
                      </a:endParaRP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332686">
                <a:tc>
                  <a:txBody>
                    <a:bodyPr/>
                    <a:lstStyle/>
                    <a:p>
                      <a:pPr marL="217804">
                        <a:lnSpc>
                          <a:spcPts val="1170"/>
                        </a:lnSpc>
                      </a:pPr>
                      <a:r>
                        <a:rPr sz="1000" spc="-5">
                          <a:latin typeface="Calibri"/>
                          <a:cs typeface="Calibri"/>
                        </a:rPr>
                        <a:t>served four</a:t>
                      </a:r>
                      <a:r>
                        <a:rPr sz="1000" spc="-15">
                          <a:latin typeface="Calibri"/>
                          <a:cs typeface="Calibri"/>
                        </a:rPr>
                        <a:t> </a:t>
                      </a:r>
                      <a:r>
                        <a:rPr sz="1000" spc="-5">
                          <a:latin typeface="Calibri"/>
                          <a:cs typeface="Calibri"/>
                        </a:rPr>
                        <a:t>terms</a:t>
                      </a:r>
                      <a:endParaRPr sz="1000">
                        <a:latin typeface="Calibri"/>
                        <a:cs typeface="Calibri"/>
                      </a:endParaRPr>
                    </a:p>
                    <a:p>
                      <a:pPr marL="217804" indent="-146685">
                        <a:lnSpc>
                          <a:spcPct val="100000"/>
                        </a:lnSpc>
                        <a:spcBef>
                          <a:spcPts val="85"/>
                        </a:spcBef>
                        <a:buFont typeface="Symbol"/>
                        <a:buChar char=""/>
                        <a:tabLst>
                          <a:tab pos="218440" algn="l"/>
                        </a:tabLst>
                      </a:pPr>
                      <a:r>
                        <a:rPr sz="1000" spc="-5">
                          <a:latin typeface="Calibri"/>
                          <a:cs typeface="Calibri"/>
                        </a:rPr>
                        <a:t>Lobbyists: people paid</a:t>
                      </a:r>
                      <a:endParaRPr sz="1000">
                        <a:latin typeface="Calibri"/>
                        <a:cs typeface="Calibri"/>
                      </a:endParaRP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159689">
                <a:tc>
                  <a:txBody>
                    <a:bodyPr/>
                    <a:lstStyle/>
                    <a:p>
                      <a:pPr marL="217804">
                        <a:lnSpc>
                          <a:spcPts val="1170"/>
                        </a:lnSpc>
                      </a:pPr>
                      <a:r>
                        <a:rPr sz="1000">
                          <a:latin typeface="Calibri"/>
                          <a:cs typeface="Calibri"/>
                        </a:rPr>
                        <a:t>to </a:t>
                      </a:r>
                      <a:r>
                        <a:rPr sz="1000" spc="-5">
                          <a:latin typeface="Calibri"/>
                          <a:cs typeface="Calibri"/>
                        </a:rPr>
                        <a:t>influence</a:t>
                      </a:r>
                      <a:r>
                        <a:rPr sz="1000" spc="-10">
                          <a:latin typeface="Calibri"/>
                          <a:cs typeface="Calibri"/>
                        </a:rPr>
                        <a:t> </a:t>
                      </a:r>
                      <a:r>
                        <a:rPr sz="1000" spc="-5">
                          <a:latin typeface="Calibri"/>
                          <a:cs typeface="Calibri"/>
                        </a:rPr>
                        <a:t>lawmakers</a:t>
                      </a:r>
                      <a:endParaRPr sz="1000">
                        <a:latin typeface="Calibri"/>
                        <a:cs typeface="Calibri"/>
                      </a:endParaRP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159689">
                <a:tc>
                  <a:txBody>
                    <a:bodyPr/>
                    <a:lstStyle/>
                    <a:p>
                      <a:pPr marL="217804">
                        <a:lnSpc>
                          <a:spcPts val="1170"/>
                        </a:lnSpc>
                      </a:pPr>
                      <a:r>
                        <a:rPr sz="1000">
                          <a:latin typeface="Calibri"/>
                          <a:cs typeface="Calibri"/>
                        </a:rPr>
                        <a:t>to </a:t>
                      </a:r>
                      <a:r>
                        <a:rPr sz="1000" spc="-5">
                          <a:latin typeface="Calibri"/>
                          <a:cs typeface="Calibri"/>
                        </a:rPr>
                        <a:t>vote in ways</a:t>
                      </a:r>
                      <a:r>
                        <a:rPr sz="1000" spc="-15">
                          <a:latin typeface="Calibri"/>
                          <a:cs typeface="Calibri"/>
                        </a:rPr>
                        <a:t> </a:t>
                      </a:r>
                      <a:r>
                        <a:rPr sz="1000" spc="-5">
                          <a:latin typeface="Calibri"/>
                          <a:cs typeface="Calibri"/>
                        </a:rPr>
                        <a:t>that</a:t>
                      </a:r>
                      <a:endParaRPr sz="1000">
                        <a:latin typeface="Calibri"/>
                        <a:cs typeface="Calibri"/>
                      </a:endParaRP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440092">
                <a:tc>
                  <a:txBody>
                    <a:bodyPr/>
                    <a:lstStyle/>
                    <a:p>
                      <a:pPr marR="58419" algn="r">
                        <a:lnSpc>
                          <a:spcPts val="1170"/>
                        </a:lnSpc>
                      </a:pPr>
                      <a:r>
                        <a:rPr sz="1000" spc="-5">
                          <a:latin typeface="Calibri"/>
                          <a:cs typeface="Calibri"/>
                        </a:rPr>
                        <a:t>benefit special interests.</a:t>
                      </a:r>
                      <a:endParaRPr sz="1000">
                        <a:latin typeface="Calibri"/>
                        <a:cs typeface="Calibri"/>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r h="409869">
                <a:tc gridSpan="5">
                  <a:txBody>
                    <a:bodyPr/>
                    <a:lstStyle/>
                    <a:p>
                      <a:pPr marL="71120">
                        <a:lnSpc>
                          <a:spcPts val="1405"/>
                        </a:lnSpc>
                      </a:pPr>
                      <a:r>
                        <a:rPr sz="1100" b="1">
                          <a:latin typeface="Calibri"/>
                          <a:cs typeface="Calibri"/>
                        </a:rPr>
                        <a:t>6. </a:t>
                      </a:r>
                      <a:r>
                        <a:rPr sz="1100" b="1" u="sng" spc="-5">
                          <a:latin typeface="Calibri"/>
                          <a:cs typeface="Calibri"/>
                        </a:rPr>
                        <a:t>I</a:t>
                      </a:r>
                      <a:r>
                        <a:rPr sz="1100" b="1" spc="-5">
                          <a:latin typeface="Calibri"/>
                          <a:cs typeface="Calibri"/>
                        </a:rPr>
                        <a:t>dentify</a:t>
                      </a:r>
                      <a:r>
                        <a:rPr sz="1100" b="1">
                          <a:latin typeface="Calibri"/>
                          <a:cs typeface="Calibri"/>
                        </a:rPr>
                        <a:t> </a:t>
                      </a:r>
                      <a:r>
                        <a:rPr sz="1100" b="1" spc="-5">
                          <a:latin typeface="Calibri"/>
                          <a:cs typeface="Calibri"/>
                        </a:rPr>
                        <a:t>compromises/alternatives</a:t>
                      </a:r>
                      <a:endParaRPr sz="1100">
                        <a:latin typeface="Calibri"/>
                        <a:cs typeface="Calibri"/>
                      </a:endParaRPr>
                    </a:p>
                    <a:p>
                      <a:pPr marL="299720">
                        <a:lnSpc>
                          <a:spcPct val="100000"/>
                        </a:lnSpc>
                        <a:spcBef>
                          <a:spcPts val="20"/>
                        </a:spcBef>
                      </a:pPr>
                      <a:r>
                        <a:rPr sz="1400">
                          <a:latin typeface="Calibri"/>
                          <a:cs typeface="Calibri"/>
                        </a:rPr>
                        <a:t>I </a:t>
                      </a:r>
                      <a:r>
                        <a:rPr sz="1400" spc="-5">
                          <a:latin typeface="Calibri"/>
                          <a:cs typeface="Calibri"/>
                        </a:rPr>
                        <a:t>don’t see any compromises </a:t>
                      </a:r>
                      <a:r>
                        <a:rPr sz="1400">
                          <a:latin typeface="Calibri"/>
                          <a:cs typeface="Calibri"/>
                        </a:rPr>
                        <a:t>to </a:t>
                      </a:r>
                      <a:r>
                        <a:rPr sz="1400" spc="-5">
                          <a:latin typeface="Calibri"/>
                          <a:cs typeface="Calibri"/>
                        </a:rPr>
                        <a:t>this</a:t>
                      </a:r>
                      <a:r>
                        <a:rPr sz="1400" spc="25">
                          <a:latin typeface="Calibri"/>
                          <a:cs typeface="Calibri"/>
                        </a:rPr>
                        <a:t> </a:t>
                      </a:r>
                      <a:r>
                        <a:rPr sz="1400" spc="-5">
                          <a:latin typeface="Calibri"/>
                          <a:cs typeface="Calibri"/>
                        </a:rPr>
                        <a:t>question.</a:t>
                      </a:r>
                      <a:endParaRPr sz="14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6"/>
                  </a:ext>
                </a:extLst>
              </a:tr>
              <a:tr h="409869">
                <a:tc gridSpan="5">
                  <a:txBody>
                    <a:bodyPr/>
                    <a:lstStyle/>
                    <a:p>
                      <a:pPr marL="71120">
                        <a:lnSpc>
                          <a:spcPts val="1415"/>
                        </a:lnSpc>
                      </a:pPr>
                      <a:r>
                        <a:rPr sz="1100" b="0">
                          <a:latin typeface="Calibri"/>
                          <a:cs typeface="Calibri"/>
                        </a:rPr>
                        <a:t>7. </a:t>
                      </a:r>
                      <a:r>
                        <a:rPr sz="1100" b="0" u="sng" spc="-5">
                          <a:uFill>
                            <a:solidFill>
                              <a:srgbClr val="000000"/>
                            </a:solidFill>
                          </a:uFill>
                          <a:latin typeface="Calibri"/>
                          <a:cs typeface="Calibri"/>
                        </a:rPr>
                        <a:t>O</a:t>
                      </a:r>
                      <a:r>
                        <a:rPr sz="1100" b="0" spc="-5">
                          <a:latin typeface="Calibri"/>
                          <a:cs typeface="Calibri"/>
                        </a:rPr>
                        <a:t>ffer </a:t>
                      </a:r>
                      <a:r>
                        <a:rPr sz="1100" b="0">
                          <a:latin typeface="Calibri"/>
                          <a:cs typeface="Calibri"/>
                        </a:rPr>
                        <a:t>a </a:t>
                      </a:r>
                      <a:r>
                        <a:rPr sz="1100" b="0" spc="-5">
                          <a:latin typeface="Calibri"/>
                          <a:cs typeface="Calibri"/>
                        </a:rPr>
                        <a:t>decision</a:t>
                      </a:r>
                      <a:endParaRPr sz="1100" b="0">
                        <a:latin typeface="Calibri"/>
                        <a:cs typeface="Calibri"/>
                      </a:endParaRPr>
                    </a:p>
                    <a:p>
                      <a:pPr marL="299720">
                        <a:lnSpc>
                          <a:spcPct val="100000"/>
                        </a:lnSpc>
                        <a:spcBef>
                          <a:spcPts val="20"/>
                        </a:spcBef>
                      </a:pPr>
                      <a:r>
                        <a:rPr sz="1400" b="1">
                          <a:latin typeface="Calibri"/>
                          <a:cs typeface="Calibri"/>
                        </a:rPr>
                        <a:t>I </a:t>
                      </a:r>
                      <a:r>
                        <a:rPr sz="1400" b="1" spc="-5">
                          <a:latin typeface="Calibri"/>
                          <a:cs typeface="Calibri"/>
                        </a:rPr>
                        <a:t>think we should not impose </a:t>
                      </a:r>
                      <a:r>
                        <a:rPr sz="1400" b="1">
                          <a:latin typeface="Calibri"/>
                          <a:cs typeface="Calibri"/>
                        </a:rPr>
                        <a:t>term limits </a:t>
                      </a:r>
                      <a:r>
                        <a:rPr sz="1400" b="1" spc="-5">
                          <a:latin typeface="Calibri"/>
                          <a:cs typeface="Calibri"/>
                        </a:rPr>
                        <a:t>for</a:t>
                      </a:r>
                      <a:r>
                        <a:rPr sz="1400" b="1" spc="5">
                          <a:latin typeface="Calibri"/>
                          <a:cs typeface="Calibri"/>
                        </a:rPr>
                        <a:t> </a:t>
                      </a:r>
                      <a:r>
                        <a:rPr sz="1400" b="1" spc="-5">
                          <a:latin typeface="Calibri"/>
                          <a:cs typeface="Calibri"/>
                        </a:rPr>
                        <a:t>Congress</a:t>
                      </a:r>
                      <a:r>
                        <a:rPr sz="1100" b="1" spc="-5">
                          <a:latin typeface="Calibri"/>
                          <a:cs typeface="Calibri"/>
                        </a:rPr>
                        <a:t>.</a:t>
                      </a:r>
                      <a:endParaRPr sz="1100" b="1">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7"/>
                  </a:ext>
                </a:extLst>
              </a:tr>
              <a:tr h="73300">
                <a:tc gridSpan="5">
                  <a:txBody>
                    <a:bodyPr/>
                    <a:lstStyle/>
                    <a:p>
                      <a:pPr marL="71120">
                        <a:lnSpc>
                          <a:spcPts val="1405"/>
                        </a:lnSpc>
                      </a:pPr>
                      <a:r>
                        <a:rPr sz="1100" b="1">
                          <a:latin typeface="Calibri"/>
                          <a:cs typeface="Calibri"/>
                        </a:rPr>
                        <a:t>8. </a:t>
                      </a:r>
                      <a:r>
                        <a:rPr sz="1100" b="1" u="sng" spc="-5">
                          <a:uFill>
                            <a:solidFill>
                              <a:srgbClr val="000000"/>
                            </a:solidFill>
                          </a:uFill>
                          <a:latin typeface="Calibri"/>
                          <a:cs typeface="Calibri"/>
                        </a:rPr>
                        <a:t>N</a:t>
                      </a:r>
                      <a:r>
                        <a:rPr sz="1100" b="1" spc="-5">
                          <a:latin typeface="Calibri"/>
                          <a:cs typeface="Calibri"/>
                        </a:rPr>
                        <a:t>ame reasons </a:t>
                      </a:r>
                      <a:r>
                        <a:rPr sz="1100" b="1">
                          <a:latin typeface="Calibri"/>
                          <a:cs typeface="Calibri"/>
                        </a:rPr>
                        <a:t>for the</a:t>
                      </a:r>
                      <a:r>
                        <a:rPr sz="1100" b="1" spc="-20">
                          <a:latin typeface="Calibri"/>
                          <a:cs typeface="Calibri"/>
                        </a:rPr>
                        <a:t> </a:t>
                      </a:r>
                      <a:r>
                        <a:rPr sz="1100" b="1" spc="-5">
                          <a:latin typeface="Calibri"/>
                          <a:cs typeface="Calibri"/>
                        </a:rPr>
                        <a:t>decision</a:t>
                      </a:r>
                      <a:endParaRPr sz="1100">
                        <a:latin typeface="Calibri"/>
                        <a:cs typeface="Calibri"/>
                      </a:endParaRPr>
                    </a:p>
                    <a:p>
                      <a:pPr marL="299720">
                        <a:lnSpc>
                          <a:spcPct val="100000"/>
                        </a:lnSpc>
                        <a:spcBef>
                          <a:spcPts val="20"/>
                        </a:spcBef>
                      </a:pPr>
                      <a:r>
                        <a:rPr sz="1100" spc="-5">
                          <a:latin typeface="Calibri"/>
                          <a:cs typeface="Calibri"/>
                        </a:rPr>
                        <a:t>Issues such </a:t>
                      </a:r>
                      <a:r>
                        <a:rPr sz="1100">
                          <a:latin typeface="Calibri"/>
                          <a:cs typeface="Calibri"/>
                        </a:rPr>
                        <a:t>as </a:t>
                      </a:r>
                      <a:r>
                        <a:rPr sz="1100" spc="-5">
                          <a:latin typeface="Calibri"/>
                          <a:cs typeface="Calibri"/>
                        </a:rPr>
                        <a:t>lobbying and election costs </a:t>
                      </a:r>
                      <a:r>
                        <a:rPr sz="1100">
                          <a:latin typeface="Calibri"/>
                          <a:cs typeface="Calibri"/>
                        </a:rPr>
                        <a:t>are </a:t>
                      </a:r>
                      <a:r>
                        <a:rPr sz="1100" spc="-5">
                          <a:latin typeface="Calibri"/>
                          <a:cs typeface="Calibri"/>
                        </a:rPr>
                        <a:t>much </a:t>
                      </a:r>
                      <a:r>
                        <a:rPr sz="1100">
                          <a:latin typeface="Calibri"/>
                          <a:cs typeface="Calibri"/>
                        </a:rPr>
                        <a:t>more </a:t>
                      </a:r>
                      <a:r>
                        <a:rPr sz="1100" spc="-5">
                          <a:latin typeface="Calibri"/>
                          <a:cs typeface="Calibri"/>
                        </a:rPr>
                        <a:t>complicated </a:t>
                      </a:r>
                      <a:r>
                        <a:rPr sz="1100" spc="-10">
                          <a:latin typeface="Calibri"/>
                          <a:cs typeface="Calibri"/>
                        </a:rPr>
                        <a:t>than </a:t>
                      </a:r>
                      <a:r>
                        <a:rPr sz="1100" spc="-5">
                          <a:latin typeface="Calibri"/>
                          <a:cs typeface="Calibri"/>
                        </a:rPr>
                        <a:t>term limits could</a:t>
                      </a:r>
                      <a:r>
                        <a:rPr sz="1100" spc="75">
                          <a:latin typeface="Calibri"/>
                          <a:cs typeface="Calibri"/>
                        </a:rPr>
                        <a:t> </a:t>
                      </a:r>
                      <a:r>
                        <a:rPr sz="1100" spc="-5">
                          <a:latin typeface="Calibri"/>
                          <a:cs typeface="Calibri"/>
                        </a:rPr>
                        <a:t>solve.</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bl>
          </a:graphicData>
        </a:graphic>
      </p:graphicFrame>
      <p:sp>
        <p:nvSpPr>
          <p:cNvPr id="2" name="Footer Placeholder 1">
            <a:extLst>
              <a:ext uri="{FF2B5EF4-FFF2-40B4-BE49-F238E27FC236}">
                <a16:creationId xmlns:a16="http://schemas.microsoft.com/office/drawing/2014/main" id="{F9DC2557-2825-3846-9868-3A93E6729572}"/>
              </a:ext>
            </a:extLst>
          </p:cNvPr>
          <p:cNvSpPr>
            <a:spLocks noGrp="1"/>
          </p:cNvSpPr>
          <p:nvPr>
            <p:ph type="ftr" sz="quarter" idx="11"/>
          </p:nvPr>
        </p:nvSpPr>
        <p:spPr>
          <a:xfrm>
            <a:off x="4237592" y="6538636"/>
            <a:ext cx="1638952" cy="261668"/>
          </a:xfrm>
        </p:spPr>
        <p:txBody>
          <a:bodyPr/>
          <a:lstStyle/>
          <a:p>
            <a:r>
              <a:rPr lang="en-US">
                <a:solidFill>
                  <a:schemeClr val="tx1"/>
                </a:solidFill>
              </a:rPr>
              <a:t>© Janis </a:t>
            </a:r>
            <a:r>
              <a:rPr lang="en-US" err="1">
                <a:solidFill>
                  <a:schemeClr val="tx1"/>
                </a:solidFill>
              </a:rPr>
              <a:t>Bulgren</a:t>
            </a:r>
            <a:r>
              <a:rPr lang="en-US">
                <a:solidFill>
                  <a:schemeClr val="tx1"/>
                </a:solidFill>
              </a:rPr>
              <a:t> 2023</a:t>
            </a:r>
          </a:p>
        </p:txBody>
      </p:sp>
      <p:sp>
        <p:nvSpPr>
          <p:cNvPr id="4" name="Rounded Rectangular Callout 3">
            <a:extLst>
              <a:ext uri="{FF2B5EF4-FFF2-40B4-BE49-F238E27FC236}">
                <a16:creationId xmlns:a16="http://schemas.microsoft.com/office/drawing/2014/main" id="{AF9496BB-7880-9EE1-306E-CFC8D421D448}"/>
              </a:ext>
            </a:extLst>
          </p:cNvPr>
          <p:cNvSpPr/>
          <p:nvPr/>
        </p:nvSpPr>
        <p:spPr bwMode="auto">
          <a:xfrm rot="10800000" flipV="1">
            <a:off x="2444709" y="4904508"/>
            <a:ext cx="6509285" cy="380010"/>
          </a:xfrm>
          <a:prstGeom prst="wedgeRoundRectCallout">
            <a:avLst>
              <a:gd name="adj1" fmla="val 9763"/>
              <a:gd name="adj2" fmla="val -142955"/>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2400" b="1">
                <a:solidFill>
                  <a:srgbClr val="971B2F"/>
                </a:solidFill>
                <a:highlight>
                  <a:srgbClr val="FFFF00"/>
                </a:highlight>
              </a:rPr>
              <a:t>Consider different decisions and outcomes </a:t>
            </a:r>
          </a:p>
        </p:txBody>
      </p:sp>
    </p:spTree>
    <p:extLst>
      <p:ext uri="{BB962C8B-B14F-4D97-AF65-F5344CB8AC3E}">
        <p14:creationId xmlns:p14="http://schemas.microsoft.com/office/powerpoint/2010/main" val="3206518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FA469D-8F60-E5D5-3FA8-3ED9583186AB}"/>
              </a:ext>
            </a:extLst>
          </p:cNvPr>
          <p:cNvSpPr/>
          <p:nvPr/>
        </p:nvSpPr>
        <p:spPr bwMode="auto">
          <a:xfrm>
            <a:off x="0" y="5401739"/>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6D43DA42-01F1-394F-8094-D88DDF015F9C}"/>
              </a:ext>
            </a:extLst>
          </p:cNvPr>
          <p:cNvSpPr txBox="1"/>
          <p:nvPr/>
        </p:nvSpPr>
        <p:spPr>
          <a:xfrm>
            <a:off x="1315563" y="664952"/>
            <a:ext cx="6512873"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a:solidFill>
                  <a:prstClr val="black"/>
                </a:solidFill>
                <a:latin typeface="Calibri" panose="020F0502020204030204"/>
                <a:ea typeface="+mn-ea"/>
              </a:rPr>
              <a:t>Cross-Curricular Argumentation Guide B</a:t>
            </a:r>
          </a:p>
          <a:p>
            <a:pPr algn="ctr" defTabSz="342900" eaLnBrk="1" fontAlgn="auto" hangingPunct="1">
              <a:spcBef>
                <a:spcPts val="0"/>
              </a:spcBef>
              <a:spcAft>
                <a:spcPts val="0"/>
              </a:spcAft>
              <a:defRPr/>
            </a:pPr>
            <a:r>
              <a:rPr lang="en-US" sz="1200" b="1">
                <a:solidFill>
                  <a:prstClr val="black"/>
                </a:solidFill>
                <a:highlight>
                  <a:srgbClr val="FFFF00"/>
                </a:highlight>
                <a:latin typeface="Calibri" panose="020F0502020204030204"/>
                <a:ea typeface="+mn-ea"/>
              </a:rPr>
              <a:t> </a:t>
            </a:r>
            <a:br>
              <a:rPr lang="en-US" sz="1200" b="1">
                <a:solidFill>
                  <a:prstClr val="black"/>
                </a:solidFill>
                <a:highlight>
                  <a:srgbClr val="FFFF00"/>
                </a:highlight>
                <a:latin typeface="Calibri" panose="020F0502020204030204"/>
                <a:ea typeface="+mn-ea"/>
              </a:rPr>
            </a:br>
            <a:endParaRPr lang="en-US" sz="1200" b="1">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extLst>
              <p:ext uri="{D42A27DB-BD31-4B8C-83A1-F6EECF244321}">
                <p14:modId xmlns:p14="http://schemas.microsoft.com/office/powerpoint/2010/main" val="106783962"/>
              </p:ext>
            </p:extLst>
          </p:nvPr>
        </p:nvGraphicFramePr>
        <p:xfrm>
          <a:off x="348087" y="968383"/>
          <a:ext cx="8504446" cy="68580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342900">
                <a:tc>
                  <a:txBody>
                    <a:bodyPr/>
                    <a:lstStyle/>
                    <a:p>
                      <a:r>
                        <a:rPr lang="en-US" sz="900" b="1"/>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Class:</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Topic: Civil Disobedience: </a:t>
                      </a:r>
                      <a:r>
                        <a:rPr lang="en-US" sz="900" b="1" i="1"/>
                        <a:t>Letter from    Birmingham Jail</a:t>
                      </a:r>
                      <a:endParaRPr lang="en-US" sz="1200" b="1" i="1"/>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r h="342900">
                <a:tc>
                  <a:txBody>
                    <a:bodyPr/>
                    <a:lstStyle/>
                    <a:p>
                      <a:endParaRPr lang="en-US" sz="900" b="1"/>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b="1"/>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b="1"/>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1" i="1"/>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7194148"/>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extLst>
              <p:ext uri="{D42A27DB-BD31-4B8C-83A1-F6EECF244321}">
                <p14:modId xmlns:p14="http://schemas.microsoft.com/office/powerpoint/2010/main" val="303796583"/>
              </p:ext>
            </p:extLst>
          </p:nvPr>
        </p:nvGraphicFramePr>
        <p:xfrm>
          <a:off x="389598" y="1446310"/>
          <a:ext cx="8448772" cy="4719096"/>
        </p:xfrm>
        <a:graphic>
          <a:graphicData uri="http://schemas.openxmlformats.org/drawingml/2006/table">
            <a:tbl>
              <a:tblPr firstRow="1" bandRow="1">
                <a:tableStyleId>{2D5ABB26-0587-4C30-8999-92F81FD0307C}</a:tableStyleId>
              </a:tblPr>
              <a:tblGrid>
                <a:gridCol w="4626576">
                  <a:extLst>
                    <a:ext uri="{9D8B030D-6E8A-4147-A177-3AD203B41FA5}">
                      <a16:colId xmlns:a16="http://schemas.microsoft.com/office/drawing/2014/main" val="2751578919"/>
                    </a:ext>
                  </a:extLst>
                </a:gridCol>
                <a:gridCol w="3822196">
                  <a:extLst>
                    <a:ext uri="{9D8B030D-6E8A-4147-A177-3AD203B41FA5}">
                      <a16:colId xmlns:a16="http://schemas.microsoft.com/office/drawing/2014/main" val="412781860"/>
                    </a:ext>
                  </a:extLst>
                </a:gridCol>
              </a:tblGrid>
              <a:tr h="69110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a:solidFill>
                            <a:schemeClr val="tx1"/>
                          </a:solidFill>
                          <a:effectLst/>
                          <a:latin typeface="+mn-lt"/>
                          <a:ea typeface="+mn-ea"/>
                          <a:cs typeface="+mn-cs"/>
                        </a:rPr>
                        <a:t>1. Clarify the claim with any qualifier and key terms </a:t>
                      </a:r>
                      <a:r>
                        <a:rPr lang="en-US" sz="900" b="0" kern="1200">
                          <a:solidFill>
                            <a:schemeClr val="tx1"/>
                          </a:solidFill>
                          <a:effectLst/>
                          <a:latin typeface="+mn-lt"/>
                          <a:ea typeface="+mn-ea"/>
                          <a:cs typeface="+mn-cs"/>
                        </a:rPr>
                        <a:t>(including author, date, source, era).  </a:t>
                      </a:r>
                      <a:r>
                        <a:rPr lang="en-US" sz="1400" b="1" kern="1200">
                          <a:solidFill>
                            <a:schemeClr val="tx1"/>
                          </a:solidFill>
                          <a:effectLst/>
                          <a:highlight>
                            <a:srgbClr val="FFFF00"/>
                          </a:highlight>
                          <a:latin typeface="+mn-lt"/>
                          <a:ea typeface="+mn-ea"/>
                          <a:cs typeface="+mn-cs"/>
                        </a:rPr>
                        <a:t>Use of </a:t>
                      </a:r>
                      <a:r>
                        <a:rPr lang="en-US" sz="1600" b="1" kern="1200">
                          <a:solidFill>
                            <a:schemeClr val="tx1"/>
                          </a:solidFill>
                          <a:effectLst/>
                          <a:highlight>
                            <a:srgbClr val="FFFF00"/>
                          </a:highlight>
                          <a:latin typeface="+mn-lt"/>
                          <a:ea typeface="+mn-ea"/>
                          <a:cs typeface="+mn-cs"/>
                        </a:rPr>
                        <a:t>civil disobedience </a:t>
                      </a:r>
                      <a:r>
                        <a:rPr lang="en-US" sz="1400" b="1" kern="1200">
                          <a:solidFill>
                            <a:schemeClr val="tx1"/>
                          </a:solidFill>
                          <a:effectLst/>
                          <a:highlight>
                            <a:srgbClr val="FFFF00"/>
                          </a:highlight>
                          <a:latin typeface="+mn-lt"/>
                          <a:ea typeface="+mn-ea"/>
                          <a:cs typeface="+mn-cs"/>
                        </a:rPr>
                        <a:t>to change unjust segregation laws through non-violent protests is justified</a:t>
                      </a:r>
                      <a:r>
                        <a:rPr lang="en-US" sz="1100" b="1" kern="1200">
                          <a:solidFill>
                            <a:schemeClr val="tx1"/>
                          </a:solidFill>
                          <a:effectLst/>
                          <a:highlight>
                            <a:srgbClr val="FFFF00"/>
                          </a:highlight>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a:solidFill>
                            <a:schemeClr val="tx1"/>
                          </a:solidFill>
                          <a:effectLst/>
                          <a:latin typeface="+mn-lt"/>
                          <a:ea typeface="+mn-ea"/>
                          <a:cs typeface="+mn-cs"/>
                        </a:rPr>
                        <a:t>Author: Rev. Martin Luther King, Jr. Date: 1963 Source: Letter written by </a:t>
                      </a:r>
                      <a:r>
                        <a:rPr lang="en-US" sz="900" b="0" kern="1200" err="1">
                          <a:solidFill>
                            <a:schemeClr val="tx1"/>
                          </a:solidFill>
                          <a:effectLst/>
                          <a:latin typeface="+mn-lt"/>
                          <a:ea typeface="+mn-ea"/>
                          <a:cs typeface="+mn-cs"/>
                        </a:rPr>
                        <a:t>MLK</a:t>
                      </a:r>
                      <a:r>
                        <a:rPr lang="en-US" sz="900" b="0" kern="1200">
                          <a:solidFill>
                            <a:schemeClr val="tx1"/>
                          </a:solidFill>
                          <a:effectLst/>
                          <a:latin typeface="+mn-lt"/>
                          <a:ea typeface="+mn-ea"/>
                          <a:cs typeface="+mn-cs"/>
                        </a:rPr>
                        <a:t> while in jail in Birmingham Era: Civil Rights movement with marches and protests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a:solidFill>
                            <a:schemeClr val="tx1"/>
                          </a:solidFill>
                          <a:effectLst/>
                          <a:latin typeface="+mn-lt"/>
                          <a:ea typeface="+mn-ea"/>
                          <a:cs typeface="+mn-cs"/>
                        </a:rPr>
                        <a:t> King’s letter was in response to an open letter from 8 white clergymen who argued for peaceful negotiation rather than demonstrations against segregation.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2268464">
                <a:tc>
                  <a:txBody>
                    <a:bodyPr/>
                    <a:lstStyle/>
                    <a:p>
                      <a:r>
                        <a:rPr lang="en-US" sz="900" b="1" kern="1200">
                          <a:solidFill>
                            <a:schemeClr val="tx1"/>
                          </a:solidFill>
                          <a:effectLst/>
                          <a:latin typeface="+mn-lt"/>
                          <a:ea typeface="+mn-ea"/>
                          <a:cs typeface="+mn-cs"/>
                        </a:rPr>
                        <a:t>2. List the </a:t>
                      </a:r>
                      <a:r>
                        <a:rPr lang="en-US" sz="1200" b="1" kern="1200">
                          <a:solidFill>
                            <a:schemeClr val="tx1"/>
                          </a:solidFill>
                          <a:effectLst/>
                          <a:latin typeface="+mn-lt"/>
                          <a:ea typeface="+mn-ea"/>
                          <a:cs typeface="+mn-cs"/>
                        </a:rPr>
                        <a:t>evidence (</a:t>
                      </a:r>
                      <a:r>
                        <a:rPr lang="en-US" sz="1200" b="1" i="0" kern="1200" baseline="0">
                          <a:solidFill>
                            <a:schemeClr val="tx1"/>
                          </a:solidFill>
                          <a:effectLst/>
                          <a:latin typeface="+mn-lt"/>
                          <a:ea typeface="+mn-ea"/>
                          <a:cs typeface="+mn-cs"/>
                        </a:rPr>
                        <a:t>facts, data, authority, theory, precedent).</a:t>
                      </a:r>
                    </a:p>
                    <a:p>
                      <a:pPr marL="0" indent="0" algn="ctr">
                        <a:buFont typeface="Arial" panose="020B0604020202020204" pitchFamily="34" charset="0"/>
                        <a:buNone/>
                      </a:pPr>
                      <a:r>
                        <a:rPr lang="en-US" sz="900" b="0" i="0" u="none" kern="1200" baseline="0">
                          <a:solidFill>
                            <a:schemeClr val="tx1"/>
                          </a:solidFill>
                          <a:effectLst/>
                          <a:latin typeface="+mn-lt"/>
                          <a:ea typeface="+mn-ea"/>
                          <a:cs typeface="+mn-cs"/>
                        </a:rPr>
                        <a:t>Martin Luther King, Jr. stated:</a:t>
                      </a:r>
                    </a:p>
                    <a:p>
                      <a:pPr marL="171450" indent="-171450">
                        <a:buFont typeface="Arial" panose="020B0604020202020204" pitchFamily="34" charset="0"/>
                        <a:buChar char="•"/>
                      </a:pPr>
                      <a:r>
                        <a:rPr lang="en-US" sz="900" b="0" i="0" u="none" kern="1200" baseline="0">
                          <a:solidFill>
                            <a:schemeClr val="tx1"/>
                          </a:solidFill>
                          <a:effectLst/>
                          <a:latin typeface="+mn-lt"/>
                          <a:ea typeface="+mn-ea"/>
                          <a:cs typeface="+mn-cs"/>
                        </a:rPr>
                        <a:t>A local law that preserves segregation and denies citizens the right of assembly is an unjust law and contrary to Constitutional rights.</a:t>
                      </a:r>
                    </a:p>
                    <a:p>
                      <a:pPr marL="171450" indent="-171450">
                        <a:buFont typeface="Arial" panose="020B0604020202020204" pitchFamily="34" charset="0"/>
                        <a:buChar char="•"/>
                      </a:pPr>
                      <a:r>
                        <a:rPr lang="en-US" sz="900" b="0" i="0" u="none" kern="1200" baseline="0">
                          <a:solidFill>
                            <a:schemeClr val="tx1"/>
                          </a:solidFill>
                          <a:effectLst/>
                          <a:latin typeface="+mn-lt"/>
                          <a:ea typeface="+mn-ea"/>
                          <a:cs typeface="+mn-cs"/>
                        </a:rPr>
                        <a:t>Natural law and Christian moral codes supporting equality have higher status and take precedent over man-made laws.</a:t>
                      </a:r>
                    </a:p>
                    <a:p>
                      <a:pPr marL="171450" indent="-171450">
                        <a:buFont typeface="Arial" panose="020B0604020202020204" pitchFamily="34" charset="0"/>
                        <a:buChar char="•"/>
                      </a:pPr>
                      <a:r>
                        <a:rPr lang="en-US" sz="900" b="0" i="0" u="none" kern="1200" baseline="0">
                          <a:solidFill>
                            <a:schemeClr val="tx1"/>
                          </a:solidFill>
                          <a:effectLst/>
                          <a:latin typeface="+mn-lt"/>
                          <a:ea typeface="+mn-ea"/>
                          <a:cs typeface="+mn-cs"/>
                        </a:rPr>
                        <a:t>White business and Christian church leaders who say they believe in equality but do not support it with actions create barriers to economic, financial, and social equality for African Americans.</a:t>
                      </a:r>
                    </a:p>
                    <a:p>
                      <a:pPr marL="171450" indent="-171450">
                        <a:buFont typeface="Arial" panose="020B0604020202020204" pitchFamily="34" charset="0"/>
                        <a:buChar char="•"/>
                      </a:pPr>
                      <a:r>
                        <a:rPr lang="en-US" sz="900" b="0" i="0" u="none" kern="1200" baseline="0">
                          <a:solidFill>
                            <a:schemeClr val="tx1"/>
                          </a:solidFill>
                          <a:effectLst/>
                          <a:latin typeface="+mn-lt"/>
                          <a:ea typeface="+mn-ea"/>
                          <a:cs typeface="+mn-cs"/>
                        </a:rPr>
                        <a:t>Historically, some authorities defended protesting and disobeying unjust laws. (Jefferson, St. Augustine, Paul, Biblical figures). </a:t>
                      </a:r>
                    </a:p>
                    <a:p>
                      <a:pPr marL="171450" indent="-171450">
                        <a:buFont typeface="Arial" panose="020B0604020202020204" pitchFamily="34" charset="0"/>
                        <a:buChar char="•"/>
                      </a:pPr>
                      <a:r>
                        <a:rPr lang="en-US" sz="900" b="0" i="0" u="none" kern="1200" baseline="0">
                          <a:solidFill>
                            <a:schemeClr val="tx1"/>
                          </a:solidFill>
                          <a:effectLst/>
                          <a:latin typeface="+mn-lt"/>
                          <a:ea typeface="+mn-ea"/>
                          <a:cs typeface="+mn-cs"/>
                        </a:rPr>
                        <a:t>Segregation laws that cause humiliation, brutality, poverty and psychological problems are unjust.</a:t>
                      </a:r>
                    </a:p>
                    <a:p>
                      <a:pPr marL="171450" indent="-171450">
                        <a:buFont typeface="Arial" panose="020B0604020202020204" pitchFamily="34" charset="0"/>
                        <a:buChar char="•"/>
                      </a:pPr>
                      <a:r>
                        <a:rPr lang="en-US" sz="900" b="0" i="0" u="none" kern="1200" baseline="0">
                          <a:solidFill>
                            <a:schemeClr val="tx1"/>
                          </a:solidFill>
                          <a:effectLst/>
                          <a:latin typeface="+mn-lt"/>
                          <a:ea typeface="+mn-ea"/>
                          <a:cs typeface="+mn-cs"/>
                        </a:rPr>
                        <a:t>African Americans have repeatedly sought their constitutional and God-given rights for over 340 years.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t>3. Analyze the reasoning </a:t>
                      </a:r>
                      <a:r>
                        <a:rPr lang="en-US" sz="1200" b="1"/>
                        <a:t>(</a:t>
                      </a:r>
                      <a:r>
                        <a:rPr lang="en-US" sz="1200" b="1" i="0" baseline="0"/>
                        <a:t>cause-effect, correlation, generalization).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a:t>If a law denies people constitutional rights, then they should engage in direct action to achieve political change even if it means arrest.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a:t>Given that natural law and Christian moral codes supporting equality take precedent over man-made laws, those laws should be changed.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a:t>If leaders say one thing and do another, that is contrary to Christian principles and creates social, financial, and economic barriers for African Americans.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a:t>Since historical figures supported protest of unjust laws, therefore there is an historical and theoretical correlation to the 1963 protests.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a:t>Segregation that results in humiliation, brutality, poverty, and psychological damage harms African American citizens.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a:t>If justice is delayed, the effect is that justice is denied.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43092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t>4. Identify other arguments for or against the claim  </a:t>
                      </a:r>
                      <a:r>
                        <a:rPr lang="en-US" sz="900" b="0"/>
                        <a:t>(</a:t>
                      </a:r>
                      <a:r>
                        <a:rPr lang="en-US" sz="900" b="0" i="0" baseline="0"/>
                        <a:t>rebuttal, counterargument, corroboration)</a:t>
                      </a:r>
                      <a:r>
                        <a:rPr lang="en-US" sz="900" b="1" i="0" baseline="0"/>
                        <a:t>. </a:t>
                      </a:r>
                      <a:r>
                        <a:rPr lang="en-US" sz="1100">
                          <a:effectLst/>
                          <a:latin typeface="Calibri" panose="020F0502020204030204" pitchFamily="34" charset="0"/>
                          <a:ea typeface="Times New Roman" panose="02020603050405020304" pitchFamily="18" charset="0"/>
                        </a:rPr>
                        <a:t>The 8 clergymen’s claim argued that adhering to principles of law requires addressing violations of rights in the courts and negotiations, not in provocative street demonstrations. </a:t>
                      </a:r>
                      <a:endParaRPr lang="en-US" sz="1100" b="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788678">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i="0"/>
                        <a:t>5. Make a judgment about quality of evidence </a:t>
                      </a:r>
                      <a:r>
                        <a:rPr lang="en-US" sz="900" b="0" i="0"/>
                        <a:t>(</a:t>
                      </a:r>
                      <a:r>
                        <a:rPr lang="en-US" sz="900" b="0" i="0" baseline="0"/>
                        <a:t>accurate, adequate, objective, relevant), </a:t>
                      </a:r>
                      <a:r>
                        <a:rPr lang="en-US" sz="900" b="1" i="0" baseline="0"/>
                        <a:t>reasoning, </a:t>
                      </a:r>
                      <a:r>
                        <a:rPr lang="en-US" sz="900" b="0" i="0" baseline="0"/>
                        <a:t>(type of reasoning), </a:t>
                      </a:r>
                      <a:r>
                        <a:rPr lang="en-US" sz="900" b="1" i="0" baseline="0"/>
                        <a:t>and other arguments. </a:t>
                      </a:r>
                      <a:r>
                        <a:rPr lang="en-US" sz="1100" kern="1200">
                          <a:solidFill>
                            <a:srgbClr val="000000"/>
                          </a:solidFill>
                          <a:effectLst/>
                          <a:latin typeface="Calibri" panose="020F0502020204030204" pitchFamily="34" charset="0"/>
                          <a:ea typeface="+mn-ea"/>
                          <a:cs typeface="+mn-cs"/>
                        </a:rPr>
                        <a:t>The evidence seems accurate, adequate, and relevant. King uses cause-and-effect, correlation, and generalization reasoning to connect his evidence to political, moral, ethical, theoretical, and psychological results. The clergymen’s statement is not strong because negotiations to end racism had been ineffective for 340 years.</a:t>
                      </a:r>
                      <a:endParaRPr lang="en-US" sz="1100" b="1" i="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43092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t>6. State why you accept or reject the claim. </a:t>
                      </a:r>
                      <a:r>
                        <a:rPr lang="en-US" sz="900" b="1">
                          <a:effectLst/>
                          <a:latin typeface="+mn-lt"/>
                          <a:ea typeface="+mn-ea"/>
                        </a:rPr>
                        <a:t> </a:t>
                      </a:r>
                      <a:r>
                        <a:rPr lang="en-US" sz="1100">
                          <a:effectLst/>
                          <a:latin typeface="Calibri" panose="020F0502020204030204" pitchFamily="34" charset="0"/>
                          <a:ea typeface="Times New Roman" panose="02020603050405020304" pitchFamily="18" charset="0"/>
                        </a:rPr>
                        <a:t>I accept King’s claim. The evidence is based on fact, authority, theory, and precedent. It is well-supported with good cause-and-effect reasoning, and the argument against it is not persuasive. </a:t>
                      </a:r>
                      <a:endParaRPr lang="en-US" sz="1100" b="0" i="0" kern="1200" baseline="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5735837" y="6545603"/>
            <a:ext cx="1259586" cy="273844"/>
          </a:xfrm>
        </p:spPr>
        <p:txBody>
          <a:bodyPr/>
          <a:lstStyle/>
          <a:p>
            <a:pPr algn="r" defTabSz="342900" eaLnBrk="1" fontAlgn="auto" hangingPunct="1">
              <a:spcBef>
                <a:spcPts val="0"/>
              </a:spcBef>
              <a:spcAft>
                <a:spcPts val="0"/>
              </a:spcAft>
              <a:defRPr/>
            </a:pPr>
            <a:r>
              <a:rPr lang="en-US" sz="900">
                <a:solidFill>
                  <a:prstClr val="black">
                    <a:tint val="75000"/>
                  </a:prstClr>
                </a:solidFill>
                <a:latin typeface="Calibri" panose="020F0502020204030204"/>
                <a:ea typeface="+mn-ea"/>
              </a:rPr>
              <a:t>© Janis </a:t>
            </a:r>
            <a:r>
              <a:rPr lang="en-US" sz="900" err="1">
                <a:solidFill>
                  <a:prstClr val="black">
                    <a:tint val="75000"/>
                  </a:prstClr>
                </a:solidFill>
                <a:latin typeface="Calibri" panose="020F0502020204030204"/>
                <a:ea typeface="+mn-ea"/>
              </a:rPr>
              <a:t>Bulgren</a:t>
            </a:r>
            <a:r>
              <a:rPr lang="en-US" sz="900">
                <a:solidFill>
                  <a:prstClr val="black">
                    <a:tint val="75000"/>
                  </a:prstClr>
                </a:solidFill>
                <a:latin typeface="Calibri" panose="020F0502020204030204"/>
                <a:ea typeface="+mn-ea"/>
              </a:rPr>
              <a:t> 2023</a:t>
            </a:r>
          </a:p>
        </p:txBody>
      </p:sp>
      <p:sp>
        <p:nvSpPr>
          <p:cNvPr id="7" name="Rounded Rectangular Callout 6">
            <a:extLst>
              <a:ext uri="{FF2B5EF4-FFF2-40B4-BE49-F238E27FC236}">
                <a16:creationId xmlns:a16="http://schemas.microsoft.com/office/drawing/2014/main" id="{44EC925C-3E0D-4D17-DB06-BF53B73AAE88}"/>
              </a:ext>
            </a:extLst>
          </p:cNvPr>
          <p:cNvSpPr/>
          <p:nvPr/>
        </p:nvSpPr>
        <p:spPr bwMode="auto">
          <a:xfrm rot="10800000" flipV="1">
            <a:off x="206195" y="5610996"/>
            <a:ext cx="8815577" cy="496339"/>
          </a:xfrm>
          <a:prstGeom prst="wedgeRoundRectCallout">
            <a:avLst>
              <a:gd name="adj1" fmla="val 20211"/>
              <a:gd name="adj2" fmla="val -98150"/>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1800" b="1">
                <a:solidFill>
                  <a:srgbClr val="971B2F"/>
                </a:solidFill>
                <a:highlight>
                  <a:srgbClr val="FFFF00"/>
                </a:highlight>
              </a:rPr>
              <a:t>Analyze argumentation based on claims, evidence, explanations, &amp; reasoning</a:t>
            </a:r>
          </a:p>
        </p:txBody>
      </p:sp>
    </p:spTree>
    <p:extLst>
      <p:ext uri="{BB962C8B-B14F-4D97-AF65-F5344CB8AC3E}">
        <p14:creationId xmlns:p14="http://schemas.microsoft.com/office/powerpoint/2010/main" val="2517093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a:extLst>
              <a:ext uri="{FF2B5EF4-FFF2-40B4-BE49-F238E27FC236}">
                <a16:creationId xmlns:a16="http://schemas.microsoft.com/office/drawing/2014/main" id="{F1C07943-1E75-CF40-8B32-661053BA9197}"/>
              </a:ext>
            </a:extLst>
          </p:cNvPr>
          <p:cNvSpPr>
            <a:spLocks noGrp="1" noChangeArrowheads="1"/>
          </p:cNvSpPr>
          <p:nvPr>
            <p:ph type="title"/>
          </p:nvPr>
        </p:nvSpPr>
        <p:spPr>
          <a:xfrm>
            <a:off x="380010" y="207088"/>
            <a:ext cx="7772400" cy="838200"/>
          </a:xfrm>
        </p:spPr>
        <p:txBody>
          <a:bodyPr/>
          <a:lstStyle/>
          <a:p>
            <a:pPr eaLnBrk="1" hangingPunct="1"/>
            <a:br>
              <a:rPr lang="en-US" altLang="en-US"/>
            </a:br>
            <a:br>
              <a:rPr lang="en-US" altLang="en-US"/>
            </a:br>
            <a:br>
              <a:rPr lang="en-US" altLang="en-US"/>
            </a:br>
            <a:br>
              <a:rPr lang="en-US" altLang="en-US" sz="2400"/>
            </a:br>
            <a:br>
              <a:rPr lang="en-US" altLang="en-US" b="1"/>
            </a:br>
            <a:r>
              <a:rPr lang="en-US" altLang="en-US" b="1"/>
              <a:t> </a:t>
            </a:r>
            <a:endParaRPr lang="en-US" altLang="en-US"/>
          </a:p>
        </p:txBody>
      </p:sp>
      <p:pic>
        <p:nvPicPr>
          <p:cNvPr id="7" name="Picture 6">
            <a:extLst>
              <a:ext uri="{FF2B5EF4-FFF2-40B4-BE49-F238E27FC236}">
                <a16:creationId xmlns:a16="http://schemas.microsoft.com/office/drawing/2014/main" id="{2E2B4B8C-2FF1-3C4E-B413-5EB5D98A1F94}"/>
              </a:ext>
            </a:extLst>
          </p:cNvPr>
          <p:cNvPicPr>
            <a:picLocks noChangeAspect="1"/>
          </p:cNvPicPr>
          <p:nvPr/>
        </p:nvPicPr>
        <p:blipFill>
          <a:blip r:embed="rId3"/>
          <a:stretch>
            <a:fillRect/>
          </a:stretch>
        </p:blipFill>
        <p:spPr>
          <a:xfrm>
            <a:off x="33652" y="6271950"/>
            <a:ext cx="2315688" cy="473936"/>
          </a:xfrm>
          <a:prstGeom prst="rect">
            <a:avLst/>
          </a:prstGeom>
        </p:spPr>
      </p:pic>
      <p:sp>
        <p:nvSpPr>
          <p:cNvPr id="8" name="Slide Number Placeholder 3">
            <a:extLst>
              <a:ext uri="{FF2B5EF4-FFF2-40B4-BE49-F238E27FC236}">
                <a16:creationId xmlns:a16="http://schemas.microsoft.com/office/drawing/2014/main" id="{0249C818-75DC-B94F-A473-9BC4128E9EE8}"/>
              </a:ext>
            </a:extLst>
          </p:cNvPr>
          <p:cNvSpPr>
            <a:spLocks noGrp="1"/>
          </p:cNvSpPr>
          <p:nvPr>
            <p:ph type="sldNum" sz="quarter" idx="10"/>
          </p:nvPr>
        </p:nvSpPr>
        <p:spPr>
          <a:xfrm>
            <a:off x="4572000" y="6591300"/>
            <a:ext cx="53439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82D83F-E3E4-D548-8105-8EF0AC6C20A8}" type="slidenum">
              <a:rPr lang="en-US" altLang="en-US" sz="1000" smtClean="0">
                <a:solidFill>
                  <a:schemeClr val="bg1"/>
                </a:solidFill>
              </a:rPr>
              <a:pPr>
                <a:spcBef>
                  <a:spcPct val="0"/>
                </a:spcBef>
                <a:buFontTx/>
                <a:buNone/>
              </a:pPr>
              <a:t>16</a:t>
            </a:fld>
            <a:endParaRPr lang="en-US" altLang="en-US" sz="1000">
              <a:solidFill>
                <a:schemeClr val="bg1"/>
              </a:solidFill>
            </a:endParaRPr>
          </a:p>
        </p:txBody>
      </p:sp>
      <p:sp>
        <p:nvSpPr>
          <p:cNvPr id="4" name="Rectangle 3">
            <a:extLst>
              <a:ext uri="{FF2B5EF4-FFF2-40B4-BE49-F238E27FC236}">
                <a16:creationId xmlns:a16="http://schemas.microsoft.com/office/drawing/2014/main" id="{1F88E5A7-C7E2-9846-8EA0-23C947829C33}"/>
              </a:ext>
            </a:extLst>
          </p:cNvPr>
          <p:cNvSpPr/>
          <p:nvPr/>
        </p:nvSpPr>
        <p:spPr>
          <a:xfrm>
            <a:off x="380010" y="484088"/>
            <a:ext cx="8220651" cy="1015663"/>
          </a:xfrm>
          <a:prstGeom prst="rect">
            <a:avLst/>
          </a:prstGeom>
        </p:spPr>
        <p:txBody>
          <a:bodyPr wrap="square">
            <a:spAutoFit/>
          </a:bodyPr>
          <a:lstStyle/>
          <a:p>
            <a:pPr algn="ctr"/>
            <a:r>
              <a:rPr lang="en-US" sz="3600" dirty="0">
                <a:latin typeface="Century Gothic" panose="020B0502020202020204" pitchFamily="34" charset="0"/>
              </a:rPr>
              <a:t> </a:t>
            </a:r>
            <a:r>
              <a:rPr lang="en-US" sz="3600" b="1" dirty="0">
                <a:latin typeface="+mj-lt"/>
              </a:rPr>
              <a:t>Mathematics Standards</a:t>
            </a:r>
          </a:p>
          <a:p>
            <a:endParaRPr lang="en-US" dirty="0"/>
          </a:p>
        </p:txBody>
      </p:sp>
      <p:graphicFrame>
        <p:nvGraphicFramePr>
          <p:cNvPr id="5" name="Table 4">
            <a:extLst>
              <a:ext uri="{FF2B5EF4-FFF2-40B4-BE49-F238E27FC236}">
                <a16:creationId xmlns:a16="http://schemas.microsoft.com/office/drawing/2014/main" id="{9F4BD818-A4F6-1649-A97E-F7850E83781D}"/>
              </a:ext>
            </a:extLst>
          </p:cNvPr>
          <p:cNvGraphicFramePr>
            <a:graphicFrameLocks noGrp="1"/>
          </p:cNvGraphicFramePr>
          <p:nvPr>
            <p:extLst>
              <p:ext uri="{D42A27DB-BD31-4B8C-83A1-F6EECF244321}">
                <p14:modId xmlns:p14="http://schemas.microsoft.com/office/powerpoint/2010/main" val="1660662054"/>
              </p:ext>
            </p:extLst>
          </p:nvPr>
        </p:nvGraphicFramePr>
        <p:xfrm>
          <a:off x="873589" y="1656812"/>
          <a:ext cx="7931212" cy="4358640"/>
        </p:xfrm>
        <a:graphic>
          <a:graphicData uri="http://schemas.openxmlformats.org/drawingml/2006/table">
            <a:tbl>
              <a:tblPr/>
              <a:tblGrid>
                <a:gridCol w="7931212">
                  <a:extLst>
                    <a:ext uri="{9D8B030D-6E8A-4147-A177-3AD203B41FA5}">
                      <a16:colId xmlns:a16="http://schemas.microsoft.com/office/drawing/2014/main" val="110926075"/>
                    </a:ext>
                  </a:extLst>
                </a:gridCol>
              </a:tblGrid>
              <a:tr h="3373421">
                <a:tc>
                  <a:txBody>
                    <a:bodyPr/>
                    <a:lstStyle/>
                    <a:p>
                      <a:pPr marL="514350" indent="-514350">
                        <a:buFont typeface="+mj-lt"/>
                        <a:buAutoNum type="arabicPeriod"/>
                      </a:pPr>
                      <a:r>
                        <a:rPr lang="en-US" sz="3200" strike="noStrike" baseline="0" dirty="0">
                          <a:effectLst/>
                          <a:latin typeface="+mn-lt"/>
                        </a:rPr>
                        <a:t>Understand </a:t>
                      </a:r>
                      <a:r>
                        <a:rPr lang="en-US" sz="3200" u="sng" strike="noStrike" baseline="0" dirty="0">
                          <a:effectLst/>
                          <a:latin typeface="+mn-lt"/>
                        </a:rPr>
                        <a:t>Key ideas.</a:t>
                      </a:r>
                    </a:p>
                    <a:p>
                      <a:pPr marL="514350" indent="-514350">
                        <a:buFont typeface="+mj-lt"/>
                        <a:buAutoNum type="arabicPeriod"/>
                      </a:pPr>
                      <a:r>
                        <a:rPr lang="en-US" sz="3200" strike="noStrike" baseline="0" dirty="0">
                          <a:effectLst/>
                          <a:latin typeface="+mn-lt"/>
                        </a:rPr>
                        <a:t>Explain the </a:t>
                      </a:r>
                      <a:r>
                        <a:rPr lang="en-US" sz="3200" u="sng" strike="noStrike" baseline="0" dirty="0">
                          <a:effectLst/>
                          <a:latin typeface="+mn-lt"/>
                        </a:rPr>
                        <a:t>effect</a:t>
                      </a:r>
                      <a:r>
                        <a:rPr lang="en-US" sz="3200" strike="noStrike" baseline="0" dirty="0">
                          <a:effectLst/>
                          <a:latin typeface="+mn-lt"/>
                        </a:rPr>
                        <a:t> of ….. .</a:t>
                      </a:r>
                    </a:p>
                    <a:p>
                      <a:pPr marL="514350" indent="-514350">
                        <a:buFont typeface="+mj-lt"/>
                        <a:buAutoNum type="arabicPeriod"/>
                      </a:pPr>
                      <a:r>
                        <a:rPr lang="en-US" sz="3200" u="sng" strike="noStrike" baseline="0" dirty="0">
                          <a:effectLst/>
                          <a:latin typeface="+mn-lt"/>
                        </a:rPr>
                        <a:t>Compare</a:t>
                      </a:r>
                      <a:r>
                        <a:rPr lang="en-US" sz="3200" strike="noStrike" baseline="0" dirty="0">
                          <a:effectLst/>
                          <a:latin typeface="+mn-lt"/>
                        </a:rPr>
                        <a:t> effectiveness of ….  .</a:t>
                      </a:r>
                    </a:p>
                    <a:p>
                      <a:pPr marL="514350" indent="-514350">
                        <a:buFont typeface="+mj-lt"/>
                        <a:buAutoNum type="arabicPeriod"/>
                      </a:pPr>
                      <a:r>
                        <a:rPr lang="en-US" sz="3200" strike="noStrike" baseline="0" dirty="0">
                          <a:effectLst/>
                          <a:latin typeface="+mn-lt"/>
                        </a:rPr>
                        <a:t>Construct a Decision Making Model.</a:t>
                      </a:r>
                    </a:p>
                    <a:p>
                      <a:pPr marL="514350" indent="-514350">
                        <a:buFont typeface="+mj-lt"/>
                        <a:buAutoNum type="arabicPeriod"/>
                      </a:pPr>
                      <a:r>
                        <a:rPr lang="en-US" sz="3200" strike="noStrike" baseline="0" dirty="0">
                          <a:effectLst/>
                          <a:latin typeface="+mn-lt"/>
                        </a:rPr>
                        <a:t>Construct </a:t>
                      </a:r>
                      <a:r>
                        <a:rPr lang="en-US" sz="3200" b="0" u="sng" strike="noStrike" baseline="0" dirty="0">
                          <a:effectLst/>
                          <a:latin typeface="+mn-lt"/>
                        </a:rPr>
                        <a:t>arguments </a:t>
                      </a:r>
                      <a:r>
                        <a:rPr lang="en-US" sz="3200" strike="noStrike" baseline="0" dirty="0">
                          <a:effectLst/>
                          <a:latin typeface="+mn-lt"/>
                        </a:rPr>
                        <a:t>and critique the </a:t>
                      </a:r>
                      <a:r>
                        <a:rPr lang="en-US" sz="3200" b="0" u="sng" strike="noStrike" baseline="0" dirty="0">
                          <a:effectLst/>
                          <a:latin typeface="+mn-lt"/>
                        </a:rPr>
                        <a:t>reasoning</a:t>
                      </a:r>
                      <a:r>
                        <a:rPr lang="en-US" sz="3200" strike="noStrike" baseline="0" dirty="0">
                          <a:effectLst/>
                          <a:latin typeface="+mn-lt"/>
                        </a:rPr>
                        <a:t> of others.</a:t>
                      </a:r>
                    </a:p>
                    <a:p>
                      <a:r>
                        <a:rPr lang="en-US" sz="3200" strike="sngStrike" baseline="0" dirty="0">
                          <a:effectLst/>
                        </a:rPr>
                        <a:t>  </a:t>
                      </a:r>
                    </a:p>
                    <a:p>
                      <a:endParaRPr lang="en-US" sz="3200" baseline="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109137714"/>
                  </a:ext>
                </a:extLst>
              </a:tr>
              <a:tr h="340988">
                <a:tc>
                  <a:txBody>
                    <a:bodyPr/>
                    <a:lstStyle/>
                    <a:p>
                      <a:endParaRPr lang="en-US"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1146466"/>
                  </a:ext>
                </a:extLst>
              </a:tr>
            </a:tbl>
          </a:graphicData>
        </a:graphic>
      </p:graphicFrame>
      <p:sp>
        <p:nvSpPr>
          <p:cNvPr id="2" name="Rectangle 1">
            <a:extLst>
              <a:ext uri="{FF2B5EF4-FFF2-40B4-BE49-F238E27FC236}">
                <a16:creationId xmlns:a16="http://schemas.microsoft.com/office/drawing/2014/main" id="{C9B31DA0-63ED-684B-B385-6DAFE735174F}"/>
              </a:ext>
            </a:extLst>
          </p:cNvPr>
          <p:cNvSpPr/>
          <p:nvPr/>
        </p:nvSpPr>
        <p:spPr>
          <a:xfrm>
            <a:off x="4839195" y="5866522"/>
            <a:ext cx="2755558" cy="307777"/>
          </a:xfrm>
          <a:prstGeom prst="rect">
            <a:avLst/>
          </a:prstGeom>
        </p:spPr>
        <p:txBody>
          <a:bodyPr wrap="square">
            <a:spAutoFit/>
          </a:bodyPr>
          <a:lstStyle/>
          <a:p>
            <a:pPr algn="r"/>
            <a:r>
              <a:rPr lang="en-US" altLang="en-US" sz="1400">
                <a:solidFill>
                  <a:srgbClr val="85898A"/>
                </a:solidFill>
              </a:rPr>
              <a:t>© Janis </a:t>
            </a:r>
            <a:r>
              <a:rPr lang="en-US" altLang="en-US" sz="1400" err="1">
                <a:solidFill>
                  <a:srgbClr val="85898A"/>
                </a:solidFill>
              </a:rPr>
              <a:t>Bulgren</a:t>
            </a:r>
            <a:r>
              <a:rPr lang="en-US" altLang="en-US" sz="1400">
                <a:solidFill>
                  <a:srgbClr val="85898A"/>
                </a:solidFill>
              </a:rPr>
              <a:t> 2023</a:t>
            </a:r>
            <a:endParaRPr lang="en-US" sz="1400" b="1">
              <a:latin typeface="Century Gothic" panose="020B0502020202020204" pitchFamily="34" charset="0"/>
            </a:endParaRPr>
          </a:p>
        </p:txBody>
      </p:sp>
    </p:spTree>
    <p:extLst>
      <p:ext uri="{BB962C8B-B14F-4D97-AF65-F5344CB8AC3E}">
        <p14:creationId xmlns:p14="http://schemas.microsoft.com/office/powerpoint/2010/main" val="1739380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1FB1BD-F724-A633-2144-B94327C7815C}"/>
              </a:ext>
            </a:extLst>
          </p:cNvPr>
          <p:cNvSpPr/>
          <p:nvPr/>
        </p:nvSpPr>
        <p:spPr bwMode="auto">
          <a:xfrm>
            <a:off x="4450" y="-38428"/>
            <a:ext cx="9170205"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5" name="Rectangle 4">
            <a:extLst>
              <a:ext uri="{FF2B5EF4-FFF2-40B4-BE49-F238E27FC236}">
                <a16:creationId xmlns:a16="http://schemas.microsoft.com/office/drawing/2014/main" id="{EABEC602-574B-0AA8-55CD-AC241A6611A1}"/>
              </a:ext>
            </a:extLst>
          </p:cNvPr>
          <p:cNvSpPr/>
          <p:nvPr/>
        </p:nvSpPr>
        <p:spPr bwMode="auto">
          <a:xfrm>
            <a:off x="0" y="5401739"/>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Hexagon 1"/>
          <p:cNvSpPr/>
          <p:nvPr/>
        </p:nvSpPr>
        <p:spPr>
          <a:xfrm>
            <a:off x="3027678" y="1629184"/>
            <a:ext cx="3090823" cy="3857217"/>
          </a:xfrm>
          <a:prstGeom prst="hexagon">
            <a:avLst>
              <a:gd name="adj" fmla="val 9546"/>
              <a:gd name="vf" fmla="val 115470"/>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48175" y="200987"/>
            <a:ext cx="9170205" cy="48871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b="1">
                <a:solidFill>
                  <a:srgbClr val="971B2F"/>
                </a:solidFill>
                <a:highlight>
                  <a:srgbClr val="FFFF00"/>
                </a:highlight>
              </a:rPr>
              <a:t>Example of a Question asking </a:t>
            </a:r>
            <a:r>
              <a:rPr lang="en-US" sz="2400" b="1" u="sng">
                <a:solidFill>
                  <a:srgbClr val="971B2F"/>
                </a:solidFill>
                <a:highlight>
                  <a:srgbClr val="FFFF00"/>
                </a:highlight>
              </a:rPr>
              <a:t>ONLY f</a:t>
            </a:r>
            <a:r>
              <a:rPr lang="en-US" sz="2400" b="1">
                <a:solidFill>
                  <a:srgbClr val="971B2F"/>
                </a:solidFill>
                <a:highlight>
                  <a:srgbClr val="FFFF00"/>
                </a:highlight>
              </a:rPr>
              <a:t>or EFFECT</a:t>
            </a:r>
          </a:p>
        </p:txBody>
      </p:sp>
      <p:sp>
        <p:nvSpPr>
          <p:cNvPr id="35" name="Text Box 36"/>
          <p:cNvSpPr txBox="1"/>
          <p:nvPr/>
        </p:nvSpPr>
        <p:spPr>
          <a:xfrm>
            <a:off x="132677" y="660591"/>
            <a:ext cx="4395035" cy="885156"/>
          </a:xfrm>
          <a:prstGeom prst="rect">
            <a:avLst/>
          </a:prstGeom>
          <a:solidFill>
            <a:schemeClr val="accent6">
              <a:lumMod val="20000"/>
              <a:lumOff val="80000"/>
            </a:schemeClr>
          </a:solidFill>
          <a:ln>
            <a:noFill/>
          </a:ln>
          <a:effectLst>
            <a:outerShdw blurRad="38100" dist="25400" dir="5400000" algn="tl" rotWithShape="0">
              <a:srgbClr val="000000">
                <a:alpha val="35000"/>
              </a:srgbClr>
            </a:outerShdw>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latin typeface="Times New Roman"/>
                <a:ea typeface="ＭＳ 明朝"/>
              </a:rPr>
              <a:t>       </a:t>
            </a:r>
            <a:r>
              <a:rPr lang="en-US" sz="1100">
                <a:effectLst/>
                <a:latin typeface="Times New Roman"/>
                <a:ea typeface="ＭＳ 明朝"/>
              </a:rPr>
              <a:t>Restated question:</a:t>
            </a:r>
          </a:p>
        </p:txBody>
      </p:sp>
      <p:sp>
        <p:nvSpPr>
          <p:cNvPr id="104" name="Pentagon 103"/>
          <p:cNvSpPr/>
          <p:nvPr/>
        </p:nvSpPr>
        <p:spPr>
          <a:xfrm>
            <a:off x="6160995" y="1629912"/>
            <a:ext cx="2835271" cy="3856488"/>
          </a:xfrm>
          <a:prstGeom prst="homePlate">
            <a:avLst>
              <a:gd name="adj" fmla="val 0"/>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entagon 17"/>
          <p:cNvSpPr/>
          <p:nvPr/>
        </p:nvSpPr>
        <p:spPr>
          <a:xfrm>
            <a:off x="72982" y="1353784"/>
            <a:ext cx="3099293" cy="3920553"/>
          </a:xfrm>
          <a:prstGeom prst="homePlate">
            <a:avLst>
              <a:gd name="adj" fmla="val 8769"/>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51"/>
          <p:cNvSpPr txBox="1"/>
          <p:nvPr/>
        </p:nvSpPr>
        <p:spPr>
          <a:xfrm>
            <a:off x="115657" y="5508157"/>
            <a:ext cx="8877709" cy="713216"/>
          </a:xfrm>
          <a:prstGeom prst="rect">
            <a:avLst/>
          </a:prstGeom>
          <a:solidFill>
            <a:schemeClr val="accent6">
              <a:lumMod val="20000"/>
              <a:lumOff val="80000"/>
            </a:schemeClr>
          </a:solidFill>
          <a:ln>
            <a:solidFill>
              <a:srgbClr val="FFFFFF"/>
            </a:solidFill>
          </a:ln>
          <a:effectLst>
            <a:outerShdw blurRad="50800" dist="38100" dir="2700000" algn="tl" rotWithShape="0">
              <a:srgbClr val="000000">
                <a:alpha val="43000"/>
              </a:srgbClr>
            </a:outerShdw>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a:lnSpc>
                <a:spcPct val="90000"/>
              </a:lnSpc>
              <a:spcBef>
                <a:spcPts val="0"/>
              </a:spcBef>
              <a:spcAft>
                <a:spcPts val="0"/>
              </a:spcAft>
            </a:pPr>
            <a:r>
              <a:rPr lang="en-US" sz="1100">
                <a:latin typeface="Times New Roman"/>
                <a:ea typeface="ＭＳ 明朝"/>
              </a:rPr>
              <a:t>        </a:t>
            </a:r>
            <a:r>
              <a:rPr lang="en-US" sz="1100">
                <a:effectLst/>
                <a:latin typeface="Times New Roman"/>
                <a:ea typeface="ＭＳ 明朝"/>
              </a:rPr>
              <a:t>Answer:</a:t>
            </a:r>
          </a:p>
        </p:txBody>
      </p:sp>
      <p:sp>
        <p:nvSpPr>
          <p:cNvPr id="31" name="Text Box 44"/>
          <p:cNvSpPr txBox="1"/>
          <p:nvPr/>
        </p:nvSpPr>
        <p:spPr>
          <a:xfrm>
            <a:off x="386558" y="1679757"/>
            <a:ext cx="1587087" cy="290764"/>
          </a:xfrm>
          <a:prstGeom prst="rect">
            <a:avLst/>
          </a:prstGeom>
          <a:noFill/>
          <a:ln w="9525" cmpd="sng">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latin typeface="Times New Roman"/>
                <a:ea typeface="ＭＳ 明朝"/>
              </a:rPr>
              <a:t>Causes &amp; C</a:t>
            </a:r>
            <a:r>
              <a:rPr lang="en-US" sz="1100">
                <a:effectLst/>
                <a:latin typeface="Times New Roman"/>
                <a:ea typeface="ＭＳ 明朝"/>
              </a:rPr>
              <a:t>onnections:</a:t>
            </a:r>
            <a:endParaRPr lang="en-US" sz="1200">
              <a:effectLst/>
              <a:latin typeface="Times New Roman"/>
              <a:ea typeface="ＭＳ 明朝"/>
            </a:endParaRPr>
          </a:p>
        </p:txBody>
      </p:sp>
      <p:grpSp>
        <p:nvGrpSpPr>
          <p:cNvPr id="10" name="Group 9"/>
          <p:cNvGrpSpPr/>
          <p:nvPr/>
        </p:nvGrpSpPr>
        <p:grpSpPr>
          <a:xfrm>
            <a:off x="53222" y="9100"/>
            <a:ext cx="8893108" cy="356144"/>
            <a:chOff x="57150" y="0"/>
            <a:chExt cx="8244511" cy="330207"/>
          </a:xfrm>
        </p:grpSpPr>
        <p:sp>
          <p:nvSpPr>
            <p:cNvPr id="37" name="Text Box 29"/>
            <p:cNvSpPr txBox="1"/>
            <p:nvPr/>
          </p:nvSpPr>
          <p:spPr>
            <a:xfrm>
              <a:off x="57150" y="0"/>
              <a:ext cx="8229600" cy="271145"/>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75000"/>
                </a:lnSpc>
                <a:spcBef>
                  <a:spcPts val="0"/>
                </a:spcBef>
                <a:spcAft>
                  <a:spcPts val="0"/>
                </a:spcAft>
              </a:pPr>
              <a:r>
                <a:rPr lang="en-US" sz="1400" b="1">
                  <a:effectLst/>
                  <a:latin typeface="Times New Roman"/>
                  <a:ea typeface="ＭＳ 明朝"/>
                </a:rPr>
                <a:t>Cause-and-Effect Guide</a:t>
              </a:r>
              <a:endParaRPr lang="en-US" sz="1400">
                <a:effectLst/>
                <a:latin typeface="Times New Roman"/>
                <a:ea typeface="ＭＳ 明朝"/>
              </a:endParaRPr>
            </a:p>
          </p:txBody>
        </p:sp>
        <p:sp>
          <p:nvSpPr>
            <p:cNvPr id="38" name="Text Box 34"/>
            <p:cNvSpPr txBox="1"/>
            <p:nvPr/>
          </p:nvSpPr>
          <p:spPr>
            <a:xfrm>
              <a:off x="70396" y="515"/>
              <a:ext cx="8231265" cy="329692"/>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a:ea typeface="ＭＳ 明朝"/>
                </a:rPr>
                <a:t>Name:___________________  Date:___________________  					          Unit: ___________________Topic:________________________</a:t>
              </a:r>
            </a:p>
          </p:txBody>
        </p:sp>
      </p:grpSp>
      <p:sp>
        <p:nvSpPr>
          <p:cNvPr id="33" name="Text Box 39"/>
          <p:cNvSpPr txBox="1"/>
          <p:nvPr/>
        </p:nvSpPr>
        <p:spPr>
          <a:xfrm>
            <a:off x="4674212" y="660592"/>
            <a:ext cx="4322053" cy="885156"/>
          </a:xfrm>
          <a:prstGeom prst="rect">
            <a:avLst/>
          </a:prstGeom>
          <a:solidFill>
            <a:schemeClr val="accent3">
              <a:lumMod val="20000"/>
              <a:lumOff val="80000"/>
            </a:schemeClr>
          </a:solidFill>
          <a:ln>
            <a:noFill/>
          </a:ln>
          <a:effectLst>
            <a:outerShdw blurRad="38100" dist="25400" dir="5400000" algn="tl" rotWithShape="0">
              <a:srgbClr val="000000">
                <a:alpha val="35000"/>
              </a:srgbClr>
            </a:outerShdw>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rmAutofit/>
          </a:bodyPr>
          <a:lstStyle/>
          <a:p>
            <a:pPr marL="0" marR="0">
              <a:spcBef>
                <a:spcPts val="0"/>
              </a:spcBef>
              <a:spcAft>
                <a:spcPts val="0"/>
              </a:spcAft>
            </a:pPr>
            <a:r>
              <a:rPr lang="en-US" sz="1100">
                <a:effectLst/>
                <a:latin typeface="Times New Roman"/>
                <a:ea typeface="ＭＳ 明朝"/>
              </a:rPr>
              <a:t>       Key Terms:</a:t>
            </a:r>
          </a:p>
        </p:txBody>
      </p:sp>
      <p:sp>
        <p:nvSpPr>
          <p:cNvPr id="15" name="Text Box 50"/>
          <p:cNvSpPr txBox="1"/>
          <p:nvPr/>
        </p:nvSpPr>
        <p:spPr>
          <a:xfrm>
            <a:off x="3985999" y="6314608"/>
            <a:ext cx="1265891" cy="290742"/>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a:effectLst/>
                <a:latin typeface="Times New Roman"/>
                <a:ea typeface="ＭＳ 明朝"/>
              </a:rPr>
              <a:t>© 2013 Janis </a:t>
            </a:r>
            <a:r>
              <a:rPr lang="en-US" sz="900" err="1">
                <a:effectLst/>
                <a:latin typeface="Times New Roman"/>
                <a:ea typeface="ＭＳ 明朝"/>
              </a:rPr>
              <a:t>Bulgren</a:t>
            </a:r>
            <a:endParaRPr lang="en-US" sz="900">
              <a:effectLst/>
              <a:latin typeface="Times New Roman"/>
              <a:ea typeface="ＭＳ 明朝"/>
            </a:endParaRPr>
          </a:p>
        </p:txBody>
      </p:sp>
      <p:sp>
        <p:nvSpPr>
          <p:cNvPr id="21" name="Text Box 71"/>
          <p:cNvSpPr txBox="1"/>
          <p:nvPr/>
        </p:nvSpPr>
        <p:spPr>
          <a:xfrm>
            <a:off x="3555934" y="1674921"/>
            <a:ext cx="2182268" cy="30043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latin typeface="Times New Roman"/>
                <a:ea typeface="ＭＳ 明朝"/>
              </a:rPr>
              <a:t>Event &amp; Background Information</a:t>
            </a:r>
            <a:r>
              <a:rPr lang="en-US" sz="1100">
                <a:effectLst/>
                <a:latin typeface="Times New Roman"/>
                <a:ea typeface="ＭＳ 明朝"/>
              </a:rPr>
              <a:t>:</a:t>
            </a:r>
            <a:endParaRPr lang="en-US" sz="1200">
              <a:effectLst/>
              <a:latin typeface="Times New Roman"/>
              <a:ea typeface="ＭＳ 明朝"/>
            </a:endParaRPr>
          </a:p>
        </p:txBody>
      </p:sp>
      <p:sp>
        <p:nvSpPr>
          <p:cNvPr id="39" name="Text Box 71"/>
          <p:cNvSpPr txBox="1"/>
          <p:nvPr/>
        </p:nvSpPr>
        <p:spPr>
          <a:xfrm>
            <a:off x="6455522" y="1674921"/>
            <a:ext cx="2182268" cy="30043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latin typeface="Times New Roman"/>
                <a:ea typeface="ＭＳ 明朝"/>
              </a:rPr>
              <a:t>Effects &amp; Connections</a:t>
            </a:r>
            <a:r>
              <a:rPr lang="en-US" sz="1100">
                <a:effectLst/>
                <a:latin typeface="Times New Roman"/>
                <a:ea typeface="ＭＳ 明朝"/>
              </a:rPr>
              <a:t>:</a:t>
            </a:r>
            <a:endParaRPr lang="en-US" sz="1200">
              <a:effectLst/>
              <a:latin typeface="Times New Roman"/>
              <a:ea typeface="ＭＳ 明朝"/>
            </a:endParaRPr>
          </a:p>
        </p:txBody>
      </p:sp>
      <p:sp>
        <p:nvSpPr>
          <p:cNvPr id="49" name="TextBox 48"/>
          <p:cNvSpPr txBox="1"/>
          <p:nvPr/>
        </p:nvSpPr>
        <p:spPr>
          <a:xfrm>
            <a:off x="6853111" y="2527815"/>
            <a:ext cx="2063848" cy="1846660"/>
          </a:xfrm>
          <a:prstGeom prst="rect">
            <a:avLst/>
          </a:prstGeom>
          <a:noFill/>
        </p:spPr>
        <p:txBody>
          <a:bodyPr wrap="square" rtlCol="0">
            <a:spAutoFit/>
          </a:bodyPr>
          <a:lstStyle/>
          <a:p>
            <a:r>
              <a:rPr lang="en-US" sz="1400" b="1">
                <a:cs typeface="Times"/>
              </a:rPr>
              <a:t>The value of the number to increase by 10</a:t>
            </a:r>
          </a:p>
          <a:p>
            <a:endParaRPr lang="en-US" sz="1400" b="1">
              <a:cs typeface="Times"/>
            </a:endParaRPr>
          </a:p>
          <a:p>
            <a:r>
              <a:rPr lang="en-US" sz="1400" b="1">
                <a:cs typeface="Times"/>
              </a:rPr>
              <a:t>The value of the number to increase by 100</a:t>
            </a:r>
          </a:p>
          <a:p>
            <a:endParaRPr lang="en-US" sz="1400" b="1">
              <a:cs typeface="Times"/>
            </a:endParaRPr>
          </a:p>
          <a:p>
            <a:r>
              <a:rPr lang="en-US" sz="1400" b="1">
                <a:cs typeface="Times"/>
              </a:rPr>
              <a:t>The value of the number to increase by 1000</a:t>
            </a:r>
          </a:p>
        </p:txBody>
      </p:sp>
      <p:sp>
        <p:nvSpPr>
          <p:cNvPr id="50" name="TextBox 49"/>
          <p:cNvSpPr txBox="1"/>
          <p:nvPr/>
        </p:nvSpPr>
        <p:spPr>
          <a:xfrm>
            <a:off x="267890" y="885004"/>
            <a:ext cx="4654073" cy="615553"/>
          </a:xfrm>
          <a:prstGeom prst="rect">
            <a:avLst/>
          </a:prstGeom>
          <a:noFill/>
        </p:spPr>
        <p:txBody>
          <a:bodyPr wrap="square" rtlCol="0">
            <a:spAutoFit/>
          </a:bodyPr>
          <a:lstStyle/>
          <a:p>
            <a:r>
              <a:rPr lang="en-US" sz="1700" b="1">
                <a:cs typeface="Times"/>
              </a:rPr>
              <a:t>When given the number .50, what is the </a:t>
            </a:r>
            <a:r>
              <a:rPr lang="en-US" sz="1700" b="1">
                <a:highlight>
                  <a:srgbClr val="FFFF00"/>
                </a:highlight>
                <a:cs typeface="Times"/>
              </a:rPr>
              <a:t>effect</a:t>
            </a:r>
          </a:p>
          <a:p>
            <a:r>
              <a:rPr lang="en-US" sz="1700" b="1">
                <a:cs typeface="Times"/>
              </a:rPr>
              <a:t> of </a:t>
            </a:r>
            <a:r>
              <a:rPr lang="en-US" sz="1700" b="1" u="sng">
                <a:cs typeface="Times"/>
              </a:rPr>
              <a:t>moving the decimal point to the right</a:t>
            </a:r>
            <a:r>
              <a:rPr lang="en-US" sz="1700" b="1">
                <a:cs typeface="Times"/>
              </a:rPr>
              <a:t>?</a:t>
            </a:r>
          </a:p>
        </p:txBody>
      </p:sp>
      <p:sp>
        <p:nvSpPr>
          <p:cNvPr id="51" name="TextBox 50"/>
          <p:cNvSpPr txBox="1"/>
          <p:nvPr/>
        </p:nvSpPr>
        <p:spPr>
          <a:xfrm>
            <a:off x="4921969" y="867827"/>
            <a:ext cx="3994991" cy="461665"/>
          </a:xfrm>
          <a:prstGeom prst="rect">
            <a:avLst/>
          </a:prstGeom>
          <a:noFill/>
        </p:spPr>
        <p:txBody>
          <a:bodyPr wrap="square" rtlCol="0">
            <a:noAutofit/>
          </a:bodyPr>
          <a:lstStyle/>
          <a:p>
            <a:r>
              <a:rPr lang="en-US" sz="1400" i="1">
                <a:cs typeface="Times"/>
              </a:rPr>
              <a:t>Decimal point: </a:t>
            </a:r>
            <a:r>
              <a:rPr lang="en-US" sz="1400">
                <a:cs typeface="Times"/>
              </a:rPr>
              <a:t>a point or dot used to separate the whole number from the fractional part of the number</a:t>
            </a:r>
            <a:endParaRPr lang="en-US" sz="1400" i="1">
              <a:cs typeface="Times"/>
            </a:endParaRPr>
          </a:p>
        </p:txBody>
      </p:sp>
      <p:sp>
        <p:nvSpPr>
          <p:cNvPr id="52" name="TextBox 51"/>
          <p:cNvSpPr txBox="1"/>
          <p:nvPr/>
        </p:nvSpPr>
        <p:spPr>
          <a:xfrm>
            <a:off x="342250" y="5739637"/>
            <a:ext cx="7982815" cy="523220"/>
          </a:xfrm>
          <a:prstGeom prst="rect">
            <a:avLst/>
          </a:prstGeom>
          <a:noFill/>
        </p:spPr>
        <p:txBody>
          <a:bodyPr wrap="square" rtlCol="0">
            <a:spAutoFit/>
          </a:bodyPr>
          <a:lstStyle/>
          <a:p>
            <a:r>
              <a:rPr lang="en-US" sz="1400" b="1">
                <a:cs typeface="Times"/>
              </a:rPr>
              <a:t>When given the number .50, moving the decimal point to the right changes the number from a fraction to a whole number. Additionally, each move to the right makes that number increasingly larger. </a:t>
            </a:r>
          </a:p>
        </p:txBody>
      </p:sp>
      <p:sp>
        <p:nvSpPr>
          <p:cNvPr id="53" name="TextBox 52"/>
          <p:cNvSpPr txBox="1"/>
          <p:nvPr/>
        </p:nvSpPr>
        <p:spPr>
          <a:xfrm>
            <a:off x="1487911" y="6344464"/>
            <a:ext cx="7527959" cy="415498"/>
          </a:xfrm>
          <a:prstGeom prst="rect">
            <a:avLst/>
          </a:prstGeom>
          <a:solidFill>
            <a:schemeClr val="accent4">
              <a:lumMod val="20000"/>
              <a:lumOff val="80000"/>
            </a:schemeClr>
          </a:solidFill>
          <a:ln>
            <a:noFill/>
          </a:ln>
        </p:spPr>
        <p:txBody>
          <a:bodyPr wrap="square" rtlCol="0">
            <a:spAutoFit/>
          </a:bodyPr>
          <a:lstStyle/>
          <a:p>
            <a:r>
              <a:rPr lang="en-US" sz="1200">
                <a:latin typeface="Times"/>
                <a:cs typeface="Times"/>
              </a:rPr>
              <a:t>TOOL BOX: </a:t>
            </a:r>
            <a:r>
              <a:rPr lang="en-US" sz="900">
                <a:latin typeface="Times"/>
                <a:cs typeface="Times"/>
              </a:rPr>
              <a:t>Take one of these shapes and drag to use in your organizer.</a:t>
            </a:r>
          </a:p>
          <a:p>
            <a:r>
              <a:rPr lang="en-US" sz="900">
                <a:latin typeface="Times"/>
                <a:cs typeface="Times"/>
              </a:rPr>
              <a:t>You can drag, resize and place these shapes however you’d like.</a:t>
            </a:r>
          </a:p>
        </p:txBody>
      </p:sp>
      <p:cxnSp>
        <p:nvCxnSpPr>
          <p:cNvPr id="55" name="Straight Arrow Connector 54"/>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7062635" y="6553624"/>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7062633" y="6553624"/>
            <a:ext cx="671491"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7062635" y="6553624"/>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5901269" y="2810103"/>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5901269" y="3346325"/>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5935557" y="4100543"/>
            <a:ext cx="671491"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4" name="Left Brace 73"/>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Left Brace 74"/>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Left Brace 75"/>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Left Brace 76"/>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Left Brace 77"/>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Left Brace 78"/>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Left Brace 79"/>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Left Brace 80"/>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Left Brace 81"/>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Left Brace 82"/>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Left Brace 83"/>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Left Brace 84"/>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Rectangle 3"/>
          <p:cNvSpPr/>
          <p:nvPr/>
        </p:nvSpPr>
        <p:spPr>
          <a:xfrm>
            <a:off x="86663" y="1564151"/>
            <a:ext cx="415498" cy="646331"/>
          </a:xfrm>
          <a:prstGeom prst="rect">
            <a:avLst/>
          </a:prstGeom>
        </p:spPr>
        <p:txBody>
          <a:bodyPr wrap="none">
            <a:spAutoFit/>
          </a:bodyPr>
          <a:lstStyle/>
          <a:p>
            <a:r>
              <a:rPr lang="en-US" sz="3600" b="1">
                <a:solidFill>
                  <a:srgbClr val="31859C"/>
                </a:solidFill>
                <a:latin typeface="Times New Roman"/>
                <a:ea typeface="ＭＳ 明朝"/>
              </a:rPr>
              <a:t>4</a:t>
            </a:r>
            <a:endParaRPr lang="en-US" sz="3600" b="1">
              <a:solidFill>
                <a:srgbClr val="31859C"/>
              </a:solidFill>
            </a:endParaRPr>
          </a:p>
        </p:txBody>
      </p:sp>
      <p:sp>
        <p:nvSpPr>
          <p:cNvPr id="105" name="Rectangle 104"/>
          <p:cNvSpPr/>
          <p:nvPr/>
        </p:nvSpPr>
        <p:spPr>
          <a:xfrm>
            <a:off x="6173718" y="1564151"/>
            <a:ext cx="415498" cy="646331"/>
          </a:xfrm>
          <a:prstGeom prst="rect">
            <a:avLst/>
          </a:prstGeom>
        </p:spPr>
        <p:txBody>
          <a:bodyPr wrap="none">
            <a:spAutoFit/>
          </a:bodyPr>
          <a:lstStyle/>
          <a:p>
            <a:r>
              <a:rPr lang="en-US" sz="3600" b="1">
                <a:solidFill>
                  <a:srgbClr val="31859C"/>
                </a:solidFill>
                <a:latin typeface="Times New Roman"/>
                <a:ea typeface="ＭＳ 明朝"/>
              </a:rPr>
              <a:t>5</a:t>
            </a:r>
            <a:endParaRPr lang="en-US" sz="3600" b="1">
              <a:solidFill>
                <a:srgbClr val="31859C"/>
              </a:solidFill>
            </a:endParaRPr>
          </a:p>
        </p:txBody>
      </p:sp>
      <p:sp>
        <p:nvSpPr>
          <p:cNvPr id="106" name="Rectangle 105"/>
          <p:cNvSpPr/>
          <p:nvPr/>
        </p:nvSpPr>
        <p:spPr>
          <a:xfrm>
            <a:off x="3275489" y="1564151"/>
            <a:ext cx="415498" cy="646331"/>
          </a:xfrm>
          <a:prstGeom prst="rect">
            <a:avLst/>
          </a:prstGeom>
        </p:spPr>
        <p:txBody>
          <a:bodyPr wrap="none">
            <a:spAutoFit/>
          </a:bodyPr>
          <a:lstStyle/>
          <a:p>
            <a:r>
              <a:rPr lang="en-US" sz="3600" b="1">
                <a:solidFill>
                  <a:schemeClr val="accent5">
                    <a:lumMod val="75000"/>
                  </a:schemeClr>
                </a:solidFill>
                <a:latin typeface="Times New Roman"/>
                <a:ea typeface="ＭＳ 明朝"/>
              </a:rPr>
              <a:t>3</a:t>
            </a:r>
            <a:endParaRPr lang="en-US" sz="3600" b="1">
              <a:solidFill>
                <a:schemeClr val="accent5">
                  <a:lumMod val="75000"/>
                </a:schemeClr>
              </a:solidFill>
            </a:endParaRPr>
          </a:p>
        </p:txBody>
      </p:sp>
      <p:sp>
        <p:nvSpPr>
          <p:cNvPr id="107" name="Rectangle 106"/>
          <p:cNvSpPr/>
          <p:nvPr/>
        </p:nvSpPr>
        <p:spPr>
          <a:xfrm>
            <a:off x="102538" y="544348"/>
            <a:ext cx="415498" cy="646331"/>
          </a:xfrm>
          <a:prstGeom prst="rect">
            <a:avLst/>
          </a:prstGeom>
        </p:spPr>
        <p:txBody>
          <a:bodyPr wrap="none">
            <a:spAutoFit/>
          </a:bodyPr>
          <a:lstStyle/>
          <a:p>
            <a:r>
              <a:rPr lang="en-US" sz="3600" b="1">
                <a:solidFill>
                  <a:srgbClr val="E46C0A"/>
                </a:solidFill>
                <a:latin typeface="Times New Roman"/>
                <a:ea typeface="ＭＳ 明朝"/>
              </a:rPr>
              <a:t>1</a:t>
            </a:r>
            <a:endParaRPr lang="en-US" sz="3600" b="1">
              <a:solidFill>
                <a:srgbClr val="E46C0A"/>
              </a:solidFill>
            </a:endParaRPr>
          </a:p>
        </p:txBody>
      </p:sp>
      <p:sp>
        <p:nvSpPr>
          <p:cNvPr id="108" name="Rectangle 107"/>
          <p:cNvSpPr/>
          <p:nvPr/>
        </p:nvSpPr>
        <p:spPr>
          <a:xfrm>
            <a:off x="4638853" y="544348"/>
            <a:ext cx="415499" cy="646331"/>
          </a:xfrm>
          <a:prstGeom prst="rect">
            <a:avLst/>
          </a:prstGeom>
        </p:spPr>
        <p:txBody>
          <a:bodyPr wrap="none">
            <a:normAutofit/>
          </a:bodyPr>
          <a:lstStyle/>
          <a:p>
            <a:r>
              <a:rPr lang="en-US" sz="3600" b="1">
                <a:solidFill>
                  <a:schemeClr val="accent3">
                    <a:lumMod val="75000"/>
                  </a:schemeClr>
                </a:solidFill>
                <a:latin typeface="Times New Roman"/>
                <a:ea typeface="ＭＳ 明朝"/>
              </a:rPr>
              <a:t>2</a:t>
            </a:r>
            <a:endParaRPr lang="en-US" sz="3600" b="1">
              <a:solidFill>
                <a:schemeClr val="accent3">
                  <a:lumMod val="75000"/>
                </a:schemeClr>
              </a:solidFill>
            </a:endParaRPr>
          </a:p>
        </p:txBody>
      </p:sp>
      <p:sp>
        <p:nvSpPr>
          <p:cNvPr id="112" name="Rectangle 111"/>
          <p:cNvSpPr/>
          <p:nvPr/>
        </p:nvSpPr>
        <p:spPr>
          <a:xfrm>
            <a:off x="53222" y="5466301"/>
            <a:ext cx="415498" cy="646331"/>
          </a:xfrm>
          <a:prstGeom prst="rect">
            <a:avLst/>
          </a:prstGeom>
        </p:spPr>
        <p:txBody>
          <a:bodyPr wrap="none">
            <a:spAutoFit/>
          </a:bodyPr>
          <a:lstStyle/>
          <a:p>
            <a:r>
              <a:rPr lang="en-US" sz="3600" b="1">
                <a:solidFill>
                  <a:srgbClr val="E46C0A"/>
                </a:solidFill>
                <a:latin typeface="Times New Roman"/>
                <a:ea typeface="ＭＳ 明朝"/>
              </a:rPr>
              <a:t>6</a:t>
            </a:r>
            <a:endParaRPr lang="en-US" sz="3600" b="1">
              <a:solidFill>
                <a:srgbClr val="E46C0A"/>
              </a:solidFill>
            </a:endParaRPr>
          </a:p>
        </p:txBody>
      </p:sp>
      <p:sp>
        <p:nvSpPr>
          <p:cNvPr id="102" name="TextBox 101"/>
          <p:cNvSpPr txBox="1"/>
          <p:nvPr/>
        </p:nvSpPr>
        <p:spPr>
          <a:xfrm>
            <a:off x="7956766" y="6446707"/>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08" name="TextBox 307"/>
          <p:cNvSpPr txBox="1"/>
          <p:nvPr/>
        </p:nvSpPr>
        <p:spPr>
          <a:xfrm>
            <a:off x="7956766" y="6442196"/>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09" name="TextBox 308"/>
          <p:cNvSpPr txBox="1"/>
          <p:nvPr/>
        </p:nvSpPr>
        <p:spPr>
          <a:xfrm>
            <a:off x="7956766" y="6442196"/>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10" name="TextBox 309"/>
          <p:cNvSpPr txBox="1"/>
          <p:nvPr/>
        </p:nvSpPr>
        <p:spPr>
          <a:xfrm>
            <a:off x="7956766" y="6442196"/>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11" name="TextBox 310"/>
          <p:cNvSpPr txBox="1"/>
          <p:nvPr/>
        </p:nvSpPr>
        <p:spPr>
          <a:xfrm>
            <a:off x="7956766" y="6446707"/>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12" name="TextBox 311"/>
          <p:cNvSpPr txBox="1"/>
          <p:nvPr/>
        </p:nvSpPr>
        <p:spPr>
          <a:xfrm>
            <a:off x="7956766" y="6442196"/>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13" name="TextBox 312"/>
          <p:cNvSpPr txBox="1"/>
          <p:nvPr/>
        </p:nvSpPr>
        <p:spPr>
          <a:xfrm>
            <a:off x="7956766" y="6442196"/>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14" name="TextBox 313"/>
          <p:cNvSpPr txBox="1"/>
          <p:nvPr/>
        </p:nvSpPr>
        <p:spPr>
          <a:xfrm>
            <a:off x="7956766" y="6446707"/>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cxnSp>
        <p:nvCxnSpPr>
          <p:cNvPr id="318" name="Straight Connector 317"/>
          <p:cNvCxnSpPr/>
          <p:nvPr/>
        </p:nvCxnSpPr>
        <p:spPr>
          <a:xfrm>
            <a:off x="2227049" y="2081027"/>
            <a:ext cx="0" cy="3320712"/>
          </a:xfrm>
          <a:prstGeom prst="line">
            <a:avLst/>
          </a:prstGeom>
          <a:ln w="12700" cmpd="sng">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a:off x="6766009" y="2081027"/>
            <a:ext cx="0" cy="3320712"/>
          </a:xfrm>
          <a:prstGeom prst="line">
            <a:avLst/>
          </a:prstGeom>
          <a:ln w="12700" cmpd="sng">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3275492" y="2081027"/>
            <a:ext cx="2625777" cy="523220"/>
          </a:xfrm>
          <a:prstGeom prst="rect">
            <a:avLst/>
          </a:prstGeom>
          <a:solidFill>
            <a:schemeClr val="accent5">
              <a:lumMod val="60000"/>
              <a:lumOff val="40000"/>
            </a:schemeClr>
          </a:solidFill>
        </p:spPr>
        <p:txBody>
          <a:bodyPr wrap="square" rtlCol="0">
            <a:spAutoFit/>
          </a:bodyPr>
          <a:lstStyle/>
          <a:p>
            <a:pPr algn="ctr"/>
            <a:r>
              <a:rPr lang="en-US" sz="1400" b="1">
                <a:cs typeface="Times"/>
              </a:rPr>
              <a:t>Moving decimal point to the right</a:t>
            </a:r>
          </a:p>
        </p:txBody>
      </p:sp>
      <p:sp>
        <p:nvSpPr>
          <p:cNvPr id="73" name="TextBox 72"/>
          <p:cNvSpPr txBox="1"/>
          <p:nvPr/>
        </p:nvSpPr>
        <p:spPr>
          <a:xfrm flipH="1">
            <a:off x="3275491" y="2532366"/>
            <a:ext cx="2558043" cy="2308324"/>
          </a:xfrm>
          <a:prstGeom prst="rect">
            <a:avLst/>
          </a:prstGeom>
          <a:solidFill>
            <a:schemeClr val="accent5">
              <a:lumMod val="60000"/>
              <a:lumOff val="40000"/>
            </a:schemeClr>
          </a:solidFill>
        </p:spPr>
        <p:txBody>
          <a:bodyPr wrap="square" rtlCol="0">
            <a:normAutofit/>
          </a:bodyPr>
          <a:lstStyle/>
          <a:p>
            <a:pPr marL="91440"/>
            <a:r>
              <a:rPr lang="en-US" sz="1400" b="1">
                <a:cs typeface="Times"/>
              </a:rPr>
              <a:t>Moving the decimal one place to the right, .50 becomes 5.0</a:t>
            </a:r>
          </a:p>
          <a:p>
            <a:pPr marL="91440"/>
            <a:endParaRPr lang="en-US" sz="1400" b="1">
              <a:cs typeface="Times"/>
            </a:endParaRPr>
          </a:p>
          <a:p>
            <a:pPr marL="91440"/>
            <a:r>
              <a:rPr lang="en-US" sz="1400" b="1">
                <a:cs typeface="Times"/>
              </a:rPr>
              <a:t>Moving the decimal two places to the right, .50 becomes 50</a:t>
            </a:r>
          </a:p>
          <a:p>
            <a:pPr marL="91440"/>
            <a:endParaRPr lang="en-US" sz="1400" b="1">
              <a:cs typeface="Times"/>
            </a:endParaRPr>
          </a:p>
          <a:p>
            <a:pPr marL="91440"/>
            <a:r>
              <a:rPr lang="en-US" sz="1400" b="1">
                <a:cs typeface="Times"/>
              </a:rPr>
              <a:t>Moving the decimal three places to the right, .50 becomes 500</a:t>
            </a:r>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p:txBody>
      </p:sp>
      <p:sp>
        <p:nvSpPr>
          <p:cNvPr id="86" name="TextBox 85"/>
          <p:cNvSpPr txBox="1"/>
          <p:nvPr/>
        </p:nvSpPr>
        <p:spPr>
          <a:xfrm>
            <a:off x="5889552" y="2579272"/>
            <a:ext cx="778987" cy="246221"/>
          </a:xfrm>
          <a:prstGeom prst="rect">
            <a:avLst/>
          </a:prstGeom>
          <a:noFill/>
        </p:spPr>
        <p:txBody>
          <a:bodyPr wrap="square" rtlCol="0">
            <a:spAutoFit/>
          </a:bodyPr>
          <a:lstStyle/>
          <a:p>
            <a:r>
              <a:rPr lang="en-US" sz="1000"/>
              <a:t>Causing</a:t>
            </a:r>
          </a:p>
        </p:txBody>
      </p:sp>
      <p:sp>
        <p:nvSpPr>
          <p:cNvPr id="87" name="TextBox 86"/>
          <p:cNvSpPr txBox="1"/>
          <p:nvPr/>
        </p:nvSpPr>
        <p:spPr>
          <a:xfrm>
            <a:off x="5903400" y="3086867"/>
            <a:ext cx="778987" cy="246221"/>
          </a:xfrm>
          <a:prstGeom prst="rect">
            <a:avLst/>
          </a:prstGeom>
          <a:noFill/>
        </p:spPr>
        <p:txBody>
          <a:bodyPr wrap="square" rtlCol="0">
            <a:spAutoFit/>
          </a:bodyPr>
          <a:lstStyle/>
          <a:p>
            <a:r>
              <a:rPr lang="en-US" sz="1000"/>
              <a:t>Causing</a:t>
            </a:r>
          </a:p>
        </p:txBody>
      </p:sp>
      <p:sp>
        <p:nvSpPr>
          <p:cNvPr id="88" name="TextBox 87"/>
          <p:cNvSpPr txBox="1"/>
          <p:nvPr/>
        </p:nvSpPr>
        <p:spPr>
          <a:xfrm>
            <a:off x="5923843" y="3854323"/>
            <a:ext cx="778987" cy="246221"/>
          </a:xfrm>
          <a:prstGeom prst="rect">
            <a:avLst/>
          </a:prstGeom>
          <a:noFill/>
        </p:spPr>
        <p:txBody>
          <a:bodyPr wrap="square" rtlCol="0">
            <a:spAutoFit/>
          </a:bodyPr>
          <a:lstStyle/>
          <a:p>
            <a:r>
              <a:rPr lang="en-US" sz="1000"/>
              <a:t>Causing</a:t>
            </a:r>
          </a:p>
        </p:txBody>
      </p:sp>
      <p:sp>
        <p:nvSpPr>
          <p:cNvPr id="3" name="Rectangle 2">
            <a:extLst>
              <a:ext uri="{FF2B5EF4-FFF2-40B4-BE49-F238E27FC236}">
                <a16:creationId xmlns:a16="http://schemas.microsoft.com/office/drawing/2014/main" id="{F00AFB46-324E-8349-983F-FEB7D01CD7E2}"/>
              </a:ext>
            </a:extLst>
          </p:cNvPr>
          <p:cNvSpPr/>
          <p:nvPr/>
        </p:nvSpPr>
        <p:spPr>
          <a:xfrm>
            <a:off x="5236423" y="6374746"/>
            <a:ext cx="1529586" cy="276999"/>
          </a:xfrm>
          <a:prstGeom prst="rect">
            <a:avLst/>
          </a:prstGeom>
        </p:spPr>
        <p:txBody>
          <a:bodyPr wrap="none">
            <a:spAutoFit/>
          </a:bodyPr>
          <a:lstStyle/>
          <a:p>
            <a:pPr algn="r"/>
            <a:r>
              <a:rPr lang="en-US" altLang="en-US" sz="1200">
                <a:solidFill>
                  <a:srgbClr val="85898A"/>
                </a:solidFill>
              </a:rPr>
              <a:t>© Janis </a:t>
            </a:r>
            <a:r>
              <a:rPr lang="en-US" altLang="en-US" sz="1200" err="1">
                <a:solidFill>
                  <a:srgbClr val="85898A"/>
                </a:solidFill>
              </a:rPr>
              <a:t>Bulgren</a:t>
            </a:r>
            <a:r>
              <a:rPr lang="en-US" altLang="en-US" sz="1200">
                <a:solidFill>
                  <a:srgbClr val="85898A"/>
                </a:solidFill>
              </a:rPr>
              <a:t> 2022</a:t>
            </a:r>
          </a:p>
        </p:txBody>
      </p:sp>
      <p:sp>
        <p:nvSpPr>
          <p:cNvPr id="7" name="Rounded Rectangular Callout 6">
            <a:extLst>
              <a:ext uri="{FF2B5EF4-FFF2-40B4-BE49-F238E27FC236}">
                <a16:creationId xmlns:a16="http://schemas.microsoft.com/office/drawing/2014/main" id="{44EEC86C-BFB1-61B2-4467-0E07C4B94A53}"/>
              </a:ext>
            </a:extLst>
          </p:cNvPr>
          <p:cNvSpPr/>
          <p:nvPr/>
        </p:nvSpPr>
        <p:spPr bwMode="auto">
          <a:xfrm rot="10800000" flipV="1">
            <a:off x="3300884" y="6309935"/>
            <a:ext cx="3664785" cy="566925"/>
          </a:xfrm>
          <a:prstGeom prst="wedgeRoundRectCallout">
            <a:avLst>
              <a:gd name="adj1" fmla="val 19239"/>
              <a:gd name="adj2" fmla="val -70919"/>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2400" b="1">
                <a:solidFill>
                  <a:srgbClr val="971B2F"/>
                </a:solidFill>
                <a:highlight>
                  <a:srgbClr val="FFFF00"/>
                </a:highlight>
              </a:rPr>
              <a:t>Understand Key Ideas</a:t>
            </a:r>
          </a:p>
        </p:txBody>
      </p:sp>
    </p:spTree>
    <p:extLst>
      <p:ext uri="{BB962C8B-B14F-4D97-AF65-F5344CB8AC3E}">
        <p14:creationId xmlns:p14="http://schemas.microsoft.com/office/powerpoint/2010/main" val="2531899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21CD87-47BA-B6E7-80D1-69BB72B274E7}"/>
              </a:ext>
            </a:extLst>
          </p:cNvPr>
          <p:cNvSpPr/>
          <p:nvPr/>
        </p:nvSpPr>
        <p:spPr bwMode="auto">
          <a:xfrm>
            <a:off x="0" y="5401739"/>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6D43DA42-01F1-394F-8094-D88DDF015F9C}"/>
              </a:ext>
            </a:extLst>
          </p:cNvPr>
          <p:cNvSpPr txBox="1"/>
          <p:nvPr/>
        </p:nvSpPr>
        <p:spPr>
          <a:xfrm>
            <a:off x="1315564" y="237804"/>
            <a:ext cx="6512873" cy="646331"/>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a:solidFill>
                  <a:prstClr val="black"/>
                </a:solidFill>
                <a:latin typeface="Calibri" panose="020F0502020204030204"/>
                <a:ea typeface="+mn-ea"/>
              </a:rPr>
              <a:t>Cross-Curricular Argumentation Guide A</a:t>
            </a:r>
          </a:p>
          <a:p>
            <a:pPr algn="ctr" defTabSz="342900" eaLnBrk="1" fontAlgn="auto" hangingPunct="1">
              <a:spcBef>
                <a:spcPts val="0"/>
              </a:spcBef>
              <a:spcAft>
                <a:spcPts val="0"/>
              </a:spcAft>
              <a:defRPr/>
            </a:pPr>
            <a:r>
              <a:rPr lang="en-US" sz="1200" b="1">
                <a:solidFill>
                  <a:prstClr val="black"/>
                </a:solidFill>
                <a:highlight>
                  <a:srgbClr val="FFFF00"/>
                </a:highlight>
                <a:latin typeface="Calibri" panose="020F0502020204030204"/>
                <a:ea typeface="+mn-ea"/>
              </a:rPr>
              <a:t> </a:t>
            </a:r>
            <a:br>
              <a:rPr lang="en-US" sz="1200" b="1">
                <a:solidFill>
                  <a:prstClr val="black"/>
                </a:solidFill>
                <a:highlight>
                  <a:srgbClr val="FFFF00"/>
                </a:highlight>
                <a:latin typeface="Calibri" panose="020F0502020204030204"/>
                <a:ea typeface="+mn-ea"/>
              </a:rPr>
            </a:br>
            <a:endParaRPr lang="en-US" sz="1200" b="1">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nvGraphicFramePr>
        <p:xfrm>
          <a:off x="315456" y="542805"/>
          <a:ext cx="8504446" cy="34290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342900">
                <a:tc>
                  <a:txBody>
                    <a:bodyPr/>
                    <a:lstStyle/>
                    <a:p>
                      <a:r>
                        <a:rPr lang="en-US" sz="900" b="1"/>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Topic: Rotation of a shape (use information on following slide)</a:t>
                      </a:r>
                      <a:endParaRPr lang="en-US" sz="1200" b="1"/>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extLst>
              <p:ext uri="{D42A27DB-BD31-4B8C-83A1-F6EECF244321}">
                <p14:modId xmlns:p14="http://schemas.microsoft.com/office/powerpoint/2010/main" val="3540127173"/>
              </p:ext>
            </p:extLst>
          </p:nvPr>
        </p:nvGraphicFramePr>
        <p:xfrm>
          <a:off x="358773" y="914969"/>
          <a:ext cx="8393098" cy="5096433"/>
        </p:xfrm>
        <a:graphic>
          <a:graphicData uri="http://schemas.openxmlformats.org/drawingml/2006/table">
            <a:tbl>
              <a:tblPr firstRow="1" bandRow="1">
                <a:tableStyleId>{2D5ABB26-0587-4C30-8999-92F81FD0307C}</a:tableStyleId>
              </a:tblPr>
              <a:tblGrid>
                <a:gridCol w="3662870">
                  <a:extLst>
                    <a:ext uri="{9D8B030D-6E8A-4147-A177-3AD203B41FA5}">
                      <a16:colId xmlns:a16="http://schemas.microsoft.com/office/drawing/2014/main" val="2751578919"/>
                    </a:ext>
                  </a:extLst>
                </a:gridCol>
                <a:gridCol w="4730228">
                  <a:extLst>
                    <a:ext uri="{9D8B030D-6E8A-4147-A177-3AD203B41FA5}">
                      <a16:colId xmlns:a16="http://schemas.microsoft.com/office/drawing/2014/main" val="412781860"/>
                    </a:ext>
                  </a:extLst>
                </a:gridCol>
              </a:tblGrid>
              <a:tr h="38771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1</a:t>
                      </a:r>
                      <a:r>
                        <a:rPr lang="en-US" sz="1000" b="1" kern="1200">
                          <a:solidFill>
                            <a:schemeClr val="tx1"/>
                          </a:solidFill>
                          <a:effectLst/>
                          <a:latin typeface="+mn-lt"/>
                          <a:ea typeface="+mn-ea"/>
                          <a:cs typeface="+mn-cs"/>
                        </a:rPr>
                        <a:t>. Clarify the claim with any qualifier and define key terms.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a:effectLst/>
                          <a:latin typeface="Calibri" panose="020F0502020204030204" pitchFamily="34" charset="0"/>
                          <a:ea typeface="Times New Roman" panose="02020603050405020304" pitchFamily="18" charset="0"/>
                        </a:rPr>
                        <a:t>For triangle XYZ shown in Figure 2 to move to the position of triangle </a:t>
                      </a:r>
                      <a:r>
                        <a:rPr lang="en-US" sz="1300" b="1" err="1">
                          <a:effectLst/>
                          <a:latin typeface="Calibri" panose="020F0502020204030204" pitchFamily="34" charset="0"/>
                          <a:ea typeface="Times New Roman" panose="02020603050405020304" pitchFamily="18" charset="0"/>
                        </a:rPr>
                        <a:t>X’Y’Z</a:t>
                      </a:r>
                      <a:r>
                        <a:rPr lang="en-US" sz="1300" b="1">
                          <a:effectLst/>
                          <a:latin typeface="Calibri" panose="020F0502020204030204" pitchFamily="34" charset="0"/>
                          <a:ea typeface="Times New Roman" panose="02020603050405020304" pitchFamily="18" charset="0"/>
                        </a:rPr>
                        <a:t>’, it </a:t>
                      </a:r>
                      <a:r>
                        <a:rPr lang="en-US" sz="1300" b="1" i="1" u="sng">
                          <a:effectLst/>
                          <a:latin typeface="Calibri" panose="020F0502020204030204" pitchFamily="34" charset="0"/>
                          <a:ea typeface="Times New Roman" panose="02020603050405020304" pitchFamily="18" charset="0"/>
                        </a:rPr>
                        <a:t>must</a:t>
                      </a:r>
                      <a:r>
                        <a:rPr lang="en-US" sz="1300" b="1" i="1">
                          <a:effectLst/>
                          <a:latin typeface="Calibri" panose="020F0502020204030204" pitchFamily="34" charset="0"/>
                          <a:ea typeface="Times New Roman" panose="02020603050405020304" pitchFamily="18" charset="0"/>
                        </a:rPr>
                        <a:t> </a:t>
                      </a:r>
                      <a:r>
                        <a:rPr lang="en-US" sz="1300" b="1">
                          <a:effectLst/>
                          <a:latin typeface="Calibri" panose="020F0502020204030204" pitchFamily="34" charset="0"/>
                          <a:ea typeface="Times New Roman" panose="02020603050405020304" pitchFamily="18" charset="0"/>
                        </a:rPr>
                        <a:t>be rotated counterclockwise 180°.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2974929">
                <a:tc>
                  <a:txBody>
                    <a:bodyPr/>
                    <a:lstStyle/>
                    <a:p>
                      <a:r>
                        <a:rPr lang="en-US" sz="900" b="1" kern="1200">
                          <a:solidFill>
                            <a:schemeClr val="tx1"/>
                          </a:solidFill>
                          <a:effectLst/>
                          <a:latin typeface="+mn-lt"/>
                          <a:ea typeface="+mn-ea"/>
                          <a:cs typeface="+mn-cs"/>
                        </a:rPr>
                        <a:t>2. List the evidence</a:t>
                      </a:r>
                      <a:r>
                        <a:rPr lang="en-US" sz="900" b="1" i="0" kern="1200" baseline="0">
                          <a:solidFill>
                            <a:schemeClr val="tx1"/>
                          </a:solidFill>
                          <a:effectLst/>
                          <a:latin typeface="+mn-lt"/>
                          <a:ea typeface="+mn-ea"/>
                          <a:cs typeface="+mn-cs"/>
                        </a:rPr>
                        <a:t>.</a:t>
                      </a:r>
                    </a:p>
                    <a:p>
                      <a:pPr marL="342900" marR="0" lvl="0" indent="-342900">
                        <a:spcBef>
                          <a:spcPts val="0"/>
                        </a:spcBef>
                        <a:spcAft>
                          <a:spcPts val="0"/>
                        </a:spcAft>
                        <a:buFont typeface="Symbol" panose="05050102010706020507" pitchFamily="18" charset="2"/>
                        <a:buChar char=""/>
                        <a:tabLst>
                          <a:tab pos="457200" algn="l"/>
                        </a:tabLst>
                      </a:pPr>
                      <a:r>
                        <a:rPr lang="en-US" sz="1100" b="0">
                          <a:effectLst/>
                          <a:latin typeface="Calibri" panose="020F0502020204030204" pitchFamily="34" charset="0"/>
                          <a:ea typeface="Times New Roman" panose="02020603050405020304" pitchFamily="18" charset="0"/>
                          <a:cs typeface="Times New Roman" panose="02020603050405020304" pitchFamily="18" charset="0"/>
                        </a:rPr>
                        <a:t>The table (Figure 1) shows the mathematical relationship of points of a triangle when rotated a set number of degrees in a set direction.</a:t>
                      </a:r>
                    </a:p>
                    <a:p>
                      <a:pPr marL="342900" marR="0" lvl="0" indent="-342900">
                        <a:spcBef>
                          <a:spcPts val="0"/>
                        </a:spcBef>
                        <a:spcAft>
                          <a:spcPts val="0"/>
                        </a:spcAft>
                        <a:buFont typeface="Symbol" panose="05050102010706020507" pitchFamily="18" charset="2"/>
                        <a:buChar char=""/>
                        <a:tabLst>
                          <a:tab pos="457200" algn="l"/>
                        </a:tabLst>
                      </a:pPr>
                      <a:endParaRPr lang="en-US" sz="1100" b="1">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1100" b="0">
                          <a:effectLst/>
                          <a:latin typeface="Calibri" panose="020F0502020204030204" pitchFamily="34" charset="0"/>
                          <a:ea typeface="Times New Roman" panose="02020603050405020304" pitchFamily="18" charset="0"/>
                          <a:cs typeface="Times New Roman" panose="02020603050405020304" pitchFamily="18" charset="0"/>
                        </a:rPr>
                        <a:t>The graph (Figure 2) provides the following information about rotated triangles XYZ and </a:t>
                      </a:r>
                      <a:r>
                        <a:rPr lang="en-US" sz="1100" b="0" err="1">
                          <a:effectLst/>
                          <a:latin typeface="Calibri" panose="020F0502020204030204" pitchFamily="34" charset="0"/>
                          <a:ea typeface="Times New Roman" panose="02020603050405020304" pitchFamily="18" charset="0"/>
                          <a:cs typeface="Times New Roman" panose="02020603050405020304" pitchFamily="18" charset="0"/>
                        </a:rPr>
                        <a:t>X’Y’Z</a:t>
                      </a:r>
                      <a:r>
                        <a:rPr lang="en-US" sz="1100" b="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b="1">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228600" algn="l"/>
                        </a:tabLst>
                      </a:pPr>
                      <a:r>
                        <a:rPr lang="en-US" sz="1100" b="0">
                          <a:effectLst/>
                          <a:latin typeface="Calibri" panose="020F0502020204030204" pitchFamily="34" charset="0"/>
                          <a:ea typeface="Times New Roman" panose="02020603050405020304" pitchFamily="18" charset="0"/>
                          <a:cs typeface="Times New Roman" panose="02020603050405020304" pitchFamily="18" charset="0"/>
                        </a:rPr>
                        <a:t>Coordinates of point X = (1,2)</a:t>
                      </a:r>
                      <a:endParaRPr lang="en-US" sz="1100" b="1">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228600" algn="l"/>
                        </a:tabLst>
                      </a:pPr>
                      <a:r>
                        <a:rPr lang="en-US" sz="1100" b="0">
                          <a:effectLst/>
                          <a:latin typeface="Calibri" panose="020F0502020204030204" pitchFamily="34" charset="0"/>
                          <a:ea typeface="Times New Roman" panose="02020603050405020304" pitchFamily="18" charset="0"/>
                          <a:cs typeface="Times New Roman" panose="02020603050405020304" pitchFamily="18" charset="0"/>
                        </a:rPr>
                        <a:t>Coordinates of corresponding point X’ = (-1, -2) </a:t>
                      </a:r>
                      <a:endParaRPr lang="en-US" sz="1100" b="1">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228600" algn="l"/>
                        </a:tabLst>
                      </a:pPr>
                      <a:r>
                        <a:rPr lang="en-US" sz="1100" b="0">
                          <a:effectLst/>
                          <a:latin typeface="Calibri" panose="020F0502020204030204" pitchFamily="34" charset="0"/>
                          <a:ea typeface="Times New Roman" panose="02020603050405020304" pitchFamily="18" charset="0"/>
                          <a:cs typeface="Times New Roman" panose="02020603050405020304" pitchFamily="18" charset="0"/>
                        </a:rPr>
                        <a:t>Coordinates of point Y = (3,5)</a:t>
                      </a:r>
                      <a:endParaRPr lang="en-US" sz="1100" b="1">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228600" algn="l"/>
                        </a:tabLst>
                      </a:pPr>
                      <a:r>
                        <a:rPr lang="en-US" sz="1100" b="0">
                          <a:effectLst/>
                          <a:latin typeface="Calibri" panose="020F0502020204030204" pitchFamily="34" charset="0"/>
                          <a:ea typeface="Times New Roman" panose="02020603050405020304" pitchFamily="18" charset="0"/>
                          <a:cs typeface="Times New Roman" panose="02020603050405020304" pitchFamily="18" charset="0"/>
                        </a:rPr>
                        <a:t>Coordinates of corresponding point Y’ = (-3, -5)</a:t>
                      </a:r>
                      <a:endParaRPr lang="en-US" sz="1100" b="1">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228600" algn="l"/>
                        </a:tabLst>
                      </a:pPr>
                      <a:r>
                        <a:rPr lang="en-US" sz="1100" b="0">
                          <a:effectLst/>
                          <a:latin typeface="Calibri" panose="020F0502020204030204" pitchFamily="34" charset="0"/>
                          <a:ea typeface="Times New Roman" panose="02020603050405020304" pitchFamily="18" charset="0"/>
                          <a:cs typeface="Times New Roman" panose="02020603050405020304" pitchFamily="18" charset="0"/>
                        </a:rPr>
                        <a:t>Coordinates of point Z = (-3,4)</a:t>
                      </a:r>
                      <a:endParaRPr lang="en-US" sz="1100" b="1">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228600" algn="l"/>
                        </a:tabLst>
                      </a:pPr>
                      <a:r>
                        <a:rPr lang="en-US" sz="1100">
                          <a:effectLst/>
                          <a:latin typeface="Calibri" panose="020F0502020204030204" pitchFamily="34" charset="0"/>
                          <a:ea typeface="Times New Roman" panose="02020603050405020304" pitchFamily="18" charset="0"/>
                        </a:rPr>
                        <a:t>Coordinates of corresponding point Z’ = (3, -4)</a:t>
                      </a:r>
                    </a:p>
                    <a:p>
                      <a:pPr marL="1143000" marR="0" lvl="2" indent="-228600">
                        <a:spcBef>
                          <a:spcPts val="0"/>
                        </a:spcBef>
                        <a:spcAft>
                          <a:spcPts val="0"/>
                        </a:spcAft>
                        <a:buFont typeface="Arial" panose="020B0604020202020204" pitchFamily="34" charset="0"/>
                        <a:buChar char=""/>
                        <a:tabLst>
                          <a:tab pos="228600" algn="l"/>
                        </a:tabLst>
                      </a:pPr>
                      <a:endParaRPr lang="en-US" sz="1100" b="1" i="0" u="sng" kern="1200" baseline="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t>3. Analyze the reasoning</a:t>
                      </a:r>
                      <a:r>
                        <a:rPr lang="en-US" sz="900" b="1" i="0" baseline="0"/>
                        <a:t>.</a:t>
                      </a:r>
                    </a:p>
                    <a:p>
                      <a:pPr marL="342900" marR="0" lvl="0" indent="-342900">
                        <a:spcBef>
                          <a:spcPts val="0"/>
                        </a:spcBef>
                        <a:spcAft>
                          <a:spcPts val="0"/>
                        </a:spcAft>
                        <a:buFont typeface="Symbol" panose="05050102010706020507" pitchFamily="18" charset="2"/>
                        <a:buChar char=""/>
                        <a:tabLst>
                          <a:tab pos="457200" algn="l"/>
                        </a:tabLst>
                      </a:pPr>
                      <a:r>
                        <a:rPr lang="en-US" sz="1100" b="0">
                          <a:effectLst/>
                          <a:latin typeface="Calibri" panose="020F0502020204030204" pitchFamily="34" charset="0"/>
                          <a:ea typeface="Times New Roman" panose="02020603050405020304" pitchFamily="18" charset="0"/>
                          <a:cs typeface="Times New Roman" panose="02020603050405020304" pitchFamily="18" charset="0"/>
                        </a:rPr>
                        <a:t>Because the table in Figure 2 shows Shape Rotation Rules, then identifying the relationships between corresponding points in triangles XYZ and </a:t>
                      </a:r>
                      <a:r>
                        <a:rPr lang="en-US" sz="1100" b="0" err="1">
                          <a:effectLst/>
                          <a:latin typeface="Calibri" panose="020F0502020204030204" pitchFamily="34" charset="0"/>
                          <a:ea typeface="Times New Roman" panose="02020603050405020304" pitchFamily="18" charset="0"/>
                          <a:cs typeface="Times New Roman" panose="02020603050405020304" pitchFamily="18" charset="0"/>
                        </a:rPr>
                        <a:t>X’Y’Z</a:t>
                      </a:r>
                      <a:r>
                        <a:rPr lang="en-US" sz="1100" b="0">
                          <a:effectLst/>
                          <a:latin typeface="Calibri" panose="020F0502020204030204" pitchFamily="34" charset="0"/>
                          <a:ea typeface="Times New Roman" panose="02020603050405020304" pitchFamily="18" charset="0"/>
                          <a:cs typeface="Times New Roman" panose="02020603050405020304" pitchFamily="18" charset="0"/>
                        </a:rPr>
                        <a:t>’ will tell us the number of degrees and the direction of rotation of the triangle.</a:t>
                      </a:r>
                    </a:p>
                    <a:p>
                      <a:pPr marL="342900" marR="0" lvl="0" indent="-342900">
                        <a:spcBef>
                          <a:spcPts val="0"/>
                        </a:spcBef>
                        <a:spcAft>
                          <a:spcPts val="0"/>
                        </a:spcAft>
                        <a:buFont typeface="Symbol" panose="05050102010706020507" pitchFamily="18" charset="2"/>
                        <a:buChar char=""/>
                        <a:tabLst>
                          <a:tab pos="457200" algn="l"/>
                        </a:tabLst>
                      </a:pPr>
                      <a:endParaRPr lang="en-US" sz="1100" b="1">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1100" b="0">
                          <a:effectLst/>
                          <a:latin typeface="Calibri" panose="020F0502020204030204" pitchFamily="34" charset="0"/>
                          <a:ea typeface="Times New Roman" panose="02020603050405020304" pitchFamily="18" charset="0"/>
                          <a:cs typeface="Times New Roman" panose="02020603050405020304" pitchFamily="18" charset="0"/>
                        </a:rPr>
                        <a:t>Because the pattern of points on the original triangle is always (x,y) and the pattern of points on the the triangle after rotation is always (-x,-y), according to the table in Figure 1, the image</a:t>
                      </a:r>
                      <a:r>
                        <a:rPr lang="en-US" sz="1100" b="0" i="1" u="sng">
                          <a:effectLst/>
                          <a:latin typeface="Calibri" panose="020F0502020204030204" pitchFamily="34" charset="0"/>
                          <a:ea typeface="Times New Roman" panose="02020603050405020304" pitchFamily="18" charset="0"/>
                          <a:cs typeface="Times New Roman" panose="02020603050405020304" pitchFamily="18" charset="0"/>
                        </a:rPr>
                        <a:t> could </a:t>
                      </a:r>
                      <a:r>
                        <a:rPr lang="en-US" sz="1100" b="0">
                          <a:effectLst/>
                          <a:latin typeface="Calibri" panose="020F0502020204030204" pitchFamily="34" charset="0"/>
                          <a:ea typeface="Times New Roman" panose="02020603050405020304" pitchFamily="18" charset="0"/>
                          <a:cs typeface="Times New Roman" panose="02020603050405020304" pitchFamily="18" charset="0"/>
                        </a:rPr>
                        <a:t>have been rotated 180° in a counterclockwise direction as stated in the claim, but there is another possibility. The triangle also could have been rotated 180° in a clockwise direction.</a:t>
                      </a:r>
                      <a:endParaRPr lang="en-US" sz="1100" b="1">
                        <a:effectLst/>
                        <a:latin typeface="Times New Roman Bold" panose="020208030705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55730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t>4. Identify other arguments for or against the claim</a:t>
                      </a:r>
                      <a:r>
                        <a:rPr lang="en-US" sz="900" b="1" i="0" baseline="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effectLst/>
                          <a:latin typeface="Calibri" panose="020F0502020204030204" pitchFamily="34" charset="0"/>
                          <a:ea typeface="Times New Roman" panose="02020603050405020304" pitchFamily="18" charset="0"/>
                        </a:rPr>
                        <a:t>Since the table for rotation shows that triangle XYZ could have been rotated 180° in either a clockwise or counterclockwise direction and gotten to the position of triangle </a:t>
                      </a:r>
                      <a:r>
                        <a:rPr lang="en-US" sz="1100" err="1">
                          <a:effectLst/>
                          <a:latin typeface="Calibri" panose="020F0502020204030204" pitchFamily="34" charset="0"/>
                          <a:ea typeface="Times New Roman" panose="02020603050405020304" pitchFamily="18" charset="0"/>
                        </a:rPr>
                        <a:t>X’Y’Z</a:t>
                      </a:r>
                      <a:r>
                        <a:rPr lang="en-US" sz="1100">
                          <a:effectLst/>
                          <a:latin typeface="Calibri" panose="020F0502020204030204" pitchFamily="34" charset="0"/>
                          <a:ea typeface="Times New Roman" panose="02020603050405020304" pitchFamily="18" charset="0"/>
                        </a:rPr>
                        <a:t>’, the qualifier </a:t>
                      </a:r>
                      <a:r>
                        <a:rPr lang="en-US" sz="1100" i="1" u="sng">
                          <a:effectLst/>
                          <a:latin typeface="Calibri" panose="020F0502020204030204" pitchFamily="34" charset="0"/>
                          <a:ea typeface="Times New Roman" panose="02020603050405020304" pitchFamily="18" charset="0"/>
                        </a:rPr>
                        <a:t>must</a:t>
                      </a:r>
                      <a:r>
                        <a:rPr lang="en-US" sz="1100">
                          <a:effectLst/>
                          <a:latin typeface="Calibri" panose="020F0502020204030204" pitchFamily="34" charset="0"/>
                          <a:ea typeface="Times New Roman" panose="02020603050405020304" pitchFamily="18" charset="0"/>
                        </a:rPr>
                        <a:t> makes the claim inaccurate.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557308">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a:t>5. Make a judgment about the quality of evidence</a:t>
                      </a:r>
                      <a:r>
                        <a:rPr lang="en-US" sz="900" b="1" i="0" baseline="0"/>
                        <a:t>, the 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a:effectLst/>
                          <a:latin typeface="Calibri" panose="020F0502020204030204" pitchFamily="34" charset="0"/>
                          <a:ea typeface="Times New Roman" panose="02020603050405020304" pitchFamily="18" charset="0"/>
                        </a:rPr>
                        <a:t>The evidence is good because it is based on accepted mathematical rules and direct observation. The reasoning is logical because it links the observations to the math facts, but it is incomplete due to the qualifier </a:t>
                      </a:r>
                      <a:r>
                        <a:rPr lang="en-US" sz="1100" u="sng">
                          <a:effectLst/>
                          <a:latin typeface="Calibri" panose="020F0502020204030204" pitchFamily="34" charset="0"/>
                          <a:ea typeface="Times New Roman" panose="02020603050405020304" pitchFamily="18" charset="0"/>
                        </a:rPr>
                        <a:t>must</a:t>
                      </a:r>
                      <a:r>
                        <a:rPr lang="en-US" sz="1100">
                          <a:effectLst/>
                          <a:latin typeface="Calibri" panose="020F0502020204030204" pitchFamily="34" charset="0"/>
                          <a:ea typeface="Times New Roman" panose="02020603050405020304" pitchFamily="18" charset="0"/>
                        </a:rPr>
                        <a:t>. The result could be found in another way. </a:t>
                      </a:r>
                      <a:endParaRPr lang="en-US" sz="1100" b="1"/>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55730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t>6. State why you accept or reject the claim.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effectLst/>
                          <a:latin typeface="Calibri" panose="020F0502020204030204" pitchFamily="34" charset="0"/>
                          <a:ea typeface="Times New Roman" panose="02020603050405020304" pitchFamily="18" charset="0"/>
                        </a:rPr>
                        <a:t>I reject the claim because of the qualifier </a:t>
                      </a:r>
                      <a:r>
                        <a:rPr lang="en-US" sz="1100" i="1" u="sng">
                          <a:effectLst/>
                          <a:latin typeface="Calibri" panose="020F0502020204030204" pitchFamily="34" charset="0"/>
                          <a:ea typeface="Times New Roman" panose="02020603050405020304" pitchFamily="18" charset="0"/>
                        </a:rPr>
                        <a:t>must</a:t>
                      </a:r>
                      <a:r>
                        <a:rPr lang="en-US" sz="1100">
                          <a:effectLst/>
                          <a:latin typeface="Calibri" panose="020F0502020204030204" pitchFamily="34" charset="0"/>
                          <a:ea typeface="Times New Roman" panose="02020603050405020304" pitchFamily="18" charset="0"/>
                        </a:rPr>
                        <a:t>. Triangle XYZ </a:t>
                      </a:r>
                      <a:r>
                        <a:rPr lang="en-US" sz="1100" i="1" u="sng">
                          <a:effectLst/>
                          <a:latin typeface="Calibri" panose="020F0502020204030204" pitchFamily="34" charset="0"/>
                          <a:ea typeface="Times New Roman" panose="02020603050405020304" pitchFamily="18" charset="0"/>
                        </a:rPr>
                        <a:t>could</a:t>
                      </a:r>
                      <a:r>
                        <a:rPr lang="en-US" sz="1100">
                          <a:effectLst/>
                          <a:latin typeface="Calibri" panose="020F0502020204030204" pitchFamily="34" charset="0"/>
                          <a:ea typeface="Times New Roman" panose="02020603050405020304" pitchFamily="18" charset="0"/>
                        </a:rPr>
                        <a:t> have rotated 180° in a counterclockwise direction, but it could also have rotated 180° in a clockwise direction to get to the same position.</a:t>
                      </a:r>
                      <a:endParaRPr lang="en-US" sz="1100" b="0" i="0" kern="1200" baseline="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6" name="Slide Number Placeholder 3">
            <a:extLst>
              <a:ext uri="{FF2B5EF4-FFF2-40B4-BE49-F238E27FC236}">
                <a16:creationId xmlns:a16="http://schemas.microsoft.com/office/drawing/2014/main" id="{8155D744-CB06-FE4D-9D1B-5EA034C09883}"/>
              </a:ext>
            </a:extLst>
          </p:cNvPr>
          <p:cNvSpPr>
            <a:spLocks noGrp="1"/>
          </p:cNvSpPr>
          <p:nvPr>
            <p:ph type="sldNum" sz="quarter" idx="10"/>
          </p:nvPr>
        </p:nvSpPr>
        <p:spPr>
          <a:xfrm>
            <a:off x="4194328" y="6572398"/>
            <a:ext cx="565484"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0049290-8554-2947-A638-AA7103BF4E22}" type="slidenum">
              <a:rPr lang="en-US" altLang="en-US" sz="1000" smtClean="0">
                <a:solidFill>
                  <a:schemeClr val="bg1"/>
                </a:solidFill>
              </a:rPr>
              <a:pPr>
                <a:spcBef>
                  <a:spcPct val="0"/>
                </a:spcBef>
                <a:buFontTx/>
                <a:buNone/>
              </a:pPr>
              <a:t>18</a:t>
            </a:fld>
            <a:endParaRPr lang="en-US" altLang="en-US" sz="1000">
              <a:solidFill>
                <a:schemeClr val="bg1"/>
              </a:solidFill>
            </a:endParaRPr>
          </a:p>
        </p:txBody>
      </p:sp>
      <p:sp>
        <p:nvSpPr>
          <p:cNvPr id="7" name="Footer Placeholder 11">
            <a:extLst>
              <a:ext uri="{FF2B5EF4-FFF2-40B4-BE49-F238E27FC236}">
                <a16:creationId xmlns:a16="http://schemas.microsoft.com/office/drawing/2014/main" id="{E6697B42-3D43-9240-8EE5-A4DF9E95696C}"/>
              </a:ext>
            </a:extLst>
          </p:cNvPr>
          <p:cNvSpPr txBox="1">
            <a:spLocks noChangeArrowheads="1"/>
          </p:cNvSpPr>
          <p:nvPr/>
        </p:nvSpPr>
        <p:spPr>
          <a:xfrm>
            <a:off x="5758739" y="6311968"/>
            <a:ext cx="1627710" cy="30500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Char char="•"/>
              <a:defRPr sz="26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ＭＳ Ｐゴシック" panose="020B0600070205080204" pitchFamily="34" charset="-128"/>
                <a:cs typeface="+mn-cs"/>
              </a:defRPr>
            </a:lvl9pPr>
          </a:lstStyle>
          <a:p>
            <a:pPr algn="r">
              <a:spcBef>
                <a:spcPct val="0"/>
              </a:spcBef>
              <a:buFontTx/>
              <a:buNone/>
            </a:pPr>
            <a:r>
              <a:rPr lang="en-US" altLang="en-US" sz="1000">
                <a:solidFill>
                  <a:srgbClr val="85898A"/>
                </a:solidFill>
              </a:rPr>
              <a:t>© Janis </a:t>
            </a:r>
            <a:r>
              <a:rPr lang="en-US" altLang="en-US" sz="1000" err="1">
                <a:solidFill>
                  <a:srgbClr val="85898A"/>
                </a:solidFill>
              </a:rPr>
              <a:t>Bulgren</a:t>
            </a:r>
            <a:r>
              <a:rPr lang="en-US" altLang="en-US" sz="1000">
                <a:solidFill>
                  <a:srgbClr val="85898A"/>
                </a:solidFill>
              </a:rPr>
              <a:t> 2023</a:t>
            </a:r>
          </a:p>
        </p:txBody>
      </p:sp>
      <p:sp>
        <p:nvSpPr>
          <p:cNvPr id="5" name="Rounded Rectangular Callout 4">
            <a:extLst>
              <a:ext uri="{FF2B5EF4-FFF2-40B4-BE49-F238E27FC236}">
                <a16:creationId xmlns:a16="http://schemas.microsoft.com/office/drawing/2014/main" id="{94EC8B9D-A26E-648D-7EDE-3B3F42C4B979}"/>
              </a:ext>
            </a:extLst>
          </p:cNvPr>
          <p:cNvSpPr/>
          <p:nvPr/>
        </p:nvSpPr>
        <p:spPr bwMode="auto">
          <a:xfrm rot="10800000" flipV="1">
            <a:off x="753760" y="5844746"/>
            <a:ext cx="7512909" cy="622948"/>
          </a:xfrm>
          <a:prstGeom prst="wedgeRoundRectCallout">
            <a:avLst>
              <a:gd name="adj1" fmla="val 20211"/>
              <a:gd name="adj2" fmla="val -98150"/>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b="1">
                <a:solidFill>
                  <a:srgbClr val="971B2F"/>
                </a:solidFill>
                <a:highlight>
                  <a:srgbClr val="FFFF00"/>
                </a:highlight>
              </a:rPr>
              <a:t>Construct arguments and critique the reasoning of others.</a:t>
            </a:r>
          </a:p>
        </p:txBody>
      </p:sp>
    </p:spTree>
    <p:extLst>
      <p:ext uri="{BB962C8B-B14F-4D97-AF65-F5344CB8AC3E}">
        <p14:creationId xmlns:p14="http://schemas.microsoft.com/office/powerpoint/2010/main" val="2514241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5">
            <a:extLst>
              <a:ext uri="{FF2B5EF4-FFF2-40B4-BE49-F238E27FC236}">
                <a16:creationId xmlns:a16="http://schemas.microsoft.com/office/drawing/2014/main" id="{3D2976A0-203F-BA4D-8DE4-A72149B3625E}"/>
              </a:ext>
            </a:extLst>
          </p:cNvPr>
          <p:cNvSpPr>
            <a:spLocks noGrp="1" noChangeArrowheads="1"/>
          </p:cNvSpPr>
          <p:nvPr>
            <p:ph type="body" idx="1"/>
          </p:nvPr>
        </p:nvSpPr>
        <p:spPr>
          <a:xfrm>
            <a:off x="935595" y="1718260"/>
            <a:ext cx="8763990" cy="5025440"/>
          </a:xfrm>
        </p:spPr>
        <p:txBody>
          <a:bodyPr/>
          <a:lstStyle/>
          <a:p>
            <a:pPr marL="514350" indent="-514350">
              <a:buFont typeface="+mj-lt"/>
              <a:buAutoNum type="arabicPeriod"/>
            </a:pPr>
            <a:r>
              <a:rPr lang="en-US" sz="2800" dirty="0"/>
              <a:t>Analyze </a:t>
            </a:r>
            <a:r>
              <a:rPr lang="en-US" sz="2800" u="sng" dirty="0"/>
              <a:t>causes and effects.</a:t>
            </a:r>
          </a:p>
          <a:p>
            <a:pPr marL="514350" indent="-514350">
              <a:buFont typeface="+mj-lt"/>
              <a:buAutoNum type="arabicPeriod"/>
            </a:pPr>
            <a:r>
              <a:rPr lang="en-US" sz="2800" u="sng" dirty="0"/>
              <a:t>Compare</a:t>
            </a:r>
            <a:r>
              <a:rPr lang="en-US" sz="2800" dirty="0"/>
              <a:t> different conditions.</a:t>
            </a:r>
          </a:p>
          <a:p>
            <a:pPr marL="514350" indent="-514350">
              <a:buFont typeface="+mj-lt"/>
              <a:buAutoNum type="arabicPeriod"/>
            </a:pPr>
            <a:r>
              <a:rPr lang="en-US" sz="2800" u="sng" dirty="0"/>
              <a:t>Analyze</a:t>
            </a:r>
            <a:r>
              <a:rPr lang="en-US" sz="2800" dirty="0"/>
              <a:t> data.</a:t>
            </a:r>
          </a:p>
          <a:p>
            <a:pPr marL="514350" indent="-514350">
              <a:buFont typeface="+mj-lt"/>
              <a:buAutoNum type="arabicPeriod"/>
            </a:pPr>
            <a:r>
              <a:rPr lang="en-US" sz="2800" u="sng" dirty="0"/>
              <a:t>Support a claim </a:t>
            </a:r>
            <a:r>
              <a:rPr lang="en-US" sz="2800" dirty="0"/>
              <a:t>with evidence and reasoning.</a:t>
            </a:r>
          </a:p>
          <a:p>
            <a:pPr marL="514350" indent="-514350">
              <a:buFont typeface="+mj-lt"/>
              <a:buAutoNum type="arabicPeriod"/>
            </a:pPr>
            <a:r>
              <a:rPr lang="en-US" sz="2800" dirty="0"/>
              <a:t>Come to a conclusion.</a:t>
            </a:r>
          </a:p>
          <a:p>
            <a:pPr marL="0" indent="0">
              <a:buNone/>
            </a:pPr>
            <a:br>
              <a:rPr lang="en-US" dirty="0"/>
            </a:br>
            <a:endParaRPr lang="en-US" dirty="0"/>
          </a:p>
          <a:p>
            <a:pPr marL="0" indent="0" eaLnBrk="1" hangingPunct="1">
              <a:buFontTx/>
              <a:buNone/>
              <a:defRPr/>
            </a:pPr>
            <a:endParaRPr lang="en-US" altLang="en-US" dirty="0">
              <a:solidFill>
                <a:srgbClr val="000000"/>
              </a:solidFill>
            </a:endParaRPr>
          </a:p>
          <a:p>
            <a:pPr eaLnBrk="1" hangingPunct="1">
              <a:buFont typeface="Wingdings" pitchFamily="2" charset="2"/>
              <a:buChar char="Ø"/>
              <a:defRPr/>
            </a:pPr>
            <a:endParaRPr lang="en-US" altLang="en-US" dirty="0">
              <a:solidFill>
                <a:srgbClr val="000000"/>
              </a:solidFill>
            </a:endParaRPr>
          </a:p>
        </p:txBody>
      </p:sp>
      <p:pic>
        <p:nvPicPr>
          <p:cNvPr id="7" name="Picture 6">
            <a:extLst>
              <a:ext uri="{FF2B5EF4-FFF2-40B4-BE49-F238E27FC236}">
                <a16:creationId xmlns:a16="http://schemas.microsoft.com/office/drawing/2014/main" id="{2E2B4B8C-2FF1-3C4E-B413-5EB5D98A1F94}"/>
              </a:ext>
            </a:extLst>
          </p:cNvPr>
          <p:cNvPicPr>
            <a:picLocks noChangeAspect="1"/>
          </p:cNvPicPr>
          <p:nvPr/>
        </p:nvPicPr>
        <p:blipFill>
          <a:blip r:embed="rId3"/>
          <a:stretch>
            <a:fillRect/>
          </a:stretch>
        </p:blipFill>
        <p:spPr>
          <a:xfrm>
            <a:off x="4567771" y="6176975"/>
            <a:ext cx="2315688" cy="473936"/>
          </a:xfrm>
          <a:prstGeom prst="rect">
            <a:avLst/>
          </a:prstGeom>
        </p:spPr>
      </p:pic>
      <p:sp>
        <p:nvSpPr>
          <p:cNvPr id="8" name="Slide Number Placeholder 3">
            <a:extLst>
              <a:ext uri="{FF2B5EF4-FFF2-40B4-BE49-F238E27FC236}">
                <a16:creationId xmlns:a16="http://schemas.microsoft.com/office/drawing/2014/main" id="{0249C818-75DC-B94F-A473-9BC4128E9EE8}"/>
              </a:ext>
            </a:extLst>
          </p:cNvPr>
          <p:cNvSpPr>
            <a:spLocks noGrp="1"/>
          </p:cNvSpPr>
          <p:nvPr>
            <p:ph type="sldNum" sz="quarter" idx="10"/>
          </p:nvPr>
        </p:nvSpPr>
        <p:spPr>
          <a:xfrm>
            <a:off x="4572000" y="6591300"/>
            <a:ext cx="53439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82D83F-E3E4-D548-8105-8EF0AC6C20A8}" type="slidenum">
              <a:rPr lang="en-US" altLang="en-US" sz="1000" smtClean="0">
                <a:solidFill>
                  <a:schemeClr val="bg1"/>
                </a:solidFill>
              </a:rPr>
              <a:pPr>
                <a:spcBef>
                  <a:spcPct val="0"/>
                </a:spcBef>
                <a:buFontTx/>
                <a:buNone/>
              </a:pPr>
              <a:t>19</a:t>
            </a:fld>
            <a:endParaRPr lang="en-US" altLang="en-US" sz="1000">
              <a:solidFill>
                <a:schemeClr val="bg1"/>
              </a:solidFill>
            </a:endParaRPr>
          </a:p>
        </p:txBody>
      </p:sp>
      <p:sp>
        <p:nvSpPr>
          <p:cNvPr id="4" name="Rectangle 3">
            <a:extLst>
              <a:ext uri="{FF2B5EF4-FFF2-40B4-BE49-F238E27FC236}">
                <a16:creationId xmlns:a16="http://schemas.microsoft.com/office/drawing/2014/main" id="{1F88E5A7-C7E2-9846-8EA0-23C947829C33}"/>
              </a:ext>
            </a:extLst>
          </p:cNvPr>
          <p:cNvSpPr/>
          <p:nvPr/>
        </p:nvSpPr>
        <p:spPr>
          <a:xfrm>
            <a:off x="249381" y="484088"/>
            <a:ext cx="8220651" cy="646331"/>
          </a:xfrm>
          <a:prstGeom prst="rect">
            <a:avLst/>
          </a:prstGeom>
        </p:spPr>
        <p:txBody>
          <a:bodyPr wrap="square">
            <a:spAutoFit/>
          </a:bodyPr>
          <a:lstStyle/>
          <a:p>
            <a:pPr algn="ctr"/>
            <a:r>
              <a:rPr lang="en-US" sz="3600" b="1" dirty="0">
                <a:solidFill>
                  <a:schemeClr val="tx1"/>
                </a:solidFill>
                <a:latin typeface="+mj-lt"/>
              </a:rPr>
              <a:t>Science Standards</a:t>
            </a:r>
          </a:p>
        </p:txBody>
      </p:sp>
      <p:sp>
        <p:nvSpPr>
          <p:cNvPr id="2" name="Rectangle 1">
            <a:extLst>
              <a:ext uri="{FF2B5EF4-FFF2-40B4-BE49-F238E27FC236}">
                <a16:creationId xmlns:a16="http://schemas.microsoft.com/office/drawing/2014/main" id="{EFFDC1C6-93CC-FF4C-B3B5-FD9C1A6ED5B9}"/>
              </a:ext>
            </a:extLst>
          </p:cNvPr>
          <p:cNvSpPr/>
          <p:nvPr/>
        </p:nvSpPr>
        <p:spPr>
          <a:xfrm>
            <a:off x="5469289" y="6355359"/>
            <a:ext cx="1414170" cy="261610"/>
          </a:xfrm>
          <a:prstGeom prst="rect">
            <a:avLst/>
          </a:prstGeom>
        </p:spPr>
        <p:txBody>
          <a:bodyPr wrap="none">
            <a:spAutoFit/>
          </a:bodyPr>
          <a:lstStyle/>
          <a:p>
            <a:pPr algn="r"/>
            <a:r>
              <a:rPr lang="en-US" altLang="en-US" sz="1100">
                <a:solidFill>
                  <a:srgbClr val="85898A"/>
                </a:solidFill>
              </a:rPr>
              <a:t>© Janis </a:t>
            </a:r>
            <a:r>
              <a:rPr lang="en-US" altLang="en-US" sz="1100" err="1">
                <a:solidFill>
                  <a:srgbClr val="85898A"/>
                </a:solidFill>
              </a:rPr>
              <a:t>Bulgren</a:t>
            </a:r>
            <a:r>
              <a:rPr lang="en-US" altLang="en-US" sz="1100">
                <a:solidFill>
                  <a:srgbClr val="85898A"/>
                </a:solidFill>
              </a:rPr>
              <a:t> 2022</a:t>
            </a:r>
          </a:p>
        </p:txBody>
      </p:sp>
      <p:pic>
        <p:nvPicPr>
          <p:cNvPr id="3" name="Picture 2">
            <a:extLst>
              <a:ext uri="{FF2B5EF4-FFF2-40B4-BE49-F238E27FC236}">
                <a16:creationId xmlns:a16="http://schemas.microsoft.com/office/drawing/2014/main" id="{7FE740C5-417B-9A2C-EA81-9D251AA5998B}"/>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234988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AAD0-214B-F7A7-96E2-EADDC9EC4842}"/>
              </a:ext>
            </a:extLst>
          </p:cNvPr>
          <p:cNvSpPr>
            <a:spLocks noGrp="1"/>
          </p:cNvSpPr>
          <p:nvPr>
            <p:ph type="title"/>
          </p:nvPr>
        </p:nvSpPr>
        <p:spPr>
          <a:xfrm>
            <a:off x="-525162" y="5410"/>
            <a:ext cx="10194324" cy="930876"/>
          </a:xfrm>
        </p:spPr>
        <p:txBody>
          <a:bodyPr/>
          <a:lstStyle/>
          <a:p>
            <a:pPr algn="ctr"/>
            <a:r>
              <a:rPr lang="en-US" sz="2600" b="1" dirty="0">
                <a:solidFill>
                  <a:schemeClr val="tx1"/>
                </a:solidFill>
              </a:rPr>
              <a:t>Professional Development Materials:</a:t>
            </a:r>
            <a:br>
              <a:rPr lang="en-US" sz="2600" b="1" dirty="0">
                <a:solidFill>
                  <a:schemeClr val="tx1"/>
                </a:solidFill>
              </a:rPr>
            </a:br>
            <a:r>
              <a:rPr lang="en-US" sz="2600" b="1" dirty="0">
                <a:solidFill>
                  <a:schemeClr val="tx1"/>
                </a:solidFill>
              </a:rPr>
              <a:t>Higher Order Thinking and Reasoning Routines (HOTR)</a:t>
            </a:r>
          </a:p>
        </p:txBody>
      </p:sp>
      <p:sp>
        <p:nvSpPr>
          <p:cNvPr id="4" name="Slide Number Placeholder 3">
            <a:extLst>
              <a:ext uri="{FF2B5EF4-FFF2-40B4-BE49-F238E27FC236}">
                <a16:creationId xmlns:a16="http://schemas.microsoft.com/office/drawing/2014/main" id="{D0335153-388E-5C50-BA2B-7278A518227B}"/>
              </a:ext>
            </a:extLst>
          </p:cNvPr>
          <p:cNvSpPr>
            <a:spLocks noGrp="1"/>
          </p:cNvSpPr>
          <p:nvPr>
            <p:ph type="sldNum" sz="quarter" idx="10"/>
          </p:nvPr>
        </p:nvSpPr>
        <p:spPr/>
        <p:txBody>
          <a:bodyPr/>
          <a:lstStyle/>
          <a:p>
            <a:pPr>
              <a:defRPr/>
            </a:pPr>
            <a:fld id="{17098659-408A-F140-A3A9-DBA57AC6AD73}" type="slidenum">
              <a:rPr lang="en-US" altLang="en-US" smtClean="0"/>
              <a:pPr>
                <a:defRPr/>
              </a:pPr>
              <a:t>2</a:t>
            </a:fld>
            <a:endParaRPr lang="en-US" altLang="en-US"/>
          </a:p>
        </p:txBody>
      </p:sp>
      <p:sp>
        <p:nvSpPr>
          <p:cNvPr id="7" name="Rectangle 6">
            <a:extLst>
              <a:ext uri="{FF2B5EF4-FFF2-40B4-BE49-F238E27FC236}">
                <a16:creationId xmlns:a16="http://schemas.microsoft.com/office/drawing/2014/main" id="{FB885B25-9602-4192-532E-0BB1DB74D1FC}"/>
              </a:ext>
            </a:extLst>
          </p:cNvPr>
          <p:cNvSpPr/>
          <p:nvPr/>
        </p:nvSpPr>
        <p:spPr>
          <a:xfrm>
            <a:off x="33652" y="1233977"/>
            <a:ext cx="9144000" cy="5940088"/>
          </a:xfrm>
          <a:prstGeom prst="rect">
            <a:avLst/>
          </a:prstGeom>
          <a:noFill/>
        </p:spPr>
        <p:txBody>
          <a:bodyPr wrap="square" lIns="91440" tIns="45720" rIns="91440" bIns="45720">
            <a:spAutoFit/>
          </a:bodyPr>
          <a:lstStyle/>
          <a:p>
            <a:pPr marR="0" lvl="0">
              <a:spcBef>
                <a:spcPts val="0"/>
              </a:spcBef>
              <a:spcAft>
                <a:spcPts val="0"/>
              </a:spcAft>
            </a:pP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A1 HOTR: </a:t>
            </a:r>
            <a:r>
              <a:rPr lang="en-US" sz="22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Introduction</a:t>
            </a: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Higher Order Thinking and Reasoning (HOTR) Routines</a:t>
            </a:r>
          </a:p>
          <a:p>
            <a:pPr marR="0" lvl="0">
              <a:spcBef>
                <a:spcPts val="0"/>
              </a:spcBef>
              <a:spcAft>
                <a:spcPts val="0"/>
              </a:spcAft>
            </a:pPr>
            <a:r>
              <a:rPr lang="en-U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A2  HOTR: </a:t>
            </a:r>
            <a:r>
              <a:rPr lang="en-US"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Alignment</a:t>
            </a:r>
            <a:r>
              <a:rPr lang="en-U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of HOTR routines with reasoning standards across content standards</a:t>
            </a:r>
          </a:p>
          <a:p>
            <a:pPr marR="0" lvl="0">
              <a:spcBef>
                <a:spcPts val="0"/>
              </a:spcBef>
              <a:spcAft>
                <a:spcPts val="0"/>
              </a:spcAft>
            </a:pP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A3 HOTR:  </a:t>
            </a:r>
            <a:r>
              <a:rPr lang="en-US" sz="22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Similarities</a:t>
            </a: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across HOTR routines to facilitate teaching and learning</a:t>
            </a:r>
          </a:p>
          <a:p>
            <a:pPr marL="457200" marR="0" lvl="0" indent="-457200">
              <a:spcBef>
                <a:spcPts val="0"/>
              </a:spcBef>
              <a:spcAft>
                <a:spcPts val="0"/>
              </a:spcAft>
              <a:buFont typeface="+mj-lt"/>
              <a:buAutoNum type="arabicPeriod"/>
            </a:pP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B1 CCAR:  </a:t>
            </a:r>
            <a:r>
              <a:rPr lang="en-US" sz="22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Introduction</a:t>
            </a: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the Cross Curricular Argumentation Routine (CCAR)</a:t>
            </a:r>
          </a:p>
          <a:p>
            <a:pPr marR="0" lvl="0">
              <a:spcBef>
                <a:spcPts val="0"/>
              </a:spcBef>
              <a:spcAft>
                <a:spcPts val="0"/>
              </a:spcAft>
            </a:pP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B2 CCAR:  </a:t>
            </a: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Alignment</a:t>
            </a: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CCAR with standards across </a:t>
            </a:r>
            <a:r>
              <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ntent areas</a:t>
            </a:r>
          </a:p>
          <a:p>
            <a:pPr marR="0" lvl="0">
              <a:spcBef>
                <a:spcPts val="0"/>
              </a:spcBef>
              <a:spcAft>
                <a:spcPts val="0"/>
              </a:spcAft>
            </a:pP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B3 CCAR:   </a:t>
            </a:r>
            <a:r>
              <a:rPr lang="en-US" sz="22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Expanding Learning </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with the CCAR Routine</a:t>
            </a:r>
          </a:p>
          <a:p>
            <a:pPr marR="0" lvl="0">
              <a:spcBef>
                <a:spcPts val="0"/>
              </a:spcBef>
              <a:spcAft>
                <a:spcPts val="0"/>
              </a:spcAft>
            </a:pP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C1 </a:t>
            </a:r>
            <a:r>
              <a:rPr lang="en-US"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Demystifying</a:t>
            </a:r>
            <a:r>
              <a:rPr lang="en-US"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Reasoning </a:t>
            </a: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a:t>
            </a:r>
            <a:r>
              <a:rPr lang="en-US"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Deconstructing </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Complex Questions </a:t>
            </a:r>
          </a:p>
          <a:p>
            <a:pPr marR="0" lvl="0">
              <a:spcBef>
                <a:spcPts val="0"/>
              </a:spcBef>
              <a:spcAft>
                <a:spcPts val="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C2 </a:t>
            </a:r>
            <a:r>
              <a:rPr lang="en-US" sz="2200" b="1" u="sng" dirty="0">
                <a:effectLst/>
                <a:latin typeface="Calibri" panose="020F0502020204030204" pitchFamily="34" charset="0"/>
                <a:ea typeface="Calibri" panose="020F0502020204030204" pitchFamily="34" charset="0"/>
                <a:cs typeface="Times New Roman" panose="02020603050405020304" pitchFamily="18" charset="0"/>
              </a:rPr>
              <a:t>Building Bridges </a:t>
            </a:r>
            <a:r>
              <a:rPr lang="en-US" sz="2200" dirty="0">
                <a:effectLst/>
                <a:latin typeface="Calibri" panose="020F0502020204030204" pitchFamily="34" charset="0"/>
                <a:ea typeface="Calibri" panose="020F0502020204030204" pitchFamily="34" charset="0"/>
                <a:cs typeface="Times New Roman" panose="02020603050405020304" pitchFamily="18" charset="0"/>
              </a:rPr>
              <a:t>from other Content Enhancement Routines (CERs) to HOTR routines</a:t>
            </a:r>
          </a:p>
          <a:p>
            <a:pPr>
              <a:spcBef>
                <a:spcPts val="0"/>
              </a:spcBef>
              <a:spcAft>
                <a:spcPts val="0"/>
              </a:spcAft>
            </a:pPr>
            <a:r>
              <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C3 </a:t>
            </a:r>
            <a:r>
              <a:rPr lang="en-US" sz="22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Scaffolds </a:t>
            </a:r>
            <a:r>
              <a:rPr lang="en-US"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gradual introduction of complex HOTR routines</a:t>
            </a:r>
          </a:p>
          <a:p>
            <a:pPr marR="0" lvl="0">
              <a:spcBef>
                <a:spcPts val="0"/>
              </a:spcBef>
              <a:spcAft>
                <a:spcPts val="0"/>
              </a:spcAft>
            </a:pPr>
            <a:endParaRPr lang="en-US" altLang="en-US" sz="2200" dirty="0">
              <a:latin typeface="Times" pitchFamily="2" charset="0"/>
              <a:ea typeface="MS PGothic" panose="020B0600070205080204" pitchFamily="34" charset="-128"/>
            </a:endParaRPr>
          </a:p>
          <a:p>
            <a:r>
              <a:rPr lang="en-US" altLang="en-US" sz="2200" dirty="0">
                <a:latin typeface="Times" pitchFamily="2" charset="0"/>
                <a:ea typeface="MS PGothic" panose="020B0600070205080204" pitchFamily="34" charset="-128"/>
              </a:rPr>
              <a:t>                                                                                  </a:t>
            </a:r>
            <a:r>
              <a:rPr lang="en-US" altLang="en-US" sz="1000" dirty="0">
                <a:latin typeface="Times" pitchFamily="2" charset="0"/>
                <a:ea typeface="MS PGothic" panose="020B0600070205080204" pitchFamily="34" charset="-128"/>
              </a:rPr>
              <a:t>©  Janis </a:t>
            </a:r>
            <a:r>
              <a:rPr lang="en-US" altLang="en-US" sz="1000" dirty="0" err="1">
                <a:latin typeface="Times" pitchFamily="2" charset="0"/>
                <a:ea typeface="MS PGothic" panose="020B0600070205080204" pitchFamily="34" charset="-128"/>
              </a:rPr>
              <a:t>Bulgren</a:t>
            </a:r>
            <a:r>
              <a:rPr lang="en-US" altLang="en-US" sz="1000" dirty="0">
                <a:latin typeface="Times" pitchFamily="2" charset="0"/>
                <a:ea typeface="MS PGothic" panose="020B0600070205080204" pitchFamily="34" charset="-128"/>
              </a:rPr>
              <a:t> 2023</a:t>
            </a:r>
          </a:p>
          <a:p>
            <a:endParaRPr lang="en-US" sz="2200" b="1" dirty="0">
              <a:ln w="12700">
                <a:solidFill>
                  <a:schemeClr val="tx1"/>
                </a:solidFill>
                <a:prstDash val="solid"/>
              </a:ln>
              <a:solidFill>
                <a:srgbClr val="C00000"/>
              </a:solidFill>
              <a:effectLst>
                <a:outerShdw dist="38100" dir="2640000" algn="bl" rotWithShape="0">
                  <a:schemeClr val="tx1">
                    <a:alpha val="39883"/>
                  </a:schemeClr>
                </a:outerShdw>
              </a:effectLst>
              <a:highlight>
                <a:srgbClr val="FFFF00"/>
              </a:highlight>
            </a:endParaRPr>
          </a:p>
        </p:txBody>
      </p:sp>
      <p:pic>
        <p:nvPicPr>
          <p:cNvPr id="3" name="Picture 2">
            <a:extLst>
              <a:ext uri="{FF2B5EF4-FFF2-40B4-BE49-F238E27FC236}">
                <a16:creationId xmlns:a16="http://schemas.microsoft.com/office/drawing/2014/main" id="{ADE79D87-C4B0-713B-8AB2-E248A1C37857}"/>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4164284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E0AEF76-A2B6-A993-7B97-618EA0ACB5A3}"/>
              </a:ext>
            </a:extLst>
          </p:cNvPr>
          <p:cNvSpPr/>
          <p:nvPr/>
        </p:nvSpPr>
        <p:spPr bwMode="auto">
          <a:xfrm>
            <a:off x="0" y="8488"/>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11" name="Rectangle 10">
            <a:extLst>
              <a:ext uri="{FF2B5EF4-FFF2-40B4-BE49-F238E27FC236}">
                <a16:creationId xmlns:a16="http://schemas.microsoft.com/office/drawing/2014/main" id="{834F0C7C-441C-8191-E415-D85934EB4237}"/>
              </a:ext>
            </a:extLst>
          </p:cNvPr>
          <p:cNvSpPr/>
          <p:nvPr/>
        </p:nvSpPr>
        <p:spPr bwMode="auto">
          <a:xfrm>
            <a:off x="0" y="5401739"/>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62" name="Pentagon 61">
            <a:extLst>
              <a:ext uri="{FF2B5EF4-FFF2-40B4-BE49-F238E27FC236}">
                <a16:creationId xmlns:a16="http://schemas.microsoft.com/office/drawing/2014/main" id="{DBB44D25-9BEA-BD4F-AF42-983AAA0CCB61}"/>
              </a:ext>
            </a:extLst>
          </p:cNvPr>
          <p:cNvSpPr/>
          <p:nvPr/>
        </p:nvSpPr>
        <p:spPr>
          <a:xfrm>
            <a:off x="6098053" y="1573437"/>
            <a:ext cx="2739639" cy="3164493"/>
          </a:xfrm>
          <a:prstGeom prst="homePlate">
            <a:avLst>
              <a:gd name="adj" fmla="val 13501"/>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defTabSz="685800" eaLnBrk="1" fontAlgn="auto" hangingPunct="1">
              <a:spcBef>
                <a:spcPts val="0"/>
              </a:spcBef>
              <a:spcAft>
                <a:spcPts val="0"/>
              </a:spcAft>
              <a:defRPr/>
            </a:pPr>
            <a:r>
              <a:rPr lang="en-US" sz="1050">
                <a:solidFill>
                  <a:prstClr val="black"/>
                </a:solidFill>
                <a:latin typeface="Calibri" panose="020F0502020204030204"/>
              </a:rPr>
              <a:t> </a:t>
            </a:r>
            <a:r>
              <a:rPr lang="en-US" sz="900" b="1">
                <a:solidFill>
                  <a:prstClr val="black"/>
                </a:solidFill>
                <a:latin typeface="Calibri" panose="020F0502020204030204"/>
                <a:ea typeface="ＭＳ 明朝"/>
              </a:rPr>
              <a:t>5. Organize effects &amp; connections.</a:t>
            </a:r>
          </a:p>
          <a:p>
            <a:pPr defTabSz="685800" eaLnBrk="1" fontAlgn="auto" hangingPunct="1">
              <a:spcBef>
                <a:spcPts val="0"/>
              </a:spcBef>
              <a:spcAft>
                <a:spcPts val="0"/>
              </a:spcAft>
              <a:defRPr/>
            </a:pPr>
            <a:endParaRPr lang="en-US" sz="900">
              <a:solidFill>
                <a:prstClr val="black"/>
              </a:solidFill>
              <a:latin typeface="Calibri" panose="020F0502020204030204"/>
              <a:ea typeface="ＭＳ 明朝"/>
            </a:endParaRPr>
          </a:p>
        </p:txBody>
      </p:sp>
      <p:sp>
        <p:nvSpPr>
          <p:cNvPr id="35" name="Text Box 36"/>
          <p:cNvSpPr txBox="1"/>
          <p:nvPr/>
        </p:nvSpPr>
        <p:spPr>
          <a:xfrm>
            <a:off x="444970" y="982685"/>
            <a:ext cx="4850864" cy="598832"/>
          </a:xfrm>
          <a:prstGeom prst="rect">
            <a:avLst/>
          </a:prstGeom>
          <a:solidFill>
            <a:schemeClr val="accent6">
              <a:lumMod val="20000"/>
              <a:lumOff val="80000"/>
            </a:schemeClr>
          </a:solidFill>
          <a:ln>
            <a:noFill/>
          </a:ln>
          <a:effectLst>
            <a:outerShdw blurRad="38100" dist="25400" dir="5400000" algn="tl" rotWithShape="0">
              <a:srgbClr val="000000">
                <a:alpha val="35000"/>
              </a:srgbClr>
            </a:outerShdw>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defTabSz="685800" eaLnBrk="1" fontAlgn="auto" hangingPunct="1">
              <a:spcBef>
                <a:spcPts val="0"/>
              </a:spcBef>
              <a:spcAft>
                <a:spcPts val="0"/>
              </a:spcAft>
              <a:defRPr/>
            </a:pPr>
            <a:r>
              <a:rPr lang="en-US" sz="900">
                <a:solidFill>
                  <a:prstClr val="black"/>
                </a:solidFill>
                <a:latin typeface="Calibri" panose="020F0502020204030204"/>
                <a:ea typeface="ＭＳ 明朝"/>
              </a:rPr>
              <a:t> </a:t>
            </a:r>
            <a:r>
              <a:rPr lang="en-US" sz="900" b="1">
                <a:solidFill>
                  <a:prstClr val="black"/>
                </a:solidFill>
                <a:latin typeface="Calibri" panose="020F0502020204030204"/>
                <a:ea typeface="ＭＳ 明朝"/>
              </a:rPr>
              <a:t>1.</a:t>
            </a:r>
            <a:r>
              <a:rPr lang="en-US" sz="1050" b="1">
                <a:solidFill>
                  <a:prstClr val="black"/>
                </a:solidFill>
                <a:latin typeface="Calibri" panose="020F0502020204030204"/>
                <a:ea typeface="ＭＳ 明朝"/>
              </a:rPr>
              <a:t> </a:t>
            </a:r>
            <a:r>
              <a:rPr lang="en-US" sz="900" b="1">
                <a:solidFill>
                  <a:prstClr val="black"/>
                </a:solidFill>
                <a:latin typeface="Calibri" panose="020F0502020204030204"/>
                <a:ea typeface="ＭＳ 明朝"/>
              </a:rPr>
              <a:t>Restate the question</a:t>
            </a:r>
            <a:r>
              <a:rPr lang="en-US" sz="1050" b="1">
                <a:solidFill>
                  <a:prstClr val="black"/>
                </a:solidFill>
                <a:latin typeface="Calibri" panose="020F0502020204030204"/>
                <a:ea typeface="ＭＳ 明朝"/>
              </a:rPr>
              <a:t>. </a:t>
            </a:r>
          </a:p>
          <a:p>
            <a:pPr defTabSz="685800" eaLnBrk="1" fontAlgn="auto" hangingPunct="1">
              <a:spcBef>
                <a:spcPts val="0"/>
              </a:spcBef>
              <a:spcAft>
                <a:spcPts val="0"/>
              </a:spcAft>
              <a:defRPr/>
            </a:pPr>
            <a:r>
              <a:rPr lang="en-US" sz="1800" b="1">
                <a:solidFill>
                  <a:prstClr val="black"/>
                </a:solidFill>
                <a:latin typeface="Calibri" panose="020F0502020204030204"/>
                <a:ea typeface="ＭＳ 明朝"/>
              </a:rPr>
              <a:t>How can water change the shape of the land?</a:t>
            </a:r>
            <a:endParaRPr lang="en-US" sz="1800" b="1">
              <a:solidFill>
                <a:prstClr val="black"/>
              </a:solidFill>
              <a:latin typeface="Calibri" panose="020F0502020204030204"/>
            </a:endParaRPr>
          </a:p>
          <a:p>
            <a:pPr defTabSz="685800" eaLnBrk="1" fontAlgn="auto" hangingPunct="1">
              <a:spcBef>
                <a:spcPts val="0"/>
              </a:spcBef>
              <a:spcAft>
                <a:spcPts val="0"/>
              </a:spcAft>
              <a:defRPr/>
            </a:pPr>
            <a:endParaRPr lang="en-US" sz="1050">
              <a:solidFill>
                <a:prstClr val="black"/>
              </a:solidFill>
              <a:latin typeface="Calibri" panose="020F0502020204030204"/>
              <a:ea typeface="ＭＳ 明朝"/>
            </a:endParaRPr>
          </a:p>
        </p:txBody>
      </p:sp>
      <p:sp>
        <p:nvSpPr>
          <p:cNvPr id="103" name="Pentagon 102"/>
          <p:cNvSpPr/>
          <p:nvPr/>
        </p:nvSpPr>
        <p:spPr>
          <a:xfrm>
            <a:off x="3037509" y="1608734"/>
            <a:ext cx="2997499" cy="3068770"/>
          </a:xfrm>
          <a:prstGeom prst="homePlate">
            <a:avLst>
              <a:gd name="adj" fmla="val 11702"/>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defTabSz="685800" eaLnBrk="1" fontAlgn="auto" hangingPunct="1">
              <a:spcBef>
                <a:spcPts val="0"/>
              </a:spcBef>
              <a:spcAft>
                <a:spcPts val="0"/>
              </a:spcAft>
              <a:defRPr/>
            </a:pPr>
            <a:r>
              <a:rPr lang="en-US" sz="1050">
                <a:solidFill>
                  <a:prstClr val="black"/>
                </a:solidFill>
                <a:latin typeface="Calibri" panose="020F0502020204030204"/>
              </a:rPr>
              <a:t> </a:t>
            </a:r>
            <a:r>
              <a:rPr lang="en-US" sz="900" b="1">
                <a:solidFill>
                  <a:prstClr val="black"/>
                </a:solidFill>
                <a:latin typeface="Calibri" panose="020F0502020204030204"/>
                <a:ea typeface="ＭＳ 明朝"/>
              </a:rPr>
              <a:t>3. Analyze event &amp; background information.</a:t>
            </a:r>
          </a:p>
          <a:p>
            <a:pPr defTabSz="685800" eaLnBrk="1" fontAlgn="auto" hangingPunct="1">
              <a:spcBef>
                <a:spcPts val="0"/>
              </a:spcBef>
              <a:spcAft>
                <a:spcPts val="0"/>
              </a:spcAft>
              <a:defRPr/>
            </a:pPr>
            <a:endParaRPr lang="en-US" sz="900">
              <a:solidFill>
                <a:prstClr val="black"/>
              </a:solidFill>
              <a:latin typeface="Calibri" panose="020F0502020204030204"/>
            </a:endParaRPr>
          </a:p>
        </p:txBody>
      </p:sp>
      <p:sp>
        <p:nvSpPr>
          <p:cNvPr id="18" name="Pentagon 17"/>
          <p:cNvSpPr/>
          <p:nvPr/>
        </p:nvSpPr>
        <p:spPr>
          <a:xfrm>
            <a:off x="398058" y="1566569"/>
            <a:ext cx="2804392" cy="3216585"/>
          </a:xfrm>
          <a:prstGeom prst="homePlate">
            <a:avLst>
              <a:gd name="adj" fmla="val 13501"/>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defTabSz="685800" eaLnBrk="1" fontAlgn="auto" hangingPunct="1">
              <a:spcBef>
                <a:spcPts val="0"/>
              </a:spcBef>
              <a:spcAft>
                <a:spcPts val="0"/>
              </a:spcAft>
              <a:defRPr/>
            </a:pPr>
            <a:r>
              <a:rPr lang="en-US" sz="1050">
                <a:solidFill>
                  <a:prstClr val="black"/>
                </a:solidFill>
                <a:latin typeface="Calibri" panose="020F0502020204030204"/>
              </a:rPr>
              <a:t> </a:t>
            </a:r>
            <a:r>
              <a:rPr lang="en-US" sz="900" b="1">
                <a:solidFill>
                  <a:prstClr val="black"/>
                </a:solidFill>
                <a:latin typeface="Calibri" panose="020F0502020204030204"/>
                <a:ea typeface="ＭＳ 明朝"/>
              </a:rPr>
              <a:t>4. Specify causes &amp; connections.</a:t>
            </a:r>
          </a:p>
          <a:p>
            <a:pPr defTabSz="685800" eaLnBrk="1" fontAlgn="auto" hangingPunct="1">
              <a:spcBef>
                <a:spcPts val="0"/>
              </a:spcBef>
              <a:spcAft>
                <a:spcPts val="0"/>
              </a:spcAft>
              <a:defRPr/>
            </a:pPr>
            <a:endParaRPr lang="en-US" sz="900">
              <a:solidFill>
                <a:prstClr val="black"/>
              </a:solidFill>
              <a:latin typeface="Calibri" panose="020F0502020204030204"/>
              <a:ea typeface="ＭＳ 明朝"/>
            </a:endParaRPr>
          </a:p>
          <a:p>
            <a:pPr defTabSz="685800" eaLnBrk="1" fontAlgn="auto" hangingPunct="1">
              <a:spcBef>
                <a:spcPts val="0"/>
              </a:spcBef>
              <a:spcAft>
                <a:spcPts val="0"/>
              </a:spcAft>
              <a:defRPr/>
            </a:pPr>
            <a:endParaRPr lang="en-US" sz="750">
              <a:solidFill>
                <a:prstClr val="black"/>
              </a:solidFill>
              <a:latin typeface="Calibri" panose="020F0502020204030204"/>
            </a:endParaRPr>
          </a:p>
        </p:txBody>
      </p:sp>
      <p:sp>
        <p:nvSpPr>
          <p:cNvPr id="6" name="Text Box 51"/>
          <p:cNvSpPr txBox="1"/>
          <p:nvPr/>
        </p:nvSpPr>
        <p:spPr>
          <a:xfrm>
            <a:off x="330734" y="4557445"/>
            <a:ext cx="8468422" cy="812064"/>
          </a:xfrm>
          <a:prstGeom prst="rect">
            <a:avLst/>
          </a:prstGeom>
          <a:solidFill>
            <a:schemeClr val="accent6">
              <a:lumMod val="20000"/>
              <a:lumOff val="80000"/>
            </a:schemeClr>
          </a:solidFill>
          <a:ln>
            <a:solidFill>
              <a:srgbClr val="FFFFFF"/>
            </a:solid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defTabSz="685800" eaLnBrk="1" fontAlgn="auto" hangingPunct="1">
              <a:lnSpc>
                <a:spcPct val="90000"/>
              </a:lnSpc>
              <a:spcBef>
                <a:spcPts val="0"/>
              </a:spcBef>
              <a:spcAft>
                <a:spcPts val="0"/>
              </a:spcAft>
              <a:defRPr/>
            </a:pPr>
            <a:r>
              <a:rPr lang="en-US" sz="900" b="1">
                <a:solidFill>
                  <a:prstClr val="black"/>
                </a:solidFill>
                <a:latin typeface="Calibri" panose="020F0502020204030204"/>
                <a:ea typeface="ＭＳ 明朝"/>
              </a:rPr>
              <a:t> 6. Nail down the answer.</a:t>
            </a:r>
          </a:p>
          <a:p>
            <a:pPr defTabSz="685800" eaLnBrk="1" fontAlgn="auto" hangingPunct="1">
              <a:lnSpc>
                <a:spcPct val="90000"/>
              </a:lnSpc>
              <a:spcBef>
                <a:spcPts val="0"/>
              </a:spcBef>
              <a:spcAft>
                <a:spcPts val="0"/>
              </a:spcAft>
              <a:defRPr/>
            </a:pPr>
            <a:r>
              <a:rPr lang="en-US" sz="1600" b="1">
                <a:solidFill>
                  <a:prstClr val="black"/>
                </a:solidFill>
                <a:latin typeface="Calibri" panose="020F0502020204030204"/>
              </a:rPr>
              <a:t>Water can change the shape of the land through the process of</a:t>
            </a:r>
            <a:r>
              <a:rPr lang="en-US" sz="1800" b="1">
                <a:solidFill>
                  <a:prstClr val="black"/>
                </a:solidFill>
                <a:latin typeface="Calibri" panose="020F0502020204030204"/>
              </a:rPr>
              <a:t> </a:t>
            </a:r>
            <a:r>
              <a:rPr lang="en-US" sz="1800" b="1" u="sng">
                <a:solidFill>
                  <a:prstClr val="black"/>
                </a:solidFill>
                <a:latin typeface="Calibri" panose="020F0502020204030204"/>
              </a:rPr>
              <a:t>erosion</a:t>
            </a:r>
            <a:r>
              <a:rPr lang="en-US" sz="1600" b="1">
                <a:solidFill>
                  <a:prstClr val="black"/>
                </a:solidFill>
                <a:latin typeface="Calibri" panose="020F0502020204030204"/>
              </a:rPr>
              <a:t>. When rainwater flows into a river, erosion can change the shape of the land around a river.  When ocean waves move against the shoreline, erosion can change the shape of a beach</a:t>
            </a:r>
            <a:r>
              <a:rPr lang="en-US" sz="1200">
                <a:solidFill>
                  <a:prstClr val="black"/>
                </a:solidFill>
                <a:latin typeface="Calibri" panose="020F0502020204030204"/>
              </a:rPr>
              <a:t>.</a:t>
            </a:r>
          </a:p>
          <a:p>
            <a:pPr defTabSz="685800" eaLnBrk="1" fontAlgn="auto" hangingPunct="1">
              <a:lnSpc>
                <a:spcPct val="90000"/>
              </a:lnSpc>
              <a:spcBef>
                <a:spcPts val="0"/>
              </a:spcBef>
              <a:spcAft>
                <a:spcPts val="0"/>
              </a:spcAft>
              <a:defRPr/>
            </a:pPr>
            <a:endParaRPr lang="en-US" sz="900">
              <a:solidFill>
                <a:prstClr val="black"/>
              </a:solidFill>
              <a:latin typeface="Times New Roman"/>
              <a:ea typeface="ＭＳ 明朝"/>
            </a:endParaRPr>
          </a:p>
        </p:txBody>
      </p:sp>
      <p:sp>
        <p:nvSpPr>
          <p:cNvPr id="37" name="Text Box 29"/>
          <p:cNvSpPr txBox="1"/>
          <p:nvPr/>
        </p:nvSpPr>
        <p:spPr>
          <a:xfrm>
            <a:off x="1066605" y="488809"/>
            <a:ext cx="6242903" cy="219332"/>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eaLnBrk="1" fontAlgn="auto" hangingPunct="1">
              <a:lnSpc>
                <a:spcPct val="75000"/>
              </a:lnSpc>
              <a:spcBef>
                <a:spcPts val="0"/>
              </a:spcBef>
              <a:spcAft>
                <a:spcPts val="0"/>
              </a:spcAft>
              <a:defRPr/>
            </a:pPr>
            <a:r>
              <a:rPr lang="en-US" b="1" dirty="0">
                <a:solidFill>
                  <a:prstClr val="black"/>
                </a:solidFill>
                <a:latin typeface="Calibri" panose="020F0502020204030204"/>
                <a:ea typeface="ＭＳ 明朝"/>
              </a:rPr>
              <a:t>Cause-and-Effect Guide</a:t>
            </a:r>
          </a:p>
        </p:txBody>
      </p:sp>
      <p:sp>
        <p:nvSpPr>
          <p:cNvPr id="53" name="TextBox 52"/>
          <p:cNvSpPr txBox="1"/>
          <p:nvPr/>
        </p:nvSpPr>
        <p:spPr>
          <a:xfrm>
            <a:off x="579349" y="5577042"/>
            <a:ext cx="6242788" cy="323165"/>
          </a:xfrm>
          <a:prstGeom prst="rect">
            <a:avLst/>
          </a:prstGeom>
          <a:solidFill>
            <a:schemeClr val="bg1"/>
          </a:solidFill>
          <a:ln>
            <a:solidFill>
              <a:schemeClr val="tx1"/>
            </a:solidFill>
          </a:ln>
        </p:spPr>
        <p:txBody>
          <a:bodyPr wrap="square" rtlCol="0">
            <a:spAutoFit/>
          </a:bodyPr>
          <a:lstStyle/>
          <a:p>
            <a:pPr defTabSz="685800" eaLnBrk="1" fontAlgn="auto" hangingPunct="1">
              <a:spcBef>
                <a:spcPts val="0"/>
              </a:spcBef>
              <a:spcAft>
                <a:spcPts val="0"/>
              </a:spcAft>
              <a:defRPr/>
            </a:pPr>
            <a:r>
              <a:rPr lang="en-US" sz="750" b="1">
                <a:solidFill>
                  <a:prstClr val="black"/>
                </a:solidFill>
                <a:latin typeface="Calibri" panose="020F0502020204030204"/>
                <a:ea typeface="+mn-ea"/>
                <a:cs typeface="Times"/>
              </a:rPr>
              <a:t>TOOL BOX: </a:t>
            </a:r>
            <a:r>
              <a:rPr lang="en-US" sz="750">
                <a:solidFill>
                  <a:prstClr val="black"/>
                </a:solidFill>
                <a:latin typeface="Calibri" panose="020F0502020204030204"/>
                <a:ea typeface="+mn-ea"/>
                <a:cs typeface="Times"/>
              </a:rPr>
              <a:t>Take one of these shapes and drag to use in your organizer.</a:t>
            </a:r>
          </a:p>
          <a:p>
            <a:pPr defTabSz="685800" eaLnBrk="1" fontAlgn="auto" hangingPunct="1">
              <a:spcBef>
                <a:spcPts val="0"/>
              </a:spcBef>
              <a:spcAft>
                <a:spcPts val="0"/>
              </a:spcAft>
              <a:defRPr/>
            </a:pPr>
            <a:r>
              <a:rPr lang="en-US" sz="750">
                <a:solidFill>
                  <a:prstClr val="black"/>
                </a:solidFill>
                <a:latin typeface="Calibri" panose="020F0502020204030204"/>
                <a:ea typeface="+mn-ea"/>
                <a:cs typeface="Times"/>
              </a:rPr>
              <a:t>You can drag, resize and place these shapes however you’d like.</a:t>
            </a:r>
          </a:p>
        </p:txBody>
      </p:sp>
      <p:cxnSp>
        <p:nvCxnSpPr>
          <p:cNvPr id="60" name="Straight Arrow Connector 59"/>
          <p:cNvCxnSpPr/>
          <p:nvPr/>
        </p:nvCxnSpPr>
        <p:spPr>
          <a:xfrm>
            <a:off x="3473561" y="5769023"/>
            <a:ext cx="892563"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3" name="Left Brace 82"/>
          <p:cNvSpPr/>
          <p:nvPr/>
        </p:nvSpPr>
        <p:spPr>
          <a:xfrm flipH="1">
            <a:off x="6207135" y="5645244"/>
            <a:ext cx="113219" cy="216492"/>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97" name="Left Brace 96"/>
          <p:cNvSpPr/>
          <p:nvPr/>
        </p:nvSpPr>
        <p:spPr>
          <a:xfrm>
            <a:off x="5927872" y="5649054"/>
            <a:ext cx="108242" cy="216492"/>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85800" eaLnBrk="1" fontAlgn="auto" hangingPunct="1">
              <a:spcBef>
                <a:spcPts val="0"/>
              </a:spcBef>
              <a:spcAft>
                <a:spcPts val="0"/>
              </a:spcAft>
              <a:defRPr/>
            </a:pPr>
            <a:endParaRPr lang="en-US" sz="1350">
              <a:solidFill>
                <a:prstClr val="black"/>
              </a:solidFill>
              <a:latin typeface="Calibri" panose="020F0502020204030204"/>
            </a:endParaRPr>
          </a:p>
        </p:txBody>
      </p:sp>
      <p:sp>
        <p:nvSpPr>
          <p:cNvPr id="312" name="TextBox 311"/>
          <p:cNvSpPr txBox="1"/>
          <p:nvPr/>
        </p:nvSpPr>
        <p:spPr>
          <a:xfrm>
            <a:off x="4841047" y="5663355"/>
            <a:ext cx="720145" cy="196208"/>
          </a:xfrm>
          <a:prstGeom prst="rect">
            <a:avLst/>
          </a:prstGeom>
          <a:noFill/>
        </p:spPr>
        <p:txBody>
          <a:bodyPr wrap="square" rtlCol="0">
            <a:spAutoFit/>
          </a:bodyPr>
          <a:lstStyle/>
          <a:p>
            <a:pPr defTabSz="685800" eaLnBrk="1" fontAlgn="auto" hangingPunct="1">
              <a:spcBef>
                <a:spcPts val="0"/>
              </a:spcBef>
              <a:spcAft>
                <a:spcPts val="0"/>
              </a:spcAft>
              <a:defRPr/>
            </a:pPr>
            <a:r>
              <a:rPr lang="en-US" sz="675">
                <a:solidFill>
                  <a:prstClr val="black"/>
                </a:solidFill>
                <a:latin typeface="Times"/>
                <a:ea typeface="+mn-ea"/>
                <a:cs typeface="Times"/>
              </a:rPr>
              <a:t>Verb label box</a:t>
            </a:r>
          </a:p>
        </p:txBody>
      </p:sp>
      <p:sp>
        <p:nvSpPr>
          <p:cNvPr id="61" name="Text Box 36">
            <a:extLst>
              <a:ext uri="{FF2B5EF4-FFF2-40B4-BE49-F238E27FC236}">
                <a16:creationId xmlns:a16="http://schemas.microsoft.com/office/drawing/2014/main" id="{B3DFB962-657F-4B28-A6A3-CA6CF33CD98F}"/>
              </a:ext>
            </a:extLst>
          </p:cNvPr>
          <p:cNvSpPr txBox="1"/>
          <p:nvPr/>
        </p:nvSpPr>
        <p:spPr>
          <a:xfrm>
            <a:off x="5295834" y="982748"/>
            <a:ext cx="3631664" cy="593614"/>
          </a:xfrm>
          <a:prstGeom prst="rect">
            <a:avLst/>
          </a:prstGeom>
          <a:solidFill>
            <a:schemeClr val="accent3">
              <a:lumMod val="20000"/>
              <a:lumOff val="80000"/>
            </a:schemeClr>
          </a:solidFill>
          <a:ln>
            <a:noFill/>
          </a:ln>
          <a:effectLst>
            <a:outerShdw blurRad="38100" dist="25400" dir="5400000" algn="tl" rotWithShape="0">
              <a:srgbClr val="000000">
                <a:alpha val="35000"/>
              </a:srgbClr>
            </a:outerShdw>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defTabSz="685800" eaLnBrk="1" fontAlgn="auto" hangingPunct="1">
              <a:spcBef>
                <a:spcPts val="0"/>
              </a:spcBef>
              <a:spcAft>
                <a:spcPts val="0"/>
              </a:spcAft>
              <a:defRPr/>
            </a:pPr>
            <a:r>
              <a:rPr lang="en-US" sz="1050" dirty="0">
                <a:solidFill>
                  <a:prstClr val="black"/>
                </a:solidFill>
                <a:latin typeface="Calibri" panose="020F0502020204030204"/>
                <a:ea typeface="ＭＳ 明朝"/>
              </a:rPr>
              <a:t> </a:t>
            </a:r>
            <a:r>
              <a:rPr lang="en-US" sz="900" b="1" dirty="0">
                <a:solidFill>
                  <a:prstClr val="black"/>
                </a:solidFill>
                <a:latin typeface="Calibri" panose="020F0502020204030204"/>
                <a:ea typeface="ＭＳ 明朝"/>
              </a:rPr>
              <a:t>2. Examine key terms.</a:t>
            </a:r>
          </a:p>
          <a:p>
            <a:pPr marL="128588" indent="-128588" defTabSz="685800" eaLnBrk="1" fontAlgn="auto" hangingPunct="1">
              <a:spcBef>
                <a:spcPts val="0"/>
              </a:spcBef>
              <a:spcAft>
                <a:spcPts val="0"/>
              </a:spcAft>
              <a:buFont typeface="Arial" panose="020B0604020202020204" pitchFamily="34" charset="0"/>
              <a:buChar char="•"/>
              <a:defRPr/>
            </a:pPr>
            <a:r>
              <a:rPr lang="en-US" sz="1600" b="1" dirty="0">
                <a:solidFill>
                  <a:prstClr val="black"/>
                </a:solidFill>
                <a:latin typeface="Calibri" panose="020F0502020204030204"/>
              </a:rPr>
              <a:t>erosion</a:t>
            </a:r>
            <a:r>
              <a:rPr lang="en-US" sz="1600" dirty="0">
                <a:solidFill>
                  <a:prstClr val="black"/>
                </a:solidFill>
                <a:latin typeface="Calibri" panose="020F0502020204030204"/>
              </a:rPr>
              <a:t> -  </a:t>
            </a:r>
            <a:r>
              <a:rPr lang="en-US" sz="1200" dirty="0">
                <a:solidFill>
                  <a:prstClr val="black"/>
                </a:solidFill>
                <a:latin typeface="Calibri" panose="020F0502020204030204"/>
              </a:rPr>
              <a:t>a natural process that moves soil or sand to a new location</a:t>
            </a:r>
          </a:p>
        </p:txBody>
      </p:sp>
      <p:graphicFrame>
        <p:nvGraphicFramePr>
          <p:cNvPr id="3" name="Table 2">
            <a:extLst>
              <a:ext uri="{FF2B5EF4-FFF2-40B4-BE49-F238E27FC236}">
                <a16:creationId xmlns:a16="http://schemas.microsoft.com/office/drawing/2014/main" id="{0B010F22-EAFD-487D-A2ED-EFF661825D00}"/>
              </a:ext>
            </a:extLst>
          </p:cNvPr>
          <p:cNvGraphicFramePr>
            <a:graphicFrameLocks noGrp="1"/>
          </p:cNvGraphicFramePr>
          <p:nvPr/>
        </p:nvGraphicFramePr>
        <p:xfrm>
          <a:off x="547130" y="802806"/>
          <a:ext cx="8208096" cy="236220"/>
        </p:xfrm>
        <a:graphic>
          <a:graphicData uri="http://schemas.openxmlformats.org/drawingml/2006/table">
            <a:tbl>
              <a:tblPr firstRow="1" bandRow="1">
                <a:tableStyleId>{5940675A-B579-460E-94D1-54222C63F5DA}</a:tableStyleId>
              </a:tblPr>
              <a:tblGrid>
                <a:gridCol w="2233070">
                  <a:extLst>
                    <a:ext uri="{9D8B030D-6E8A-4147-A177-3AD203B41FA5}">
                      <a16:colId xmlns:a16="http://schemas.microsoft.com/office/drawing/2014/main" val="3924947534"/>
                    </a:ext>
                  </a:extLst>
                </a:gridCol>
                <a:gridCol w="1045091">
                  <a:extLst>
                    <a:ext uri="{9D8B030D-6E8A-4147-A177-3AD203B41FA5}">
                      <a16:colId xmlns:a16="http://schemas.microsoft.com/office/drawing/2014/main" val="2370561529"/>
                    </a:ext>
                  </a:extLst>
                </a:gridCol>
                <a:gridCol w="1332749">
                  <a:extLst>
                    <a:ext uri="{9D8B030D-6E8A-4147-A177-3AD203B41FA5}">
                      <a16:colId xmlns:a16="http://schemas.microsoft.com/office/drawing/2014/main" val="964142523"/>
                    </a:ext>
                  </a:extLst>
                </a:gridCol>
                <a:gridCol w="3597186">
                  <a:extLst>
                    <a:ext uri="{9D8B030D-6E8A-4147-A177-3AD203B41FA5}">
                      <a16:colId xmlns:a16="http://schemas.microsoft.com/office/drawing/2014/main" val="709764846"/>
                    </a:ext>
                  </a:extLst>
                </a:gridCol>
              </a:tblGrid>
              <a:tr h="0">
                <a:tc>
                  <a:txBody>
                    <a:bodyPr/>
                    <a:lstStyle/>
                    <a:p>
                      <a:r>
                        <a:rPr lang="en-US" sz="1100" b="1" dirty="0"/>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a:t>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a:t>       Class: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a:t>                   Topic: Water erosion</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sp>
        <p:nvSpPr>
          <p:cNvPr id="63" name="Text Box 50">
            <a:extLst>
              <a:ext uri="{FF2B5EF4-FFF2-40B4-BE49-F238E27FC236}">
                <a16:creationId xmlns:a16="http://schemas.microsoft.com/office/drawing/2014/main" id="{D6D1B1B8-1C85-8340-B7BA-6080F71FF84A}"/>
              </a:ext>
            </a:extLst>
          </p:cNvPr>
          <p:cNvSpPr txBox="1"/>
          <p:nvPr/>
        </p:nvSpPr>
        <p:spPr>
          <a:xfrm>
            <a:off x="4629189" y="6281946"/>
            <a:ext cx="1660412" cy="357813"/>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r" defTabSz="685800" eaLnBrk="1" fontAlgn="auto" hangingPunct="1">
              <a:spcBef>
                <a:spcPts val="0"/>
              </a:spcBef>
              <a:spcAft>
                <a:spcPts val="0"/>
              </a:spcAft>
              <a:defRPr/>
            </a:pPr>
            <a:r>
              <a:rPr lang="en-US" sz="1000" dirty="0">
                <a:solidFill>
                  <a:prstClr val="black"/>
                </a:solidFill>
                <a:latin typeface="Times New Roman"/>
                <a:ea typeface="ＭＳ 明朝"/>
              </a:rPr>
              <a:t>© Janis </a:t>
            </a:r>
            <a:r>
              <a:rPr lang="en-US" sz="1000" dirty="0" err="1">
                <a:solidFill>
                  <a:prstClr val="black"/>
                </a:solidFill>
                <a:latin typeface="Times New Roman"/>
                <a:ea typeface="ＭＳ 明朝"/>
              </a:rPr>
              <a:t>Bulgren</a:t>
            </a:r>
            <a:r>
              <a:rPr lang="en-US" sz="1000" dirty="0">
                <a:solidFill>
                  <a:prstClr val="black"/>
                </a:solidFill>
                <a:latin typeface="Times New Roman"/>
                <a:ea typeface="ＭＳ 明朝"/>
              </a:rPr>
              <a:t> 2023</a:t>
            </a:r>
          </a:p>
        </p:txBody>
      </p:sp>
      <p:sp>
        <p:nvSpPr>
          <p:cNvPr id="2" name="TextBox 1">
            <a:extLst>
              <a:ext uri="{FF2B5EF4-FFF2-40B4-BE49-F238E27FC236}">
                <a16:creationId xmlns:a16="http://schemas.microsoft.com/office/drawing/2014/main" id="{E1CFE3FA-A0DF-0294-A747-9A109E7C889C}"/>
              </a:ext>
            </a:extLst>
          </p:cNvPr>
          <p:cNvSpPr txBox="1"/>
          <p:nvPr/>
        </p:nvSpPr>
        <p:spPr>
          <a:xfrm>
            <a:off x="3116829" y="1778586"/>
            <a:ext cx="2532267" cy="646331"/>
          </a:xfrm>
          <a:prstGeom prst="rect">
            <a:avLst/>
          </a:prstGeom>
          <a:noFill/>
        </p:spPr>
        <p:txBody>
          <a:bodyPr wrap="square" rtlCol="0">
            <a:spAutoFit/>
          </a:bodyPr>
          <a:lstStyle/>
          <a:p>
            <a:pPr defTabSz="685800" eaLnBrk="1" fontAlgn="auto" hangingPunct="1">
              <a:spcBef>
                <a:spcPts val="0"/>
              </a:spcBef>
              <a:spcAft>
                <a:spcPts val="0"/>
              </a:spcAft>
              <a:defRPr/>
            </a:pPr>
            <a:r>
              <a:rPr lang="en-US" sz="1800" b="1">
                <a:solidFill>
                  <a:prstClr val="black"/>
                </a:solidFill>
                <a:latin typeface="Calibri" panose="020F0502020204030204"/>
                <a:ea typeface="+mn-ea"/>
              </a:rPr>
              <a:t>Process of Water Erosion</a:t>
            </a:r>
          </a:p>
        </p:txBody>
      </p:sp>
      <p:sp>
        <p:nvSpPr>
          <p:cNvPr id="5" name="TextBox 4">
            <a:extLst>
              <a:ext uri="{FF2B5EF4-FFF2-40B4-BE49-F238E27FC236}">
                <a16:creationId xmlns:a16="http://schemas.microsoft.com/office/drawing/2014/main" id="{30B64E4E-6993-8CCA-AAC3-12E5148E9629}"/>
              </a:ext>
            </a:extLst>
          </p:cNvPr>
          <p:cNvSpPr txBox="1"/>
          <p:nvPr/>
        </p:nvSpPr>
        <p:spPr>
          <a:xfrm>
            <a:off x="552391" y="2477278"/>
            <a:ext cx="2086085" cy="830997"/>
          </a:xfrm>
          <a:prstGeom prst="rect">
            <a:avLst/>
          </a:prstGeom>
          <a:noFill/>
        </p:spPr>
        <p:txBody>
          <a:bodyPr wrap="square" rtlCol="0">
            <a:spAutoFit/>
          </a:bodyPr>
          <a:lstStyle/>
          <a:p>
            <a:pPr defTabSz="685800" eaLnBrk="1" fontAlgn="auto" hangingPunct="1">
              <a:spcBef>
                <a:spcPts val="0"/>
              </a:spcBef>
              <a:spcAft>
                <a:spcPts val="0"/>
              </a:spcAft>
              <a:defRPr/>
            </a:pPr>
            <a:r>
              <a:rPr lang="en-US" sz="1600" b="1">
                <a:solidFill>
                  <a:prstClr val="black"/>
                </a:solidFill>
                <a:latin typeface="Calibri" panose="020F0502020204030204"/>
                <a:ea typeface="+mn-ea"/>
              </a:rPr>
              <a:t>Rainwater </a:t>
            </a:r>
            <a:r>
              <a:rPr lang="en-US" sz="1600" b="1">
                <a:solidFill>
                  <a:prstClr val="black"/>
                </a:solidFill>
                <a:latin typeface="Calibri" panose="020F0502020204030204"/>
              </a:rPr>
              <a:t>flows</a:t>
            </a:r>
            <a:r>
              <a:rPr lang="en-US" sz="1600" b="1">
                <a:solidFill>
                  <a:prstClr val="black"/>
                </a:solidFill>
                <a:latin typeface="Calibri" panose="020F0502020204030204"/>
                <a:ea typeface="+mn-ea"/>
              </a:rPr>
              <a:t> across the land into the rivers.</a:t>
            </a:r>
          </a:p>
        </p:txBody>
      </p:sp>
      <p:sp>
        <p:nvSpPr>
          <p:cNvPr id="8" name="TextBox 7">
            <a:extLst>
              <a:ext uri="{FF2B5EF4-FFF2-40B4-BE49-F238E27FC236}">
                <a16:creationId xmlns:a16="http://schemas.microsoft.com/office/drawing/2014/main" id="{06B8F0C0-30F2-BB14-1FCC-89C5D77813DC}"/>
              </a:ext>
            </a:extLst>
          </p:cNvPr>
          <p:cNvSpPr txBox="1"/>
          <p:nvPr/>
        </p:nvSpPr>
        <p:spPr>
          <a:xfrm>
            <a:off x="3279522" y="2566155"/>
            <a:ext cx="2355041" cy="830997"/>
          </a:xfrm>
          <a:prstGeom prst="rect">
            <a:avLst/>
          </a:prstGeom>
          <a:noFill/>
        </p:spPr>
        <p:txBody>
          <a:bodyPr wrap="square" rtlCol="0">
            <a:spAutoFit/>
          </a:bodyPr>
          <a:lstStyle/>
          <a:p>
            <a:pPr defTabSz="685800" eaLnBrk="1" fontAlgn="auto" hangingPunct="1">
              <a:spcBef>
                <a:spcPts val="0"/>
              </a:spcBef>
              <a:spcAft>
                <a:spcPts val="0"/>
              </a:spcAft>
              <a:defRPr/>
            </a:pPr>
            <a:r>
              <a:rPr lang="en-US" sz="1600" b="1">
                <a:solidFill>
                  <a:prstClr val="black"/>
                </a:solidFill>
                <a:latin typeface="Calibri" panose="020F0502020204030204"/>
                <a:ea typeface="+mn-ea"/>
              </a:rPr>
              <a:t>Soil is moved by rain- water through the process of water </a:t>
            </a:r>
            <a:r>
              <a:rPr lang="en-US" sz="1600" b="1" u="sng">
                <a:solidFill>
                  <a:prstClr val="black"/>
                </a:solidFill>
                <a:latin typeface="Calibri" panose="020F0502020204030204"/>
                <a:ea typeface="+mn-ea"/>
              </a:rPr>
              <a:t>erosion</a:t>
            </a:r>
            <a:r>
              <a:rPr lang="en-US" sz="1600" b="1">
                <a:solidFill>
                  <a:prstClr val="black"/>
                </a:solidFill>
                <a:latin typeface="Calibri" panose="020F0502020204030204"/>
                <a:ea typeface="+mn-ea"/>
              </a:rPr>
              <a:t>.</a:t>
            </a:r>
          </a:p>
        </p:txBody>
      </p:sp>
      <p:sp>
        <p:nvSpPr>
          <p:cNvPr id="9" name="TextBox 8">
            <a:extLst>
              <a:ext uri="{FF2B5EF4-FFF2-40B4-BE49-F238E27FC236}">
                <a16:creationId xmlns:a16="http://schemas.microsoft.com/office/drawing/2014/main" id="{2F7DF824-0132-EA7F-45C3-3E6C0AA2B994}"/>
              </a:ext>
            </a:extLst>
          </p:cNvPr>
          <p:cNvSpPr txBox="1"/>
          <p:nvPr/>
        </p:nvSpPr>
        <p:spPr>
          <a:xfrm>
            <a:off x="6317078" y="2335518"/>
            <a:ext cx="2274531" cy="830997"/>
          </a:xfrm>
          <a:prstGeom prst="rect">
            <a:avLst/>
          </a:prstGeom>
          <a:noFill/>
        </p:spPr>
        <p:txBody>
          <a:bodyPr wrap="square" rtlCol="0">
            <a:spAutoFit/>
          </a:bodyPr>
          <a:lstStyle/>
          <a:p>
            <a:pPr defTabSz="685800" eaLnBrk="1" fontAlgn="auto" hangingPunct="1">
              <a:spcBef>
                <a:spcPts val="0"/>
              </a:spcBef>
              <a:spcAft>
                <a:spcPts val="0"/>
              </a:spcAft>
              <a:defRPr/>
            </a:pPr>
            <a:r>
              <a:rPr lang="en-US" sz="1600" b="1">
                <a:solidFill>
                  <a:prstClr val="black"/>
                </a:solidFill>
                <a:latin typeface="Calibri" panose="020F0502020204030204"/>
                <a:ea typeface="+mn-ea"/>
              </a:rPr>
              <a:t>Water erosion can change the shape of the land around  rivers.</a:t>
            </a:r>
          </a:p>
        </p:txBody>
      </p:sp>
      <p:sp>
        <p:nvSpPr>
          <p:cNvPr id="10" name="TextBox 9">
            <a:extLst>
              <a:ext uri="{FF2B5EF4-FFF2-40B4-BE49-F238E27FC236}">
                <a16:creationId xmlns:a16="http://schemas.microsoft.com/office/drawing/2014/main" id="{4E751288-E9D6-CBAF-AFE6-05C5BFE7586E}"/>
              </a:ext>
            </a:extLst>
          </p:cNvPr>
          <p:cNvSpPr txBox="1"/>
          <p:nvPr/>
        </p:nvSpPr>
        <p:spPr>
          <a:xfrm>
            <a:off x="524854" y="3509754"/>
            <a:ext cx="2006828" cy="584775"/>
          </a:xfrm>
          <a:prstGeom prst="rect">
            <a:avLst/>
          </a:prstGeom>
          <a:noFill/>
        </p:spPr>
        <p:txBody>
          <a:bodyPr wrap="square" rtlCol="0">
            <a:spAutoFit/>
          </a:bodyPr>
          <a:lstStyle/>
          <a:p>
            <a:pPr defTabSz="685800" eaLnBrk="1" fontAlgn="auto" hangingPunct="1">
              <a:spcBef>
                <a:spcPts val="0"/>
              </a:spcBef>
              <a:spcAft>
                <a:spcPts val="0"/>
              </a:spcAft>
              <a:defRPr/>
            </a:pPr>
            <a:r>
              <a:rPr lang="en-US" sz="1600" b="1">
                <a:solidFill>
                  <a:prstClr val="black"/>
                </a:solidFill>
                <a:latin typeface="Calibri" panose="020F0502020204030204"/>
                <a:ea typeface="+mn-ea"/>
              </a:rPr>
              <a:t>Ocean waves move against the shoreline.</a:t>
            </a:r>
          </a:p>
        </p:txBody>
      </p:sp>
      <p:sp>
        <p:nvSpPr>
          <p:cNvPr id="12" name="TextBox 11">
            <a:extLst>
              <a:ext uri="{FF2B5EF4-FFF2-40B4-BE49-F238E27FC236}">
                <a16:creationId xmlns:a16="http://schemas.microsoft.com/office/drawing/2014/main" id="{7260EEA2-71B7-A2C6-904A-D8CD0430A580}"/>
              </a:ext>
            </a:extLst>
          </p:cNvPr>
          <p:cNvSpPr txBox="1"/>
          <p:nvPr/>
        </p:nvSpPr>
        <p:spPr>
          <a:xfrm>
            <a:off x="3333988" y="3555479"/>
            <a:ext cx="2739639" cy="830997"/>
          </a:xfrm>
          <a:prstGeom prst="rect">
            <a:avLst/>
          </a:prstGeom>
          <a:noFill/>
        </p:spPr>
        <p:txBody>
          <a:bodyPr wrap="square" rtlCol="0">
            <a:spAutoFit/>
          </a:bodyPr>
          <a:lstStyle/>
          <a:p>
            <a:pPr defTabSz="685800" eaLnBrk="1" fontAlgn="auto" hangingPunct="1">
              <a:spcBef>
                <a:spcPts val="0"/>
              </a:spcBef>
              <a:spcAft>
                <a:spcPts val="0"/>
              </a:spcAft>
              <a:defRPr/>
            </a:pPr>
            <a:r>
              <a:rPr lang="en-US" sz="1600" b="1">
                <a:solidFill>
                  <a:prstClr val="black"/>
                </a:solidFill>
                <a:latin typeface="Calibri" panose="020F0502020204030204"/>
                <a:ea typeface="+mn-ea"/>
              </a:rPr>
              <a:t>Sand and rocks along shorelines are moved through the process of water </a:t>
            </a:r>
            <a:r>
              <a:rPr lang="en-US" sz="1600" b="1" u="sng">
                <a:solidFill>
                  <a:prstClr val="black"/>
                </a:solidFill>
                <a:latin typeface="Calibri" panose="020F0502020204030204"/>
                <a:ea typeface="+mn-ea"/>
              </a:rPr>
              <a:t>erosion</a:t>
            </a:r>
            <a:r>
              <a:rPr lang="en-US" sz="1600" b="1">
                <a:solidFill>
                  <a:prstClr val="black"/>
                </a:solidFill>
                <a:latin typeface="Calibri" panose="020F0502020204030204"/>
                <a:ea typeface="+mn-ea"/>
              </a:rPr>
              <a:t>.</a:t>
            </a:r>
          </a:p>
        </p:txBody>
      </p:sp>
      <p:sp>
        <p:nvSpPr>
          <p:cNvPr id="13" name="TextBox 12">
            <a:extLst>
              <a:ext uri="{FF2B5EF4-FFF2-40B4-BE49-F238E27FC236}">
                <a16:creationId xmlns:a16="http://schemas.microsoft.com/office/drawing/2014/main" id="{8C319FC7-DA9A-AF6D-2C21-8642BDF0ECF4}"/>
              </a:ext>
            </a:extLst>
          </p:cNvPr>
          <p:cNvSpPr txBox="1"/>
          <p:nvPr/>
        </p:nvSpPr>
        <p:spPr>
          <a:xfrm>
            <a:off x="6475424" y="3594244"/>
            <a:ext cx="2024190" cy="830997"/>
          </a:xfrm>
          <a:prstGeom prst="rect">
            <a:avLst/>
          </a:prstGeom>
          <a:noFill/>
        </p:spPr>
        <p:txBody>
          <a:bodyPr wrap="square" rtlCol="0">
            <a:spAutoFit/>
          </a:bodyPr>
          <a:lstStyle/>
          <a:p>
            <a:pPr defTabSz="685800" eaLnBrk="1" fontAlgn="auto" hangingPunct="1">
              <a:spcBef>
                <a:spcPts val="0"/>
              </a:spcBef>
              <a:spcAft>
                <a:spcPts val="0"/>
              </a:spcAft>
              <a:defRPr/>
            </a:pPr>
            <a:r>
              <a:rPr lang="en-US" sz="1600" b="1">
                <a:solidFill>
                  <a:prstClr val="black"/>
                </a:solidFill>
                <a:latin typeface="Calibri" panose="020F0502020204030204"/>
                <a:ea typeface="+mn-ea"/>
              </a:rPr>
              <a:t>Water erosion can change the shape of shoreline beaches</a:t>
            </a:r>
          </a:p>
        </p:txBody>
      </p:sp>
      <p:cxnSp>
        <p:nvCxnSpPr>
          <p:cNvPr id="14" name="Straight Arrow Connector 13">
            <a:extLst>
              <a:ext uri="{FF2B5EF4-FFF2-40B4-BE49-F238E27FC236}">
                <a16:creationId xmlns:a16="http://schemas.microsoft.com/office/drawing/2014/main" id="{771A25F1-A538-A50C-7010-92D653A9CBD2}"/>
              </a:ext>
            </a:extLst>
          </p:cNvPr>
          <p:cNvCxnSpPr/>
          <p:nvPr/>
        </p:nvCxnSpPr>
        <p:spPr>
          <a:xfrm>
            <a:off x="2309887" y="3056496"/>
            <a:ext cx="892563"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866FBF43-A1B1-03A9-1414-141A0CDB1190}"/>
              </a:ext>
            </a:extLst>
          </p:cNvPr>
          <p:cNvCxnSpPr>
            <a:cxnSpLocks/>
          </p:cNvCxnSpPr>
          <p:nvPr/>
        </p:nvCxnSpPr>
        <p:spPr>
          <a:xfrm>
            <a:off x="5737457" y="4124132"/>
            <a:ext cx="648161"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828DF6A-3C4F-ED3D-9582-6B5FDF48F3C4}"/>
              </a:ext>
            </a:extLst>
          </p:cNvPr>
          <p:cNvCxnSpPr/>
          <p:nvPr/>
        </p:nvCxnSpPr>
        <p:spPr>
          <a:xfrm>
            <a:off x="5371181" y="3057665"/>
            <a:ext cx="892563"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4A50A4C-5F61-C729-3C29-4D431202849E}"/>
              </a:ext>
            </a:extLst>
          </p:cNvPr>
          <p:cNvCxnSpPr/>
          <p:nvPr/>
        </p:nvCxnSpPr>
        <p:spPr>
          <a:xfrm>
            <a:off x="2424187" y="4029901"/>
            <a:ext cx="892563"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33652B6-8293-2E29-E85B-3FFE7A2588E5}"/>
              </a:ext>
            </a:extLst>
          </p:cNvPr>
          <p:cNvSpPr txBox="1"/>
          <p:nvPr/>
        </p:nvSpPr>
        <p:spPr>
          <a:xfrm>
            <a:off x="2401492" y="2839121"/>
            <a:ext cx="720145" cy="230832"/>
          </a:xfrm>
          <a:prstGeom prst="rect">
            <a:avLst/>
          </a:prstGeom>
          <a:noFill/>
        </p:spPr>
        <p:txBody>
          <a:bodyPr wrap="square" rtlCol="0">
            <a:spAutoFit/>
          </a:bodyPr>
          <a:lstStyle/>
          <a:p>
            <a:pPr defTabSz="685800" eaLnBrk="1" fontAlgn="auto" hangingPunct="1">
              <a:spcBef>
                <a:spcPts val="0"/>
              </a:spcBef>
              <a:spcAft>
                <a:spcPts val="0"/>
              </a:spcAft>
              <a:defRPr/>
            </a:pPr>
            <a:r>
              <a:rPr lang="en-US" sz="900">
                <a:solidFill>
                  <a:prstClr val="black"/>
                </a:solidFill>
                <a:latin typeface="Times"/>
                <a:ea typeface="+mn-ea"/>
                <a:cs typeface="Times"/>
              </a:rPr>
              <a:t>as a result</a:t>
            </a:r>
          </a:p>
        </p:txBody>
      </p:sp>
      <p:sp>
        <p:nvSpPr>
          <p:cNvPr id="20" name="TextBox 19">
            <a:extLst>
              <a:ext uri="{FF2B5EF4-FFF2-40B4-BE49-F238E27FC236}">
                <a16:creationId xmlns:a16="http://schemas.microsoft.com/office/drawing/2014/main" id="{FE6C44EE-6AE0-C6B7-0720-1B83370CC01C}"/>
              </a:ext>
            </a:extLst>
          </p:cNvPr>
          <p:cNvSpPr txBox="1"/>
          <p:nvPr/>
        </p:nvSpPr>
        <p:spPr>
          <a:xfrm>
            <a:off x="5621920" y="2751017"/>
            <a:ext cx="720145" cy="230832"/>
          </a:xfrm>
          <a:prstGeom prst="rect">
            <a:avLst/>
          </a:prstGeom>
          <a:noFill/>
        </p:spPr>
        <p:txBody>
          <a:bodyPr wrap="square" rtlCol="0">
            <a:spAutoFit/>
          </a:bodyPr>
          <a:lstStyle/>
          <a:p>
            <a:pPr defTabSz="685800" eaLnBrk="1" fontAlgn="auto" hangingPunct="1">
              <a:spcBef>
                <a:spcPts val="0"/>
              </a:spcBef>
              <a:spcAft>
                <a:spcPts val="0"/>
              </a:spcAft>
              <a:defRPr/>
            </a:pPr>
            <a:r>
              <a:rPr lang="en-US" sz="900">
                <a:solidFill>
                  <a:prstClr val="black"/>
                </a:solidFill>
                <a:latin typeface="Times"/>
                <a:ea typeface="+mn-ea"/>
                <a:cs typeface="Times"/>
              </a:rPr>
              <a:t>as a result</a:t>
            </a:r>
          </a:p>
        </p:txBody>
      </p:sp>
      <p:sp>
        <p:nvSpPr>
          <p:cNvPr id="21" name="TextBox 20">
            <a:extLst>
              <a:ext uri="{FF2B5EF4-FFF2-40B4-BE49-F238E27FC236}">
                <a16:creationId xmlns:a16="http://schemas.microsoft.com/office/drawing/2014/main" id="{AB414DD4-75DE-AD1A-BB02-06F74B407D89}"/>
              </a:ext>
            </a:extLst>
          </p:cNvPr>
          <p:cNvSpPr txBox="1"/>
          <p:nvPr/>
        </p:nvSpPr>
        <p:spPr>
          <a:xfrm>
            <a:off x="2531682" y="3793340"/>
            <a:ext cx="720145" cy="230832"/>
          </a:xfrm>
          <a:prstGeom prst="rect">
            <a:avLst/>
          </a:prstGeom>
          <a:noFill/>
        </p:spPr>
        <p:txBody>
          <a:bodyPr wrap="square" rtlCol="0">
            <a:spAutoFit/>
          </a:bodyPr>
          <a:lstStyle/>
          <a:p>
            <a:pPr defTabSz="685800" eaLnBrk="1" fontAlgn="auto" hangingPunct="1">
              <a:spcBef>
                <a:spcPts val="0"/>
              </a:spcBef>
              <a:spcAft>
                <a:spcPts val="0"/>
              </a:spcAft>
              <a:defRPr/>
            </a:pPr>
            <a:r>
              <a:rPr lang="en-US" sz="900">
                <a:solidFill>
                  <a:prstClr val="black"/>
                </a:solidFill>
                <a:latin typeface="Times"/>
                <a:ea typeface="+mn-ea"/>
                <a:cs typeface="Times"/>
              </a:rPr>
              <a:t>as a result</a:t>
            </a:r>
          </a:p>
        </p:txBody>
      </p:sp>
      <p:sp>
        <p:nvSpPr>
          <p:cNvPr id="22" name="TextBox 21">
            <a:extLst>
              <a:ext uri="{FF2B5EF4-FFF2-40B4-BE49-F238E27FC236}">
                <a16:creationId xmlns:a16="http://schemas.microsoft.com/office/drawing/2014/main" id="{864D6D70-9A1F-976F-5EE6-6A12FA48D083}"/>
              </a:ext>
            </a:extLst>
          </p:cNvPr>
          <p:cNvSpPr txBox="1"/>
          <p:nvPr/>
        </p:nvSpPr>
        <p:spPr>
          <a:xfrm>
            <a:off x="5929529" y="3808576"/>
            <a:ext cx="720145" cy="230832"/>
          </a:xfrm>
          <a:prstGeom prst="rect">
            <a:avLst/>
          </a:prstGeom>
          <a:noFill/>
        </p:spPr>
        <p:txBody>
          <a:bodyPr wrap="square" rtlCol="0">
            <a:spAutoFit/>
          </a:bodyPr>
          <a:lstStyle/>
          <a:p>
            <a:pPr defTabSz="685800" eaLnBrk="1" fontAlgn="auto" hangingPunct="1">
              <a:spcBef>
                <a:spcPts val="0"/>
              </a:spcBef>
              <a:spcAft>
                <a:spcPts val="0"/>
              </a:spcAft>
              <a:defRPr/>
            </a:pPr>
            <a:r>
              <a:rPr lang="en-US" sz="900">
                <a:solidFill>
                  <a:prstClr val="black"/>
                </a:solidFill>
                <a:latin typeface="Times"/>
                <a:ea typeface="+mn-ea"/>
                <a:cs typeface="Times"/>
              </a:rPr>
              <a:t>as a result</a:t>
            </a:r>
          </a:p>
        </p:txBody>
      </p:sp>
      <p:sp>
        <p:nvSpPr>
          <p:cNvPr id="7" name="Rounded Rectangular Callout 6">
            <a:extLst>
              <a:ext uri="{FF2B5EF4-FFF2-40B4-BE49-F238E27FC236}">
                <a16:creationId xmlns:a16="http://schemas.microsoft.com/office/drawing/2014/main" id="{012CD936-B909-9665-4CD2-E125E6C9E137}"/>
              </a:ext>
            </a:extLst>
          </p:cNvPr>
          <p:cNvSpPr/>
          <p:nvPr/>
        </p:nvSpPr>
        <p:spPr bwMode="auto">
          <a:xfrm rot="10800000" flipV="1">
            <a:off x="413972" y="6068434"/>
            <a:ext cx="3525488" cy="467197"/>
          </a:xfrm>
          <a:prstGeom prst="wedgeRoundRectCallout">
            <a:avLst>
              <a:gd name="adj1" fmla="val 26675"/>
              <a:gd name="adj2" fmla="val -351113"/>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2400" b="1">
                <a:solidFill>
                  <a:srgbClr val="971B2F"/>
                </a:solidFill>
                <a:highlight>
                  <a:srgbClr val="FFFF00"/>
                </a:highlight>
              </a:rPr>
              <a:t>    Analyze causes. ….</a:t>
            </a:r>
          </a:p>
        </p:txBody>
      </p:sp>
      <p:sp>
        <p:nvSpPr>
          <p:cNvPr id="4" name="Rounded Rectangular Callout 3">
            <a:extLst>
              <a:ext uri="{FF2B5EF4-FFF2-40B4-BE49-F238E27FC236}">
                <a16:creationId xmlns:a16="http://schemas.microsoft.com/office/drawing/2014/main" id="{9AF6B0FE-2B22-4763-3653-9C06B5CBB944}"/>
              </a:ext>
            </a:extLst>
          </p:cNvPr>
          <p:cNvSpPr/>
          <p:nvPr/>
        </p:nvSpPr>
        <p:spPr bwMode="auto">
          <a:xfrm rot="10800000" flipV="1">
            <a:off x="6327267" y="6149945"/>
            <a:ext cx="1953538" cy="517982"/>
          </a:xfrm>
          <a:prstGeom prst="wedgeRoundRectCallout">
            <a:avLst>
              <a:gd name="adj1" fmla="val -17977"/>
              <a:gd name="adj2" fmla="val -420600"/>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2400" b="1">
                <a:solidFill>
                  <a:srgbClr val="971B2F"/>
                </a:solidFill>
                <a:highlight>
                  <a:srgbClr val="FFFF00"/>
                </a:highlight>
              </a:rPr>
              <a:t>and effects.</a:t>
            </a:r>
          </a:p>
        </p:txBody>
      </p:sp>
    </p:spTree>
    <p:extLst>
      <p:ext uri="{BB962C8B-B14F-4D97-AF65-F5344CB8AC3E}">
        <p14:creationId xmlns:p14="http://schemas.microsoft.com/office/powerpoint/2010/main" val="2413240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E02E68-512A-81B7-104E-4713FC239D0B}"/>
              </a:ext>
            </a:extLst>
          </p:cNvPr>
          <p:cNvSpPr/>
          <p:nvPr/>
        </p:nvSpPr>
        <p:spPr bwMode="auto">
          <a:xfrm>
            <a:off x="0" y="5401739"/>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object 2"/>
          <p:cNvSpPr txBox="1"/>
          <p:nvPr/>
        </p:nvSpPr>
        <p:spPr>
          <a:xfrm>
            <a:off x="830695" y="122768"/>
            <a:ext cx="7482609" cy="834192"/>
          </a:xfrm>
          <a:prstGeom prst="rect">
            <a:avLst/>
          </a:prstGeom>
          <a:solidFill>
            <a:schemeClr val="bg1"/>
          </a:solidFill>
        </p:spPr>
        <p:txBody>
          <a:bodyPr vert="horz" wrap="square" lIns="0" tIns="11546" rIns="0" bIns="0" rtlCol="0">
            <a:spAutoFit/>
          </a:bodyPr>
          <a:lstStyle/>
          <a:p>
            <a:pPr marL="21937" algn="ctr">
              <a:spcBef>
                <a:spcPts val="91"/>
              </a:spcBef>
            </a:pPr>
            <a:r>
              <a:rPr sz="2800" b="1" spc="-4" dirty="0">
                <a:latin typeface="Calibri"/>
                <a:cs typeface="Calibri"/>
              </a:rPr>
              <a:t>Decision-Making</a:t>
            </a:r>
            <a:r>
              <a:rPr sz="2800" b="1" spc="-13" dirty="0">
                <a:latin typeface="Calibri"/>
                <a:cs typeface="Calibri"/>
              </a:rPr>
              <a:t> </a:t>
            </a:r>
            <a:r>
              <a:rPr sz="2800" b="1" spc="-4" dirty="0">
                <a:latin typeface="Calibri"/>
                <a:cs typeface="Calibri"/>
              </a:rPr>
              <a:t>Guide</a:t>
            </a:r>
            <a:endParaRPr sz="2800" dirty="0">
              <a:latin typeface="Calibri"/>
              <a:cs typeface="Calibri"/>
            </a:endParaRPr>
          </a:p>
          <a:p>
            <a:pPr>
              <a:spcBef>
                <a:spcPts val="27"/>
              </a:spcBef>
            </a:pPr>
            <a:endParaRPr sz="1454" dirty="0">
              <a:latin typeface="Times New Roman"/>
              <a:cs typeface="Times New Roman"/>
            </a:endParaRPr>
          </a:p>
          <a:p>
            <a:pPr algn="ctr">
              <a:tabLst>
                <a:tab pos="2614023" algn="l"/>
                <a:tab pos="3671640" algn="l"/>
                <a:tab pos="5498800" algn="l"/>
                <a:tab pos="7459315" algn="l"/>
              </a:tabLst>
            </a:pPr>
            <a:r>
              <a:rPr sz="1091" dirty="0">
                <a:latin typeface="Calibri"/>
                <a:cs typeface="Calibri"/>
              </a:rPr>
              <a:t>Name:</a:t>
            </a:r>
            <a:r>
              <a:rPr sz="1091" u="sng" dirty="0">
                <a:uFill>
                  <a:solidFill>
                    <a:srgbClr val="000000"/>
                  </a:solidFill>
                </a:uFill>
                <a:latin typeface="Calibri"/>
                <a:cs typeface="Calibri"/>
              </a:rPr>
              <a:t>	</a:t>
            </a:r>
            <a:r>
              <a:rPr sz="1091" spc="-4" dirty="0">
                <a:latin typeface="Calibri"/>
                <a:cs typeface="Calibri"/>
              </a:rPr>
              <a:t>Date:</a:t>
            </a:r>
            <a:r>
              <a:rPr sz="1091" u="sng" spc="-4" dirty="0">
                <a:uFill>
                  <a:solidFill>
                    <a:srgbClr val="000000"/>
                  </a:solidFill>
                </a:uFill>
                <a:latin typeface="Calibri"/>
                <a:cs typeface="Calibri"/>
              </a:rPr>
              <a:t>	</a:t>
            </a:r>
            <a:r>
              <a:rPr sz="1091" spc="-4" dirty="0">
                <a:latin typeface="Calibri"/>
                <a:cs typeface="Calibri"/>
              </a:rPr>
              <a:t>Class:</a:t>
            </a:r>
            <a:r>
              <a:rPr sz="1091" u="sng" spc="-4" dirty="0">
                <a:uFill>
                  <a:solidFill>
                    <a:srgbClr val="000000"/>
                  </a:solidFill>
                </a:uFill>
                <a:latin typeface="Calibri"/>
                <a:cs typeface="Calibri"/>
              </a:rPr>
              <a:t> 	</a:t>
            </a:r>
            <a:r>
              <a:rPr sz="1091" spc="-4" dirty="0">
                <a:latin typeface="Calibri"/>
                <a:cs typeface="Calibri"/>
              </a:rPr>
              <a:t>Topic: </a:t>
            </a:r>
            <a:r>
              <a:rPr sz="1091" u="sng" dirty="0">
                <a:uFill>
                  <a:solidFill>
                    <a:srgbClr val="000000"/>
                  </a:solidFill>
                </a:uFill>
                <a:latin typeface="Calibri"/>
                <a:cs typeface="Calibri"/>
              </a:rPr>
              <a:t> 	</a:t>
            </a:r>
            <a:endParaRPr sz="1091" dirty="0">
              <a:latin typeface="Calibri"/>
              <a:cs typeface="Calibri"/>
            </a:endParaRPr>
          </a:p>
        </p:txBody>
      </p:sp>
      <p:sp>
        <p:nvSpPr>
          <p:cNvPr id="3" name="object 3"/>
          <p:cNvSpPr/>
          <p:nvPr/>
        </p:nvSpPr>
        <p:spPr>
          <a:xfrm>
            <a:off x="2905298" y="2194561"/>
            <a:ext cx="36368" cy="9814"/>
          </a:xfrm>
          <a:custGeom>
            <a:avLst/>
            <a:gdLst/>
            <a:ahLst/>
            <a:cxnLst/>
            <a:rect l="l" t="t" r="r" b="b"/>
            <a:pathLst>
              <a:path w="40005" h="10794">
                <a:moveTo>
                  <a:pt x="0" y="10667"/>
                </a:moveTo>
                <a:lnTo>
                  <a:pt x="39624" y="10667"/>
                </a:lnTo>
                <a:lnTo>
                  <a:pt x="39624" y="0"/>
                </a:lnTo>
                <a:lnTo>
                  <a:pt x="0" y="0"/>
                </a:lnTo>
                <a:lnTo>
                  <a:pt x="0" y="10667"/>
                </a:lnTo>
                <a:close/>
              </a:path>
            </a:pathLst>
          </a:custGeom>
          <a:solidFill>
            <a:srgbClr val="000000"/>
          </a:solidFill>
        </p:spPr>
        <p:txBody>
          <a:bodyPr wrap="square" lIns="0" tIns="0" rIns="0" bIns="0" rtlCol="0"/>
          <a:lstStyle/>
          <a:p>
            <a:endParaRPr sz="1637"/>
          </a:p>
        </p:txBody>
      </p:sp>
      <p:sp>
        <p:nvSpPr>
          <p:cNvPr id="4" name="object 4"/>
          <p:cNvSpPr/>
          <p:nvPr/>
        </p:nvSpPr>
        <p:spPr>
          <a:xfrm>
            <a:off x="5744094" y="2194561"/>
            <a:ext cx="36368" cy="9814"/>
          </a:xfrm>
          <a:custGeom>
            <a:avLst/>
            <a:gdLst/>
            <a:ahLst/>
            <a:cxnLst/>
            <a:rect l="l" t="t" r="r" b="b"/>
            <a:pathLst>
              <a:path w="40004" h="10794">
                <a:moveTo>
                  <a:pt x="0" y="10667"/>
                </a:moveTo>
                <a:lnTo>
                  <a:pt x="39624" y="10667"/>
                </a:lnTo>
                <a:lnTo>
                  <a:pt x="39624" y="0"/>
                </a:lnTo>
                <a:lnTo>
                  <a:pt x="0" y="0"/>
                </a:lnTo>
                <a:lnTo>
                  <a:pt x="0" y="10667"/>
                </a:lnTo>
                <a:close/>
              </a:path>
            </a:pathLst>
          </a:custGeom>
          <a:solidFill>
            <a:srgbClr val="000000"/>
          </a:solidFill>
        </p:spPr>
        <p:txBody>
          <a:bodyPr wrap="square" lIns="0" tIns="0" rIns="0" bIns="0" rtlCol="0"/>
          <a:lstStyle/>
          <a:p>
            <a:endParaRPr sz="1637"/>
          </a:p>
        </p:txBody>
      </p:sp>
      <p:sp>
        <p:nvSpPr>
          <p:cNvPr id="5" name="object 5"/>
          <p:cNvSpPr/>
          <p:nvPr/>
        </p:nvSpPr>
        <p:spPr>
          <a:xfrm>
            <a:off x="1098667" y="5000105"/>
            <a:ext cx="36368" cy="9814"/>
          </a:xfrm>
          <a:custGeom>
            <a:avLst/>
            <a:gdLst/>
            <a:ahLst/>
            <a:cxnLst/>
            <a:rect l="l" t="t" r="r" b="b"/>
            <a:pathLst>
              <a:path w="40005" h="10795">
                <a:moveTo>
                  <a:pt x="0" y="10668"/>
                </a:moveTo>
                <a:lnTo>
                  <a:pt x="39624" y="10668"/>
                </a:lnTo>
                <a:lnTo>
                  <a:pt x="39624" y="0"/>
                </a:lnTo>
                <a:lnTo>
                  <a:pt x="0" y="0"/>
                </a:lnTo>
                <a:lnTo>
                  <a:pt x="0" y="10668"/>
                </a:lnTo>
                <a:close/>
              </a:path>
            </a:pathLst>
          </a:custGeom>
          <a:solidFill>
            <a:srgbClr val="000000"/>
          </a:solidFill>
        </p:spPr>
        <p:txBody>
          <a:bodyPr wrap="square" lIns="0" tIns="0" rIns="0" bIns="0" rtlCol="0"/>
          <a:lstStyle/>
          <a:p>
            <a:endParaRPr sz="1637"/>
          </a:p>
        </p:txBody>
      </p:sp>
      <p:graphicFrame>
        <p:nvGraphicFramePr>
          <p:cNvPr id="6" name="object 6"/>
          <p:cNvGraphicFramePr>
            <a:graphicFrameLocks noGrp="1"/>
          </p:cNvGraphicFramePr>
          <p:nvPr>
            <p:extLst>
              <p:ext uri="{D42A27DB-BD31-4B8C-83A1-F6EECF244321}">
                <p14:modId xmlns:p14="http://schemas.microsoft.com/office/powerpoint/2010/main" val="2606609924"/>
              </p:ext>
            </p:extLst>
          </p:nvPr>
        </p:nvGraphicFramePr>
        <p:xfrm>
          <a:off x="289367" y="748249"/>
          <a:ext cx="8576840" cy="5241806"/>
        </p:xfrm>
        <a:graphic>
          <a:graphicData uri="http://schemas.openxmlformats.org/drawingml/2006/table">
            <a:tbl>
              <a:tblPr firstRow="1" bandRow="1">
                <a:tableStyleId>{2D5ABB26-0587-4C30-8999-92F81FD0307C}</a:tableStyleId>
              </a:tblPr>
              <a:tblGrid>
                <a:gridCol w="2071254">
                  <a:extLst>
                    <a:ext uri="{9D8B030D-6E8A-4147-A177-3AD203B41FA5}">
                      <a16:colId xmlns:a16="http://schemas.microsoft.com/office/drawing/2014/main" val="20000"/>
                    </a:ext>
                  </a:extLst>
                </a:gridCol>
                <a:gridCol w="2663513">
                  <a:extLst>
                    <a:ext uri="{9D8B030D-6E8A-4147-A177-3AD203B41FA5}">
                      <a16:colId xmlns:a16="http://schemas.microsoft.com/office/drawing/2014/main" val="20001"/>
                    </a:ext>
                  </a:extLst>
                </a:gridCol>
                <a:gridCol w="590934">
                  <a:extLst>
                    <a:ext uri="{9D8B030D-6E8A-4147-A177-3AD203B41FA5}">
                      <a16:colId xmlns:a16="http://schemas.microsoft.com/office/drawing/2014/main" val="20002"/>
                    </a:ext>
                  </a:extLst>
                </a:gridCol>
                <a:gridCol w="2668144">
                  <a:extLst>
                    <a:ext uri="{9D8B030D-6E8A-4147-A177-3AD203B41FA5}">
                      <a16:colId xmlns:a16="http://schemas.microsoft.com/office/drawing/2014/main" val="20003"/>
                    </a:ext>
                  </a:extLst>
                </a:gridCol>
                <a:gridCol w="582995">
                  <a:extLst>
                    <a:ext uri="{9D8B030D-6E8A-4147-A177-3AD203B41FA5}">
                      <a16:colId xmlns:a16="http://schemas.microsoft.com/office/drawing/2014/main" val="20004"/>
                    </a:ext>
                  </a:extLst>
                </a:gridCol>
              </a:tblGrid>
              <a:tr h="200886">
                <a:tc gridSpan="5">
                  <a:txBody>
                    <a:bodyPr/>
                    <a:lstStyle/>
                    <a:p>
                      <a:pPr marL="71120">
                        <a:lnSpc>
                          <a:spcPts val="1635"/>
                        </a:lnSpc>
                        <a:tabLst>
                          <a:tab pos="3462020" algn="l"/>
                        </a:tabLst>
                      </a:pPr>
                      <a:r>
                        <a:rPr sz="1100" b="1">
                          <a:latin typeface="Calibri"/>
                          <a:cs typeface="Calibri"/>
                        </a:rPr>
                        <a:t>1. </a:t>
                      </a:r>
                      <a:r>
                        <a:rPr sz="1100" b="1" u="sng" spc="-5">
                          <a:uFill>
                            <a:solidFill>
                              <a:srgbClr val="000000"/>
                            </a:solidFill>
                          </a:uFill>
                          <a:latin typeface="Calibri"/>
                          <a:cs typeface="Calibri"/>
                        </a:rPr>
                        <a:t>D</a:t>
                      </a:r>
                      <a:r>
                        <a:rPr sz="1100" b="1" spc="-5">
                          <a:latin typeface="Calibri"/>
                          <a:cs typeface="Calibri"/>
                        </a:rPr>
                        <a:t>ecide</a:t>
                      </a:r>
                      <a:r>
                        <a:rPr sz="1100" b="1" spc="0">
                          <a:latin typeface="Calibri"/>
                          <a:cs typeface="Calibri"/>
                        </a:rPr>
                        <a:t> </a:t>
                      </a:r>
                      <a:r>
                        <a:rPr sz="1100" b="1">
                          <a:latin typeface="Calibri"/>
                          <a:cs typeface="Calibri"/>
                        </a:rPr>
                        <a:t>the</a:t>
                      </a:r>
                      <a:r>
                        <a:rPr sz="1100" b="1" spc="-15">
                          <a:latin typeface="Calibri"/>
                          <a:cs typeface="Calibri"/>
                        </a:rPr>
                        <a:t> </a:t>
                      </a:r>
                      <a:r>
                        <a:rPr sz="1100" b="1">
                          <a:latin typeface="Calibri"/>
                          <a:cs typeface="Calibri"/>
                        </a:rPr>
                        <a:t>issue	</a:t>
                      </a:r>
                      <a:r>
                        <a:rPr sz="1600" b="1">
                          <a:latin typeface="Calibri"/>
                          <a:cs typeface="Calibri"/>
                        </a:rPr>
                        <a:t>Use of Chemical</a:t>
                      </a:r>
                      <a:r>
                        <a:rPr sz="1600" b="1" spc="-35">
                          <a:latin typeface="Calibri"/>
                          <a:cs typeface="Calibri"/>
                        </a:rPr>
                        <a:t> </a:t>
                      </a:r>
                      <a:r>
                        <a:rPr sz="1600" b="1" spc="-5">
                          <a:latin typeface="Calibri"/>
                          <a:cs typeface="Calibri"/>
                        </a:rPr>
                        <a:t>Pesticides</a:t>
                      </a:r>
                      <a:endParaRPr sz="16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0562">
                <a:tc rowSpan="2">
                  <a:txBody>
                    <a:bodyPr/>
                    <a:lstStyle/>
                    <a:p>
                      <a:pPr marL="71120">
                        <a:lnSpc>
                          <a:spcPts val="1405"/>
                        </a:lnSpc>
                      </a:pPr>
                      <a:r>
                        <a:rPr sz="1100" b="1">
                          <a:latin typeface="Calibri"/>
                          <a:cs typeface="Calibri"/>
                        </a:rPr>
                        <a:t>3. </a:t>
                      </a:r>
                      <a:r>
                        <a:rPr sz="1100" b="1" u="sng" spc="-5">
                          <a:uFill>
                            <a:solidFill>
                              <a:srgbClr val="000000"/>
                            </a:solidFill>
                          </a:uFill>
                          <a:latin typeface="Calibri"/>
                          <a:cs typeface="Calibri"/>
                        </a:rPr>
                        <a:t>C</a:t>
                      </a:r>
                      <a:r>
                        <a:rPr sz="1100" b="1" spc="-5">
                          <a:latin typeface="Calibri"/>
                          <a:cs typeface="Calibri"/>
                        </a:rPr>
                        <a:t>reate important</a:t>
                      </a:r>
                      <a:endParaRPr sz="1100">
                        <a:latin typeface="Calibri"/>
                        <a:cs typeface="Calibri"/>
                      </a:endParaRPr>
                    </a:p>
                    <a:p>
                      <a:pPr marL="71120">
                        <a:lnSpc>
                          <a:spcPct val="100000"/>
                        </a:lnSpc>
                        <a:spcBef>
                          <a:spcPts val="35"/>
                        </a:spcBef>
                      </a:pPr>
                      <a:r>
                        <a:rPr sz="1100" b="1" spc="-5">
                          <a:latin typeface="Calibri"/>
                          <a:cs typeface="Calibri"/>
                        </a:rPr>
                        <a:t>information</a:t>
                      </a:r>
                      <a:endParaRPr sz="1100">
                        <a:latin typeface="Calibri"/>
                        <a:cs typeface="Calibri"/>
                      </a:endParaRPr>
                    </a:p>
                    <a:p>
                      <a:pPr marL="71120" marR="165735">
                        <a:lnSpc>
                          <a:spcPct val="100899"/>
                        </a:lnSpc>
                        <a:spcBef>
                          <a:spcPts val="15"/>
                        </a:spcBef>
                      </a:pPr>
                      <a:r>
                        <a:rPr sz="1000" spc="-5">
                          <a:latin typeface="Calibri"/>
                          <a:cs typeface="Calibri"/>
                        </a:rPr>
                        <a:t>Pesticide: substance to control  </a:t>
                      </a:r>
                      <a:r>
                        <a:rPr sz="1000">
                          <a:latin typeface="Calibri"/>
                          <a:cs typeface="Calibri"/>
                        </a:rPr>
                        <a:t>pests </a:t>
                      </a:r>
                      <a:r>
                        <a:rPr sz="1000" spc="-5">
                          <a:latin typeface="Calibri"/>
                          <a:cs typeface="Calibri"/>
                        </a:rPr>
                        <a:t>and</a:t>
                      </a:r>
                      <a:r>
                        <a:rPr sz="1000" spc="-25">
                          <a:latin typeface="Calibri"/>
                          <a:cs typeface="Calibri"/>
                        </a:rPr>
                        <a:t> </a:t>
                      </a:r>
                      <a:r>
                        <a:rPr sz="1000">
                          <a:latin typeface="Calibri"/>
                          <a:cs typeface="Calibri"/>
                        </a:rPr>
                        <a:t>weeds</a:t>
                      </a: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chemeClr val="bg1"/>
                    </a:solidFill>
                  </a:tcPr>
                </a:tc>
                <a:tc gridSpan="2">
                  <a:txBody>
                    <a:bodyPr/>
                    <a:lstStyle/>
                    <a:p>
                      <a:pPr marL="71120">
                        <a:lnSpc>
                          <a:spcPts val="1405"/>
                        </a:lnSpc>
                        <a:tabLst>
                          <a:tab pos="1337310" algn="l"/>
                        </a:tabLst>
                      </a:pPr>
                      <a:r>
                        <a:rPr sz="1100" b="1">
                          <a:latin typeface="Calibri"/>
                          <a:cs typeface="Calibri"/>
                        </a:rPr>
                        <a:t>2. </a:t>
                      </a:r>
                      <a:r>
                        <a:rPr sz="1100" b="1" u="sng" spc="-5">
                          <a:uFill>
                            <a:solidFill>
                              <a:srgbClr val="000000"/>
                            </a:solidFill>
                          </a:uFill>
                          <a:latin typeface="Calibri"/>
                          <a:cs typeface="Calibri"/>
                        </a:rPr>
                        <a:t>E</a:t>
                      </a:r>
                      <a:r>
                        <a:rPr sz="1100" b="1" spc="-5">
                          <a:latin typeface="Calibri"/>
                          <a:cs typeface="Calibri"/>
                        </a:rPr>
                        <a:t>nter</a:t>
                      </a:r>
                      <a:r>
                        <a:rPr sz="1100" b="1" spc="5">
                          <a:latin typeface="Calibri"/>
                          <a:cs typeface="Calibri"/>
                        </a:rPr>
                        <a:t> </a:t>
                      </a:r>
                      <a:r>
                        <a:rPr sz="1100" b="1" spc="-5">
                          <a:latin typeface="Calibri"/>
                          <a:cs typeface="Calibri"/>
                        </a:rPr>
                        <a:t>Option</a:t>
                      </a:r>
                      <a:r>
                        <a:rPr sz="1100" b="1">
                          <a:latin typeface="Calibri"/>
                          <a:cs typeface="Calibri"/>
                        </a:rPr>
                        <a:t> A	</a:t>
                      </a:r>
                      <a:r>
                        <a:rPr sz="1100" spc="-5">
                          <a:latin typeface="Calibri"/>
                          <a:cs typeface="Calibri"/>
                        </a:rPr>
                        <a:t>Use chemical</a:t>
                      </a:r>
                      <a:r>
                        <a:rPr sz="1100" spc="-15">
                          <a:latin typeface="Calibri"/>
                          <a:cs typeface="Calibri"/>
                        </a:rPr>
                        <a:t> </a:t>
                      </a:r>
                      <a:r>
                        <a:rPr sz="1100" spc="-5">
                          <a:latin typeface="Calibri"/>
                          <a:cs typeface="Calibri"/>
                        </a:rPr>
                        <a:t>pesticides</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6">
                        <a:lumMod val="20000"/>
                        <a:lumOff val="80000"/>
                      </a:schemeClr>
                    </a:solidFill>
                  </a:tcPr>
                </a:tc>
                <a:tc hMerge="1">
                  <a:txBody>
                    <a:bodyPr/>
                    <a:lstStyle/>
                    <a:p>
                      <a:endParaRPr/>
                    </a:p>
                  </a:txBody>
                  <a:tcPr marL="0" marR="0" marT="0" marB="0"/>
                </a:tc>
                <a:tc gridSpan="2">
                  <a:txBody>
                    <a:bodyPr/>
                    <a:lstStyle/>
                    <a:p>
                      <a:pPr marL="71120">
                        <a:lnSpc>
                          <a:spcPts val="1405"/>
                        </a:lnSpc>
                        <a:tabLst>
                          <a:tab pos="1329690" algn="l"/>
                        </a:tabLst>
                      </a:pPr>
                      <a:r>
                        <a:rPr sz="1100" b="1">
                          <a:latin typeface="Calibri"/>
                          <a:cs typeface="Calibri"/>
                        </a:rPr>
                        <a:t>2. </a:t>
                      </a:r>
                      <a:r>
                        <a:rPr sz="1100" b="1" u="sng" spc="-5">
                          <a:uFill>
                            <a:solidFill>
                              <a:srgbClr val="000000"/>
                            </a:solidFill>
                          </a:uFill>
                          <a:latin typeface="Calibri"/>
                          <a:cs typeface="Calibri"/>
                        </a:rPr>
                        <a:t>E</a:t>
                      </a:r>
                      <a:r>
                        <a:rPr sz="1100" b="1" spc="-5">
                          <a:latin typeface="Calibri"/>
                          <a:cs typeface="Calibri"/>
                        </a:rPr>
                        <a:t>nter</a:t>
                      </a:r>
                      <a:r>
                        <a:rPr sz="1100" b="1" spc="5">
                          <a:latin typeface="Calibri"/>
                          <a:cs typeface="Calibri"/>
                        </a:rPr>
                        <a:t> </a:t>
                      </a:r>
                      <a:r>
                        <a:rPr sz="1100" b="1" spc="-5">
                          <a:latin typeface="Calibri"/>
                          <a:cs typeface="Calibri"/>
                        </a:rPr>
                        <a:t>Option</a:t>
                      </a:r>
                      <a:r>
                        <a:rPr sz="1100" b="1">
                          <a:latin typeface="Calibri"/>
                          <a:cs typeface="Calibri"/>
                        </a:rPr>
                        <a:t> B	</a:t>
                      </a:r>
                      <a:r>
                        <a:rPr sz="1100" spc="-5">
                          <a:latin typeface="Calibri"/>
                          <a:cs typeface="Calibri"/>
                        </a:rPr>
                        <a:t>Ban chemical</a:t>
                      </a:r>
                      <a:r>
                        <a:rPr sz="1100">
                          <a:latin typeface="Calibri"/>
                          <a:cs typeface="Calibri"/>
                        </a:rPr>
                        <a:t> </a:t>
                      </a:r>
                      <a:r>
                        <a:rPr sz="1100" spc="-5">
                          <a:latin typeface="Calibri"/>
                          <a:cs typeface="Calibri"/>
                        </a:rPr>
                        <a:t>pesticides</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6">
                        <a:lumMod val="20000"/>
                        <a:lumOff val="80000"/>
                      </a:schemeClr>
                    </a:solidFill>
                  </a:tcPr>
                </a:tc>
                <a:tc hMerge="1">
                  <a:txBody>
                    <a:bodyPr/>
                    <a:lstStyle/>
                    <a:p>
                      <a:endParaRPr/>
                    </a:p>
                  </a:txBody>
                  <a:tcPr marL="0" marR="0" marT="0" marB="0"/>
                </a:tc>
                <a:extLst>
                  <a:ext uri="{0D108BD9-81ED-4DB2-BD59-A6C34878D82A}">
                    <a16:rowId xmlns:a16="http://schemas.microsoft.com/office/drawing/2014/main" val="10001"/>
                  </a:ext>
                </a:extLst>
              </a:tr>
              <a:tr h="519980">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rowSpan="5">
                  <a:txBody>
                    <a:bodyPr/>
                    <a:lstStyle/>
                    <a:p>
                      <a:pPr marL="71120">
                        <a:lnSpc>
                          <a:spcPts val="1405"/>
                        </a:lnSpc>
                      </a:pPr>
                      <a:r>
                        <a:rPr sz="1300" b="1" dirty="0">
                          <a:latin typeface="Calibri"/>
                          <a:cs typeface="Calibri"/>
                        </a:rPr>
                        <a:t>4. </a:t>
                      </a:r>
                      <a:r>
                        <a:rPr sz="1300" b="1" u="sng" spc="-5" dirty="0">
                          <a:latin typeface="Calibri"/>
                          <a:cs typeface="Calibri"/>
                        </a:rPr>
                        <a:t>I</a:t>
                      </a:r>
                      <a:r>
                        <a:rPr sz="1300" b="1" spc="-5" dirty="0">
                          <a:latin typeface="Calibri"/>
                          <a:cs typeface="Calibri"/>
                        </a:rPr>
                        <a:t>dentify reasons for option</a:t>
                      </a:r>
                      <a:r>
                        <a:rPr sz="1300" b="1" spc="5" dirty="0">
                          <a:latin typeface="Calibri"/>
                          <a:cs typeface="Calibri"/>
                        </a:rPr>
                        <a:t> </a:t>
                      </a:r>
                      <a:r>
                        <a:rPr sz="1300" b="1" dirty="0">
                          <a:latin typeface="Calibri"/>
                          <a:cs typeface="Calibri"/>
                        </a:rPr>
                        <a:t>A</a:t>
                      </a:r>
                      <a:endParaRPr sz="1300" dirty="0">
                        <a:latin typeface="Calibri"/>
                        <a:cs typeface="Calibri"/>
                      </a:endParaRPr>
                    </a:p>
                    <a:p>
                      <a:pPr>
                        <a:lnSpc>
                          <a:spcPct val="100000"/>
                        </a:lnSpc>
                        <a:spcBef>
                          <a:spcPts val="40"/>
                        </a:spcBef>
                      </a:pPr>
                      <a:endParaRPr sz="1300" dirty="0">
                        <a:latin typeface="Times New Roman"/>
                        <a:cs typeface="Times New Roman"/>
                      </a:endParaRPr>
                    </a:p>
                    <a:p>
                      <a:pPr marL="226695" marR="240029" indent="-155575">
                        <a:lnSpc>
                          <a:spcPct val="101699"/>
                        </a:lnSpc>
                        <a:buFont typeface="Symbol"/>
                        <a:buChar char=""/>
                        <a:tabLst>
                          <a:tab pos="227329" algn="l"/>
                        </a:tabLst>
                      </a:pPr>
                      <a:r>
                        <a:rPr sz="1300" spc="-5" dirty="0">
                          <a:latin typeface="Calibri"/>
                          <a:cs typeface="Calibri"/>
                        </a:rPr>
                        <a:t>Government agencies such </a:t>
                      </a:r>
                      <a:r>
                        <a:rPr sz="1300" dirty="0">
                          <a:latin typeface="Calibri"/>
                          <a:cs typeface="Calibri"/>
                        </a:rPr>
                        <a:t>as </a:t>
                      </a:r>
                      <a:r>
                        <a:rPr sz="1300" spc="-5" dirty="0">
                          <a:latin typeface="Calibri"/>
                          <a:cs typeface="Calibri"/>
                        </a:rPr>
                        <a:t>the  </a:t>
                      </a:r>
                      <a:r>
                        <a:rPr sz="1300" dirty="0">
                          <a:latin typeface="Calibri"/>
                          <a:cs typeface="Calibri"/>
                        </a:rPr>
                        <a:t>FDA </a:t>
                      </a:r>
                      <a:r>
                        <a:rPr sz="1300" spc="-5" dirty="0">
                          <a:latin typeface="Calibri"/>
                          <a:cs typeface="Calibri"/>
                        </a:rPr>
                        <a:t>check safety </a:t>
                      </a:r>
                      <a:r>
                        <a:rPr sz="1300" dirty="0">
                          <a:latin typeface="Calibri"/>
                          <a:cs typeface="Calibri"/>
                        </a:rPr>
                        <a:t>of </a:t>
                      </a:r>
                      <a:r>
                        <a:rPr sz="1300" spc="-5" dirty="0">
                          <a:latin typeface="Calibri"/>
                          <a:cs typeface="Calibri"/>
                        </a:rPr>
                        <a:t>chemical  pesticides.</a:t>
                      </a:r>
                      <a:endParaRPr sz="1300" dirty="0">
                        <a:latin typeface="Calibri"/>
                        <a:cs typeface="Calibri"/>
                      </a:endParaRPr>
                    </a:p>
                    <a:p>
                      <a:pPr>
                        <a:lnSpc>
                          <a:spcPct val="100000"/>
                        </a:lnSpc>
                        <a:spcBef>
                          <a:spcPts val="20"/>
                        </a:spcBef>
                        <a:buFont typeface="Symbol"/>
                        <a:buChar char=""/>
                      </a:pPr>
                      <a:endParaRPr sz="1300" dirty="0">
                        <a:latin typeface="Times New Roman"/>
                        <a:cs typeface="Times New Roman"/>
                      </a:endParaRPr>
                    </a:p>
                    <a:p>
                      <a:pPr marL="226695" marR="399415" indent="-155575">
                        <a:lnSpc>
                          <a:spcPct val="101699"/>
                        </a:lnSpc>
                        <a:spcBef>
                          <a:spcPts val="5"/>
                        </a:spcBef>
                        <a:buFont typeface="Symbol"/>
                        <a:buChar char=""/>
                        <a:tabLst>
                          <a:tab pos="227329" algn="l"/>
                        </a:tabLst>
                      </a:pPr>
                      <a:r>
                        <a:rPr sz="1300" dirty="0">
                          <a:latin typeface="Calibri"/>
                          <a:cs typeface="Calibri"/>
                        </a:rPr>
                        <a:t>We </a:t>
                      </a:r>
                      <a:r>
                        <a:rPr sz="1300" spc="-5" dirty="0">
                          <a:latin typeface="Calibri"/>
                          <a:cs typeface="Calibri"/>
                        </a:rPr>
                        <a:t>need pesticides like </a:t>
                      </a:r>
                      <a:r>
                        <a:rPr sz="1300" dirty="0">
                          <a:latin typeface="Calibri"/>
                          <a:cs typeface="Calibri"/>
                        </a:rPr>
                        <a:t>DDT to  </a:t>
                      </a:r>
                      <a:r>
                        <a:rPr sz="1300" spc="-5" dirty="0">
                          <a:latin typeface="Calibri"/>
                          <a:cs typeface="Calibri"/>
                        </a:rPr>
                        <a:t>control diseases like</a:t>
                      </a:r>
                      <a:r>
                        <a:rPr sz="1300" spc="0" dirty="0">
                          <a:latin typeface="Calibri"/>
                          <a:cs typeface="Calibri"/>
                        </a:rPr>
                        <a:t> </a:t>
                      </a:r>
                      <a:r>
                        <a:rPr sz="1300" spc="-5" dirty="0">
                          <a:latin typeface="Calibri"/>
                          <a:cs typeface="Calibri"/>
                        </a:rPr>
                        <a:t>malaria.</a:t>
                      </a:r>
                      <a:endParaRPr sz="1300" dirty="0">
                        <a:latin typeface="Calibri"/>
                        <a:cs typeface="Calibri"/>
                      </a:endParaRPr>
                    </a:p>
                    <a:p>
                      <a:pPr>
                        <a:lnSpc>
                          <a:spcPct val="100000"/>
                        </a:lnSpc>
                        <a:spcBef>
                          <a:spcPts val="10"/>
                        </a:spcBef>
                        <a:buFont typeface="Symbol"/>
                        <a:buChar char=""/>
                      </a:pPr>
                      <a:endParaRPr sz="1300" dirty="0">
                        <a:latin typeface="Times New Roman"/>
                        <a:cs typeface="Times New Roman"/>
                      </a:endParaRPr>
                    </a:p>
                    <a:p>
                      <a:pPr marL="226695" marR="74930" indent="-155575">
                        <a:lnSpc>
                          <a:spcPct val="102499"/>
                        </a:lnSpc>
                        <a:buFont typeface="Symbol"/>
                        <a:buChar char=""/>
                        <a:tabLst>
                          <a:tab pos="227329" algn="l"/>
                        </a:tabLst>
                      </a:pPr>
                      <a:r>
                        <a:rPr sz="1300" spc="-5" dirty="0">
                          <a:latin typeface="Calibri"/>
                          <a:cs typeface="Calibri"/>
                        </a:rPr>
                        <a:t>Pesticides </a:t>
                      </a:r>
                      <a:r>
                        <a:rPr sz="1300" dirty="0">
                          <a:latin typeface="Calibri"/>
                          <a:cs typeface="Calibri"/>
                        </a:rPr>
                        <a:t>are </a:t>
                      </a:r>
                      <a:r>
                        <a:rPr sz="1300" spc="-5" dirty="0">
                          <a:latin typeface="Calibri"/>
                          <a:cs typeface="Calibri"/>
                        </a:rPr>
                        <a:t>needed </a:t>
                      </a:r>
                      <a:r>
                        <a:rPr sz="1300" dirty="0">
                          <a:latin typeface="Calibri"/>
                          <a:cs typeface="Calibri"/>
                        </a:rPr>
                        <a:t>to </a:t>
                      </a:r>
                      <a:r>
                        <a:rPr sz="1300" spc="-5" dirty="0">
                          <a:latin typeface="Calibri"/>
                          <a:cs typeface="Calibri"/>
                        </a:rPr>
                        <a:t>produce  enough food so people don’t</a:t>
                      </a:r>
                      <a:r>
                        <a:rPr sz="1300" spc="10" dirty="0">
                          <a:latin typeface="Calibri"/>
                          <a:cs typeface="Calibri"/>
                        </a:rPr>
                        <a:t> </a:t>
                      </a:r>
                      <a:r>
                        <a:rPr sz="1300" spc="-5" dirty="0">
                          <a:latin typeface="Calibri"/>
                          <a:cs typeface="Calibri"/>
                        </a:rPr>
                        <a:t>starve.</a:t>
                      </a:r>
                      <a:endParaRPr sz="1300" dirty="0">
                        <a:latin typeface="Calibri"/>
                        <a:cs typeface="Calibri"/>
                      </a:endParaRPr>
                    </a:p>
                    <a:p>
                      <a:pPr>
                        <a:lnSpc>
                          <a:spcPct val="100000"/>
                        </a:lnSpc>
                        <a:spcBef>
                          <a:spcPts val="25"/>
                        </a:spcBef>
                        <a:buFont typeface="Symbol"/>
                        <a:buChar char=""/>
                      </a:pPr>
                      <a:endParaRPr sz="1300" dirty="0">
                        <a:latin typeface="Times New Roman"/>
                        <a:cs typeface="Times New Roman"/>
                      </a:endParaRPr>
                    </a:p>
                    <a:p>
                      <a:pPr marL="226695" marR="227965" indent="-155575">
                        <a:lnSpc>
                          <a:spcPct val="101699"/>
                        </a:lnSpc>
                        <a:buFont typeface="Symbol"/>
                        <a:buChar char=""/>
                        <a:tabLst>
                          <a:tab pos="227329" algn="l"/>
                        </a:tabLst>
                      </a:pPr>
                      <a:r>
                        <a:rPr sz="1300" dirty="0">
                          <a:latin typeface="Calibri"/>
                          <a:cs typeface="Calibri"/>
                        </a:rPr>
                        <a:t>Some </a:t>
                      </a:r>
                      <a:r>
                        <a:rPr sz="1300" spc="-5" dirty="0">
                          <a:latin typeface="Calibri"/>
                          <a:cs typeface="Calibri"/>
                        </a:rPr>
                        <a:t>tests show </a:t>
                      </a:r>
                      <a:r>
                        <a:rPr sz="1300" spc="-10" dirty="0">
                          <a:latin typeface="Calibri"/>
                          <a:cs typeface="Calibri"/>
                        </a:rPr>
                        <a:t>that </a:t>
                      </a:r>
                      <a:r>
                        <a:rPr sz="1300" spc="-5" dirty="0">
                          <a:latin typeface="Calibri"/>
                          <a:cs typeface="Calibri"/>
                        </a:rPr>
                        <a:t>chemical  pesticide amounts </a:t>
                      </a:r>
                      <a:r>
                        <a:rPr sz="1300" spc="-10" dirty="0">
                          <a:latin typeface="Calibri"/>
                          <a:cs typeface="Calibri"/>
                        </a:rPr>
                        <a:t>in </a:t>
                      </a:r>
                      <a:r>
                        <a:rPr sz="1300" spc="-5" dirty="0">
                          <a:latin typeface="Calibri"/>
                          <a:cs typeface="Calibri"/>
                        </a:rPr>
                        <a:t>our food are  so small we don’t have to</a:t>
                      </a:r>
                      <a:r>
                        <a:rPr sz="1300" spc="5" dirty="0">
                          <a:latin typeface="Calibri"/>
                          <a:cs typeface="Calibri"/>
                        </a:rPr>
                        <a:t> </a:t>
                      </a:r>
                      <a:r>
                        <a:rPr sz="1300" spc="-5" dirty="0">
                          <a:latin typeface="Calibri"/>
                          <a:cs typeface="Calibri"/>
                        </a:rPr>
                        <a:t>worry.</a:t>
                      </a:r>
                      <a:endParaRPr sz="13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lstStyle/>
                    <a:p>
                      <a:pPr marL="71120">
                        <a:lnSpc>
                          <a:spcPts val="1405"/>
                        </a:lnSpc>
                      </a:pPr>
                      <a:r>
                        <a:rPr sz="1100" b="1">
                          <a:latin typeface="Calibri"/>
                          <a:cs typeface="Calibri"/>
                        </a:rPr>
                        <a:t>5.</a:t>
                      </a:r>
                      <a:r>
                        <a:rPr sz="1100" b="1" spc="-15">
                          <a:latin typeface="Calibri"/>
                          <a:cs typeface="Calibri"/>
                        </a:rPr>
                        <a:t> </a:t>
                      </a:r>
                      <a:r>
                        <a:rPr sz="1100" b="1" u="sng" spc="-5">
                          <a:uFill>
                            <a:solidFill>
                              <a:srgbClr val="000000"/>
                            </a:solidFill>
                          </a:uFill>
                          <a:latin typeface="Calibri"/>
                          <a:cs typeface="Calibri"/>
                        </a:rPr>
                        <a:t>S</a:t>
                      </a:r>
                      <a:r>
                        <a:rPr sz="1100" b="1" spc="-5">
                          <a:latin typeface="Calibri"/>
                          <a:cs typeface="Calibri"/>
                        </a:rPr>
                        <a:t>et</a:t>
                      </a:r>
                      <a:endParaRPr sz="1100">
                        <a:latin typeface="Calibri"/>
                        <a:cs typeface="Calibri"/>
                      </a:endParaRPr>
                    </a:p>
                    <a:p>
                      <a:pPr marR="100965" algn="ctr">
                        <a:lnSpc>
                          <a:spcPct val="100000"/>
                        </a:lnSpc>
                        <a:spcBef>
                          <a:spcPts val="35"/>
                        </a:spcBef>
                      </a:pPr>
                      <a:r>
                        <a:rPr sz="1100" b="1" spc="-5">
                          <a:latin typeface="Calibri"/>
                          <a:cs typeface="Calibri"/>
                        </a:rPr>
                        <a:t>Rank</a:t>
                      </a:r>
                      <a:endParaRPr sz="1100">
                        <a:latin typeface="Calibri"/>
                        <a:cs typeface="Calibri"/>
                      </a:endParaRPr>
                    </a:p>
                    <a:p>
                      <a:pPr marL="3175" algn="ctr">
                        <a:lnSpc>
                          <a:spcPct val="100000"/>
                        </a:lnSpc>
                        <a:spcBef>
                          <a:spcPts val="25"/>
                        </a:spcBef>
                      </a:pPr>
                      <a:r>
                        <a:rPr sz="1100">
                          <a:latin typeface="Calibri"/>
                          <a:cs typeface="Calibri"/>
                        </a:rPr>
                        <a:t>2</a:t>
                      </a: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chemeClr val="bg1"/>
                    </a:solidFill>
                  </a:tcPr>
                </a:tc>
                <a:tc rowSpan="5">
                  <a:txBody>
                    <a:bodyPr/>
                    <a:lstStyle/>
                    <a:p>
                      <a:pPr marL="71120">
                        <a:lnSpc>
                          <a:spcPts val="1405"/>
                        </a:lnSpc>
                      </a:pPr>
                      <a:r>
                        <a:rPr sz="1100" b="1">
                          <a:latin typeface="Calibri"/>
                          <a:cs typeface="Calibri"/>
                        </a:rPr>
                        <a:t>4. </a:t>
                      </a:r>
                      <a:r>
                        <a:rPr sz="1100" b="1" u="sng" spc="-5">
                          <a:latin typeface="Calibri"/>
                          <a:cs typeface="Calibri"/>
                        </a:rPr>
                        <a:t>I</a:t>
                      </a:r>
                      <a:r>
                        <a:rPr sz="1100" b="1" spc="-5">
                          <a:latin typeface="Calibri"/>
                          <a:cs typeface="Calibri"/>
                        </a:rPr>
                        <a:t>dentify reasons for option</a:t>
                      </a:r>
                      <a:r>
                        <a:rPr sz="1100" b="1" spc="10">
                          <a:latin typeface="Calibri"/>
                          <a:cs typeface="Calibri"/>
                        </a:rPr>
                        <a:t> </a:t>
                      </a:r>
                      <a:r>
                        <a:rPr sz="1100" b="1">
                          <a:latin typeface="Calibri"/>
                          <a:cs typeface="Calibri"/>
                        </a:rPr>
                        <a:t>B</a:t>
                      </a:r>
                      <a:endParaRPr sz="1100">
                        <a:latin typeface="Calibri"/>
                        <a:cs typeface="Calibri"/>
                      </a:endParaRPr>
                    </a:p>
                    <a:p>
                      <a:pPr>
                        <a:lnSpc>
                          <a:spcPct val="100000"/>
                        </a:lnSpc>
                        <a:spcBef>
                          <a:spcPts val="40"/>
                        </a:spcBef>
                      </a:pPr>
                      <a:endParaRPr sz="1300">
                        <a:latin typeface="Times New Roman"/>
                        <a:cs typeface="Times New Roman"/>
                      </a:endParaRPr>
                    </a:p>
                    <a:p>
                      <a:pPr marL="226060" marR="252095" indent="-154940">
                        <a:lnSpc>
                          <a:spcPct val="101699"/>
                        </a:lnSpc>
                        <a:buFont typeface="Symbol"/>
                        <a:buChar char=""/>
                        <a:tabLst>
                          <a:tab pos="226695" algn="l"/>
                        </a:tabLst>
                      </a:pPr>
                      <a:r>
                        <a:rPr sz="1300" spc="-5">
                          <a:latin typeface="Calibri"/>
                          <a:cs typeface="Calibri"/>
                        </a:rPr>
                        <a:t>Biological pest controls </a:t>
                      </a:r>
                      <a:r>
                        <a:rPr sz="1300" spc="-10">
                          <a:latin typeface="Calibri"/>
                          <a:cs typeface="Calibri"/>
                        </a:rPr>
                        <a:t>like </a:t>
                      </a:r>
                      <a:r>
                        <a:rPr sz="1300" spc="-5">
                          <a:latin typeface="Calibri"/>
                          <a:cs typeface="Calibri"/>
                        </a:rPr>
                        <a:t>green  lacewings can replace chemical  pesticides.</a:t>
                      </a:r>
                      <a:endParaRPr lang="en-US" sz="1300" spc="-5">
                        <a:latin typeface="Calibri"/>
                        <a:cs typeface="Calibri"/>
                      </a:endParaRPr>
                    </a:p>
                    <a:p>
                      <a:pPr marL="226060" marR="252095" indent="-154940">
                        <a:lnSpc>
                          <a:spcPct val="101699"/>
                        </a:lnSpc>
                        <a:buFont typeface="Symbol"/>
                        <a:buChar char=""/>
                        <a:tabLst>
                          <a:tab pos="226695" algn="l"/>
                        </a:tabLst>
                      </a:pPr>
                      <a:endParaRPr lang="en-US" sz="1300" spc="-5">
                        <a:latin typeface="Calibri"/>
                        <a:cs typeface="Calibri"/>
                      </a:endParaRPr>
                    </a:p>
                    <a:p>
                      <a:pPr marL="226060" marR="252095" indent="-154940">
                        <a:lnSpc>
                          <a:spcPct val="101699"/>
                        </a:lnSpc>
                        <a:buFont typeface="Symbol"/>
                        <a:buChar char=""/>
                        <a:tabLst>
                          <a:tab pos="226695" algn="l"/>
                        </a:tabLst>
                      </a:pPr>
                      <a:r>
                        <a:rPr lang="en-US" sz="1300">
                          <a:latin typeface="Calibri"/>
                          <a:cs typeface="Calibri"/>
                        </a:rPr>
                        <a:t>New </a:t>
                      </a:r>
                      <a:r>
                        <a:rPr lang="en-US" sz="1300" spc="-5">
                          <a:latin typeface="Calibri"/>
                          <a:cs typeface="Calibri"/>
                        </a:rPr>
                        <a:t>pesticides cause even more  cancer </a:t>
                      </a:r>
                      <a:r>
                        <a:rPr lang="en-US" sz="1300" kern="1200" spc="-5">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rPr>
                        <a:t>than older pesticides.</a:t>
                      </a:r>
                      <a:r>
                        <a:rPr lang="en-US" sz="1400"/>
                        <a:t> </a:t>
                      </a:r>
                      <a:endParaRPr sz="1300">
                        <a:latin typeface="Calibri"/>
                        <a:cs typeface="Calibri"/>
                      </a:endParaRPr>
                    </a:p>
                    <a:p>
                      <a:pPr>
                        <a:lnSpc>
                          <a:spcPct val="100000"/>
                        </a:lnSpc>
                        <a:spcBef>
                          <a:spcPts val="20"/>
                        </a:spcBef>
                        <a:buFont typeface="Symbol"/>
                        <a:buChar char=""/>
                      </a:pPr>
                      <a:endParaRPr lang="en-US" sz="1300">
                        <a:latin typeface="Times New Roman"/>
                        <a:cs typeface="Times New Roman"/>
                      </a:endParaRPr>
                    </a:p>
                    <a:p>
                      <a:pPr>
                        <a:lnSpc>
                          <a:spcPct val="100000"/>
                        </a:lnSpc>
                        <a:spcBef>
                          <a:spcPts val="20"/>
                        </a:spcBef>
                        <a:buFont typeface="Symbol"/>
                        <a:buChar char=""/>
                      </a:pPr>
                      <a:endParaRPr sz="1300">
                        <a:latin typeface="Times New Roman"/>
                        <a:cs typeface="Times New Roman"/>
                      </a:endParaRPr>
                    </a:p>
                    <a:p>
                      <a:pPr marL="226060" marR="180340" indent="-154940">
                        <a:lnSpc>
                          <a:spcPct val="101699"/>
                        </a:lnSpc>
                        <a:spcBef>
                          <a:spcPts val="5"/>
                        </a:spcBef>
                        <a:buFont typeface="Symbol"/>
                        <a:buChar char=""/>
                        <a:tabLst>
                          <a:tab pos="226695" algn="l"/>
                        </a:tabLst>
                      </a:pPr>
                      <a:r>
                        <a:rPr sz="1300" spc="-5">
                          <a:latin typeface="Calibri"/>
                          <a:cs typeface="Calibri"/>
                        </a:rPr>
                        <a:t>Imported food </a:t>
                      </a:r>
                      <a:r>
                        <a:rPr sz="1300">
                          <a:latin typeface="Calibri"/>
                          <a:cs typeface="Calibri"/>
                        </a:rPr>
                        <a:t>is </a:t>
                      </a:r>
                      <a:r>
                        <a:rPr sz="1300" spc="-5">
                          <a:latin typeface="Calibri"/>
                          <a:cs typeface="Calibri"/>
                        </a:rPr>
                        <a:t>contaminated, so  </a:t>
                      </a:r>
                      <a:r>
                        <a:rPr sz="1300">
                          <a:latin typeface="Calibri"/>
                          <a:cs typeface="Calibri"/>
                        </a:rPr>
                        <a:t>the </a:t>
                      </a:r>
                      <a:r>
                        <a:rPr sz="1300" spc="-5">
                          <a:latin typeface="Calibri"/>
                          <a:cs typeface="Calibri"/>
                        </a:rPr>
                        <a:t>ban should be</a:t>
                      </a:r>
                      <a:r>
                        <a:rPr sz="1300">
                          <a:latin typeface="Calibri"/>
                          <a:cs typeface="Calibri"/>
                        </a:rPr>
                        <a:t> </a:t>
                      </a:r>
                      <a:r>
                        <a:rPr sz="1300" spc="-5">
                          <a:latin typeface="Calibri"/>
                          <a:cs typeface="Calibri"/>
                        </a:rPr>
                        <a:t>worldwide.</a:t>
                      </a:r>
                      <a:endParaRPr lang="en-US" sz="1300" spc="-5">
                        <a:latin typeface="Calibri"/>
                        <a:cs typeface="Calibri"/>
                      </a:endParaRPr>
                    </a:p>
                    <a:p>
                      <a:pPr marL="226060" marR="180340" indent="-154940">
                        <a:lnSpc>
                          <a:spcPct val="101699"/>
                        </a:lnSpc>
                        <a:spcBef>
                          <a:spcPts val="5"/>
                        </a:spcBef>
                        <a:buFont typeface="Symbol"/>
                        <a:buChar char=""/>
                        <a:tabLst>
                          <a:tab pos="226695" algn="l"/>
                        </a:tabLst>
                      </a:pPr>
                      <a:endParaRPr lang="en-US" sz="1300" spc="-5">
                        <a:latin typeface="Calibri"/>
                        <a:cs typeface="Calibri"/>
                      </a:endParaRPr>
                    </a:p>
                    <a:p>
                      <a:pPr marL="226060" marR="302260" indent="-154940">
                        <a:lnSpc>
                          <a:spcPct val="102499"/>
                        </a:lnSpc>
                        <a:buFont typeface="Symbol"/>
                        <a:buChar char=""/>
                        <a:tabLst>
                          <a:tab pos="226695" algn="l"/>
                        </a:tabLst>
                      </a:pPr>
                      <a:endParaRPr sz="1300">
                        <a:latin typeface="Times New Roman"/>
                        <a:cs typeface="Times New Roman"/>
                      </a:endParaRPr>
                    </a:p>
                    <a:p>
                      <a:pPr marL="226060" marR="72390" indent="-154940">
                        <a:lnSpc>
                          <a:spcPct val="101699"/>
                        </a:lnSpc>
                        <a:buFont typeface="Symbol"/>
                        <a:buChar char=""/>
                        <a:tabLst>
                          <a:tab pos="226695" algn="l"/>
                        </a:tabLst>
                      </a:pPr>
                      <a:r>
                        <a:rPr sz="1300" spc="-5">
                          <a:latin typeface="Calibri"/>
                          <a:cs typeface="Calibri"/>
                        </a:rPr>
                        <a:t>Groundwater contains pesticides, </a:t>
                      </a:r>
                      <a:r>
                        <a:rPr sz="1300" spc="-10">
                          <a:latin typeface="Calibri"/>
                          <a:cs typeface="Calibri"/>
                        </a:rPr>
                        <a:t>so  </a:t>
                      </a:r>
                      <a:r>
                        <a:rPr sz="1300" spc="-5">
                          <a:latin typeface="Calibri"/>
                          <a:cs typeface="Calibri"/>
                        </a:rPr>
                        <a:t>we have used too</a:t>
                      </a:r>
                      <a:r>
                        <a:rPr sz="1300" spc="5">
                          <a:latin typeface="Calibri"/>
                          <a:cs typeface="Calibri"/>
                        </a:rPr>
                        <a:t> </a:t>
                      </a:r>
                      <a:r>
                        <a:rPr sz="1300" spc="-5">
                          <a:latin typeface="Calibri"/>
                          <a:cs typeface="Calibri"/>
                        </a:rPr>
                        <a:t>much.</a:t>
                      </a:r>
                      <a:endParaRPr sz="13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a:txBody>
                    <a:bodyPr/>
                    <a:lstStyle/>
                    <a:p>
                      <a:pPr marL="71120">
                        <a:lnSpc>
                          <a:spcPts val="1405"/>
                        </a:lnSpc>
                      </a:pPr>
                      <a:r>
                        <a:rPr sz="1100" b="1">
                          <a:latin typeface="Calibri"/>
                          <a:cs typeface="Calibri"/>
                        </a:rPr>
                        <a:t>5.</a:t>
                      </a:r>
                      <a:r>
                        <a:rPr sz="1100" b="1" spc="-20">
                          <a:latin typeface="Calibri"/>
                          <a:cs typeface="Calibri"/>
                        </a:rPr>
                        <a:t> </a:t>
                      </a:r>
                      <a:r>
                        <a:rPr sz="1100" b="1" u="sng" spc="-5">
                          <a:uFill>
                            <a:solidFill>
                              <a:srgbClr val="000000"/>
                            </a:solidFill>
                          </a:uFill>
                          <a:latin typeface="Calibri"/>
                          <a:cs typeface="Calibri"/>
                        </a:rPr>
                        <a:t>S</a:t>
                      </a:r>
                      <a:r>
                        <a:rPr sz="1100" b="1" spc="-5">
                          <a:latin typeface="Calibri"/>
                          <a:cs typeface="Calibri"/>
                        </a:rPr>
                        <a:t>et</a:t>
                      </a:r>
                      <a:endParaRPr sz="1100">
                        <a:latin typeface="Calibri"/>
                        <a:cs typeface="Calibri"/>
                      </a:endParaRPr>
                    </a:p>
                    <a:p>
                      <a:pPr marR="93980" algn="ctr">
                        <a:lnSpc>
                          <a:spcPct val="100000"/>
                        </a:lnSpc>
                        <a:spcBef>
                          <a:spcPts val="35"/>
                        </a:spcBef>
                      </a:pPr>
                      <a:r>
                        <a:rPr sz="1100" b="1" spc="-5">
                          <a:latin typeface="Calibri"/>
                          <a:cs typeface="Calibri"/>
                        </a:rPr>
                        <a:t>Rank</a:t>
                      </a:r>
                      <a:endParaRPr sz="1100">
                        <a:latin typeface="Calibri"/>
                        <a:cs typeface="Calibri"/>
                      </a:endParaRPr>
                    </a:p>
                    <a:p>
                      <a:pPr marL="4445" algn="ctr">
                        <a:lnSpc>
                          <a:spcPct val="100000"/>
                        </a:lnSpc>
                        <a:spcBef>
                          <a:spcPts val="25"/>
                        </a:spcBef>
                      </a:pPr>
                      <a:r>
                        <a:rPr sz="1100">
                          <a:latin typeface="Calibri"/>
                          <a:cs typeface="Calibri"/>
                        </a:rPr>
                        <a:t>2</a:t>
                      </a:r>
                    </a:p>
                  </a:txBody>
                  <a:tcPr marL="0" marR="0" marT="0" marB="0">
                    <a:lnL w="6350">
                      <a:solidFill>
                        <a:srgbClr val="000000"/>
                      </a:solidFill>
                      <a:prstDash val="solid"/>
                    </a:lnL>
                    <a:lnR w="6350">
                      <a:solidFill>
                        <a:srgbClr val="000000"/>
                      </a:solidFill>
                      <a:prstDash val="solid"/>
                    </a:lnR>
                    <a:lnT w="6350">
                      <a:solidFill>
                        <a:srgbClr val="000000"/>
                      </a:solidFill>
                      <a:prstDash val="solid"/>
                    </a:lnT>
                    <a:solidFill>
                      <a:schemeClr val="bg1"/>
                    </a:solidFill>
                  </a:tcPr>
                </a:tc>
                <a:extLst>
                  <a:ext uri="{0D108BD9-81ED-4DB2-BD59-A6C34878D82A}">
                    <a16:rowId xmlns:a16="http://schemas.microsoft.com/office/drawing/2014/main" val="10002"/>
                  </a:ext>
                </a:extLst>
              </a:tr>
              <a:tr h="483329">
                <a:tc>
                  <a:txBody>
                    <a:bodyPr/>
                    <a:lstStyle/>
                    <a:p>
                      <a:pPr marL="71120">
                        <a:lnSpc>
                          <a:spcPts val="1185"/>
                        </a:lnSpc>
                      </a:pPr>
                      <a:r>
                        <a:rPr sz="1000" spc="-5">
                          <a:latin typeface="Calibri"/>
                          <a:cs typeface="Calibri"/>
                        </a:rPr>
                        <a:t>Chemical pesticide:</a:t>
                      </a:r>
                      <a:r>
                        <a:rPr sz="1000" spc="-15">
                          <a:latin typeface="Calibri"/>
                          <a:cs typeface="Calibri"/>
                        </a:rPr>
                        <a:t> </a:t>
                      </a:r>
                      <a:r>
                        <a:rPr sz="1000" spc="-5">
                          <a:latin typeface="Calibri"/>
                          <a:cs typeface="Calibri"/>
                        </a:rPr>
                        <a:t>artificial</a:t>
                      </a:r>
                      <a:endParaRPr sz="1000">
                        <a:latin typeface="Calibri"/>
                        <a:cs typeface="Calibri"/>
                      </a:endParaRPr>
                    </a:p>
                    <a:p>
                      <a:pPr marL="71120" marR="168910">
                        <a:lnSpc>
                          <a:spcPct val="101800"/>
                        </a:lnSpc>
                      </a:pPr>
                      <a:r>
                        <a:rPr sz="1000" spc="-5">
                          <a:latin typeface="Calibri"/>
                          <a:cs typeface="Calibri"/>
                        </a:rPr>
                        <a:t>substance to control pests and  </a:t>
                      </a:r>
                      <a:r>
                        <a:rPr sz="1000">
                          <a:latin typeface="Calibri"/>
                          <a:cs typeface="Calibri"/>
                        </a:rPr>
                        <a:t>weeds</a:t>
                      </a:r>
                    </a:p>
                  </a:txBody>
                  <a:tcPr marL="0" marR="0" marT="0" marB="0">
                    <a:lnL w="6350">
                      <a:solidFill>
                        <a:srgbClr val="000000"/>
                      </a:solidFill>
                      <a:prstDash val="solid"/>
                    </a:lnL>
                    <a:lnR w="6350">
                      <a:solidFill>
                        <a:srgbClr val="000000"/>
                      </a:solidFill>
                      <a:prstDash val="solid"/>
                    </a:lnR>
                    <a:solidFill>
                      <a:schemeClr val="bg1"/>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chemeClr val="bg1"/>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solidFill>
                      <a:schemeClr val="bg1"/>
                    </a:solidFill>
                  </a:tcPr>
                </a:tc>
                <a:extLst>
                  <a:ext uri="{0D108BD9-81ED-4DB2-BD59-A6C34878D82A}">
                    <a16:rowId xmlns:a16="http://schemas.microsoft.com/office/drawing/2014/main" val="10003"/>
                  </a:ext>
                </a:extLst>
              </a:tr>
              <a:tr h="936880">
                <a:tc>
                  <a:txBody>
                    <a:bodyPr/>
                    <a:lstStyle/>
                    <a:p>
                      <a:pPr marL="71120" marR="106680">
                        <a:lnSpc>
                          <a:spcPct val="101800"/>
                        </a:lnSpc>
                        <a:spcBef>
                          <a:spcPts val="740"/>
                        </a:spcBef>
                      </a:pPr>
                      <a:r>
                        <a:rPr sz="1000" spc="-5">
                          <a:latin typeface="Calibri"/>
                          <a:cs typeface="Calibri"/>
                        </a:rPr>
                        <a:t>Biological </a:t>
                      </a:r>
                      <a:r>
                        <a:rPr sz="1000">
                          <a:latin typeface="Calibri"/>
                          <a:cs typeface="Calibri"/>
                        </a:rPr>
                        <a:t>pest </a:t>
                      </a:r>
                      <a:r>
                        <a:rPr sz="1000" spc="-5">
                          <a:latin typeface="Calibri"/>
                          <a:cs typeface="Calibri"/>
                        </a:rPr>
                        <a:t>control: control  </a:t>
                      </a:r>
                      <a:r>
                        <a:rPr sz="1000">
                          <a:latin typeface="Calibri"/>
                          <a:cs typeface="Calibri"/>
                        </a:rPr>
                        <a:t>of </a:t>
                      </a:r>
                      <a:r>
                        <a:rPr sz="1000" spc="-5">
                          <a:latin typeface="Calibri"/>
                          <a:cs typeface="Calibri"/>
                        </a:rPr>
                        <a:t>pests and </a:t>
                      </a:r>
                      <a:r>
                        <a:rPr sz="1000">
                          <a:latin typeface="Calibri"/>
                          <a:cs typeface="Calibri"/>
                        </a:rPr>
                        <a:t>weeds </a:t>
                      </a:r>
                      <a:r>
                        <a:rPr sz="1000" spc="-5">
                          <a:latin typeface="Calibri"/>
                          <a:cs typeface="Calibri"/>
                        </a:rPr>
                        <a:t>using other  organisms, </a:t>
                      </a:r>
                      <a:r>
                        <a:rPr sz="1000">
                          <a:latin typeface="Calibri"/>
                          <a:cs typeface="Calibri"/>
                        </a:rPr>
                        <a:t>such </a:t>
                      </a:r>
                      <a:r>
                        <a:rPr sz="1000" spc="-5">
                          <a:latin typeface="Calibri"/>
                          <a:cs typeface="Calibri"/>
                        </a:rPr>
                        <a:t>as green  lacewings that eat </a:t>
                      </a:r>
                      <a:r>
                        <a:rPr sz="1000">
                          <a:latin typeface="Calibri"/>
                          <a:cs typeface="Calibri"/>
                        </a:rPr>
                        <a:t>other </a:t>
                      </a:r>
                      <a:r>
                        <a:rPr sz="1000" spc="-5">
                          <a:latin typeface="Calibri"/>
                          <a:cs typeface="Calibri"/>
                        </a:rPr>
                        <a:t>insects  </a:t>
                      </a:r>
                      <a:r>
                        <a:rPr sz="1000">
                          <a:latin typeface="Calibri"/>
                          <a:cs typeface="Calibri"/>
                        </a:rPr>
                        <a:t>such </a:t>
                      </a:r>
                      <a:r>
                        <a:rPr sz="1000" spc="-5">
                          <a:latin typeface="Calibri"/>
                          <a:cs typeface="Calibri"/>
                        </a:rPr>
                        <a:t>as</a:t>
                      </a:r>
                      <a:r>
                        <a:rPr sz="1000" spc="-10">
                          <a:latin typeface="Calibri"/>
                          <a:cs typeface="Calibri"/>
                        </a:rPr>
                        <a:t> </a:t>
                      </a:r>
                      <a:r>
                        <a:rPr sz="1000" spc="-5">
                          <a:latin typeface="Calibri"/>
                          <a:cs typeface="Calibri"/>
                        </a:rPr>
                        <a:t>aphids</a:t>
                      </a:r>
                      <a:endParaRPr sz="1000">
                        <a:latin typeface="Calibri"/>
                        <a:cs typeface="Calibri"/>
                      </a:endParaRPr>
                    </a:p>
                  </a:txBody>
                  <a:tcPr marL="0" marR="0" marT="85436" marB="0">
                    <a:lnL w="6350">
                      <a:solidFill>
                        <a:srgbClr val="000000"/>
                      </a:solidFill>
                      <a:prstDash val="solid"/>
                    </a:lnL>
                    <a:lnR w="6350">
                      <a:solidFill>
                        <a:srgbClr val="000000"/>
                      </a:solidFill>
                      <a:prstDash val="solid"/>
                    </a:lnR>
                    <a:solidFill>
                      <a:schemeClr val="bg1"/>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175" algn="ctr">
                        <a:lnSpc>
                          <a:spcPts val="1435"/>
                        </a:lnSpc>
                      </a:pPr>
                      <a:r>
                        <a:rPr sz="1100">
                          <a:latin typeface="Calibri"/>
                          <a:cs typeface="Calibri"/>
                        </a:rPr>
                        <a:t>3</a:t>
                      </a:r>
                    </a:p>
                    <a:p>
                      <a:pPr>
                        <a:lnSpc>
                          <a:spcPct val="100000"/>
                        </a:lnSpc>
                      </a:pPr>
                      <a:endParaRPr sz="1100">
                        <a:latin typeface="Times New Roman"/>
                        <a:cs typeface="Times New Roman"/>
                      </a:endParaRPr>
                    </a:p>
                    <a:p>
                      <a:pPr>
                        <a:lnSpc>
                          <a:spcPct val="100000"/>
                        </a:lnSpc>
                        <a:spcBef>
                          <a:spcPts val="15"/>
                        </a:spcBef>
                      </a:pPr>
                      <a:endParaRPr sz="1200">
                        <a:latin typeface="Times New Roman"/>
                        <a:cs typeface="Times New Roman"/>
                      </a:endParaRPr>
                    </a:p>
                    <a:p>
                      <a:pPr marL="3175" algn="ctr">
                        <a:lnSpc>
                          <a:spcPct val="100000"/>
                        </a:lnSpc>
                        <a:spcBef>
                          <a:spcPts val="5"/>
                        </a:spcBef>
                      </a:pPr>
                      <a:endParaRPr lang="en-US" sz="1100">
                        <a:latin typeface="Calibri"/>
                        <a:cs typeface="Calibri"/>
                      </a:endParaRPr>
                    </a:p>
                    <a:p>
                      <a:pPr marL="3175" algn="ctr">
                        <a:lnSpc>
                          <a:spcPct val="100000"/>
                        </a:lnSpc>
                        <a:spcBef>
                          <a:spcPts val="5"/>
                        </a:spcBef>
                      </a:pPr>
                      <a:r>
                        <a:rPr sz="1100">
                          <a:latin typeface="Calibri"/>
                          <a:cs typeface="Calibri"/>
                        </a:rPr>
                        <a:t>5</a:t>
                      </a:r>
                    </a:p>
                  </a:txBody>
                  <a:tcPr marL="0" marR="0" marT="0" marB="0">
                    <a:lnL w="6350">
                      <a:solidFill>
                        <a:srgbClr val="000000"/>
                      </a:solidFill>
                      <a:prstDash val="solid"/>
                    </a:lnL>
                    <a:lnR w="6350">
                      <a:solidFill>
                        <a:srgbClr val="000000"/>
                      </a:solidFill>
                      <a:prstDash val="solid"/>
                    </a:lnR>
                    <a:solidFill>
                      <a:schemeClr val="bg1"/>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445" algn="ctr">
                        <a:lnSpc>
                          <a:spcPts val="1435"/>
                        </a:lnSpc>
                      </a:pPr>
                      <a:r>
                        <a:rPr sz="1100">
                          <a:latin typeface="Calibri"/>
                          <a:cs typeface="Calibri"/>
                        </a:rPr>
                        <a:t>1</a:t>
                      </a:r>
                    </a:p>
                    <a:p>
                      <a:pPr>
                        <a:lnSpc>
                          <a:spcPct val="100000"/>
                        </a:lnSpc>
                      </a:pPr>
                      <a:endParaRPr sz="1100">
                        <a:latin typeface="Times New Roman"/>
                        <a:cs typeface="Times New Roman"/>
                      </a:endParaRPr>
                    </a:p>
                    <a:p>
                      <a:pPr>
                        <a:lnSpc>
                          <a:spcPct val="100000"/>
                        </a:lnSpc>
                        <a:spcBef>
                          <a:spcPts val="15"/>
                        </a:spcBef>
                      </a:pPr>
                      <a:endParaRPr sz="1200">
                        <a:latin typeface="Times New Roman"/>
                        <a:cs typeface="Times New Roman"/>
                      </a:endParaRPr>
                    </a:p>
                    <a:p>
                      <a:pPr marL="4445" algn="ctr">
                        <a:lnSpc>
                          <a:spcPct val="100000"/>
                        </a:lnSpc>
                        <a:spcBef>
                          <a:spcPts val="5"/>
                        </a:spcBef>
                      </a:pPr>
                      <a:r>
                        <a:rPr sz="1100">
                          <a:latin typeface="Calibri"/>
                          <a:cs typeface="Calibri"/>
                        </a:rPr>
                        <a:t>3</a:t>
                      </a:r>
                    </a:p>
                  </a:txBody>
                  <a:tcPr marL="0" marR="0" marT="0" marB="0">
                    <a:lnL w="6350">
                      <a:solidFill>
                        <a:srgbClr val="000000"/>
                      </a:solidFill>
                      <a:prstDash val="solid"/>
                    </a:lnL>
                    <a:lnR w="6350">
                      <a:solidFill>
                        <a:srgbClr val="000000"/>
                      </a:solidFill>
                      <a:prstDash val="solid"/>
                    </a:lnR>
                    <a:solidFill>
                      <a:schemeClr val="bg1"/>
                    </a:solidFill>
                  </a:tcPr>
                </a:tc>
                <a:extLst>
                  <a:ext uri="{0D108BD9-81ED-4DB2-BD59-A6C34878D82A}">
                    <a16:rowId xmlns:a16="http://schemas.microsoft.com/office/drawing/2014/main" val="10004"/>
                  </a:ext>
                </a:extLst>
              </a:tr>
              <a:tr h="476343">
                <a:tc>
                  <a:txBody>
                    <a:bodyPr/>
                    <a:lstStyle/>
                    <a:p>
                      <a:pPr marL="71120" marR="68580">
                        <a:lnSpc>
                          <a:spcPct val="101800"/>
                        </a:lnSpc>
                        <a:spcBef>
                          <a:spcPts val="370"/>
                        </a:spcBef>
                      </a:pPr>
                      <a:r>
                        <a:rPr sz="1000">
                          <a:latin typeface="Calibri"/>
                          <a:cs typeface="Calibri"/>
                        </a:rPr>
                        <a:t>The </a:t>
                      </a:r>
                      <a:r>
                        <a:rPr sz="1000" spc="-5">
                          <a:latin typeface="Calibri"/>
                          <a:cs typeface="Calibri"/>
                        </a:rPr>
                        <a:t>Food </a:t>
                      </a:r>
                      <a:r>
                        <a:rPr sz="1000">
                          <a:latin typeface="Calibri"/>
                          <a:cs typeface="Calibri"/>
                        </a:rPr>
                        <a:t>&amp; </a:t>
                      </a:r>
                      <a:r>
                        <a:rPr sz="1000" spc="-5">
                          <a:latin typeface="Calibri"/>
                          <a:cs typeface="Calibri"/>
                        </a:rPr>
                        <a:t>Drug Administration  (FDA) regulates</a:t>
                      </a:r>
                      <a:r>
                        <a:rPr sz="1000" spc="0">
                          <a:latin typeface="Calibri"/>
                          <a:cs typeface="Calibri"/>
                        </a:rPr>
                        <a:t> </a:t>
                      </a:r>
                      <a:r>
                        <a:rPr sz="1000" spc="-5">
                          <a:latin typeface="Calibri"/>
                          <a:cs typeface="Calibri"/>
                        </a:rPr>
                        <a:t>pesticides</a:t>
                      </a:r>
                      <a:endParaRPr sz="1000">
                        <a:latin typeface="Calibri"/>
                        <a:cs typeface="Calibri"/>
                      </a:endParaRPr>
                    </a:p>
                  </a:txBody>
                  <a:tcPr marL="0" marR="0" marT="42718" marB="0">
                    <a:lnL w="6350">
                      <a:solidFill>
                        <a:srgbClr val="000000"/>
                      </a:solidFill>
                      <a:prstDash val="solid"/>
                    </a:lnL>
                    <a:lnR w="6350">
                      <a:solidFill>
                        <a:srgbClr val="000000"/>
                      </a:solidFill>
                      <a:prstDash val="solid"/>
                    </a:lnR>
                    <a:solidFill>
                      <a:schemeClr val="bg1"/>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175" algn="ctr">
                        <a:lnSpc>
                          <a:spcPct val="100000"/>
                        </a:lnSpc>
                        <a:spcBef>
                          <a:spcPts val="595"/>
                        </a:spcBef>
                      </a:pPr>
                      <a:endParaRPr lang="en-US" sz="1100">
                        <a:latin typeface="Calibri"/>
                        <a:cs typeface="Calibri"/>
                      </a:endParaRPr>
                    </a:p>
                    <a:p>
                      <a:pPr marL="3175" algn="ctr">
                        <a:lnSpc>
                          <a:spcPct val="100000"/>
                        </a:lnSpc>
                        <a:spcBef>
                          <a:spcPts val="595"/>
                        </a:spcBef>
                      </a:pPr>
                      <a:r>
                        <a:rPr sz="1100">
                          <a:latin typeface="Calibri"/>
                          <a:cs typeface="Calibri"/>
                        </a:rPr>
                        <a:t>2</a:t>
                      </a:r>
                    </a:p>
                  </a:txBody>
                  <a:tcPr marL="0" marR="0" marT="68696" marB="0">
                    <a:lnL w="6350">
                      <a:solidFill>
                        <a:srgbClr val="000000"/>
                      </a:solidFill>
                      <a:prstDash val="solid"/>
                    </a:lnL>
                    <a:lnR w="6350">
                      <a:solidFill>
                        <a:srgbClr val="000000"/>
                      </a:solidFill>
                      <a:prstDash val="solid"/>
                    </a:lnR>
                    <a:solidFill>
                      <a:schemeClr val="bg1"/>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445" algn="ctr">
                        <a:lnSpc>
                          <a:spcPct val="100000"/>
                        </a:lnSpc>
                        <a:spcBef>
                          <a:spcPts val="595"/>
                        </a:spcBef>
                      </a:pPr>
                      <a:endParaRPr lang="en-US" sz="1100">
                        <a:latin typeface="Calibri"/>
                        <a:cs typeface="Calibri"/>
                      </a:endParaRPr>
                    </a:p>
                    <a:p>
                      <a:pPr marL="4445" algn="ctr">
                        <a:lnSpc>
                          <a:spcPct val="100000"/>
                        </a:lnSpc>
                        <a:spcBef>
                          <a:spcPts val="595"/>
                        </a:spcBef>
                      </a:pPr>
                      <a:r>
                        <a:rPr sz="1100">
                          <a:latin typeface="Calibri"/>
                          <a:cs typeface="Calibri"/>
                        </a:rPr>
                        <a:t>4</a:t>
                      </a:r>
                    </a:p>
                  </a:txBody>
                  <a:tcPr marL="0" marR="0" marT="68696" marB="0">
                    <a:lnL w="6350">
                      <a:solidFill>
                        <a:srgbClr val="000000"/>
                      </a:solidFill>
                      <a:prstDash val="solid"/>
                    </a:lnL>
                    <a:lnR w="6350">
                      <a:solidFill>
                        <a:srgbClr val="000000"/>
                      </a:solidFill>
                      <a:prstDash val="solid"/>
                    </a:lnR>
                    <a:solidFill>
                      <a:schemeClr val="bg1"/>
                    </a:solidFill>
                  </a:tcPr>
                </a:tc>
                <a:extLst>
                  <a:ext uri="{0D108BD9-81ED-4DB2-BD59-A6C34878D82A}">
                    <a16:rowId xmlns:a16="http://schemas.microsoft.com/office/drawing/2014/main" val="10005"/>
                  </a:ext>
                </a:extLst>
              </a:tr>
              <a:tr h="1083451">
                <a:tc>
                  <a:txBody>
                    <a:bodyPr/>
                    <a:lstStyle/>
                    <a:p>
                      <a:pPr marL="71120" marR="62865">
                        <a:lnSpc>
                          <a:spcPct val="101800"/>
                        </a:lnSpc>
                        <a:spcBef>
                          <a:spcPts val="375"/>
                        </a:spcBef>
                      </a:pPr>
                      <a:r>
                        <a:rPr sz="1000" spc="-5">
                          <a:latin typeface="Calibri"/>
                          <a:cs typeface="Calibri"/>
                        </a:rPr>
                        <a:t>DDT: chemical pesticide  dichlorodiphenyltrichloroethane</a:t>
                      </a:r>
                      <a:endParaRPr sz="1000">
                        <a:latin typeface="Calibri"/>
                        <a:cs typeface="Calibri"/>
                      </a:endParaRPr>
                    </a:p>
                  </a:txBody>
                  <a:tcPr marL="0" marR="0" marT="43295" marB="0">
                    <a:lnL w="6350">
                      <a:solidFill>
                        <a:srgbClr val="000000"/>
                      </a:solidFill>
                      <a:prstDash val="solid"/>
                    </a:lnL>
                    <a:lnR w="6350" cap="flat" cmpd="sng" algn="ctr">
                      <a:solidFill>
                        <a:srgbClr val="000000"/>
                      </a:solidFill>
                      <a:prstDash val="solid"/>
                      <a:round/>
                      <a:headEnd type="none" w="med" len="med"/>
                      <a:tailEnd type="none" w="med" len="med"/>
                    </a:lnR>
                    <a:lnB w="6350">
                      <a:solidFill>
                        <a:srgbClr val="000000"/>
                      </a:solidFill>
                      <a:prstDash val="solid"/>
                    </a:lnB>
                    <a:solidFill>
                      <a:schemeClr val="bg1"/>
                    </a:solidFill>
                  </a:tcPr>
                </a:tc>
                <a:tc vMerge="1">
                  <a:txBody>
                    <a:bodyPr/>
                    <a:lstStyle/>
                    <a:p>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a:solidFill>
                        <a:srgbClr val="000000"/>
                      </a:solidFill>
                      <a:prstDash val="solid"/>
                    </a:lnB>
                    <a:solidFill>
                      <a:schemeClr val="bg1"/>
                    </a:solidFill>
                  </a:tcPr>
                </a:tc>
                <a:tc vMerge="1">
                  <a:txBody>
                    <a:bodyPr/>
                    <a:lstStyle/>
                    <a:p>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B w="6350">
                      <a:solidFill>
                        <a:srgbClr val="000000"/>
                      </a:solidFill>
                      <a:prstDash val="solid"/>
                    </a:lnB>
                    <a:solidFill>
                      <a:schemeClr val="bg1"/>
                    </a:solidFill>
                  </a:tcPr>
                </a:tc>
                <a:extLst>
                  <a:ext uri="{0D108BD9-81ED-4DB2-BD59-A6C34878D82A}">
                    <a16:rowId xmlns:a16="http://schemas.microsoft.com/office/drawing/2014/main" val="10006"/>
                  </a:ext>
                </a:extLst>
              </a:tr>
              <a:tr h="402095">
                <a:tc gridSpan="5">
                  <a:txBody>
                    <a:bodyPr/>
                    <a:lstStyle/>
                    <a:p>
                      <a:pPr marL="71120">
                        <a:lnSpc>
                          <a:spcPts val="1405"/>
                        </a:lnSpc>
                      </a:pPr>
                      <a:r>
                        <a:rPr sz="1100" b="1">
                          <a:latin typeface="Calibri"/>
                          <a:cs typeface="Calibri"/>
                        </a:rPr>
                        <a:t>6. </a:t>
                      </a:r>
                      <a:r>
                        <a:rPr sz="1100" b="1" u="sng" spc="-5">
                          <a:latin typeface="Calibri"/>
                          <a:cs typeface="Calibri"/>
                        </a:rPr>
                        <a:t>I</a:t>
                      </a:r>
                      <a:r>
                        <a:rPr sz="1100" b="1" spc="-5">
                          <a:latin typeface="Calibri"/>
                          <a:cs typeface="Calibri"/>
                        </a:rPr>
                        <a:t>dentify</a:t>
                      </a:r>
                      <a:r>
                        <a:rPr sz="1100" b="1">
                          <a:latin typeface="Calibri"/>
                          <a:cs typeface="Calibri"/>
                        </a:rPr>
                        <a:t> </a:t>
                      </a:r>
                      <a:r>
                        <a:rPr sz="1100" b="1" spc="-5">
                          <a:latin typeface="Calibri"/>
                          <a:cs typeface="Calibri"/>
                        </a:rPr>
                        <a:t>compromises/alternatives</a:t>
                      </a:r>
                      <a:endParaRPr sz="1100">
                        <a:latin typeface="Calibri"/>
                        <a:cs typeface="Calibri"/>
                      </a:endParaRPr>
                    </a:p>
                    <a:p>
                      <a:pPr marL="299720">
                        <a:lnSpc>
                          <a:spcPct val="100000"/>
                        </a:lnSpc>
                        <a:spcBef>
                          <a:spcPts val="20"/>
                        </a:spcBef>
                      </a:pPr>
                      <a:r>
                        <a:rPr sz="1400" spc="-5">
                          <a:latin typeface="Calibri"/>
                          <a:cs typeface="Calibri"/>
                        </a:rPr>
                        <a:t>Use chemical pesticides </a:t>
                      </a:r>
                      <a:r>
                        <a:rPr sz="1400">
                          <a:latin typeface="Calibri"/>
                          <a:cs typeface="Calibri"/>
                        </a:rPr>
                        <a:t>only if </a:t>
                      </a:r>
                      <a:r>
                        <a:rPr sz="1400" spc="-5">
                          <a:latin typeface="Calibri"/>
                          <a:cs typeface="Calibri"/>
                        </a:rPr>
                        <a:t>they have passed special testing to be sure they </a:t>
                      </a:r>
                      <a:r>
                        <a:rPr sz="1400">
                          <a:latin typeface="Calibri"/>
                          <a:cs typeface="Calibri"/>
                        </a:rPr>
                        <a:t>are</a:t>
                      </a:r>
                      <a:r>
                        <a:rPr sz="1400" spc="25">
                          <a:latin typeface="Calibri"/>
                          <a:cs typeface="Calibri"/>
                        </a:rPr>
                        <a:t> </a:t>
                      </a:r>
                      <a:r>
                        <a:rPr sz="1400" spc="-5">
                          <a:latin typeface="Calibri"/>
                          <a:cs typeface="Calibri"/>
                        </a:rPr>
                        <a:t>safe</a:t>
                      </a:r>
                      <a:r>
                        <a:rPr sz="1200" spc="-5">
                          <a:latin typeface="Calibri"/>
                          <a:cs typeface="Calibri"/>
                        </a:rPr>
                        <a:t>.</a:t>
                      </a:r>
                      <a:endParaRPr sz="12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12321">
                <a:tc gridSpan="5">
                  <a:txBody>
                    <a:bodyPr/>
                    <a:lstStyle/>
                    <a:p>
                      <a:pPr marL="71120">
                        <a:lnSpc>
                          <a:spcPts val="1415"/>
                        </a:lnSpc>
                      </a:pPr>
                      <a:r>
                        <a:rPr sz="1400" b="1">
                          <a:latin typeface="Calibri"/>
                          <a:cs typeface="Calibri"/>
                        </a:rPr>
                        <a:t>7. </a:t>
                      </a:r>
                      <a:r>
                        <a:rPr sz="1100" b="1" u="sng" spc="-5">
                          <a:uFill>
                            <a:solidFill>
                              <a:srgbClr val="000000"/>
                            </a:solidFill>
                          </a:uFill>
                          <a:latin typeface="Calibri"/>
                          <a:cs typeface="Calibri"/>
                        </a:rPr>
                        <a:t>O</a:t>
                      </a:r>
                      <a:r>
                        <a:rPr sz="1100" b="1" spc="-5">
                          <a:latin typeface="Calibri"/>
                          <a:cs typeface="Calibri"/>
                        </a:rPr>
                        <a:t>ffer </a:t>
                      </a:r>
                      <a:r>
                        <a:rPr sz="1100" b="1">
                          <a:latin typeface="Calibri"/>
                          <a:cs typeface="Calibri"/>
                        </a:rPr>
                        <a:t>a </a:t>
                      </a:r>
                      <a:r>
                        <a:rPr sz="1100" b="1" spc="-5">
                          <a:latin typeface="Calibri"/>
                          <a:cs typeface="Calibri"/>
                        </a:rPr>
                        <a:t>decis</a:t>
                      </a:r>
                      <a:r>
                        <a:rPr lang="en-US" sz="1100" b="1" spc="-5">
                          <a:latin typeface="Calibri"/>
                          <a:cs typeface="Calibri"/>
                        </a:rPr>
                        <a:t>ion</a:t>
                      </a:r>
                      <a:endParaRPr sz="1100">
                        <a:latin typeface="Calibri"/>
                        <a:cs typeface="Calibri"/>
                      </a:endParaRPr>
                    </a:p>
                    <a:p>
                      <a:pPr marL="299720">
                        <a:lnSpc>
                          <a:spcPct val="100000"/>
                        </a:lnSpc>
                        <a:spcBef>
                          <a:spcPts val="25"/>
                        </a:spcBef>
                      </a:pPr>
                      <a:r>
                        <a:rPr sz="1600" b="1">
                          <a:latin typeface="Calibri"/>
                          <a:cs typeface="Calibri"/>
                        </a:rPr>
                        <a:t>I </a:t>
                      </a:r>
                      <a:r>
                        <a:rPr sz="1600" b="1" spc="-5">
                          <a:latin typeface="Calibri"/>
                          <a:cs typeface="Calibri"/>
                        </a:rPr>
                        <a:t>think we need </a:t>
                      </a:r>
                      <a:r>
                        <a:rPr sz="1600" b="1">
                          <a:latin typeface="Calibri"/>
                          <a:cs typeface="Calibri"/>
                        </a:rPr>
                        <a:t>to </a:t>
                      </a:r>
                      <a:r>
                        <a:rPr sz="1600" b="1" spc="-5">
                          <a:latin typeface="Calibri"/>
                          <a:cs typeface="Calibri"/>
                        </a:rPr>
                        <a:t>continue </a:t>
                      </a:r>
                      <a:r>
                        <a:rPr sz="1600" b="1">
                          <a:latin typeface="Calibri"/>
                          <a:cs typeface="Calibri"/>
                        </a:rPr>
                        <a:t>to </a:t>
                      </a:r>
                      <a:r>
                        <a:rPr sz="1600" b="1" spc="-5">
                          <a:latin typeface="Calibri"/>
                          <a:cs typeface="Calibri"/>
                        </a:rPr>
                        <a:t>use chemical</a:t>
                      </a:r>
                      <a:r>
                        <a:rPr sz="1600" b="1" spc="5">
                          <a:latin typeface="Calibri"/>
                          <a:cs typeface="Calibri"/>
                        </a:rPr>
                        <a:t> </a:t>
                      </a:r>
                      <a:r>
                        <a:rPr sz="1600" b="1" spc="-5">
                          <a:latin typeface="Calibri"/>
                          <a:cs typeface="Calibri"/>
                        </a:rPr>
                        <a:t>pesticides.</a:t>
                      </a:r>
                      <a:endParaRPr sz="1600" b="1">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361351">
                <a:tc gridSpan="5">
                  <a:txBody>
                    <a:bodyPr/>
                    <a:lstStyle/>
                    <a:p>
                      <a:pPr marL="71120">
                        <a:lnSpc>
                          <a:spcPts val="1415"/>
                        </a:lnSpc>
                      </a:pPr>
                      <a:r>
                        <a:rPr sz="1100" b="1" dirty="0">
                          <a:latin typeface="Calibri"/>
                          <a:cs typeface="Calibri"/>
                        </a:rPr>
                        <a:t>8. </a:t>
                      </a:r>
                      <a:r>
                        <a:rPr sz="1100" b="1" u="sng" spc="-5" dirty="0">
                          <a:uFill>
                            <a:solidFill>
                              <a:srgbClr val="000000"/>
                            </a:solidFill>
                          </a:uFill>
                          <a:latin typeface="Calibri"/>
                          <a:cs typeface="Calibri"/>
                        </a:rPr>
                        <a:t>N</a:t>
                      </a:r>
                      <a:r>
                        <a:rPr sz="1100" b="1" spc="-5" dirty="0">
                          <a:latin typeface="Calibri"/>
                          <a:cs typeface="Calibri"/>
                        </a:rPr>
                        <a:t>ame reasons </a:t>
                      </a:r>
                      <a:r>
                        <a:rPr sz="1100" b="1" dirty="0">
                          <a:latin typeface="Calibri"/>
                          <a:cs typeface="Calibri"/>
                        </a:rPr>
                        <a:t>for the</a:t>
                      </a:r>
                      <a:r>
                        <a:rPr sz="1100" b="1" spc="-20" dirty="0">
                          <a:latin typeface="Calibri"/>
                          <a:cs typeface="Calibri"/>
                        </a:rPr>
                        <a:t> </a:t>
                      </a:r>
                      <a:r>
                        <a:rPr sz="1100" b="1" spc="-5" dirty="0">
                          <a:latin typeface="Calibri"/>
                          <a:cs typeface="Calibri"/>
                        </a:rPr>
                        <a:t>decision</a:t>
                      </a:r>
                      <a:endParaRPr sz="1100" dirty="0">
                        <a:latin typeface="Calibri"/>
                        <a:cs typeface="Calibri"/>
                      </a:endParaRPr>
                    </a:p>
                    <a:p>
                      <a:pPr marL="299720">
                        <a:lnSpc>
                          <a:spcPct val="100000"/>
                        </a:lnSpc>
                        <a:spcBef>
                          <a:spcPts val="25"/>
                        </a:spcBef>
                      </a:pPr>
                      <a:r>
                        <a:rPr sz="1200" dirty="0">
                          <a:latin typeface="Calibri"/>
                          <a:cs typeface="Calibri"/>
                        </a:rPr>
                        <a:t>World </a:t>
                      </a:r>
                      <a:r>
                        <a:rPr sz="1200" spc="-5" dirty="0">
                          <a:latin typeface="Calibri"/>
                          <a:cs typeface="Calibri"/>
                        </a:rPr>
                        <a:t>hunger </a:t>
                      </a:r>
                      <a:r>
                        <a:rPr sz="1200" dirty="0">
                          <a:latin typeface="Calibri"/>
                          <a:cs typeface="Calibri"/>
                        </a:rPr>
                        <a:t>is </a:t>
                      </a:r>
                      <a:r>
                        <a:rPr sz="1200" spc="-5" dirty="0">
                          <a:latin typeface="Calibri"/>
                          <a:cs typeface="Calibri"/>
                        </a:rPr>
                        <a:t>such </a:t>
                      </a:r>
                      <a:r>
                        <a:rPr sz="1200" dirty="0">
                          <a:latin typeface="Calibri"/>
                          <a:cs typeface="Calibri"/>
                        </a:rPr>
                        <a:t>a </a:t>
                      </a:r>
                      <a:r>
                        <a:rPr sz="1200" spc="-5" dirty="0">
                          <a:latin typeface="Calibri"/>
                          <a:cs typeface="Calibri"/>
                        </a:rPr>
                        <a:t>big problem that we need </a:t>
                      </a:r>
                      <a:r>
                        <a:rPr sz="1200" dirty="0">
                          <a:latin typeface="Calibri"/>
                          <a:cs typeface="Calibri"/>
                        </a:rPr>
                        <a:t>to </a:t>
                      </a:r>
                      <a:r>
                        <a:rPr sz="1200" spc="-5" dirty="0">
                          <a:latin typeface="Calibri"/>
                          <a:cs typeface="Calibri"/>
                        </a:rPr>
                        <a:t>take risks to feed starving</a:t>
                      </a:r>
                      <a:r>
                        <a:rPr sz="1200" spc="30" dirty="0">
                          <a:latin typeface="Calibri"/>
                          <a:cs typeface="Calibri"/>
                        </a:rPr>
                        <a:t> </a:t>
                      </a:r>
                      <a:r>
                        <a:rPr sz="1200" spc="-5" dirty="0">
                          <a:latin typeface="Calibri"/>
                          <a:cs typeface="Calibri"/>
                        </a:rPr>
                        <a:t>people</a:t>
                      </a:r>
                      <a:r>
                        <a:rPr sz="1100" spc="-5" dirty="0">
                          <a:latin typeface="Calibri"/>
                          <a:cs typeface="Calibri"/>
                        </a:rPr>
                        <a:t>.</a:t>
                      </a:r>
                      <a:endParaRPr sz="11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sp>
        <p:nvSpPr>
          <p:cNvPr id="7" name="object 7"/>
          <p:cNvSpPr txBox="1"/>
          <p:nvPr/>
        </p:nvSpPr>
        <p:spPr>
          <a:xfrm>
            <a:off x="289367" y="6024796"/>
            <a:ext cx="4528454" cy="127075"/>
          </a:xfrm>
          <a:prstGeom prst="rect">
            <a:avLst/>
          </a:prstGeom>
        </p:spPr>
        <p:txBody>
          <a:bodyPr vert="horz" wrap="square" lIns="0" tIns="11546" rIns="0" bIns="0" rtlCol="0">
            <a:spAutoFit/>
          </a:bodyPr>
          <a:lstStyle/>
          <a:p>
            <a:pPr marL="11546">
              <a:spcBef>
                <a:spcPts val="91"/>
              </a:spcBef>
            </a:pPr>
            <a:r>
              <a:rPr lang="en-US" sz="750"/>
              <a:t>© </a:t>
            </a:r>
            <a:r>
              <a:rPr lang="en-US" sz="750" i="1"/>
              <a:t>Teaching Decision-Making</a:t>
            </a:r>
            <a:r>
              <a:rPr lang="en-US" sz="750"/>
              <a:t> by Janis A. Bulgren. University of Kansas Center for Research on Learning (2018).</a:t>
            </a:r>
            <a:endParaRPr sz="750">
              <a:latin typeface="Calibri"/>
              <a:cs typeface="Calibri"/>
            </a:endParaRPr>
          </a:p>
        </p:txBody>
      </p:sp>
      <p:sp>
        <p:nvSpPr>
          <p:cNvPr id="10" name="Rectangle 9">
            <a:extLst>
              <a:ext uri="{FF2B5EF4-FFF2-40B4-BE49-F238E27FC236}">
                <a16:creationId xmlns:a16="http://schemas.microsoft.com/office/drawing/2014/main" id="{D888E307-6791-A44E-8946-3E3EEA94984F}"/>
              </a:ext>
            </a:extLst>
          </p:cNvPr>
          <p:cNvSpPr/>
          <p:nvPr/>
        </p:nvSpPr>
        <p:spPr>
          <a:xfrm>
            <a:off x="4572000" y="6243935"/>
            <a:ext cx="1798890" cy="307777"/>
          </a:xfrm>
          <a:prstGeom prst="rect">
            <a:avLst/>
          </a:prstGeom>
        </p:spPr>
        <p:txBody>
          <a:bodyPr wrap="none">
            <a:spAutoFit/>
          </a:bodyPr>
          <a:lstStyle/>
          <a:p>
            <a:pPr eaLnBrk="1" hangingPunct="1"/>
            <a:r>
              <a:rPr lang="en-US" altLang="en-US" sz="1400">
                <a:latin typeface="Times" pitchFamily="2" charset="0"/>
                <a:ea typeface="MS PGothic" panose="020B0600070205080204" pitchFamily="34" charset="-128"/>
              </a:rPr>
              <a:t>© Janis  </a:t>
            </a:r>
            <a:r>
              <a:rPr lang="en-US" altLang="en-US" sz="1400" err="1">
                <a:latin typeface="Times" pitchFamily="2" charset="0"/>
                <a:ea typeface="MS PGothic" panose="020B0600070205080204" pitchFamily="34" charset="-128"/>
              </a:rPr>
              <a:t>Bulgren</a:t>
            </a:r>
            <a:r>
              <a:rPr lang="en-US" altLang="en-US" sz="1400">
                <a:latin typeface="Times" pitchFamily="2" charset="0"/>
                <a:ea typeface="MS PGothic" panose="020B0600070205080204" pitchFamily="34" charset="-128"/>
              </a:rPr>
              <a:t> 2023</a:t>
            </a:r>
          </a:p>
        </p:txBody>
      </p:sp>
      <p:sp>
        <p:nvSpPr>
          <p:cNvPr id="11" name="Slide Number Placeholder 3">
            <a:extLst>
              <a:ext uri="{FF2B5EF4-FFF2-40B4-BE49-F238E27FC236}">
                <a16:creationId xmlns:a16="http://schemas.microsoft.com/office/drawing/2014/main" id="{E5AB84D0-3763-FE4D-AFBA-293B7564F360}"/>
              </a:ext>
            </a:extLst>
          </p:cNvPr>
          <p:cNvSpPr>
            <a:spLocks noGrp="1"/>
          </p:cNvSpPr>
          <p:nvPr>
            <p:ph type="sldNum" sz="quarter" idx="10"/>
          </p:nvPr>
        </p:nvSpPr>
        <p:spPr>
          <a:xfrm>
            <a:off x="4495800" y="6591300"/>
            <a:ext cx="598311" cy="304800"/>
          </a:xfrm>
        </p:spPr>
        <p:txBody>
          <a:bodyPr/>
          <a:lstStyle/>
          <a:p>
            <a:pPr>
              <a:defRPr/>
            </a:pPr>
            <a:fld id="{17098659-408A-F140-A3A9-DBA57AC6AD73}" type="slidenum">
              <a:rPr lang="en-US" altLang="en-US" smtClean="0"/>
              <a:pPr>
                <a:defRPr/>
              </a:pPr>
              <a:t>21</a:t>
            </a:fld>
            <a:endParaRPr lang="en-US" altLang="en-US"/>
          </a:p>
        </p:txBody>
      </p:sp>
      <p:sp>
        <p:nvSpPr>
          <p:cNvPr id="8" name="Rounded Rectangular Callout 7">
            <a:extLst>
              <a:ext uri="{FF2B5EF4-FFF2-40B4-BE49-F238E27FC236}">
                <a16:creationId xmlns:a16="http://schemas.microsoft.com/office/drawing/2014/main" id="{E3DFE251-6EFA-88DE-8804-0EBE5E25A847}"/>
              </a:ext>
            </a:extLst>
          </p:cNvPr>
          <p:cNvSpPr/>
          <p:nvPr/>
        </p:nvSpPr>
        <p:spPr bwMode="auto">
          <a:xfrm rot="10800000" flipV="1">
            <a:off x="2444709" y="4904508"/>
            <a:ext cx="6509285" cy="380010"/>
          </a:xfrm>
          <a:prstGeom prst="wedgeRoundRectCallout">
            <a:avLst>
              <a:gd name="adj1" fmla="val 9033"/>
              <a:gd name="adj2" fmla="val -236705"/>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2400" b="1">
                <a:solidFill>
                  <a:srgbClr val="971B2F"/>
                </a:solidFill>
                <a:highlight>
                  <a:srgbClr val="FFFF00"/>
                </a:highlight>
              </a:rPr>
              <a:t>Consider different decisions and outcomes </a:t>
            </a:r>
          </a:p>
        </p:txBody>
      </p:sp>
    </p:spTree>
    <p:extLst>
      <p:ext uri="{BB962C8B-B14F-4D97-AF65-F5344CB8AC3E}">
        <p14:creationId xmlns:p14="http://schemas.microsoft.com/office/powerpoint/2010/main" val="3429388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03240A-E265-4730-87AA-2BEB39F0F0D9}"/>
              </a:ext>
            </a:extLst>
          </p:cNvPr>
          <p:cNvSpPr txBox="1"/>
          <p:nvPr/>
        </p:nvSpPr>
        <p:spPr>
          <a:xfrm>
            <a:off x="0" y="335280"/>
            <a:ext cx="9144000" cy="6675120"/>
          </a:xfrm>
          <a:prstGeom prst="rect">
            <a:avLst/>
          </a:prstGeom>
          <a:solidFill>
            <a:schemeClr val="bg1"/>
          </a:solidFill>
        </p:spPr>
        <p:txBody>
          <a:bodyPr wrap="square" rtlCol="0">
            <a:spAutoFit/>
          </a:bodyPr>
          <a:lstStyle/>
          <a:p>
            <a:endParaRPr lang="en-US"/>
          </a:p>
        </p:txBody>
      </p:sp>
      <p:sp>
        <p:nvSpPr>
          <p:cNvPr id="6" name="object 7">
            <a:extLst>
              <a:ext uri="{FF2B5EF4-FFF2-40B4-BE49-F238E27FC236}">
                <a16:creationId xmlns:a16="http://schemas.microsoft.com/office/drawing/2014/main" id="{3C71F3D8-B332-4E80-A850-02A4A2EBDEB1}"/>
              </a:ext>
            </a:extLst>
          </p:cNvPr>
          <p:cNvSpPr txBox="1"/>
          <p:nvPr/>
        </p:nvSpPr>
        <p:spPr>
          <a:xfrm>
            <a:off x="959031" y="6123093"/>
            <a:ext cx="4528454" cy="127075"/>
          </a:xfrm>
          <a:prstGeom prst="rect">
            <a:avLst/>
          </a:prstGeom>
        </p:spPr>
        <p:txBody>
          <a:bodyPr vert="horz" wrap="square" lIns="0" tIns="11546" rIns="0" bIns="0" rtlCol="0">
            <a:spAutoFit/>
          </a:bodyPr>
          <a:lstStyle/>
          <a:p>
            <a:pPr marL="11546">
              <a:spcBef>
                <a:spcPts val="91"/>
              </a:spcBef>
            </a:pPr>
            <a:r>
              <a:rPr lang="en-US" sz="750"/>
              <a:t>© </a:t>
            </a:r>
            <a:r>
              <a:rPr lang="en-US" sz="750" i="1"/>
              <a:t>Teaching Decision-Making</a:t>
            </a:r>
            <a:r>
              <a:rPr lang="en-US" sz="750"/>
              <a:t> by Janis A. Bulgren. University of Kansas Center for Research on Learning (2018).</a:t>
            </a:r>
            <a:endParaRPr sz="750">
              <a:latin typeface="Calibri"/>
              <a:cs typeface="Calibri"/>
            </a:endParaRPr>
          </a:p>
        </p:txBody>
      </p:sp>
      <p:sp>
        <p:nvSpPr>
          <p:cNvPr id="7" name="object 2">
            <a:extLst>
              <a:ext uri="{FF2B5EF4-FFF2-40B4-BE49-F238E27FC236}">
                <a16:creationId xmlns:a16="http://schemas.microsoft.com/office/drawing/2014/main" id="{AB58453F-99FC-4E2E-BD52-395346A5300B}"/>
              </a:ext>
            </a:extLst>
          </p:cNvPr>
          <p:cNvSpPr txBox="1"/>
          <p:nvPr/>
        </p:nvSpPr>
        <p:spPr>
          <a:xfrm>
            <a:off x="940734" y="673254"/>
            <a:ext cx="7262532" cy="595386"/>
          </a:xfrm>
          <a:prstGeom prst="rect">
            <a:avLst/>
          </a:prstGeom>
        </p:spPr>
        <p:txBody>
          <a:bodyPr vert="horz" wrap="square" lIns="0" tIns="11206" rIns="0" bIns="0" rtlCol="0">
            <a:spAutoFit/>
          </a:bodyPr>
          <a:lstStyle/>
          <a:p>
            <a:pPr marL="21292" algn="ctr">
              <a:spcBef>
                <a:spcPts val="88"/>
              </a:spcBef>
            </a:pPr>
            <a:r>
              <a:rPr sz="1324" b="1" spc="-4">
                <a:latin typeface="Calibri"/>
                <a:cs typeface="Calibri"/>
              </a:rPr>
              <a:t>Decision-Making</a:t>
            </a:r>
            <a:r>
              <a:rPr sz="1324" b="1" spc="-13">
                <a:latin typeface="Calibri"/>
                <a:cs typeface="Calibri"/>
              </a:rPr>
              <a:t> </a:t>
            </a:r>
            <a:r>
              <a:rPr sz="1324" b="1" spc="-4">
                <a:latin typeface="Calibri"/>
                <a:cs typeface="Calibri"/>
              </a:rPr>
              <a:t>Guide</a:t>
            </a:r>
            <a:endParaRPr sz="1324">
              <a:latin typeface="Calibri"/>
              <a:cs typeface="Calibri"/>
            </a:endParaRPr>
          </a:p>
          <a:p>
            <a:pPr>
              <a:spcBef>
                <a:spcPts val="26"/>
              </a:spcBef>
            </a:pPr>
            <a:endParaRPr sz="1412">
              <a:latin typeface="Times New Roman"/>
              <a:cs typeface="Times New Roman"/>
            </a:endParaRPr>
          </a:p>
          <a:p>
            <a:pPr algn="ctr">
              <a:tabLst>
                <a:tab pos="2537147" algn="l"/>
                <a:tab pos="3563661" algn="l"/>
                <a:tab pos="5337086" algn="l"/>
                <a:tab pos="7239946" algn="l"/>
              </a:tabLst>
            </a:pPr>
            <a:r>
              <a:rPr sz="1059">
                <a:latin typeface="Calibri"/>
                <a:cs typeface="Calibri"/>
              </a:rPr>
              <a:t>Name:</a:t>
            </a:r>
            <a:r>
              <a:rPr sz="1059" u="sng">
                <a:uFill>
                  <a:solidFill>
                    <a:srgbClr val="000000"/>
                  </a:solidFill>
                </a:uFill>
                <a:latin typeface="Calibri"/>
                <a:cs typeface="Calibri"/>
              </a:rPr>
              <a:t>	</a:t>
            </a:r>
            <a:r>
              <a:rPr sz="1059" spc="-4">
                <a:latin typeface="Calibri"/>
                <a:cs typeface="Calibri"/>
              </a:rPr>
              <a:t>Date:</a:t>
            </a:r>
            <a:r>
              <a:rPr sz="1059" u="sng" spc="-4">
                <a:uFill>
                  <a:solidFill>
                    <a:srgbClr val="000000"/>
                  </a:solidFill>
                </a:uFill>
                <a:latin typeface="Calibri"/>
                <a:cs typeface="Calibri"/>
              </a:rPr>
              <a:t>	</a:t>
            </a:r>
            <a:r>
              <a:rPr sz="1059" spc="-4">
                <a:latin typeface="Calibri"/>
                <a:cs typeface="Calibri"/>
              </a:rPr>
              <a:t>Class:</a:t>
            </a:r>
            <a:r>
              <a:rPr sz="1059" u="sng" spc="-4">
                <a:uFill>
                  <a:solidFill>
                    <a:srgbClr val="000000"/>
                  </a:solidFill>
                </a:uFill>
                <a:latin typeface="Calibri"/>
                <a:cs typeface="Calibri"/>
              </a:rPr>
              <a:t> 	</a:t>
            </a:r>
            <a:r>
              <a:rPr sz="1059" spc="-4">
                <a:latin typeface="Calibri"/>
                <a:cs typeface="Calibri"/>
              </a:rPr>
              <a:t>Topic: </a:t>
            </a:r>
            <a:r>
              <a:rPr sz="1059" u="sng">
                <a:uFill>
                  <a:solidFill>
                    <a:srgbClr val="000000"/>
                  </a:solidFill>
                </a:uFill>
                <a:latin typeface="Calibri"/>
                <a:cs typeface="Calibri"/>
              </a:rPr>
              <a:t> 	</a:t>
            </a:r>
            <a:endParaRPr sz="1059">
              <a:latin typeface="Calibri"/>
              <a:cs typeface="Calibri"/>
            </a:endParaRPr>
          </a:p>
        </p:txBody>
      </p:sp>
      <p:graphicFrame>
        <p:nvGraphicFramePr>
          <p:cNvPr id="9" name="object 6">
            <a:extLst>
              <a:ext uri="{FF2B5EF4-FFF2-40B4-BE49-F238E27FC236}">
                <a16:creationId xmlns:a16="http://schemas.microsoft.com/office/drawing/2014/main" id="{597FAEDC-3AEE-4387-8D0A-8064E9FAE4BE}"/>
              </a:ext>
            </a:extLst>
          </p:cNvPr>
          <p:cNvGraphicFramePr>
            <a:graphicFrameLocks noGrp="1"/>
          </p:cNvGraphicFramePr>
          <p:nvPr/>
        </p:nvGraphicFramePr>
        <p:xfrm>
          <a:off x="941294" y="1430772"/>
          <a:ext cx="7261971" cy="5018685"/>
        </p:xfrm>
        <a:graphic>
          <a:graphicData uri="http://schemas.openxmlformats.org/drawingml/2006/table">
            <a:tbl>
              <a:tblPr firstRow="1" bandRow="1">
                <a:tableStyleId>{2D5ABB26-0587-4C30-8999-92F81FD0307C}</a:tableStyleId>
              </a:tblPr>
              <a:tblGrid>
                <a:gridCol w="1479290">
                  <a:extLst>
                    <a:ext uri="{9D8B030D-6E8A-4147-A177-3AD203B41FA5}">
                      <a16:colId xmlns:a16="http://schemas.microsoft.com/office/drawing/2014/main" val="20000"/>
                    </a:ext>
                  </a:extLst>
                </a:gridCol>
                <a:gridCol w="2454278">
                  <a:extLst>
                    <a:ext uri="{9D8B030D-6E8A-4147-A177-3AD203B41FA5}">
                      <a16:colId xmlns:a16="http://schemas.microsoft.com/office/drawing/2014/main" val="20001"/>
                    </a:ext>
                  </a:extLst>
                </a:gridCol>
                <a:gridCol w="437063">
                  <a:extLst>
                    <a:ext uri="{9D8B030D-6E8A-4147-A177-3AD203B41FA5}">
                      <a16:colId xmlns:a16="http://schemas.microsoft.com/office/drawing/2014/main" val="20002"/>
                    </a:ext>
                  </a:extLst>
                </a:gridCol>
                <a:gridCol w="2438027">
                  <a:extLst>
                    <a:ext uri="{9D8B030D-6E8A-4147-A177-3AD203B41FA5}">
                      <a16:colId xmlns:a16="http://schemas.microsoft.com/office/drawing/2014/main" val="20003"/>
                    </a:ext>
                  </a:extLst>
                </a:gridCol>
                <a:gridCol w="453313">
                  <a:extLst>
                    <a:ext uri="{9D8B030D-6E8A-4147-A177-3AD203B41FA5}">
                      <a16:colId xmlns:a16="http://schemas.microsoft.com/office/drawing/2014/main" val="20004"/>
                    </a:ext>
                  </a:extLst>
                </a:gridCol>
              </a:tblGrid>
              <a:tr h="294133">
                <a:tc gridSpan="5">
                  <a:txBody>
                    <a:bodyPr/>
                    <a:lstStyle/>
                    <a:p>
                      <a:pPr marL="71120">
                        <a:lnSpc>
                          <a:spcPts val="1635"/>
                        </a:lnSpc>
                        <a:tabLst>
                          <a:tab pos="3743960" algn="l"/>
                        </a:tabLst>
                      </a:pPr>
                      <a:r>
                        <a:rPr sz="1100" b="1">
                          <a:latin typeface="Calibri"/>
                          <a:cs typeface="Calibri"/>
                        </a:rPr>
                        <a:t>1. </a:t>
                      </a:r>
                      <a:r>
                        <a:rPr sz="1100" b="1" u="sng" spc="-5">
                          <a:uFill>
                            <a:solidFill>
                              <a:srgbClr val="000000"/>
                            </a:solidFill>
                          </a:uFill>
                          <a:latin typeface="Calibri"/>
                          <a:cs typeface="Calibri"/>
                        </a:rPr>
                        <a:t>D</a:t>
                      </a:r>
                      <a:r>
                        <a:rPr sz="1100" b="1" spc="-5">
                          <a:latin typeface="Calibri"/>
                          <a:cs typeface="Calibri"/>
                        </a:rPr>
                        <a:t>ecide</a:t>
                      </a:r>
                      <a:r>
                        <a:rPr sz="1100" b="1" spc="0">
                          <a:latin typeface="Calibri"/>
                          <a:cs typeface="Calibri"/>
                        </a:rPr>
                        <a:t> </a:t>
                      </a:r>
                      <a:r>
                        <a:rPr sz="1100" b="1">
                          <a:latin typeface="Calibri"/>
                          <a:cs typeface="Calibri"/>
                        </a:rPr>
                        <a:t>the</a:t>
                      </a:r>
                      <a:r>
                        <a:rPr sz="1100" b="1" spc="-15">
                          <a:latin typeface="Calibri"/>
                          <a:cs typeface="Calibri"/>
                        </a:rPr>
                        <a:t> </a:t>
                      </a:r>
                      <a:r>
                        <a:rPr sz="1100" b="1">
                          <a:latin typeface="Calibri"/>
                          <a:cs typeface="Calibri"/>
                        </a:rPr>
                        <a:t>issue	</a:t>
                      </a:r>
                      <a:r>
                        <a:rPr sz="1400" b="1">
                          <a:latin typeface="Calibri"/>
                          <a:cs typeface="Calibri"/>
                        </a:rPr>
                        <a:t>Term </a:t>
                      </a:r>
                      <a:r>
                        <a:rPr sz="1400" b="1" spc="-5">
                          <a:latin typeface="Calibri"/>
                          <a:cs typeface="Calibri"/>
                        </a:rPr>
                        <a:t>Limits for</a:t>
                      </a:r>
                      <a:r>
                        <a:rPr sz="1400" b="1" spc="-15">
                          <a:latin typeface="Calibri"/>
                          <a:cs typeface="Calibri"/>
                        </a:rPr>
                        <a:t> </a:t>
                      </a:r>
                      <a:r>
                        <a:rPr sz="1400" b="1" spc="-5">
                          <a:latin typeface="Calibri"/>
                          <a:cs typeface="Calibri"/>
                        </a:rPr>
                        <a:t>Congress</a:t>
                      </a:r>
                      <a:endParaRPr sz="14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87283">
                <a:tc>
                  <a:txBody>
                    <a:bodyPr/>
                    <a:lstStyle/>
                    <a:p>
                      <a:pPr marL="71120">
                        <a:lnSpc>
                          <a:spcPts val="1405"/>
                        </a:lnSpc>
                      </a:pPr>
                      <a:r>
                        <a:rPr sz="1100" b="1">
                          <a:latin typeface="Calibri"/>
                          <a:cs typeface="Calibri"/>
                        </a:rPr>
                        <a:t>3. </a:t>
                      </a:r>
                      <a:r>
                        <a:rPr sz="1100" b="1" u="sng" spc="-5">
                          <a:uFill>
                            <a:solidFill>
                              <a:srgbClr val="000000"/>
                            </a:solidFill>
                          </a:uFill>
                          <a:latin typeface="Calibri"/>
                          <a:cs typeface="Calibri"/>
                        </a:rPr>
                        <a:t>C</a:t>
                      </a:r>
                      <a:r>
                        <a:rPr sz="1100" b="1" spc="-5">
                          <a:latin typeface="Calibri"/>
                          <a:cs typeface="Calibri"/>
                        </a:rPr>
                        <a:t>reate important</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gridSpan="2">
                  <a:txBody>
                    <a:bodyPr/>
                    <a:lstStyle/>
                    <a:p>
                      <a:pPr marL="71120">
                        <a:lnSpc>
                          <a:spcPts val="1405"/>
                        </a:lnSpc>
                        <a:tabLst>
                          <a:tab pos="1337945" algn="l"/>
                        </a:tabLst>
                      </a:pPr>
                      <a:r>
                        <a:rPr sz="1100" b="1">
                          <a:latin typeface="Calibri"/>
                          <a:cs typeface="Calibri"/>
                        </a:rPr>
                        <a:t>2. </a:t>
                      </a:r>
                      <a:r>
                        <a:rPr sz="1100" b="1" u="sng" spc="-5">
                          <a:uFill>
                            <a:solidFill>
                              <a:srgbClr val="000000"/>
                            </a:solidFill>
                          </a:uFill>
                          <a:latin typeface="Calibri"/>
                          <a:cs typeface="Calibri"/>
                        </a:rPr>
                        <a:t>E</a:t>
                      </a:r>
                      <a:r>
                        <a:rPr sz="1100" b="1" spc="-5">
                          <a:latin typeface="Calibri"/>
                          <a:cs typeface="Calibri"/>
                        </a:rPr>
                        <a:t>nter</a:t>
                      </a:r>
                      <a:r>
                        <a:rPr sz="1100" b="1" spc="5">
                          <a:latin typeface="Calibri"/>
                          <a:cs typeface="Calibri"/>
                        </a:rPr>
                        <a:t> </a:t>
                      </a:r>
                      <a:r>
                        <a:rPr sz="1100" b="1" spc="-5">
                          <a:latin typeface="Calibri"/>
                          <a:cs typeface="Calibri"/>
                        </a:rPr>
                        <a:t>Option</a:t>
                      </a:r>
                      <a:r>
                        <a:rPr sz="1100" b="1">
                          <a:latin typeface="Calibri"/>
                          <a:cs typeface="Calibri"/>
                        </a:rPr>
                        <a:t> A	</a:t>
                      </a:r>
                      <a:r>
                        <a:rPr sz="1100" spc="-10">
                          <a:latin typeface="Calibri"/>
                          <a:cs typeface="Calibri"/>
                        </a:rPr>
                        <a:t>Impose </a:t>
                      </a:r>
                      <a:r>
                        <a:rPr sz="1100" spc="-5">
                          <a:latin typeface="Calibri"/>
                          <a:cs typeface="Calibri"/>
                        </a:rPr>
                        <a:t>terms</a:t>
                      </a:r>
                      <a:r>
                        <a:rPr sz="1100" spc="5">
                          <a:latin typeface="Calibri"/>
                          <a:cs typeface="Calibri"/>
                        </a:rPr>
                        <a:t> </a:t>
                      </a:r>
                      <a:r>
                        <a:rPr sz="1100" spc="-5">
                          <a:latin typeface="Calibri"/>
                          <a:cs typeface="Calibri"/>
                        </a:rPr>
                        <a:t>limits</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gridSpan="2">
                  <a:txBody>
                    <a:bodyPr/>
                    <a:lstStyle/>
                    <a:p>
                      <a:pPr marL="71120">
                        <a:lnSpc>
                          <a:spcPts val="1405"/>
                        </a:lnSpc>
                        <a:tabLst>
                          <a:tab pos="1330325" algn="l"/>
                        </a:tabLst>
                      </a:pPr>
                      <a:r>
                        <a:rPr sz="1100" b="1">
                          <a:latin typeface="Calibri"/>
                          <a:cs typeface="Calibri"/>
                        </a:rPr>
                        <a:t>2. </a:t>
                      </a:r>
                      <a:r>
                        <a:rPr sz="1100" b="1" u="sng" spc="-5">
                          <a:uFill>
                            <a:solidFill>
                              <a:srgbClr val="000000"/>
                            </a:solidFill>
                          </a:uFill>
                          <a:latin typeface="Calibri"/>
                          <a:cs typeface="Calibri"/>
                        </a:rPr>
                        <a:t>E</a:t>
                      </a:r>
                      <a:r>
                        <a:rPr sz="1100" b="1" spc="-5">
                          <a:latin typeface="Calibri"/>
                          <a:cs typeface="Calibri"/>
                        </a:rPr>
                        <a:t>nter</a:t>
                      </a:r>
                      <a:r>
                        <a:rPr sz="1100" b="1" spc="5">
                          <a:latin typeface="Calibri"/>
                          <a:cs typeface="Calibri"/>
                        </a:rPr>
                        <a:t> </a:t>
                      </a:r>
                      <a:r>
                        <a:rPr sz="1100" b="1" spc="-5">
                          <a:latin typeface="Calibri"/>
                          <a:cs typeface="Calibri"/>
                        </a:rPr>
                        <a:t>Option</a:t>
                      </a:r>
                      <a:r>
                        <a:rPr sz="1100" b="1">
                          <a:latin typeface="Calibri"/>
                          <a:cs typeface="Calibri"/>
                        </a:rPr>
                        <a:t> B	</a:t>
                      </a:r>
                      <a:r>
                        <a:rPr sz="1100" spc="-5">
                          <a:latin typeface="Calibri"/>
                          <a:cs typeface="Calibri"/>
                        </a:rPr>
                        <a:t>Don’t impose </a:t>
                      </a:r>
                      <a:r>
                        <a:rPr sz="1100">
                          <a:latin typeface="Calibri"/>
                          <a:cs typeface="Calibri"/>
                        </a:rPr>
                        <a:t>term</a:t>
                      </a:r>
                      <a:r>
                        <a:rPr sz="1100" spc="-10">
                          <a:latin typeface="Calibri"/>
                          <a:cs typeface="Calibri"/>
                        </a:rPr>
                        <a:t> </a:t>
                      </a:r>
                      <a:r>
                        <a:rPr sz="1100">
                          <a:latin typeface="Calibri"/>
                          <a:cs typeface="Calibri"/>
                        </a:rPr>
                        <a:t>limits</a:t>
                      </a: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483432">
                <a:tc>
                  <a:txBody>
                    <a:bodyPr/>
                    <a:lstStyle/>
                    <a:p>
                      <a:pPr marL="71120">
                        <a:lnSpc>
                          <a:spcPts val="1270"/>
                        </a:lnSpc>
                      </a:pPr>
                      <a:r>
                        <a:rPr sz="1100" b="1" spc="-5">
                          <a:latin typeface="Calibri"/>
                          <a:cs typeface="Calibri"/>
                        </a:rPr>
                        <a:t>information</a:t>
                      </a:r>
                      <a:endParaRPr sz="1100">
                        <a:latin typeface="Calibri"/>
                        <a:cs typeface="Calibri"/>
                      </a:endParaRPr>
                    </a:p>
                    <a:p>
                      <a:pPr marL="217804" indent="-146685">
                        <a:lnSpc>
                          <a:spcPct val="100000"/>
                        </a:lnSpc>
                        <a:spcBef>
                          <a:spcPts val="85"/>
                        </a:spcBef>
                        <a:buFont typeface="Symbol"/>
                        <a:buChar char=""/>
                        <a:tabLst>
                          <a:tab pos="218440" algn="l"/>
                        </a:tabLst>
                      </a:pPr>
                      <a:r>
                        <a:rPr sz="1000">
                          <a:latin typeface="Calibri"/>
                          <a:cs typeface="Calibri"/>
                        </a:rPr>
                        <a:t>The </a:t>
                      </a:r>
                      <a:r>
                        <a:rPr sz="1000" spc="-5">
                          <a:latin typeface="Calibri"/>
                          <a:cs typeface="Calibri"/>
                        </a:rPr>
                        <a:t>Constitution</a:t>
                      </a:r>
                      <a:r>
                        <a:rPr sz="1000" spc="-10">
                          <a:latin typeface="Calibri"/>
                          <a:cs typeface="Calibri"/>
                        </a:rPr>
                        <a:t> </a:t>
                      </a:r>
                      <a:r>
                        <a:rPr sz="1000" spc="-5">
                          <a:latin typeface="Calibri"/>
                          <a:cs typeface="Calibri"/>
                        </a:rPr>
                        <a:t>sets</a:t>
                      </a:r>
                      <a:endParaRPr sz="1000">
                        <a:latin typeface="Calibri"/>
                        <a:cs typeface="Calibri"/>
                      </a:endParaRPr>
                    </a:p>
                  </a:txBody>
                  <a:tcPr marL="0" marR="0" marT="0" marB="0">
                    <a:lnL w="6350">
                      <a:solidFill>
                        <a:srgbClr val="000000"/>
                      </a:solidFill>
                      <a:prstDash val="solid"/>
                    </a:lnL>
                    <a:lnR w="6350">
                      <a:solidFill>
                        <a:srgbClr val="000000"/>
                      </a:solidFill>
                      <a:prstDash val="solid"/>
                    </a:lnR>
                  </a:tcPr>
                </a:tc>
                <a:tc rowSpan="13">
                  <a:txBody>
                    <a:bodyPr/>
                    <a:lstStyle/>
                    <a:p>
                      <a:pPr marL="71120">
                        <a:lnSpc>
                          <a:spcPts val="1405"/>
                        </a:lnSpc>
                      </a:pPr>
                      <a:r>
                        <a:rPr lang="en-US" sz="1100" b="1">
                          <a:latin typeface="Calibri"/>
                          <a:cs typeface="Calibri"/>
                        </a:rPr>
                        <a:t>4</a:t>
                      </a:r>
                      <a:r>
                        <a:rPr lang="en-US" sz="1400" b="1">
                          <a:highlight>
                            <a:srgbClr val="FFFF00"/>
                          </a:highlight>
                          <a:latin typeface="Calibri"/>
                          <a:cs typeface="Calibri"/>
                        </a:rPr>
                        <a:t>. </a:t>
                      </a:r>
                      <a:r>
                        <a:rPr lang="en-US" sz="1400" b="1" u="sng" spc="-5">
                          <a:highlight>
                            <a:srgbClr val="FFFF00"/>
                          </a:highlight>
                          <a:latin typeface="Calibri"/>
                          <a:cs typeface="Calibri"/>
                        </a:rPr>
                        <a:t>I</a:t>
                      </a:r>
                      <a:r>
                        <a:rPr lang="en-US" sz="1400" b="1" spc="-5">
                          <a:highlight>
                            <a:srgbClr val="FFFF00"/>
                          </a:highlight>
                          <a:latin typeface="Calibri"/>
                          <a:cs typeface="Calibri"/>
                        </a:rPr>
                        <a:t>dentify reasons for option</a:t>
                      </a:r>
                      <a:r>
                        <a:rPr lang="en-US" sz="1400" b="1" spc="10">
                          <a:highlight>
                            <a:srgbClr val="FFFF00"/>
                          </a:highlight>
                          <a:latin typeface="Calibri"/>
                          <a:cs typeface="Calibri"/>
                        </a:rPr>
                        <a:t> </a:t>
                      </a:r>
                      <a:r>
                        <a:rPr lang="en-US" sz="1400" b="1">
                          <a:highlight>
                            <a:srgbClr val="FFFF00"/>
                          </a:highlight>
                          <a:latin typeface="Calibri"/>
                          <a:cs typeface="Calibri"/>
                        </a:rPr>
                        <a:t>A</a:t>
                      </a:r>
                      <a:endParaRPr lang="en-US" sz="1400">
                        <a:highlight>
                          <a:srgbClr val="FFFF00"/>
                        </a:highlight>
                        <a:latin typeface="Calibri"/>
                        <a:cs typeface="Calibri"/>
                      </a:endParaRPr>
                    </a:p>
                    <a:p>
                      <a:pPr>
                        <a:lnSpc>
                          <a:spcPct val="100000"/>
                        </a:lnSpc>
                        <a:spcBef>
                          <a:spcPts val="25"/>
                        </a:spcBef>
                      </a:pPr>
                      <a:endParaRPr lang="en-US" sz="1100">
                        <a:latin typeface="Times New Roman"/>
                        <a:cs typeface="Times New Roman"/>
                      </a:endParaRPr>
                    </a:p>
                    <a:p>
                      <a:pPr marL="217804" marR="140335" indent="-146685">
                        <a:lnSpc>
                          <a:spcPct val="101800"/>
                        </a:lnSpc>
                        <a:buFont typeface="Symbol"/>
                        <a:buChar char=""/>
                        <a:tabLst>
                          <a:tab pos="218440" algn="l"/>
                        </a:tabLst>
                      </a:pPr>
                      <a:r>
                        <a:rPr lang="en-US" sz="1000" b="1" spc="-5">
                          <a:latin typeface="Calibri"/>
                          <a:cs typeface="Calibri"/>
                        </a:rPr>
                        <a:t>Special interest groups might have </a:t>
                      </a:r>
                      <a:r>
                        <a:rPr lang="en-US" sz="1000" b="1">
                          <a:latin typeface="Calibri"/>
                          <a:cs typeface="Calibri"/>
                        </a:rPr>
                        <a:t>less  power </a:t>
                      </a:r>
                      <a:r>
                        <a:rPr lang="en-US" sz="1000" b="1" spc="-5">
                          <a:latin typeface="Calibri"/>
                          <a:cs typeface="Calibri"/>
                        </a:rPr>
                        <a:t>over members </a:t>
                      </a:r>
                      <a:r>
                        <a:rPr lang="en-US" sz="1000" b="1">
                          <a:latin typeface="Calibri"/>
                          <a:cs typeface="Calibri"/>
                        </a:rPr>
                        <a:t>of </a:t>
                      </a:r>
                      <a:r>
                        <a:rPr lang="en-US" sz="1000" b="1" spc="-5">
                          <a:latin typeface="Calibri"/>
                          <a:cs typeface="Calibri"/>
                        </a:rPr>
                        <a:t>Congress because  </a:t>
                      </a:r>
                      <a:r>
                        <a:rPr lang="en-US" sz="1000" b="1">
                          <a:latin typeface="Calibri"/>
                          <a:cs typeface="Calibri"/>
                        </a:rPr>
                        <a:t>they </a:t>
                      </a:r>
                      <a:r>
                        <a:rPr lang="en-US" sz="1000" b="1" spc="-5">
                          <a:latin typeface="Calibri"/>
                          <a:cs typeface="Calibri"/>
                        </a:rPr>
                        <a:t>wouldn’t have long working  relationships </a:t>
                      </a:r>
                      <a:r>
                        <a:rPr lang="en-US" sz="1000" b="1">
                          <a:latin typeface="Calibri"/>
                          <a:cs typeface="Calibri"/>
                        </a:rPr>
                        <a:t>with</a:t>
                      </a:r>
                      <a:r>
                        <a:rPr lang="en-US" sz="1000" b="1" spc="-15">
                          <a:latin typeface="Calibri"/>
                          <a:cs typeface="Calibri"/>
                        </a:rPr>
                        <a:t> </a:t>
                      </a:r>
                      <a:r>
                        <a:rPr lang="en-US" sz="1000" b="1" spc="-5">
                          <a:latin typeface="Calibri"/>
                          <a:cs typeface="Calibri"/>
                        </a:rPr>
                        <a:t>lobbyists.</a:t>
                      </a:r>
                      <a:endParaRPr lang="en-US" sz="1000" b="1">
                        <a:latin typeface="Calibri"/>
                        <a:cs typeface="Calibri"/>
                      </a:endParaRPr>
                    </a:p>
                    <a:p>
                      <a:pPr>
                        <a:lnSpc>
                          <a:spcPct val="100000"/>
                        </a:lnSpc>
                        <a:spcBef>
                          <a:spcPts val="15"/>
                        </a:spcBef>
                        <a:buFont typeface="Symbol"/>
                        <a:buChar char=""/>
                      </a:pPr>
                      <a:endParaRPr lang="en-US" sz="1100" b="1">
                        <a:latin typeface="Times New Roman"/>
                        <a:cs typeface="Times New Roman"/>
                      </a:endParaRPr>
                    </a:p>
                    <a:p>
                      <a:pPr marL="217804" marR="82550" indent="-146685">
                        <a:lnSpc>
                          <a:spcPct val="101800"/>
                        </a:lnSpc>
                        <a:buFont typeface="Symbol"/>
                        <a:buChar char=""/>
                        <a:tabLst>
                          <a:tab pos="218440" algn="l"/>
                        </a:tabLst>
                      </a:pPr>
                      <a:r>
                        <a:rPr lang="en-US" sz="1000" b="1" spc="-5">
                          <a:latin typeface="Calibri"/>
                          <a:cs typeface="Calibri"/>
                        </a:rPr>
                        <a:t>Constitution should be changed because  times change. Congress members now  spend more time </a:t>
                      </a:r>
                      <a:r>
                        <a:rPr lang="en-US" sz="1000" b="1">
                          <a:latin typeface="Calibri"/>
                          <a:cs typeface="Calibri"/>
                        </a:rPr>
                        <a:t>on the </a:t>
                      </a:r>
                      <a:r>
                        <a:rPr lang="en-US" sz="1000" b="1" spc="-5">
                          <a:latin typeface="Calibri"/>
                          <a:cs typeface="Calibri"/>
                        </a:rPr>
                        <a:t>job, something </a:t>
                      </a:r>
                      <a:r>
                        <a:rPr lang="en-US" sz="1000" b="1">
                          <a:latin typeface="Calibri"/>
                          <a:cs typeface="Calibri"/>
                        </a:rPr>
                        <a:t>the  </a:t>
                      </a:r>
                      <a:r>
                        <a:rPr lang="en-US" sz="1000" b="1" spc="-5">
                          <a:latin typeface="Calibri"/>
                          <a:cs typeface="Calibri"/>
                        </a:rPr>
                        <a:t>founding fathers did not</a:t>
                      </a:r>
                      <a:r>
                        <a:rPr lang="en-US" sz="1000" b="1" spc="0">
                          <a:latin typeface="Calibri"/>
                          <a:cs typeface="Calibri"/>
                        </a:rPr>
                        <a:t> </a:t>
                      </a:r>
                      <a:r>
                        <a:rPr lang="en-US" sz="1000" b="1" spc="-5">
                          <a:latin typeface="Calibri"/>
                          <a:cs typeface="Calibri"/>
                        </a:rPr>
                        <a:t>anticipate.</a:t>
                      </a:r>
                      <a:endParaRPr lang="en-US" sz="1000" b="1">
                        <a:latin typeface="Calibri"/>
                        <a:cs typeface="Calibri"/>
                      </a:endParaRPr>
                    </a:p>
                    <a:p>
                      <a:pPr>
                        <a:lnSpc>
                          <a:spcPct val="100000"/>
                        </a:lnSpc>
                        <a:spcBef>
                          <a:spcPts val="20"/>
                        </a:spcBef>
                        <a:buFont typeface="Symbol"/>
                        <a:buChar char=""/>
                      </a:pPr>
                      <a:endParaRPr lang="en-US" sz="1100" b="1">
                        <a:latin typeface="Times New Roman"/>
                        <a:cs typeface="Times New Roman"/>
                      </a:endParaRPr>
                    </a:p>
                    <a:p>
                      <a:pPr marL="217804" marR="191770" indent="-146685">
                        <a:lnSpc>
                          <a:spcPct val="101800"/>
                        </a:lnSpc>
                        <a:spcBef>
                          <a:spcPts val="5"/>
                        </a:spcBef>
                        <a:buFont typeface="Symbol"/>
                        <a:buChar char=""/>
                        <a:tabLst>
                          <a:tab pos="218440" algn="l"/>
                        </a:tabLst>
                      </a:pPr>
                      <a:r>
                        <a:rPr lang="en-US" sz="1000" b="1">
                          <a:latin typeface="Calibri"/>
                          <a:cs typeface="Calibri"/>
                        </a:rPr>
                        <a:t>New </a:t>
                      </a:r>
                      <a:r>
                        <a:rPr lang="en-US" sz="1000" b="1" spc="-5">
                          <a:latin typeface="Calibri"/>
                          <a:cs typeface="Calibri"/>
                        </a:rPr>
                        <a:t>people needed in Washington </a:t>
                      </a:r>
                      <a:r>
                        <a:rPr lang="en-US" sz="1000" b="1">
                          <a:latin typeface="Calibri"/>
                          <a:cs typeface="Calibri"/>
                        </a:rPr>
                        <a:t>to get  </a:t>
                      </a:r>
                      <a:r>
                        <a:rPr lang="en-US" sz="1000" b="1" spc="-5">
                          <a:latin typeface="Calibri"/>
                          <a:cs typeface="Calibri"/>
                        </a:rPr>
                        <a:t>fresh ideas </a:t>
                      </a:r>
                      <a:r>
                        <a:rPr lang="en-US" sz="1000" b="1">
                          <a:latin typeface="Calibri"/>
                          <a:cs typeface="Calibri"/>
                        </a:rPr>
                        <a:t>on </a:t>
                      </a:r>
                      <a:r>
                        <a:rPr lang="en-US" sz="1000" b="1" spc="-5">
                          <a:latin typeface="Calibri"/>
                          <a:cs typeface="Calibri"/>
                        </a:rPr>
                        <a:t>complex</a:t>
                      </a:r>
                      <a:r>
                        <a:rPr lang="en-US" sz="1000" b="1" spc="-25">
                          <a:latin typeface="Calibri"/>
                          <a:cs typeface="Calibri"/>
                        </a:rPr>
                        <a:t> </a:t>
                      </a:r>
                      <a:r>
                        <a:rPr lang="en-US" sz="1000" b="1" spc="-5">
                          <a:latin typeface="Calibri"/>
                          <a:cs typeface="Calibri"/>
                        </a:rPr>
                        <a:t>issues.</a:t>
                      </a:r>
                      <a:endParaRPr lang="en-US" sz="1000" b="1">
                        <a:latin typeface="Calibri"/>
                        <a:cs typeface="Calibri"/>
                      </a:endParaRPr>
                    </a:p>
                    <a:p>
                      <a:pPr>
                        <a:lnSpc>
                          <a:spcPct val="100000"/>
                        </a:lnSpc>
                        <a:spcBef>
                          <a:spcPts val="10"/>
                        </a:spcBef>
                        <a:buFont typeface="Symbol"/>
                        <a:buChar char=""/>
                      </a:pPr>
                      <a:endParaRPr lang="en-US" sz="1100" b="1">
                        <a:latin typeface="Times New Roman"/>
                        <a:cs typeface="Times New Roman"/>
                      </a:endParaRPr>
                    </a:p>
                    <a:p>
                      <a:pPr marL="217804" marR="81915" indent="-146685">
                        <a:lnSpc>
                          <a:spcPct val="101800"/>
                        </a:lnSpc>
                        <a:buFont typeface="Symbol"/>
                        <a:buChar char=""/>
                        <a:tabLst>
                          <a:tab pos="218440" algn="l"/>
                        </a:tabLst>
                      </a:pPr>
                      <a:r>
                        <a:rPr lang="en-US" sz="1000" b="1" spc="-5">
                          <a:latin typeface="Calibri"/>
                          <a:cs typeface="Calibri"/>
                        </a:rPr>
                        <a:t>Term limits </a:t>
                      </a:r>
                      <a:r>
                        <a:rPr lang="en-US" sz="1000" b="1">
                          <a:latin typeface="Calibri"/>
                          <a:cs typeface="Calibri"/>
                        </a:rPr>
                        <a:t>would </a:t>
                      </a:r>
                      <a:r>
                        <a:rPr lang="en-US" sz="1000" b="1" spc="-5">
                          <a:latin typeface="Calibri"/>
                          <a:cs typeface="Calibri"/>
                        </a:rPr>
                        <a:t>save money because less  money would be spent </a:t>
                      </a:r>
                      <a:r>
                        <a:rPr lang="en-US" sz="1000" b="1">
                          <a:latin typeface="Calibri"/>
                          <a:cs typeface="Calibri"/>
                        </a:rPr>
                        <a:t>on </a:t>
                      </a:r>
                      <a:r>
                        <a:rPr lang="en-US" sz="1000" b="1" spc="-5">
                          <a:latin typeface="Calibri"/>
                          <a:cs typeface="Calibri"/>
                        </a:rPr>
                        <a:t>re-elections.</a:t>
                      </a:r>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rowSpan="13">
                  <a:txBody>
                    <a:bodyPr/>
                    <a:lstStyle/>
                    <a:p>
                      <a:pPr marL="71120">
                        <a:lnSpc>
                          <a:spcPts val="1405"/>
                        </a:lnSpc>
                      </a:pPr>
                      <a:r>
                        <a:rPr lang="en-US" sz="1100" b="1">
                          <a:latin typeface="Calibri"/>
                          <a:cs typeface="Calibri"/>
                        </a:rPr>
                        <a:t>5.</a:t>
                      </a:r>
                      <a:r>
                        <a:rPr lang="en-US" sz="1100" b="1" spc="-30">
                          <a:latin typeface="Calibri"/>
                          <a:cs typeface="Calibri"/>
                        </a:rPr>
                        <a:t> </a:t>
                      </a:r>
                      <a:r>
                        <a:rPr lang="en-US" sz="1100" b="1" u="sng" spc="-5">
                          <a:uFill>
                            <a:solidFill>
                              <a:srgbClr val="000000"/>
                            </a:solidFill>
                          </a:uFill>
                          <a:latin typeface="Calibri"/>
                          <a:cs typeface="Calibri"/>
                        </a:rPr>
                        <a:t>S</a:t>
                      </a:r>
                      <a:r>
                        <a:rPr lang="en-US" sz="1100" b="1" spc="-5">
                          <a:latin typeface="Calibri"/>
                          <a:cs typeface="Calibri"/>
                        </a:rPr>
                        <a:t>et</a:t>
                      </a:r>
                      <a:endParaRPr lang="en-US" sz="1100">
                        <a:latin typeface="Calibri"/>
                        <a:cs typeface="Calibri"/>
                      </a:endParaRPr>
                    </a:p>
                    <a:p>
                      <a:pPr marR="28575" algn="ctr">
                        <a:lnSpc>
                          <a:spcPct val="100000"/>
                        </a:lnSpc>
                        <a:spcBef>
                          <a:spcPts val="25"/>
                        </a:spcBef>
                      </a:pPr>
                      <a:r>
                        <a:rPr lang="en-US" sz="1100" b="1" spc="-5">
                          <a:latin typeface="Calibri"/>
                          <a:cs typeface="Calibri"/>
                        </a:rPr>
                        <a:t>Rank</a:t>
                      </a:r>
                      <a:endParaRPr lang="en-US" sz="1100">
                        <a:latin typeface="Calibri"/>
                        <a:cs typeface="Calibri"/>
                      </a:endParaRPr>
                    </a:p>
                    <a:p>
                      <a:pPr marL="5080" algn="ctr">
                        <a:lnSpc>
                          <a:spcPct val="100000"/>
                        </a:lnSpc>
                        <a:spcBef>
                          <a:spcPts val="20"/>
                        </a:spcBef>
                      </a:pPr>
                      <a:r>
                        <a:rPr lang="en-US" sz="1100">
                          <a:latin typeface="Calibri"/>
                          <a:cs typeface="Calibri"/>
                        </a:rPr>
                        <a:t>3</a:t>
                      </a:r>
                    </a:p>
                    <a:p>
                      <a:pPr>
                        <a:lnSpc>
                          <a:spcPct val="100000"/>
                        </a:lnSpc>
                      </a:pPr>
                      <a:endParaRPr lang="en-US" sz="1100">
                        <a:latin typeface="Times New Roman"/>
                        <a:cs typeface="Times New Roman"/>
                      </a:endParaRPr>
                    </a:p>
                    <a:p>
                      <a:pPr>
                        <a:lnSpc>
                          <a:spcPct val="100000"/>
                        </a:lnSpc>
                      </a:pPr>
                      <a:endParaRPr lang="en-US" sz="1100">
                        <a:latin typeface="Times New Roman"/>
                        <a:cs typeface="Times New Roman"/>
                      </a:endParaRPr>
                    </a:p>
                    <a:p>
                      <a:pPr>
                        <a:lnSpc>
                          <a:spcPct val="100000"/>
                        </a:lnSpc>
                      </a:pPr>
                      <a:endParaRPr lang="en-US" sz="1100">
                        <a:latin typeface="Times New Roman"/>
                        <a:cs typeface="Times New Roman"/>
                      </a:endParaRPr>
                    </a:p>
                    <a:p>
                      <a:pPr marL="5080" algn="ctr">
                        <a:lnSpc>
                          <a:spcPct val="100000"/>
                        </a:lnSpc>
                        <a:spcBef>
                          <a:spcPts val="1019"/>
                        </a:spcBef>
                      </a:pPr>
                      <a:r>
                        <a:rPr lang="en-US" sz="1100">
                          <a:latin typeface="Calibri"/>
                          <a:cs typeface="Calibri"/>
                        </a:rPr>
                        <a:t>2</a:t>
                      </a:r>
                    </a:p>
                    <a:p>
                      <a:pPr>
                        <a:lnSpc>
                          <a:spcPct val="100000"/>
                        </a:lnSpc>
                      </a:pPr>
                      <a:endParaRPr lang="en-US" sz="1100">
                        <a:latin typeface="Times New Roman"/>
                        <a:cs typeface="Times New Roman"/>
                      </a:endParaRPr>
                    </a:p>
                    <a:p>
                      <a:pPr>
                        <a:lnSpc>
                          <a:spcPct val="100000"/>
                        </a:lnSpc>
                      </a:pPr>
                      <a:endParaRPr lang="en-US" sz="1100">
                        <a:latin typeface="Times New Roman"/>
                        <a:cs typeface="Times New Roman"/>
                      </a:endParaRPr>
                    </a:p>
                    <a:p>
                      <a:pPr>
                        <a:lnSpc>
                          <a:spcPct val="100000"/>
                        </a:lnSpc>
                      </a:pPr>
                      <a:endParaRPr lang="en-US" sz="1100">
                        <a:latin typeface="Times New Roman"/>
                        <a:cs typeface="Times New Roman"/>
                      </a:endParaRPr>
                    </a:p>
                    <a:p>
                      <a:pPr marL="5080" algn="ctr">
                        <a:lnSpc>
                          <a:spcPct val="100000"/>
                        </a:lnSpc>
                        <a:spcBef>
                          <a:spcPts val="1010"/>
                        </a:spcBef>
                      </a:pPr>
                      <a:r>
                        <a:rPr lang="en-US" sz="1100">
                          <a:latin typeface="Calibri"/>
                          <a:cs typeface="Calibri"/>
                        </a:rPr>
                        <a:t>3</a:t>
                      </a:r>
                    </a:p>
                    <a:p>
                      <a:pPr>
                        <a:lnSpc>
                          <a:spcPct val="100000"/>
                        </a:lnSpc>
                      </a:pPr>
                      <a:endParaRPr lang="en-US" sz="1100">
                        <a:latin typeface="Times New Roman"/>
                        <a:cs typeface="Times New Roman"/>
                      </a:endParaRPr>
                    </a:p>
                    <a:p>
                      <a:pPr>
                        <a:lnSpc>
                          <a:spcPct val="100000"/>
                        </a:lnSpc>
                        <a:spcBef>
                          <a:spcPts val="20"/>
                        </a:spcBef>
                      </a:pPr>
                      <a:endParaRPr lang="en-US" sz="1200">
                        <a:latin typeface="Times New Roman"/>
                        <a:cs typeface="Times New Roman"/>
                      </a:endParaRPr>
                    </a:p>
                    <a:p>
                      <a:pPr marL="5080" algn="ctr">
                        <a:lnSpc>
                          <a:spcPct val="100000"/>
                        </a:lnSpc>
                      </a:pPr>
                      <a:r>
                        <a:rPr lang="en-US" sz="1100">
                          <a:latin typeface="Calibri"/>
                          <a:cs typeface="Calibri"/>
                        </a:rPr>
                        <a:t>3</a:t>
                      </a:r>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13">
                  <a:txBody>
                    <a:bodyPr/>
                    <a:lstStyle/>
                    <a:p>
                      <a:pPr marL="71120">
                        <a:lnSpc>
                          <a:spcPts val="1405"/>
                        </a:lnSpc>
                      </a:pPr>
                      <a:r>
                        <a:rPr lang="en-US" sz="1100" b="1">
                          <a:latin typeface="Calibri"/>
                          <a:cs typeface="Calibri"/>
                        </a:rPr>
                        <a:t>4. </a:t>
                      </a:r>
                      <a:r>
                        <a:rPr lang="en-US" sz="1400" b="1" u="sng" spc="-5">
                          <a:highlight>
                            <a:srgbClr val="FFFF00"/>
                          </a:highlight>
                          <a:latin typeface="Calibri"/>
                          <a:cs typeface="Calibri"/>
                        </a:rPr>
                        <a:t>I</a:t>
                      </a:r>
                      <a:r>
                        <a:rPr lang="en-US" sz="1400" b="1" spc="-5">
                          <a:highlight>
                            <a:srgbClr val="FFFF00"/>
                          </a:highlight>
                          <a:latin typeface="Calibri"/>
                          <a:cs typeface="Calibri"/>
                        </a:rPr>
                        <a:t>dentify reasons for option</a:t>
                      </a:r>
                      <a:r>
                        <a:rPr lang="en-US" sz="1400" b="1" spc="10">
                          <a:highlight>
                            <a:srgbClr val="FFFF00"/>
                          </a:highlight>
                          <a:latin typeface="Calibri"/>
                          <a:cs typeface="Calibri"/>
                        </a:rPr>
                        <a:t> </a:t>
                      </a:r>
                      <a:r>
                        <a:rPr lang="en-US" sz="1400" b="1">
                          <a:highlight>
                            <a:srgbClr val="FFFF00"/>
                          </a:highlight>
                          <a:latin typeface="Calibri"/>
                          <a:cs typeface="Calibri"/>
                        </a:rPr>
                        <a:t>B</a:t>
                      </a:r>
                      <a:endParaRPr lang="en-US" sz="1400">
                        <a:highlight>
                          <a:srgbClr val="FFFF00"/>
                        </a:highlight>
                        <a:latin typeface="Calibri"/>
                        <a:cs typeface="Calibri"/>
                      </a:endParaRPr>
                    </a:p>
                    <a:p>
                      <a:pPr>
                        <a:lnSpc>
                          <a:spcPct val="100000"/>
                        </a:lnSpc>
                        <a:spcBef>
                          <a:spcPts val="25"/>
                        </a:spcBef>
                      </a:pPr>
                      <a:endParaRPr lang="en-US" sz="1100" b="1">
                        <a:latin typeface="Times New Roman"/>
                        <a:cs typeface="Times New Roman"/>
                      </a:endParaRPr>
                    </a:p>
                    <a:p>
                      <a:pPr marL="217804" marR="97155" indent="-146685">
                        <a:lnSpc>
                          <a:spcPct val="101800"/>
                        </a:lnSpc>
                        <a:buFont typeface="Symbol"/>
                        <a:buChar char=""/>
                        <a:tabLst>
                          <a:tab pos="218440" algn="l"/>
                        </a:tabLst>
                      </a:pPr>
                      <a:r>
                        <a:rPr lang="en-US" sz="1000" b="1" spc="-5">
                          <a:latin typeface="Calibri"/>
                          <a:cs typeface="Calibri"/>
                        </a:rPr>
                        <a:t>Special interest group lobbyists might have  more power due to new members’  inexperience and </a:t>
                      </a:r>
                      <a:r>
                        <a:rPr lang="en-US" sz="1000" b="1">
                          <a:latin typeface="Calibri"/>
                          <a:cs typeface="Calibri"/>
                        </a:rPr>
                        <a:t>need </a:t>
                      </a:r>
                      <a:r>
                        <a:rPr lang="en-US" sz="1000" b="1" spc="-5">
                          <a:latin typeface="Calibri"/>
                          <a:cs typeface="Calibri"/>
                        </a:rPr>
                        <a:t>for</a:t>
                      </a:r>
                      <a:r>
                        <a:rPr lang="en-US" sz="1000" b="1" spc="-25">
                          <a:latin typeface="Calibri"/>
                          <a:cs typeface="Calibri"/>
                        </a:rPr>
                        <a:t> </a:t>
                      </a:r>
                      <a:r>
                        <a:rPr lang="en-US" sz="1000" b="1" spc="-5">
                          <a:latin typeface="Calibri"/>
                          <a:cs typeface="Calibri"/>
                        </a:rPr>
                        <a:t>donations.</a:t>
                      </a:r>
                      <a:endParaRPr lang="en-US" sz="1000" b="1">
                        <a:latin typeface="Calibri"/>
                        <a:cs typeface="Calibri"/>
                      </a:endParaRPr>
                    </a:p>
                    <a:p>
                      <a:pPr>
                        <a:lnSpc>
                          <a:spcPct val="100000"/>
                        </a:lnSpc>
                        <a:spcBef>
                          <a:spcPts val="30"/>
                        </a:spcBef>
                        <a:buFont typeface="Symbol"/>
                        <a:buChar char=""/>
                      </a:pPr>
                      <a:endParaRPr lang="en-US" sz="1100" b="1">
                        <a:latin typeface="Times New Roman"/>
                        <a:cs typeface="Times New Roman"/>
                      </a:endParaRPr>
                    </a:p>
                    <a:p>
                      <a:pPr marL="217804" marR="84455" indent="-146685">
                        <a:lnSpc>
                          <a:spcPct val="101400"/>
                        </a:lnSpc>
                        <a:buFont typeface="Symbol"/>
                        <a:buChar char=""/>
                        <a:tabLst>
                          <a:tab pos="218440" algn="l"/>
                        </a:tabLst>
                      </a:pPr>
                      <a:r>
                        <a:rPr lang="en-US" sz="1000" b="1" spc="-5">
                          <a:latin typeface="Calibri"/>
                          <a:cs typeface="Calibri"/>
                        </a:rPr>
                        <a:t>Changing </a:t>
                      </a:r>
                      <a:r>
                        <a:rPr lang="en-US" sz="1000" b="1">
                          <a:latin typeface="Calibri"/>
                          <a:cs typeface="Calibri"/>
                        </a:rPr>
                        <a:t>term </a:t>
                      </a:r>
                      <a:r>
                        <a:rPr lang="en-US" sz="1000" b="1" spc="-10">
                          <a:latin typeface="Calibri"/>
                          <a:cs typeface="Calibri"/>
                        </a:rPr>
                        <a:t>limits </a:t>
                      </a:r>
                      <a:r>
                        <a:rPr lang="en-US" sz="1000" b="1" spc="-5">
                          <a:latin typeface="Calibri"/>
                          <a:cs typeface="Calibri"/>
                        </a:rPr>
                        <a:t>would mean changing  </a:t>
                      </a:r>
                      <a:r>
                        <a:rPr lang="en-US" sz="1000" b="1">
                          <a:latin typeface="Calibri"/>
                          <a:cs typeface="Calibri"/>
                        </a:rPr>
                        <a:t>to the </a:t>
                      </a:r>
                      <a:r>
                        <a:rPr lang="en-US" sz="1000" b="1" spc="-5">
                          <a:latin typeface="Calibri"/>
                          <a:cs typeface="Calibri"/>
                        </a:rPr>
                        <a:t>Constitution; founding fathers did  </a:t>
                      </a:r>
                      <a:r>
                        <a:rPr lang="en-US" sz="1000" b="1">
                          <a:latin typeface="Calibri"/>
                          <a:cs typeface="Calibri"/>
                        </a:rPr>
                        <a:t>not </a:t>
                      </a:r>
                      <a:r>
                        <a:rPr lang="en-US" sz="1000" b="1" spc="-5">
                          <a:latin typeface="Calibri"/>
                          <a:cs typeface="Calibri"/>
                        </a:rPr>
                        <a:t>want term</a:t>
                      </a:r>
                      <a:r>
                        <a:rPr lang="en-US" sz="1000" b="1">
                          <a:latin typeface="Calibri"/>
                          <a:cs typeface="Calibri"/>
                        </a:rPr>
                        <a:t> </a:t>
                      </a:r>
                      <a:r>
                        <a:rPr lang="en-US" sz="1000" b="1" spc="-5">
                          <a:latin typeface="Calibri"/>
                          <a:cs typeface="Calibri"/>
                        </a:rPr>
                        <a:t>limits.</a:t>
                      </a:r>
                      <a:endParaRPr lang="en-US" sz="1000" b="1">
                        <a:latin typeface="Calibri"/>
                        <a:cs typeface="Calibri"/>
                      </a:endParaRPr>
                    </a:p>
                    <a:p>
                      <a:pPr>
                        <a:lnSpc>
                          <a:spcPct val="100000"/>
                        </a:lnSpc>
                        <a:spcBef>
                          <a:spcPts val="25"/>
                        </a:spcBef>
                        <a:buFont typeface="Symbol"/>
                        <a:buChar char=""/>
                      </a:pPr>
                      <a:endParaRPr lang="en-US" sz="1100" b="1">
                        <a:latin typeface="Times New Roman"/>
                        <a:cs typeface="Times New Roman"/>
                      </a:endParaRPr>
                    </a:p>
                    <a:p>
                      <a:pPr marL="217804" marR="200660" indent="-146685">
                        <a:lnSpc>
                          <a:spcPct val="101800"/>
                        </a:lnSpc>
                        <a:buFont typeface="Symbol"/>
                        <a:buChar char=""/>
                        <a:tabLst>
                          <a:tab pos="218440" algn="l"/>
                        </a:tabLst>
                      </a:pPr>
                      <a:r>
                        <a:rPr lang="en-US" sz="1000" b="1" spc="-5">
                          <a:latin typeface="Calibri"/>
                          <a:cs typeface="Calibri"/>
                        </a:rPr>
                        <a:t>Experienced members </a:t>
                      </a:r>
                      <a:r>
                        <a:rPr lang="en-US" sz="1000" b="1">
                          <a:latin typeface="Calibri"/>
                          <a:cs typeface="Calibri"/>
                        </a:rPr>
                        <a:t>of </a:t>
                      </a:r>
                      <a:r>
                        <a:rPr lang="en-US" sz="1000" b="1" spc="-5">
                          <a:latin typeface="Calibri"/>
                          <a:cs typeface="Calibri"/>
                        </a:rPr>
                        <a:t>Congress are  valuable because </a:t>
                      </a:r>
                      <a:r>
                        <a:rPr lang="en-US" sz="1000" b="1">
                          <a:latin typeface="Calibri"/>
                          <a:cs typeface="Calibri"/>
                        </a:rPr>
                        <a:t>they </a:t>
                      </a:r>
                      <a:r>
                        <a:rPr lang="en-US" sz="1000" b="1" spc="-5">
                          <a:latin typeface="Calibri"/>
                          <a:cs typeface="Calibri"/>
                        </a:rPr>
                        <a:t>provide “historical  memory” for complex</a:t>
                      </a:r>
                      <a:r>
                        <a:rPr lang="en-US" sz="1000" b="1" spc="5">
                          <a:latin typeface="Calibri"/>
                          <a:cs typeface="Calibri"/>
                        </a:rPr>
                        <a:t> </a:t>
                      </a:r>
                      <a:r>
                        <a:rPr lang="en-US" sz="1000" b="1" spc="-5">
                          <a:latin typeface="Calibri"/>
                          <a:cs typeface="Calibri"/>
                        </a:rPr>
                        <a:t>issues.</a:t>
                      </a:r>
                      <a:endParaRPr lang="en-US" sz="1000" b="1">
                        <a:latin typeface="Calibri"/>
                        <a:cs typeface="Calibri"/>
                      </a:endParaRPr>
                    </a:p>
                    <a:p>
                      <a:pPr>
                        <a:lnSpc>
                          <a:spcPct val="100000"/>
                        </a:lnSpc>
                        <a:spcBef>
                          <a:spcPts val="10"/>
                        </a:spcBef>
                        <a:buFont typeface="Symbol"/>
                        <a:buChar char=""/>
                      </a:pPr>
                      <a:endParaRPr lang="en-US" sz="1100" b="1">
                        <a:latin typeface="Times New Roman"/>
                        <a:cs typeface="Times New Roman"/>
                      </a:endParaRPr>
                    </a:p>
                    <a:p>
                      <a:pPr marL="217804" marR="203835" indent="-146050">
                        <a:lnSpc>
                          <a:spcPct val="101800"/>
                        </a:lnSpc>
                        <a:spcBef>
                          <a:spcPts val="5"/>
                        </a:spcBef>
                        <a:buFont typeface="Symbol"/>
                        <a:buChar char=""/>
                        <a:tabLst>
                          <a:tab pos="218440" algn="l"/>
                        </a:tabLst>
                      </a:pPr>
                      <a:r>
                        <a:rPr lang="en-US" sz="1000" b="1" spc="-5">
                          <a:latin typeface="Calibri"/>
                          <a:cs typeface="Calibri"/>
                        </a:rPr>
                        <a:t>Term limits for governors and presidency  have not solved the problem </a:t>
                      </a:r>
                      <a:r>
                        <a:rPr lang="en-US" sz="1000" b="1">
                          <a:latin typeface="Calibri"/>
                          <a:cs typeface="Calibri"/>
                        </a:rPr>
                        <a:t>of </a:t>
                      </a:r>
                      <a:r>
                        <a:rPr lang="en-US" sz="1000" b="1" spc="-5">
                          <a:latin typeface="Calibri"/>
                          <a:cs typeface="Calibri"/>
                        </a:rPr>
                        <a:t>money  being spent </a:t>
                      </a:r>
                      <a:r>
                        <a:rPr lang="en-US" sz="1000" b="1">
                          <a:latin typeface="Calibri"/>
                          <a:cs typeface="Calibri"/>
                        </a:rPr>
                        <a:t>on</a:t>
                      </a:r>
                      <a:r>
                        <a:rPr lang="en-US" sz="1000" b="1" spc="-15">
                          <a:latin typeface="Calibri"/>
                          <a:cs typeface="Calibri"/>
                        </a:rPr>
                        <a:t> </a:t>
                      </a:r>
                      <a:r>
                        <a:rPr lang="en-US" sz="1000" b="1" spc="-5">
                          <a:latin typeface="Calibri"/>
                          <a:cs typeface="Calibri"/>
                        </a:rPr>
                        <a:t>campaigns</a:t>
                      </a:r>
                      <a:r>
                        <a:rPr lang="en-US" sz="1000" spc="-5">
                          <a:latin typeface="Calibri"/>
                          <a:cs typeface="Calibri"/>
                        </a:rPr>
                        <a:t>.</a:t>
                      </a:r>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lumMod val="20000"/>
                        <a:lumOff val="80000"/>
                      </a:schemeClr>
                    </a:solidFill>
                  </a:tcPr>
                </a:tc>
                <a:tc rowSpan="13">
                  <a:txBody>
                    <a:bodyPr/>
                    <a:lstStyle/>
                    <a:p>
                      <a:pPr marL="71120">
                        <a:lnSpc>
                          <a:spcPts val="1405"/>
                        </a:lnSpc>
                      </a:pPr>
                      <a:r>
                        <a:rPr lang="en-US" sz="1100" b="1">
                          <a:latin typeface="Calibri"/>
                          <a:cs typeface="Calibri"/>
                        </a:rPr>
                        <a:t>5.</a:t>
                      </a:r>
                      <a:r>
                        <a:rPr lang="en-US" sz="1100" b="1" spc="-25">
                          <a:latin typeface="Calibri"/>
                          <a:cs typeface="Calibri"/>
                        </a:rPr>
                        <a:t> </a:t>
                      </a:r>
                      <a:r>
                        <a:rPr lang="en-US" sz="1100" b="1" u="sng" spc="-5">
                          <a:uFill>
                            <a:solidFill>
                              <a:srgbClr val="000000"/>
                            </a:solidFill>
                          </a:uFill>
                          <a:latin typeface="Calibri"/>
                          <a:cs typeface="Calibri"/>
                        </a:rPr>
                        <a:t>S</a:t>
                      </a:r>
                      <a:r>
                        <a:rPr lang="en-US" sz="1100" b="1" spc="-5">
                          <a:latin typeface="Calibri"/>
                          <a:cs typeface="Calibri"/>
                        </a:rPr>
                        <a:t>et</a:t>
                      </a:r>
                      <a:endParaRPr lang="en-US" sz="1100">
                        <a:latin typeface="Calibri"/>
                        <a:cs typeface="Calibri"/>
                      </a:endParaRPr>
                    </a:p>
                    <a:p>
                      <a:pPr marR="46990" algn="ctr">
                        <a:lnSpc>
                          <a:spcPct val="100000"/>
                        </a:lnSpc>
                        <a:spcBef>
                          <a:spcPts val="25"/>
                        </a:spcBef>
                      </a:pPr>
                      <a:r>
                        <a:rPr lang="en-US" sz="1100" b="1" spc="-5">
                          <a:latin typeface="Calibri"/>
                          <a:cs typeface="Calibri"/>
                        </a:rPr>
                        <a:t>Rank</a:t>
                      </a:r>
                      <a:endParaRPr lang="en-US" sz="1100">
                        <a:latin typeface="Calibri"/>
                        <a:cs typeface="Calibri"/>
                      </a:endParaRPr>
                    </a:p>
                    <a:p>
                      <a:pPr marL="5715" algn="ctr">
                        <a:lnSpc>
                          <a:spcPct val="100000"/>
                        </a:lnSpc>
                        <a:spcBef>
                          <a:spcPts val="20"/>
                        </a:spcBef>
                      </a:pPr>
                      <a:r>
                        <a:rPr lang="en-US" sz="1100">
                          <a:latin typeface="Calibri"/>
                          <a:cs typeface="Calibri"/>
                        </a:rPr>
                        <a:t>5</a:t>
                      </a:r>
                    </a:p>
                    <a:p>
                      <a:pPr>
                        <a:lnSpc>
                          <a:spcPct val="100000"/>
                        </a:lnSpc>
                      </a:pPr>
                      <a:endParaRPr lang="en-US" sz="1100">
                        <a:latin typeface="Times New Roman"/>
                        <a:cs typeface="Times New Roman"/>
                      </a:endParaRPr>
                    </a:p>
                    <a:p>
                      <a:pPr>
                        <a:lnSpc>
                          <a:spcPct val="100000"/>
                        </a:lnSpc>
                      </a:pPr>
                      <a:endParaRPr lang="en-US" sz="1100">
                        <a:latin typeface="Times New Roman"/>
                        <a:cs typeface="Times New Roman"/>
                      </a:endParaRPr>
                    </a:p>
                    <a:p>
                      <a:pPr>
                        <a:lnSpc>
                          <a:spcPct val="100000"/>
                        </a:lnSpc>
                      </a:pPr>
                      <a:endParaRPr lang="en-US" sz="1300">
                        <a:latin typeface="Times New Roman"/>
                        <a:cs typeface="Times New Roman"/>
                      </a:endParaRPr>
                    </a:p>
                    <a:p>
                      <a:pPr marL="5715" algn="ctr">
                        <a:lnSpc>
                          <a:spcPct val="100000"/>
                        </a:lnSpc>
                      </a:pPr>
                      <a:r>
                        <a:rPr lang="en-US" sz="1100">
                          <a:latin typeface="Calibri"/>
                          <a:cs typeface="Calibri"/>
                        </a:rPr>
                        <a:t>1</a:t>
                      </a:r>
                    </a:p>
                    <a:p>
                      <a:pPr>
                        <a:lnSpc>
                          <a:spcPct val="100000"/>
                        </a:lnSpc>
                      </a:pPr>
                      <a:endParaRPr lang="en-US" sz="1100">
                        <a:latin typeface="Times New Roman"/>
                        <a:cs typeface="Times New Roman"/>
                      </a:endParaRPr>
                    </a:p>
                    <a:p>
                      <a:pPr>
                        <a:lnSpc>
                          <a:spcPct val="100000"/>
                        </a:lnSpc>
                      </a:pPr>
                      <a:endParaRPr lang="en-US" sz="1100">
                        <a:latin typeface="Times New Roman"/>
                        <a:cs typeface="Times New Roman"/>
                      </a:endParaRPr>
                    </a:p>
                    <a:p>
                      <a:pPr>
                        <a:lnSpc>
                          <a:spcPct val="100000"/>
                        </a:lnSpc>
                        <a:spcBef>
                          <a:spcPts val="50"/>
                        </a:spcBef>
                      </a:pPr>
                      <a:endParaRPr lang="en-US" sz="1200">
                        <a:latin typeface="Times New Roman"/>
                        <a:cs typeface="Times New Roman"/>
                      </a:endParaRPr>
                    </a:p>
                    <a:p>
                      <a:pPr marL="5715" algn="ctr">
                        <a:lnSpc>
                          <a:spcPct val="100000"/>
                        </a:lnSpc>
                      </a:pPr>
                      <a:r>
                        <a:rPr lang="en-US" sz="1100">
                          <a:latin typeface="Calibri"/>
                          <a:cs typeface="Calibri"/>
                        </a:rPr>
                        <a:t>3</a:t>
                      </a:r>
                    </a:p>
                    <a:p>
                      <a:pPr>
                        <a:lnSpc>
                          <a:spcPct val="100000"/>
                        </a:lnSpc>
                      </a:pPr>
                      <a:endParaRPr lang="en-US" sz="1100">
                        <a:latin typeface="Times New Roman"/>
                        <a:cs typeface="Times New Roman"/>
                      </a:endParaRPr>
                    </a:p>
                    <a:p>
                      <a:pPr>
                        <a:lnSpc>
                          <a:spcPct val="100000"/>
                        </a:lnSpc>
                      </a:pPr>
                      <a:endParaRPr lang="en-US" sz="1100">
                        <a:latin typeface="Times New Roman"/>
                        <a:cs typeface="Times New Roman"/>
                      </a:endParaRPr>
                    </a:p>
                    <a:p>
                      <a:pPr>
                        <a:lnSpc>
                          <a:spcPct val="100000"/>
                        </a:lnSpc>
                        <a:spcBef>
                          <a:spcPts val="45"/>
                        </a:spcBef>
                      </a:pPr>
                      <a:endParaRPr lang="en-US" sz="1200">
                        <a:latin typeface="Times New Roman"/>
                        <a:cs typeface="Times New Roman"/>
                      </a:endParaRPr>
                    </a:p>
                    <a:p>
                      <a:pPr marL="5715" algn="ctr">
                        <a:lnSpc>
                          <a:spcPct val="100000"/>
                        </a:lnSpc>
                      </a:pPr>
                      <a:r>
                        <a:rPr lang="en-US" sz="1100">
                          <a:latin typeface="Calibri"/>
                          <a:cs typeface="Calibri"/>
                        </a:rPr>
                        <a:t>4</a:t>
                      </a:r>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159689">
                <a:tc>
                  <a:txBody>
                    <a:bodyPr/>
                    <a:lstStyle/>
                    <a:p>
                      <a:pPr marL="217804">
                        <a:lnSpc>
                          <a:spcPts val="1170"/>
                        </a:lnSpc>
                      </a:pPr>
                      <a:r>
                        <a:rPr sz="1000">
                          <a:latin typeface="Calibri"/>
                          <a:cs typeface="Calibri"/>
                        </a:rPr>
                        <a:t>term </a:t>
                      </a:r>
                      <a:r>
                        <a:rPr sz="1000" spc="-5">
                          <a:latin typeface="Calibri"/>
                          <a:cs typeface="Calibri"/>
                        </a:rPr>
                        <a:t>limits</a:t>
                      </a:r>
                      <a:r>
                        <a:rPr sz="1000" spc="-15">
                          <a:latin typeface="Calibri"/>
                          <a:cs typeface="Calibri"/>
                        </a:rPr>
                        <a:t> </a:t>
                      </a:r>
                      <a:r>
                        <a:rPr sz="1000" spc="-5">
                          <a:latin typeface="Calibri"/>
                          <a:cs typeface="Calibri"/>
                        </a:rPr>
                        <a:t>for</a:t>
                      </a:r>
                      <a:endParaRPr sz="1000">
                        <a:latin typeface="Calibri"/>
                        <a:cs typeface="Calibri"/>
                      </a:endParaRP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tcPr>
                </a:tc>
                <a:tc vMerge="1">
                  <a:txBody>
                    <a:bodyPr/>
                    <a:lstStyle/>
                    <a:p>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vMerge="1">
                  <a:txBody>
                    <a:bodyPr/>
                    <a:lstStyle/>
                    <a:p>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vMerge="1">
                  <a:txBody>
                    <a:bodyPr/>
                    <a:lstStyle/>
                    <a:p>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a:solidFill>
                        <a:srgbClr val="000000"/>
                      </a:solidFill>
                      <a:prstDash val="solid"/>
                    </a:lnB>
                  </a:tcPr>
                </a:tc>
                <a:tc vMerge="1">
                  <a:txBody>
                    <a:bodyPr/>
                    <a:lstStyle/>
                    <a:p>
                      <a:endParaRP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tcPr>
                </a:tc>
                <a:extLst>
                  <a:ext uri="{0D108BD9-81ED-4DB2-BD59-A6C34878D82A}">
                    <a16:rowId xmlns:a16="http://schemas.microsoft.com/office/drawing/2014/main" val="10004"/>
                  </a:ext>
                </a:extLst>
              </a:tr>
              <a:tr h="332686">
                <a:tc>
                  <a:txBody>
                    <a:bodyPr/>
                    <a:lstStyle/>
                    <a:p>
                      <a:pPr marL="217804">
                        <a:lnSpc>
                          <a:spcPts val="1170"/>
                        </a:lnSpc>
                      </a:pPr>
                      <a:r>
                        <a:rPr sz="1000" spc="-5">
                          <a:latin typeface="Calibri"/>
                          <a:cs typeface="Calibri"/>
                        </a:rPr>
                        <a:t>Congress.</a:t>
                      </a:r>
                      <a:endParaRPr sz="1000">
                        <a:latin typeface="Calibri"/>
                        <a:cs typeface="Calibri"/>
                      </a:endParaRPr>
                    </a:p>
                    <a:p>
                      <a:pPr marL="217804" indent="-146050">
                        <a:lnSpc>
                          <a:spcPct val="100000"/>
                        </a:lnSpc>
                        <a:spcBef>
                          <a:spcPts val="70"/>
                        </a:spcBef>
                        <a:buFont typeface="Symbol"/>
                        <a:buChar char=""/>
                        <a:tabLst>
                          <a:tab pos="218440" algn="l"/>
                        </a:tabLst>
                      </a:pPr>
                      <a:r>
                        <a:rPr sz="1000" spc="-5">
                          <a:latin typeface="Calibri"/>
                          <a:cs typeface="Calibri"/>
                        </a:rPr>
                        <a:t>Representatives are</a:t>
                      </a:r>
                      <a:endParaRPr sz="1000">
                        <a:latin typeface="Calibri"/>
                        <a:cs typeface="Calibri"/>
                      </a:endParaRP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59689">
                <a:tc>
                  <a:txBody>
                    <a:bodyPr/>
                    <a:lstStyle/>
                    <a:p>
                      <a:pPr marL="217804">
                        <a:lnSpc>
                          <a:spcPts val="1170"/>
                        </a:lnSpc>
                      </a:pPr>
                      <a:r>
                        <a:rPr sz="1000" spc="-5">
                          <a:latin typeface="Calibri"/>
                          <a:cs typeface="Calibri"/>
                        </a:rPr>
                        <a:t>elected for terms </a:t>
                      </a:r>
                      <a:r>
                        <a:rPr sz="1000">
                          <a:latin typeface="Calibri"/>
                          <a:cs typeface="Calibri"/>
                        </a:rPr>
                        <a:t>of</a:t>
                      </a:r>
                      <a:r>
                        <a:rPr sz="1000" spc="-25">
                          <a:latin typeface="Calibri"/>
                          <a:cs typeface="Calibri"/>
                        </a:rPr>
                        <a:t> </a:t>
                      </a:r>
                      <a:r>
                        <a:rPr sz="1000">
                          <a:latin typeface="Calibri"/>
                          <a:cs typeface="Calibri"/>
                        </a:rPr>
                        <a:t>2</a:t>
                      </a: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159689">
                <a:tc>
                  <a:txBody>
                    <a:bodyPr/>
                    <a:lstStyle/>
                    <a:p>
                      <a:pPr marL="217804">
                        <a:lnSpc>
                          <a:spcPts val="1170"/>
                        </a:lnSpc>
                      </a:pPr>
                      <a:r>
                        <a:rPr sz="1000" spc="-5">
                          <a:latin typeface="Calibri"/>
                          <a:cs typeface="Calibri"/>
                        </a:rPr>
                        <a:t>years, Senators </a:t>
                      </a:r>
                      <a:r>
                        <a:rPr sz="1000">
                          <a:latin typeface="Calibri"/>
                          <a:cs typeface="Calibri"/>
                        </a:rPr>
                        <a:t>of</a:t>
                      </a:r>
                      <a:r>
                        <a:rPr sz="1000" spc="-30">
                          <a:latin typeface="Calibri"/>
                          <a:cs typeface="Calibri"/>
                        </a:rPr>
                        <a:t> </a:t>
                      </a:r>
                      <a:r>
                        <a:rPr sz="1000">
                          <a:latin typeface="Calibri"/>
                          <a:cs typeface="Calibri"/>
                        </a:rPr>
                        <a:t>6</a:t>
                      </a: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332686">
                <a:tc>
                  <a:txBody>
                    <a:bodyPr/>
                    <a:lstStyle/>
                    <a:p>
                      <a:pPr marL="217804">
                        <a:lnSpc>
                          <a:spcPts val="1170"/>
                        </a:lnSpc>
                      </a:pPr>
                      <a:r>
                        <a:rPr sz="1000" spc="-5">
                          <a:latin typeface="Calibri"/>
                          <a:cs typeface="Calibri"/>
                        </a:rPr>
                        <a:t>years.</a:t>
                      </a:r>
                      <a:endParaRPr sz="1000">
                        <a:latin typeface="Calibri"/>
                        <a:cs typeface="Calibri"/>
                      </a:endParaRPr>
                    </a:p>
                    <a:p>
                      <a:pPr marL="217804" indent="-146050">
                        <a:lnSpc>
                          <a:spcPct val="100000"/>
                        </a:lnSpc>
                        <a:spcBef>
                          <a:spcPts val="85"/>
                        </a:spcBef>
                        <a:buFont typeface="Symbol"/>
                        <a:buChar char=""/>
                        <a:tabLst>
                          <a:tab pos="218440" algn="l"/>
                        </a:tabLst>
                      </a:pPr>
                      <a:r>
                        <a:rPr sz="1000">
                          <a:latin typeface="Calibri"/>
                          <a:cs typeface="Calibri"/>
                        </a:rPr>
                        <a:t>The </a:t>
                      </a:r>
                      <a:r>
                        <a:rPr sz="1000" spc="-5">
                          <a:latin typeface="Calibri"/>
                          <a:cs typeface="Calibri"/>
                        </a:rPr>
                        <a:t>Constitution </a:t>
                      </a:r>
                      <a:r>
                        <a:rPr sz="1000">
                          <a:latin typeface="Calibri"/>
                          <a:cs typeface="Calibri"/>
                        </a:rPr>
                        <a:t>can</a:t>
                      </a:r>
                      <a:r>
                        <a:rPr sz="1000" spc="-25">
                          <a:latin typeface="Calibri"/>
                          <a:cs typeface="Calibri"/>
                        </a:rPr>
                        <a:t> </a:t>
                      </a:r>
                      <a:r>
                        <a:rPr sz="1000" spc="-10">
                          <a:latin typeface="Calibri"/>
                          <a:cs typeface="Calibri"/>
                        </a:rPr>
                        <a:t>be</a:t>
                      </a:r>
                      <a:endParaRPr sz="1000">
                        <a:latin typeface="Calibri"/>
                        <a:cs typeface="Calibri"/>
                      </a:endParaRP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159689">
                <a:tc>
                  <a:txBody>
                    <a:bodyPr/>
                    <a:lstStyle/>
                    <a:p>
                      <a:pPr marL="217804">
                        <a:lnSpc>
                          <a:spcPts val="1170"/>
                        </a:lnSpc>
                      </a:pPr>
                      <a:r>
                        <a:rPr sz="1000">
                          <a:latin typeface="Calibri"/>
                          <a:cs typeface="Calibri"/>
                        </a:rPr>
                        <a:t>amended </a:t>
                      </a:r>
                      <a:r>
                        <a:rPr sz="1000" spc="-5">
                          <a:latin typeface="Calibri"/>
                          <a:cs typeface="Calibri"/>
                        </a:rPr>
                        <a:t>and has</a:t>
                      </a:r>
                      <a:r>
                        <a:rPr sz="1000" spc="-25">
                          <a:latin typeface="Calibri"/>
                          <a:cs typeface="Calibri"/>
                        </a:rPr>
                        <a:t> </a:t>
                      </a:r>
                      <a:r>
                        <a:rPr sz="1000" spc="-5">
                          <a:latin typeface="Calibri"/>
                          <a:cs typeface="Calibri"/>
                        </a:rPr>
                        <a:t>25</a:t>
                      </a:r>
                      <a:endParaRPr sz="1000">
                        <a:latin typeface="Calibri"/>
                        <a:cs typeface="Calibri"/>
                      </a:endParaRP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332686">
                <a:tc>
                  <a:txBody>
                    <a:bodyPr/>
                    <a:lstStyle/>
                    <a:p>
                      <a:pPr marL="217804">
                        <a:lnSpc>
                          <a:spcPts val="1170"/>
                        </a:lnSpc>
                      </a:pPr>
                      <a:r>
                        <a:rPr sz="1000" spc="-5">
                          <a:latin typeface="Calibri"/>
                          <a:cs typeface="Calibri"/>
                        </a:rPr>
                        <a:t>amendments.</a:t>
                      </a:r>
                      <a:endParaRPr sz="1000">
                        <a:latin typeface="Calibri"/>
                        <a:cs typeface="Calibri"/>
                      </a:endParaRPr>
                    </a:p>
                    <a:p>
                      <a:pPr marL="217804" indent="-146050">
                        <a:lnSpc>
                          <a:spcPct val="100000"/>
                        </a:lnSpc>
                        <a:spcBef>
                          <a:spcPts val="70"/>
                        </a:spcBef>
                        <a:buFont typeface="Symbol"/>
                        <a:buChar char=""/>
                        <a:tabLst>
                          <a:tab pos="218440" algn="l"/>
                        </a:tabLst>
                      </a:pPr>
                      <a:r>
                        <a:rPr sz="1000" spc="-5">
                          <a:latin typeface="Calibri"/>
                          <a:cs typeface="Calibri"/>
                        </a:rPr>
                        <a:t>Presidents’ terms</a:t>
                      </a:r>
                      <a:endParaRPr sz="1000">
                        <a:latin typeface="Calibri"/>
                        <a:cs typeface="Calibri"/>
                      </a:endParaRP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159689">
                <a:tc>
                  <a:txBody>
                    <a:bodyPr/>
                    <a:lstStyle/>
                    <a:p>
                      <a:pPr marR="83185" algn="r">
                        <a:lnSpc>
                          <a:spcPts val="1170"/>
                        </a:lnSpc>
                      </a:pPr>
                      <a:r>
                        <a:rPr sz="1000" spc="-5">
                          <a:latin typeface="Calibri"/>
                          <a:cs typeface="Calibri"/>
                        </a:rPr>
                        <a:t>limited </a:t>
                      </a:r>
                      <a:r>
                        <a:rPr sz="1000">
                          <a:latin typeface="Calibri"/>
                          <a:cs typeface="Calibri"/>
                        </a:rPr>
                        <a:t>to </a:t>
                      </a:r>
                      <a:r>
                        <a:rPr sz="1000" spc="-5">
                          <a:latin typeface="Calibri"/>
                          <a:cs typeface="Calibri"/>
                        </a:rPr>
                        <a:t>two after</a:t>
                      </a:r>
                      <a:r>
                        <a:rPr sz="1000" spc="-40">
                          <a:latin typeface="Calibri"/>
                          <a:cs typeface="Calibri"/>
                        </a:rPr>
                        <a:t> </a:t>
                      </a:r>
                      <a:r>
                        <a:rPr sz="1000" spc="-5">
                          <a:latin typeface="Calibri"/>
                          <a:cs typeface="Calibri"/>
                        </a:rPr>
                        <a:t>FDR</a:t>
                      </a:r>
                      <a:endParaRPr sz="1000">
                        <a:latin typeface="Calibri"/>
                        <a:cs typeface="Calibri"/>
                      </a:endParaRP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332686">
                <a:tc>
                  <a:txBody>
                    <a:bodyPr/>
                    <a:lstStyle/>
                    <a:p>
                      <a:pPr marL="217804">
                        <a:lnSpc>
                          <a:spcPts val="1170"/>
                        </a:lnSpc>
                      </a:pPr>
                      <a:r>
                        <a:rPr sz="1000" spc="-5">
                          <a:latin typeface="Calibri"/>
                          <a:cs typeface="Calibri"/>
                        </a:rPr>
                        <a:t>served four</a:t>
                      </a:r>
                      <a:r>
                        <a:rPr sz="1000" spc="-15">
                          <a:latin typeface="Calibri"/>
                          <a:cs typeface="Calibri"/>
                        </a:rPr>
                        <a:t> </a:t>
                      </a:r>
                      <a:r>
                        <a:rPr sz="1000" spc="-5">
                          <a:latin typeface="Calibri"/>
                          <a:cs typeface="Calibri"/>
                        </a:rPr>
                        <a:t>terms</a:t>
                      </a:r>
                      <a:endParaRPr sz="1000">
                        <a:latin typeface="Calibri"/>
                        <a:cs typeface="Calibri"/>
                      </a:endParaRPr>
                    </a:p>
                    <a:p>
                      <a:pPr marL="217804" indent="-146685">
                        <a:lnSpc>
                          <a:spcPct val="100000"/>
                        </a:lnSpc>
                        <a:spcBef>
                          <a:spcPts val="85"/>
                        </a:spcBef>
                        <a:buFont typeface="Symbol"/>
                        <a:buChar char=""/>
                        <a:tabLst>
                          <a:tab pos="218440" algn="l"/>
                        </a:tabLst>
                      </a:pPr>
                      <a:r>
                        <a:rPr sz="1000" spc="-5">
                          <a:latin typeface="Calibri"/>
                          <a:cs typeface="Calibri"/>
                        </a:rPr>
                        <a:t>Lobbyists: people paid</a:t>
                      </a:r>
                      <a:endParaRPr sz="1000">
                        <a:latin typeface="Calibri"/>
                        <a:cs typeface="Calibri"/>
                      </a:endParaRP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159689">
                <a:tc>
                  <a:txBody>
                    <a:bodyPr/>
                    <a:lstStyle/>
                    <a:p>
                      <a:pPr marL="217804">
                        <a:lnSpc>
                          <a:spcPts val="1170"/>
                        </a:lnSpc>
                      </a:pPr>
                      <a:r>
                        <a:rPr sz="1000">
                          <a:latin typeface="Calibri"/>
                          <a:cs typeface="Calibri"/>
                        </a:rPr>
                        <a:t>to </a:t>
                      </a:r>
                      <a:r>
                        <a:rPr sz="1000" spc="-5">
                          <a:latin typeface="Calibri"/>
                          <a:cs typeface="Calibri"/>
                        </a:rPr>
                        <a:t>influence</a:t>
                      </a:r>
                      <a:r>
                        <a:rPr sz="1000" spc="-10">
                          <a:latin typeface="Calibri"/>
                          <a:cs typeface="Calibri"/>
                        </a:rPr>
                        <a:t> </a:t>
                      </a:r>
                      <a:r>
                        <a:rPr sz="1000" spc="-5">
                          <a:latin typeface="Calibri"/>
                          <a:cs typeface="Calibri"/>
                        </a:rPr>
                        <a:t>lawmakers</a:t>
                      </a:r>
                      <a:endParaRPr sz="1000">
                        <a:latin typeface="Calibri"/>
                        <a:cs typeface="Calibri"/>
                      </a:endParaRP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159689">
                <a:tc>
                  <a:txBody>
                    <a:bodyPr/>
                    <a:lstStyle/>
                    <a:p>
                      <a:pPr marL="217804">
                        <a:lnSpc>
                          <a:spcPts val="1170"/>
                        </a:lnSpc>
                      </a:pPr>
                      <a:r>
                        <a:rPr sz="1000">
                          <a:latin typeface="Calibri"/>
                          <a:cs typeface="Calibri"/>
                        </a:rPr>
                        <a:t>to </a:t>
                      </a:r>
                      <a:r>
                        <a:rPr sz="1000" spc="-5">
                          <a:latin typeface="Calibri"/>
                          <a:cs typeface="Calibri"/>
                        </a:rPr>
                        <a:t>vote in ways</a:t>
                      </a:r>
                      <a:r>
                        <a:rPr sz="1000" spc="-15">
                          <a:latin typeface="Calibri"/>
                          <a:cs typeface="Calibri"/>
                        </a:rPr>
                        <a:t> </a:t>
                      </a:r>
                      <a:r>
                        <a:rPr sz="1000" spc="-5">
                          <a:latin typeface="Calibri"/>
                          <a:cs typeface="Calibri"/>
                        </a:rPr>
                        <a:t>that</a:t>
                      </a:r>
                      <a:endParaRPr sz="1000">
                        <a:latin typeface="Calibri"/>
                        <a:cs typeface="Calibri"/>
                      </a:endParaRPr>
                    </a:p>
                  </a:txBody>
                  <a:tcPr marL="0" marR="0" marT="0" marB="0">
                    <a:lnL w="6350">
                      <a:solidFill>
                        <a:srgbClr val="000000"/>
                      </a:solidFill>
                      <a:prstDash val="solid"/>
                    </a:lnL>
                    <a:lnR w="6350">
                      <a:solidFill>
                        <a:srgbClr val="000000"/>
                      </a:solidFill>
                      <a:prstDash val="solid"/>
                    </a:lnR>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440092">
                <a:tc>
                  <a:txBody>
                    <a:bodyPr/>
                    <a:lstStyle/>
                    <a:p>
                      <a:pPr marR="58419" algn="r">
                        <a:lnSpc>
                          <a:spcPts val="1170"/>
                        </a:lnSpc>
                      </a:pPr>
                      <a:r>
                        <a:rPr sz="1000" spc="-5">
                          <a:latin typeface="Calibri"/>
                          <a:cs typeface="Calibri"/>
                        </a:rPr>
                        <a:t>benefit special interests.</a:t>
                      </a:r>
                      <a:endParaRPr sz="1000">
                        <a:latin typeface="Calibri"/>
                        <a:cs typeface="Calibri"/>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r h="409869">
                <a:tc gridSpan="5">
                  <a:txBody>
                    <a:bodyPr/>
                    <a:lstStyle/>
                    <a:p>
                      <a:pPr marL="71120">
                        <a:lnSpc>
                          <a:spcPts val="1405"/>
                        </a:lnSpc>
                      </a:pPr>
                      <a:r>
                        <a:rPr sz="1100" b="1">
                          <a:latin typeface="Calibri"/>
                          <a:cs typeface="Calibri"/>
                        </a:rPr>
                        <a:t>6. </a:t>
                      </a:r>
                      <a:r>
                        <a:rPr sz="1100" b="1" u="sng" spc="-5">
                          <a:latin typeface="Calibri"/>
                          <a:cs typeface="Calibri"/>
                        </a:rPr>
                        <a:t>I</a:t>
                      </a:r>
                      <a:r>
                        <a:rPr sz="1100" b="1" spc="-5">
                          <a:latin typeface="Calibri"/>
                          <a:cs typeface="Calibri"/>
                        </a:rPr>
                        <a:t>dentify</a:t>
                      </a:r>
                      <a:r>
                        <a:rPr sz="1100" b="1">
                          <a:latin typeface="Calibri"/>
                          <a:cs typeface="Calibri"/>
                        </a:rPr>
                        <a:t> </a:t>
                      </a:r>
                      <a:r>
                        <a:rPr sz="1100" b="1" spc="-5">
                          <a:latin typeface="Calibri"/>
                          <a:cs typeface="Calibri"/>
                        </a:rPr>
                        <a:t>compromises/alternatives</a:t>
                      </a:r>
                      <a:endParaRPr sz="1100">
                        <a:latin typeface="Calibri"/>
                        <a:cs typeface="Calibri"/>
                      </a:endParaRPr>
                    </a:p>
                    <a:p>
                      <a:pPr marL="299720">
                        <a:lnSpc>
                          <a:spcPct val="100000"/>
                        </a:lnSpc>
                        <a:spcBef>
                          <a:spcPts val="20"/>
                        </a:spcBef>
                      </a:pPr>
                      <a:r>
                        <a:rPr sz="1400">
                          <a:latin typeface="Calibri"/>
                          <a:cs typeface="Calibri"/>
                        </a:rPr>
                        <a:t>I </a:t>
                      </a:r>
                      <a:r>
                        <a:rPr sz="1400" spc="-5">
                          <a:latin typeface="Calibri"/>
                          <a:cs typeface="Calibri"/>
                        </a:rPr>
                        <a:t>don’t see any compromises </a:t>
                      </a:r>
                      <a:r>
                        <a:rPr sz="1400">
                          <a:latin typeface="Calibri"/>
                          <a:cs typeface="Calibri"/>
                        </a:rPr>
                        <a:t>to </a:t>
                      </a:r>
                      <a:r>
                        <a:rPr sz="1400" spc="-5">
                          <a:latin typeface="Calibri"/>
                          <a:cs typeface="Calibri"/>
                        </a:rPr>
                        <a:t>this</a:t>
                      </a:r>
                      <a:r>
                        <a:rPr sz="1400" spc="25">
                          <a:latin typeface="Calibri"/>
                          <a:cs typeface="Calibri"/>
                        </a:rPr>
                        <a:t> </a:t>
                      </a:r>
                      <a:r>
                        <a:rPr sz="1400" spc="-5">
                          <a:latin typeface="Calibri"/>
                          <a:cs typeface="Calibri"/>
                        </a:rPr>
                        <a:t>question.</a:t>
                      </a:r>
                      <a:endParaRPr sz="14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6"/>
                  </a:ext>
                </a:extLst>
              </a:tr>
              <a:tr h="409869">
                <a:tc gridSpan="5">
                  <a:txBody>
                    <a:bodyPr/>
                    <a:lstStyle/>
                    <a:p>
                      <a:pPr marL="71120">
                        <a:lnSpc>
                          <a:spcPts val="1415"/>
                        </a:lnSpc>
                      </a:pPr>
                      <a:r>
                        <a:rPr sz="1100" b="0">
                          <a:latin typeface="Calibri"/>
                          <a:cs typeface="Calibri"/>
                        </a:rPr>
                        <a:t>7. </a:t>
                      </a:r>
                      <a:r>
                        <a:rPr sz="1100" b="0" u="sng" spc="-5">
                          <a:uFill>
                            <a:solidFill>
                              <a:srgbClr val="000000"/>
                            </a:solidFill>
                          </a:uFill>
                          <a:latin typeface="Calibri"/>
                          <a:cs typeface="Calibri"/>
                        </a:rPr>
                        <a:t>O</a:t>
                      </a:r>
                      <a:r>
                        <a:rPr sz="1100" b="0" spc="-5">
                          <a:latin typeface="Calibri"/>
                          <a:cs typeface="Calibri"/>
                        </a:rPr>
                        <a:t>ffer </a:t>
                      </a:r>
                      <a:r>
                        <a:rPr sz="1100" b="0">
                          <a:latin typeface="Calibri"/>
                          <a:cs typeface="Calibri"/>
                        </a:rPr>
                        <a:t>a </a:t>
                      </a:r>
                      <a:r>
                        <a:rPr sz="1100" b="0" spc="-5">
                          <a:latin typeface="Calibri"/>
                          <a:cs typeface="Calibri"/>
                        </a:rPr>
                        <a:t>decision</a:t>
                      </a:r>
                      <a:endParaRPr sz="1100" b="0">
                        <a:latin typeface="Calibri"/>
                        <a:cs typeface="Calibri"/>
                      </a:endParaRPr>
                    </a:p>
                    <a:p>
                      <a:pPr marL="299720">
                        <a:lnSpc>
                          <a:spcPct val="100000"/>
                        </a:lnSpc>
                        <a:spcBef>
                          <a:spcPts val="20"/>
                        </a:spcBef>
                      </a:pPr>
                      <a:r>
                        <a:rPr sz="1400" b="1">
                          <a:latin typeface="Calibri"/>
                          <a:cs typeface="Calibri"/>
                        </a:rPr>
                        <a:t>I </a:t>
                      </a:r>
                      <a:r>
                        <a:rPr sz="1400" b="1" spc="-5">
                          <a:latin typeface="Calibri"/>
                          <a:cs typeface="Calibri"/>
                        </a:rPr>
                        <a:t>think we should not impose </a:t>
                      </a:r>
                      <a:r>
                        <a:rPr sz="1400" b="1">
                          <a:latin typeface="Calibri"/>
                          <a:cs typeface="Calibri"/>
                        </a:rPr>
                        <a:t>term limits </a:t>
                      </a:r>
                      <a:r>
                        <a:rPr sz="1400" b="1" spc="-5">
                          <a:latin typeface="Calibri"/>
                          <a:cs typeface="Calibri"/>
                        </a:rPr>
                        <a:t>for</a:t>
                      </a:r>
                      <a:r>
                        <a:rPr sz="1400" b="1" spc="5">
                          <a:latin typeface="Calibri"/>
                          <a:cs typeface="Calibri"/>
                        </a:rPr>
                        <a:t> </a:t>
                      </a:r>
                      <a:r>
                        <a:rPr sz="1400" b="1" spc="-5">
                          <a:latin typeface="Calibri"/>
                          <a:cs typeface="Calibri"/>
                        </a:rPr>
                        <a:t>Congress</a:t>
                      </a:r>
                      <a:r>
                        <a:rPr sz="1100" b="1" spc="-5">
                          <a:latin typeface="Calibri"/>
                          <a:cs typeface="Calibri"/>
                        </a:rPr>
                        <a:t>.</a:t>
                      </a:r>
                      <a:endParaRPr sz="1100" b="1">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7"/>
                  </a:ext>
                </a:extLst>
              </a:tr>
              <a:tr h="73300">
                <a:tc gridSpan="5">
                  <a:txBody>
                    <a:bodyPr/>
                    <a:lstStyle/>
                    <a:p>
                      <a:pPr marL="71120">
                        <a:lnSpc>
                          <a:spcPts val="1405"/>
                        </a:lnSpc>
                      </a:pPr>
                      <a:r>
                        <a:rPr sz="1100" b="1">
                          <a:latin typeface="Calibri"/>
                          <a:cs typeface="Calibri"/>
                        </a:rPr>
                        <a:t>8. </a:t>
                      </a:r>
                      <a:r>
                        <a:rPr sz="1100" b="1" u="sng" spc="-5">
                          <a:uFill>
                            <a:solidFill>
                              <a:srgbClr val="000000"/>
                            </a:solidFill>
                          </a:uFill>
                          <a:latin typeface="Calibri"/>
                          <a:cs typeface="Calibri"/>
                        </a:rPr>
                        <a:t>N</a:t>
                      </a:r>
                      <a:r>
                        <a:rPr sz="1100" b="1" spc="-5">
                          <a:latin typeface="Calibri"/>
                          <a:cs typeface="Calibri"/>
                        </a:rPr>
                        <a:t>ame reasons </a:t>
                      </a:r>
                      <a:r>
                        <a:rPr sz="1100" b="1">
                          <a:latin typeface="Calibri"/>
                          <a:cs typeface="Calibri"/>
                        </a:rPr>
                        <a:t>for the</a:t>
                      </a:r>
                      <a:r>
                        <a:rPr sz="1100" b="1" spc="-20">
                          <a:latin typeface="Calibri"/>
                          <a:cs typeface="Calibri"/>
                        </a:rPr>
                        <a:t> </a:t>
                      </a:r>
                      <a:r>
                        <a:rPr sz="1100" b="1" spc="-5">
                          <a:latin typeface="Calibri"/>
                          <a:cs typeface="Calibri"/>
                        </a:rPr>
                        <a:t>decision</a:t>
                      </a:r>
                      <a:endParaRPr sz="1100">
                        <a:latin typeface="Calibri"/>
                        <a:cs typeface="Calibri"/>
                      </a:endParaRPr>
                    </a:p>
                    <a:p>
                      <a:pPr marL="299720">
                        <a:lnSpc>
                          <a:spcPct val="100000"/>
                        </a:lnSpc>
                        <a:spcBef>
                          <a:spcPts val="20"/>
                        </a:spcBef>
                      </a:pPr>
                      <a:r>
                        <a:rPr sz="1100" spc="-5">
                          <a:latin typeface="Calibri"/>
                          <a:cs typeface="Calibri"/>
                        </a:rPr>
                        <a:t>Issues such </a:t>
                      </a:r>
                      <a:r>
                        <a:rPr sz="1100">
                          <a:latin typeface="Calibri"/>
                          <a:cs typeface="Calibri"/>
                        </a:rPr>
                        <a:t>as </a:t>
                      </a:r>
                      <a:r>
                        <a:rPr sz="1100" spc="-5">
                          <a:latin typeface="Calibri"/>
                          <a:cs typeface="Calibri"/>
                        </a:rPr>
                        <a:t>lobbying and election costs </a:t>
                      </a:r>
                      <a:r>
                        <a:rPr sz="1100">
                          <a:latin typeface="Calibri"/>
                          <a:cs typeface="Calibri"/>
                        </a:rPr>
                        <a:t>are </a:t>
                      </a:r>
                      <a:r>
                        <a:rPr sz="1100" spc="-5">
                          <a:latin typeface="Calibri"/>
                          <a:cs typeface="Calibri"/>
                        </a:rPr>
                        <a:t>much </a:t>
                      </a:r>
                      <a:r>
                        <a:rPr sz="1100">
                          <a:latin typeface="Calibri"/>
                          <a:cs typeface="Calibri"/>
                        </a:rPr>
                        <a:t>more </a:t>
                      </a:r>
                      <a:r>
                        <a:rPr sz="1100" spc="-5">
                          <a:latin typeface="Calibri"/>
                          <a:cs typeface="Calibri"/>
                        </a:rPr>
                        <a:t>complicated </a:t>
                      </a:r>
                      <a:r>
                        <a:rPr sz="1100" spc="-10">
                          <a:latin typeface="Calibri"/>
                          <a:cs typeface="Calibri"/>
                        </a:rPr>
                        <a:t>than </a:t>
                      </a:r>
                      <a:r>
                        <a:rPr sz="1100" spc="-5">
                          <a:latin typeface="Calibri"/>
                          <a:cs typeface="Calibri"/>
                        </a:rPr>
                        <a:t>term limits could</a:t>
                      </a:r>
                      <a:r>
                        <a:rPr sz="1100" spc="75">
                          <a:latin typeface="Calibri"/>
                          <a:cs typeface="Calibri"/>
                        </a:rPr>
                        <a:t> </a:t>
                      </a:r>
                      <a:r>
                        <a:rPr sz="1100" spc="-5">
                          <a:latin typeface="Calibri"/>
                          <a:cs typeface="Calibri"/>
                        </a:rPr>
                        <a:t>solve.</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8"/>
                  </a:ext>
                </a:extLst>
              </a:tr>
            </a:tbl>
          </a:graphicData>
        </a:graphic>
      </p:graphicFrame>
      <p:sp>
        <p:nvSpPr>
          <p:cNvPr id="2" name="Footer Placeholder 1">
            <a:extLst>
              <a:ext uri="{FF2B5EF4-FFF2-40B4-BE49-F238E27FC236}">
                <a16:creationId xmlns:a16="http://schemas.microsoft.com/office/drawing/2014/main" id="{F9DC2557-2825-3846-9868-3A93E6729572}"/>
              </a:ext>
            </a:extLst>
          </p:cNvPr>
          <p:cNvSpPr>
            <a:spLocks noGrp="1"/>
          </p:cNvSpPr>
          <p:nvPr>
            <p:ph type="ftr" sz="quarter" idx="11"/>
          </p:nvPr>
        </p:nvSpPr>
        <p:spPr>
          <a:xfrm>
            <a:off x="4237592" y="6538636"/>
            <a:ext cx="1638952" cy="261668"/>
          </a:xfrm>
        </p:spPr>
        <p:txBody>
          <a:bodyPr/>
          <a:lstStyle/>
          <a:p>
            <a:r>
              <a:rPr lang="en-US">
                <a:solidFill>
                  <a:schemeClr val="tx1"/>
                </a:solidFill>
              </a:rPr>
              <a:t>© Janis </a:t>
            </a:r>
            <a:r>
              <a:rPr lang="en-US" err="1">
                <a:solidFill>
                  <a:schemeClr val="tx1"/>
                </a:solidFill>
              </a:rPr>
              <a:t>Bulgren</a:t>
            </a:r>
            <a:r>
              <a:rPr lang="en-US">
                <a:solidFill>
                  <a:schemeClr val="tx1"/>
                </a:solidFill>
              </a:rPr>
              <a:t> 2023</a:t>
            </a:r>
          </a:p>
        </p:txBody>
      </p:sp>
      <p:sp>
        <p:nvSpPr>
          <p:cNvPr id="4" name="Rounded Rectangular Callout 3">
            <a:extLst>
              <a:ext uri="{FF2B5EF4-FFF2-40B4-BE49-F238E27FC236}">
                <a16:creationId xmlns:a16="http://schemas.microsoft.com/office/drawing/2014/main" id="{AF9496BB-7880-9EE1-306E-CFC8D421D448}"/>
              </a:ext>
            </a:extLst>
          </p:cNvPr>
          <p:cNvSpPr/>
          <p:nvPr/>
        </p:nvSpPr>
        <p:spPr bwMode="auto">
          <a:xfrm rot="10800000" flipV="1">
            <a:off x="2444709" y="4904508"/>
            <a:ext cx="6509285" cy="380010"/>
          </a:xfrm>
          <a:prstGeom prst="wedgeRoundRectCallout">
            <a:avLst>
              <a:gd name="adj1" fmla="val 9763"/>
              <a:gd name="adj2" fmla="val -142955"/>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2400" b="1">
                <a:solidFill>
                  <a:srgbClr val="971B2F"/>
                </a:solidFill>
                <a:highlight>
                  <a:srgbClr val="FFFF00"/>
                </a:highlight>
              </a:rPr>
              <a:t>Consider different decisions and outcomes </a:t>
            </a:r>
          </a:p>
        </p:txBody>
      </p:sp>
    </p:spTree>
    <p:extLst>
      <p:ext uri="{BB962C8B-B14F-4D97-AF65-F5344CB8AC3E}">
        <p14:creationId xmlns:p14="http://schemas.microsoft.com/office/powerpoint/2010/main" val="353410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D293CC-0A08-4419-C8E2-A5E738049458}"/>
              </a:ext>
            </a:extLst>
          </p:cNvPr>
          <p:cNvSpPr/>
          <p:nvPr/>
        </p:nvSpPr>
        <p:spPr bwMode="auto">
          <a:xfrm>
            <a:off x="0" y="5401739"/>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6D43DA42-01F1-394F-8094-D88DDF015F9C}"/>
              </a:ext>
            </a:extLst>
          </p:cNvPr>
          <p:cNvSpPr txBox="1"/>
          <p:nvPr/>
        </p:nvSpPr>
        <p:spPr>
          <a:xfrm>
            <a:off x="1173830" y="369736"/>
            <a:ext cx="6531651" cy="954107"/>
          </a:xfrm>
          <a:prstGeom prst="rect">
            <a:avLst/>
          </a:prstGeom>
          <a:noFill/>
        </p:spPr>
        <p:txBody>
          <a:bodyPr wrap="square" rtlCol="0">
            <a:spAutoFit/>
          </a:bodyPr>
          <a:lstStyle/>
          <a:p>
            <a:pPr algn="ctr" defTabSz="342900" eaLnBrk="1" fontAlgn="auto" hangingPunct="1">
              <a:spcBef>
                <a:spcPts val="0"/>
              </a:spcBef>
              <a:spcAft>
                <a:spcPts val="0"/>
              </a:spcAft>
              <a:defRPr/>
            </a:pPr>
            <a:r>
              <a:rPr lang="en-US" sz="2800" b="1" dirty="0">
                <a:solidFill>
                  <a:prstClr val="black"/>
                </a:solidFill>
                <a:latin typeface="Calibri" panose="020F0502020204030204"/>
                <a:ea typeface="+mn-ea"/>
              </a:rPr>
              <a:t>Cross-Curricular Argumentation Guide A</a:t>
            </a:r>
          </a:p>
          <a:p>
            <a:pPr algn="ctr" defTabSz="342900" eaLnBrk="1" fontAlgn="auto" hangingPunct="1">
              <a:spcBef>
                <a:spcPts val="0"/>
              </a:spcBef>
              <a:spcAft>
                <a:spcPts val="0"/>
              </a:spcAft>
              <a:defRPr/>
            </a:pPr>
            <a:r>
              <a:rPr lang="en-US" sz="2800" b="1" dirty="0">
                <a:solidFill>
                  <a:prstClr val="black"/>
                </a:solidFill>
                <a:highlight>
                  <a:srgbClr val="FFFF00"/>
                </a:highlight>
                <a:latin typeface="Calibri" panose="020F0502020204030204"/>
                <a:ea typeface="+mn-ea"/>
              </a:rPr>
              <a:t> </a:t>
            </a:r>
            <a:endParaRPr lang="en-US" sz="28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nvGraphicFramePr>
        <p:xfrm>
          <a:off x="389598" y="1456722"/>
          <a:ext cx="8504446" cy="20574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0">
                <a:tc>
                  <a:txBody>
                    <a:bodyPr/>
                    <a:lstStyle/>
                    <a:p>
                      <a:r>
                        <a:rPr lang="en-US" sz="900" b="1"/>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Class:</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Topic: Reversible and not reversible changes</a:t>
                      </a:r>
                      <a:endParaRPr lang="en-US" sz="1200" b="1"/>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graphicFrame>
        <p:nvGraphicFramePr>
          <p:cNvPr id="4" name="Table 3">
            <a:extLst>
              <a:ext uri="{FF2B5EF4-FFF2-40B4-BE49-F238E27FC236}">
                <a16:creationId xmlns:a16="http://schemas.microsoft.com/office/drawing/2014/main" id="{C33C011E-0675-5D43-8A74-C368E0FED140}"/>
              </a:ext>
            </a:extLst>
          </p:cNvPr>
          <p:cNvGraphicFramePr>
            <a:graphicFrameLocks noGrp="1"/>
          </p:cNvGraphicFramePr>
          <p:nvPr>
            <p:extLst>
              <p:ext uri="{D42A27DB-BD31-4B8C-83A1-F6EECF244321}">
                <p14:modId xmlns:p14="http://schemas.microsoft.com/office/powerpoint/2010/main" val="3583722405"/>
              </p:ext>
            </p:extLst>
          </p:nvPr>
        </p:nvGraphicFramePr>
        <p:xfrm>
          <a:off x="513472" y="1016067"/>
          <a:ext cx="8504446" cy="4980293"/>
        </p:xfrm>
        <a:graphic>
          <a:graphicData uri="http://schemas.openxmlformats.org/drawingml/2006/table">
            <a:tbl>
              <a:tblPr firstRow="1" bandRow="1">
                <a:tableStyleId>{2D5ABB26-0587-4C30-8999-92F81FD0307C}</a:tableStyleId>
              </a:tblPr>
              <a:tblGrid>
                <a:gridCol w="4206978">
                  <a:extLst>
                    <a:ext uri="{9D8B030D-6E8A-4147-A177-3AD203B41FA5}">
                      <a16:colId xmlns:a16="http://schemas.microsoft.com/office/drawing/2014/main" val="2751578919"/>
                    </a:ext>
                  </a:extLst>
                </a:gridCol>
                <a:gridCol w="4297468">
                  <a:extLst>
                    <a:ext uri="{9D8B030D-6E8A-4147-A177-3AD203B41FA5}">
                      <a16:colId xmlns:a16="http://schemas.microsoft.com/office/drawing/2014/main" val="412781860"/>
                    </a:ext>
                  </a:extLst>
                </a:gridCol>
              </a:tblGrid>
              <a:tr h="1051974">
                <a:tc gridSpan="2">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b="1" kern="1200">
                          <a:solidFill>
                            <a:schemeClr val="tx1"/>
                          </a:solidFill>
                          <a:effectLst/>
                          <a:latin typeface="+mn-lt"/>
                          <a:ea typeface="+mn-ea"/>
                          <a:cs typeface="+mn-cs"/>
                        </a:rPr>
                        <a:t>Clarify the claim with any qualifier and key terms.     </a:t>
                      </a:r>
                      <a:r>
                        <a:rPr lang="en-US" sz="1800" b="1" kern="1200">
                          <a:solidFill>
                            <a:schemeClr val="tx1"/>
                          </a:solidFill>
                          <a:effectLst/>
                          <a:latin typeface="Calibri" panose="020F0502020204030204" pitchFamily="34" charset="0"/>
                          <a:ea typeface="+mn-ea"/>
                          <a:cs typeface="Times New Roman" panose="02020603050405020304" pitchFamily="18" charset="0"/>
                        </a:rPr>
                        <a:t>Some changes caused by heating or cooling can be reversed and some cannot.</a:t>
                      </a:r>
                      <a:r>
                        <a:rPr lang="en-US" sz="1200" b="1" kern="1200">
                          <a:solidFill>
                            <a:schemeClr val="tx1"/>
                          </a:solidFill>
                          <a:effectLst/>
                          <a:latin typeface="Calibri" panose="020F0502020204030204" pitchFamily="34" charset="0"/>
                          <a:ea typeface="+mn-ea"/>
                          <a:cs typeface="Times New Roman" panose="02020603050405020304" pitchFamily="18" charset="0"/>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a:solidFill>
                            <a:schemeClr val="tx1"/>
                          </a:solidFill>
                          <a:effectLst/>
                          <a:latin typeface="Calibri" panose="020F0502020204030204" pitchFamily="34" charset="0"/>
                          <a:ea typeface="+mn-ea"/>
                          <a:cs typeface="Times New Roman" panose="02020603050405020304" pitchFamily="18" charset="0"/>
                        </a:rPr>
                        <a:t>Reversed – changed back to original form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2097069">
                <a:tc>
                  <a:txBody>
                    <a:bodyPr/>
                    <a:lstStyle/>
                    <a:p>
                      <a:r>
                        <a:rPr lang="en-US" sz="900" b="1" kern="1200">
                          <a:solidFill>
                            <a:schemeClr val="tx1"/>
                          </a:solidFill>
                          <a:effectLst/>
                          <a:latin typeface="+mn-lt"/>
                          <a:ea typeface="+mn-ea"/>
                          <a:cs typeface="+mn-cs"/>
                        </a:rPr>
                        <a:t>2. List the evidence. </a:t>
                      </a:r>
                    </a:p>
                    <a:p>
                      <a:pPr marL="342900" indent="-342900">
                        <a:buFont typeface="+mj-lt"/>
                        <a:buAutoNum type="arabicPeriod"/>
                      </a:pPr>
                      <a:r>
                        <a:rPr lang="en-US" sz="1400" b="1" i="0" kern="1200" baseline="0">
                          <a:solidFill>
                            <a:schemeClr val="tx1"/>
                          </a:solidFill>
                          <a:effectLst/>
                          <a:latin typeface="+mn-lt"/>
                          <a:ea typeface="+mn-ea"/>
                          <a:cs typeface="+mn-cs"/>
                        </a:rPr>
                        <a:t>When butter, chocolate and ice are heated, they melt.  When they are cooled, they go back to their original form.</a:t>
                      </a:r>
                    </a:p>
                    <a:p>
                      <a:pPr marL="342900" indent="-342900">
                        <a:buFont typeface="+mj-lt"/>
                        <a:buAutoNum type="arabicPeriod"/>
                      </a:pPr>
                      <a:endParaRPr lang="en-US" sz="1400" b="1" i="0" kern="1200" baseline="0">
                        <a:solidFill>
                          <a:schemeClr val="tx1"/>
                        </a:solidFill>
                        <a:effectLst/>
                        <a:latin typeface="+mn-lt"/>
                        <a:ea typeface="+mn-ea"/>
                        <a:cs typeface="+mn-cs"/>
                      </a:endParaRPr>
                    </a:p>
                    <a:p>
                      <a:pPr marL="342900" indent="-342900">
                        <a:buFont typeface="+mj-lt"/>
                        <a:buAutoNum type="arabicPeriod"/>
                      </a:pPr>
                      <a:endParaRPr lang="en-US" sz="1400" b="1" i="0" kern="1200" baseline="0">
                        <a:solidFill>
                          <a:schemeClr val="tx1"/>
                        </a:solidFill>
                        <a:effectLst/>
                        <a:latin typeface="+mn-lt"/>
                        <a:ea typeface="+mn-ea"/>
                        <a:cs typeface="+mn-cs"/>
                      </a:endParaRPr>
                    </a:p>
                    <a:p>
                      <a:pPr marL="342900" indent="-342900">
                        <a:buFont typeface="+mj-lt"/>
                        <a:buAutoNum type="arabicPeriod"/>
                      </a:pPr>
                      <a:r>
                        <a:rPr lang="en-US" sz="1400" b="1" i="0" kern="1200" baseline="0">
                          <a:solidFill>
                            <a:schemeClr val="tx1"/>
                          </a:solidFill>
                          <a:effectLst/>
                          <a:latin typeface="+mn-lt"/>
                          <a:ea typeface="+mn-ea"/>
                          <a:cs typeface="+mn-cs"/>
                        </a:rPr>
                        <a:t>When an egg is cooked, paper is burned, or bread is toasted they do not their original form when they are cooled.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t>3. Analyze the reasoning.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1"/>
                        <a:t>Some changes caused by heating or cooling CAN be reversed.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b="1"/>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b="1"/>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b="1"/>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1"/>
                        <a:t>Some changes caused by heating or cooling CANNOT be reversed.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47225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t>4. Identify other arguments for or against the claim.</a:t>
                      </a:r>
                      <a:endParaRPr lang="en-US" sz="900" b="1" i="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 </a:t>
                      </a:r>
                      <a:r>
                        <a:rPr lang="en-US" sz="1300" b="0"/>
                        <a:t>I </a:t>
                      </a:r>
                      <a:r>
                        <a:rPr lang="en-US" sz="1300" b="1"/>
                        <a:t>have seen when plants freeze in the winter, they do not go back to their original form when it warms up</a:t>
                      </a:r>
                      <a:r>
                        <a:rPr lang="en-US" sz="1200" b="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687183">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i="0"/>
                        <a:t>5. Make a judgment about quality of evidence </a:t>
                      </a:r>
                      <a:r>
                        <a:rPr lang="en-US" sz="1100" b="1" i="0" baseline="0"/>
                        <a:t>reasoning, 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1" i="0"/>
                        <a:t>The evidence is good because we can give examples of changes caused be heating that can be reversed. We can also give examples of changes caused by heating that cannot be reversed.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67181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t>6. State why you accept or reject the claim.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a:solidFill>
                            <a:schemeClr val="tx1"/>
                          </a:solidFill>
                          <a:effectLst/>
                          <a:latin typeface="+mn-lt"/>
                          <a:ea typeface="+mn-ea"/>
                          <a:cs typeface="+mn-cs"/>
                        </a:rPr>
                        <a:t>I accept the claim because I also observed the evidence in an experiment.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bwMode="auto">
          <a:xfrm>
            <a:off x="0" y="6477000"/>
            <a:ext cx="3810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accent2"/>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9pPr>
          </a:lstStyle>
          <a:p>
            <a:pPr algn="r" defTabSz="342900" eaLnBrk="1" fontAlgn="auto" hangingPunct="1">
              <a:spcBef>
                <a:spcPts val="0"/>
              </a:spcBef>
              <a:spcAft>
                <a:spcPts val="0"/>
              </a:spcAft>
              <a:defRPr/>
            </a:pPr>
            <a:r>
              <a:rPr lang="en-US"/>
              <a:t>University of Kansas Center for Research on Learning  2019</a:t>
            </a:r>
            <a:endParaRPr lang="en-US" sz="900">
              <a:solidFill>
                <a:prstClr val="black">
                  <a:tint val="75000"/>
                </a:prstClr>
              </a:solidFill>
              <a:latin typeface="Calibri" panose="020F0502020204030204"/>
              <a:ea typeface="+mn-ea"/>
            </a:endParaRPr>
          </a:p>
        </p:txBody>
      </p:sp>
      <p:sp>
        <p:nvSpPr>
          <p:cNvPr id="7" name="TextBox 6">
            <a:extLst>
              <a:ext uri="{FF2B5EF4-FFF2-40B4-BE49-F238E27FC236}">
                <a16:creationId xmlns:a16="http://schemas.microsoft.com/office/drawing/2014/main" id="{5D706F65-3FD9-C970-ABA9-559A8C7C6AF4}"/>
              </a:ext>
            </a:extLst>
          </p:cNvPr>
          <p:cNvSpPr txBox="1"/>
          <p:nvPr/>
        </p:nvSpPr>
        <p:spPr>
          <a:xfrm>
            <a:off x="4439656" y="6200001"/>
            <a:ext cx="4578262" cy="276999"/>
          </a:xfrm>
          <a:prstGeom prst="rect">
            <a:avLst/>
          </a:prstGeom>
          <a:noFill/>
        </p:spPr>
        <p:txBody>
          <a:bodyPr wrap="square">
            <a:spAutoFit/>
          </a:bodyPr>
          <a:lstStyle/>
          <a:p>
            <a:pPr eaLnBrk="1" hangingPunct="1"/>
            <a:r>
              <a:rPr lang="en-US" altLang="en-US" sz="1200">
                <a:latin typeface="Times" pitchFamily="2" charset="0"/>
                <a:ea typeface="MS PGothic" panose="020B0600070205080204" pitchFamily="34" charset="-128"/>
              </a:rPr>
              <a:t>©  Janis </a:t>
            </a:r>
            <a:r>
              <a:rPr lang="en-US" altLang="en-US" sz="1200" err="1">
                <a:latin typeface="Times" pitchFamily="2" charset="0"/>
                <a:ea typeface="MS PGothic" panose="020B0600070205080204" pitchFamily="34" charset="-128"/>
              </a:rPr>
              <a:t>Bulgren</a:t>
            </a:r>
            <a:r>
              <a:rPr lang="en-US" altLang="en-US" sz="1200">
                <a:latin typeface="Times" pitchFamily="2" charset="0"/>
                <a:ea typeface="MS PGothic" panose="020B0600070205080204" pitchFamily="34" charset="-128"/>
              </a:rPr>
              <a:t> 202</a:t>
            </a:r>
            <a:r>
              <a:rPr lang="en-US" altLang="en-US" sz="1200" spc="-5">
                <a:latin typeface="Calibri"/>
                <a:ea typeface="MS PGothic" panose="020B0600070205080204" pitchFamily="34" charset="-128"/>
                <a:cs typeface="Calibri"/>
              </a:rPr>
              <a:t>3</a:t>
            </a:r>
            <a:endParaRPr lang="en-US" altLang="en-US" sz="1200">
              <a:latin typeface="Times" pitchFamily="2" charset="0"/>
              <a:ea typeface="MS PGothic" panose="020B0600070205080204" pitchFamily="34" charset="-128"/>
            </a:endParaRPr>
          </a:p>
        </p:txBody>
      </p:sp>
      <p:sp>
        <p:nvSpPr>
          <p:cNvPr id="8" name="Rounded Rectangular Callout 7">
            <a:extLst>
              <a:ext uri="{FF2B5EF4-FFF2-40B4-BE49-F238E27FC236}">
                <a16:creationId xmlns:a16="http://schemas.microsoft.com/office/drawing/2014/main" id="{EDC47E86-3E57-B7CA-82CD-0061E10AC8FE}"/>
              </a:ext>
            </a:extLst>
          </p:cNvPr>
          <p:cNvSpPr/>
          <p:nvPr/>
        </p:nvSpPr>
        <p:spPr bwMode="auto">
          <a:xfrm rot="10800000" flipV="1">
            <a:off x="6408187" y="6099254"/>
            <a:ext cx="2125981" cy="505493"/>
          </a:xfrm>
          <a:prstGeom prst="wedgeRoundRectCallout">
            <a:avLst>
              <a:gd name="adj1" fmla="val -39084"/>
              <a:gd name="adj2" fmla="val -525320"/>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2400" b="1">
                <a:solidFill>
                  <a:srgbClr val="971B2F"/>
                </a:solidFill>
                <a:highlight>
                  <a:srgbClr val="FFFF00"/>
                </a:highlight>
              </a:rPr>
              <a:t>Reasoning</a:t>
            </a:r>
          </a:p>
        </p:txBody>
      </p:sp>
      <p:sp>
        <p:nvSpPr>
          <p:cNvPr id="9" name="Rounded Rectangular Callout 8">
            <a:extLst>
              <a:ext uri="{FF2B5EF4-FFF2-40B4-BE49-F238E27FC236}">
                <a16:creationId xmlns:a16="http://schemas.microsoft.com/office/drawing/2014/main" id="{156FBD30-39DC-7D77-F285-9AD32D5C85C7}"/>
              </a:ext>
            </a:extLst>
          </p:cNvPr>
          <p:cNvSpPr/>
          <p:nvPr/>
        </p:nvSpPr>
        <p:spPr bwMode="auto">
          <a:xfrm rot="10800000" flipV="1">
            <a:off x="513472" y="6217927"/>
            <a:ext cx="2222342" cy="398695"/>
          </a:xfrm>
          <a:prstGeom prst="wedgeRoundRectCallout">
            <a:avLst>
              <a:gd name="adj1" fmla="val 39019"/>
              <a:gd name="adj2" fmla="val -643111"/>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b="1">
                <a:solidFill>
                  <a:srgbClr val="971B2F"/>
                </a:solidFill>
                <a:highlight>
                  <a:srgbClr val="FFFF00"/>
                </a:highlight>
              </a:rPr>
              <a:t>   Evidence</a:t>
            </a:r>
          </a:p>
        </p:txBody>
      </p:sp>
      <p:sp>
        <p:nvSpPr>
          <p:cNvPr id="10" name="Rounded Rectangular Callout 9">
            <a:extLst>
              <a:ext uri="{FF2B5EF4-FFF2-40B4-BE49-F238E27FC236}">
                <a16:creationId xmlns:a16="http://schemas.microsoft.com/office/drawing/2014/main" id="{A5E09084-1F73-4F3C-679A-0649E52FA37D}"/>
              </a:ext>
            </a:extLst>
          </p:cNvPr>
          <p:cNvSpPr/>
          <p:nvPr/>
        </p:nvSpPr>
        <p:spPr bwMode="auto">
          <a:xfrm rot="10800000" flipV="1">
            <a:off x="7349681" y="1705665"/>
            <a:ext cx="1701799" cy="738664"/>
          </a:xfrm>
          <a:prstGeom prst="wedgeRoundRectCallout">
            <a:avLst>
              <a:gd name="adj1" fmla="val 209493"/>
              <a:gd name="adj2" fmla="val -96265"/>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2400" b="1">
                <a:solidFill>
                  <a:srgbClr val="971B2F"/>
                </a:solidFill>
                <a:highlight>
                  <a:srgbClr val="FFFF00"/>
                </a:highlight>
              </a:rPr>
              <a:t>  Claim</a:t>
            </a:r>
          </a:p>
        </p:txBody>
      </p:sp>
    </p:spTree>
    <p:extLst>
      <p:ext uri="{BB962C8B-B14F-4D97-AF65-F5344CB8AC3E}">
        <p14:creationId xmlns:p14="http://schemas.microsoft.com/office/powerpoint/2010/main" val="2145779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102BA4-4F81-9531-2B86-4FDB7D1F4613}"/>
              </a:ext>
            </a:extLst>
          </p:cNvPr>
          <p:cNvSpPr/>
          <p:nvPr/>
        </p:nvSpPr>
        <p:spPr bwMode="auto">
          <a:xfrm>
            <a:off x="0" y="5401739"/>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extBox 1">
            <a:extLst>
              <a:ext uri="{FF2B5EF4-FFF2-40B4-BE49-F238E27FC236}">
                <a16:creationId xmlns:a16="http://schemas.microsoft.com/office/drawing/2014/main" id="{6D43DA42-01F1-394F-8094-D88DDF015F9C}"/>
              </a:ext>
            </a:extLst>
          </p:cNvPr>
          <p:cNvSpPr txBox="1"/>
          <p:nvPr/>
        </p:nvSpPr>
        <p:spPr>
          <a:xfrm>
            <a:off x="1315563" y="104013"/>
            <a:ext cx="6512873" cy="738664"/>
          </a:xfrm>
          <a:prstGeom prst="rect">
            <a:avLst/>
          </a:prstGeom>
          <a:noFill/>
        </p:spPr>
        <p:txBody>
          <a:bodyPr wrap="square" rtlCol="0">
            <a:spAutoFit/>
          </a:bodyPr>
          <a:lstStyle/>
          <a:p>
            <a:pPr algn="ctr" defTabSz="342900" eaLnBrk="1" fontAlgn="auto" hangingPunct="1">
              <a:spcBef>
                <a:spcPts val="0"/>
              </a:spcBef>
              <a:spcAft>
                <a:spcPts val="0"/>
              </a:spcAft>
              <a:defRPr/>
            </a:pPr>
            <a:r>
              <a:rPr lang="en-US" sz="1800" b="1" dirty="0">
                <a:solidFill>
                  <a:prstClr val="black"/>
                </a:solidFill>
                <a:latin typeface="Calibri" panose="020F0502020204030204"/>
                <a:ea typeface="+mn-ea"/>
              </a:rPr>
              <a:t>Cross-Curricular Argumentation Guide B</a:t>
            </a:r>
          </a:p>
          <a:p>
            <a:pPr algn="ctr" defTabSz="342900" eaLnBrk="1" fontAlgn="auto" hangingPunct="1">
              <a:spcBef>
                <a:spcPts val="0"/>
              </a:spcBef>
              <a:spcAft>
                <a:spcPts val="0"/>
              </a:spcAft>
              <a:defRPr/>
            </a:pPr>
            <a:r>
              <a:rPr lang="en-US" sz="1200" b="1" dirty="0">
                <a:solidFill>
                  <a:prstClr val="black"/>
                </a:solidFill>
                <a:highlight>
                  <a:srgbClr val="FFFF00"/>
                </a:highlight>
                <a:latin typeface="Calibri" panose="020F0502020204030204"/>
                <a:ea typeface="+mn-ea"/>
              </a:rPr>
              <a:t> </a:t>
            </a:r>
            <a:br>
              <a:rPr lang="en-US" sz="1200" b="1" dirty="0">
                <a:solidFill>
                  <a:prstClr val="black"/>
                </a:solidFill>
                <a:highlight>
                  <a:srgbClr val="FFFF00"/>
                </a:highlight>
                <a:latin typeface="Calibri" panose="020F0502020204030204"/>
                <a:ea typeface="+mn-ea"/>
              </a:rPr>
            </a:br>
            <a:endParaRPr lang="en-US" sz="1200" b="1" dirty="0">
              <a:solidFill>
                <a:prstClr val="black"/>
              </a:solidFill>
              <a:latin typeface="Calibri" panose="020F0502020204030204"/>
              <a:ea typeface="+mn-ea"/>
            </a:endParaRPr>
          </a:p>
        </p:txBody>
      </p:sp>
      <p:graphicFrame>
        <p:nvGraphicFramePr>
          <p:cNvPr id="3" name="Table 2">
            <a:extLst>
              <a:ext uri="{FF2B5EF4-FFF2-40B4-BE49-F238E27FC236}">
                <a16:creationId xmlns:a16="http://schemas.microsoft.com/office/drawing/2014/main" id="{7EF3ABAB-2484-6F46-8E59-34EBAB24264F}"/>
              </a:ext>
            </a:extLst>
          </p:cNvPr>
          <p:cNvGraphicFramePr>
            <a:graphicFrameLocks noGrp="1"/>
          </p:cNvGraphicFramePr>
          <p:nvPr/>
        </p:nvGraphicFramePr>
        <p:xfrm>
          <a:off x="389597" y="481889"/>
          <a:ext cx="8504446" cy="205740"/>
        </p:xfrm>
        <a:graphic>
          <a:graphicData uri="http://schemas.openxmlformats.org/drawingml/2006/table">
            <a:tbl>
              <a:tblPr firstRow="1" bandRow="1">
                <a:tableStyleId>{5940675A-B579-460E-94D1-54222C63F5DA}</a:tableStyleId>
              </a:tblPr>
              <a:tblGrid>
                <a:gridCol w="2313695">
                  <a:extLst>
                    <a:ext uri="{9D8B030D-6E8A-4147-A177-3AD203B41FA5}">
                      <a16:colId xmlns:a16="http://schemas.microsoft.com/office/drawing/2014/main" val="3924947534"/>
                    </a:ext>
                  </a:extLst>
                </a:gridCol>
                <a:gridCol w="1082822">
                  <a:extLst>
                    <a:ext uri="{9D8B030D-6E8A-4147-A177-3AD203B41FA5}">
                      <a16:colId xmlns:a16="http://schemas.microsoft.com/office/drawing/2014/main" val="2370561529"/>
                    </a:ext>
                  </a:extLst>
                </a:gridCol>
                <a:gridCol w="1380868">
                  <a:extLst>
                    <a:ext uri="{9D8B030D-6E8A-4147-A177-3AD203B41FA5}">
                      <a16:colId xmlns:a16="http://schemas.microsoft.com/office/drawing/2014/main" val="964142523"/>
                    </a:ext>
                  </a:extLst>
                </a:gridCol>
                <a:gridCol w="3727061">
                  <a:extLst>
                    <a:ext uri="{9D8B030D-6E8A-4147-A177-3AD203B41FA5}">
                      <a16:colId xmlns:a16="http://schemas.microsoft.com/office/drawing/2014/main" val="709764846"/>
                    </a:ext>
                  </a:extLst>
                </a:gridCol>
              </a:tblGrid>
              <a:tr h="205740">
                <a:tc>
                  <a:txBody>
                    <a:bodyPr/>
                    <a:lstStyle/>
                    <a:p>
                      <a:r>
                        <a:rPr lang="en-US" sz="900" b="1"/>
                        <a:t>Name: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Date:                                                    </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Class:</a:t>
                      </a:r>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Topic: Dinosaurs in the Arctic</a:t>
                      </a:r>
                      <a:endParaRPr lang="en-US" sz="1200" b="1"/>
                    </a:p>
                  </a:txBody>
                  <a:tcPr marL="68580" marR="68580" marT="34290" marB="3429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sp>
        <p:nvSpPr>
          <p:cNvPr id="5" name="Footer Placeholder 11">
            <a:extLst>
              <a:ext uri="{FF2B5EF4-FFF2-40B4-BE49-F238E27FC236}">
                <a16:creationId xmlns:a16="http://schemas.microsoft.com/office/drawing/2014/main" id="{2F491334-ECB5-0546-AAA4-B1F52797780B}"/>
              </a:ext>
            </a:extLst>
          </p:cNvPr>
          <p:cNvSpPr>
            <a:spLocks noGrp="1"/>
          </p:cNvSpPr>
          <p:nvPr>
            <p:ph type="ftr" sz="quarter" idx="11"/>
          </p:nvPr>
        </p:nvSpPr>
        <p:spPr>
          <a:xfrm>
            <a:off x="5125720" y="6448865"/>
            <a:ext cx="212598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900">
                <a:latin typeface="Times" pitchFamily="2" charset="0"/>
                <a:ea typeface="MS PGothic" panose="020B0600070205080204" pitchFamily="34" charset="-128"/>
              </a:rPr>
              <a:t>©  Janis </a:t>
            </a:r>
            <a:r>
              <a:rPr lang="en-US" altLang="en-US" sz="900" err="1">
                <a:latin typeface="Times" pitchFamily="2" charset="0"/>
                <a:ea typeface="MS PGothic" panose="020B0600070205080204" pitchFamily="34" charset="-128"/>
              </a:rPr>
              <a:t>Bulgren</a:t>
            </a:r>
            <a:r>
              <a:rPr lang="en-US" altLang="en-US" sz="900">
                <a:latin typeface="Times" pitchFamily="2" charset="0"/>
                <a:ea typeface="MS PGothic" panose="020B0600070205080204" pitchFamily="34" charset="-128"/>
              </a:rPr>
              <a:t> 2023</a:t>
            </a:r>
          </a:p>
        </p:txBody>
      </p:sp>
      <p:graphicFrame>
        <p:nvGraphicFramePr>
          <p:cNvPr id="6" name="Table 5">
            <a:extLst>
              <a:ext uri="{FF2B5EF4-FFF2-40B4-BE49-F238E27FC236}">
                <a16:creationId xmlns:a16="http://schemas.microsoft.com/office/drawing/2014/main" id="{760CBBD3-C399-6AFE-978D-D60549F45154}"/>
              </a:ext>
            </a:extLst>
          </p:cNvPr>
          <p:cNvGraphicFramePr>
            <a:graphicFrameLocks noGrp="1"/>
          </p:cNvGraphicFramePr>
          <p:nvPr/>
        </p:nvGraphicFramePr>
        <p:xfrm>
          <a:off x="140634" y="687629"/>
          <a:ext cx="9003366" cy="5761236"/>
        </p:xfrm>
        <a:graphic>
          <a:graphicData uri="http://schemas.openxmlformats.org/drawingml/2006/table">
            <a:tbl>
              <a:tblPr firstRow="1" bandRow="1">
                <a:tableStyleId>{2D5ABB26-0587-4C30-8999-92F81FD0307C}</a:tableStyleId>
              </a:tblPr>
              <a:tblGrid>
                <a:gridCol w="4504782">
                  <a:extLst>
                    <a:ext uri="{9D8B030D-6E8A-4147-A177-3AD203B41FA5}">
                      <a16:colId xmlns:a16="http://schemas.microsoft.com/office/drawing/2014/main" val="2751578919"/>
                    </a:ext>
                  </a:extLst>
                </a:gridCol>
                <a:gridCol w="4498584">
                  <a:extLst>
                    <a:ext uri="{9D8B030D-6E8A-4147-A177-3AD203B41FA5}">
                      <a16:colId xmlns:a16="http://schemas.microsoft.com/office/drawing/2014/main" val="412781860"/>
                    </a:ext>
                  </a:extLst>
                </a:gridCol>
              </a:tblGrid>
              <a:tr h="1536587">
                <a:tc gridSpan="2">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b="1" kern="1200">
                          <a:solidFill>
                            <a:schemeClr val="tx1"/>
                          </a:solidFill>
                          <a:effectLst/>
                          <a:latin typeface="+mn-lt"/>
                          <a:ea typeface="+mn-ea"/>
                          <a:cs typeface="+mn-cs"/>
                        </a:rPr>
                        <a:t>Clarify the claim with any qualifier and key terms </a:t>
                      </a:r>
                      <a:r>
                        <a:rPr lang="en-US" sz="900" b="0" kern="1200">
                          <a:solidFill>
                            <a:schemeClr val="tx1"/>
                          </a:solidFill>
                          <a:effectLst/>
                          <a:latin typeface="+mn-lt"/>
                          <a:ea typeface="+mn-ea"/>
                          <a:cs typeface="+mn-cs"/>
                        </a:rPr>
                        <a:t>(including author, date, source, era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400" b="0" kern="1200">
                          <a:solidFill>
                            <a:schemeClr val="tx1"/>
                          </a:solidFill>
                          <a:effectLst/>
                          <a:latin typeface="+mn-lt"/>
                          <a:ea typeface="+mn-ea"/>
                          <a:cs typeface="+mn-cs"/>
                        </a:rPr>
                        <a:t> </a:t>
                      </a:r>
                      <a:r>
                        <a:rPr lang="en-US" sz="1400" b="1" u="sng" kern="1200">
                          <a:solidFill>
                            <a:schemeClr val="tx1"/>
                          </a:solidFill>
                          <a:effectLst/>
                          <a:latin typeface="+mn-lt"/>
                          <a:ea typeface="+mn-ea"/>
                          <a:cs typeface="+mn-cs"/>
                        </a:rPr>
                        <a:t>Some</a:t>
                      </a:r>
                      <a:r>
                        <a:rPr lang="en-US" sz="1400" b="1" kern="1200">
                          <a:solidFill>
                            <a:schemeClr val="tx1"/>
                          </a:solidFill>
                          <a:effectLst/>
                          <a:latin typeface="+mn-lt"/>
                          <a:ea typeface="+mn-ea"/>
                          <a:cs typeface="+mn-cs"/>
                        </a:rPr>
                        <a:t> species of dinosaurs lived in the Arctic year around. </a:t>
                      </a:r>
                      <a:r>
                        <a:rPr lang="en-US" sz="900" b="0" kern="1200">
                          <a:solidFill>
                            <a:schemeClr val="tx1"/>
                          </a:solidFill>
                          <a:effectLst/>
                          <a:latin typeface="+mn-lt"/>
                          <a:ea typeface="+mn-ea"/>
                          <a:cs typeface="+mn-cs"/>
                          <a:hlinkClick r:id="rId3"/>
                        </a:rPr>
                        <a:t>https://www.sciencejournalforkids.org/articles/how-could-baby-dinosaurs-live-in-the-arctic/</a:t>
                      </a:r>
                      <a:r>
                        <a:rPr lang="en-US" sz="900" b="0" kern="1200">
                          <a:solidFill>
                            <a:schemeClr val="tx1"/>
                          </a:solidFill>
                          <a:effectLst/>
                          <a:latin typeface="+mn-lt"/>
                          <a:ea typeface="+mn-ea"/>
                          <a:cs typeface="+mn-cs"/>
                        </a:rPr>
                        <a:t> (summary of research)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900" b="0" kern="120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a:solidFill>
                            <a:schemeClr val="tx1"/>
                          </a:solidFill>
                          <a:effectLst/>
                          <a:latin typeface="+mn-lt"/>
                          <a:ea typeface="+mn-ea"/>
                          <a:cs typeface="+mn-cs"/>
                        </a:rPr>
                        <a:t>Species - a group of animals or plants that can reproduce with one another and produce offspring (babies)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a:solidFill>
                            <a:schemeClr val="tx1"/>
                          </a:solidFill>
                          <a:effectLst/>
                          <a:latin typeface="+mn-lt"/>
                          <a:ea typeface="+mn-ea"/>
                          <a:cs typeface="+mn-cs"/>
                        </a:rPr>
                        <a:t>Sediment – fragments of rocks and minerals broken down by erosion and moved to a new location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a:solidFill>
                            <a:schemeClr val="tx1"/>
                          </a:solidFill>
                          <a:effectLst/>
                          <a:latin typeface="+mn-lt"/>
                          <a:ea typeface="+mn-ea"/>
                          <a:cs typeface="+mn-cs"/>
                        </a:rPr>
                        <a:t>Fossil - the remains or traces of plants and animals that lived a long time (even millions of years) ago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a:solidFill>
                            <a:schemeClr val="tx1"/>
                          </a:solidFill>
                          <a:effectLst/>
                          <a:latin typeface="+mn-lt"/>
                          <a:ea typeface="+mn-ea"/>
                          <a:cs typeface="+mn-cs"/>
                        </a:rPr>
                        <a:t>Migration - the seasonal movement of animals from one place to another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752512458"/>
                  </a:ext>
                </a:extLst>
              </a:tr>
              <a:tr h="1939677">
                <a:tc>
                  <a:txBody>
                    <a:bodyPr/>
                    <a:lstStyle/>
                    <a:p>
                      <a:r>
                        <a:rPr lang="en-US" sz="900" b="1" kern="1200">
                          <a:solidFill>
                            <a:schemeClr val="tx1"/>
                          </a:solidFill>
                          <a:effectLst/>
                          <a:latin typeface="+mn-lt"/>
                          <a:ea typeface="+mn-ea"/>
                          <a:cs typeface="+mn-cs"/>
                        </a:rPr>
                        <a:t>2. List the evidence </a:t>
                      </a:r>
                      <a:r>
                        <a:rPr lang="en-US" sz="900" b="0" kern="1200">
                          <a:solidFill>
                            <a:schemeClr val="tx1"/>
                          </a:solidFill>
                          <a:effectLst/>
                          <a:latin typeface="+mn-lt"/>
                          <a:ea typeface="+mn-ea"/>
                          <a:cs typeface="+mn-cs"/>
                        </a:rPr>
                        <a:t>(</a:t>
                      </a:r>
                      <a:r>
                        <a:rPr lang="en-US" sz="900" b="0" i="0" kern="1200" baseline="0">
                          <a:solidFill>
                            <a:schemeClr val="tx1"/>
                          </a:solidFill>
                          <a:effectLst/>
                          <a:latin typeface="+mn-lt"/>
                          <a:ea typeface="+mn-ea"/>
                          <a:cs typeface="+mn-cs"/>
                        </a:rPr>
                        <a:t>facts, data, authority, theory, precedent).</a:t>
                      </a:r>
                    </a:p>
                    <a:p>
                      <a:pPr marL="228600" indent="-228600">
                        <a:buFont typeface="+mj-lt"/>
                        <a:buAutoNum type="arabicPeriod"/>
                      </a:pPr>
                      <a:endParaRPr lang="en-US" sz="900" b="0" i="0" kern="1200" baseline="0">
                        <a:solidFill>
                          <a:schemeClr val="tx1"/>
                        </a:solidFill>
                        <a:effectLst/>
                        <a:latin typeface="+mn-lt"/>
                        <a:ea typeface="+mn-ea"/>
                        <a:cs typeface="+mn-cs"/>
                      </a:endParaRPr>
                    </a:p>
                    <a:p>
                      <a:pPr marL="228600" indent="-228600">
                        <a:buFont typeface="+mj-lt"/>
                        <a:buAutoNum type="arabicPeriod"/>
                      </a:pPr>
                      <a:r>
                        <a:rPr lang="en-US" sz="1400" b="1" i="0" kern="1200" baseline="0">
                          <a:solidFill>
                            <a:schemeClr val="tx1"/>
                          </a:solidFill>
                          <a:effectLst/>
                          <a:latin typeface="+mn-lt"/>
                          <a:ea typeface="+mn-ea"/>
                          <a:cs typeface="+mn-cs"/>
                        </a:rPr>
                        <a:t>In the Arctic, researchers found fossils of dinosaur eggs. </a:t>
                      </a:r>
                      <a:r>
                        <a:rPr lang="en-US" sz="1400" b="1" i="0" kern="1200" baseline="0">
                          <a:solidFill>
                            <a:schemeClr val="tx1"/>
                          </a:solidFill>
                          <a:effectLst/>
                          <a:highlight>
                            <a:srgbClr val="00FFFF"/>
                          </a:highlight>
                          <a:latin typeface="+mn-lt"/>
                          <a:ea typeface="+mn-ea"/>
                          <a:cs typeface="+mn-cs"/>
                        </a:rPr>
                        <a:t>(fact)</a:t>
                      </a:r>
                    </a:p>
                    <a:p>
                      <a:pPr marL="228600" indent="-228600">
                        <a:buFont typeface="+mj-lt"/>
                        <a:buAutoNum type="arabicPeriod"/>
                      </a:pPr>
                      <a:endParaRPr lang="en-US" sz="1400" b="1" i="0" kern="1200" baseline="0">
                        <a:solidFill>
                          <a:schemeClr val="tx1"/>
                        </a:solidFill>
                        <a:effectLst/>
                        <a:latin typeface="+mn-lt"/>
                        <a:ea typeface="+mn-ea"/>
                        <a:cs typeface="+mn-cs"/>
                      </a:endParaRPr>
                    </a:p>
                    <a:p>
                      <a:pPr marL="228600" indent="-228600">
                        <a:buFont typeface="+mj-lt"/>
                        <a:buAutoNum type="arabicPeriod"/>
                      </a:pPr>
                      <a:endParaRPr lang="en-US" sz="1400" b="1" i="0" kern="1200" baseline="0">
                        <a:solidFill>
                          <a:schemeClr val="tx1"/>
                        </a:solidFill>
                        <a:effectLst/>
                        <a:latin typeface="+mn-lt"/>
                        <a:ea typeface="+mn-ea"/>
                        <a:cs typeface="+mn-cs"/>
                      </a:endParaRPr>
                    </a:p>
                    <a:p>
                      <a:pPr marL="228600" indent="-228600">
                        <a:buFont typeface="+mj-lt"/>
                        <a:buAutoNum type="arabicPeriod"/>
                      </a:pPr>
                      <a:r>
                        <a:rPr lang="en-US" sz="1400" b="1" i="0" kern="1200" baseline="0">
                          <a:solidFill>
                            <a:schemeClr val="tx1"/>
                          </a:solidFill>
                          <a:effectLst/>
                          <a:latin typeface="+mn-lt"/>
                          <a:ea typeface="+mn-ea"/>
                          <a:cs typeface="+mn-cs"/>
                        </a:rPr>
                        <a:t>Researchers found fossil teeth of very young dinosaurs from both small and large dinosaur species. </a:t>
                      </a:r>
                      <a:r>
                        <a:rPr lang="en-US" sz="1400" b="1" i="0" kern="1200" baseline="0">
                          <a:solidFill>
                            <a:schemeClr val="tx1"/>
                          </a:solidFill>
                          <a:effectLst/>
                          <a:highlight>
                            <a:srgbClr val="00FFFF"/>
                          </a:highlight>
                          <a:latin typeface="+mn-lt"/>
                          <a:ea typeface="+mn-ea"/>
                          <a:cs typeface="+mn-cs"/>
                        </a:rPr>
                        <a:t>(fact)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t>3. Analyze the reasoning </a:t>
                      </a:r>
                      <a:r>
                        <a:rPr lang="en-US" sz="900" b="0"/>
                        <a:t>(</a:t>
                      </a:r>
                      <a:r>
                        <a:rPr lang="en-US" sz="900" b="0" i="0" baseline="0"/>
                        <a:t>cause-effect, correlation, generalization).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i="0" baseline="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400" b="1">
                          <a:highlight>
                            <a:srgbClr val="FFFF00"/>
                          </a:highlight>
                        </a:rPr>
                        <a:t>Since </a:t>
                      </a:r>
                      <a:r>
                        <a:rPr lang="en-US" sz="1400" b="1"/>
                        <a:t>fossil remains of eggs were found, </a:t>
                      </a:r>
                      <a:r>
                        <a:rPr lang="en-US" sz="1400" b="1">
                          <a:highlight>
                            <a:srgbClr val="FFFF00"/>
                          </a:highlight>
                        </a:rPr>
                        <a:t>therefore, </a:t>
                      </a:r>
                      <a:r>
                        <a:rPr lang="en-US" sz="1400" b="1"/>
                        <a:t>some species of dinosaurs must have nested in the Arctic. </a:t>
                      </a:r>
                      <a:r>
                        <a:rPr lang="en-US" sz="1400" b="1">
                          <a:highlight>
                            <a:srgbClr val="00FFFF"/>
                          </a:highlight>
                        </a:rPr>
                        <a:t>(cause-effect)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b="1"/>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400" b="1">
                          <a:highlight>
                            <a:srgbClr val="FFFF00"/>
                          </a:highlight>
                        </a:rPr>
                        <a:t>Since</a:t>
                      </a:r>
                      <a:r>
                        <a:rPr lang="en-US" sz="1400" b="1"/>
                        <a:t> the baby dinosaurs wouldn’t have been big enough to migrate South before the cold winter months, </a:t>
                      </a:r>
                      <a:r>
                        <a:rPr lang="en-US" sz="1400" b="1">
                          <a:highlight>
                            <a:srgbClr val="FFFF00"/>
                          </a:highlight>
                        </a:rPr>
                        <a:t>therefore</a:t>
                      </a:r>
                      <a:r>
                        <a:rPr lang="en-US" sz="1400" b="1"/>
                        <a:t> some species of dinosaurs in the Arctic must have lived there year around</a:t>
                      </a:r>
                      <a:r>
                        <a:rPr lang="en-US" sz="1400" b="0"/>
                        <a:t>. </a:t>
                      </a:r>
                      <a:r>
                        <a:rPr lang="en-US" sz="1400" b="1">
                          <a:highlight>
                            <a:srgbClr val="00FFFF"/>
                          </a:highlight>
                        </a:rPr>
                        <a:t>(cause-effect)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85240325"/>
                  </a:ext>
                </a:extLst>
              </a:tr>
              <a:tr h="53391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t>4. Identify other arguments for or against the claim  </a:t>
                      </a:r>
                      <a:r>
                        <a:rPr lang="en-US" sz="900" b="0"/>
                        <a:t>(</a:t>
                      </a:r>
                      <a:r>
                        <a:rPr lang="en-US" sz="900" b="0" i="0" baseline="0"/>
                        <a:t>rebuttal, counterargument, corroboration)</a:t>
                      </a:r>
                      <a:r>
                        <a:rPr lang="en-US" sz="900" b="1" i="0" baseline="0"/>
                        <a:t>.</a:t>
                      </a:r>
                      <a:r>
                        <a:rPr lang="en-US" sz="1200" b="1" i="0" baseline="0"/>
                        <a:t> </a:t>
                      </a:r>
                      <a:r>
                        <a:rPr lang="en-US" sz="1200" b="0" i="0" baseline="0"/>
                        <a:t>Scientists don’t know how dinosaurs survived the cold, lack of  sunlight, and shortage of food so maybe it wasn’t cold when dinosaurs lived there. (counterargument)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014066073"/>
                  </a:ext>
                </a:extLst>
              </a:tr>
              <a:tr h="707408">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b="1" i="0" u="sng"/>
                        <a:t>5. Make a judgment about quality of evidence </a:t>
                      </a:r>
                      <a:r>
                        <a:rPr lang="en-US" sz="900" b="0" i="0" u="sng"/>
                        <a:t>(</a:t>
                      </a:r>
                      <a:r>
                        <a:rPr lang="en-US" sz="900" b="0" i="0" u="sng" baseline="0"/>
                        <a:t>accurate, adequate, objective, relevant), </a:t>
                      </a:r>
                      <a:r>
                        <a:rPr lang="en-US" sz="900" b="1" i="0" u="sng" baseline="0"/>
                        <a:t>reasoning, </a:t>
                      </a:r>
                      <a:r>
                        <a:rPr lang="en-US" sz="900" b="0" i="0" u="sng" baseline="0"/>
                        <a:t>(type of reasoning), </a:t>
                      </a:r>
                      <a:r>
                        <a:rPr lang="en-US" sz="900" b="1" i="0" u="sng" baseline="0"/>
                        <a:t>and other arguments.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0" i="0" u="none"/>
                        <a:t>The method for collecting evidence was carefully done and relevant to the claim so the quality of the evidence is good. The reasoning explains how the evidence supports the claim. The article stated the researchers  collected rock samples and looked for clues about what the environment was like there millions of years ago but didn’t say what they found so the report may be incomplete</a:t>
                      </a:r>
                      <a:r>
                        <a:rPr lang="en-US" sz="1100" b="1" i="0" u="none"/>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50633078"/>
                  </a:ext>
                </a:extLst>
              </a:tr>
              <a:tr h="56387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t>6. State why you accept or reject the claim.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I reject this claim because of the missing information about environmental conditions in the Arctic millions of years ago. More information is needed.</a:t>
                      </a:r>
                      <a:endParaRPr lang="en-US" sz="1400" b="1" i="0" kern="1200" baseline="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28838658"/>
                  </a:ext>
                </a:extLst>
              </a:tr>
            </a:tbl>
          </a:graphicData>
        </a:graphic>
      </p:graphicFrame>
      <p:sp>
        <p:nvSpPr>
          <p:cNvPr id="4" name="Rounded Rectangular Callout 3">
            <a:extLst>
              <a:ext uri="{FF2B5EF4-FFF2-40B4-BE49-F238E27FC236}">
                <a16:creationId xmlns:a16="http://schemas.microsoft.com/office/drawing/2014/main" id="{6471C6E6-30C1-EC78-C8C8-8ED6EE4B123F}"/>
              </a:ext>
            </a:extLst>
          </p:cNvPr>
          <p:cNvSpPr/>
          <p:nvPr/>
        </p:nvSpPr>
        <p:spPr bwMode="auto">
          <a:xfrm rot="10800000" flipV="1">
            <a:off x="6742662" y="4901168"/>
            <a:ext cx="2125981" cy="738664"/>
          </a:xfrm>
          <a:prstGeom prst="wedgeRoundRectCallout">
            <a:avLst>
              <a:gd name="adj1" fmla="val 20126"/>
              <a:gd name="adj2" fmla="val -100105"/>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2400" b="1">
                <a:solidFill>
                  <a:srgbClr val="971B2F"/>
                </a:solidFill>
                <a:highlight>
                  <a:srgbClr val="FFFF00"/>
                </a:highlight>
              </a:rPr>
              <a:t>Reasoning</a:t>
            </a:r>
          </a:p>
        </p:txBody>
      </p:sp>
      <p:sp>
        <p:nvSpPr>
          <p:cNvPr id="7" name="Rounded Rectangular Callout 6">
            <a:extLst>
              <a:ext uri="{FF2B5EF4-FFF2-40B4-BE49-F238E27FC236}">
                <a16:creationId xmlns:a16="http://schemas.microsoft.com/office/drawing/2014/main" id="{7CA40744-A8BA-7183-2EA3-D0E35192273F}"/>
              </a:ext>
            </a:extLst>
          </p:cNvPr>
          <p:cNvSpPr/>
          <p:nvPr/>
        </p:nvSpPr>
        <p:spPr bwMode="auto">
          <a:xfrm rot="10800000" flipV="1">
            <a:off x="1219200" y="4642099"/>
            <a:ext cx="2222342" cy="628401"/>
          </a:xfrm>
          <a:prstGeom prst="wedgeRoundRectCallout">
            <a:avLst>
              <a:gd name="adj1" fmla="val 21919"/>
              <a:gd name="adj2" fmla="val -101251"/>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b="1">
                <a:solidFill>
                  <a:srgbClr val="971B2F"/>
                </a:solidFill>
                <a:highlight>
                  <a:srgbClr val="FFFF00"/>
                </a:highlight>
              </a:rPr>
              <a:t>   Evidence</a:t>
            </a:r>
          </a:p>
        </p:txBody>
      </p:sp>
      <p:sp>
        <p:nvSpPr>
          <p:cNvPr id="8" name="Rounded Rectangular Callout 7">
            <a:extLst>
              <a:ext uri="{FF2B5EF4-FFF2-40B4-BE49-F238E27FC236}">
                <a16:creationId xmlns:a16="http://schemas.microsoft.com/office/drawing/2014/main" id="{B1539A5A-A90C-E025-F06F-3FE1BA52017E}"/>
              </a:ext>
            </a:extLst>
          </p:cNvPr>
          <p:cNvSpPr/>
          <p:nvPr/>
        </p:nvSpPr>
        <p:spPr bwMode="auto">
          <a:xfrm rot="10800000" flipV="1">
            <a:off x="7442199" y="1430888"/>
            <a:ext cx="1701799" cy="738664"/>
          </a:xfrm>
          <a:prstGeom prst="wedgeRoundRectCallout">
            <a:avLst>
              <a:gd name="adj1" fmla="val 209493"/>
              <a:gd name="adj2" fmla="val -96265"/>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2400" b="1">
                <a:solidFill>
                  <a:srgbClr val="971B2F"/>
                </a:solidFill>
                <a:highlight>
                  <a:srgbClr val="FFFF00"/>
                </a:highlight>
              </a:rPr>
              <a:t>  Claim</a:t>
            </a:r>
          </a:p>
        </p:txBody>
      </p:sp>
    </p:spTree>
    <p:extLst>
      <p:ext uri="{BB962C8B-B14F-4D97-AF65-F5344CB8AC3E}">
        <p14:creationId xmlns:p14="http://schemas.microsoft.com/office/powerpoint/2010/main" val="2497984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0DEE1F-23F8-0565-1006-C1F37BE8AF44}"/>
              </a:ext>
            </a:extLst>
          </p:cNvPr>
          <p:cNvSpPr/>
          <p:nvPr/>
        </p:nvSpPr>
        <p:spPr bwMode="auto">
          <a:xfrm>
            <a:off x="0" y="5401739"/>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14337" name="Rectangle 2">
            <a:extLst>
              <a:ext uri="{FF2B5EF4-FFF2-40B4-BE49-F238E27FC236}">
                <a16:creationId xmlns:a16="http://schemas.microsoft.com/office/drawing/2014/main" id="{C67A41C9-6E27-901E-C1C5-38E00887403D}"/>
              </a:ext>
            </a:extLst>
          </p:cNvPr>
          <p:cNvSpPr>
            <a:spLocks noChangeArrowheads="1"/>
          </p:cNvSpPr>
          <p:nvPr/>
        </p:nvSpPr>
        <p:spPr bwMode="auto">
          <a:xfrm>
            <a:off x="3124200" y="457200"/>
            <a:ext cx="30591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a:solidFill>
                  <a:srgbClr val="000000"/>
                </a:solidFill>
              </a:rPr>
              <a:t>Scientific Argumentation Guide</a:t>
            </a:r>
            <a:endParaRPr lang="en-US" altLang="en-US" sz="1600" dirty="0"/>
          </a:p>
        </p:txBody>
      </p:sp>
      <p:sp>
        <p:nvSpPr>
          <p:cNvPr id="14338" name="Rectangle 3">
            <a:extLst>
              <a:ext uri="{FF2B5EF4-FFF2-40B4-BE49-F238E27FC236}">
                <a16:creationId xmlns:a16="http://schemas.microsoft.com/office/drawing/2014/main" id="{DD43B69C-21B5-315E-C494-C7F4F1A7324A}"/>
              </a:ext>
            </a:extLst>
          </p:cNvPr>
          <p:cNvSpPr>
            <a:spLocks noChangeArrowheads="1"/>
          </p:cNvSpPr>
          <p:nvPr/>
        </p:nvSpPr>
        <p:spPr bwMode="auto">
          <a:xfrm>
            <a:off x="1997075" y="1020763"/>
            <a:ext cx="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700"/>
          </a:p>
        </p:txBody>
      </p:sp>
      <p:sp>
        <p:nvSpPr>
          <p:cNvPr id="14339" name="Rectangle 4">
            <a:extLst>
              <a:ext uri="{FF2B5EF4-FFF2-40B4-BE49-F238E27FC236}">
                <a16:creationId xmlns:a16="http://schemas.microsoft.com/office/drawing/2014/main" id="{9F703EA3-2212-B6B6-59B4-5798167E4B23}"/>
              </a:ext>
            </a:extLst>
          </p:cNvPr>
          <p:cNvSpPr>
            <a:spLocks noChangeArrowheads="1"/>
          </p:cNvSpPr>
          <p:nvPr/>
        </p:nvSpPr>
        <p:spPr bwMode="auto">
          <a:xfrm>
            <a:off x="6154738" y="6098624"/>
            <a:ext cx="16176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0000"/>
                </a:solidFill>
              </a:rPr>
              <a:t>C </a:t>
            </a:r>
            <a:r>
              <a:rPr lang="en-US" altLang="en-US" sz="900" err="1">
                <a:solidFill>
                  <a:srgbClr val="000000"/>
                </a:solidFill>
              </a:rPr>
              <a:t>Bulgren</a:t>
            </a:r>
            <a:r>
              <a:rPr lang="en-US" altLang="en-US" sz="900">
                <a:solidFill>
                  <a:srgbClr val="000000"/>
                </a:solidFill>
              </a:rPr>
              <a:t>  &amp; Ellis, 2010</a:t>
            </a:r>
          </a:p>
        </p:txBody>
      </p:sp>
      <p:sp>
        <p:nvSpPr>
          <p:cNvPr id="14340" name="Rectangle 5">
            <a:extLst>
              <a:ext uri="{FF2B5EF4-FFF2-40B4-BE49-F238E27FC236}">
                <a16:creationId xmlns:a16="http://schemas.microsoft.com/office/drawing/2014/main" id="{799E782D-2498-0887-3135-DD552CBE7886}"/>
              </a:ext>
            </a:extLst>
          </p:cNvPr>
          <p:cNvSpPr>
            <a:spLocks noChangeArrowheads="1"/>
          </p:cNvSpPr>
          <p:nvPr/>
        </p:nvSpPr>
        <p:spPr bwMode="auto">
          <a:xfrm>
            <a:off x="5160963" y="914400"/>
            <a:ext cx="3236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rgbClr val="000000"/>
                </a:solidFill>
              </a:rPr>
              <a:t>Name: _John A.___________________________________</a:t>
            </a:r>
          </a:p>
          <a:p>
            <a:r>
              <a:rPr lang="en-US" altLang="en-US" sz="800">
                <a:solidFill>
                  <a:srgbClr val="000000"/>
                </a:solidFill>
              </a:rPr>
              <a:t>Class: _Science______________________________</a:t>
            </a:r>
          </a:p>
          <a:p>
            <a:r>
              <a:rPr lang="en-US" altLang="en-US" sz="800">
                <a:solidFill>
                  <a:srgbClr val="000000"/>
                </a:solidFill>
              </a:rPr>
              <a:t>Date:  5-15-11________________________________</a:t>
            </a:r>
          </a:p>
        </p:txBody>
      </p:sp>
      <p:sp>
        <p:nvSpPr>
          <p:cNvPr id="14341" name="Rectangle 6">
            <a:extLst>
              <a:ext uri="{FF2B5EF4-FFF2-40B4-BE49-F238E27FC236}">
                <a16:creationId xmlns:a16="http://schemas.microsoft.com/office/drawing/2014/main" id="{A33CBB49-799B-5485-7985-20D0CD375B43}"/>
              </a:ext>
            </a:extLst>
          </p:cNvPr>
          <p:cNvSpPr>
            <a:spLocks noChangeArrowheads="1"/>
          </p:cNvSpPr>
          <p:nvPr/>
        </p:nvSpPr>
        <p:spPr bwMode="auto">
          <a:xfrm>
            <a:off x="1052513" y="914400"/>
            <a:ext cx="39846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dirty="0"/>
              <a:t>Topic: Coffee and Health_____________________________</a:t>
            </a:r>
          </a:p>
          <a:p>
            <a:r>
              <a:rPr lang="en-US" altLang="en-US" sz="800" dirty="0"/>
              <a:t>Title: Coffee Drinkers Beware__________________________</a:t>
            </a:r>
          </a:p>
          <a:p>
            <a:r>
              <a:rPr lang="en-US" altLang="en-US" sz="800" dirty="0"/>
              <a:t>Source: Research report from a funded project ________________________________________________ </a:t>
            </a:r>
          </a:p>
        </p:txBody>
      </p:sp>
      <p:grpSp>
        <p:nvGrpSpPr>
          <p:cNvPr id="14342" name="Group 7">
            <a:extLst>
              <a:ext uri="{FF2B5EF4-FFF2-40B4-BE49-F238E27FC236}">
                <a16:creationId xmlns:a16="http://schemas.microsoft.com/office/drawing/2014/main" id="{22748D2C-D509-91AF-448E-F1FB362384CE}"/>
              </a:ext>
            </a:extLst>
          </p:cNvPr>
          <p:cNvGrpSpPr>
            <a:grpSpLocks/>
          </p:cNvGrpSpPr>
          <p:nvPr/>
        </p:nvGrpSpPr>
        <p:grpSpPr bwMode="auto">
          <a:xfrm>
            <a:off x="4911725" y="3644900"/>
            <a:ext cx="187325" cy="185738"/>
            <a:chOff x="1917" y="1013"/>
            <a:chExt cx="103" cy="110"/>
          </a:xfrm>
        </p:grpSpPr>
        <p:sp>
          <p:nvSpPr>
            <p:cNvPr id="14422" name="Oval 8">
              <a:extLst>
                <a:ext uri="{FF2B5EF4-FFF2-40B4-BE49-F238E27FC236}">
                  <a16:creationId xmlns:a16="http://schemas.microsoft.com/office/drawing/2014/main" id="{B9A76ABA-A0BF-D045-B1BF-A5C50566A9A5}"/>
                </a:ext>
              </a:extLst>
            </p:cNvPr>
            <p:cNvSpPr>
              <a:spLocks noChangeArrowheads="1"/>
            </p:cNvSpPr>
            <p:nvPr/>
          </p:nvSpPr>
          <p:spPr bwMode="auto">
            <a:xfrm>
              <a:off x="1917" y="1013"/>
              <a:ext cx="103" cy="11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4423" name="Rectangle 9">
              <a:extLst>
                <a:ext uri="{FF2B5EF4-FFF2-40B4-BE49-F238E27FC236}">
                  <a16:creationId xmlns:a16="http://schemas.microsoft.com/office/drawing/2014/main" id="{7904D4FA-6E2A-8161-9903-9E6A6A751616}"/>
                </a:ext>
              </a:extLst>
            </p:cNvPr>
            <p:cNvSpPr>
              <a:spLocks noChangeArrowheads="1"/>
            </p:cNvSpPr>
            <p:nvPr/>
          </p:nvSpPr>
          <p:spPr bwMode="auto">
            <a:xfrm>
              <a:off x="1953" y="1019"/>
              <a:ext cx="32"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rPr>
                <a:t>7</a:t>
              </a:r>
              <a:endParaRPr lang="en-US" altLang="en-US" sz="2700"/>
            </a:p>
          </p:txBody>
        </p:sp>
      </p:grpSp>
      <p:sp>
        <p:nvSpPr>
          <p:cNvPr id="14343" name="Rectangle 10">
            <a:extLst>
              <a:ext uri="{FF2B5EF4-FFF2-40B4-BE49-F238E27FC236}">
                <a16:creationId xmlns:a16="http://schemas.microsoft.com/office/drawing/2014/main" id="{5A78E027-03CA-4972-3CD0-CA43D1CFD756}"/>
              </a:ext>
            </a:extLst>
          </p:cNvPr>
          <p:cNvSpPr>
            <a:spLocks noChangeArrowheads="1"/>
          </p:cNvSpPr>
          <p:nvPr/>
        </p:nvSpPr>
        <p:spPr bwMode="auto">
          <a:xfrm>
            <a:off x="1371600" y="5307013"/>
            <a:ext cx="35067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rgbClr val="000000"/>
                </a:solidFill>
              </a:rPr>
              <a:t>Accept, reject, or withhold judgment about the claim.  </a:t>
            </a:r>
            <a:r>
              <a:rPr lang="en-US" altLang="en-US" sz="800" b="1">
                <a:solidFill>
                  <a:srgbClr val="000000"/>
                </a:solidFill>
              </a:rPr>
              <a:t>Explain</a:t>
            </a:r>
            <a:r>
              <a:rPr lang="en-US" altLang="en-US" sz="800">
                <a:solidFill>
                  <a:srgbClr val="000000"/>
                </a:solidFill>
              </a:rPr>
              <a:t> your judgment. </a:t>
            </a:r>
          </a:p>
        </p:txBody>
      </p:sp>
      <p:sp>
        <p:nvSpPr>
          <p:cNvPr id="14344" name="Oval 12">
            <a:extLst>
              <a:ext uri="{FF2B5EF4-FFF2-40B4-BE49-F238E27FC236}">
                <a16:creationId xmlns:a16="http://schemas.microsoft.com/office/drawing/2014/main" id="{1C1A2FC8-8373-516F-481D-03694E76E2E1}"/>
              </a:ext>
            </a:extLst>
          </p:cNvPr>
          <p:cNvSpPr>
            <a:spLocks noChangeArrowheads="1"/>
          </p:cNvSpPr>
          <p:nvPr/>
        </p:nvSpPr>
        <p:spPr bwMode="auto">
          <a:xfrm>
            <a:off x="1168400" y="1406525"/>
            <a:ext cx="133350" cy="127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14345" name="Group 2">
            <a:extLst>
              <a:ext uri="{FF2B5EF4-FFF2-40B4-BE49-F238E27FC236}">
                <a16:creationId xmlns:a16="http://schemas.microsoft.com/office/drawing/2014/main" id="{855AFB43-1245-829D-4302-5D80A9BD73DF}"/>
              </a:ext>
            </a:extLst>
          </p:cNvPr>
          <p:cNvGrpSpPr>
            <a:grpSpLocks/>
          </p:cNvGrpSpPr>
          <p:nvPr/>
        </p:nvGrpSpPr>
        <p:grpSpPr bwMode="auto">
          <a:xfrm>
            <a:off x="1114425" y="1395413"/>
            <a:ext cx="158750" cy="153987"/>
            <a:chOff x="1115088" y="1395018"/>
            <a:chExt cx="158547" cy="154873"/>
          </a:xfrm>
        </p:grpSpPr>
        <p:sp>
          <p:nvSpPr>
            <p:cNvPr id="14420" name="Oval 13">
              <a:extLst>
                <a:ext uri="{FF2B5EF4-FFF2-40B4-BE49-F238E27FC236}">
                  <a16:creationId xmlns:a16="http://schemas.microsoft.com/office/drawing/2014/main" id="{A06B4E45-6F90-AD2C-735F-884495EAC610}"/>
                </a:ext>
              </a:extLst>
            </p:cNvPr>
            <p:cNvSpPr>
              <a:spLocks noChangeArrowheads="1"/>
            </p:cNvSpPr>
            <p:nvPr/>
          </p:nvSpPr>
          <p:spPr bwMode="auto">
            <a:xfrm>
              <a:off x="1115088" y="1403357"/>
              <a:ext cx="158547" cy="146534"/>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4421" name="Rectangle 14">
              <a:extLst>
                <a:ext uri="{FF2B5EF4-FFF2-40B4-BE49-F238E27FC236}">
                  <a16:creationId xmlns:a16="http://schemas.microsoft.com/office/drawing/2014/main" id="{A6B82C7B-80B1-DEF2-76BE-F9DD20F54856}"/>
                </a:ext>
              </a:extLst>
            </p:cNvPr>
            <p:cNvSpPr>
              <a:spLocks noChangeArrowheads="1"/>
            </p:cNvSpPr>
            <p:nvPr/>
          </p:nvSpPr>
          <p:spPr bwMode="auto">
            <a:xfrm>
              <a:off x="1154160" y="1395018"/>
              <a:ext cx="58134" cy="1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rPr>
                <a:t>1</a:t>
              </a:r>
              <a:endParaRPr lang="en-US" altLang="en-US" sz="2700"/>
            </a:p>
          </p:txBody>
        </p:sp>
      </p:grpSp>
      <p:sp>
        <p:nvSpPr>
          <p:cNvPr id="14346" name="Rectangle 15">
            <a:extLst>
              <a:ext uri="{FF2B5EF4-FFF2-40B4-BE49-F238E27FC236}">
                <a16:creationId xmlns:a16="http://schemas.microsoft.com/office/drawing/2014/main" id="{6F8FD391-E34D-0F42-6A92-CA85AD5DF428}"/>
              </a:ext>
            </a:extLst>
          </p:cNvPr>
          <p:cNvSpPr>
            <a:spLocks noChangeArrowheads="1"/>
          </p:cNvSpPr>
          <p:nvPr/>
        </p:nvSpPr>
        <p:spPr bwMode="auto">
          <a:xfrm>
            <a:off x="1328738" y="1403350"/>
            <a:ext cx="45386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rgbClr val="000000"/>
                </a:solidFill>
              </a:rPr>
              <a:t>What is the </a:t>
            </a:r>
            <a:r>
              <a:rPr lang="en-US" altLang="en-US" sz="800" b="1">
                <a:solidFill>
                  <a:srgbClr val="000000"/>
                </a:solidFill>
              </a:rPr>
              <a:t>Claim</a:t>
            </a:r>
            <a:r>
              <a:rPr lang="en-US" altLang="en-US" sz="800">
                <a:solidFill>
                  <a:srgbClr val="000000"/>
                </a:solidFill>
              </a:rPr>
              <a:t>, including any </a:t>
            </a:r>
            <a:r>
              <a:rPr lang="en-US" altLang="en-US" sz="800" b="1">
                <a:solidFill>
                  <a:srgbClr val="000000"/>
                </a:solidFill>
              </a:rPr>
              <a:t>Qualifiers</a:t>
            </a:r>
            <a:r>
              <a:rPr lang="en-US" altLang="en-US" sz="800">
                <a:solidFill>
                  <a:srgbClr val="000000"/>
                </a:solidFill>
              </a:rPr>
              <a:t>? Are there qualifiers?  </a:t>
            </a:r>
            <a:r>
              <a:rPr lang="en-US" altLang="en-US" sz="800" b="1">
                <a:solidFill>
                  <a:srgbClr val="000000"/>
                </a:solidFill>
              </a:rPr>
              <a:t>Yes/No</a:t>
            </a:r>
            <a:r>
              <a:rPr lang="en-US" altLang="en-US" sz="800">
                <a:solidFill>
                  <a:srgbClr val="000000"/>
                </a:solidFill>
              </a:rPr>
              <a:t>.  (If yes, underline them.)</a:t>
            </a:r>
          </a:p>
        </p:txBody>
      </p:sp>
      <p:sp>
        <p:nvSpPr>
          <p:cNvPr id="14347" name="Text Box 16">
            <a:extLst>
              <a:ext uri="{FF2B5EF4-FFF2-40B4-BE49-F238E27FC236}">
                <a16:creationId xmlns:a16="http://schemas.microsoft.com/office/drawing/2014/main" id="{084374BD-725C-F8BD-68A3-C567F3128668}"/>
              </a:ext>
            </a:extLst>
          </p:cNvPr>
          <p:cNvSpPr txBox="1">
            <a:spLocks noChangeArrowheads="1"/>
          </p:cNvSpPr>
          <p:nvPr/>
        </p:nvSpPr>
        <p:spPr bwMode="auto">
          <a:xfrm>
            <a:off x="2538413" y="1908175"/>
            <a:ext cx="1651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600" b="1">
              <a:latin typeface="Tekton" charset="0"/>
            </a:endParaRPr>
          </a:p>
        </p:txBody>
      </p:sp>
      <p:sp>
        <p:nvSpPr>
          <p:cNvPr id="14348" name="Rectangle 17">
            <a:extLst>
              <a:ext uri="{FF2B5EF4-FFF2-40B4-BE49-F238E27FC236}">
                <a16:creationId xmlns:a16="http://schemas.microsoft.com/office/drawing/2014/main" id="{0818AA65-5770-2A34-8A68-834426823D1C}"/>
              </a:ext>
            </a:extLst>
          </p:cNvPr>
          <p:cNvSpPr>
            <a:spLocks noChangeArrowheads="1"/>
          </p:cNvSpPr>
          <p:nvPr/>
        </p:nvSpPr>
        <p:spPr bwMode="auto">
          <a:xfrm>
            <a:off x="1039257" y="1332896"/>
            <a:ext cx="7473877" cy="532969"/>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2000">
              <a:latin typeface="Tekton" charset="0"/>
            </a:endParaRPr>
          </a:p>
        </p:txBody>
      </p:sp>
      <p:grpSp>
        <p:nvGrpSpPr>
          <p:cNvPr id="14349" name="Group 18">
            <a:extLst>
              <a:ext uri="{FF2B5EF4-FFF2-40B4-BE49-F238E27FC236}">
                <a16:creationId xmlns:a16="http://schemas.microsoft.com/office/drawing/2014/main" id="{2170AD07-B50E-914C-1259-201DFAF38794}"/>
              </a:ext>
            </a:extLst>
          </p:cNvPr>
          <p:cNvGrpSpPr>
            <a:grpSpLocks/>
          </p:cNvGrpSpPr>
          <p:nvPr/>
        </p:nvGrpSpPr>
        <p:grpSpPr bwMode="auto">
          <a:xfrm>
            <a:off x="1052513" y="1814513"/>
            <a:ext cx="139700" cy="157162"/>
            <a:chOff x="371" y="1002"/>
            <a:chExt cx="96" cy="140"/>
          </a:xfrm>
        </p:grpSpPr>
        <p:sp>
          <p:nvSpPr>
            <p:cNvPr id="14418" name="Oval 19">
              <a:extLst>
                <a:ext uri="{FF2B5EF4-FFF2-40B4-BE49-F238E27FC236}">
                  <a16:creationId xmlns:a16="http://schemas.microsoft.com/office/drawing/2014/main" id="{70311DC5-DB4C-8458-BB8A-49AC78A80F71}"/>
                </a:ext>
              </a:extLst>
            </p:cNvPr>
            <p:cNvSpPr>
              <a:spLocks noChangeArrowheads="1"/>
            </p:cNvSpPr>
            <p:nvPr/>
          </p:nvSpPr>
          <p:spPr bwMode="auto">
            <a:xfrm>
              <a:off x="371" y="1011"/>
              <a:ext cx="96" cy="131"/>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4419" name="Rectangle 20">
              <a:extLst>
                <a:ext uri="{FF2B5EF4-FFF2-40B4-BE49-F238E27FC236}">
                  <a16:creationId xmlns:a16="http://schemas.microsoft.com/office/drawing/2014/main" id="{08C8928C-CC81-B46A-84A6-D0BCF7F9C215}"/>
                </a:ext>
              </a:extLst>
            </p:cNvPr>
            <p:cNvSpPr>
              <a:spLocks noChangeArrowheads="1"/>
            </p:cNvSpPr>
            <p:nvPr/>
          </p:nvSpPr>
          <p:spPr bwMode="auto">
            <a:xfrm>
              <a:off x="397" y="1002"/>
              <a:ext cx="39"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rPr>
                <a:t>2</a:t>
              </a:r>
              <a:endParaRPr lang="en-US" altLang="en-US" sz="2700"/>
            </a:p>
          </p:txBody>
        </p:sp>
      </p:grpSp>
      <p:sp>
        <p:nvSpPr>
          <p:cNvPr id="14350" name="Rectangle 21">
            <a:extLst>
              <a:ext uri="{FF2B5EF4-FFF2-40B4-BE49-F238E27FC236}">
                <a16:creationId xmlns:a16="http://schemas.microsoft.com/office/drawing/2014/main" id="{07AF21FC-A870-AED8-71B0-9B87852D2F8F}"/>
              </a:ext>
            </a:extLst>
          </p:cNvPr>
          <p:cNvSpPr>
            <a:spLocks noChangeArrowheads="1"/>
          </p:cNvSpPr>
          <p:nvPr/>
        </p:nvSpPr>
        <p:spPr bwMode="auto">
          <a:xfrm>
            <a:off x="1238859" y="1893404"/>
            <a:ext cx="3236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rgbClr val="000000"/>
                </a:solidFill>
              </a:rPr>
              <a:t>What </a:t>
            </a:r>
            <a:r>
              <a:rPr lang="en-US" altLang="en-US" sz="800" b="1">
                <a:solidFill>
                  <a:srgbClr val="000000"/>
                </a:solidFill>
              </a:rPr>
              <a:t>Evidence</a:t>
            </a:r>
            <a:r>
              <a:rPr lang="en-US" altLang="en-US" sz="800">
                <a:solidFill>
                  <a:srgbClr val="000000"/>
                </a:solidFill>
              </a:rPr>
              <a:t> is presented? </a:t>
            </a:r>
            <a:r>
              <a:rPr lang="en-US" altLang="en-US" sz="800" u="sng">
                <a:solidFill>
                  <a:srgbClr val="000000"/>
                </a:solidFill>
              </a:rPr>
              <a:t>In column 3</a:t>
            </a:r>
            <a:r>
              <a:rPr lang="en-US" altLang="en-US" sz="800">
                <a:solidFill>
                  <a:srgbClr val="000000"/>
                </a:solidFill>
              </a:rPr>
              <a:t>, identify the type of evidence with the letter: </a:t>
            </a:r>
            <a:r>
              <a:rPr lang="en-US" altLang="en-US" sz="800" b="1">
                <a:solidFill>
                  <a:srgbClr val="000000"/>
                </a:solidFill>
              </a:rPr>
              <a:t>D</a:t>
            </a:r>
            <a:r>
              <a:rPr lang="en-US" altLang="en-US" sz="800">
                <a:solidFill>
                  <a:srgbClr val="000000"/>
                </a:solidFill>
              </a:rPr>
              <a:t>ata (D), </a:t>
            </a:r>
            <a:r>
              <a:rPr lang="en-US" altLang="en-US" sz="800" b="1">
                <a:solidFill>
                  <a:srgbClr val="000000"/>
                </a:solidFill>
              </a:rPr>
              <a:t>F</a:t>
            </a:r>
            <a:r>
              <a:rPr lang="en-US" altLang="en-US" sz="800">
                <a:solidFill>
                  <a:srgbClr val="000000"/>
                </a:solidFill>
              </a:rPr>
              <a:t>act (F), </a:t>
            </a:r>
            <a:r>
              <a:rPr lang="en-US" altLang="en-US" sz="800" b="1">
                <a:solidFill>
                  <a:srgbClr val="000000"/>
                </a:solidFill>
              </a:rPr>
              <a:t>O</a:t>
            </a:r>
            <a:r>
              <a:rPr lang="en-US" altLang="en-US" sz="800">
                <a:solidFill>
                  <a:srgbClr val="000000"/>
                </a:solidFill>
              </a:rPr>
              <a:t>pinion (O), </a:t>
            </a:r>
            <a:r>
              <a:rPr lang="en-US" altLang="en-US" sz="800" b="1">
                <a:solidFill>
                  <a:srgbClr val="000000"/>
                </a:solidFill>
              </a:rPr>
              <a:t>T</a:t>
            </a:r>
            <a:r>
              <a:rPr lang="en-US" altLang="en-US" sz="800">
                <a:solidFill>
                  <a:srgbClr val="000000"/>
                </a:solidFill>
              </a:rPr>
              <a:t>heory (T).		</a:t>
            </a:r>
          </a:p>
        </p:txBody>
      </p:sp>
      <p:sp>
        <p:nvSpPr>
          <p:cNvPr id="14351" name="Rectangle 22">
            <a:extLst>
              <a:ext uri="{FF2B5EF4-FFF2-40B4-BE49-F238E27FC236}">
                <a16:creationId xmlns:a16="http://schemas.microsoft.com/office/drawing/2014/main" id="{7BF9D18C-19CC-587B-7086-6871FC630BA0}"/>
              </a:ext>
            </a:extLst>
          </p:cNvPr>
          <p:cNvSpPr>
            <a:spLocks noChangeArrowheads="1"/>
          </p:cNvSpPr>
          <p:nvPr/>
        </p:nvSpPr>
        <p:spPr bwMode="auto">
          <a:xfrm>
            <a:off x="1233488" y="3622675"/>
            <a:ext cx="32559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b="1">
                <a:solidFill>
                  <a:srgbClr val="000000"/>
                </a:solidFill>
              </a:rPr>
              <a:t>Evaluate </a:t>
            </a:r>
            <a:r>
              <a:rPr lang="en-US" altLang="en-US" sz="800">
                <a:solidFill>
                  <a:srgbClr val="000000"/>
                </a:solidFill>
              </a:rPr>
              <a:t>the quality of the evidence as poor, average or good. </a:t>
            </a:r>
            <a:r>
              <a:rPr lang="en-US" altLang="en-US" sz="800" b="1">
                <a:solidFill>
                  <a:srgbClr val="000000"/>
                </a:solidFill>
              </a:rPr>
              <a:t>Explain</a:t>
            </a:r>
            <a:r>
              <a:rPr lang="en-US" altLang="en-US" sz="800">
                <a:solidFill>
                  <a:srgbClr val="000000"/>
                </a:solidFill>
              </a:rPr>
              <a:t> your evaluation.    </a:t>
            </a:r>
          </a:p>
        </p:txBody>
      </p:sp>
      <p:grpSp>
        <p:nvGrpSpPr>
          <p:cNvPr id="14352" name="Group 23">
            <a:extLst>
              <a:ext uri="{FF2B5EF4-FFF2-40B4-BE49-F238E27FC236}">
                <a16:creationId xmlns:a16="http://schemas.microsoft.com/office/drawing/2014/main" id="{BA6B99CD-24D4-77AC-8016-61B4A1934AC0}"/>
              </a:ext>
            </a:extLst>
          </p:cNvPr>
          <p:cNvGrpSpPr>
            <a:grpSpLocks/>
          </p:cNvGrpSpPr>
          <p:nvPr/>
        </p:nvGrpSpPr>
        <p:grpSpPr bwMode="auto">
          <a:xfrm>
            <a:off x="1114425" y="3703638"/>
            <a:ext cx="185738" cy="166687"/>
            <a:chOff x="1917" y="1011"/>
            <a:chExt cx="103" cy="112"/>
          </a:xfrm>
        </p:grpSpPr>
        <p:sp>
          <p:nvSpPr>
            <p:cNvPr id="14416" name="Oval 24">
              <a:extLst>
                <a:ext uri="{FF2B5EF4-FFF2-40B4-BE49-F238E27FC236}">
                  <a16:creationId xmlns:a16="http://schemas.microsoft.com/office/drawing/2014/main" id="{DB614C3A-23AD-8130-8F89-41F8360DFA34}"/>
                </a:ext>
              </a:extLst>
            </p:cNvPr>
            <p:cNvSpPr>
              <a:spLocks noChangeArrowheads="1"/>
            </p:cNvSpPr>
            <p:nvPr/>
          </p:nvSpPr>
          <p:spPr bwMode="auto">
            <a:xfrm>
              <a:off x="1917" y="1013"/>
              <a:ext cx="103" cy="11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4417" name="Rectangle 25">
              <a:extLst>
                <a:ext uri="{FF2B5EF4-FFF2-40B4-BE49-F238E27FC236}">
                  <a16:creationId xmlns:a16="http://schemas.microsoft.com/office/drawing/2014/main" id="{00648FF3-062E-9E1A-9BDC-9C60AA06C19B}"/>
                </a:ext>
              </a:extLst>
            </p:cNvPr>
            <p:cNvSpPr>
              <a:spLocks noChangeArrowheads="1"/>
            </p:cNvSpPr>
            <p:nvPr/>
          </p:nvSpPr>
          <p:spPr bwMode="auto">
            <a:xfrm>
              <a:off x="1950" y="1011"/>
              <a:ext cx="32"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rPr>
                <a:t>4</a:t>
              </a:r>
              <a:endParaRPr lang="en-US" altLang="en-US" sz="2700"/>
            </a:p>
          </p:txBody>
        </p:sp>
      </p:grpSp>
      <p:sp>
        <p:nvSpPr>
          <p:cNvPr id="14353" name="Line 26">
            <a:extLst>
              <a:ext uri="{FF2B5EF4-FFF2-40B4-BE49-F238E27FC236}">
                <a16:creationId xmlns:a16="http://schemas.microsoft.com/office/drawing/2014/main" id="{6D934995-A2D3-AC8C-4EB2-B62521A5691A}"/>
              </a:ext>
            </a:extLst>
          </p:cNvPr>
          <p:cNvSpPr>
            <a:spLocks noChangeShapeType="1"/>
          </p:cNvSpPr>
          <p:nvPr/>
        </p:nvSpPr>
        <p:spPr bwMode="auto">
          <a:xfrm>
            <a:off x="4849813" y="1781175"/>
            <a:ext cx="0" cy="2982913"/>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4" name="Rectangle 28">
            <a:extLst>
              <a:ext uri="{FF2B5EF4-FFF2-40B4-BE49-F238E27FC236}">
                <a16:creationId xmlns:a16="http://schemas.microsoft.com/office/drawing/2014/main" id="{EEC729D7-011E-5A85-E1E7-A7548DE6FD86}"/>
              </a:ext>
            </a:extLst>
          </p:cNvPr>
          <p:cNvSpPr>
            <a:spLocks noChangeArrowheads="1"/>
          </p:cNvSpPr>
          <p:nvPr/>
        </p:nvSpPr>
        <p:spPr bwMode="auto">
          <a:xfrm>
            <a:off x="1020763" y="5181048"/>
            <a:ext cx="7075487" cy="762967"/>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2000">
              <a:latin typeface="Tekton" charset="0"/>
            </a:endParaRPr>
          </a:p>
        </p:txBody>
      </p:sp>
      <p:sp>
        <p:nvSpPr>
          <p:cNvPr id="14355" name="Line 32">
            <a:extLst>
              <a:ext uri="{FF2B5EF4-FFF2-40B4-BE49-F238E27FC236}">
                <a16:creationId xmlns:a16="http://schemas.microsoft.com/office/drawing/2014/main" id="{A3F75514-5161-EBAC-01B3-4FBCF13D282C}"/>
              </a:ext>
            </a:extLst>
          </p:cNvPr>
          <p:cNvSpPr>
            <a:spLocks noChangeShapeType="1"/>
          </p:cNvSpPr>
          <p:nvPr/>
        </p:nvSpPr>
        <p:spPr bwMode="auto">
          <a:xfrm flipV="1">
            <a:off x="1114425" y="2252663"/>
            <a:ext cx="37322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6" name="Rectangle 33">
            <a:extLst>
              <a:ext uri="{FF2B5EF4-FFF2-40B4-BE49-F238E27FC236}">
                <a16:creationId xmlns:a16="http://schemas.microsoft.com/office/drawing/2014/main" id="{B99966EF-936F-7183-7784-A24614236A2E}"/>
              </a:ext>
            </a:extLst>
          </p:cNvPr>
          <p:cNvSpPr>
            <a:spLocks noChangeArrowheads="1"/>
          </p:cNvSpPr>
          <p:nvPr/>
        </p:nvSpPr>
        <p:spPr bwMode="auto">
          <a:xfrm>
            <a:off x="1008857" y="4724022"/>
            <a:ext cx="7137400" cy="373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01882" tIns="50941" rIns="101882" bIns="50941" anchor="ct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2000">
              <a:latin typeface="Tekton" charset="0"/>
            </a:endParaRPr>
          </a:p>
        </p:txBody>
      </p:sp>
      <p:sp>
        <p:nvSpPr>
          <p:cNvPr id="14357" name="Rectangle 34">
            <a:extLst>
              <a:ext uri="{FF2B5EF4-FFF2-40B4-BE49-F238E27FC236}">
                <a16:creationId xmlns:a16="http://schemas.microsoft.com/office/drawing/2014/main" id="{03F57190-AF39-49AA-03D8-21A0FDD8132D}"/>
              </a:ext>
            </a:extLst>
          </p:cNvPr>
          <p:cNvSpPr>
            <a:spLocks noChangeArrowheads="1"/>
          </p:cNvSpPr>
          <p:nvPr/>
        </p:nvSpPr>
        <p:spPr bwMode="auto">
          <a:xfrm>
            <a:off x="1276349" y="4752975"/>
            <a:ext cx="6473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rgbClr val="000000"/>
                </a:solidFill>
              </a:rPr>
              <a:t>What are your concerns about the believability of the claim? (your counterarguments, rebuttals or new questions)?</a:t>
            </a:r>
            <a:endParaRPr lang="en-US" altLang="en-US" sz="800" b="1">
              <a:solidFill>
                <a:srgbClr val="000000"/>
              </a:solidFill>
            </a:endParaRPr>
          </a:p>
        </p:txBody>
      </p:sp>
      <p:grpSp>
        <p:nvGrpSpPr>
          <p:cNvPr id="14358" name="Group 36">
            <a:extLst>
              <a:ext uri="{FF2B5EF4-FFF2-40B4-BE49-F238E27FC236}">
                <a16:creationId xmlns:a16="http://schemas.microsoft.com/office/drawing/2014/main" id="{20AD3DEE-B0C5-51D9-5403-35358D433AC5}"/>
              </a:ext>
            </a:extLst>
          </p:cNvPr>
          <p:cNvGrpSpPr>
            <a:grpSpLocks/>
          </p:cNvGrpSpPr>
          <p:nvPr/>
        </p:nvGrpSpPr>
        <p:grpSpPr bwMode="auto">
          <a:xfrm>
            <a:off x="4600575" y="1825625"/>
            <a:ext cx="185738" cy="163513"/>
            <a:chOff x="1917" y="1013"/>
            <a:chExt cx="103" cy="110"/>
          </a:xfrm>
        </p:grpSpPr>
        <p:sp>
          <p:nvSpPr>
            <p:cNvPr id="14414" name="Oval 37">
              <a:extLst>
                <a:ext uri="{FF2B5EF4-FFF2-40B4-BE49-F238E27FC236}">
                  <a16:creationId xmlns:a16="http://schemas.microsoft.com/office/drawing/2014/main" id="{277E3A38-C664-6FEA-B8F8-BCBF4DB7C4D6}"/>
                </a:ext>
              </a:extLst>
            </p:cNvPr>
            <p:cNvSpPr>
              <a:spLocks noChangeArrowheads="1"/>
            </p:cNvSpPr>
            <p:nvPr/>
          </p:nvSpPr>
          <p:spPr bwMode="auto">
            <a:xfrm>
              <a:off x="1917" y="1013"/>
              <a:ext cx="103" cy="11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4415" name="Rectangle 38">
              <a:extLst>
                <a:ext uri="{FF2B5EF4-FFF2-40B4-BE49-F238E27FC236}">
                  <a16:creationId xmlns:a16="http://schemas.microsoft.com/office/drawing/2014/main" id="{74C0F2B8-F69B-1348-4E39-50CA20A1371F}"/>
                </a:ext>
              </a:extLst>
            </p:cNvPr>
            <p:cNvSpPr>
              <a:spLocks noChangeArrowheads="1"/>
            </p:cNvSpPr>
            <p:nvPr/>
          </p:nvSpPr>
          <p:spPr bwMode="auto">
            <a:xfrm>
              <a:off x="1952" y="1013"/>
              <a:ext cx="32"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rPr>
                <a:t>3</a:t>
              </a:r>
              <a:endParaRPr lang="en-US" altLang="en-US" sz="2700"/>
            </a:p>
          </p:txBody>
        </p:sp>
      </p:grpSp>
      <p:sp>
        <p:nvSpPr>
          <p:cNvPr id="14359" name="Line 41">
            <a:extLst>
              <a:ext uri="{FF2B5EF4-FFF2-40B4-BE49-F238E27FC236}">
                <a16:creationId xmlns:a16="http://schemas.microsoft.com/office/drawing/2014/main" id="{6D7BD5B3-7B91-7277-C8F9-DC8D22F9ED3A}"/>
              </a:ext>
            </a:extLst>
          </p:cNvPr>
          <p:cNvSpPr>
            <a:spLocks noChangeShapeType="1"/>
          </p:cNvSpPr>
          <p:nvPr/>
        </p:nvSpPr>
        <p:spPr bwMode="auto">
          <a:xfrm flipV="1">
            <a:off x="1122363" y="2411413"/>
            <a:ext cx="3409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0" name="Line 42">
            <a:extLst>
              <a:ext uri="{FF2B5EF4-FFF2-40B4-BE49-F238E27FC236}">
                <a16:creationId xmlns:a16="http://schemas.microsoft.com/office/drawing/2014/main" id="{2652B07F-7BC1-6F16-05A5-35E424BF587C}"/>
              </a:ext>
            </a:extLst>
          </p:cNvPr>
          <p:cNvSpPr>
            <a:spLocks noChangeShapeType="1"/>
          </p:cNvSpPr>
          <p:nvPr/>
        </p:nvSpPr>
        <p:spPr bwMode="auto">
          <a:xfrm flipV="1">
            <a:off x="1122363" y="2586038"/>
            <a:ext cx="70246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1" name="Line 43">
            <a:extLst>
              <a:ext uri="{FF2B5EF4-FFF2-40B4-BE49-F238E27FC236}">
                <a16:creationId xmlns:a16="http://schemas.microsoft.com/office/drawing/2014/main" id="{4F61BC4F-4425-BDE4-62AA-DDF7D8CBC739}"/>
              </a:ext>
            </a:extLst>
          </p:cNvPr>
          <p:cNvSpPr>
            <a:spLocks noChangeShapeType="1"/>
          </p:cNvSpPr>
          <p:nvPr/>
        </p:nvSpPr>
        <p:spPr bwMode="auto">
          <a:xfrm flipV="1">
            <a:off x="1122363" y="2759075"/>
            <a:ext cx="7032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2" name="Line 44">
            <a:extLst>
              <a:ext uri="{FF2B5EF4-FFF2-40B4-BE49-F238E27FC236}">
                <a16:creationId xmlns:a16="http://schemas.microsoft.com/office/drawing/2014/main" id="{AC35EAFC-3626-27D8-B3D3-7238BA646E3C}"/>
              </a:ext>
            </a:extLst>
          </p:cNvPr>
          <p:cNvSpPr>
            <a:spLocks noChangeShapeType="1"/>
          </p:cNvSpPr>
          <p:nvPr/>
        </p:nvSpPr>
        <p:spPr bwMode="auto">
          <a:xfrm flipV="1">
            <a:off x="1122363" y="2933700"/>
            <a:ext cx="3409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3" name="Line 45">
            <a:extLst>
              <a:ext uri="{FF2B5EF4-FFF2-40B4-BE49-F238E27FC236}">
                <a16:creationId xmlns:a16="http://schemas.microsoft.com/office/drawing/2014/main" id="{5994E079-1E01-EFE7-CC11-BEBB7142650E}"/>
              </a:ext>
            </a:extLst>
          </p:cNvPr>
          <p:cNvSpPr>
            <a:spLocks noChangeShapeType="1"/>
          </p:cNvSpPr>
          <p:nvPr/>
        </p:nvSpPr>
        <p:spPr bwMode="auto">
          <a:xfrm flipV="1">
            <a:off x="1122363" y="3108325"/>
            <a:ext cx="34099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4" name="Line 46">
            <a:extLst>
              <a:ext uri="{FF2B5EF4-FFF2-40B4-BE49-F238E27FC236}">
                <a16:creationId xmlns:a16="http://schemas.microsoft.com/office/drawing/2014/main" id="{608AA0DC-ACE1-0418-67B9-BF2091A7E4A0}"/>
              </a:ext>
            </a:extLst>
          </p:cNvPr>
          <p:cNvSpPr>
            <a:spLocks noChangeShapeType="1"/>
          </p:cNvSpPr>
          <p:nvPr/>
        </p:nvSpPr>
        <p:spPr bwMode="auto">
          <a:xfrm flipV="1">
            <a:off x="1122363" y="3282950"/>
            <a:ext cx="7032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5" name="Line 47">
            <a:extLst>
              <a:ext uri="{FF2B5EF4-FFF2-40B4-BE49-F238E27FC236}">
                <a16:creationId xmlns:a16="http://schemas.microsoft.com/office/drawing/2014/main" id="{95200380-6F24-D99C-8214-AD48A84B2F58}"/>
              </a:ext>
            </a:extLst>
          </p:cNvPr>
          <p:cNvSpPr>
            <a:spLocks noChangeShapeType="1"/>
          </p:cNvSpPr>
          <p:nvPr/>
        </p:nvSpPr>
        <p:spPr bwMode="auto">
          <a:xfrm flipV="1">
            <a:off x="1122363" y="3455988"/>
            <a:ext cx="7016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6" name="Line 48">
            <a:extLst>
              <a:ext uri="{FF2B5EF4-FFF2-40B4-BE49-F238E27FC236}">
                <a16:creationId xmlns:a16="http://schemas.microsoft.com/office/drawing/2014/main" id="{3A993532-1D3A-5121-1555-902069010DD4}"/>
              </a:ext>
            </a:extLst>
          </p:cNvPr>
          <p:cNvSpPr>
            <a:spLocks noChangeShapeType="1"/>
          </p:cNvSpPr>
          <p:nvPr/>
        </p:nvSpPr>
        <p:spPr bwMode="auto">
          <a:xfrm flipV="1">
            <a:off x="1122363" y="3630613"/>
            <a:ext cx="70246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7" name="Line 50">
            <a:extLst>
              <a:ext uri="{FF2B5EF4-FFF2-40B4-BE49-F238E27FC236}">
                <a16:creationId xmlns:a16="http://schemas.microsoft.com/office/drawing/2014/main" id="{2EE9661D-C24B-AE5A-071E-BF7DE850131F}"/>
              </a:ext>
            </a:extLst>
          </p:cNvPr>
          <p:cNvSpPr>
            <a:spLocks noChangeShapeType="1"/>
          </p:cNvSpPr>
          <p:nvPr/>
        </p:nvSpPr>
        <p:spPr bwMode="auto">
          <a:xfrm flipV="1">
            <a:off x="1114425" y="4203700"/>
            <a:ext cx="3362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8" name="Line 51">
            <a:extLst>
              <a:ext uri="{FF2B5EF4-FFF2-40B4-BE49-F238E27FC236}">
                <a16:creationId xmlns:a16="http://schemas.microsoft.com/office/drawing/2014/main" id="{385C62AA-C6FE-A204-877F-9F693EA68DB3}"/>
              </a:ext>
            </a:extLst>
          </p:cNvPr>
          <p:cNvSpPr>
            <a:spLocks noChangeShapeType="1"/>
          </p:cNvSpPr>
          <p:nvPr/>
        </p:nvSpPr>
        <p:spPr bwMode="auto">
          <a:xfrm flipV="1">
            <a:off x="1114425" y="4391025"/>
            <a:ext cx="3362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9" name="Line 52">
            <a:extLst>
              <a:ext uri="{FF2B5EF4-FFF2-40B4-BE49-F238E27FC236}">
                <a16:creationId xmlns:a16="http://schemas.microsoft.com/office/drawing/2014/main" id="{F009D835-400F-49A1-528D-79D06DC3B61A}"/>
              </a:ext>
            </a:extLst>
          </p:cNvPr>
          <p:cNvSpPr>
            <a:spLocks noChangeShapeType="1"/>
          </p:cNvSpPr>
          <p:nvPr/>
        </p:nvSpPr>
        <p:spPr bwMode="auto">
          <a:xfrm flipV="1">
            <a:off x="1114425" y="4578350"/>
            <a:ext cx="70389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4370" name="Group 53">
            <a:extLst>
              <a:ext uri="{FF2B5EF4-FFF2-40B4-BE49-F238E27FC236}">
                <a16:creationId xmlns:a16="http://schemas.microsoft.com/office/drawing/2014/main" id="{F700E1DB-FAEF-88F8-1450-EB3BD3961014}"/>
              </a:ext>
            </a:extLst>
          </p:cNvPr>
          <p:cNvGrpSpPr>
            <a:grpSpLocks/>
          </p:cNvGrpSpPr>
          <p:nvPr/>
        </p:nvGrpSpPr>
        <p:grpSpPr bwMode="auto">
          <a:xfrm>
            <a:off x="7837488" y="1824038"/>
            <a:ext cx="185737" cy="163512"/>
            <a:chOff x="1917" y="1013"/>
            <a:chExt cx="103" cy="110"/>
          </a:xfrm>
        </p:grpSpPr>
        <p:sp>
          <p:nvSpPr>
            <p:cNvPr id="14412" name="Oval 54">
              <a:extLst>
                <a:ext uri="{FF2B5EF4-FFF2-40B4-BE49-F238E27FC236}">
                  <a16:creationId xmlns:a16="http://schemas.microsoft.com/office/drawing/2014/main" id="{DA2725D0-75D6-F6C3-1E81-9CD620F0C7E0}"/>
                </a:ext>
              </a:extLst>
            </p:cNvPr>
            <p:cNvSpPr>
              <a:spLocks noChangeArrowheads="1"/>
            </p:cNvSpPr>
            <p:nvPr/>
          </p:nvSpPr>
          <p:spPr bwMode="auto">
            <a:xfrm>
              <a:off x="1917" y="1013"/>
              <a:ext cx="103" cy="11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4413" name="Rectangle 55">
              <a:extLst>
                <a:ext uri="{FF2B5EF4-FFF2-40B4-BE49-F238E27FC236}">
                  <a16:creationId xmlns:a16="http://schemas.microsoft.com/office/drawing/2014/main" id="{362AA26E-A5E1-A427-20FF-2F89F9050294}"/>
                </a:ext>
              </a:extLst>
            </p:cNvPr>
            <p:cNvSpPr>
              <a:spLocks noChangeArrowheads="1"/>
            </p:cNvSpPr>
            <p:nvPr/>
          </p:nvSpPr>
          <p:spPr bwMode="auto">
            <a:xfrm>
              <a:off x="1950" y="1013"/>
              <a:ext cx="32"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rPr>
                <a:t>6</a:t>
              </a:r>
              <a:endParaRPr lang="en-US" altLang="en-US" sz="2700"/>
            </a:p>
          </p:txBody>
        </p:sp>
      </p:grpSp>
      <p:grpSp>
        <p:nvGrpSpPr>
          <p:cNvPr id="14371" name="Group 56">
            <a:extLst>
              <a:ext uri="{FF2B5EF4-FFF2-40B4-BE49-F238E27FC236}">
                <a16:creationId xmlns:a16="http://schemas.microsoft.com/office/drawing/2014/main" id="{52229714-6EB4-490A-13D9-923034979A9D}"/>
              </a:ext>
            </a:extLst>
          </p:cNvPr>
          <p:cNvGrpSpPr>
            <a:grpSpLocks/>
          </p:cNvGrpSpPr>
          <p:nvPr/>
        </p:nvGrpSpPr>
        <p:grpSpPr bwMode="auto">
          <a:xfrm>
            <a:off x="4881563" y="1824038"/>
            <a:ext cx="185737" cy="165100"/>
            <a:chOff x="1917" y="1012"/>
            <a:chExt cx="103" cy="111"/>
          </a:xfrm>
        </p:grpSpPr>
        <p:sp>
          <p:nvSpPr>
            <p:cNvPr id="14410" name="Oval 57">
              <a:extLst>
                <a:ext uri="{FF2B5EF4-FFF2-40B4-BE49-F238E27FC236}">
                  <a16:creationId xmlns:a16="http://schemas.microsoft.com/office/drawing/2014/main" id="{EEE6DB50-49EA-B940-C0B1-B639B497BDF0}"/>
                </a:ext>
              </a:extLst>
            </p:cNvPr>
            <p:cNvSpPr>
              <a:spLocks noChangeArrowheads="1"/>
            </p:cNvSpPr>
            <p:nvPr/>
          </p:nvSpPr>
          <p:spPr bwMode="auto">
            <a:xfrm>
              <a:off x="1917" y="1013"/>
              <a:ext cx="103" cy="11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4411" name="Rectangle 58">
              <a:extLst>
                <a:ext uri="{FF2B5EF4-FFF2-40B4-BE49-F238E27FC236}">
                  <a16:creationId xmlns:a16="http://schemas.microsoft.com/office/drawing/2014/main" id="{F32B4417-0FF4-B7C0-D668-CF5B011A60B2}"/>
                </a:ext>
              </a:extLst>
            </p:cNvPr>
            <p:cNvSpPr>
              <a:spLocks noChangeArrowheads="1"/>
            </p:cNvSpPr>
            <p:nvPr/>
          </p:nvSpPr>
          <p:spPr bwMode="auto">
            <a:xfrm>
              <a:off x="1952" y="1012"/>
              <a:ext cx="3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rPr>
                <a:t>5</a:t>
              </a:r>
              <a:endParaRPr lang="en-US" altLang="en-US" sz="2700"/>
            </a:p>
          </p:txBody>
        </p:sp>
      </p:grpSp>
      <p:sp>
        <p:nvSpPr>
          <p:cNvPr id="14372" name="Rectangle 59">
            <a:extLst>
              <a:ext uri="{FF2B5EF4-FFF2-40B4-BE49-F238E27FC236}">
                <a16:creationId xmlns:a16="http://schemas.microsoft.com/office/drawing/2014/main" id="{66806399-9AE0-00C3-3AE7-4735AA1E6219}"/>
              </a:ext>
            </a:extLst>
          </p:cNvPr>
          <p:cNvSpPr>
            <a:spLocks noChangeArrowheads="1"/>
          </p:cNvSpPr>
          <p:nvPr/>
        </p:nvSpPr>
        <p:spPr bwMode="auto">
          <a:xfrm>
            <a:off x="5092700" y="3622675"/>
            <a:ext cx="28003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b="1">
                <a:solidFill>
                  <a:srgbClr val="000000"/>
                </a:solidFill>
              </a:rPr>
              <a:t>Evaluate </a:t>
            </a:r>
            <a:r>
              <a:rPr lang="en-US" altLang="en-US" sz="800">
                <a:solidFill>
                  <a:srgbClr val="000000"/>
                </a:solidFill>
              </a:rPr>
              <a:t>the quality of the chain of reasoning as poor, average or good.</a:t>
            </a:r>
            <a:r>
              <a:rPr lang="en-US" altLang="en-US" sz="800" b="1">
                <a:solidFill>
                  <a:srgbClr val="000000"/>
                </a:solidFill>
              </a:rPr>
              <a:t> Explain</a:t>
            </a:r>
            <a:r>
              <a:rPr lang="en-US" altLang="en-US" sz="800">
                <a:solidFill>
                  <a:srgbClr val="000000"/>
                </a:solidFill>
              </a:rPr>
              <a:t> your evaluation.</a:t>
            </a:r>
          </a:p>
        </p:txBody>
      </p:sp>
      <p:sp>
        <p:nvSpPr>
          <p:cNvPr id="14373" name="Rectangle 60">
            <a:extLst>
              <a:ext uri="{FF2B5EF4-FFF2-40B4-BE49-F238E27FC236}">
                <a16:creationId xmlns:a16="http://schemas.microsoft.com/office/drawing/2014/main" id="{48D8F842-0197-BA83-BBC0-83DE6A64F866}"/>
              </a:ext>
            </a:extLst>
          </p:cNvPr>
          <p:cNvSpPr>
            <a:spLocks noChangeArrowheads="1"/>
          </p:cNvSpPr>
          <p:nvPr/>
        </p:nvSpPr>
        <p:spPr bwMode="auto">
          <a:xfrm>
            <a:off x="5029200" y="1752600"/>
            <a:ext cx="28956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a:solidFill>
                  <a:srgbClr val="000000"/>
                </a:solidFill>
              </a:rPr>
              <a:t>What chain of </a:t>
            </a:r>
            <a:r>
              <a:rPr lang="en-US" altLang="en-US" sz="800" b="1">
                <a:solidFill>
                  <a:srgbClr val="000000"/>
                </a:solidFill>
              </a:rPr>
              <a:t>reasoning (warrant) </a:t>
            </a:r>
            <a:r>
              <a:rPr lang="en-US" altLang="en-US" sz="800">
                <a:solidFill>
                  <a:srgbClr val="000000"/>
                </a:solidFill>
              </a:rPr>
              <a:t>connects</a:t>
            </a:r>
            <a:r>
              <a:rPr lang="en-US" altLang="en-US" sz="800" b="1">
                <a:solidFill>
                  <a:srgbClr val="000000"/>
                </a:solidFill>
              </a:rPr>
              <a:t> </a:t>
            </a:r>
            <a:r>
              <a:rPr lang="en-US" altLang="en-US" sz="800">
                <a:solidFill>
                  <a:srgbClr val="000000"/>
                </a:solidFill>
              </a:rPr>
              <a:t>the evidence to the claim? </a:t>
            </a:r>
            <a:r>
              <a:rPr lang="en-US" altLang="en-US" sz="800" u="sng">
                <a:solidFill>
                  <a:srgbClr val="000000"/>
                </a:solidFill>
              </a:rPr>
              <a:t>In column 6</a:t>
            </a:r>
            <a:r>
              <a:rPr lang="en-US" altLang="en-US" sz="800">
                <a:solidFill>
                  <a:srgbClr val="000000"/>
                </a:solidFill>
              </a:rPr>
              <a:t>, identify type of reasoning with the letter(s): for </a:t>
            </a:r>
            <a:r>
              <a:rPr lang="en-US" altLang="en-US" sz="800" b="1">
                <a:solidFill>
                  <a:srgbClr val="000000"/>
                </a:solidFill>
              </a:rPr>
              <a:t>A</a:t>
            </a:r>
            <a:r>
              <a:rPr lang="en-US" altLang="en-US" sz="800">
                <a:solidFill>
                  <a:srgbClr val="000000"/>
                </a:solidFill>
              </a:rPr>
              <a:t>UTHORITY (A), </a:t>
            </a:r>
            <a:r>
              <a:rPr lang="en-US" altLang="en-US" sz="800" b="1">
                <a:solidFill>
                  <a:srgbClr val="000000"/>
                </a:solidFill>
              </a:rPr>
              <a:t>T</a:t>
            </a:r>
            <a:r>
              <a:rPr lang="en-US" altLang="en-US" sz="800">
                <a:solidFill>
                  <a:srgbClr val="000000"/>
                </a:solidFill>
              </a:rPr>
              <a:t>HEORY (T), or type of LOGIC: </a:t>
            </a:r>
            <a:r>
              <a:rPr lang="en-US" altLang="en-US" sz="800" b="1">
                <a:solidFill>
                  <a:srgbClr val="000000"/>
                </a:solidFill>
              </a:rPr>
              <a:t>An</a:t>
            </a:r>
            <a:r>
              <a:rPr lang="en-US" altLang="en-US" sz="800">
                <a:solidFill>
                  <a:srgbClr val="000000"/>
                </a:solidFill>
              </a:rPr>
              <a:t>alogy (AN), </a:t>
            </a:r>
            <a:r>
              <a:rPr lang="en-US" altLang="en-US" sz="800" b="1">
                <a:solidFill>
                  <a:srgbClr val="000000"/>
                </a:solidFill>
              </a:rPr>
              <a:t>C</a:t>
            </a:r>
            <a:r>
              <a:rPr lang="en-US" altLang="en-US" sz="800">
                <a:solidFill>
                  <a:srgbClr val="000000"/>
                </a:solidFill>
              </a:rPr>
              <a:t>orrelation (C), </a:t>
            </a:r>
            <a:r>
              <a:rPr lang="en-US" altLang="en-US" sz="800" b="1">
                <a:solidFill>
                  <a:srgbClr val="000000"/>
                </a:solidFill>
              </a:rPr>
              <a:t>C</a:t>
            </a:r>
            <a:r>
              <a:rPr lang="en-US" altLang="en-US" sz="800">
                <a:solidFill>
                  <a:srgbClr val="000000"/>
                </a:solidFill>
              </a:rPr>
              <a:t>ause-</a:t>
            </a:r>
            <a:r>
              <a:rPr lang="en-US" altLang="en-US" sz="800" b="1">
                <a:solidFill>
                  <a:srgbClr val="000000"/>
                </a:solidFill>
              </a:rPr>
              <a:t>E</a:t>
            </a:r>
            <a:r>
              <a:rPr lang="en-US" altLang="en-US" sz="800">
                <a:solidFill>
                  <a:srgbClr val="000000"/>
                </a:solidFill>
              </a:rPr>
              <a:t>ffect (CE), </a:t>
            </a:r>
            <a:r>
              <a:rPr lang="en-US" altLang="en-US" sz="800" b="1">
                <a:solidFill>
                  <a:srgbClr val="000000"/>
                </a:solidFill>
              </a:rPr>
              <a:t>G</a:t>
            </a:r>
            <a:r>
              <a:rPr lang="en-US" altLang="en-US" sz="800">
                <a:solidFill>
                  <a:srgbClr val="000000"/>
                </a:solidFill>
              </a:rPr>
              <a:t>eneralization (G)</a:t>
            </a:r>
            <a:r>
              <a:rPr lang="en-US" altLang="en-US" sz="800" b="1">
                <a:solidFill>
                  <a:srgbClr val="000000"/>
                </a:solidFill>
              </a:rPr>
              <a:t> </a:t>
            </a:r>
          </a:p>
          <a:p>
            <a:endParaRPr lang="en-US" altLang="en-US" sz="800">
              <a:solidFill>
                <a:srgbClr val="000000"/>
              </a:solidFill>
            </a:endParaRPr>
          </a:p>
        </p:txBody>
      </p:sp>
      <p:sp>
        <p:nvSpPr>
          <p:cNvPr id="14374" name="Line 64">
            <a:extLst>
              <a:ext uri="{FF2B5EF4-FFF2-40B4-BE49-F238E27FC236}">
                <a16:creationId xmlns:a16="http://schemas.microsoft.com/office/drawing/2014/main" id="{86FE3BED-2570-18AC-0B73-E0CA73DC9718}"/>
              </a:ext>
            </a:extLst>
          </p:cNvPr>
          <p:cNvSpPr>
            <a:spLocks noChangeShapeType="1"/>
          </p:cNvSpPr>
          <p:nvPr/>
        </p:nvSpPr>
        <p:spPr bwMode="auto">
          <a:xfrm flipV="1">
            <a:off x="4476750" y="4203700"/>
            <a:ext cx="3670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5" name="Line 65">
            <a:extLst>
              <a:ext uri="{FF2B5EF4-FFF2-40B4-BE49-F238E27FC236}">
                <a16:creationId xmlns:a16="http://schemas.microsoft.com/office/drawing/2014/main" id="{0561B015-3D75-9688-467E-5251056E71EF}"/>
              </a:ext>
            </a:extLst>
          </p:cNvPr>
          <p:cNvSpPr>
            <a:spLocks noChangeShapeType="1"/>
          </p:cNvSpPr>
          <p:nvPr/>
        </p:nvSpPr>
        <p:spPr bwMode="auto">
          <a:xfrm flipV="1">
            <a:off x="4476750" y="4391025"/>
            <a:ext cx="36782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6" name="Line 67">
            <a:extLst>
              <a:ext uri="{FF2B5EF4-FFF2-40B4-BE49-F238E27FC236}">
                <a16:creationId xmlns:a16="http://schemas.microsoft.com/office/drawing/2014/main" id="{4BBA7289-E3B2-DA70-30DD-F4EC063EE920}"/>
              </a:ext>
            </a:extLst>
          </p:cNvPr>
          <p:cNvSpPr>
            <a:spLocks noChangeShapeType="1"/>
          </p:cNvSpPr>
          <p:nvPr/>
        </p:nvSpPr>
        <p:spPr bwMode="auto">
          <a:xfrm flipV="1">
            <a:off x="4848225" y="2933700"/>
            <a:ext cx="3298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7" name="Line 68">
            <a:extLst>
              <a:ext uri="{FF2B5EF4-FFF2-40B4-BE49-F238E27FC236}">
                <a16:creationId xmlns:a16="http://schemas.microsoft.com/office/drawing/2014/main" id="{409C41DB-03D8-19D3-A389-3BD9E41DDBD0}"/>
              </a:ext>
            </a:extLst>
          </p:cNvPr>
          <p:cNvSpPr>
            <a:spLocks noChangeShapeType="1"/>
          </p:cNvSpPr>
          <p:nvPr/>
        </p:nvSpPr>
        <p:spPr bwMode="auto">
          <a:xfrm flipV="1">
            <a:off x="4849813" y="3108325"/>
            <a:ext cx="32972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8" name="Line 73">
            <a:extLst>
              <a:ext uri="{FF2B5EF4-FFF2-40B4-BE49-F238E27FC236}">
                <a16:creationId xmlns:a16="http://schemas.microsoft.com/office/drawing/2014/main" id="{3010635A-19C3-26DF-2D82-5F0786369356}"/>
              </a:ext>
            </a:extLst>
          </p:cNvPr>
          <p:cNvSpPr>
            <a:spLocks noChangeShapeType="1"/>
          </p:cNvSpPr>
          <p:nvPr/>
        </p:nvSpPr>
        <p:spPr bwMode="auto">
          <a:xfrm>
            <a:off x="4538663" y="1765300"/>
            <a:ext cx="0" cy="186055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79" name="Line 74">
            <a:extLst>
              <a:ext uri="{FF2B5EF4-FFF2-40B4-BE49-F238E27FC236}">
                <a16:creationId xmlns:a16="http://schemas.microsoft.com/office/drawing/2014/main" id="{BB862194-05AA-233E-5A8F-55D06A03270A}"/>
              </a:ext>
            </a:extLst>
          </p:cNvPr>
          <p:cNvSpPr>
            <a:spLocks noChangeShapeType="1"/>
          </p:cNvSpPr>
          <p:nvPr/>
        </p:nvSpPr>
        <p:spPr bwMode="auto">
          <a:xfrm>
            <a:off x="8153400" y="1781175"/>
            <a:ext cx="0" cy="302260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80" name="Line 75">
            <a:extLst>
              <a:ext uri="{FF2B5EF4-FFF2-40B4-BE49-F238E27FC236}">
                <a16:creationId xmlns:a16="http://schemas.microsoft.com/office/drawing/2014/main" id="{5107CADF-84CC-9932-925C-6EEE51DBA04B}"/>
              </a:ext>
            </a:extLst>
          </p:cNvPr>
          <p:cNvSpPr>
            <a:spLocks noChangeShapeType="1"/>
          </p:cNvSpPr>
          <p:nvPr/>
        </p:nvSpPr>
        <p:spPr bwMode="auto">
          <a:xfrm>
            <a:off x="7772400" y="1963738"/>
            <a:ext cx="0" cy="1662112"/>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4381" name="Group 76">
            <a:extLst>
              <a:ext uri="{FF2B5EF4-FFF2-40B4-BE49-F238E27FC236}">
                <a16:creationId xmlns:a16="http://schemas.microsoft.com/office/drawing/2014/main" id="{61AAD363-409E-51FF-5D19-A62E68AD74D5}"/>
              </a:ext>
            </a:extLst>
          </p:cNvPr>
          <p:cNvGrpSpPr>
            <a:grpSpLocks/>
          </p:cNvGrpSpPr>
          <p:nvPr/>
        </p:nvGrpSpPr>
        <p:grpSpPr bwMode="auto">
          <a:xfrm>
            <a:off x="1052513" y="4749255"/>
            <a:ext cx="163512" cy="187325"/>
            <a:chOff x="1917" y="1013"/>
            <a:chExt cx="103" cy="110"/>
          </a:xfrm>
        </p:grpSpPr>
        <p:sp>
          <p:nvSpPr>
            <p:cNvPr id="14408" name="Oval 77">
              <a:extLst>
                <a:ext uri="{FF2B5EF4-FFF2-40B4-BE49-F238E27FC236}">
                  <a16:creationId xmlns:a16="http://schemas.microsoft.com/office/drawing/2014/main" id="{445340EC-B18F-2477-57EF-DAE808C9AD1E}"/>
                </a:ext>
              </a:extLst>
            </p:cNvPr>
            <p:cNvSpPr>
              <a:spLocks noChangeArrowheads="1"/>
            </p:cNvSpPr>
            <p:nvPr/>
          </p:nvSpPr>
          <p:spPr bwMode="auto">
            <a:xfrm>
              <a:off x="1917" y="1013"/>
              <a:ext cx="103" cy="11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4409" name="Rectangle 78">
              <a:extLst>
                <a:ext uri="{FF2B5EF4-FFF2-40B4-BE49-F238E27FC236}">
                  <a16:creationId xmlns:a16="http://schemas.microsoft.com/office/drawing/2014/main" id="{68E19268-2F1E-8E48-CD30-A4A607FBE741}"/>
                </a:ext>
              </a:extLst>
            </p:cNvPr>
            <p:cNvSpPr>
              <a:spLocks noChangeArrowheads="1"/>
            </p:cNvSpPr>
            <p:nvPr/>
          </p:nvSpPr>
          <p:spPr bwMode="auto">
            <a:xfrm>
              <a:off x="1950" y="1018"/>
              <a:ext cx="3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rPr>
                <a:t>8</a:t>
              </a:r>
              <a:endParaRPr lang="en-US" altLang="en-US" sz="2700"/>
            </a:p>
          </p:txBody>
        </p:sp>
      </p:grpSp>
      <p:grpSp>
        <p:nvGrpSpPr>
          <p:cNvPr id="14382" name="Group 79">
            <a:extLst>
              <a:ext uri="{FF2B5EF4-FFF2-40B4-BE49-F238E27FC236}">
                <a16:creationId xmlns:a16="http://schemas.microsoft.com/office/drawing/2014/main" id="{C9275550-0DB4-1904-FE36-76355EF564E6}"/>
              </a:ext>
            </a:extLst>
          </p:cNvPr>
          <p:cNvGrpSpPr>
            <a:grpSpLocks/>
          </p:cNvGrpSpPr>
          <p:nvPr/>
        </p:nvGrpSpPr>
        <p:grpSpPr bwMode="auto">
          <a:xfrm>
            <a:off x="1114425" y="5307013"/>
            <a:ext cx="163513" cy="187325"/>
            <a:chOff x="1917" y="1013"/>
            <a:chExt cx="103" cy="110"/>
          </a:xfrm>
        </p:grpSpPr>
        <p:sp>
          <p:nvSpPr>
            <p:cNvPr id="14406" name="Oval 80">
              <a:extLst>
                <a:ext uri="{FF2B5EF4-FFF2-40B4-BE49-F238E27FC236}">
                  <a16:creationId xmlns:a16="http://schemas.microsoft.com/office/drawing/2014/main" id="{38A05747-1154-01F4-3033-551A56E0B8E3}"/>
                </a:ext>
              </a:extLst>
            </p:cNvPr>
            <p:cNvSpPr>
              <a:spLocks noChangeArrowheads="1"/>
            </p:cNvSpPr>
            <p:nvPr/>
          </p:nvSpPr>
          <p:spPr bwMode="auto">
            <a:xfrm>
              <a:off x="1917" y="1013"/>
              <a:ext cx="103" cy="110"/>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4407" name="Rectangle 81">
              <a:extLst>
                <a:ext uri="{FF2B5EF4-FFF2-40B4-BE49-F238E27FC236}">
                  <a16:creationId xmlns:a16="http://schemas.microsoft.com/office/drawing/2014/main" id="{089CADB2-0FAA-CF91-6E1C-BC2A58801EBF}"/>
                </a:ext>
              </a:extLst>
            </p:cNvPr>
            <p:cNvSpPr>
              <a:spLocks noChangeArrowheads="1"/>
            </p:cNvSpPr>
            <p:nvPr/>
          </p:nvSpPr>
          <p:spPr bwMode="auto">
            <a:xfrm>
              <a:off x="1946" y="1019"/>
              <a:ext cx="3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10191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10191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10191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000" b="1">
                  <a:solidFill>
                    <a:srgbClr val="000000"/>
                  </a:solidFill>
                </a:rPr>
                <a:t>9</a:t>
              </a:r>
              <a:endParaRPr lang="en-US" altLang="en-US" sz="2700"/>
            </a:p>
          </p:txBody>
        </p:sp>
      </p:grpSp>
      <p:sp>
        <p:nvSpPr>
          <p:cNvPr id="14383" name="Rectangle 82">
            <a:extLst>
              <a:ext uri="{FF2B5EF4-FFF2-40B4-BE49-F238E27FC236}">
                <a16:creationId xmlns:a16="http://schemas.microsoft.com/office/drawing/2014/main" id="{F60D2916-C52F-9CED-693E-A0A11F3E2800}"/>
              </a:ext>
            </a:extLst>
          </p:cNvPr>
          <p:cNvSpPr>
            <a:spLocks noChangeArrowheads="1"/>
          </p:cNvSpPr>
          <p:nvPr/>
        </p:nvSpPr>
        <p:spPr bwMode="auto">
          <a:xfrm>
            <a:off x="1052513" y="4017963"/>
            <a:ext cx="555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800">
                <a:solidFill>
                  <a:srgbClr val="000000"/>
                </a:solidFill>
              </a:rPr>
              <a:t>Reliable</a:t>
            </a:r>
          </a:p>
        </p:txBody>
      </p:sp>
      <p:sp>
        <p:nvSpPr>
          <p:cNvPr id="14384" name="Rectangle 83">
            <a:extLst>
              <a:ext uri="{FF2B5EF4-FFF2-40B4-BE49-F238E27FC236}">
                <a16:creationId xmlns:a16="http://schemas.microsoft.com/office/drawing/2014/main" id="{69D4390A-92CB-A59E-CC5A-D138013D2A6F}"/>
              </a:ext>
            </a:extLst>
          </p:cNvPr>
          <p:cNvSpPr>
            <a:spLocks noChangeArrowheads="1"/>
          </p:cNvSpPr>
          <p:nvPr/>
        </p:nvSpPr>
        <p:spPr bwMode="auto">
          <a:xfrm>
            <a:off x="1052513" y="4203700"/>
            <a:ext cx="404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800">
                <a:solidFill>
                  <a:srgbClr val="000000"/>
                </a:solidFill>
              </a:rPr>
              <a:t>Valid</a:t>
            </a:r>
          </a:p>
        </p:txBody>
      </p:sp>
      <p:sp>
        <p:nvSpPr>
          <p:cNvPr id="14385" name="Rectangle 84">
            <a:extLst>
              <a:ext uri="{FF2B5EF4-FFF2-40B4-BE49-F238E27FC236}">
                <a16:creationId xmlns:a16="http://schemas.microsoft.com/office/drawing/2014/main" id="{F061CA82-A252-00E7-F8DF-110D7D7F7964}"/>
              </a:ext>
            </a:extLst>
          </p:cNvPr>
          <p:cNvSpPr>
            <a:spLocks noChangeArrowheads="1"/>
          </p:cNvSpPr>
          <p:nvPr/>
        </p:nvSpPr>
        <p:spPr bwMode="auto">
          <a:xfrm>
            <a:off x="1052513" y="4578350"/>
            <a:ext cx="12620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800">
                <a:solidFill>
                  <a:srgbClr val="000000"/>
                </a:solidFill>
              </a:rPr>
              <a:t>Controlled Experiment - </a:t>
            </a:r>
          </a:p>
        </p:txBody>
      </p:sp>
      <p:sp>
        <p:nvSpPr>
          <p:cNvPr id="14386" name="Rectangle 85">
            <a:extLst>
              <a:ext uri="{FF2B5EF4-FFF2-40B4-BE49-F238E27FC236}">
                <a16:creationId xmlns:a16="http://schemas.microsoft.com/office/drawing/2014/main" id="{ABDF4C9E-D7C3-B882-2F39-A12CB187672F}"/>
              </a:ext>
            </a:extLst>
          </p:cNvPr>
          <p:cNvSpPr>
            <a:spLocks noChangeArrowheads="1"/>
          </p:cNvSpPr>
          <p:nvPr/>
        </p:nvSpPr>
        <p:spPr bwMode="auto">
          <a:xfrm>
            <a:off x="1052513" y="4578350"/>
            <a:ext cx="17621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solidFill>
                  <a:srgbClr val="000000"/>
                </a:solidFill>
              </a:rPr>
              <a:t> </a:t>
            </a:r>
          </a:p>
        </p:txBody>
      </p:sp>
      <p:sp>
        <p:nvSpPr>
          <p:cNvPr id="14387" name="Rectangle 90">
            <a:extLst>
              <a:ext uri="{FF2B5EF4-FFF2-40B4-BE49-F238E27FC236}">
                <a16:creationId xmlns:a16="http://schemas.microsoft.com/office/drawing/2014/main" id="{B9F33AD5-254B-9850-B9DF-CB42963E7B81}"/>
              </a:ext>
            </a:extLst>
          </p:cNvPr>
          <p:cNvSpPr>
            <a:spLocks noChangeArrowheads="1"/>
          </p:cNvSpPr>
          <p:nvPr/>
        </p:nvSpPr>
        <p:spPr bwMode="auto">
          <a:xfrm>
            <a:off x="1114425" y="2660650"/>
            <a:ext cx="1508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a:solidFill>
                <a:srgbClr val="000000"/>
              </a:solidFill>
            </a:endParaRPr>
          </a:p>
        </p:txBody>
      </p:sp>
      <p:sp>
        <p:nvSpPr>
          <p:cNvPr id="14388" name="Rectangle 91">
            <a:extLst>
              <a:ext uri="{FF2B5EF4-FFF2-40B4-BE49-F238E27FC236}">
                <a16:creationId xmlns:a16="http://schemas.microsoft.com/office/drawing/2014/main" id="{E12290E6-9DE1-CD14-37FF-D84A2BFEC68C}"/>
              </a:ext>
            </a:extLst>
          </p:cNvPr>
          <p:cNvSpPr>
            <a:spLocks noChangeArrowheads="1"/>
          </p:cNvSpPr>
          <p:nvPr/>
        </p:nvSpPr>
        <p:spPr bwMode="auto">
          <a:xfrm>
            <a:off x="4808538" y="3983038"/>
            <a:ext cx="114617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800">
                <a:solidFill>
                  <a:srgbClr val="000000"/>
                </a:solidFill>
              </a:rPr>
              <a:t>Strength of Authority</a:t>
            </a:r>
          </a:p>
          <a:p>
            <a:pPr eaLnBrk="1" hangingPunct="1">
              <a:lnSpc>
                <a:spcPct val="150000"/>
              </a:lnSpc>
            </a:pPr>
            <a:r>
              <a:rPr lang="en-US" altLang="en-US" sz="800">
                <a:solidFill>
                  <a:srgbClr val="000000"/>
                </a:solidFill>
              </a:rPr>
              <a:t>Application of Theory</a:t>
            </a:r>
          </a:p>
          <a:p>
            <a:pPr eaLnBrk="1" hangingPunct="1">
              <a:lnSpc>
                <a:spcPct val="150000"/>
              </a:lnSpc>
            </a:pPr>
            <a:r>
              <a:rPr lang="en-US" altLang="en-US" sz="800">
                <a:solidFill>
                  <a:srgbClr val="000000"/>
                </a:solidFill>
              </a:rPr>
              <a:t>Type of Logic</a:t>
            </a:r>
          </a:p>
        </p:txBody>
      </p:sp>
      <p:sp>
        <p:nvSpPr>
          <p:cNvPr id="14389" name="Rectangle 92">
            <a:extLst>
              <a:ext uri="{FF2B5EF4-FFF2-40B4-BE49-F238E27FC236}">
                <a16:creationId xmlns:a16="http://schemas.microsoft.com/office/drawing/2014/main" id="{000A2A48-28FE-8433-B82A-D21CAAC00A50}"/>
              </a:ext>
            </a:extLst>
          </p:cNvPr>
          <p:cNvSpPr>
            <a:spLocks noChangeArrowheads="1"/>
          </p:cNvSpPr>
          <p:nvPr/>
        </p:nvSpPr>
        <p:spPr bwMode="auto">
          <a:xfrm>
            <a:off x="1109663" y="3754438"/>
            <a:ext cx="1508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4390" name="Line 93">
            <a:extLst>
              <a:ext uri="{FF2B5EF4-FFF2-40B4-BE49-F238E27FC236}">
                <a16:creationId xmlns:a16="http://schemas.microsoft.com/office/drawing/2014/main" id="{5579CCC5-A990-DA6C-11C3-B1BA882B7A1E}"/>
              </a:ext>
            </a:extLst>
          </p:cNvPr>
          <p:cNvSpPr>
            <a:spLocks noChangeShapeType="1"/>
          </p:cNvSpPr>
          <p:nvPr/>
        </p:nvSpPr>
        <p:spPr bwMode="auto">
          <a:xfrm flipV="1">
            <a:off x="1052513" y="3962400"/>
            <a:ext cx="71024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1" name="Rectangle 94">
            <a:extLst>
              <a:ext uri="{FF2B5EF4-FFF2-40B4-BE49-F238E27FC236}">
                <a16:creationId xmlns:a16="http://schemas.microsoft.com/office/drawing/2014/main" id="{57C2BAC3-FAE3-0D61-B155-C8907A53F2DE}"/>
              </a:ext>
            </a:extLst>
          </p:cNvPr>
          <p:cNvSpPr>
            <a:spLocks noChangeArrowheads="1"/>
          </p:cNvSpPr>
          <p:nvPr/>
        </p:nvSpPr>
        <p:spPr bwMode="auto">
          <a:xfrm>
            <a:off x="1052513" y="4391025"/>
            <a:ext cx="1039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800">
                <a:solidFill>
                  <a:srgbClr val="000000"/>
                </a:solidFill>
              </a:rPr>
              <a:t>Objective (no bias)</a:t>
            </a:r>
          </a:p>
        </p:txBody>
      </p:sp>
      <p:sp>
        <p:nvSpPr>
          <p:cNvPr id="14392" name="TextBox 82">
            <a:extLst>
              <a:ext uri="{FF2B5EF4-FFF2-40B4-BE49-F238E27FC236}">
                <a16:creationId xmlns:a16="http://schemas.microsoft.com/office/drawing/2014/main" id="{BE194BBA-2C84-FD66-4C4E-77C8A7FAE62E}"/>
              </a:ext>
            </a:extLst>
          </p:cNvPr>
          <p:cNvSpPr txBox="1">
            <a:spLocks noChangeArrowheads="1"/>
          </p:cNvSpPr>
          <p:nvPr/>
        </p:nvSpPr>
        <p:spPr bwMode="auto">
          <a:xfrm>
            <a:off x="1066799" y="2240515"/>
            <a:ext cx="3759202"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dirty="0">
                <a:latin typeface="Tekton" charset="0"/>
              </a:rPr>
              <a:t>University study of 500 subjects funded found  sedentary people were over 50% more likely to suffer a heart attack within 2 hours of drinking coffee than people in the general population who drank the same amount of coffee. </a:t>
            </a:r>
          </a:p>
          <a:p>
            <a:pPr eaLnBrk="1" hangingPunct="1"/>
            <a:r>
              <a:rPr lang="en-US" altLang="en-US" sz="1100" dirty="0">
                <a:latin typeface="Tekton" charset="0"/>
              </a:rPr>
              <a:t>     The Investigator, a Professor of Medicine, said  this finding was likely to extend to the general population of sedentary people.</a:t>
            </a:r>
          </a:p>
        </p:txBody>
      </p:sp>
      <p:sp>
        <p:nvSpPr>
          <p:cNvPr id="14393" name="Rectangle 83">
            <a:extLst>
              <a:ext uri="{FF2B5EF4-FFF2-40B4-BE49-F238E27FC236}">
                <a16:creationId xmlns:a16="http://schemas.microsoft.com/office/drawing/2014/main" id="{186CBA8D-C5BB-3E6C-FC7E-2648263D767C}"/>
              </a:ext>
            </a:extLst>
          </p:cNvPr>
          <p:cNvSpPr>
            <a:spLocks noChangeArrowheads="1"/>
          </p:cNvSpPr>
          <p:nvPr/>
        </p:nvSpPr>
        <p:spPr bwMode="auto">
          <a:xfrm>
            <a:off x="1382192" y="1324408"/>
            <a:ext cx="727492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r>
              <a:rPr lang="en-US" altLang="en-US" sz="1200">
                <a:latin typeface="Tekton" charset="0"/>
              </a:rPr>
            </a:br>
            <a:r>
              <a:rPr lang="en-US" altLang="en-US" sz="1400" b="1">
                <a:latin typeface="Tekton" charset="0"/>
              </a:rPr>
              <a:t>Drinking coffee </a:t>
            </a:r>
            <a:r>
              <a:rPr lang="en-US" altLang="en-US" sz="1400" b="1" u="sng">
                <a:latin typeface="Tekton" charset="0"/>
              </a:rPr>
              <a:t>may</a:t>
            </a:r>
            <a:r>
              <a:rPr lang="en-US" altLang="en-US" sz="1400" b="1">
                <a:latin typeface="Tekton" charset="0"/>
              </a:rPr>
              <a:t> cause heart attacks </a:t>
            </a:r>
            <a:r>
              <a:rPr lang="en-US" altLang="en-US" sz="1400" b="1" u="sng">
                <a:latin typeface="Tekton" charset="0"/>
              </a:rPr>
              <a:t>in sedentary people</a:t>
            </a:r>
            <a:r>
              <a:rPr lang="en-US" altLang="en-US" sz="1400" b="1">
                <a:latin typeface="Tekton" charset="0"/>
              </a:rPr>
              <a:t> </a:t>
            </a:r>
            <a:r>
              <a:rPr lang="en-US" altLang="en-US" sz="1400" b="1" u="sng">
                <a:latin typeface="Tekton" charset="0"/>
              </a:rPr>
              <a:t>within 2 hours after drinking it</a:t>
            </a:r>
            <a:r>
              <a:rPr lang="en-US" altLang="en-US" sz="1400">
                <a:latin typeface="Times New Roman" panose="02020603050405020304" pitchFamily="18" charset="0"/>
              </a:rPr>
              <a:t>.</a:t>
            </a:r>
          </a:p>
        </p:txBody>
      </p:sp>
      <p:sp>
        <p:nvSpPr>
          <p:cNvPr id="14394" name="TextBox 85">
            <a:extLst>
              <a:ext uri="{FF2B5EF4-FFF2-40B4-BE49-F238E27FC236}">
                <a16:creationId xmlns:a16="http://schemas.microsoft.com/office/drawing/2014/main" id="{0532F992-10AE-8127-EF6B-901A3CC7AD32}"/>
              </a:ext>
            </a:extLst>
          </p:cNvPr>
          <p:cNvSpPr txBox="1">
            <a:spLocks noChangeArrowheads="1"/>
          </p:cNvSpPr>
          <p:nvPr/>
        </p:nvSpPr>
        <p:spPr bwMode="auto">
          <a:xfrm>
            <a:off x="4513263" y="2289175"/>
            <a:ext cx="287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New Roman" panose="02020603050405020304" pitchFamily="18" charset="0"/>
              </a:rPr>
              <a:t>D</a:t>
            </a:r>
          </a:p>
        </p:txBody>
      </p:sp>
      <p:sp>
        <p:nvSpPr>
          <p:cNvPr id="14395" name="Rectangle 89">
            <a:extLst>
              <a:ext uri="{FF2B5EF4-FFF2-40B4-BE49-F238E27FC236}">
                <a16:creationId xmlns:a16="http://schemas.microsoft.com/office/drawing/2014/main" id="{67E9FF9A-5B6B-D626-D780-F29F8EED7F93}"/>
              </a:ext>
            </a:extLst>
          </p:cNvPr>
          <p:cNvSpPr>
            <a:spLocks noChangeArrowheads="1"/>
          </p:cNvSpPr>
          <p:nvPr/>
        </p:nvSpPr>
        <p:spPr bwMode="auto">
          <a:xfrm>
            <a:off x="1039257" y="5404178"/>
            <a:ext cx="71373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latin typeface="Tekton" charset="0"/>
              </a:rPr>
              <a:t>I accept the claim that drinking coffee may cause heart attacks in sedentary people because of good research data and opinion of a respected medical authority, but I have more questions.</a:t>
            </a:r>
          </a:p>
        </p:txBody>
      </p:sp>
      <p:sp>
        <p:nvSpPr>
          <p:cNvPr id="14396" name="Rectangle 90">
            <a:extLst>
              <a:ext uri="{FF2B5EF4-FFF2-40B4-BE49-F238E27FC236}">
                <a16:creationId xmlns:a16="http://schemas.microsoft.com/office/drawing/2014/main" id="{02592772-FB36-DCF9-8E6B-C5B275BDFE19}"/>
              </a:ext>
            </a:extLst>
          </p:cNvPr>
          <p:cNvSpPr>
            <a:spLocks noChangeArrowheads="1"/>
          </p:cNvSpPr>
          <p:nvPr/>
        </p:nvSpPr>
        <p:spPr bwMode="auto">
          <a:xfrm>
            <a:off x="1419225" y="3989388"/>
            <a:ext cx="3486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ekton" charset="0"/>
              </a:rPr>
              <a:t>                 Good – large number of subjects</a:t>
            </a:r>
          </a:p>
          <a:p>
            <a:pPr eaLnBrk="1" hangingPunct="1"/>
            <a:r>
              <a:rPr lang="en-US" altLang="en-US" sz="1200">
                <a:latin typeface="Tekton" charset="0"/>
              </a:rPr>
              <a:t>                 Good – used a controlled experiment</a:t>
            </a:r>
          </a:p>
          <a:p>
            <a:pPr eaLnBrk="1" hangingPunct="1"/>
            <a:r>
              <a:rPr lang="en-US" altLang="en-US" sz="1200">
                <a:latin typeface="Tekton" charset="0"/>
              </a:rPr>
              <a:t>                 Good - Confirmed by independent doctor</a:t>
            </a:r>
          </a:p>
          <a:p>
            <a:pPr eaLnBrk="1" hangingPunct="1"/>
            <a:r>
              <a:rPr lang="en-US" altLang="en-US" sz="1200">
                <a:latin typeface="Tekton" charset="0"/>
              </a:rPr>
              <a:t>                  Yes</a:t>
            </a:r>
          </a:p>
        </p:txBody>
      </p:sp>
      <p:sp>
        <p:nvSpPr>
          <p:cNvPr id="14397" name="Rectangle 92">
            <a:extLst>
              <a:ext uri="{FF2B5EF4-FFF2-40B4-BE49-F238E27FC236}">
                <a16:creationId xmlns:a16="http://schemas.microsoft.com/office/drawing/2014/main" id="{50134F26-A4B3-00EA-C2A6-F292EA071620}"/>
              </a:ext>
            </a:extLst>
          </p:cNvPr>
          <p:cNvSpPr>
            <a:spLocks noChangeArrowheads="1"/>
          </p:cNvSpPr>
          <p:nvPr/>
        </p:nvSpPr>
        <p:spPr bwMode="auto">
          <a:xfrm>
            <a:off x="5006975" y="2376488"/>
            <a:ext cx="32988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dirty="0">
                <a:latin typeface="Tekton" charset="0"/>
              </a:rPr>
              <a:t>      A cause-and-effect connection was found </a:t>
            </a:r>
          </a:p>
          <a:p>
            <a:pPr eaLnBrk="1" hangingPunct="1"/>
            <a:r>
              <a:rPr lang="en-US" altLang="en-US" sz="1100" dirty="0">
                <a:latin typeface="Tekton" charset="0"/>
              </a:rPr>
              <a:t>between sedentary people and heart attacks </a:t>
            </a:r>
          </a:p>
          <a:p>
            <a:pPr eaLnBrk="1" hangingPunct="1"/>
            <a:r>
              <a:rPr lang="en-US" altLang="en-US" sz="1100" dirty="0">
                <a:latin typeface="Tekton" charset="0"/>
              </a:rPr>
              <a:t>by a research study and a medical expert.</a:t>
            </a:r>
          </a:p>
          <a:p>
            <a:pPr eaLnBrk="1" hangingPunct="1"/>
            <a:r>
              <a:rPr lang="en-US" altLang="en-US" sz="1100" dirty="0">
                <a:latin typeface="Tekton" charset="0"/>
              </a:rPr>
              <a:t>      This means we can generalize the effects of </a:t>
            </a:r>
          </a:p>
          <a:p>
            <a:pPr eaLnBrk="1" hangingPunct="1"/>
            <a:r>
              <a:rPr lang="en-US" altLang="en-US" sz="1100" dirty="0">
                <a:latin typeface="Tekton" charset="0"/>
              </a:rPr>
              <a:t>drinking coffee to all  sedentary people as a </a:t>
            </a:r>
          </a:p>
          <a:p>
            <a:pPr eaLnBrk="1" hangingPunct="1"/>
            <a:r>
              <a:rPr lang="en-US" altLang="en-US" sz="1100" dirty="0">
                <a:latin typeface="Tekton" charset="0"/>
              </a:rPr>
              <a:t>cause of heart attacks.</a:t>
            </a:r>
          </a:p>
          <a:p>
            <a:pPr eaLnBrk="1" hangingPunct="1"/>
            <a:r>
              <a:rPr lang="en-US" altLang="en-US" sz="1100" dirty="0">
                <a:latin typeface="Tekton" charset="0"/>
              </a:rPr>
              <a:t>                 </a:t>
            </a:r>
          </a:p>
        </p:txBody>
      </p:sp>
      <p:sp>
        <p:nvSpPr>
          <p:cNvPr id="14398" name="Rectangle 93">
            <a:extLst>
              <a:ext uri="{FF2B5EF4-FFF2-40B4-BE49-F238E27FC236}">
                <a16:creationId xmlns:a16="http://schemas.microsoft.com/office/drawing/2014/main" id="{84AE05F1-4FE3-4246-DB15-4558CCF383AD}"/>
              </a:ext>
            </a:extLst>
          </p:cNvPr>
          <p:cNvSpPr>
            <a:spLocks noChangeArrowheads="1"/>
          </p:cNvSpPr>
          <p:nvPr/>
        </p:nvSpPr>
        <p:spPr bwMode="auto">
          <a:xfrm>
            <a:off x="5791200" y="3989388"/>
            <a:ext cx="2508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ekton" charset="0"/>
              </a:rPr>
              <a:t>Good – respected sources</a:t>
            </a:r>
          </a:p>
          <a:p>
            <a:pPr eaLnBrk="1" hangingPunct="1"/>
            <a:r>
              <a:rPr lang="en-US" altLang="en-US" sz="1200">
                <a:latin typeface="Tekton" charset="0"/>
              </a:rPr>
              <a:t>Not present in article</a:t>
            </a:r>
          </a:p>
          <a:p>
            <a:pPr eaLnBrk="1" hangingPunct="1"/>
            <a:r>
              <a:rPr lang="en-US" altLang="en-US" sz="1200">
                <a:latin typeface="Tekton" charset="0"/>
              </a:rPr>
              <a:t>Good–cause &amp; effect/generalization</a:t>
            </a:r>
          </a:p>
        </p:txBody>
      </p:sp>
      <p:sp>
        <p:nvSpPr>
          <p:cNvPr id="14399" name="Rectangle 94">
            <a:extLst>
              <a:ext uri="{FF2B5EF4-FFF2-40B4-BE49-F238E27FC236}">
                <a16:creationId xmlns:a16="http://schemas.microsoft.com/office/drawing/2014/main" id="{412EBFD3-ECCD-1D54-2700-CD2ACDA516AB}"/>
              </a:ext>
            </a:extLst>
          </p:cNvPr>
          <p:cNvSpPr>
            <a:spLocks noChangeArrowheads="1"/>
          </p:cNvSpPr>
          <p:nvPr/>
        </p:nvSpPr>
        <p:spPr bwMode="auto">
          <a:xfrm>
            <a:off x="1382192" y="4858922"/>
            <a:ext cx="6324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ekton" charset="0"/>
              </a:rPr>
              <a:t>I would like to see another big study.  What is the risk for coffee-drinkers who are not sedentary?</a:t>
            </a:r>
          </a:p>
        </p:txBody>
      </p:sp>
      <p:sp>
        <p:nvSpPr>
          <p:cNvPr id="14400" name="Rectangle 95">
            <a:extLst>
              <a:ext uri="{FF2B5EF4-FFF2-40B4-BE49-F238E27FC236}">
                <a16:creationId xmlns:a16="http://schemas.microsoft.com/office/drawing/2014/main" id="{F0BC8E04-6519-CEB3-A0F3-64E1CDBDDAEB}"/>
              </a:ext>
            </a:extLst>
          </p:cNvPr>
          <p:cNvSpPr>
            <a:spLocks noChangeArrowheads="1"/>
          </p:cNvSpPr>
          <p:nvPr/>
        </p:nvSpPr>
        <p:spPr bwMode="auto">
          <a:xfrm>
            <a:off x="7808913" y="2692400"/>
            <a:ext cx="3143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New Roman" panose="02020603050405020304" pitchFamily="18" charset="0"/>
              </a:rPr>
              <a:t>A</a:t>
            </a:r>
          </a:p>
        </p:txBody>
      </p:sp>
      <p:sp>
        <p:nvSpPr>
          <p:cNvPr id="14401" name="Rectangle 96">
            <a:extLst>
              <a:ext uri="{FF2B5EF4-FFF2-40B4-BE49-F238E27FC236}">
                <a16:creationId xmlns:a16="http://schemas.microsoft.com/office/drawing/2014/main" id="{2696264B-E4DB-EE93-EDA4-03F31E7A90BA}"/>
              </a:ext>
            </a:extLst>
          </p:cNvPr>
          <p:cNvSpPr>
            <a:spLocks noChangeArrowheads="1"/>
          </p:cNvSpPr>
          <p:nvPr/>
        </p:nvSpPr>
        <p:spPr bwMode="auto">
          <a:xfrm>
            <a:off x="7772400" y="2309813"/>
            <a:ext cx="576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New Roman" panose="02020603050405020304" pitchFamily="18" charset="0"/>
              </a:rPr>
              <a:t>CE</a:t>
            </a:r>
          </a:p>
        </p:txBody>
      </p:sp>
      <p:sp>
        <p:nvSpPr>
          <p:cNvPr id="14402" name="TextBox 93">
            <a:extLst>
              <a:ext uri="{FF2B5EF4-FFF2-40B4-BE49-F238E27FC236}">
                <a16:creationId xmlns:a16="http://schemas.microsoft.com/office/drawing/2014/main" id="{1A20A3A9-475D-ED76-9716-32F4273D50CF}"/>
              </a:ext>
            </a:extLst>
          </p:cNvPr>
          <p:cNvSpPr txBox="1">
            <a:spLocks noChangeArrowheads="1"/>
          </p:cNvSpPr>
          <p:nvPr/>
        </p:nvSpPr>
        <p:spPr bwMode="auto">
          <a:xfrm>
            <a:off x="4529138" y="3197225"/>
            <a:ext cx="349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New Roman" panose="02020603050405020304" pitchFamily="18" charset="0"/>
              </a:rPr>
              <a:t>O</a:t>
            </a:r>
          </a:p>
        </p:txBody>
      </p:sp>
      <p:sp>
        <p:nvSpPr>
          <p:cNvPr id="14404" name="Rectangle 1">
            <a:extLst>
              <a:ext uri="{FF2B5EF4-FFF2-40B4-BE49-F238E27FC236}">
                <a16:creationId xmlns:a16="http://schemas.microsoft.com/office/drawing/2014/main" id="{194F33E2-63AB-CE95-0FE6-76953F84B0B9}"/>
              </a:ext>
            </a:extLst>
          </p:cNvPr>
          <p:cNvSpPr>
            <a:spLocks noChangeArrowheads="1"/>
          </p:cNvSpPr>
          <p:nvPr/>
        </p:nvSpPr>
        <p:spPr bwMode="auto">
          <a:xfrm>
            <a:off x="7808913" y="3036888"/>
            <a:ext cx="249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New Roman" panose="02020603050405020304" pitchFamily="18" charset="0"/>
              </a:rPr>
              <a:t>G</a:t>
            </a:r>
          </a:p>
        </p:txBody>
      </p:sp>
      <p:sp>
        <p:nvSpPr>
          <p:cNvPr id="14405" name="Line 52">
            <a:extLst>
              <a:ext uri="{FF2B5EF4-FFF2-40B4-BE49-F238E27FC236}">
                <a16:creationId xmlns:a16="http://schemas.microsoft.com/office/drawing/2014/main" id="{D7A6EDAC-9037-45C2-91F7-A5AD90C359FF}"/>
              </a:ext>
            </a:extLst>
          </p:cNvPr>
          <p:cNvSpPr>
            <a:spLocks noChangeShapeType="1"/>
          </p:cNvSpPr>
          <p:nvPr/>
        </p:nvSpPr>
        <p:spPr bwMode="auto">
          <a:xfrm flipV="1">
            <a:off x="1189038" y="4635500"/>
            <a:ext cx="70389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Rounded Rectangular Callout 1">
            <a:extLst>
              <a:ext uri="{FF2B5EF4-FFF2-40B4-BE49-F238E27FC236}">
                <a16:creationId xmlns:a16="http://schemas.microsoft.com/office/drawing/2014/main" id="{1D99F145-CAB8-D7D0-6042-6B5E224DA2A2}"/>
              </a:ext>
            </a:extLst>
          </p:cNvPr>
          <p:cNvSpPr/>
          <p:nvPr/>
        </p:nvSpPr>
        <p:spPr bwMode="auto">
          <a:xfrm rot="10800000" flipV="1">
            <a:off x="2911211" y="4643439"/>
            <a:ext cx="4343941" cy="556868"/>
          </a:xfrm>
          <a:prstGeom prst="wedgeRoundRectCallout">
            <a:avLst>
              <a:gd name="adj1" fmla="val 7331"/>
              <a:gd name="adj2" fmla="val -285392"/>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b="1">
                <a:solidFill>
                  <a:srgbClr val="971B2F"/>
                </a:solidFill>
                <a:highlight>
                  <a:srgbClr val="FFFF00"/>
                </a:highlight>
              </a:rPr>
              <a:t>Claim Evidence Data Reasoning</a:t>
            </a:r>
            <a:r>
              <a:rPr lang="en-US" b="1">
                <a:solidFill>
                  <a:srgbClr val="971B2F"/>
                </a:solidFill>
                <a:highlight>
                  <a:srgbClr val="FFFF00"/>
                </a:highlight>
              </a:rPr>
              <a:t> </a:t>
            </a:r>
            <a:endParaRPr lang="en-US" sz="2400" b="1">
              <a:solidFill>
                <a:srgbClr val="971B2F"/>
              </a:solidFill>
              <a:highlight>
                <a:srgbClr val="FFFF00"/>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a:extLst>
              <a:ext uri="{FF2B5EF4-FFF2-40B4-BE49-F238E27FC236}">
                <a16:creationId xmlns:a16="http://schemas.microsoft.com/office/drawing/2014/main" id="{F1C07943-1E75-CF40-8B32-661053BA9197}"/>
              </a:ext>
            </a:extLst>
          </p:cNvPr>
          <p:cNvSpPr>
            <a:spLocks noGrp="1" noChangeArrowheads="1"/>
          </p:cNvSpPr>
          <p:nvPr>
            <p:ph type="title"/>
          </p:nvPr>
        </p:nvSpPr>
        <p:spPr>
          <a:xfrm>
            <a:off x="828261" y="100669"/>
            <a:ext cx="7772400" cy="763620"/>
          </a:xfrm>
        </p:spPr>
        <p:txBody>
          <a:bodyPr/>
          <a:lstStyle/>
          <a:p>
            <a:pPr eaLnBrk="1" hangingPunct="1"/>
            <a:br>
              <a:rPr lang="en-US" altLang="en-US"/>
            </a:br>
            <a:br>
              <a:rPr lang="en-US" altLang="en-US"/>
            </a:br>
            <a:br>
              <a:rPr lang="en-US" altLang="en-US"/>
            </a:br>
            <a:br>
              <a:rPr lang="en-US" altLang="en-US" sz="2400"/>
            </a:br>
            <a:br>
              <a:rPr lang="en-US" altLang="en-US" b="1"/>
            </a:br>
            <a:endParaRPr lang="en-US" altLang="en-US"/>
          </a:p>
        </p:txBody>
      </p:sp>
      <p:sp>
        <p:nvSpPr>
          <p:cNvPr id="36868" name="Rectangle 5">
            <a:extLst>
              <a:ext uri="{FF2B5EF4-FFF2-40B4-BE49-F238E27FC236}">
                <a16:creationId xmlns:a16="http://schemas.microsoft.com/office/drawing/2014/main" id="{3D2976A0-203F-BA4D-8DE4-A72149B3625E}"/>
              </a:ext>
            </a:extLst>
          </p:cNvPr>
          <p:cNvSpPr>
            <a:spLocks noGrp="1" noChangeArrowheads="1"/>
          </p:cNvSpPr>
          <p:nvPr>
            <p:ph type="body" idx="1"/>
          </p:nvPr>
        </p:nvSpPr>
        <p:spPr>
          <a:xfrm>
            <a:off x="380010" y="1230169"/>
            <a:ext cx="8763990" cy="5025440"/>
          </a:xfrm>
        </p:spPr>
        <p:txBody>
          <a:bodyPr/>
          <a:lstStyle/>
          <a:p>
            <a:endParaRPr lang="en-US" altLang="en-US" sz="3600" u="sng" dirty="0">
              <a:highlight>
                <a:srgbClr val="FFFF00"/>
              </a:highlight>
            </a:endParaRPr>
          </a:p>
          <a:p>
            <a:r>
              <a:rPr lang="en-US" sz="2800" dirty="0"/>
              <a:t>Determine </a:t>
            </a:r>
            <a:r>
              <a:rPr lang="en-US" sz="2800" u="sng" dirty="0"/>
              <a:t>central ideas and themes.</a:t>
            </a:r>
          </a:p>
          <a:p>
            <a:r>
              <a:rPr lang="en-US" altLang="en-US" sz="2800" u="sng" dirty="0"/>
              <a:t>Differentiate advantage and disadvantages.</a:t>
            </a:r>
          </a:p>
          <a:p>
            <a:r>
              <a:rPr lang="en-US" altLang="en-US" sz="2800" dirty="0"/>
              <a:t>Explain the </a:t>
            </a:r>
            <a:r>
              <a:rPr lang="en-US" altLang="en-US" sz="2800" u="sng" dirty="0"/>
              <a:t>causes</a:t>
            </a:r>
            <a:r>
              <a:rPr lang="en-US" altLang="en-US" sz="2800" dirty="0"/>
              <a:t> of a situation.</a:t>
            </a:r>
          </a:p>
          <a:p>
            <a:r>
              <a:rPr lang="en-US" altLang="en-US" sz="2800" dirty="0"/>
              <a:t>Analyze how two or more things </a:t>
            </a:r>
            <a:r>
              <a:rPr lang="en-US" altLang="en-US" sz="2800" u="sng" dirty="0"/>
              <a:t>compare.</a:t>
            </a:r>
          </a:p>
          <a:p>
            <a:r>
              <a:rPr lang="en-US" altLang="en-US" sz="2800" dirty="0"/>
              <a:t>Evaluate if </a:t>
            </a:r>
            <a:r>
              <a:rPr lang="en-US" altLang="en-US" sz="2800" u="sng" dirty="0"/>
              <a:t>reasoning is valid </a:t>
            </a:r>
            <a:r>
              <a:rPr lang="en-US" altLang="en-US" sz="2800" dirty="0"/>
              <a:t>and </a:t>
            </a:r>
            <a:r>
              <a:rPr lang="en-US" altLang="en-US" sz="2800" u="sng" dirty="0"/>
              <a:t>evidence is relevant and sufficient.  </a:t>
            </a:r>
          </a:p>
          <a:p>
            <a:endParaRPr lang="en-US" sz="2400" dirty="0"/>
          </a:p>
          <a:p>
            <a:pPr marL="0" indent="0">
              <a:buNone/>
            </a:pPr>
            <a:br>
              <a:rPr lang="en-US" dirty="0">
                <a:highlight>
                  <a:srgbClr val="FFFF00"/>
                </a:highlight>
              </a:rPr>
            </a:br>
            <a:endParaRPr lang="en-US" dirty="0">
              <a:highlight>
                <a:srgbClr val="FFFF00"/>
              </a:highlight>
            </a:endParaRPr>
          </a:p>
          <a:p>
            <a:pPr marL="0" indent="0" eaLnBrk="1" hangingPunct="1">
              <a:buFontTx/>
              <a:buNone/>
              <a:defRPr/>
            </a:pPr>
            <a:endParaRPr lang="en-US" altLang="en-US" dirty="0">
              <a:solidFill>
                <a:srgbClr val="000000"/>
              </a:solidFill>
            </a:endParaRPr>
          </a:p>
          <a:p>
            <a:pPr eaLnBrk="1" hangingPunct="1">
              <a:buFont typeface="Wingdings" pitchFamily="2" charset="2"/>
              <a:buChar char="Ø"/>
              <a:defRPr/>
            </a:pPr>
            <a:endParaRPr lang="en-US" altLang="en-US" dirty="0">
              <a:solidFill>
                <a:srgbClr val="000000"/>
              </a:solidFill>
            </a:endParaRPr>
          </a:p>
        </p:txBody>
      </p:sp>
      <p:pic>
        <p:nvPicPr>
          <p:cNvPr id="7" name="Picture 6">
            <a:extLst>
              <a:ext uri="{FF2B5EF4-FFF2-40B4-BE49-F238E27FC236}">
                <a16:creationId xmlns:a16="http://schemas.microsoft.com/office/drawing/2014/main" id="{2E2B4B8C-2FF1-3C4E-B413-5EB5D98A1F94}"/>
              </a:ext>
            </a:extLst>
          </p:cNvPr>
          <p:cNvPicPr>
            <a:picLocks noChangeAspect="1"/>
          </p:cNvPicPr>
          <p:nvPr/>
        </p:nvPicPr>
        <p:blipFill>
          <a:blip r:embed="rId3"/>
          <a:stretch>
            <a:fillRect/>
          </a:stretch>
        </p:blipFill>
        <p:spPr>
          <a:xfrm>
            <a:off x="4567771" y="6176975"/>
            <a:ext cx="2315688" cy="473936"/>
          </a:xfrm>
          <a:prstGeom prst="rect">
            <a:avLst/>
          </a:prstGeom>
        </p:spPr>
      </p:pic>
      <p:sp>
        <p:nvSpPr>
          <p:cNvPr id="8" name="Slide Number Placeholder 3">
            <a:extLst>
              <a:ext uri="{FF2B5EF4-FFF2-40B4-BE49-F238E27FC236}">
                <a16:creationId xmlns:a16="http://schemas.microsoft.com/office/drawing/2014/main" id="{0249C818-75DC-B94F-A473-9BC4128E9EE8}"/>
              </a:ext>
            </a:extLst>
          </p:cNvPr>
          <p:cNvSpPr>
            <a:spLocks noGrp="1"/>
          </p:cNvSpPr>
          <p:nvPr>
            <p:ph type="sldNum" sz="quarter" idx="10"/>
          </p:nvPr>
        </p:nvSpPr>
        <p:spPr>
          <a:xfrm>
            <a:off x="4572000" y="6591300"/>
            <a:ext cx="53439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82D83F-E3E4-D548-8105-8EF0AC6C20A8}" type="slidenum">
              <a:rPr lang="en-US" altLang="en-US" sz="1000" smtClean="0">
                <a:solidFill>
                  <a:schemeClr val="bg1"/>
                </a:solidFill>
              </a:rPr>
              <a:pPr>
                <a:spcBef>
                  <a:spcPct val="0"/>
                </a:spcBef>
                <a:buFontTx/>
                <a:buNone/>
              </a:pPr>
              <a:t>26</a:t>
            </a:fld>
            <a:endParaRPr lang="en-US" altLang="en-US" sz="1000">
              <a:solidFill>
                <a:schemeClr val="bg1"/>
              </a:solidFill>
            </a:endParaRPr>
          </a:p>
        </p:txBody>
      </p:sp>
      <p:sp>
        <p:nvSpPr>
          <p:cNvPr id="4" name="Rectangle 3">
            <a:extLst>
              <a:ext uri="{FF2B5EF4-FFF2-40B4-BE49-F238E27FC236}">
                <a16:creationId xmlns:a16="http://schemas.microsoft.com/office/drawing/2014/main" id="{1F88E5A7-C7E2-9846-8EA0-23C947829C33}"/>
              </a:ext>
            </a:extLst>
          </p:cNvPr>
          <p:cNvSpPr/>
          <p:nvPr/>
        </p:nvSpPr>
        <p:spPr>
          <a:xfrm>
            <a:off x="216681" y="415609"/>
            <a:ext cx="8383980" cy="584775"/>
          </a:xfrm>
          <a:prstGeom prst="rect">
            <a:avLst/>
          </a:prstGeom>
        </p:spPr>
        <p:txBody>
          <a:bodyPr wrap="square">
            <a:spAutoFit/>
          </a:bodyPr>
          <a:lstStyle/>
          <a:p>
            <a:pPr algn="ctr"/>
            <a:r>
              <a:rPr lang="en-US" sz="3200" b="1" dirty="0">
                <a:latin typeface="+mj-lt"/>
              </a:rPr>
              <a:t>English Language Arts Standards</a:t>
            </a:r>
          </a:p>
        </p:txBody>
      </p:sp>
      <p:sp>
        <p:nvSpPr>
          <p:cNvPr id="2" name="Rectangle 1">
            <a:extLst>
              <a:ext uri="{FF2B5EF4-FFF2-40B4-BE49-F238E27FC236}">
                <a16:creationId xmlns:a16="http://schemas.microsoft.com/office/drawing/2014/main" id="{EFFDC1C6-93CC-FF4C-B3B5-FD9C1A6ED5B9}"/>
              </a:ext>
            </a:extLst>
          </p:cNvPr>
          <p:cNvSpPr/>
          <p:nvPr/>
        </p:nvSpPr>
        <p:spPr>
          <a:xfrm>
            <a:off x="5469289" y="6355359"/>
            <a:ext cx="1414170" cy="261610"/>
          </a:xfrm>
          <a:prstGeom prst="rect">
            <a:avLst/>
          </a:prstGeom>
        </p:spPr>
        <p:txBody>
          <a:bodyPr wrap="none">
            <a:spAutoFit/>
          </a:bodyPr>
          <a:lstStyle/>
          <a:p>
            <a:pPr algn="r"/>
            <a:r>
              <a:rPr lang="en-US" altLang="en-US" sz="1100">
                <a:solidFill>
                  <a:srgbClr val="85898A"/>
                </a:solidFill>
              </a:rPr>
              <a:t>© Janis </a:t>
            </a:r>
            <a:r>
              <a:rPr lang="en-US" altLang="en-US" sz="1100" err="1">
                <a:solidFill>
                  <a:srgbClr val="85898A"/>
                </a:solidFill>
              </a:rPr>
              <a:t>Bulgren</a:t>
            </a:r>
            <a:r>
              <a:rPr lang="en-US" altLang="en-US" sz="1100">
                <a:solidFill>
                  <a:srgbClr val="85898A"/>
                </a:solidFill>
              </a:rPr>
              <a:t> 2023</a:t>
            </a:r>
          </a:p>
        </p:txBody>
      </p:sp>
      <p:pic>
        <p:nvPicPr>
          <p:cNvPr id="3" name="Picture 2">
            <a:extLst>
              <a:ext uri="{FF2B5EF4-FFF2-40B4-BE49-F238E27FC236}">
                <a16:creationId xmlns:a16="http://schemas.microsoft.com/office/drawing/2014/main" id="{E6EE0BAA-5DC9-9646-B627-D27A30CB94C4}"/>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2116746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689AEC-43BC-6627-5FE5-03A5A10534FB}"/>
              </a:ext>
            </a:extLst>
          </p:cNvPr>
          <p:cNvSpPr/>
          <p:nvPr/>
        </p:nvSpPr>
        <p:spPr bwMode="auto">
          <a:xfrm>
            <a:off x="0" y="5401739"/>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graphicFrame>
        <p:nvGraphicFramePr>
          <p:cNvPr id="2" name="Table 2">
            <a:extLst>
              <a:ext uri="{FF2B5EF4-FFF2-40B4-BE49-F238E27FC236}">
                <a16:creationId xmlns:a16="http://schemas.microsoft.com/office/drawing/2014/main" id="{17DCB95D-241F-4AFE-9C7F-301ABBEA7B56}"/>
              </a:ext>
            </a:extLst>
          </p:cNvPr>
          <p:cNvGraphicFramePr>
            <a:graphicFrameLocks noGrp="1"/>
          </p:cNvGraphicFramePr>
          <p:nvPr>
            <p:extLst>
              <p:ext uri="{D42A27DB-BD31-4B8C-83A1-F6EECF244321}">
                <p14:modId xmlns:p14="http://schemas.microsoft.com/office/powerpoint/2010/main" val="2087395986"/>
              </p:ext>
            </p:extLst>
          </p:nvPr>
        </p:nvGraphicFramePr>
        <p:xfrm>
          <a:off x="350623" y="1137277"/>
          <a:ext cx="8229600" cy="5073804"/>
        </p:xfrm>
        <a:graphic>
          <a:graphicData uri="http://schemas.openxmlformats.org/drawingml/2006/table">
            <a:tbl>
              <a:tblPr/>
              <a:tblGrid>
                <a:gridCol w="3829050">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408798">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2. Obtain overall concept</a:t>
                      </a:r>
                      <a:r>
                        <a:rPr kumimoji="0" lang="en-US" altLang="en-US" sz="18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a:t>
                      </a:r>
                      <a:r>
                        <a:rPr lang="en-US" sz="1800" b="1" kern="1200" baseline="-25000">
                          <a:solidFill>
                            <a:schemeClr val="tx1"/>
                          </a:solidFill>
                          <a:latin typeface="Calibri" panose="020F0502020204030204" pitchFamily="34" charset="0"/>
                          <a:ea typeface="MS PGothic" panose="020B0600070205080204" pitchFamily="34" charset="-128"/>
                          <a:cs typeface="+mn-cs"/>
                        </a:rPr>
                        <a:t>                                                                  </a:t>
                      </a:r>
                      <a:r>
                        <a:rPr lang="en-US" sz="2400" b="1" kern="1200" baseline="-25000">
                          <a:solidFill>
                            <a:schemeClr val="tx1"/>
                          </a:solidFill>
                          <a:latin typeface="Calibri" panose="020F0502020204030204" pitchFamily="34" charset="0"/>
                          <a:ea typeface="MS PGothic" panose="020B0600070205080204" pitchFamily="34" charset="-128"/>
                          <a:cs typeface="+mn-cs"/>
                        </a:rPr>
                        <a:t> </a:t>
                      </a:r>
                      <a:r>
                        <a:rPr lang="en-US" sz="2800" b="1" kern="1200" baseline="-25000">
                          <a:solidFill>
                            <a:schemeClr val="tx1"/>
                          </a:solidFill>
                          <a:latin typeface="Calibri" panose="020F0502020204030204" pitchFamily="34" charset="0"/>
                          <a:ea typeface="MS PGothic" panose="020B0600070205080204" pitchFamily="34" charset="-128"/>
                          <a:cs typeface="+mn-cs"/>
                        </a:rPr>
                        <a:t>Parts of Speech</a:t>
                      </a:r>
                      <a:r>
                        <a:rPr lang="en-US" sz="2400" b="1" kern="1200" baseline="-25000">
                          <a:solidFill>
                            <a:schemeClr val="tx1"/>
                          </a:solidFill>
                          <a:latin typeface="Calibri" panose="020F0502020204030204" pitchFamily="34" charset="0"/>
                          <a:ea typeface="MS PGothic" panose="020B0600070205080204" pitchFamily="34" charset="-128"/>
                          <a:cs typeface="+mn-cs"/>
                        </a:rPr>
                        <a:t> </a:t>
                      </a:r>
                      <a:endParaRPr kumimoji="0" lang="en-US" altLang="en-US" sz="24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34284" marB="34284"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F0D9"/>
                    </a:solidFill>
                  </a:tcPr>
                </a:tc>
                <a:tc hMerge="1">
                  <a:txBody>
                    <a:bodyPr/>
                    <a:lstStyle/>
                    <a:p>
                      <a:endParaRPr lang="en-US" dirty="0"/>
                    </a:p>
                  </a:txBody>
                  <a:tcPr marT="45706" marB="45706"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F0D9"/>
                    </a:solidFill>
                  </a:tcPr>
                </a:tc>
                <a:tc hMerge="1">
                  <a:txBody>
                    <a:bodyPr/>
                    <a:lstStyle/>
                    <a:p>
                      <a:endParaRPr lang="en-US" dirty="0"/>
                    </a:p>
                  </a:txBody>
                  <a:tcPr marT="45706" marB="45706"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00"/>
                  </a:ext>
                </a:extLst>
              </a:tr>
              <a:tr h="437598">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9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1. Communicate concept.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Adjective</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F0D9"/>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Communicate concept.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Adverb</a:t>
                      </a:r>
                      <a:endParaRPr lang="en-US" sz="1800" b="1"/>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F0D9"/>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T="45706" marB="45706" horzOverflow="overflow">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2F0D9"/>
                    </a:solidFill>
                  </a:tcPr>
                </a:tc>
                <a:extLst>
                  <a:ext uri="{0D108BD9-81ED-4DB2-BD59-A6C34878D82A}">
                    <a16:rowId xmlns:a16="http://schemas.microsoft.com/office/drawing/2014/main" val="10001"/>
                  </a:ext>
                </a:extLst>
              </a:tr>
              <a:tr h="30829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3. Make list of characteristics.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9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p>
                      <a:pPr eaLnBrk="1" fontAlgn="auto" hangingPunct="1">
                        <a:spcBef>
                          <a:spcPct val="0"/>
                        </a:spcBef>
                        <a:spcAft>
                          <a:spcPts val="0"/>
                        </a:spcAft>
                        <a:buFontTx/>
                        <a:buNone/>
                        <a:defRPr/>
                      </a:pPr>
                      <a:r>
                        <a:rPr lang="en-US" altLang="en-US" sz="1600" b="1"/>
                        <a:t>Part of Speech</a:t>
                      </a:r>
                    </a:p>
                    <a:p>
                      <a:pPr eaLnBrk="1" fontAlgn="auto" hangingPunct="1">
                        <a:spcBef>
                          <a:spcPct val="0"/>
                        </a:spcBef>
                        <a:spcAft>
                          <a:spcPts val="0"/>
                        </a:spcAft>
                        <a:buFontTx/>
                        <a:buNone/>
                        <a:defRPr/>
                      </a:pPr>
                      <a:r>
                        <a:rPr lang="en-US" altLang="en-US" sz="1600" b="1"/>
                        <a:t>Add descriptive information</a:t>
                      </a:r>
                    </a:p>
                    <a:p>
                      <a:pPr eaLnBrk="1" fontAlgn="auto" hangingPunct="1">
                        <a:spcBef>
                          <a:spcPct val="0"/>
                        </a:spcBef>
                        <a:spcAft>
                          <a:spcPts val="0"/>
                        </a:spcAft>
                        <a:buFontTx/>
                        <a:buNone/>
                        <a:defRPr/>
                      </a:pPr>
                      <a:r>
                        <a:rPr lang="en-US" altLang="en-US" sz="1600" b="1"/>
                        <a:t>Modifies a noun or pronoun</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BF7"/>
                    </a:solidFill>
                  </a:tcPr>
                </a:tc>
                <a:tc gridSpan="2">
                  <a:txBody>
                    <a:bodyPr/>
                    <a:lstStyle/>
                    <a:p>
                      <a:r>
                        <a:rPr kumimoji="0" lang="en-US" altLang="en-US" sz="11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3. Make list of characteristics.</a:t>
                      </a:r>
                    </a:p>
                    <a:p>
                      <a:endParaRPr kumimoji="0" lang="en-US" altLang="en-US" sz="11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Part of speech</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Add descriptive information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Modifies a verb, adjective or other adverb</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BF7"/>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T="45706" marB="45706" horzOverflow="overflow">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DEEBF7"/>
                    </a:solidFill>
                  </a:tcPr>
                </a:tc>
                <a:extLst>
                  <a:ext uri="{0D108BD9-81ED-4DB2-BD59-A6C34878D82A}">
                    <a16:rowId xmlns:a16="http://schemas.microsoft.com/office/drawing/2014/main" val="10002"/>
                  </a:ext>
                </a:extLst>
              </a:tr>
              <a:tr h="594317">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4. Pin down like characteristics.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A part of speech</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Adds descriptive information</a:t>
                      </a:r>
                    </a:p>
                  </a:txBody>
                  <a:tcPr marL="68580" marR="68580" marT="34296" marB="34296"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B4C8E7"/>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B4C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5. Assemble Like categories.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Function</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Adds descriptive information </a:t>
                      </a:r>
                    </a:p>
                  </a:txBody>
                  <a:tcPr marL="68580" marR="68580" marT="34296" marB="34296"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B4C8E7"/>
                    </a:solidFill>
                  </a:tcPr>
                </a:tc>
                <a:extLst>
                  <a:ext uri="{0D108BD9-81ED-4DB2-BD59-A6C34878D82A}">
                    <a16:rowId xmlns:a16="http://schemas.microsoft.com/office/drawing/2014/main" val="10003"/>
                  </a:ext>
                </a:extLst>
              </a:tr>
              <a:tr h="595295">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6. Record unlike characteristics.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Modifies noun or pronoun      vs. Modifies verb, adjective, adverb</a:t>
                      </a:r>
                    </a:p>
                  </a:txBody>
                  <a:tcPr marL="68580" marR="68580" marT="34296" marB="34296"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B4C8E7"/>
                    </a:solidFill>
                  </a:tcPr>
                </a:tc>
                <a:tc hMerge="1">
                  <a:txBody>
                    <a:bodyPr/>
                    <a:lstStyle/>
                    <a:p>
                      <a:endParaRPr lang="en-US"/>
                    </a:p>
                  </a:txBody>
                  <a:tcP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7. Identify unlike categories.</a:t>
                      </a:r>
                    </a:p>
                    <a:p>
                      <a:pPr marL="0" marR="0" lvl="0" indent="0" algn="l" defTabSz="457200" rtl="0" eaLnBrk="1" fontAlgn="base" latinLnBrk="0" hangingPunct="1">
                        <a:lnSpc>
                          <a:spcPct val="100000"/>
                        </a:lnSpc>
                        <a:spcBef>
                          <a:spcPct val="0"/>
                        </a:spcBef>
                        <a:spcAft>
                          <a:spcPct val="0"/>
                        </a:spcAft>
                        <a:buClrTx/>
                        <a:buSzTx/>
                        <a:buFontTx/>
                        <a:buNone/>
                        <a:tabLst/>
                        <a:defRPr/>
                      </a:pPr>
                      <a:br>
                        <a:rPr kumimoji="0" lang="en-US" altLang="en-US" sz="14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br>
                      <a:r>
                        <a:rPr kumimoji="0" lang="en-US" altLang="en-US" sz="1400" b="1" i="0" u="none" strike="noStrike" cap="none" normalizeH="0" baseline="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What words it modifies</a:t>
                      </a:r>
                    </a:p>
                  </a:txBody>
                  <a:tcPr marL="68580" marR="68580" marT="34296" marB="34296"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B4C8E7"/>
                    </a:solidFill>
                  </a:tcPr>
                </a:tc>
                <a:extLst>
                  <a:ext uri="{0D108BD9-81ED-4DB2-BD59-A6C34878D82A}">
                    <a16:rowId xmlns:a16="http://schemas.microsoft.com/office/drawing/2014/main" val="10004"/>
                  </a:ext>
                </a:extLst>
              </a:tr>
              <a:tr h="595295">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8. Nail down a summary.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An adjective and adverb are alike because they are both function as parts of speech and add descriptive information. They are different because what other words they modify.</a:t>
                      </a:r>
                    </a:p>
                  </a:txBody>
                  <a:tcPr marL="68580" marR="68580" marT="34296" marB="34296"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3F0D9"/>
                    </a:solidFill>
                  </a:tcPr>
                </a:tc>
                <a:tc hMerge="1">
                  <a:txBody>
                    <a:bodyPr/>
                    <a:lstStyle/>
                    <a:p>
                      <a:endParaRPr lang="en-US"/>
                    </a:p>
                  </a:txBody>
                  <a:tcPr>
                    <a:lnL w="9525" cap="flat" cmpd="sng" algn="ctr">
                      <a:solidFill>
                        <a:schemeClr val="bg1"/>
                      </a:solidFill>
                      <a:prstDash val="solid"/>
                      <a:round/>
                      <a:headEnd type="none" w="med" len="med"/>
                      <a:tailEnd type="none" w="med" len="med"/>
                    </a:ln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3F0D9"/>
                    </a:solidFill>
                  </a:tcPr>
                </a:tc>
                <a:extLst>
                  <a:ext uri="{0D108BD9-81ED-4DB2-BD59-A6C34878D82A}">
                    <a16:rowId xmlns:a16="http://schemas.microsoft.com/office/drawing/2014/main" val="10005"/>
                  </a:ext>
                </a:extLst>
              </a:tr>
              <a:tr h="605436">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9. Go beyond the basics.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rPr>
                        <a:t>Identify an adjective or adverb and explain how it adds descriptive information.</a:t>
                      </a:r>
                    </a:p>
                  </a:txBody>
                  <a:tcPr marL="68580" marR="68580" marT="34296" marB="34296"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lnL w="9525" cap="flat" cmpd="sng" algn="ctr">
                      <a:solidFill>
                        <a:schemeClr val="bg1"/>
                      </a:solidFill>
                      <a:prstDash val="solid"/>
                      <a:round/>
                      <a:headEnd type="none" w="med" len="med"/>
                      <a:tailEnd type="none" w="med" len="med"/>
                    </a:ln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T="45722" marB="45722"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bl>
          </a:graphicData>
        </a:graphic>
      </p:graphicFrame>
      <p:graphicFrame>
        <p:nvGraphicFramePr>
          <p:cNvPr id="3" name="Table 2">
            <a:extLst>
              <a:ext uri="{FF2B5EF4-FFF2-40B4-BE49-F238E27FC236}">
                <a16:creationId xmlns:a16="http://schemas.microsoft.com/office/drawing/2014/main" id="{66E7D81D-99F0-4E5B-888A-63F2754D16F2}"/>
              </a:ext>
            </a:extLst>
          </p:cNvPr>
          <p:cNvGraphicFramePr>
            <a:graphicFrameLocks noGrp="1"/>
          </p:cNvGraphicFramePr>
          <p:nvPr>
            <p:extLst>
              <p:ext uri="{D42A27DB-BD31-4B8C-83A1-F6EECF244321}">
                <p14:modId xmlns:p14="http://schemas.microsoft.com/office/powerpoint/2010/main" val="2525421603"/>
              </p:ext>
            </p:extLst>
          </p:nvPr>
        </p:nvGraphicFramePr>
        <p:xfrm>
          <a:off x="557988" y="784474"/>
          <a:ext cx="8229601" cy="219312"/>
        </p:xfrm>
        <a:graphic>
          <a:graphicData uri="http://schemas.openxmlformats.org/drawingml/2006/table">
            <a:tbl>
              <a:tblPr firstRow="1" bandRow="1">
                <a:tableStyleId>{5940675A-B579-460E-94D1-54222C63F5DA}</a:tableStyleId>
              </a:tblPr>
              <a:tblGrid>
                <a:gridCol w="2187766">
                  <a:extLst>
                    <a:ext uri="{9D8B030D-6E8A-4147-A177-3AD203B41FA5}">
                      <a16:colId xmlns:a16="http://schemas.microsoft.com/office/drawing/2014/main" val="20000"/>
                    </a:ext>
                  </a:extLst>
                </a:gridCol>
                <a:gridCol w="1098983">
                  <a:extLst>
                    <a:ext uri="{9D8B030D-6E8A-4147-A177-3AD203B41FA5}">
                      <a16:colId xmlns:a16="http://schemas.microsoft.com/office/drawing/2014/main" val="20001"/>
                    </a:ext>
                  </a:extLst>
                </a:gridCol>
                <a:gridCol w="1336241">
                  <a:extLst>
                    <a:ext uri="{9D8B030D-6E8A-4147-A177-3AD203B41FA5}">
                      <a16:colId xmlns:a16="http://schemas.microsoft.com/office/drawing/2014/main" val="20002"/>
                    </a:ext>
                  </a:extLst>
                </a:gridCol>
                <a:gridCol w="3606611">
                  <a:extLst>
                    <a:ext uri="{9D8B030D-6E8A-4147-A177-3AD203B41FA5}">
                      <a16:colId xmlns:a16="http://schemas.microsoft.com/office/drawing/2014/main" val="20003"/>
                    </a:ext>
                  </a:extLst>
                </a:gridCol>
              </a:tblGrid>
              <a:tr h="211931">
                <a:tc>
                  <a:txBody>
                    <a:bodyPr/>
                    <a:lstStyle/>
                    <a:p>
                      <a:r>
                        <a:rPr lang="en-US" sz="1100" b="1"/>
                        <a:t>Name: </a:t>
                      </a:r>
                    </a:p>
                  </a:txBody>
                  <a:tcPr marL="51434" marR="51434" marT="25836" marB="2583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a:t>Date:                                              </a:t>
                      </a:r>
                    </a:p>
                  </a:txBody>
                  <a:tcPr marL="51434" marR="51434" marT="25836" marB="2583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a:t>       Class:                                                                                                                           </a:t>
                      </a:r>
                    </a:p>
                  </a:txBody>
                  <a:tcPr marL="51434" marR="51434" marT="25836" marB="2583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a:t>                       Topic:</a:t>
                      </a:r>
                    </a:p>
                  </a:txBody>
                  <a:tcPr marL="51434" marR="51434" marT="25836" marB="2583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3110" name="TextBox 2">
            <a:extLst>
              <a:ext uri="{FF2B5EF4-FFF2-40B4-BE49-F238E27FC236}">
                <a16:creationId xmlns:a16="http://schemas.microsoft.com/office/drawing/2014/main" id="{26B002D5-44EF-4EB8-8B8D-F4694CFC2CF9}"/>
              </a:ext>
            </a:extLst>
          </p:cNvPr>
          <p:cNvSpPr txBox="1">
            <a:spLocks noChangeArrowheads="1"/>
          </p:cNvSpPr>
          <p:nvPr/>
        </p:nvSpPr>
        <p:spPr bwMode="auto">
          <a:xfrm>
            <a:off x="5621703" y="6526832"/>
            <a:ext cx="1798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342900" eaLnBrk="1" hangingPunct="1">
              <a:lnSpc>
                <a:spcPct val="100000"/>
              </a:lnSpc>
              <a:spcBef>
                <a:spcPct val="0"/>
              </a:spcBef>
              <a:buNone/>
              <a:defRPr/>
            </a:pPr>
            <a:r>
              <a:rPr lang="en-US" altLang="en-US" sz="1400">
                <a:solidFill>
                  <a:prstClr val="black"/>
                </a:solidFill>
                <a:latin typeface="Times" panose="02020603050405020304" pitchFamily="18" charset="0"/>
                <a:ea typeface="MS PGothic" panose="020B0600070205080204" pitchFamily="34" charset="-128"/>
              </a:rPr>
              <a:t>©  Janis </a:t>
            </a:r>
            <a:r>
              <a:rPr lang="en-US" altLang="en-US" sz="1400" err="1">
                <a:solidFill>
                  <a:prstClr val="black"/>
                </a:solidFill>
                <a:latin typeface="Times" panose="02020603050405020304" pitchFamily="18" charset="0"/>
                <a:ea typeface="MS PGothic" panose="020B0600070205080204" pitchFamily="34" charset="-128"/>
              </a:rPr>
              <a:t>Bulgren</a:t>
            </a:r>
            <a:r>
              <a:rPr lang="en-US" altLang="en-US" sz="1400">
                <a:solidFill>
                  <a:prstClr val="black"/>
                </a:solidFill>
                <a:latin typeface="Times" panose="02020603050405020304" pitchFamily="18" charset="0"/>
                <a:ea typeface="MS PGothic" panose="020B0600070205080204" pitchFamily="34" charset="-128"/>
              </a:rPr>
              <a:t> 2023</a:t>
            </a:r>
          </a:p>
        </p:txBody>
      </p:sp>
      <p:sp>
        <p:nvSpPr>
          <p:cNvPr id="3111" name="TextBox 63">
            <a:extLst>
              <a:ext uri="{FF2B5EF4-FFF2-40B4-BE49-F238E27FC236}">
                <a16:creationId xmlns:a16="http://schemas.microsoft.com/office/drawing/2014/main" id="{095879B7-D362-45E7-AD95-9B1A176E340F}"/>
              </a:ext>
            </a:extLst>
          </p:cNvPr>
          <p:cNvSpPr txBox="1">
            <a:spLocks noChangeArrowheads="1"/>
          </p:cNvSpPr>
          <p:nvPr/>
        </p:nvSpPr>
        <p:spPr bwMode="auto">
          <a:xfrm>
            <a:off x="457200" y="5743575"/>
            <a:ext cx="18473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342900" eaLnBrk="1" hangingPunct="1">
              <a:lnSpc>
                <a:spcPct val="100000"/>
              </a:lnSpc>
              <a:spcBef>
                <a:spcPct val="0"/>
              </a:spcBef>
              <a:buNone/>
              <a:defRPr/>
            </a:pPr>
            <a:endParaRPr lang="en-US" altLang="en-US" sz="750">
              <a:solidFill>
                <a:prstClr val="black"/>
              </a:solidFill>
              <a:latin typeface="Times" panose="02020603050405020304" pitchFamily="18" charset="0"/>
              <a:ea typeface="MS PGothic" panose="020B0600070205080204" pitchFamily="34" charset="-128"/>
            </a:endParaRPr>
          </a:p>
        </p:txBody>
      </p:sp>
      <p:sp>
        <p:nvSpPr>
          <p:cNvPr id="5" name="TextBox 4">
            <a:extLst>
              <a:ext uri="{FF2B5EF4-FFF2-40B4-BE49-F238E27FC236}">
                <a16:creationId xmlns:a16="http://schemas.microsoft.com/office/drawing/2014/main" id="{53165E97-2F03-435B-A55A-221A716561C5}"/>
              </a:ext>
            </a:extLst>
          </p:cNvPr>
          <p:cNvSpPr txBox="1"/>
          <p:nvPr/>
        </p:nvSpPr>
        <p:spPr>
          <a:xfrm>
            <a:off x="2467418" y="245813"/>
            <a:ext cx="4578626" cy="461665"/>
          </a:xfrm>
          <a:prstGeom prst="rect">
            <a:avLst/>
          </a:prstGeom>
          <a:noFill/>
        </p:spPr>
        <p:txBody>
          <a:bodyPr wrap="square">
            <a:spAutoFit/>
          </a:bodyPr>
          <a:lstStyle/>
          <a:p>
            <a:pPr defTabSz="342900" eaLnBrk="1" hangingPunct="1">
              <a:lnSpc>
                <a:spcPct val="100000"/>
              </a:lnSpc>
              <a:spcBef>
                <a:spcPct val="0"/>
              </a:spcBef>
              <a:buNone/>
              <a:defRPr/>
            </a:pPr>
            <a:r>
              <a:rPr lang="en-US" altLang="en-US" b="1" dirty="0">
                <a:solidFill>
                  <a:prstClr val="black"/>
                </a:solidFill>
                <a:latin typeface="Arial" panose="020B0604020202020204" pitchFamily="34" charset="0"/>
                <a:ea typeface="MS PGothic" panose="020B0600070205080204" pitchFamily="34" charset="-128"/>
              </a:rPr>
              <a:t>Comparison Table</a:t>
            </a:r>
          </a:p>
        </p:txBody>
      </p:sp>
      <p:sp>
        <p:nvSpPr>
          <p:cNvPr id="7" name="Rounded Rectangular Callout 6">
            <a:extLst>
              <a:ext uri="{FF2B5EF4-FFF2-40B4-BE49-F238E27FC236}">
                <a16:creationId xmlns:a16="http://schemas.microsoft.com/office/drawing/2014/main" id="{A7C582FE-5B1E-9145-9A22-30C38D7E555A}"/>
              </a:ext>
            </a:extLst>
          </p:cNvPr>
          <p:cNvSpPr/>
          <p:nvPr/>
        </p:nvSpPr>
        <p:spPr bwMode="auto">
          <a:xfrm rot="10800000" flipV="1">
            <a:off x="3092515" y="5670715"/>
            <a:ext cx="6051485" cy="805621"/>
          </a:xfrm>
          <a:prstGeom prst="wedgeRoundRectCallout">
            <a:avLst>
              <a:gd name="adj1" fmla="val 23013"/>
              <a:gd name="adj2" fmla="val -158903"/>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2400" b="1">
                <a:solidFill>
                  <a:srgbClr val="971B2F"/>
                </a:solidFill>
                <a:highlight>
                  <a:srgbClr val="FFFF00"/>
                </a:highlight>
              </a:rPr>
              <a:t>    Differentiate (compare and contrast)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41EAB2-9C17-0482-8039-C03349D653D3}"/>
              </a:ext>
            </a:extLst>
          </p:cNvPr>
          <p:cNvSpPr/>
          <p:nvPr/>
        </p:nvSpPr>
        <p:spPr bwMode="auto">
          <a:xfrm>
            <a:off x="0" y="5401739"/>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3074" name="Rectangle 3">
            <a:extLst>
              <a:ext uri="{FF2B5EF4-FFF2-40B4-BE49-F238E27FC236}">
                <a16:creationId xmlns:a16="http://schemas.microsoft.com/office/drawing/2014/main" id="{A018991E-7DDD-9D40-B99F-089B30044E52}"/>
              </a:ext>
            </a:extLst>
          </p:cNvPr>
          <p:cNvSpPr>
            <a:spLocks noChangeArrowheads="1"/>
          </p:cNvSpPr>
          <p:nvPr/>
        </p:nvSpPr>
        <p:spPr bwMode="auto">
          <a:xfrm>
            <a:off x="1931987" y="611716"/>
            <a:ext cx="5127625" cy="495300"/>
          </a:xfrm>
          <a:prstGeom prst="rect">
            <a:avLst/>
          </a:prstGeom>
          <a:solidFill>
            <a:srgbClr val="E2F0D9"/>
          </a:solidFill>
          <a:ln w="12700">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latin typeface="Times" pitchFamily="2" charset="0"/>
                <a:ea typeface="MS PGothic" panose="020B0600070205080204" pitchFamily="34" charset="-128"/>
              </a:rPr>
              <a:t>                       </a:t>
            </a:r>
            <a:r>
              <a:rPr lang="en-US" altLang="en-US" sz="2000" b="1">
                <a:latin typeface="Times" pitchFamily="2" charset="0"/>
                <a:ea typeface="MS PGothic" panose="020B0600070205080204" pitchFamily="34" charset="-128"/>
              </a:rPr>
              <a:t>Types of Literature </a:t>
            </a:r>
          </a:p>
        </p:txBody>
      </p:sp>
      <p:sp>
        <p:nvSpPr>
          <p:cNvPr id="4100" name="Rectangle 5">
            <a:extLst>
              <a:ext uri="{FF2B5EF4-FFF2-40B4-BE49-F238E27FC236}">
                <a16:creationId xmlns:a16="http://schemas.microsoft.com/office/drawing/2014/main" id="{E25D7719-E08A-714A-9CD0-01FCC31CCFD2}"/>
              </a:ext>
            </a:extLst>
          </p:cNvPr>
          <p:cNvSpPr>
            <a:spLocks noChangeArrowheads="1"/>
          </p:cNvSpPr>
          <p:nvPr/>
        </p:nvSpPr>
        <p:spPr bwMode="auto">
          <a:xfrm>
            <a:off x="320711" y="1540899"/>
            <a:ext cx="8258857" cy="1435768"/>
          </a:xfrm>
          <a:prstGeom prst="rect">
            <a:avLst/>
          </a:prstGeom>
          <a:solidFill>
            <a:schemeClr val="accent5">
              <a:lumMod val="20000"/>
              <a:lumOff val="80000"/>
            </a:schemeClr>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fontAlgn="auto" hangingPunct="1">
              <a:spcBef>
                <a:spcPct val="0"/>
              </a:spcBef>
              <a:spcAft>
                <a:spcPts val="0"/>
              </a:spcAft>
              <a:buNone/>
              <a:defRPr/>
            </a:pPr>
            <a:endParaRPr lang="en-US" altLang="en-US" sz="1600" b="1"/>
          </a:p>
          <a:p>
            <a:pPr eaLnBrk="1" fontAlgn="auto" hangingPunct="1">
              <a:spcBef>
                <a:spcPct val="0"/>
              </a:spcBef>
              <a:spcAft>
                <a:spcPts val="0"/>
              </a:spcAft>
              <a:buNone/>
              <a:defRPr/>
            </a:pPr>
            <a:endParaRPr lang="en-US" altLang="en-US" sz="1600" b="1"/>
          </a:p>
          <a:p>
            <a:pPr eaLnBrk="1" fontAlgn="auto" hangingPunct="1">
              <a:spcBef>
                <a:spcPct val="0"/>
              </a:spcBef>
              <a:spcAft>
                <a:spcPts val="0"/>
              </a:spcAft>
              <a:buNone/>
              <a:defRPr/>
            </a:pPr>
            <a:endParaRPr lang="en-US" altLang="en-US" sz="1600" b="1"/>
          </a:p>
          <a:p>
            <a:pPr eaLnBrk="1" fontAlgn="auto" hangingPunct="1">
              <a:spcBef>
                <a:spcPct val="0"/>
              </a:spcBef>
              <a:spcAft>
                <a:spcPts val="0"/>
              </a:spcAft>
              <a:buNone/>
              <a:defRPr/>
            </a:pPr>
            <a:r>
              <a:rPr lang="en-US" altLang="en-US" sz="1600" b="1"/>
              <a:t>Are often plays 			 	Are often plays </a:t>
            </a:r>
          </a:p>
          <a:p>
            <a:pPr eaLnBrk="1" fontAlgn="auto" hangingPunct="1">
              <a:spcBef>
                <a:spcPct val="0"/>
              </a:spcBef>
              <a:spcAft>
                <a:spcPts val="0"/>
              </a:spcAft>
              <a:buNone/>
              <a:defRPr/>
            </a:pPr>
            <a:r>
              <a:rPr lang="en-US" altLang="en-US" sz="1600" b="1"/>
              <a:t>Focus on character development                                  Focus on character development</a:t>
            </a:r>
          </a:p>
          <a:p>
            <a:pPr eaLnBrk="1" fontAlgn="auto" hangingPunct="1">
              <a:spcBef>
                <a:spcPct val="0"/>
              </a:spcBef>
              <a:spcAft>
                <a:spcPts val="0"/>
              </a:spcAft>
              <a:buFontTx/>
              <a:buNone/>
              <a:defRPr/>
            </a:pPr>
            <a:r>
              <a:rPr lang="en-US" altLang="en-US" sz="1600" b="1"/>
              <a:t>Amusing                                                                           Serious                                                         </a:t>
            </a:r>
          </a:p>
          <a:p>
            <a:pPr eaLnBrk="1" fontAlgn="auto" hangingPunct="1">
              <a:spcBef>
                <a:spcPct val="0"/>
              </a:spcBef>
              <a:spcAft>
                <a:spcPts val="0"/>
              </a:spcAft>
              <a:buFontTx/>
              <a:buNone/>
              <a:defRPr/>
            </a:pPr>
            <a:r>
              <a:rPr lang="en-US" altLang="en-US" sz="1600" b="1"/>
              <a:t>Hero overcomes obstacles                                              Hero faces destruction  due to fatal flaw</a:t>
            </a:r>
          </a:p>
          <a:p>
            <a:pPr eaLnBrk="1" fontAlgn="auto" hangingPunct="1">
              <a:spcBef>
                <a:spcPct val="0"/>
              </a:spcBef>
              <a:spcAft>
                <a:spcPts val="0"/>
              </a:spcAft>
              <a:buFontTx/>
              <a:buNone/>
              <a:defRPr/>
            </a:pPr>
            <a:r>
              <a:rPr lang="en-US" altLang="en-US" sz="1600" b="1"/>
              <a:t>Ends happily                                                                    Ends sadly                                                                   </a:t>
            </a:r>
            <a:br>
              <a:rPr lang="en-US" altLang="en-US" sz="1600" b="1"/>
            </a:br>
            <a:r>
              <a:rPr lang="en-US" altLang="en-US" sz="1600" b="1"/>
              <a:t>             	</a:t>
            </a:r>
          </a:p>
          <a:p>
            <a:pPr eaLnBrk="1" fontAlgn="auto" hangingPunct="1">
              <a:spcBef>
                <a:spcPct val="0"/>
              </a:spcBef>
              <a:spcAft>
                <a:spcPts val="0"/>
              </a:spcAft>
              <a:buNone/>
              <a:defRPr/>
            </a:pPr>
            <a:endParaRPr lang="en-US" altLang="en-US" sz="1600" b="1"/>
          </a:p>
          <a:p>
            <a:pPr eaLnBrk="1" fontAlgn="auto" hangingPunct="1">
              <a:spcBef>
                <a:spcPct val="0"/>
              </a:spcBef>
              <a:spcAft>
                <a:spcPts val="0"/>
              </a:spcAft>
              <a:buFontTx/>
              <a:buNone/>
              <a:defRPr/>
            </a:pPr>
            <a:endParaRPr lang="en-US" altLang="en-US" sz="1600" b="1"/>
          </a:p>
        </p:txBody>
      </p:sp>
      <p:sp>
        <p:nvSpPr>
          <p:cNvPr id="3076" name="Line 6">
            <a:extLst>
              <a:ext uri="{FF2B5EF4-FFF2-40B4-BE49-F238E27FC236}">
                <a16:creationId xmlns:a16="http://schemas.microsoft.com/office/drawing/2014/main" id="{86EE0CC8-C4D2-714E-A9D7-AA8E89131E02}"/>
              </a:ext>
            </a:extLst>
          </p:cNvPr>
          <p:cNvSpPr>
            <a:spLocks noChangeShapeType="1"/>
          </p:cNvSpPr>
          <p:nvPr/>
        </p:nvSpPr>
        <p:spPr bwMode="auto">
          <a:xfrm>
            <a:off x="4387705" y="1602829"/>
            <a:ext cx="5360" cy="138485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7" name="Rectangle 7">
            <a:extLst>
              <a:ext uri="{FF2B5EF4-FFF2-40B4-BE49-F238E27FC236}">
                <a16:creationId xmlns:a16="http://schemas.microsoft.com/office/drawing/2014/main" id="{C001F8F5-824A-7147-B943-5EBE9C9F27CE}"/>
              </a:ext>
            </a:extLst>
          </p:cNvPr>
          <p:cNvSpPr>
            <a:spLocks noChangeArrowheads="1"/>
          </p:cNvSpPr>
          <p:nvPr/>
        </p:nvSpPr>
        <p:spPr bwMode="auto">
          <a:xfrm>
            <a:off x="198292" y="5750175"/>
            <a:ext cx="8194675" cy="423862"/>
          </a:xfrm>
          <a:prstGeom prst="rect">
            <a:avLst/>
          </a:prstGeom>
          <a:solidFill>
            <a:schemeClr val="bg2"/>
          </a:solidFill>
          <a:ln w="12700">
            <a:solidFill>
              <a:schemeClr val="tx1"/>
            </a:solidFill>
            <a:prstDash val="sysDot"/>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Times" pitchFamily="2" charset="0"/>
              <a:ea typeface="MS PGothic" panose="020B0600070205080204" pitchFamily="34" charset="-128"/>
            </a:endParaRPr>
          </a:p>
        </p:txBody>
      </p:sp>
      <p:sp>
        <p:nvSpPr>
          <p:cNvPr id="4103" name="Rectangle 8">
            <a:extLst>
              <a:ext uri="{FF2B5EF4-FFF2-40B4-BE49-F238E27FC236}">
                <a16:creationId xmlns:a16="http://schemas.microsoft.com/office/drawing/2014/main" id="{701170AF-F831-6843-90E0-3E1F2719D16E}"/>
              </a:ext>
            </a:extLst>
          </p:cNvPr>
          <p:cNvSpPr>
            <a:spLocks noChangeArrowheads="1"/>
          </p:cNvSpPr>
          <p:nvPr/>
        </p:nvSpPr>
        <p:spPr bwMode="auto">
          <a:xfrm>
            <a:off x="293645" y="2974388"/>
            <a:ext cx="5873525" cy="956388"/>
          </a:xfrm>
          <a:prstGeom prst="rect">
            <a:avLst/>
          </a:prstGeom>
          <a:solidFill>
            <a:schemeClr val="accent5">
              <a:lumMod val="20000"/>
              <a:lumOff val="80000"/>
            </a:schemeClr>
          </a:solidFill>
          <a:ln w="12700">
            <a:solidFill>
              <a:schemeClr val="accent6">
                <a:lumMod val="60000"/>
                <a:lumOff val="40000"/>
              </a:schemeClr>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fontAlgn="auto" hangingPunct="1">
              <a:spcBef>
                <a:spcPct val="0"/>
              </a:spcBef>
              <a:spcAft>
                <a:spcPts val="0"/>
              </a:spcAft>
              <a:buFontTx/>
              <a:buNone/>
              <a:defRPr/>
            </a:pPr>
            <a:endParaRPr lang="en-US" altLang="en-US" sz="1600"/>
          </a:p>
          <a:p>
            <a:pPr eaLnBrk="1" fontAlgn="auto" hangingPunct="1">
              <a:spcBef>
                <a:spcPct val="0"/>
              </a:spcBef>
              <a:spcAft>
                <a:spcPts val="0"/>
              </a:spcAft>
              <a:buFontTx/>
              <a:buNone/>
              <a:defRPr/>
            </a:pPr>
            <a:r>
              <a:rPr lang="en-US" altLang="en-US" sz="1600" b="1"/>
              <a:t>Are often plays</a:t>
            </a:r>
          </a:p>
          <a:p>
            <a:pPr eaLnBrk="1" fontAlgn="auto" hangingPunct="1">
              <a:spcBef>
                <a:spcPct val="0"/>
              </a:spcBef>
              <a:spcAft>
                <a:spcPts val="0"/>
              </a:spcAft>
              <a:buFontTx/>
              <a:buNone/>
              <a:defRPr/>
            </a:pPr>
            <a:r>
              <a:rPr lang="en-US" altLang="en-US" sz="1600" b="1"/>
              <a:t>Focus on character development</a:t>
            </a:r>
          </a:p>
        </p:txBody>
      </p:sp>
      <p:sp>
        <p:nvSpPr>
          <p:cNvPr id="3079" name="AutoShape 9">
            <a:extLst>
              <a:ext uri="{FF2B5EF4-FFF2-40B4-BE49-F238E27FC236}">
                <a16:creationId xmlns:a16="http://schemas.microsoft.com/office/drawing/2014/main" id="{58B20ADB-9904-0447-B2E8-07642278C28E}"/>
              </a:ext>
            </a:extLst>
          </p:cNvPr>
          <p:cNvSpPr>
            <a:spLocks noChangeArrowheads="1"/>
          </p:cNvSpPr>
          <p:nvPr/>
        </p:nvSpPr>
        <p:spPr bwMode="auto">
          <a:xfrm flipH="1" flipV="1">
            <a:off x="4295630" y="3117528"/>
            <a:ext cx="184150" cy="15875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Times" pitchFamily="2" charset="0"/>
              <a:ea typeface="MS PGothic" panose="020B0600070205080204" pitchFamily="34" charset="-128"/>
            </a:endParaRPr>
          </a:p>
        </p:txBody>
      </p:sp>
      <p:sp>
        <p:nvSpPr>
          <p:cNvPr id="3080" name="Rectangle 10">
            <a:extLst>
              <a:ext uri="{FF2B5EF4-FFF2-40B4-BE49-F238E27FC236}">
                <a16:creationId xmlns:a16="http://schemas.microsoft.com/office/drawing/2014/main" id="{A0CD34CA-C4A7-7F4D-A2D9-591D9788D28F}"/>
              </a:ext>
            </a:extLst>
          </p:cNvPr>
          <p:cNvSpPr>
            <a:spLocks noChangeArrowheads="1"/>
          </p:cNvSpPr>
          <p:nvPr/>
        </p:nvSpPr>
        <p:spPr bwMode="auto">
          <a:xfrm>
            <a:off x="6187420" y="3020990"/>
            <a:ext cx="2338891" cy="895767"/>
          </a:xfrm>
          <a:prstGeom prst="rect">
            <a:avLst/>
          </a:prstGeom>
          <a:solidFill>
            <a:srgbClr val="BDD7EE"/>
          </a:solidFill>
          <a:ln w="2857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400">
              <a:latin typeface="Times" pitchFamily="2" charset="0"/>
              <a:ea typeface="MS PGothic" panose="020B0600070205080204" pitchFamily="34" charset="-128"/>
            </a:endParaRPr>
          </a:p>
          <a:p>
            <a:pPr eaLnBrk="1" hangingPunct="1">
              <a:lnSpc>
                <a:spcPct val="100000"/>
              </a:lnSpc>
              <a:spcBef>
                <a:spcPct val="0"/>
              </a:spcBef>
              <a:buFontTx/>
              <a:buNone/>
            </a:pPr>
            <a:r>
              <a:rPr lang="en-US" altLang="en-US" sz="1600" b="1">
                <a:latin typeface="Times" pitchFamily="2" charset="0"/>
                <a:ea typeface="MS PGothic" panose="020B0600070205080204" pitchFamily="34" charset="-128"/>
              </a:rPr>
              <a:t>Similar form</a:t>
            </a:r>
          </a:p>
          <a:p>
            <a:pPr eaLnBrk="1" hangingPunct="1">
              <a:lnSpc>
                <a:spcPct val="100000"/>
              </a:lnSpc>
              <a:spcBef>
                <a:spcPct val="0"/>
              </a:spcBef>
              <a:buFontTx/>
              <a:buNone/>
            </a:pPr>
            <a:r>
              <a:rPr lang="en-US" altLang="en-US" sz="1500" b="1">
                <a:latin typeface="Times" pitchFamily="2" charset="0"/>
                <a:ea typeface="MS PGothic" panose="020B0600070205080204" pitchFamily="34" charset="-128"/>
              </a:rPr>
              <a:t>Character importance</a:t>
            </a:r>
          </a:p>
        </p:txBody>
      </p:sp>
      <p:sp>
        <p:nvSpPr>
          <p:cNvPr id="4106" name="Rectangle 11">
            <a:extLst>
              <a:ext uri="{FF2B5EF4-FFF2-40B4-BE49-F238E27FC236}">
                <a16:creationId xmlns:a16="http://schemas.microsoft.com/office/drawing/2014/main" id="{F92ED3DB-B577-6749-A66D-2AB4E99DEC55}"/>
              </a:ext>
            </a:extLst>
          </p:cNvPr>
          <p:cNvSpPr>
            <a:spLocks noChangeArrowheads="1"/>
          </p:cNvSpPr>
          <p:nvPr/>
        </p:nvSpPr>
        <p:spPr bwMode="auto">
          <a:xfrm>
            <a:off x="6176853" y="3933545"/>
            <a:ext cx="2349458" cy="1016042"/>
          </a:xfrm>
          <a:prstGeom prst="rect">
            <a:avLst/>
          </a:prstGeom>
          <a:solidFill>
            <a:schemeClr val="accent5">
              <a:lumMod val="40000"/>
              <a:lumOff val="60000"/>
            </a:schemeClr>
          </a:solidFill>
          <a:ln w="28575">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fontAlgn="auto" hangingPunct="1">
              <a:spcBef>
                <a:spcPct val="0"/>
              </a:spcBef>
              <a:spcAft>
                <a:spcPts val="0"/>
              </a:spcAft>
              <a:buFontTx/>
              <a:buNone/>
              <a:defRPr/>
            </a:pPr>
            <a:endParaRPr lang="en-US" altLang="en-US" sz="2400"/>
          </a:p>
        </p:txBody>
      </p:sp>
      <p:sp>
        <p:nvSpPr>
          <p:cNvPr id="4107" name="Rectangle 12">
            <a:extLst>
              <a:ext uri="{FF2B5EF4-FFF2-40B4-BE49-F238E27FC236}">
                <a16:creationId xmlns:a16="http://schemas.microsoft.com/office/drawing/2014/main" id="{0D127D37-BB3C-D343-A3A5-A3070F91DE53}"/>
              </a:ext>
            </a:extLst>
          </p:cNvPr>
          <p:cNvSpPr>
            <a:spLocks noChangeArrowheads="1"/>
          </p:cNvSpPr>
          <p:nvPr/>
        </p:nvSpPr>
        <p:spPr bwMode="auto">
          <a:xfrm>
            <a:off x="254474" y="3899273"/>
            <a:ext cx="5815013" cy="993775"/>
          </a:xfrm>
          <a:prstGeom prst="rect">
            <a:avLst/>
          </a:prstGeom>
          <a:solidFill>
            <a:schemeClr val="accent5">
              <a:lumMod val="20000"/>
              <a:lumOff val="80000"/>
            </a:schemeClr>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fontAlgn="auto" hangingPunct="1">
              <a:spcBef>
                <a:spcPct val="0"/>
              </a:spcBef>
              <a:spcAft>
                <a:spcPts val="0"/>
              </a:spcAft>
              <a:buFontTx/>
              <a:buNone/>
              <a:defRPr/>
            </a:pPr>
            <a:r>
              <a:rPr lang="en-US" altLang="en-US" sz="1200"/>
              <a:t>				              </a:t>
            </a:r>
          </a:p>
          <a:p>
            <a:pPr eaLnBrk="1" fontAlgn="auto" hangingPunct="1">
              <a:spcBef>
                <a:spcPct val="0"/>
              </a:spcBef>
              <a:spcAft>
                <a:spcPts val="0"/>
              </a:spcAft>
              <a:buFontTx/>
              <a:buNone/>
              <a:defRPr/>
            </a:pPr>
            <a:r>
              <a:rPr lang="en-US" altLang="en-US" sz="1200"/>
              <a:t> </a:t>
            </a:r>
          </a:p>
          <a:p>
            <a:pPr eaLnBrk="1" fontAlgn="auto" hangingPunct="1">
              <a:spcBef>
                <a:spcPct val="0"/>
              </a:spcBef>
              <a:spcAft>
                <a:spcPts val="0"/>
              </a:spcAft>
              <a:buFontTx/>
              <a:buNone/>
              <a:defRPr/>
            </a:pPr>
            <a:r>
              <a:rPr lang="en-US" altLang="en-US" sz="1500" b="1"/>
              <a:t>Amusing                                 Serious</a:t>
            </a:r>
          </a:p>
          <a:p>
            <a:pPr eaLnBrk="1" fontAlgn="auto" hangingPunct="1">
              <a:spcBef>
                <a:spcPct val="0"/>
              </a:spcBef>
              <a:spcAft>
                <a:spcPts val="0"/>
              </a:spcAft>
              <a:buFontTx/>
              <a:buNone/>
              <a:defRPr/>
            </a:pPr>
            <a:r>
              <a:rPr lang="en-US" altLang="en-US" sz="1500" b="1"/>
              <a:t>Hero overcomes obstacles     Hero faces destruction  due to fatal flaw</a:t>
            </a:r>
          </a:p>
          <a:p>
            <a:pPr eaLnBrk="1" fontAlgn="auto" hangingPunct="1">
              <a:spcBef>
                <a:spcPct val="0"/>
              </a:spcBef>
              <a:spcAft>
                <a:spcPts val="0"/>
              </a:spcAft>
              <a:buFontTx/>
              <a:buNone/>
              <a:defRPr/>
            </a:pPr>
            <a:r>
              <a:rPr lang="en-US" altLang="en-US" sz="1500" b="1"/>
              <a:t>Ends happily                           Ends sadly</a:t>
            </a:r>
          </a:p>
          <a:p>
            <a:pPr eaLnBrk="1" fontAlgn="auto" hangingPunct="1">
              <a:spcBef>
                <a:spcPct val="0"/>
              </a:spcBef>
              <a:spcAft>
                <a:spcPts val="0"/>
              </a:spcAft>
              <a:buFontTx/>
              <a:buNone/>
              <a:defRPr/>
            </a:pPr>
            <a:endParaRPr lang="en-US" altLang="en-US" sz="1200"/>
          </a:p>
        </p:txBody>
      </p:sp>
      <p:sp>
        <p:nvSpPr>
          <p:cNvPr id="3083" name="Rectangle 13">
            <a:extLst>
              <a:ext uri="{FF2B5EF4-FFF2-40B4-BE49-F238E27FC236}">
                <a16:creationId xmlns:a16="http://schemas.microsoft.com/office/drawing/2014/main" id="{31F5B189-F065-474E-A272-666A27E0252D}"/>
              </a:ext>
            </a:extLst>
          </p:cNvPr>
          <p:cNvSpPr>
            <a:spLocks noChangeArrowheads="1"/>
          </p:cNvSpPr>
          <p:nvPr/>
        </p:nvSpPr>
        <p:spPr bwMode="auto">
          <a:xfrm>
            <a:off x="254473" y="4873634"/>
            <a:ext cx="8258857" cy="934385"/>
          </a:xfrm>
          <a:prstGeom prst="rect">
            <a:avLst/>
          </a:prstGeom>
          <a:solidFill>
            <a:srgbClr val="E2F0D9"/>
          </a:solidFill>
          <a:ln w="2857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a:ea typeface="MS PGothic" panose="020B0600070205080204" pitchFamily="34" charset="-128"/>
                <a:cs typeface="Calibri" panose="020F0502020204030204" pitchFamily="34" charset="0"/>
              </a:rPr>
              <a:t>8. Nail down a summary</a:t>
            </a:r>
            <a:r>
              <a:rPr lang="en-US" altLang="en-US" sz="1400" b="1">
                <a:ea typeface="MS PGothic" panose="020B0600070205080204" pitchFamily="34" charset="-128"/>
                <a:cs typeface="Calibri" panose="020F0502020204030204" pitchFamily="34" charset="0"/>
              </a:rPr>
              <a:t>. </a:t>
            </a:r>
            <a:r>
              <a:rPr lang="en-US" altLang="en-US" sz="1400" b="1">
                <a:latin typeface="Times" pitchFamily="2" charset="0"/>
                <a:ea typeface="MS PGothic" panose="020B0600070205080204" pitchFamily="34" charset="-128"/>
                <a:cs typeface="Calibri" panose="020F0502020204030204" pitchFamily="34" charset="0"/>
              </a:rPr>
              <a:t>C</a:t>
            </a:r>
            <a:r>
              <a:rPr lang="en-US" altLang="en-US" sz="1400" b="1">
                <a:latin typeface="Times" pitchFamily="2" charset="0"/>
                <a:ea typeface="MS PGothic" panose="020B0600070205080204" pitchFamily="34" charset="-128"/>
              </a:rPr>
              <a:t>omedy and tragedy are similar in terms of form because they are often plays and</a:t>
            </a:r>
          </a:p>
          <a:p>
            <a:pPr eaLnBrk="1" hangingPunct="1">
              <a:lnSpc>
                <a:spcPct val="100000"/>
              </a:lnSpc>
              <a:spcBef>
                <a:spcPct val="0"/>
              </a:spcBef>
              <a:buFontTx/>
              <a:buNone/>
            </a:pPr>
            <a:r>
              <a:rPr lang="en-US" altLang="en-US" sz="1400" b="1">
                <a:latin typeface="Times" pitchFamily="2" charset="0"/>
                <a:ea typeface="MS PGothic" panose="020B0600070205080204" pitchFamily="34" charset="-128"/>
              </a:rPr>
              <a:t> focus on character development. </a:t>
            </a:r>
          </a:p>
          <a:p>
            <a:pPr eaLnBrk="1" hangingPunct="1">
              <a:lnSpc>
                <a:spcPct val="100000"/>
              </a:lnSpc>
              <a:spcBef>
                <a:spcPct val="0"/>
              </a:spcBef>
              <a:buFontTx/>
              <a:buNone/>
            </a:pPr>
            <a:r>
              <a:rPr lang="en-US" altLang="en-US" sz="1400" b="1">
                <a:latin typeface="Times" pitchFamily="2" charset="0"/>
                <a:ea typeface="MS PGothic" panose="020B0600070205080204" pitchFamily="34" charset="-128"/>
              </a:rPr>
              <a:t>They are different in terms of tone (amusing vs. serious),  the fate of the hero (hero overcomes obstacles </a:t>
            </a:r>
          </a:p>
          <a:p>
            <a:pPr eaLnBrk="1" hangingPunct="1">
              <a:lnSpc>
                <a:spcPct val="100000"/>
              </a:lnSpc>
              <a:spcBef>
                <a:spcPct val="0"/>
              </a:spcBef>
              <a:buFontTx/>
              <a:buNone/>
            </a:pPr>
            <a:r>
              <a:rPr lang="en-US" altLang="en-US" sz="1400" b="1">
                <a:latin typeface="Times" pitchFamily="2" charset="0"/>
                <a:ea typeface="MS PGothic" panose="020B0600070205080204" pitchFamily="34" charset="-128"/>
              </a:rPr>
              <a:t>vs. ends in destruction), and in the ending (happy vs. sad). </a:t>
            </a:r>
          </a:p>
        </p:txBody>
      </p:sp>
      <p:sp>
        <p:nvSpPr>
          <p:cNvPr id="3084" name="Text Box 14">
            <a:extLst>
              <a:ext uri="{FF2B5EF4-FFF2-40B4-BE49-F238E27FC236}">
                <a16:creationId xmlns:a16="http://schemas.microsoft.com/office/drawing/2014/main" id="{1542ECC0-14DF-E641-BFFF-5C201EB4E41F}"/>
              </a:ext>
            </a:extLst>
          </p:cNvPr>
          <p:cNvSpPr txBox="1">
            <a:spLocks noChangeArrowheads="1"/>
          </p:cNvSpPr>
          <p:nvPr/>
        </p:nvSpPr>
        <p:spPr bwMode="auto">
          <a:xfrm>
            <a:off x="3268663" y="49213"/>
            <a:ext cx="240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a:latin typeface="Arial" panose="020B0604020202020204" pitchFamily="34" charset="0"/>
                <a:ea typeface="MS PGothic" panose="020B0600070205080204" pitchFamily="34" charset="-128"/>
              </a:rPr>
              <a:t>Comparison Table</a:t>
            </a:r>
          </a:p>
        </p:txBody>
      </p:sp>
      <p:sp>
        <p:nvSpPr>
          <p:cNvPr id="3085" name="Text Box 15">
            <a:extLst>
              <a:ext uri="{FF2B5EF4-FFF2-40B4-BE49-F238E27FC236}">
                <a16:creationId xmlns:a16="http://schemas.microsoft.com/office/drawing/2014/main" id="{073573CA-ABFA-B04C-9D2C-CF316BED7033}"/>
              </a:ext>
            </a:extLst>
          </p:cNvPr>
          <p:cNvSpPr txBox="1">
            <a:spLocks noChangeArrowheads="1"/>
          </p:cNvSpPr>
          <p:nvPr/>
        </p:nvSpPr>
        <p:spPr bwMode="auto">
          <a:xfrm>
            <a:off x="2771775" y="1606550"/>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800">
              <a:latin typeface="Times" pitchFamily="2" charset="0"/>
              <a:ea typeface="MS PGothic" panose="020B0600070205080204" pitchFamily="34" charset="-128"/>
            </a:endParaRPr>
          </a:p>
        </p:txBody>
      </p:sp>
      <p:sp>
        <p:nvSpPr>
          <p:cNvPr id="3086" name="Text Box 19">
            <a:extLst>
              <a:ext uri="{FF2B5EF4-FFF2-40B4-BE49-F238E27FC236}">
                <a16:creationId xmlns:a16="http://schemas.microsoft.com/office/drawing/2014/main" id="{25000DFA-A8DD-EB41-93F3-40B5D37E4B4E}"/>
              </a:ext>
            </a:extLst>
          </p:cNvPr>
          <p:cNvSpPr txBox="1">
            <a:spLocks noChangeArrowheads="1"/>
          </p:cNvSpPr>
          <p:nvPr/>
        </p:nvSpPr>
        <p:spPr bwMode="auto">
          <a:xfrm>
            <a:off x="1998663" y="623888"/>
            <a:ext cx="1785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a:ea typeface="MS PGothic" panose="020B0600070205080204" pitchFamily="34" charset="-128"/>
                <a:cs typeface="Calibri" panose="020F0502020204030204" pitchFamily="34" charset="0"/>
              </a:rPr>
              <a:t>2. Obtain overall concept</a:t>
            </a:r>
          </a:p>
        </p:txBody>
      </p:sp>
      <p:sp>
        <p:nvSpPr>
          <p:cNvPr id="3087" name="Text Box 31">
            <a:extLst>
              <a:ext uri="{FF2B5EF4-FFF2-40B4-BE49-F238E27FC236}">
                <a16:creationId xmlns:a16="http://schemas.microsoft.com/office/drawing/2014/main" id="{88417607-2CF6-5149-9AF4-6183CDA9ED5C}"/>
              </a:ext>
            </a:extLst>
          </p:cNvPr>
          <p:cNvSpPr txBox="1">
            <a:spLocks noChangeArrowheads="1"/>
          </p:cNvSpPr>
          <p:nvPr/>
        </p:nvSpPr>
        <p:spPr bwMode="auto">
          <a:xfrm>
            <a:off x="307293" y="1481736"/>
            <a:ext cx="20335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a:ea typeface="MS PGothic" panose="020B0600070205080204" pitchFamily="34" charset="-128"/>
                <a:cs typeface="Calibri" panose="020F0502020204030204" pitchFamily="34" charset="0"/>
              </a:rPr>
              <a:t>3. Make list of characteristics</a:t>
            </a:r>
          </a:p>
        </p:txBody>
      </p:sp>
      <p:sp>
        <p:nvSpPr>
          <p:cNvPr id="3088" name="Text Box 35">
            <a:extLst>
              <a:ext uri="{FF2B5EF4-FFF2-40B4-BE49-F238E27FC236}">
                <a16:creationId xmlns:a16="http://schemas.microsoft.com/office/drawing/2014/main" id="{BDBB782B-12D3-E141-AFE0-F33C72F5184A}"/>
              </a:ext>
            </a:extLst>
          </p:cNvPr>
          <p:cNvSpPr txBox="1">
            <a:spLocks noChangeArrowheads="1"/>
          </p:cNvSpPr>
          <p:nvPr/>
        </p:nvSpPr>
        <p:spPr bwMode="auto">
          <a:xfrm>
            <a:off x="270715" y="5773748"/>
            <a:ext cx="8396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a:ea typeface="MS PGothic" panose="020B0600070205080204" pitchFamily="34" charset="-128"/>
                <a:cs typeface="Calibri" panose="020F0502020204030204" pitchFamily="34" charset="0"/>
              </a:rPr>
              <a:t>9</a:t>
            </a:r>
            <a:r>
              <a:rPr lang="en-US" altLang="en-US" sz="1200" b="1">
                <a:latin typeface="Times New Roman" panose="02020603050405020304" pitchFamily="18" charset="0"/>
                <a:ea typeface="MS PGothic" panose="020B0600070205080204" pitchFamily="34" charset="-128"/>
                <a:cs typeface="Times New Roman" panose="02020603050405020304" pitchFamily="18" charset="0"/>
              </a:rPr>
              <a:t>. </a:t>
            </a:r>
            <a:r>
              <a:rPr lang="en-US" altLang="en-US" sz="1200">
                <a:latin typeface="Times New Roman" panose="02020603050405020304" pitchFamily="18" charset="0"/>
                <a:ea typeface="MS PGothic" panose="020B0600070205080204" pitchFamily="34" charset="-128"/>
                <a:cs typeface="Times New Roman" panose="02020603050405020304" pitchFamily="18" charset="0"/>
              </a:rPr>
              <a:t>Go beyond the basics.  </a:t>
            </a:r>
            <a:r>
              <a:rPr lang="en-US" altLang="en-US" sz="1400">
                <a:latin typeface="Times New Roman" panose="02020603050405020304" pitchFamily="18" charset="0"/>
                <a:ea typeface="MS PGothic" panose="020B0600070205080204" pitchFamily="34" charset="-128"/>
                <a:cs typeface="Times New Roman" panose="02020603050405020304" pitchFamily="18" charset="0"/>
              </a:rPr>
              <a:t>Find an example of a short story that is either a comedy or tragedy. Explain why</a:t>
            </a:r>
            <a:r>
              <a:rPr lang="en-US" altLang="en-US" sz="1400">
                <a:ea typeface="MS PGothic" panose="020B0600070205080204" pitchFamily="34" charset="-128"/>
                <a:cs typeface="Calibri" panose="020F0502020204030204" pitchFamily="34" charset="0"/>
              </a:rPr>
              <a:t>.</a:t>
            </a:r>
          </a:p>
        </p:txBody>
      </p:sp>
      <p:sp>
        <p:nvSpPr>
          <p:cNvPr id="3089" name="Text Box 39">
            <a:extLst>
              <a:ext uri="{FF2B5EF4-FFF2-40B4-BE49-F238E27FC236}">
                <a16:creationId xmlns:a16="http://schemas.microsoft.com/office/drawing/2014/main" id="{F406F8CF-41EE-BA4A-B24B-D15A9C1EF394}"/>
              </a:ext>
            </a:extLst>
          </p:cNvPr>
          <p:cNvSpPr txBox="1">
            <a:spLocks noChangeArrowheads="1"/>
          </p:cNvSpPr>
          <p:nvPr/>
        </p:nvSpPr>
        <p:spPr bwMode="auto">
          <a:xfrm>
            <a:off x="313895" y="2970549"/>
            <a:ext cx="21480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a:ea typeface="MS PGothic" panose="020B0600070205080204" pitchFamily="34" charset="-128"/>
                <a:cs typeface="Calibri" panose="020F0502020204030204" pitchFamily="34" charset="0"/>
              </a:rPr>
              <a:t>4. Pin down like characteristics</a:t>
            </a:r>
          </a:p>
        </p:txBody>
      </p:sp>
      <p:sp>
        <p:nvSpPr>
          <p:cNvPr id="3090" name="Text Box 43">
            <a:extLst>
              <a:ext uri="{FF2B5EF4-FFF2-40B4-BE49-F238E27FC236}">
                <a16:creationId xmlns:a16="http://schemas.microsoft.com/office/drawing/2014/main" id="{9D7548E0-DB13-524F-BD02-9EC52990CB71}"/>
              </a:ext>
            </a:extLst>
          </p:cNvPr>
          <p:cNvSpPr txBox="1">
            <a:spLocks noChangeArrowheads="1"/>
          </p:cNvSpPr>
          <p:nvPr/>
        </p:nvSpPr>
        <p:spPr bwMode="auto">
          <a:xfrm>
            <a:off x="246741" y="3892762"/>
            <a:ext cx="21546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a:ea typeface="MS PGothic" panose="020B0600070205080204" pitchFamily="34" charset="-128"/>
                <a:cs typeface="Calibri" panose="020F0502020204030204" pitchFamily="34" charset="0"/>
              </a:rPr>
              <a:t>6. Record unlike characteristics</a:t>
            </a:r>
          </a:p>
        </p:txBody>
      </p:sp>
      <p:sp>
        <p:nvSpPr>
          <p:cNvPr id="3092" name="Text Box 51">
            <a:extLst>
              <a:ext uri="{FF2B5EF4-FFF2-40B4-BE49-F238E27FC236}">
                <a16:creationId xmlns:a16="http://schemas.microsoft.com/office/drawing/2014/main" id="{B2A92B46-B231-4949-880C-962E170D6CCB}"/>
              </a:ext>
            </a:extLst>
          </p:cNvPr>
          <p:cNvSpPr txBox="1">
            <a:spLocks noChangeArrowheads="1"/>
          </p:cNvSpPr>
          <p:nvPr/>
        </p:nvSpPr>
        <p:spPr bwMode="auto">
          <a:xfrm>
            <a:off x="6200097" y="3044561"/>
            <a:ext cx="21598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a:ea typeface="MS PGothic" panose="020B0600070205080204" pitchFamily="34" charset="-128"/>
                <a:cs typeface="Calibri" panose="020F0502020204030204" pitchFamily="34" charset="0"/>
              </a:rPr>
              <a:t>5. Assemble Like categories</a:t>
            </a:r>
          </a:p>
        </p:txBody>
      </p:sp>
      <p:sp>
        <p:nvSpPr>
          <p:cNvPr id="3093" name="Text Box 55">
            <a:extLst>
              <a:ext uri="{FF2B5EF4-FFF2-40B4-BE49-F238E27FC236}">
                <a16:creationId xmlns:a16="http://schemas.microsoft.com/office/drawing/2014/main" id="{7D8BFD9D-D61C-1741-B340-44F82CD2268B}"/>
              </a:ext>
            </a:extLst>
          </p:cNvPr>
          <p:cNvSpPr txBox="1">
            <a:spLocks noChangeArrowheads="1"/>
          </p:cNvSpPr>
          <p:nvPr/>
        </p:nvSpPr>
        <p:spPr bwMode="auto">
          <a:xfrm>
            <a:off x="6263321" y="3947805"/>
            <a:ext cx="2070895" cy="121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a:ea typeface="MS PGothic" panose="020B0600070205080204" pitchFamily="34" charset="-128"/>
                <a:cs typeface="Calibri" panose="020F0502020204030204" pitchFamily="34" charset="0"/>
              </a:rPr>
              <a:t>7.  Identify unlike categories</a:t>
            </a:r>
          </a:p>
          <a:p>
            <a:pPr eaLnBrk="1" hangingPunct="1">
              <a:lnSpc>
                <a:spcPct val="100000"/>
              </a:lnSpc>
              <a:spcBef>
                <a:spcPct val="0"/>
              </a:spcBef>
              <a:buFontTx/>
              <a:buNone/>
            </a:pPr>
            <a:r>
              <a:rPr lang="en-US" altLang="en-US" sz="1600" b="1">
                <a:latin typeface="Times New Roman" panose="02020603050405020304" pitchFamily="18" charset="0"/>
                <a:ea typeface="MS PGothic" panose="020B0600070205080204" pitchFamily="34" charset="-128"/>
                <a:cs typeface="Times New Roman" panose="02020603050405020304" pitchFamily="18" charset="0"/>
              </a:rPr>
              <a:t>Tone </a:t>
            </a:r>
          </a:p>
          <a:p>
            <a:pPr eaLnBrk="1" hangingPunct="1">
              <a:lnSpc>
                <a:spcPct val="100000"/>
              </a:lnSpc>
              <a:spcBef>
                <a:spcPct val="0"/>
              </a:spcBef>
              <a:buFontTx/>
              <a:buNone/>
            </a:pPr>
            <a:r>
              <a:rPr lang="en-US" altLang="en-US" sz="1600" b="1">
                <a:latin typeface="Times New Roman" panose="02020603050405020304" pitchFamily="18" charset="0"/>
                <a:ea typeface="MS PGothic" panose="020B0600070205080204" pitchFamily="34" charset="-128"/>
                <a:cs typeface="Times New Roman" panose="02020603050405020304" pitchFamily="18" charset="0"/>
              </a:rPr>
              <a:t>Fate of hero </a:t>
            </a:r>
          </a:p>
          <a:p>
            <a:pPr eaLnBrk="1" hangingPunct="1">
              <a:lnSpc>
                <a:spcPct val="100000"/>
              </a:lnSpc>
              <a:spcBef>
                <a:spcPct val="0"/>
              </a:spcBef>
              <a:buFontTx/>
              <a:buNone/>
            </a:pPr>
            <a:r>
              <a:rPr lang="en-US" altLang="en-US" sz="1600" b="1">
                <a:latin typeface="Times New Roman" panose="02020603050405020304" pitchFamily="18" charset="0"/>
                <a:ea typeface="MS PGothic" panose="020B0600070205080204" pitchFamily="34" charset="-128"/>
                <a:cs typeface="Times New Roman" panose="02020603050405020304" pitchFamily="18" charset="0"/>
              </a:rPr>
              <a:t>Ending</a:t>
            </a:r>
          </a:p>
          <a:p>
            <a:pPr eaLnBrk="1" hangingPunct="1">
              <a:lnSpc>
                <a:spcPct val="100000"/>
              </a:lnSpc>
              <a:spcBef>
                <a:spcPct val="0"/>
              </a:spcBef>
              <a:buFontTx/>
              <a:buNone/>
            </a:pPr>
            <a:endParaRPr lang="en-US" altLang="en-US" sz="1200" b="1">
              <a:ea typeface="MS PGothic" panose="020B0600070205080204" pitchFamily="34" charset="-128"/>
              <a:cs typeface="Calibri" panose="020F0502020204030204" pitchFamily="34" charset="0"/>
            </a:endParaRPr>
          </a:p>
        </p:txBody>
      </p:sp>
      <p:sp>
        <p:nvSpPr>
          <p:cNvPr id="3094" name="AutoShape 57">
            <a:extLst>
              <a:ext uri="{FF2B5EF4-FFF2-40B4-BE49-F238E27FC236}">
                <a16:creationId xmlns:a16="http://schemas.microsoft.com/office/drawing/2014/main" id="{CCE2D5D4-7661-E743-8A4E-CDD6AD7961A2}"/>
              </a:ext>
            </a:extLst>
          </p:cNvPr>
          <p:cNvSpPr>
            <a:spLocks noChangeArrowheads="1"/>
          </p:cNvSpPr>
          <p:nvPr/>
        </p:nvSpPr>
        <p:spPr bwMode="auto">
          <a:xfrm rot="-5463220" flipH="1" flipV="1">
            <a:off x="6194425" y="4279900"/>
            <a:ext cx="184150" cy="15875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Times" pitchFamily="2" charset="0"/>
              <a:ea typeface="MS PGothic" panose="020B0600070205080204" pitchFamily="34" charset="-128"/>
            </a:endParaRPr>
          </a:p>
        </p:txBody>
      </p:sp>
      <p:sp>
        <p:nvSpPr>
          <p:cNvPr id="3095" name="AutoShape 65">
            <a:extLst>
              <a:ext uri="{FF2B5EF4-FFF2-40B4-BE49-F238E27FC236}">
                <a16:creationId xmlns:a16="http://schemas.microsoft.com/office/drawing/2014/main" id="{DC9755E2-42DA-4A4A-B202-DD8BFBF832F6}"/>
              </a:ext>
            </a:extLst>
          </p:cNvPr>
          <p:cNvSpPr>
            <a:spLocks noChangeArrowheads="1"/>
          </p:cNvSpPr>
          <p:nvPr/>
        </p:nvSpPr>
        <p:spPr bwMode="auto">
          <a:xfrm rot="-5463220" flipH="1" flipV="1">
            <a:off x="6189663" y="3535363"/>
            <a:ext cx="184150" cy="15875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400">
              <a:latin typeface="Times" pitchFamily="2" charset="0"/>
              <a:ea typeface="MS PGothic" panose="020B0600070205080204" pitchFamily="34" charset="-128"/>
            </a:endParaRPr>
          </a:p>
        </p:txBody>
      </p:sp>
      <p:sp>
        <p:nvSpPr>
          <p:cNvPr id="3096" name="TextBox 2">
            <a:extLst>
              <a:ext uri="{FF2B5EF4-FFF2-40B4-BE49-F238E27FC236}">
                <a16:creationId xmlns:a16="http://schemas.microsoft.com/office/drawing/2014/main" id="{B8B14797-33ED-224C-8EC7-74AB0229BB71}"/>
              </a:ext>
            </a:extLst>
          </p:cNvPr>
          <p:cNvSpPr txBox="1">
            <a:spLocks noChangeArrowheads="1"/>
          </p:cNvSpPr>
          <p:nvPr/>
        </p:nvSpPr>
        <p:spPr bwMode="auto">
          <a:xfrm>
            <a:off x="5755825" y="6496214"/>
            <a:ext cx="144943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100">
                <a:latin typeface="Times" pitchFamily="2" charset="0"/>
                <a:ea typeface="MS PGothic" panose="020B0600070205080204" pitchFamily="34" charset="-128"/>
              </a:rPr>
              <a:t>©  Janis </a:t>
            </a:r>
            <a:r>
              <a:rPr lang="en-US" altLang="en-US" sz="1100" err="1">
                <a:latin typeface="Times" pitchFamily="2" charset="0"/>
                <a:ea typeface="MS PGothic" panose="020B0600070205080204" pitchFamily="34" charset="-128"/>
              </a:rPr>
              <a:t>Bulgren</a:t>
            </a:r>
            <a:r>
              <a:rPr lang="en-US" altLang="en-US" sz="1100">
                <a:latin typeface="Times" pitchFamily="2" charset="0"/>
                <a:ea typeface="MS PGothic" panose="020B0600070205080204" pitchFamily="34" charset="-128"/>
              </a:rPr>
              <a:t> 2023</a:t>
            </a:r>
          </a:p>
        </p:txBody>
      </p:sp>
      <p:sp>
        <p:nvSpPr>
          <p:cNvPr id="3097" name="TextBox 63">
            <a:extLst>
              <a:ext uri="{FF2B5EF4-FFF2-40B4-BE49-F238E27FC236}">
                <a16:creationId xmlns:a16="http://schemas.microsoft.com/office/drawing/2014/main" id="{1C1A3D01-2956-574F-9BCA-33F0ADD9B0A8}"/>
              </a:ext>
            </a:extLst>
          </p:cNvPr>
          <p:cNvSpPr txBox="1">
            <a:spLocks noChangeArrowheads="1"/>
          </p:cNvSpPr>
          <p:nvPr/>
        </p:nvSpPr>
        <p:spPr bwMode="auto">
          <a:xfrm>
            <a:off x="825500" y="6503988"/>
            <a:ext cx="825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000">
                <a:latin typeface="Times" pitchFamily="2" charset="0"/>
                <a:ea typeface="MS PGothic" panose="020B0600070205080204" pitchFamily="34" charset="-128"/>
              </a:rPr>
              <a:t>kucrl.ku.edu</a:t>
            </a:r>
          </a:p>
        </p:txBody>
      </p:sp>
      <p:sp>
        <p:nvSpPr>
          <p:cNvPr id="3098" name="Text Box 31">
            <a:extLst>
              <a:ext uri="{FF2B5EF4-FFF2-40B4-BE49-F238E27FC236}">
                <a16:creationId xmlns:a16="http://schemas.microsoft.com/office/drawing/2014/main" id="{875EC0D6-7F72-704C-B54E-7D6BA9C86F3C}"/>
              </a:ext>
            </a:extLst>
          </p:cNvPr>
          <p:cNvSpPr txBox="1">
            <a:spLocks noChangeArrowheads="1"/>
          </p:cNvSpPr>
          <p:nvPr/>
        </p:nvSpPr>
        <p:spPr bwMode="auto">
          <a:xfrm>
            <a:off x="4428187" y="1493495"/>
            <a:ext cx="2032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a:ea typeface="MS PGothic" panose="020B0600070205080204" pitchFamily="34" charset="-128"/>
                <a:cs typeface="Calibri" panose="020F0502020204030204" pitchFamily="34" charset="0"/>
              </a:rPr>
              <a:t>3. Make list of characteristics</a:t>
            </a:r>
          </a:p>
        </p:txBody>
      </p:sp>
      <p:graphicFrame>
        <p:nvGraphicFramePr>
          <p:cNvPr id="2" name="Table 1">
            <a:extLst>
              <a:ext uri="{FF2B5EF4-FFF2-40B4-BE49-F238E27FC236}">
                <a16:creationId xmlns:a16="http://schemas.microsoft.com/office/drawing/2014/main" id="{2E818DCE-5E9D-7346-872D-4AAF896CB177}"/>
              </a:ext>
            </a:extLst>
          </p:cNvPr>
          <p:cNvGraphicFramePr>
            <a:graphicFrameLocks noGrp="1"/>
          </p:cNvGraphicFramePr>
          <p:nvPr/>
        </p:nvGraphicFramePr>
        <p:xfrm>
          <a:off x="411163" y="412750"/>
          <a:ext cx="8504236" cy="206375"/>
        </p:xfrm>
        <a:graphic>
          <a:graphicData uri="http://schemas.openxmlformats.org/drawingml/2006/table">
            <a:tbl>
              <a:tblPr firstRow="1" bandRow="1">
                <a:tableStyleId>{5940675A-B579-460E-94D1-54222C63F5DA}</a:tableStyleId>
              </a:tblPr>
              <a:tblGrid>
                <a:gridCol w="2313638">
                  <a:extLst>
                    <a:ext uri="{9D8B030D-6E8A-4147-A177-3AD203B41FA5}">
                      <a16:colId xmlns:a16="http://schemas.microsoft.com/office/drawing/2014/main" val="20000"/>
                    </a:ext>
                  </a:extLst>
                </a:gridCol>
                <a:gridCol w="1082795">
                  <a:extLst>
                    <a:ext uri="{9D8B030D-6E8A-4147-A177-3AD203B41FA5}">
                      <a16:colId xmlns:a16="http://schemas.microsoft.com/office/drawing/2014/main" val="20001"/>
                    </a:ext>
                  </a:extLst>
                </a:gridCol>
                <a:gridCol w="1380834">
                  <a:extLst>
                    <a:ext uri="{9D8B030D-6E8A-4147-A177-3AD203B41FA5}">
                      <a16:colId xmlns:a16="http://schemas.microsoft.com/office/drawing/2014/main" val="20002"/>
                    </a:ext>
                  </a:extLst>
                </a:gridCol>
                <a:gridCol w="3726969">
                  <a:extLst>
                    <a:ext uri="{9D8B030D-6E8A-4147-A177-3AD203B41FA5}">
                      <a16:colId xmlns:a16="http://schemas.microsoft.com/office/drawing/2014/main" val="20003"/>
                    </a:ext>
                  </a:extLst>
                </a:gridCol>
              </a:tblGrid>
              <a:tr h="206375">
                <a:tc>
                  <a:txBody>
                    <a:bodyPr/>
                    <a:lstStyle/>
                    <a:p>
                      <a:r>
                        <a:rPr lang="en-US" sz="900" b="1"/>
                        <a:t>Name: </a:t>
                      </a:r>
                    </a:p>
                  </a:txBody>
                  <a:tcPr marL="68578" marR="68578" marT="34396" marB="3439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Date:                                              </a:t>
                      </a:r>
                    </a:p>
                  </a:txBody>
                  <a:tcPr marL="68578" marR="68578" marT="34396" marB="3439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Class:                                                                                                                           </a:t>
                      </a:r>
                    </a:p>
                  </a:txBody>
                  <a:tcPr marL="68578" marR="68578" marT="34396" marB="3439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a:t>                       Topic:</a:t>
                      </a:r>
                      <a:endParaRPr lang="en-US" sz="1200" b="1"/>
                    </a:p>
                  </a:txBody>
                  <a:tcPr marL="68578" marR="68578" marT="34396" marB="34396">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4" name="Rectangle 3">
            <a:extLst>
              <a:ext uri="{FF2B5EF4-FFF2-40B4-BE49-F238E27FC236}">
                <a16:creationId xmlns:a16="http://schemas.microsoft.com/office/drawing/2014/main" id="{CACA7CB3-D69A-4649-96BD-22FF6A89966E}"/>
              </a:ext>
            </a:extLst>
          </p:cNvPr>
          <p:cNvSpPr>
            <a:spLocks noChangeArrowheads="1"/>
          </p:cNvSpPr>
          <p:nvPr/>
        </p:nvSpPr>
        <p:spPr bwMode="auto">
          <a:xfrm>
            <a:off x="327674" y="1107825"/>
            <a:ext cx="4100513" cy="467666"/>
          </a:xfrm>
          <a:prstGeom prst="rect">
            <a:avLst/>
          </a:prstGeom>
          <a:solidFill>
            <a:schemeClr val="accent6">
              <a:lumMod val="20000"/>
              <a:lumOff val="80000"/>
            </a:schemeClr>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fontAlgn="auto" hangingPunct="1">
              <a:spcBef>
                <a:spcPct val="0"/>
              </a:spcBef>
              <a:spcAft>
                <a:spcPts val="0"/>
              </a:spcAft>
              <a:buFontTx/>
              <a:buNone/>
              <a:defRPr/>
            </a:pPr>
            <a:r>
              <a:rPr lang="en-US" altLang="en-US" sz="2400"/>
              <a:t>                       </a:t>
            </a:r>
            <a:r>
              <a:rPr lang="en-US" altLang="en-US" sz="2000" b="1"/>
              <a:t>Comedy</a:t>
            </a:r>
          </a:p>
        </p:txBody>
      </p:sp>
      <p:sp>
        <p:nvSpPr>
          <p:cNvPr id="3105" name="Text Box 23">
            <a:extLst>
              <a:ext uri="{FF2B5EF4-FFF2-40B4-BE49-F238E27FC236}">
                <a16:creationId xmlns:a16="http://schemas.microsoft.com/office/drawing/2014/main" id="{7DB09783-B2F9-9A4C-A27D-8C945A70DF34}"/>
              </a:ext>
            </a:extLst>
          </p:cNvPr>
          <p:cNvSpPr txBox="1">
            <a:spLocks noChangeArrowheads="1"/>
          </p:cNvSpPr>
          <p:nvPr/>
        </p:nvSpPr>
        <p:spPr bwMode="auto">
          <a:xfrm>
            <a:off x="330200" y="1211263"/>
            <a:ext cx="17668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a:ea typeface="MS PGothic" panose="020B0600070205080204" pitchFamily="34" charset="-128"/>
                <a:cs typeface="Calibri" panose="020F0502020204030204" pitchFamily="34" charset="0"/>
              </a:rPr>
              <a:t>1. Communicate concept</a:t>
            </a:r>
          </a:p>
        </p:txBody>
      </p:sp>
      <p:sp>
        <p:nvSpPr>
          <p:cNvPr id="5" name="Rectangle 4">
            <a:extLst>
              <a:ext uri="{FF2B5EF4-FFF2-40B4-BE49-F238E27FC236}">
                <a16:creationId xmlns:a16="http://schemas.microsoft.com/office/drawing/2014/main" id="{AF557D9B-0CEF-8A45-AE28-0FCDEAD9D407}"/>
              </a:ext>
            </a:extLst>
          </p:cNvPr>
          <p:cNvSpPr>
            <a:spLocks noChangeArrowheads="1"/>
          </p:cNvSpPr>
          <p:nvPr/>
        </p:nvSpPr>
        <p:spPr bwMode="auto">
          <a:xfrm>
            <a:off x="4428187" y="1140144"/>
            <a:ext cx="4067175" cy="444074"/>
          </a:xfrm>
          <a:prstGeom prst="rect">
            <a:avLst/>
          </a:prstGeom>
          <a:solidFill>
            <a:schemeClr val="accent6">
              <a:lumMod val="20000"/>
              <a:lumOff val="80000"/>
            </a:schemeClr>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fontAlgn="auto" hangingPunct="1">
              <a:spcBef>
                <a:spcPct val="0"/>
              </a:spcBef>
              <a:spcAft>
                <a:spcPts val="0"/>
              </a:spcAft>
              <a:buFontTx/>
              <a:buNone/>
              <a:defRPr/>
            </a:pPr>
            <a:r>
              <a:rPr lang="en-US" altLang="en-US" sz="2000" b="1"/>
              <a:t>                            Tragedy</a:t>
            </a:r>
          </a:p>
        </p:txBody>
      </p:sp>
      <p:sp>
        <p:nvSpPr>
          <p:cNvPr id="3107" name="Text Box 63">
            <a:extLst>
              <a:ext uri="{FF2B5EF4-FFF2-40B4-BE49-F238E27FC236}">
                <a16:creationId xmlns:a16="http://schemas.microsoft.com/office/drawing/2014/main" id="{7001E73C-804C-F047-97E3-B9F664C77263}"/>
              </a:ext>
            </a:extLst>
          </p:cNvPr>
          <p:cNvSpPr txBox="1">
            <a:spLocks noChangeArrowheads="1"/>
          </p:cNvSpPr>
          <p:nvPr/>
        </p:nvSpPr>
        <p:spPr bwMode="auto">
          <a:xfrm>
            <a:off x="4393064" y="1145264"/>
            <a:ext cx="18070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a:ea typeface="MS PGothic" panose="020B0600070205080204" pitchFamily="34" charset="-128"/>
                <a:cs typeface="Calibri" panose="020F0502020204030204" pitchFamily="34" charset="0"/>
              </a:rPr>
              <a:t>1. Communicate concept</a:t>
            </a:r>
          </a:p>
        </p:txBody>
      </p:sp>
      <p:cxnSp>
        <p:nvCxnSpPr>
          <p:cNvPr id="7" name="Straight Arrow Connector 6">
            <a:extLst>
              <a:ext uri="{FF2B5EF4-FFF2-40B4-BE49-F238E27FC236}">
                <a16:creationId xmlns:a16="http://schemas.microsoft.com/office/drawing/2014/main" id="{C53C9CDE-E1A6-274E-B67A-BBDF48C65C3F}"/>
              </a:ext>
            </a:extLst>
          </p:cNvPr>
          <p:cNvCxnSpPr/>
          <p:nvPr/>
        </p:nvCxnSpPr>
        <p:spPr bwMode="auto">
          <a:xfrm>
            <a:off x="4587875" y="3995738"/>
            <a:ext cx="914400" cy="914400"/>
          </a:xfrm>
          <a:prstGeom prst="straightConnector1">
            <a:avLst/>
          </a:prstGeom>
          <a:noFill/>
          <a:ln w="9525" cap="flat" cmpd="sng" algn="ctr">
            <a:no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55ABB71C-4BEC-C24C-A0B4-1004E55638E7}"/>
              </a:ext>
            </a:extLst>
          </p:cNvPr>
          <p:cNvCxnSpPr/>
          <p:nvPr/>
        </p:nvCxnSpPr>
        <p:spPr bwMode="auto">
          <a:xfrm>
            <a:off x="2839561" y="4203977"/>
            <a:ext cx="914400" cy="914400"/>
          </a:xfrm>
          <a:prstGeom prst="straightConnector1">
            <a:avLst/>
          </a:prstGeom>
          <a:noFill/>
          <a:ln w="9525" cap="flat" cmpd="sng" algn="ctr">
            <a:no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3060DAC3-A93D-B841-A5DC-9A34109C6EF0}"/>
              </a:ext>
            </a:extLst>
          </p:cNvPr>
          <p:cNvCxnSpPr/>
          <p:nvPr/>
        </p:nvCxnSpPr>
        <p:spPr bwMode="auto">
          <a:xfrm>
            <a:off x="3503221" y="2619376"/>
            <a:ext cx="914400" cy="914400"/>
          </a:xfrm>
          <a:prstGeom prst="straightConnector1">
            <a:avLst/>
          </a:prstGeom>
          <a:noFill/>
          <a:ln w="9525" cap="flat" cmpd="sng" algn="ctr">
            <a:noFill/>
            <a:prstDash val="solid"/>
            <a:round/>
            <a:headEnd type="none" w="med" len="med"/>
            <a:tailEnd type="triangle"/>
          </a:ln>
          <a:effectLst/>
        </p:spPr>
      </p:cxnSp>
      <p:sp>
        <p:nvSpPr>
          <p:cNvPr id="3" name="Rounded Rectangular Callout 2">
            <a:extLst>
              <a:ext uri="{FF2B5EF4-FFF2-40B4-BE49-F238E27FC236}">
                <a16:creationId xmlns:a16="http://schemas.microsoft.com/office/drawing/2014/main" id="{34F496A4-C239-1BB5-6652-B7D61A6A09BC}"/>
              </a:ext>
            </a:extLst>
          </p:cNvPr>
          <p:cNvSpPr/>
          <p:nvPr/>
        </p:nvSpPr>
        <p:spPr bwMode="auto">
          <a:xfrm rot="10800000" flipV="1">
            <a:off x="2518026" y="5690593"/>
            <a:ext cx="6051485" cy="805621"/>
          </a:xfrm>
          <a:prstGeom prst="wedgeRoundRectCallout">
            <a:avLst>
              <a:gd name="adj1" fmla="val 23013"/>
              <a:gd name="adj2" fmla="val -158903"/>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2400" b="1">
                <a:solidFill>
                  <a:srgbClr val="971B2F"/>
                </a:solidFill>
                <a:highlight>
                  <a:srgbClr val="FFFF00"/>
                </a:highlight>
              </a:rPr>
              <a:t>    </a:t>
            </a:r>
            <a:r>
              <a:rPr lang="en-US" b="1">
                <a:solidFill>
                  <a:srgbClr val="971B2F"/>
                </a:solidFill>
                <a:highlight>
                  <a:srgbClr val="FFFF00"/>
                </a:highlight>
              </a:rPr>
              <a:t>C</a:t>
            </a:r>
            <a:r>
              <a:rPr lang="en-US" sz="2400" b="1">
                <a:solidFill>
                  <a:srgbClr val="971B2F"/>
                </a:solidFill>
                <a:highlight>
                  <a:srgbClr val="FFFF00"/>
                </a:highlight>
              </a:rPr>
              <a:t>ompare and Contrast) </a:t>
            </a:r>
          </a:p>
        </p:txBody>
      </p:sp>
    </p:spTree>
    <p:extLst>
      <p:ext uri="{BB962C8B-B14F-4D97-AF65-F5344CB8AC3E}">
        <p14:creationId xmlns:p14="http://schemas.microsoft.com/office/powerpoint/2010/main" val="4123160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9D87A0-10B6-40E8-D22C-50A4E0AC26A1}"/>
              </a:ext>
            </a:extLst>
          </p:cNvPr>
          <p:cNvSpPr/>
          <p:nvPr/>
        </p:nvSpPr>
        <p:spPr bwMode="auto">
          <a:xfrm>
            <a:off x="0" y="-3960"/>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9" name="Rectangle 8">
            <a:extLst>
              <a:ext uri="{FF2B5EF4-FFF2-40B4-BE49-F238E27FC236}">
                <a16:creationId xmlns:a16="http://schemas.microsoft.com/office/drawing/2014/main" id="{07ACB2E3-DDDF-3BBE-D303-74DE8763CF46}"/>
              </a:ext>
            </a:extLst>
          </p:cNvPr>
          <p:cNvSpPr/>
          <p:nvPr/>
        </p:nvSpPr>
        <p:spPr bwMode="auto">
          <a:xfrm>
            <a:off x="0" y="5401739"/>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Hexagon 1"/>
          <p:cNvSpPr/>
          <p:nvPr/>
        </p:nvSpPr>
        <p:spPr>
          <a:xfrm>
            <a:off x="3027678" y="1629184"/>
            <a:ext cx="3090823" cy="3857217"/>
          </a:xfrm>
          <a:prstGeom prst="hexagon">
            <a:avLst>
              <a:gd name="adj" fmla="val 9546"/>
              <a:gd name="vf" fmla="val 115470"/>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37049" y="122442"/>
            <a:ext cx="8862736" cy="45686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 Box 36"/>
          <p:cNvSpPr txBox="1"/>
          <p:nvPr/>
        </p:nvSpPr>
        <p:spPr>
          <a:xfrm>
            <a:off x="132677" y="660591"/>
            <a:ext cx="4395035" cy="885156"/>
          </a:xfrm>
          <a:prstGeom prst="rect">
            <a:avLst/>
          </a:prstGeom>
          <a:solidFill>
            <a:schemeClr val="accent6">
              <a:lumMod val="20000"/>
              <a:lumOff val="80000"/>
            </a:schemeClr>
          </a:solidFill>
          <a:ln>
            <a:noFill/>
          </a:ln>
          <a:effectLst>
            <a:outerShdw blurRad="38100" dist="25400" dir="5400000" algn="tl" rotWithShape="0">
              <a:srgbClr val="000000">
                <a:alpha val="35000"/>
              </a:srgbClr>
            </a:outerShdw>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latin typeface="Times New Roman"/>
                <a:ea typeface="ＭＳ 明朝"/>
              </a:rPr>
              <a:t>       </a:t>
            </a:r>
            <a:r>
              <a:rPr lang="en-US" sz="1100">
                <a:effectLst/>
                <a:latin typeface="Times New Roman"/>
                <a:ea typeface="ＭＳ 明朝"/>
              </a:rPr>
              <a:t>Restated question:</a:t>
            </a:r>
          </a:p>
        </p:txBody>
      </p:sp>
      <p:sp>
        <p:nvSpPr>
          <p:cNvPr id="104" name="Pentagon 103"/>
          <p:cNvSpPr/>
          <p:nvPr/>
        </p:nvSpPr>
        <p:spPr>
          <a:xfrm>
            <a:off x="6160995" y="1629912"/>
            <a:ext cx="2835271" cy="3856488"/>
          </a:xfrm>
          <a:prstGeom prst="homePlate">
            <a:avLst>
              <a:gd name="adj" fmla="val 0"/>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entagon 17"/>
          <p:cNvSpPr/>
          <p:nvPr/>
        </p:nvSpPr>
        <p:spPr>
          <a:xfrm>
            <a:off x="132677" y="1561643"/>
            <a:ext cx="2855817" cy="3929438"/>
          </a:xfrm>
          <a:prstGeom prst="homePlate">
            <a:avLst>
              <a:gd name="adj" fmla="val 8769"/>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51"/>
          <p:cNvSpPr txBox="1"/>
          <p:nvPr/>
        </p:nvSpPr>
        <p:spPr>
          <a:xfrm>
            <a:off x="184844" y="5571633"/>
            <a:ext cx="8877709" cy="713216"/>
          </a:xfrm>
          <a:prstGeom prst="rect">
            <a:avLst/>
          </a:prstGeom>
          <a:solidFill>
            <a:schemeClr val="accent6">
              <a:lumMod val="20000"/>
              <a:lumOff val="80000"/>
            </a:schemeClr>
          </a:solidFill>
          <a:ln>
            <a:solidFill>
              <a:srgbClr val="FFFFFF"/>
            </a:solidFill>
          </a:ln>
          <a:effectLst>
            <a:outerShdw blurRad="50800" dist="38100" dir="2700000" algn="tl" rotWithShape="0">
              <a:srgbClr val="000000">
                <a:alpha val="43000"/>
              </a:srgbClr>
            </a:outerShdw>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a:lnSpc>
                <a:spcPct val="90000"/>
              </a:lnSpc>
              <a:spcBef>
                <a:spcPts val="0"/>
              </a:spcBef>
              <a:spcAft>
                <a:spcPts val="0"/>
              </a:spcAft>
            </a:pPr>
            <a:r>
              <a:rPr lang="en-US" sz="1100">
                <a:latin typeface="Times New Roman"/>
                <a:ea typeface="ＭＳ 明朝"/>
              </a:rPr>
              <a:t>        </a:t>
            </a:r>
            <a:r>
              <a:rPr lang="en-US" sz="1100">
                <a:effectLst/>
                <a:latin typeface="Times New Roman"/>
                <a:ea typeface="ＭＳ 明朝"/>
              </a:rPr>
              <a:t>Answer:</a:t>
            </a:r>
          </a:p>
        </p:txBody>
      </p:sp>
      <p:sp>
        <p:nvSpPr>
          <p:cNvPr id="31" name="Text Box 44"/>
          <p:cNvSpPr txBox="1"/>
          <p:nvPr/>
        </p:nvSpPr>
        <p:spPr>
          <a:xfrm>
            <a:off x="386558" y="1679757"/>
            <a:ext cx="1587087" cy="290764"/>
          </a:xfrm>
          <a:prstGeom prst="rect">
            <a:avLst/>
          </a:prstGeom>
          <a:noFill/>
          <a:ln w="9525" cmpd="sng">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latin typeface="Times New Roman"/>
                <a:ea typeface="ＭＳ 明朝"/>
              </a:rPr>
              <a:t>Causes &amp; C</a:t>
            </a:r>
            <a:r>
              <a:rPr lang="en-US" sz="1100">
                <a:effectLst/>
                <a:latin typeface="Times New Roman"/>
                <a:ea typeface="ＭＳ 明朝"/>
              </a:rPr>
              <a:t>onnections:</a:t>
            </a:r>
            <a:endParaRPr lang="en-US" sz="1200">
              <a:effectLst/>
              <a:latin typeface="Times New Roman"/>
              <a:ea typeface="ＭＳ 明朝"/>
            </a:endParaRPr>
          </a:p>
        </p:txBody>
      </p:sp>
      <p:grpSp>
        <p:nvGrpSpPr>
          <p:cNvPr id="10" name="Group 9"/>
          <p:cNvGrpSpPr/>
          <p:nvPr/>
        </p:nvGrpSpPr>
        <p:grpSpPr>
          <a:xfrm>
            <a:off x="122762" y="231649"/>
            <a:ext cx="8893108" cy="356144"/>
            <a:chOff x="57150" y="0"/>
            <a:chExt cx="8244511" cy="330207"/>
          </a:xfrm>
        </p:grpSpPr>
        <p:sp>
          <p:nvSpPr>
            <p:cNvPr id="37" name="Text Box 29"/>
            <p:cNvSpPr txBox="1"/>
            <p:nvPr/>
          </p:nvSpPr>
          <p:spPr>
            <a:xfrm>
              <a:off x="57150" y="0"/>
              <a:ext cx="8229600" cy="271145"/>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75000"/>
                </a:lnSpc>
                <a:spcBef>
                  <a:spcPts val="0"/>
                </a:spcBef>
                <a:spcAft>
                  <a:spcPts val="0"/>
                </a:spcAft>
              </a:pPr>
              <a:r>
                <a:rPr lang="en-US" sz="1400" b="1">
                  <a:effectLst/>
                  <a:latin typeface="Times New Roman"/>
                  <a:ea typeface="ＭＳ 明朝"/>
                </a:rPr>
                <a:t>Cause-and-Effect Guide</a:t>
              </a:r>
              <a:endParaRPr lang="en-US" sz="1400">
                <a:effectLst/>
                <a:latin typeface="Times New Roman"/>
                <a:ea typeface="ＭＳ 明朝"/>
              </a:endParaRPr>
            </a:p>
          </p:txBody>
        </p:sp>
        <p:sp>
          <p:nvSpPr>
            <p:cNvPr id="38" name="Text Box 34"/>
            <p:cNvSpPr txBox="1"/>
            <p:nvPr/>
          </p:nvSpPr>
          <p:spPr>
            <a:xfrm>
              <a:off x="70396" y="515"/>
              <a:ext cx="8231265" cy="329692"/>
            </a:xfrm>
            <a:prstGeom prst="rect">
              <a:avLst/>
            </a:prstGeom>
            <a:no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a:ea typeface="ＭＳ 明朝"/>
                </a:rPr>
                <a:t>Name:___________________  Date:___________________  					          Unit: ___________________Topic:________________________</a:t>
              </a:r>
            </a:p>
          </p:txBody>
        </p:sp>
      </p:grpSp>
      <p:sp>
        <p:nvSpPr>
          <p:cNvPr id="33" name="Text Box 39"/>
          <p:cNvSpPr txBox="1"/>
          <p:nvPr/>
        </p:nvSpPr>
        <p:spPr>
          <a:xfrm>
            <a:off x="4674212" y="660592"/>
            <a:ext cx="4322053" cy="885156"/>
          </a:xfrm>
          <a:prstGeom prst="rect">
            <a:avLst/>
          </a:prstGeom>
          <a:solidFill>
            <a:schemeClr val="accent3">
              <a:lumMod val="20000"/>
              <a:lumOff val="80000"/>
            </a:schemeClr>
          </a:solidFill>
          <a:ln>
            <a:noFill/>
          </a:ln>
          <a:effectLst>
            <a:outerShdw blurRad="38100" dist="25400" dir="5400000" algn="tl" rotWithShape="0">
              <a:srgbClr val="000000">
                <a:alpha val="35000"/>
              </a:srgbClr>
            </a:outerShdw>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effectLst/>
                <a:latin typeface="Times New Roman"/>
                <a:ea typeface="ＭＳ 明朝"/>
              </a:rPr>
              <a:t>       Key Terms:</a:t>
            </a:r>
          </a:p>
        </p:txBody>
      </p:sp>
      <p:sp>
        <p:nvSpPr>
          <p:cNvPr id="15" name="Text Box 50"/>
          <p:cNvSpPr txBox="1"/>
          <p:nvPr/>
        </p:nvSpPr>
        <p:spPr>
          <a:xfrm>
            <a:off x="70661" y="6461118"/>
            <a:ext cx="1265891" cy="290742"/>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a:effectLst/>
                <a:latin typeface="Times New Roman"/>
                <a:ea typeface="ＭＳ 明朝"/>
              </a:rPr>
              <a:t>© 2013 Janis </a:t>
            </a:r>
            <a:r>
              <a:rPr lang="en-US" sz="900" err="1">
                <a:effectLst/>
                <a:latin typeface="Times New Roman"/>
                <a:ea typeface="ＭＳ 明朝"/>
              </a:rPr>
              <a:t>Bulgren</a:t>
            </a:r>
            <a:endParaRPr lang="en-US" sz="900">
              <a:effectLst/>
              <a:latin typeface="Times New Roman"/>
              <a:ea typeface="ＭＳ 明朝"/>
            </a:endParaRPr>
          </a:p>
        </p:txBody>
      </p:sp>
      <p:sp>
        <p:nvSpPr>
          <p:cNvPr id="21" name="Text Box 71"/>
          <p:cNvSpPr txBox="1"/>
          <p:nvPr/>
        </p:nvSpPr>
        <p:spPr>
          <a:xfrm>
            <a:off x="3555934" y="1674921"/>
            <a:ext cx="2182268" cy="30043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latin typeface="Times New Roman"/>
                <a:ea typeface="ＭＳ 明朝"/>
              </a:rPr>
              <a:t>Event &amp; Background Information</a:t>
            </a:r>
            <a:r>
              <a:rPr lang="en-US" sz="1100">
                <a:effectLst/>
                <a:latin typeface="Times New Roman"/>
                <a:ea typeface="ＭＳ 明朝"/>
              </a:rPr>
              <a:t>:</a:t>
            </a:r>
            <a:endParaRPr lang="en-US" sz="1200">
              <a:effectLst/>
              <a:latin typeface="Times New Roman"/>
              <a:ea typeface="ＭＳ 明朝"/>
            </a:endParaRPr>
          </a:p>
        </p:txBody>
      </p:sp>
      <p:sp>
        <p:nvSpPr>
          <p:cNvPr id="39" name="Text Box 71"/>
          <p:cNvSpPr txBox="1"/>
          <p:nvPr/>
        </p:nvSpPr>
        <p:spPr>
          <a:xfrm>
            <a:off x="6455522" y="1674921"/>
            <a:ext cx="2182268" cy="30043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latin typeface="Times New Roman"/>
                <a:ea typeface="ＭＳ 明朝"/>
              </a:rPr>
              <a:t>Effects &amp; Connections</a:t>
            </a:r>
            <a:r>
              <a:rPr lang="en-US" sz="1100">
                <a:effectLst/>
                <a:latin typeface="Times New Roman"/>
                <a:ea typeface="ＭＳ 明朝"/>
              </a:rPr>
              <a:t>:</a:t>
            </a:r>
            <a:endParaRPr lang="en-US" sz="1200">
              <a:effectLst/>
              <a:latin typeface="Times New Roman"/>
              <a:ea typeface="ＭＳ 明朝"/>
            </a:endParaRPr>
          </a:p>
        </p:txBody>
      </p:sp>
      <p:sp>
        <p:nvSpPr>
          <p:cNvPr id="48" name="TextBox 47"/>
          <p:cNvSpPr txBox="1"/>
          <p:nvPr/>
        </p:nvSpPr>
        <p:spPr>
          <a:xfrm>
            <a:off x="184843" y="2414609"/>
            <a:ext cx="2063848" cy="2308324"/>
          </a:xfrm>
          <a:prstGeom prst="rect">
            <a:avLst/>
          </a:prstGeom>
          <a:noFill/>
        </p:spPr>
        <p:txBody>
          <a:bodyPr wrap="square" rtlCol="0">
            <a:spAutoFit/>
          </a:bodyPr>
          <a:lstStyle/>
          <a:p>
            <a:r>
              <a:rPr lang="en-US" sz="1800" b="1">
                <a:cs typeface="Times"/>
              </a:rPr>
              <a:t>The friar thinks he can end the feud between two families in Verona (the </a:t>
            </a:r>
            <a:r>
              <a:rPr lang="en-US" sz="1800" b="1" err="1">
                <a:cs typeface="Times"/>
              </a:rPr>
              <a:t>Montagues</a:t>
            </a:r>
            <a:r>
              <a:rPr lang="en-US" sz="1800" b="1">
                <a:cs typeface="Times"/>
              </a:rPr>
              <a:t> and </a:t>
            </a:r>
            <a:r>
              <a:rPr lang="en-US" sz="1800" b="1" err="1">
                <a:cs typeface="Times"/>
              </a:rPr>
              <a:t>Capulets</a:t>
            </a:r>
            <a:r>
              <a:rPr lang="en-US" sz="1800" b="1">
                <a:cs typeface="Times"/>
              </a:rPr>
              <a:t>) by helping Romeo and Juliet.</a:t>
            </a:r>
          </a:p>
        </p:txBody>
      </p:sp>
      <p:sp>
        <p:nvSpPr>
          <p:cNvPr id="49" name="TextBox 48"/>
          <p:cNvSpPr txBox="1"/>
          <p:nvPr/>
        </p:nvSpPr>
        <p:spPr>
          <a:xfrm>
            <a:off x="6680966" y="2000151"/>
            <a:ext cx="2063848" cy="3416320"/>
          </a:xfrm>
          <a:prstGeom prst="rect">
            <a:avLst/>
          </a:prstGeom>
          <a:noFill/>
        </p:spPr>
        <p:txBody>
          <a:bodyPr wrap="square" rtlCol="0">
            <a:spAutoFit/>
          </a:bodyPr>
          <a:lstStyle/>
          <a:p>
            <a:r>
              <a:rPr lang="en-US" sz="1800" b="1">
                <a:cs typeface="Times"/>
              </a:rPr>
              <a:t>Romeo kills himself before Juliet wakes up.</a:t>
            </a:r>
          </a:p>
          <a:p>
            <a:endParaRPr lang="en-US" sz="1800" b="1">
              <a:cs typeface="Times"/>
            </a:endParaRPr>
          </a:p>
          <a:p>
            <a:r>
              <a:rPr lang="en-US" sz="1800" b="1">
                <a:cs typeface="Times"/>
              </a:rPr>
              <a:t>When Juliet wakes and finds Romeo dead, she kills herself.</a:t>
            </a:r>
          </a:p>
          <a:p>
            <a:endParaRPr lang="en-US" sz="1800" b="1">
              <a:cs typeface="Times"/>
            </a:endParaRPr>
          </a:p>
          <a:p>
            <a:r>
              <a:rPr lang="en-US" sz="1800" b="1">
                <a:cs typeface="Times"/>
              </a:rPr>
              <a:t>The families agree to stop the feud, but at a great cost</a:t>
            </a:r>
            <a:r>
              <a:rPr lang="en-US" sz="1800">
                <a:cs typeface="Times"/>
              </a:rPr>
              <a:t>. </a:t>
            </a:r>
          </a:p>
        </p:txBody>
      </p:sp>
      <p:sp>
        <p:nvSpPr>
          <p:cNvPr id="50" name="TextBox 49"/>
          <p:cNvSpPr txBox="1"/>
          <p:nvPr/>
        </p:nvSpPr>
        <p:spPr>
          <a:xfrm>
            <a:off x="218382" y="840757"/>
            <a:ext cx="4322053" cy="615553"/>
          </a:xfrm>
          <a:prstGeom prst="rect">
            <a:avLst/>
          </a:prstGeom>
          <a:noFill/>
        </p:spPr>
        <p:txBody>
          <a:bodyPr wrap="square" rtlCol="0">
            <a:spAutoFit/>
          </a:bodyPr>
          <a:lstStyle/>
          <a:p>
            <a:r>
              <a:rPr lang="en-US" sz="1600" b="1">
                <a:cs typeface="Times"/>
              </a:rPr>
              <a:t>What were the causes and effects of the </a:t>
            </a:r>
            <a:r>
              <a:rPr lang="en-US" sz="1600" b="1" u="sng">
                <a:cs typeface="Times"/>
              </a:rPr>
              <a:t>friar’s meddling</a:t>
            </a:r>
            <a:r>
              <a:rPr lang="en-US" sz="1600" b="1">
                <a:cs typeface="Times"/>
              </a:rPr>
              <a:t> in Shakespeare’s </a:t>
            </a:r>
            <a:r>
              <a:rPr lang="en-US" sz="1600" b="1" i="1">
                <a:cs typeface="Times"/>
              </a:rPr>
              <a:t>Romeo and Juliet</a:t>
            </a:r>
            <a:r>
              <a:rPr lang="en-US" sz="1800" b="1">
                <a:cs typeface="Times"/>
              </a:rPr>
              <a:t>?</a:t>
            </a:r>
          </a:p>
        </p:txBody>
      </p:sp>
      <p:sp>
        <p:nvSpPr>
          <p:cNvPr id="51" name="TextBox 50"/>
          <p:cNvSpPr txBox="1"/>
          <p:nvPr/>
        </p:nvSpPr>
        <p:spPr>
          <a:xfrm>
            <a:off x="4921969" y="779163"/>
            <a:ext cx="4253201" cy="784989"/>
          </a:xfrm>
          <a:prstGeom prst="rect">
            <a:avLst/>
          </a:prstGeom>
          <a:noFill/>
        </p:spPr>
        <p:txBody>
          <a:bodyPr wrap="square" rtlCol="0">
            <a:noAutofit/>
          </a:bodyPr>
          <a:lstStyle/>
          <a:p>
            <a:r>
              <a:rPr lang="en-US" sz="1200" b="1" i="1">
                <a:cs typeface="Times"/>
              </a:rPr>
              <a:t>Friar:</a:t>
            </a:r>
            <a:r>
              <a:rPr lang="en-US" sz="1200" b="1">
                <a:cs typeface="Times"/>
              </a:rPr>
              <a:t> a religious man</a:t>
            </a:r>
          </a:p>
          <a:p>
            <a:r>
              <a:rPr lang="en-US" sz="1200" b="1" i="1">
                <a:cs typeface="Times"/>
              </a:rPr>
              <a:t>Meddling: </a:t>
            </a:r>
            <a:r>
              <a:rPr lang="en-US" sz="1200" b="1">
                <a:cs typeface="Times"/>
              </a:rPr>
              <a:t>getting involved in another person’s business</a:t>
            </a:r>
          </a:p>
          <a:p>
            <a:r>
              <a:rPr lang="en-US" sz="1200" b="1" i="1">
                <a:cs typeface="Times"/>
              </a:rPr>
              <a:t>Feud: </a:t>
            </a:r>
            <a:r>
              <a:rPr lang="en-US" sz="1200" b="1">
                <a:cs typeface="Times"/>
              </a:rPr>
              <a:t>a long-lasting bitter quarrel, often between two families</a:t>
            </a:r>
          </a:p>
        </p:txBody>
      </p:sp>
      <p:sp>
        <p:nvSpPr>
          <p:cNvPr id="52" name="TextBox 51"/>
          <p:cNvSpPr txBox="1"/>
          <p:nvPr/>
        </p:nvSpPr>
        <p:spPr>
          <a:xfrm>
            <a:off x="399186" y="5739637"/>
            <a:ext cx="7982815" cy="923330"/>
          </a:xfrm>
          <a:prstGeom prst="rect">
            <a:avLst/>
          </a:prstGeom>
          <a:noFill/>
        </p:spPr>
        <p:txBody>
          <a:bodyPr wrap="square" rtlCol="0">
            <a:spAutoFit/>
          </a:bodyPr>
          <a:lstStyle/>
          <a:p>
            <a:r>
              <a:rPr lang="en-US" sz="1800" b="1">
                <a:cs typeface="Times"/>
              </a:rPr>
              <a:t>The friar’s meddling was caused by good intentions, but contributed to the death of Romeo and Juliet. It did, however, end the feud between the two families.</a:t>
            </a:r>
          </a:p>
        </p:txBody>
      </p:sp>
      <p:sp>
        <p:nvSpPr>
          <p:cNvPr id="53" name="TextBox 52"/>
          <p:cNvSpPr txBox="1"/>
          <p:nvPr/>
        </p:nvSpPr>
        <p:spPr>
          <a:xfrm>
            <a:off x="151894" y="6304002"/>
            <a:ext cx="7527959" cy="415498"/>
          </a:xfrm>
          <a:prstGeom prst="rect">
            <a:avLst/>
          </a:prstGeom>
          <a:solidFill>
            <a:schemeClr val="accent4">
              <a:lumMod val="20000"/>
              <a:lumOff val="80000"/>
            </a:schemeClr>
          </a:solidFill>
          <a:ln>
            <a:noFill/>
          </a:ln>
        </p:spPr>
        <p:txBody>
          <a:bodyPr wrap="square" rtlCol="0">
            <a:spAutoFit/>
          </a:bodyPr>
          <a:lstStyle/>
          <a:p>
            <a:r>
              <a:rPr lang="en-US" sz="1200">
                <a:latin typeface="Times"/>
                <a:cs typeface="Times"/>
              </a:rPr>
              <a:t>TOOL BOX: </a:t>
            </a:r>
            <a:r>
              <a:rPr lang="en-US" sz="900">
                <a:latin typeface="Times"/>
                <a:cs typeface="Times"/>
              </a:rPr>
              <a:t>Take one of these shapes and drag to use in your organizer.</a:t>
            </a:r>
            <a:r>
              <a:rPr lang="en-US" altLang="en-US" sz="900">
                <a:latin typeface="Times" pitchFamily="2" charset="0"/>
                <a:ea typeface="MS PGothic" panose="020B0600070205080204" pitchFamily="34" charset="-128"/>
              </a:rPr>
              <a:t> </a:t>
            </a:r>
          </a:p>
          <a:p>
            <a:r>
              <a:rPr lang="en-US" sz="900">
                <a:latin typeface="Times"/>
                <a:cs typeface="Times"/>
              </a:rPr>
              <a:t>You can drag, resize and place these shapes however you’d like.</a:t>
            </a:r>
          </a:p>
        </p:txBody>
      </p:sp>
      <p:cxnSp>
        <p:nvCxnSpPr>
          <p:cNvPr id="55" name="Straight Arrow Connector 54"/>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7062635" y="6553624"/>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7062633" y="6553624"/>
            <a:ext cx="671491"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7062635" y="6553624"/>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7062635" y="6554251"/>
            <a:ext cx="682039"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7934152" y="4149439"/>
            <a:ext cx="0" cy="40785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7934152" y="2850536"/>
            <a:ext cx="0" cy="38841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5833533" y="2944521"/>
            <a:ext cx="868619" cy="85535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V="1">
            <a:off x="2227049" y="2765779"/>
            <a:ext cx="924432" cy="786883"/>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4" name="Left Brace 73"/>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Left Brace 74"/>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Left Brace 75"/>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Left Brace 76"/>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Left Brace 77"/>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Left Brace 78"/>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Left Brace 79"/>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Left Brace 80"/>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Left Brace 81"/>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Left Brace 82"/>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Left Brace 83"/>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Left Brace 84"/>
          <p:cNvSpPr/>
          <p:nvPr/>
        </p:nvSpPr>
        <p:spPr>
          <a:xfrm flipH="1">
            <a:off x="6702153" y="6402904"/>
            <a:ext cx="150959" cy="28865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Rectangle 3"/>
          <p:cNvSpPr/>
          <p:nvPr/>
        </p:nvSpPr>
        <p:spPr>
          <a:xfrm>
            <a:off x="86663" y="1564151"/>
            <a:ext cx="415498" cy="646331"/>
          </a:xfrm>
          <a:prstGeom prst="rect">
            <a:avLst/>
          </a:prstGeom>
        </p:spPr>
        <p:txBody>
          <a:bodyPr wrap="none">
            <a:spAutoFit/>
          </a:bodyPr>
          <a:lstStyle/>
          <a:p>
            <a:r>
              <a:rPr lang="en-US" sz="3600" b="1">
                <a:solidFill>
                  <a:srgbClr val="31859C"/>
                </a:solidFill>
                <a:latin typeface="Times New Roman"/>
                <a:ea typeface="ＭＳ 明朝"/>
              </a:rPr>
              <a:t>4</a:t>
            </a:r>
            <a:endParaRPr lang="en-US" sz="3600" b="1">
              <a:solidFill>
                <a:srgbClr val="31859C"/>
              </a:solidFill>
            </a:endParaRPr>
          </a:p>
        </p:txBody>
      </p:sp>
      <p:sp>
        <p:nvSpPr>
          <p:cNvPr id="105" name="Rectangle 104"/>
          <p:cNvSpPr/>
          <p:nvPr/>
        </p:nvSpPr>
        <p:spPr>
          <a:xfrm>
            <a:off x="6173718" y="1564151"/>
            <a:ext cx="415498" cy="646331"/>
          </a:xfrm>
          <a:prstGeom prst="rect">
            <a:avLst/>
          </a:prstGeom>
        </p:spPr>
        <p:txBody>
          <a:bodyPr wrap="none">
            <a:spAutoFit/>
          </a:bodyPr>
          <a:lstStyle/>
          <a:p>
            <a:r>
              <a:rPr lang="en-US" sz="3600" b="1">
                <a:solidFill>
                  <a:srgbClr val="31859C"/>
                </a:solidFill>
                <a:latin typeface="Times New Roman"/>
                <a:ea typeface="ＭＳ 明朝"/>
              </a:rPr>
              <a:t>5</a:t>
            </a:r>
            <a:endParaRPr lang="en-US" sz="3600" b="1">
              <a:solidFill>
                <a:srgbClr val="31859C"/>
              </a:solidFill>
            </a:endParaRPr>
          </a:p>
        </p:txBody>
      </p:sp>
      <p:sp>
        <p:nvSpPr>
          <p:cNvPr id="106" name="Rectangle 105"/>
          <p:cNvSpPr/>
          <p:nvPr/>
        </p:nvSpPr>
        <p:spPr>
          <a:xfrm>
            <a:off x="3275489" y="1564151"/>
            <a:ext cx="415498" cy="646331"/>
          </a:xfrm>
          <a:prstGeom prst="rect">
            <a:avLst/>
          </a:prstGeom>
        </p:spPr>
        <p:txBody>
          <a:bodyPr wrap="none">
            <a:spAutoFit/>
          </a:bodyPr>
          <a:lstStyle/>
          <a:p>
            <a:r>
              <a:rPr lang="en-US" sz="3600" b="1">
                <a:solidFill>
                  <a:schemeClr val="accent5">
                    <a:lumMod val="75000"/>
                  </a:schemeClr>
                </a:solidFill>
                <a:latin typeface="Times New Roman"/>
                <a:ea typeface="ＭＳ 明朝"/>
              </a:rPr>
              <a:t>3</a:t>
            </a:r>
            <a:endParaRPr lang="en-US" sz="3600" b="1">
              <a:solidFill>
                <a:schemeClr val="accent5">
                  <a:lumMod val="75000"/>
                </a:schemeClr>
              </a:solidFill>
            </a:endParaRPr>
          </a:p>
        </p:txBody>
      </p:sp>
      <p:sp>
        <p:nvSpPr>
          <p:cNvPr id="107" name="Rectangle 106"/>
          <p:cNvSpPr/>
          <p:nvPr/>
        </p:nvSpPr>
        <p:spPr>
          <a:xfrm>
            <a:off x="102538" y="544348"/>
            <a:ext cx="415498" cy="646331"/>
          </a:xfrm>
          <a:prstGeom prst="rect">
            <a:avLst/>
          </a:prstGeom>
        </p:spPr>
        <p:txBody>
          <a:bodyPr wrap="none">
            <a:spAutoFit/>
          </a:bodyPr>
          <a:lstStyle/>
          <a:p>
            <a:r>
              <a:rPr lang="en-US" sz="3600" b="1">
                <a:solidFill>
                  <a:srgbClr val="E46C0A"/>
                </a:solidFill>
                <a:latin typeface="Times New Roman"/>
                <a:ea typeface="ＭＳ 明朝"/>
              </a:rPr>
              <a:t>1</a:t>
            </a:r>
            <a:endParaRPr lang="en-US" sz="3600" b="1">
              <a:solidFill>
                <a:srgbClr val="E46C0A"/>
              </a:solidFill>
            </a:endParaRPr>
          </a:p>
        </p:txBody>
      </p:sp>
      <p:sp>
        <p:nvSpPr>
          <p:cNvPr id="108" name="Rectangle 107"/>
          <p:cNvSpPr/>
          <p:nvPr/>
        </p:nvSpPr>
        <p:spPr>
          <a:xfrm>
            <a:off x="4638854" y="544348"/>
            <a:ext cx="415498" cy="646331"/>
          </a:xfrm>
          <a:prstGeom prst="rect">
            <a:avLst/>
          </a:prstGeom>
        </p:spPr>
        <p:txBody>
          <a:bodyPr wrap="none">
            <a:spAutoFit/>
          </a:bodyPr>
          <a:lstStyle/>
          <a:p>
            <a:r>
              <a:rPr lang="en-US" sz="3600" b="1">
                <a:solidFill>
                  <a:schemeClr val="accent3">
                    <a:lumMod val="75000"/>
                  </a:schemeClr>
                </a:solidFill>
                <a:latin typeface="Times New Roman"/>
                <a:ea typeface="ＭＳ 明朝"/>
              </a:rPr>
              <a:t>2</a:t>
            </a:r>
            <a:endParaRPr lang="en-US" sz="3600" b="1">
              <a:solidFill>
                <a:schemeClr val="accent3">
                  <a:lumMod val="75000"/>
                </a:schemeClr>
              </a:solidFill>
            </a:endParaRPr>
          </a:p>
        </p:txBody>
      </p:sp>
      <p:sp>
        <p:nvSpPr>
          <p:cNvPr id="112" name="Rectangle 111"/>
          <p:cNvSpPr/>
          <p:nvPr/>
        </p:nvSpPr>
        <p:spPr>
          <a:xfrm>
            <a:off x="110158" y="5466301"/>
            <a:ext cx="415498" cy="646331"/>
          </a:xfrm>
          <a:prstGeom prst="rect">
            <a:avLst/>
          </a:prstGeom>
        </p:spPr>
        <p:txBody>
          <a:bodyPr wrap="none">
            <a:spAutoFit/>
          </a:bodyPr>
          <a:lstStyle/>
          <a:p>
            <a:r>
              <a:rPr lang="en-US" sz="3600" b="1">
                <a:solidFill>
                  <a:srgbClr val="E46C0A"/>
                </a:solidFill>
                <a:latin typeface="Times New Roman"/>
                <a:ea typeface="ＭＳ 明朝"/>
              </a:rPr>
              <a:t>6</a:t>
            </a:r>
            <a:endParaRPr lang="en-US" sz="3600" b="1">
              <a:solidFill>
                <a:srgbClr val="E46C0A"/>
              </a:solidFill>
            </a:endParaRPr>
          </a:p>
        </p:txBody>
      </p:sp>
      <p:sp>
        <p:nvSpPr>
          <p:cNvPr id="102" name="TextBox 101"/>
          <p:cNvSpPr txBox="1"/>
          <p:nvPr/>
        </p:nvSpPr>
        <p:spPr>
          <a:xfrm>
            <a:off x="7956766" y="6446707"/>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08" name="TextBox 307"/>
          <p:cNvSpPr txBox="1"/>
          <p:nvPr/>
        </p:nvSpPr>
        <p:spPr>
          <a:xfrm>
            <a:off x="7956766" y="6442196"/>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09" name="TextBox 308"/>
          <p:cNvSpPr txBox="1"/>
          <p:nvPr/>
        </p:nvSpPr>
        <p:spPr>
          <a:xfrm>
            <a:off x="7956766" y="6442196"/>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10" name="TextBox 309"/>
          <p:cNvSpPr txBox="1"/>
          <p:nvPr/>
        </p:nvSpPr>
        <p:spPr>
          <a:xfrm>
            <a:off x="7956766" y="6442196"/>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11" name="TextBox 310"/>
          <p:cNvSpPr txBox="1"/>
          <p:nvPr/>
        </p:nvSpPr>
        <p:spPr>
          <a:xfrm>
            <a:off x="7956766" y="6446707"/>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12" name="TextBox 311"/>
          <p:cNvSpPr txBox="1"/>
          <p:nvPr/>
        </p:nvSpPr>
        <p:spPr>
          <a:xfrm>
            <a:off x="7956766" y="6442196"/>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13" name="TextBox 312"/>
          <p:cNvSpPr txBox="1"/>
          <p:nvPr/>
        </p:nvSpPr>
        <p:spPr>
          <a:xfrm>
            <a:off x="7956766" y="6442196"/>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sp>
        <p:nvSpPr>
          <p:cNvPr id="314" name="TextBox 313"/>
          <p:cNvSpPr txBox="1"/>
          <p:nvPr/>
        </p:nvSpPr>
        <p:spPr>
          <a:xfrm>
            <a:off x="7956766" y="6446707"/>
            <a:ext cx="960193" cy="253916"/>
          </a:xfrm>
          <a:prstGeom prst="rect">
            <a:avLst/>
          </a:prstGeom>
          <a:noFill/>
          <a:ln>
            <a:solidFill>
              <a:schemeClr val="tx1">
                <a:lumMod val="65000"/>
                <a:lumOff val="35000"/>
              </a:schemeClr>
            </a:solidFill>
          </a:ln>
        </p:spPr>
        <p:txBody>
          <a:bodyPr wrap="square" rtlCol="0">
            <a:spAutoFit/>
          </a:bodyPr>
          <a:lstStyle/>
          <a:p>
            <a:r>
              <a:rPr lang="en-US" sz="1050">
                <a:latin typeface="Times"/>
                <a:cs typeface="Times"/>
              </a:rPr>
              <a:t>Verb label box</a:t>
            </a:r>
          </a:p>
        </p:txBody>
      </p:sp>
      <p:cxnSp>
        <p:nvCxnSpPr>
          <p:cNvPr id="318" name="Straight Connector 317"/>
          <p:cNvCxnSpPr/>
          <p:nvPr/>
        </p:nvCxnSpPr>
        <p:spPr>
          <a:xfrm>
            <a:off x="2227049" y="2081027"/>
            <a:ext cx="0" cy="3320712"/>
          </a:xfrm>
          <a:prstGeom prst="line">
            <a:avLst/>
          </a:prstGeom>
          <a:ln w="12700" cmpd="sng">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a:off x="6766009" y="2081027"/>
            <a:ext cx="0" cy="3320712"/>
          </a:xfrm>
          <a:prstGeom prst="line">
            <a:avLst/>
          </a:prstGeom>
          <a:ln w="12700" cmpd="sng">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3275492" y="2081028"/>
            <a:ext cx="2625777" cy="307777"/>
          </a:xfrm>
          <a:prstGeom prst="rect">
            <a:avLst/>
          </a:prstGeom>
          <a:solidFill>
            <a:schemeClr val="accent5">
              <a:lumMod val="60000"/>
              <a:lumOff val="40000"/>
            </a:schemeClr>
          </a:solidFill>
        </p:spPr>
        <p:txBody>
          <a:bodyPr wrap="square" rtlCol="0">
            <a:spAutoFit/>
          </a:bodyPr>
          <a:lstStyle/>
          <a:p>
            <a:pPr algn="ctr"/>
            <a:r>
              <a:rPr lang="en-US" sz="1400" b="1">
                <a:cs typeface="Times"/>
              </a:rPr>
              <a:t>Friar’s meddling</a:t>
            </a:r>
          </a:p>
        </p:txBody>
      </p:sp>
      <p:sp>
        <p:nvSpPr>
          <p:cNvPr id="73" name="TextBox 72"/>
          <p:cNvSpPr txBox="1"/>
          <p:nvPr/>
        </p:nvSpPr>
        <p:spPr>
          <a:xfrm>
            <a:off x="3275490" y="2413865"/>
            <a:ext cx="2579992" cy="2769214"/>
          </a:xfrm>
          <a:prstGeom prst="rect">
            <a:avLst/>
          </a:prstGeom>
          <a:solidFill>
            <a:schemeClr val="accent5">
              <a:lumMod val="60000"/>
              <a:lumOff val="40000"/>
            </a:schemeClr>
          </a:solidFill>
        </p:spPr>
        <p:txBody>
          <a:bodyPr wrap="square" rtlCol="0">
            <a:normAutofit fontScale="25000" lnSpcReduction="20000"/>
          </a:bodyPr>
          <a:lstStyle/>
          <a:p>
            <a:pPr marL="91440"/>
            <a:r>
              <a:rPr lang="en-US" sz="7200" b="1">
                <a:cs typeface="Times"/>
              </a:rPr>
              <a:t>First,  the friar secretly marries Romeo and Juliet.</a:t>
            </a:r>
          </a:p>
          <a:p>
            <a:pPr marL="91440"/>
            <a:endParaRPr lang="en-US" sz="7200" b="1">
              <a:cs typeface="Times"/>
            </a:endParaRPr>
          </a:p>
          <a:p>
            <a:pPr marL="91440"/>
            <a:r>
              <a:rPr lang="en-US" sz="7200" b="1">
                <a:cs typeface="Times"/>
              </a:rPr>
              <a:t>Second, he fakes Juliet’s death so she won’t have to marry Paris.</a:t>
            </a:r>
          </a:p>
          <a:p>
            <a:pPr marL="91440"/>
            <a:endParaRPr lang="en-US" sz="7200" b="1">
              <a:cs typeface="Times"/>
            </a:endParaRPr>
          </a:p>
          <a:p>
            <a:pPr marL="91440"/>
            <a:r>
              <a:rPr lang="en-US" sz="7200" b="1">
                <a:cs typeface="Times"/>
              </a:rPr>
              <a:t>Third, he fails to let Romeo know that Juliet really isn’t dead.</a:t>
            </a:r>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r>
              <a:rPr lang="en-US" sz="1400"/>
              <a:t>  </a:t>
            </a:r>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a:p>
            <a:pPr marL="91440"/>
            <a:endParaRPr lang="en-US" sz="1400"/>
          </a:p>
        </p:txBody>
      </p:sp>
      <p:sp>
        <p:nvSpPr>
          <p:cNvPr id="3" name="TextBox 2"/>
          <p:cNvSpPr txBox="1"/>
          <p:nvPr/>
        </p:nvSpPr>
        <p:spPr>
          <a:xfrm rot="19262135">
            <a:off x="2178400" y="2784867"/>
            <a:ext cx="864525" cy="384721"/>
          </a:xfrm>
          <a:prstGeom prst="rect">
            <a:avLst/>
          </a:prstGeom>
          <a:noFill/>
        </p:spPr>
        <p:txBody>
          <a:bodyPr wrap="square" rtlCol="0">
            <a:spAutoFit/>
          </a:bodyPr>
          <a:lstStyle/>
          <a:p>
            <a:r>
              <a:rPr lang="en-US" sz="1000"/>
              <a:t>Leading</a:t>
            </a:r>
            <a:r>
              <a:rPr lang="en-US" sz="900"/>
              <a:t> him to meddle by</a:t>
            </a:r>
          </a:p>
        </p:txBody>
      </p:sp>
      <p:sp>
        <p:nvSpPr>
          <p:cNvPr id="86" name="TextBox 85"/>
          <p:cNvSpPr txBox="1"/>
          <p:nvPr/>
        </p:nvSpPr>
        <p:spPr>
          <a:xfrm rot="18941243">
            <a:off x="5796341" y="3106728"/>
            <a:ext cx="827468" cy="230832"/>
          </a:xfrm>
          <a:prstGeom prst="rect">
            <a:avLst/>
          </a:prstGeom>
          <a:noFill/>
        </p:spPr>
        <p:txBody>
          <a:bodyPr wrap="square" rtlCol="0">
            <a:spAutoFit/>
          </a:bodyPr>
          <a:lstStyle/>
          <a:p>
            <a:r>
              <a:rPr lang="en-US" sz="900"/>
              <a:t>Resulting in</a:t>
            </a:r>
          </a:p>
        </p:txBody>
      </p:sp>
      <p:sp>
        <p:nvSpPr>
          <p:cNvPr id="7" name="TextBox 6">
            <a:extLst>
              <a:ext uri="{FF2B5EF4-FFF2-40B4-BE49-F238E27FC236}">
                <a16:creationId xmlns:a16="http://schemas.microsoft.com/office/drawing/2014/main" id="{401CD36E-ECF6-6200-BA4B-F044B9DDD005}"/>
              </a:ext>
            </a:extLst>
          </p:cNvPr>
          <p:cNvSpPr txBox="1"/>
          <p:nvPr/>
        </p:nvSpPr>
        <p:spPr>
          <a:xfrm>
            <a:off x="4623698" y="6392410"/>
            <a:ext cx="4626864" cy="307777"/>
          </a:xfrm>
          <a:prstGeom prst="rect">
            <a:avLst/>
          </a:prstGeom>
          <a:noFill/>
        </p:spPr>
        <p:txBody>
          <a:bodyPr wrap="square">
            <a:spAutoFit/>
          </a:bodyPr>
          <a:lstStyle/>
          <a:p>
            <a:r>
              <a:rPr lang="en-US" altLang="en-US" sz="1400">
                <a:latin typeface="Times" pitchFamily="2" charset="0"/>
                <a:ea typeface="MS PGothic" panose="020B0600070205080204" pitchFamily="34" charset="-128"/>
              </a:rPr>
              <a:t>©  Janis </a:t>
            </a:r>
            <a:r>
              <a:rPr lang="en-US" altLang="en-US" sz="1400" err="1">
                <a:latin typeface="Times" pitchFamily="2" charset="0"/>
                <a:ea typeface="MS PGothic" panose="020B0600070205080204" pitchFamily="34" charset="-128"/>
              </a:rPr>
              <a:t>Bulgren</a:t>
            </a:r>
            <a:r>
              <a:rPr lang="en-US" altLang="en-US" sz="1400">
                <a:latin typeface="Times" pitchFamily="2" charset="0"/>
                <a:ea typeface="MS PGothic" panose="020B0600070205080204" pitchFamily="34" charset="-128"/>
              </a:rPr>
              <a:t> 2023</a:t>
            </a:r>
            <a:endParaRPr lang="en-US" sz="1400"/>
          </a:p>
        </p:txBody>
      </p:sp>
      <p:sp>
        <p:nvSpPr>
          <p:cNvPr id="5" name="Rounded Rectangular Callout 4">
            <a:extLst>
              <a:ext uri="{FF2B5EF4-FFF2-40B4-BE49-F238E27FC236}">
                <a16:creationId xmlns:a16="http://schemas.microsoft.com/office/drawing/2014/main" id="{CDA81FDE-F6D8-6AF2-61D4-02514E5D2D2B}"/>
              </a:ext>
            </a:extLst>
          </p:cNvPr>
          <p:cNvSpPr/>
          <p:nvPr/>
        </p:nvSpPr>
        <p:spPr bwMode="auto">
          <a:xfrm rot="10800000" flipV="1">
            <a:off x="-4955" y="5515100"/>
            <a:ext cx="4206252" cy="571341"/>
          </a:xfrm>
          <a:prstGeom prst="wedgeRoundRectCallout">
            <a:avLst>
              <a:gd name="adj1" fmla="val 35520"/>
              <a:gd name="adj2" fmla="val -211020"/>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2400" b="1">
                <a:solidFill>
                  <a:srgbClr val="971B2F"/>
                </a:solidFill>
                <a:highlight>
                  <a:srgbClr val="FFFF00"/>
                </a:highlight>
              </a:rPr>
              <a:t>    Analyz</a:t>
            </a:r>
            <a:r>
              <a:rPr lang="en-US" b="1">
                <a:solidFill>
                  <a:srgbClr val="971B2F"/>
                </a:solidFill>
                <a:highlight>
                  <a:srgbClr val="FFFF00"/>
                </a:highlight>
              </a:rPr>
              <a:t>e</a:t>
            </a:r>
            <a:r>
              <a:rPr lang="en-US" sz="2400" b="1">
                <a:solidFill>
                  <a:srgbClr val="971B2F"/>
                </a:solidFill>
                <a:highlight>
                  <a:srgbClr val="FFFF00"/>
                </a:highlight>
              </a:rPr>
              <a:t> causes and   …</a:t>
            </a:r>
          </a:p>
        </p:txBody>
      </p:sp>
      <p:sp>
        <p:nvSpPr>
          <p:cNvPr id="8" name="Rounded Rectangular Callout 7">
            <a:extLst>
              <a:ext uri="{FF2B5EF4-FFF2-40B4-BE49-F238E27FC236}">
                <a16:creationId xmlns:a16="http://schemas.microsoft.com/office/drawing/2014/main" id="{6F67CCF5-EBD0-A5EB-3FFB-33B9BB8B2452}"/>
              </a:ext>
            </a:extLst>
          </p:cNvPr>
          <p:cNvSpPr/>
          <p:nvPr/>
        </p:nvSpPr>
        <p:spPr bwMode="auto">
          <a:xfrm rot="10800000" flipV="1">
            <a:off x="7578630" y="5752130"/>
            <a:ext cx="1516337" cy="456187"/>
          </a:xfrm>
          <a:prstGeom prst="wedgeRoundRectCallout">
            <a:avLst>
              <a:gd name="adj1" fmla="val 35520"/>
              <a:gd name="adj2" fmla="val -211020"/>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2400" b="1">
                <a:solidFill>
                  <a:srgbClr val="971B2F"/>
                </a:solidFill>
                <a:highlight>
                  <a:srgbClr val="FFFF00"/>
                </a:highlight>
              </a:rPr>
              <a:t>effects.</a:t>
            </a:r>
          </a:p>
        </p:txBody>
      </p:sp>
    </p:spTree>
    <p:extLst>
      <p:ext uri="{BB962C8B-B14F-4D97-AF65-F5344CB8AC3E}">
        <p14:creationId xmlns:p14="http://schemas.microsoft.com/office/powerpoint/2010/main" val="181676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a:extLst>
              <a:ext uri="{FF2B5EF4-FFF2-40B4-BE49-F238E27FC236}">
                <a16:creationId xmlns:a16="http://schemas.microsoft.com/office/drawing/2014/main" id="{2A7C6100-DF0A-2646-91F3-3A66277EDC14}"/>
              </a:ext>
            </a:extLst>
          </p:cNvPr>
          <p:cNvSpPr txBox="1">
            <a:spLocks noChangeArrowheads="1"/>
          </p:cNvSpPr>
          <p:nvPr/>
        </p:nvSpPr>
        <p:spPr bwMode="auto">
          <a:xfrm>
            <a:off x="1355725" y="3717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pitchFamily="2" charset="0"/>
            </a:endParaRPr>
          </a:p>
        </p:txBody>
      </p:sp>
      <p:sp>
        <p:nvSpPr>
          <p:cNvPr id="3" name="TextBox 2">
            <a:extLst>
              <a:ext uri="{FF2B5EF4-FFF2-40B4-BE49-F238E27FC236}">
                <a16:creationId xmlns:a16="http://schemas.microsoft.com/office/drawing/2014/main" id="{A4348163-8678-9764-4E06-EDEC6EC43271}"/>
              </a:ext>
            </a:extLst>
          </p:cNvPr>
          <p:cNvSpPr txBox="1"/>
          <p:nvPr/>
        </p:nvSpPr>
        <p:spPr>
          <a:xfrm>
            <a:off x="5404198" y="6273472"/>
            <a:ext cx="1794953" cy="307777"/>
          </a:xfrm>
          <a:prstGeom prst="rect">
            <a:avLst/>
          </a:prstGeom>
          <a:noFill/>
        </p:spPr>
        <p:txBody>
          <a:bodyPr wrap="square" rtlCol="0">
            <a:spAutoFit/>
          </a:bodyPr>
          <a:lstStyle/>
          <a:p>
            <a:r>
              <a:rPr lang="en-US" altLang="en-US" sz="1400">
                <a:latin typeface="Times" pitchFamily="2" charset="0"/>
                <a:ea typeface="MS PGothic" panose="020B0600070205080204" pitchFamily="34" charset="-128"/>
              </a:rPr>
              <a:t>©  Janis </a:t>
            </a:r>
            <a:r>
              <a:rPr lang="en-US" altLang="en-US" sz="1400" err="1">
                <a:latin typeface="Times" pitchFamily="2" charset="0"/>
                <a:ea typeface="MS PGothic" panose="020B0600070205080204" pitchFamily="34" charset="-128"/>
              </a:rPr>
              <a:t>Bulgren</a:t>
            </a:r>
            <a:r>
              <a:rPr lang="en-US" altLang="en-US" sz="1400">
                <a:latin typeface="Times" pitchFamily="2" charset="0"/>
                <a:ea typeface="MS PGothic" panose="020B0600070205080204" pitchFamily="34" charset="-128"/>
              </a:rPr>
              <a:t> 2023</a:t>
            </a:r>
          </a:p>
        </p:txBody>
      </p:sp>
      <p:sp>
        <p:nvSpPr>
          <p:cNvPr id="8" name="Rectangle 7">
            <a:extLst>
              <a:ext uri="{FF2B5EF4-FFF2-40B4-BE49-F238E27FC236}">
                <a16:creationId xmlns:a16="http://schemas.microsoft.com/office/drawing/2014/main" id="{C94D1BEF-C67F-9086-92D0-B7F0F22CCADD}"/>
              </a:ext>
            </a:extLst>
          </p:cNvPr>
          <p:cNvSpPr/>
          <p:nvPr/>
        </p:nvSpPr>
        <p:spPr>
          <a:xfrm>
            <a:off x="0" y="2078074"/>
            <a:ext cx="9217695" cy="2800767"/>
          </a:xfrm>
          <a:prstGeom prst="rect">
            <a:avLst/>
          </a:prstGeom>
          <a:noFill/>
        </p:spPr>
        <p:txBody>
          <a:bodyPr wrap="square" lIns="91440" tIns="45720" rIns="91440" bIns="45720">
            <a:spAutoFit/>
          </a:bodyPr>
          <a:lstStyle/>
          <a:p>
            <a:pPr marR="0" lvl="0" algn="ctr">
              <a:spcBef>
                <a:spcPts val="0"/>
              </a:spcBef>
              <a:spcAft>
                <a:spcPts val="0"/>
              </a:spcAft>
            </a:pPr>
            <a:r>
              <a:rPr lang="en-US" sz="4400" b="1" u="sng" dirty="0">
                <a:solidFill>
                  <a:schemeClr val="tx1"/>
                </a:solidFill>
                <a:effectLst/>
                <a:latin typeface="+mn-lt"/>
                <a:ea typeface="Calibri" panose="020F0502020204030204" pitchFamily="34" charset="0"/>
                <a:cs typeface="Times New Roman" panose="02020603050405020304" pitchFamily="18" charset="0"/>
              </a:rPr>
              <a:t>Alignment</a:t>
            </a:r>
            <a:r>
              <a:rPr lang="en-US" sz="4400" b="1" dirty="0">
                <a:solidFill>
                  <a:schemeClr val="tx1"/>
                </a:solidFill>
                <a:effectLst/>
                <a:latin typeface="+mn-lt"/>
                <a:ea typeface="Calibri" panose="020F0502020204030204" pitchFamily="34" charset="0"/>
                <a:cs typeface="Times New Roman" panose="02020603050405020304" pitchFamily="18" charset="0"/>
              </a:rPr>
              <a:t> </a:t>
            </a:r>
            <a:r>
              <a:rPr lang="en-US" sz="4400" dirty="0">
                <a:solidFill>
                  <a:schemeClr val="tx1"/>
                </a:solidFill>
                <a:effectLst/>
                <a:latin typeface="+mn-lt"/>
                <a:ea typeface="Calibri" panose="020F0502020204030204" pitchFamily="34" charset="0"/>
                <a:cs typeface="Times New Roman" panose="02020603050405020304" pitchFamily="18" charset="0"/>
              </a:rPr>
              <a:t>of HOTR routines </a:t>
            </a:r>
          </a:p>
          <a:p>
            <a:pPr marR="0" lvl="0" algn="ctr">
              <a:spcBef>
                <a:spcPts val="0"/>
              </a:spcBef>
              <a:spcAft>
                <a:spcPts val="0"/>
              </a:spcAft>
            </a:pPr>
            <a:r>
              <a:rPr lang="en-US" sz="4400" dirty="0">
                <a:solidFill>
                  <a:schemeClr val="tx1"/>
                </a:solidFill>
                <a:effectLst/>
                <a:latin typeface="+mn-lt"/>
                <a:ea typeface="Calibri" panose="020F0502020204030204" pitchFamily="34" charset="0"/>
                <a:cs typeface="Times New Roman" panose="02020603050405020304" pitchFamily="18" charset="0"/>
              </a:rPr>
              <a:t>with reasoning challenges </a:t>
            </a:r>
          </a:p>
          <a:p>
            <a:pPr marR="0" lvl="0" algn="ctr">
              <a:spcBef>
                <a:spcPts val="0"/>
              </a:spcBef>
              <a:spcAft>
                <a:spcPts val="0"/>
              </a:spcAft>
            </a:pPr>
            <a:r>
              <a:rPr lang="en-US" sz="4400" dirty="0">
                <a:solidFill>
                  <a:schemeClr val="tx1"/>
                </a:solidFill>
                <a:effectLst/>
                <a:latin typeface="+mn-lt"/>
                <a:ea typeface="Calibri" panose="020F0502020204030204" pitchFamily="34" charset="0"/>
                <a:cs typeface="Times New Roman" panose="02020603050405020304" pitchFamily="18" charset="0"/>
              </a:rPr>
              <a:t>across content standards</a:t>
            </a:r>
          </a:p>
          <a:p>
            <a:pPr marR="0" lvl="0" algn="ctr">
              <a:spcBef>
                <a:spcPts val="0"/>
              </a:spcBef>
              <a:spcAft>
                <a:spcPts val="0"/>
              </a:spcAft>
            </a:pPr>
            <a:endParaRPr lang="en-US" sz="4400" dirty="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33FD5F59-A640-828F-CD26-A003EE93E9DD}"/>
              </a:ext>
            </a:extLst>
          </p:cNvPr>
          <p:cNvSpPr txBox="1">
            <a:spLocks noChangeArrowheads="1"/>
          </p:cNvSpPr>
          <p:nvPr/>
        </p:nvSpPr>
        <p:spPr bwMode="auto">
          <a:xfrm>
            <a:off x="1621416" y="4779926"/>
            <a:ext cx="6836784" cy="14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000">
                <a:solidFill>
                  <a:schemeClr val="tx2"/>
                </a:solidFill>
                <a:latin typeface="Arial" pitchFamily="-112" charset="0"/>
                <a:ea typeface="ＭＳ Ｐゴシック" pitchFamily="-112" charset="-128"/>
                <a:cs typeface="ＭＳ Ｐゴシック" pitchFamily="-112" charset="-128"/>
              </a:defRPr>
            </a:lvl9pPr>
          </a:lstStyle>
          <a:p>
            <a:pPr eaLnBrk="1" hangingPunct="1">
              <a:spcBef>
                <a:spcPct val="25000"/>
              </a:spcBef>
            </a:pPr>
            <a:br>
              <a:rPr lang="en-US" altLang="en-US" sz="1200" kern="0"/>
            </a:br>
            <a:r>
              <a:rPr lang="en-US" altLang="en-US" sz="1200" kern="0"/>
              <a:t> </a:t>
            </a:r>
            <a:r>
              <a:rPr lang="en-US" altLang="en-US" sz="1600" i="1" kern="0">
                <a:solidFill>
                  <a:schemeClr val="tx1"/>
                </a:solidFill>
              </a:rPr>
              <a:t>Professional Developer</a:t>
            </a:r>
            <a:r>
              <a:rPr lang="ja-JP" altLang="en-US" sz="1600" i="1" kern="0">
                <a:solidFill>
                  <a:schemeClr val="tx1"/>
                </a:solidFill>
              </a:rPr>
              <a:t>’</a:t>
            </a:r>
            <a:r>
              <a:rPr lang="en-US" altLang="ja-JP" sz="1600" i="1" kern="0">
                <a:solidFill>
                  <a:schemeClr val="tx1"/>
                </a:solidFill>
              </a:rPr>
              <a:t>s Guide developed by Janis A. </a:t>
            </a:r>
            <a:r>
              <a:rPr lang="en-US" altLang="ja-JP" sz="1600" i="1" kern="0" err="1">
                <a:solidFill>
                  <a:schemeClr val="tx1"/>
                </a:solidFill>
              </a:rPr>
              <a:t>Bulgren</a:t>
            </a:r>
            <a:r>
              <a:rPr lang="en-US" altLang="ja-JP" sz="1200" i="1" kern="0">
                <a:solidFill>
                  <a:schemeClr val="tx1"/>
                </a:solidFill>
              </a:rPr>
              <a:t> </a:t>
            </a:r>
            <a:br>
              <a:rPr lang="en-US" altLang="ja-JP" sz="1200" i="1" kern="0">
                <a:solidFill>
                  <a:schemeClr val="tx1"/>
                </a:solidFill>
              </a:rPr>
            </a:br>
            <a:endParaRPr lang="en-US" altLang="en-US" sz="1200" i="1" kern="0">
              <a:solidFill>
                <a:schemeClr val="tx1"/>
              </a:solidFill>
            </a:endParaRPr>
          </a:p>
        </p:txBody>
      </p:sp>
      <p:sp>
        <p:nvSpPr>
          <p:cNvPr id="13" name="TextBox 12">
            <a:extLst>
              <a:ext uri="{FF2B5EF4-FFF2-40B4-BE49-F238E27FC236}">
                <a16:creationId xmlns:a16="http://schemas.microsoft.com/office/drawing/2014/main" id="{A0A01588-9CB6-66ED-9071-9658ED7F44FB}"/>
              </a:ext>
            </a:extLst>
          </p:cNvPr>
          <p:cNvSpPr txBox="1"/>
          <p:nvPr/>
        </p:nvSpPr>
        <p:spPr>
          <a:xfrm>
            <a:off x="2386195" y="584528"/>
            <a:ext cx="4812956" cy="646331"/>
          </a:xfrm>
          <a:prstGeom prst="rect">
            <a:avLst/>
          </a:prstGeom>
          <a:noFill/>
        </p:spPr>
        <p:txBody>
          <a:bodyPr wrap="square">
            <a:spAutoFit/>
          </a:bodyPr>
          <a:lstStyle/>
          <a:p>
            <a:r>
              <a:rPr lang="en-US" sz="3600" b="1" dirty="0">
                <a:solidFill>
                  <a:srgbClr val="9B0403"/>
                </a:solidFill>
                <a:latin typeface="Century Gothic" panose="020B0502020202020204" pitchFamily="34" charset="0"/>
              </a:rPr>
              <a:t>     </a:t>
            </a:r>
            <a:r>
              <a:rPr lang="en-US" sz="3600" b="1" dirty="0">
                <a:solidFill>
                  <a:schemeClr val="tx1"/>
                </a:solidFill>
                <a:latin typeface="Century Gothic" panose="020B0502020202020204" pitchFamily="34" charset="0"/>
              </a:rPr>
              <a:t>HOTR Slide Set </a:t>
            </a:r>
            <a:r>
              <a:rPr lang="en-US" sz="3600" b="1" dirty="0">
                <a:solidFill>
                  <a:srgbClr val="9B0403"/>
                </a:solidFill>
                <a:highlight>
                  <a:srgbClr val="FFFF00"/>
                </a:highlight>
                <a:latin typeface="Century Gothic" panose="020B0502020202020204" pitchFamily="34" charset="0"/>
              </a:rPr>
              <a:t>A2</a:t>
            </a:r>
            <a:r>
              <a:rPr lang="en-US" sz="3600" b="1" dirty="0">
                <a:solidFill>
                  <a:srgbClr val="9B0403"/>
                </a:solidFill>
                <a:latin typeface="Century Gothic" panose="020B0502020202020204" pitchFamily="34" charset="0"/>
              </a:rPr>
              <a:t>: </a:t>
            </a:r>
            <a:endParaRPr lang="en-US" sz="3600" dirty="0"/>
          </a:p>
        </p:txBody>
      </p:sp>
      <p:pic>
        <p:nvPicPr>
          <p:cNvPr id="2" name="Picture 1">
            <a:extLst>
              <a:ext uri="{FF2B5EF4-FFF2-40B4-BE49-F238E27FC236}">
                <a16:creationId xmlns:a16="http://schemas.microsoft.com/office/drawing/2014/main" id="{D538A41B-F673-9A37-1E98-9B2420FFA4D5}"/>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1545356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06505-1BAB-5C2A-1202-33424C504015}"/>
              </a:ext>
            </a:extLst>
          </p:cNvPr>
          <p:cNvSpPr/>
          <p:nvPr/>
        </p:nvSpPr>
        <p:spPr bwMode="auto">
          <a:xfrm>
            <a:off x="0" y="5401739"/>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Title 1">
            <a:extLst>
              <a:ext uri="{FF2B5EF4-FFF2-40B4-BE49-F238E27FC236}">
                <a16:creationId xmlns:a16="http://schemas.microsoft.com/office/drawing/2014/main" id="{037EBBA1-E571-F649-9301-43C1B6EE564C}"/>
              </a:ext>
            </a:extLst>
          </p:cNvPr>
          <p:cNvSpPr>
            <a:spLocks noGrp="1"/>
          </p:cNvSpPr>
          <p:nvPr>
            <p:ph type="title"/>
          </p:nvPr>
        </p:nvSpPr>
        <p:spPr>
          <a:xfrm>
            <a:off x="685800" y="167283"/>
            <a:ext cx="8149113" cy="300180"/>
          </a:xfrm>
        </p:spPr>
        <p:txBody>
          <a:bodyPr>
            <a:normAutofit fontScale="90000"/>
          </a:bodyPr>
          <a:lstStyle/>
          <a:p>
            <a:br>
              <a:rPr lang="en-US" sz="2000" b="1" dirty="0">
                <a:latin typeface="Arial" charset="0"/>
              </a:rPr>
            </a:br>
            <a:br>
              <a:rPr lang="en-US" sz="2000" b="1" dirty="0">
                <a:latin typeface="Arial" charset="0"/>
              </a:rPr>
            </a:br>
            <a:br>
              <a:rPr lang="en-US" sz="2000" b="1" dirty="0">
                <a:latin typeface="Arial" charset="0"/>
              </a:rPr>
            </a:br>
            <a:br>
              <a:rPr lang="en-US" dirty="0">
                <a:solidFill>
                  <a:prstClr val="black"/>
                </a:solidFill>
                <a:latin typeface="Arial" charset="0"/>
              </a:rPr>
            </a:br>
            <a:br>
              <a:rPr lang="en-US" dirty="0">
                <a:solidFill>
                  <a:prstClr val="black"/>
                </a:solidFill>
                <a:latin typeface="Arial" charset="0"/>
              </a:rPr>
            </a:br>
            <a:br>
              <a:rPr lang="en-US" dirty="0">
                <a:solidFill>
                  <a:prstClr val="black"/>
                </a:solidFill>
                <a:latin typeface="Arial" charset="0"/>
              </a:rPr>
            </a:br>
            <a:br>
              <a:rPr lang="en-US" dirty="0">
                <a:solidFill>
                  <a:prstClr val="black"/>
                </a:solidFill>
                <a:latin typeface="Arial" charset="0"/>
              </a:rPr>
            </a:br>
            <a:br>
              <a:rPr lang="en-US" dirty="0">
                <a:solidFill>
                  <a:prstClr val="black"/>
                </a:solidFill>
                <a:latin typeface="Arial" charset="0"/>
              </a:rPr>
            </a:br>
            <a:br>
              <a:rPr lang="en-US" dirty="0">
                <a:solidFill>
                  <a:prstClr val="black"/>
                </a:solidFill>
                <a:latin typeface="Arial" charset="0"/>
              </a:rPr>
            </a:br>
            <a:r>
              <a:rPr lang="en-US" sz="2700" b="1" dirty="0">
                <a:solidFill>
                  <a:schemeClr val="tx1"/>
                </a:solidFill>
                <a:latin typeface="Arial" charset="0"/>
              </a:rPr>
              <a:t>Question Exploration Guide</a:t>
            </a:r>
            <a:endParaRPr lang="en-US" sz="2700" dirty="0">
              <a:solidFill>
                <a:schemeClr val="tx1"/>
              </a:solidFill>
            </a:endParaRPr>
          </a:p>
        </p:txBody>
      </p:sp>
      <p:sp>
        <p:nvSpPr>
          <p:cNvPr id="3" name="Content Placeholder 2">
            <a:extLst>
              <a:ext uri="{FF2B5EF4-FFF2-40B4-BE49-F238E27FC236}">
                <a16:creationId xmlns:a16="http://schemas.microsoft.com/office/drawing/2014/main" id="{CA6BC20E-851E-3948-B630-76267A9CE65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353C87D-8CD4-1D44-AE67-077C53BA305F}"/>
              </a:ext>
            </a:extLst>
          </p:cNvPr>
          <p:cNvSpPr>
            <a:spLocks noGrp="1"/>
          </p:cNvSpPr>
          <p:nvPr>
            <p:ph type="sldNum" sz="quarter" idx="10"/>
          </p:nvPr>
        </p:nvSpPr>
        <p:spPr/>
        <p:txBody>
          <a:bodyPr/>
          <a:lstStyle/>
          <a:p>
            <a:pPr>
              <a:defRPr/>
            </a:pPr>
            <a:fld id="{17098659-408A-F140-A3A9-DBA57AC6AD73}" type="slidenum">
              <a:rPr lang="en-US" altLang="en-US" smtClean="0"/>
              <a:pPr>
                <a:defRPr/>
              </a:pPr>
              <a:t>30</a:t>
            </a:fld>
            <a:endParaRPr lang="en-US" altLang="en-US"/>
          </a:p>
        </p:txBody>
      </p:sp>
      <p:sp>
        <p:nvSpPr>
          <p:cNvPr id="5" name="Footer Placeholder 4">
            <a:extLst>
              <a:ext uri="{FF2B5EF4-FFF2-40B4-BE49-F238E27FC236}">
                <a16:creationId xmlns:a16="http://schemas.microsoft.com/office/drawing/2014/main" id="{C67881B6-F15D-194C-B7EC-ACC6AE8A1C32}"/>
              </a:ext>
            </a:extLst>
          </p:cNvPr>
          <p:cNvSpPr>
            <a:spLocks noGrp="1"/>
          </p:cNvSpPr>
          <p:nvPr>
            <p:ph type="ftr" sz="quarter" idx="11"/>
          </p:nvPr>
        </p:nvSpPr>
        <p:spPr/>
        <p:txBody>
          <a:bodyPr/>
          <a:lstStyle/>
          <a:p>
            <a:pPr>
              <a:defRPr/>
            </a:pPr>
            <a:r>
              <a:rPr lang="en-US"/>
              <a:t>University of Kansas Center for Research on Learning  2019</a:t>
            </a:r>
          </a:p>
        </p:txBody>
      </p:sp>
      <p:graphicFrame>
        <p:nvGraphicFramePr>
          <p:cNvPr id="6" name="Table 5">
            <a:extLst>
              <a:ext uri="{FF2B5EF4-FFF2-40B4-BE49-F238E27FC236}">
                <a16:creationId xmlns:a16="http://schemas.microsoft.com/office/drawing/2014/main" id="{80D85B65-63CD-9C40-BE02-0F4F6DECF124}"/>
              </a:ext>
            </a:extLst>
          </p:cNvPr>
          <p:cNvGraphicFramePr>
            <a:graphicFrameLocks noGrp="1"/>
          </p:cNvGraphicFramePr>
          <p:nvPr>
            <p:extLst>
              <p:ext uri="{D42A27DB-BD31-4B8C-83A1-F6EECF244321}">
                <p14:modId xmlns:p14="http://schemas.microsoft.com/office/powerpoint/2010/main" val="907953737"/>
              </p:ext>
            </p:extLst>
          </p:nvPr>
        </p:nvGraphicFramePr>
        <p:xfrm>
          <a:off x="117386" y="689952"/>
          <a:ext cx="8743209" cy="5561391"/>
        </p:xfrm>
        <a:graphic>
          <a:graphicData uri="http://schemas.openxmlformats.org/drawingml/2006/table">
            <a:tbl>
              <a:tblPr firstRow="1" bandRow="1">
                <a:tableStyleId>{2D5ABB26-0587-4C30-8999-92F81FD0307C}</a:tableStyleId>
              </a:tblPr>
              <a:tblGrid>
                <a:gridCol w="2814101">
                  <a:extLst>
                    <a:ext uri="{9D8B030D-6E8A-4147-A177-3AD203B41FA5}">
                      <a16:colId xmlns:a16="http://schemas.microsoft.com/office/drawing/2014/main" val="3516000335"/>
                    </a:ext>
                  </a:extLst>
                </a:gridCol>
                <a:gridCol w="5929108">
                  <a:extLst>
                    <a:ext uri="{9D8B030D-6E8A-4147-A177-3AD203B41FA5}">
                      <a16:colId xmlns:a16="http://schemas.microsoft.com/office/drawing/2014/main" val="1586055714"/>
                    </a:ext>
                  </a:extLst>
                </a:gridCol>
              </a:tblGrid>
              <a:tr h="702833">
                <a:tc gridSpan="2">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b="0" dirty="0">
                          <a:solidFill>
                            <a:srgbClr val="000000"/>
                          </a:solidFill>
                          <a:highlight>
                            <a:srgbClr val="FFFF00"/>
                          </a:highlight>
                          <a:latin typeface="+mn-lt"/>
                        </a:rPr>
                        <a:t>What is the </a:t>
                      </a:r>
                      <a:r>
                        <a:rPr lang="en-US" sz="900" b="0" u="none" dirty="0">
                          <a:solidFill>
                            <a:srgbClr val="000000"/>
                          </a:solidFill>
                          <a:highlight>
                            <a:srgbClr val="FFFF00"/>
                          </a:highlight>
                          <a:latin typeface="+mn-lt"/>
                        </a:rPr>
                        <a:t>critical question</a:t>
                      </a:r>
                      <a:r>
                        <a:rPr lang="en-US" sz="900" b="0" dirty="0">
                          <a:solidFill>
                            <a:srgbClr val="000000"/>
                          </a:solidFill>
                          <a:highlight>
                            <a:srgbClr val="FFFF00"/>
                          </a:highlight>
                          <a:latin typeface="+mn-lt"/>
                        </a:rPr>
                        <a:t>?</a:t>
                      </a:r>
                      <a:r>
                        <a:rPr lang="en-US" sz="1600" b="0" dirty="0">
                          <a:solidFill>
                            <a:srgbClr val="000000"/>
                          </a:solidFill>
                          <a:highlight>
                            <a:srgbClr val="FFFF00"/>
                          </a:highlight>
                          <a:latin typeface="+mn-lt"/>
                        </a:rPr>
                        <a:t>                                                                                                                     </a:t>
                      </a:r>
                      <a:r>
                        <a:rPr lang="en-US" altLang="en-US" sz="1700" b="1" dirty="0">
                          <a:solidFill>
                            <a:srgbClr val="000000"/>
                          </a:solidFill>
                          <a:highlight>
                            <a:srgbClr val="FFFF00"/>
                          </a:highlight>
                          <a:latin typeface="Tekton" charset="0"/>
                        </a:rPr>
                        <a:t>How can events be attributed to </a:t>
                      </a:r>
                      <a:r>
                        <a:rPr lang="en-US" altLang="en-US" sz="1700" b="1" u="sng" dirty="0">
                          <a:solidFill>
                            <a:srgbClr val="000000"/>
                          </a:solidFill>
                          <a:highlight>
                            <a:srgbClr val="FFFF00"/>
                          </a:highlight>
                          <a:latin typeface="Tekton" charset="0"/>
                        </a:rPr>
                        <a:t>Fate OR Chance </a:t>
                      </a:r>
                      <a:r>
                        <a:rPr lang="en-US" altLang="en-US" sz="1700" b="1" dirty="0">
                          <a:solidFill>
                            <a:srgbClr val="000000"/>
                          </a:solidFill>
                          <a:highlight>
                            <a:srgbClr val="FFFF00"/>
                          </a:highlight>
                          <a:latin typeface="Tekton" charset="0"/>
                        </a:rPr>
                        <a:t>in Shakespeare’</a:t>
                      </a:r>
                      <a:r>
                        <a:rPr lang="en-US" altLang="ja-JP" sz="1700" b="1" dirty="0">
                          <a:solidFill>
                            <a:srgbClr val="000000"/>
                          </a:solidFill>
                          <a:highlight>
                            <a:srgbClr val="FFFF00"/>
                          </a:highlight>
                          <a:latin typeface="Tekton" charset="0"/>
                        </a:rPr>
                        <a:t>s  </a:t>
                      </a:r>
                      <a:r>
                        <a:rPr lang="en-US" altLang="ja-JP" sz="1700" b="1" u="sng" dirty="0">
                          <a:solidFill>
                            <a:srgbClr val="000000"/>
                          </a:solidFill>
                          <a:highlight>
                            <a:srgbClr val="FFFF00"/>
                          </a:highlight>
                          <a:latin typeface="Tekton" charset="0"/>
                        </a:rPr>
                        <a:t>Romeo and Juliet</a:t>
                      </a:r>
                      <a:r>
                        <a:rPr lang="en-US" altLang="ja-JP" sz="1700" b="1" dirty="0">
                          <a:solidFill>
                            <a:srgbClr val="000000"/>
                          </a:solidFill>
                          <a:highlight>
                            <a:srgbClr val="FFFF00"/>
                          </a:highlight>
                          <a:latin typeface="Tekton" charset="0"/>
                        </a:rPr>
                        <a:t> </a:t>
                      </a:r>
                      <a:r>
                        <a:rPr lang="en-US" altLang="ja-JP" sz="1700" b="1" u="sng" dirty="0">
                          <a:solidFill>
                            <a:srgbClr val="000000"/>
                          </a:solidFill>
                          <a:highlight>
                            <a:srgbClr val="FFFF00"/>
                          </a:highlight>
                          <a:latin typeface="Tekton" charset="0"/>
                        </a:rPr>
                        <a:t>(R&amp;J)?</a:t>
                      </a:r>
                      <a:r>
                        <a:rPr lang="en-US" altLang="ja-JP" sz="1700" b="1" dirty="0">
                          <a:solidFill>
                            <a:srgbClr val="000000"/>
                          </a:solidFill>
                          <a:highlight>
                            <a:srgbClr val="FFFF00"/>
                          </a:highlight>
                          <a:latin typeface="Tekton" charset="0"/>
                        </a:rPr>
                        <a:t> </a:t>
                      </a:r>
                    </a:p>
                  </a:txBody>
                  <a:tcPr marL="66563" marR="66563" marT="33281" marB="33281">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505662435"/>
                  </a:ext>
                </a:extLst>
              </a:tr>
              <a:tr h="63825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rgbClr val="000000"/>
                          </a:solidFill>
                          <a:latin typeface="+mn-lt"/>
                        </a:rPr>
                        <a:t>2. What are </a:t>
                      </a:r>
                      <a:r>
                        <a:rPr lang="en-US" sz="900" b="1" u="none">
                          <a:solidFill>
                            <a:srgbClr val="000000"/>
                          </a:solidFill>
                          <a:latin typeface="+mn-lt"/>
                        </a:rPr>
                        <a:t>key terms and explanations</a:t>
                      </a:r>
                      <a:r>
                        <a:rPr lang="en-US" sz="900" b="1">
                          <a:solidFill>
                            <a:srgbClr val="000000"/>
                          </a:solidFill>
                          <a:latin typeface="+mn-lt"/>
                        </a:rPr>
                        <a:t>?</a:t>
                      </a:r>
                      <a:endParaRPr lang="en-US" sz="1400">
                        <a:latin typeface="+mn-lt"/>
                        <a:ea typeface="Calibri" panose="020F0502020204030204" pitchFamily="34" charset="0"/>
                        <a:cs typeface="Times New Roman" panose="02020603050405020304" pitchFamily="18" charset="0"/>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altLang="en-US" sz="1400" b="1">
                          <a:latin typeface="Tekton" pitchFamily="-105" charset="0"/>
                        </a:rPr>
                        <a:t>Fate </a:t>
                      </a:r>
                      <a:r>
                        <a:rPr lang="en-US" altLang="en-US" sz="1400">
                          <a:latin typeface="Tekton" pitchFamily="-105" charset="0"/>
                        </a:rPr>
                        <a:t> </a:t>
                      </a:r>
                      <a:r>
                        <a:rPr lang="en-US" altLang="en-US" sz="1400" b="1">
                          <a:latin typeface="Tekton" pitchFamily="-105" charset="0"/>
                        </a:rPr>
                        <a:t>-</a:t>
                      </a:r>
                      <a:r>
                        <a:rPr lang="en-US" altLang="en-US" sz="1400" b="1">
                          <a:solidFill>
                            <a:srgbClr val="000000"/>
                          </a:solidFill>
                          <a:latin typeface="Tekton" charset="0"/>
                        </a:rPr>
                        <a:t>Events being decided in advance by a power</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altLang="en-US" sz="1400" b="1">
                          <a:solidFill>
                            <a:srgbClr val="000000"/>
                          </a:solidFill>
                          <a:latin typeface="Tekton" charset="0"/>
                        </a:rPr>
                        <a:t>Chance - something</a:t>
                      </a:r>
                      <a:r>
                        <a:rPr lang="en-US" altLang="en-US" sz="1400">
                          <a:solidFill>
                            <a:srgbClr val="000000"/>
                          </a:solidFill>
                          <a:latin typeface="Tekton" charset="0"/>
                        </a:rPr>
                        <a:t> </a:t>
                      </a:r>
                      <a:r>
                        <a:rPr lang="en-US" altLang="en-US" sz="1400" b="1">
                          <a:solidFill>
                            <a:srgbClr val="000000"/>
                          </a:solidFill>
                          <a:latin typeface="Tekton" charset="0"/>
                        </a:rPr>
                        <a:t>happening by accident</a:t>
                      </a:r>
                    </a:p>
                  </a:txBody>
                  <a:tcPr marL="66563" marR="66563" marT="33281" marB="332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sz="11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8221888"/>
                  </a:ext>
                </a:extLst>
              </a:tr>
              <a:tr h="2227431">
                <a:tc>
                  <a:txBody>
                    <a:bodyPr/>
                    <a:lstStyle/>
                    <a:p>
                      <a:r>
                        <a:rPr lang="en-US" sz="900" b="1" dirty="0">
                          <a:solidFill>
                            <a:srgbClr val="000000"/>
                          </a:solidFill>
                          <a:latin typeface="+mn-lt"/>
                        </a:rPr>
                        <a:t>3. What are </a:t>
                      </a:r>
                      <a:r>
                        <a:rPr lang="en-US" sz="900" b="1" u="none" dirty="0">
                          <a:solidFill>
                            <a:srgbClr val="000000"/>
                          </a:solidFill>
                          <a:latin typeface="+mn-lt"/>
                        </a:rPr>
                        <a:t>supporting questions and answers?</a:t>
                      </a:r>
                      <a:endParaRPr lang="en-US" sz="900" b="1" dirty="0">
                        <a:latin typeface="+mn-lt"/>
                        <a:cs typeface="Arial" panose="020B0604020202020204" pitchFamily="34" charset="0"/>
                      </a:endParaRPr>
                    </a:p>
                    <a:p>
                      <a:pPr>
                        <a:lnSpc>
                          <a:spcPct val="90000"/>
                        </a:lnSpc>
                      </a:pPr>
                      <a:endParaRPr lang="en-US" altLang="en-US" sz="1500" b="1" dirty="0">
                        <a:latin typeface="Tekton" pitchFamily="-105" charset="0"/>
                      </a:endParaRPr>
                    </a:p>
                    <a:p>
                      <a:pPr>
                        <a:lnSpc>
                          <a:spcPct val="90000"/>
                        </a:lnSpc>
                      </a:pPr>
                      <a:r>
                        <a:rPr lang="en-US" altLang="en-US" sz="1500" b="1" dirty="0">
                          <a:latin typeface="Tekton" pitchFamily="-105" charset="0"/>
                        </a:rPr>
                        <a:t>How are some events explained by Fate?</a:t>
                      </a:r>
                    </a:p>
                    <a:p>
                      <a:pPr>
                        <a:lnSpc>
                          <a:spcPct val="90000"/>
                        </a:lnSpc>
                      </a:pPr>
                      <a:endParaRPr lang="en-US" altLang="en-US" sz="1500" b="1" dirty="0">
                        <a:latin typeface="Tekton" pitchFamily="-105" charset="0"/>
                      </a:endParaRPr>
                    </a:p>
                    <a:p>
                      <a:pPr>
                        <a:lnSpc>
                          <a:spcPct val="90000"/>
                        </a:lnSpc>
                      </a:pPr>
                      <a:endParaRPr lang="en-US" altLang="en-US" sz="1500" b="1" dirty="0">
                        <a:latin typeface="Tekton" pitchFamily="-105" charset="0"/>
                      </a:endParaRPr>
                    </a:p>
                    <a:p>
                      <a:pPr>
                        <a:lnSpc>
                          <a:spcPct val="90000"/>
                        </a:lnSpc>
                      </a:pPr>
                      <a:endParaRPr lang="en-US" altLang="en-US" sz="1500" b="1" dirty="0">
                        <a:latin typeface="Tekton" pitchFamily="-105" charset="0"/>
                      </a:endParaRPr>
                    </a:p>
                    <a:p>
                      <a:pPr>
                        <a:lnSpc>
                          <a:spcPct val="90000"/>
                        </a:lnSpc>
                      </a:pPr>
                      <a:r>
                        <a:rPr lang="en-US" altLang="en-US" sz="1500" b="1" dirty="0">
                          <a:latin typeface="Tekton" pitchFamily="-105" charset="0"/>
                        </a:rPr>
                        <a:t>How are the same events explained by Chance?</a:t>
                      </a:r>
                    </a:p>
                  </a:txBody>
                  <a:tcPr marL="66563" marR="66563" marT="33281" marB="332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US" sz="1400" b="1">
                        <a:latin typeface="Tekton" pitchFamily="-105" charset="0"/>
                        <a:cs typeface="Arial" panose="020B0604020202020204" pitchFamily="34" charset="0"/>
                      </a:endParaRPr>
                    </a:p>
                    <a:p>
                      <a:pPr>
                        <a:spcBef>
                          <a:spcPct val="0"/>
                        </a:spcBef>
                        <a:buFontTx/>
                        <a:buNone/>
                      </a:pPr>
                      <a:r>
                        <a:rPr lang="en-US" altLang="en-US" sz="1400" b="1">
                          <a:solidFill>
                            <a:srgbClr val="000000"/>
                          </a:solidFill>
                          <a:latin typeface="Tekton" charset="0"/>
                        </a:rPr>
                        <a:t>Lovers</a:t>
                      </a:r>
                      <a:r>
                        <a:rPr lang="ja-JP" altLang="en-US" sz="1400" b="1">
                          <a:solidFill>
                            <a:srgbClr val="000000"/>
                          </a:solidFill>
                          <a:latin typeface="Tekton" charset="0"/>
                        </a:rPr>
                        <a:t>’</a:t>
                      </a:r>
                      <a:r>
                        <a:rPr lang="en-US" altLang="ja-JP" sz="1400" b="1">
                          <a:solidFill>
                            <a:srgbClr val="000000"/>
                          </a:solidFill>
                          <a:latin typeface="Tekton" charset="0"/>
                        </a:rPr>
                        <a:t> meeting:</a:t>
                      </a:r>
                      <a:r>
                        <a:rPr lang="en-US" altLang="ja-JP" sz="1400">
                          <a:solidFill>
                            <a:srgbClr val="000000"/>
                          </a:solidFill>
                          <a:latin typeface="Tekton" charset="0"/>
                        </a:rPr>
                        <a:t>  R&amp;J were </a:t>
                      </a:r>
                      <a:r>
                        <a:rPr lang="en-US" altLang="ja-JP" sz="1400" b="1">
                          <a:solidFill>
                            <a:srgbClr val="000000"/>
                          </a:solidFill>
                          <a:latin typeface="Tekton" charset="0"/>
                        </a:rPr>
                        <a:t>fated</a:t>
                      </a:r>
                      <a:r>
                        <a:rPr lang="en-US" altLang="ja-JP" sz="1400">
                          <a:solidFill>
                            <a:srgbClr val="000000"/>
                          </a:solidFill>
                          <a:latin typeface="Tekton" charset="0"/>
                        </a:rPr>
                        <a:t> to meet and fall in love.</a:t>
                      </a:r>
                      <a:endParaRPr lang="en-US" altLang="en-US" sz="1400">
                        <a:solidFill>
                          <a:srgbClr val="000000"/>
                        </a:solidFill>
                        <a:latin typeface="Tekton" charset="0"/>
                      </a:endParaRPr>
                    </a:p>
                    <a:p>
                      <a:pPr>
                        <a:spcBef>
                          <a:spcPct val="0"/>
                        </a:spcBef>
                        <a:buFontTx/>
                        <a:buNone/>
                      </a:pPr>
                      <a:r>
                        <a:rPr lang="en-US" altLang="en-US" sz="1400" b="1">
                          <a:solidFill>
                            <a:srgbClr val="000000"/>
                          </a:solidFill>
                          <a:latin typeface="Tekton" charset="0"/>
                        </a:rPr>
                        <a:t>Friar’s lost message:</a:t>
                      </a:r>
                      <a:r>
                        <a:rPr lang="en-US" altLang="en-US" sz="1400">
                          <a:solidFill>
                            <a:srgbClr val="000000"/>
                          </a:solidFill>
                          <a:latin typeface="Tekton" charset="0"/>
                        </a:rPr>
                        <a:t>  Romeo didn’</a:t>
                      </a:r>
                      <a:r>
                        <a:rPr lang="en-US" altLang="ja-JP" sz="1400">
                          <a:solidFill>
                            <a:srgbClr val="000000"/>
                          </a:solidFill>
                          <a:latin typeface="Tekton" charset="0"/>
                        </a:rPr>
                        <a:t>t get the message because the lovers</a:t>
                      </a:r>
                      <a:r>
                        <a:rPr lang="ja-JP" altLang="en-US" sz="1400">
                          <a:solidFill>
                            <a:srgbClr val="000000"/>
                          </a:solidFill>
                          <a:latin typeface="Tekton" charset="0"/>
                        </a:rPr>
                        <a:t>’</a:t>
                      </a:r>
                      <a:r>
                        <a:rPr lang="en-US" altLang="ja-JP" sz="1400">
                          <a:solidFill>
                            <a:srgbClr val="000000"/>
                          </a:solidFill>
                          <a:latin typeface="Tekton" charset="0"/>
                        </a:rPr>
                        <a:t> escape plan was doomed by </a:t>
                      </a:r>
                      <a:r>
                        <a:rPr lang="en-US" altLang="ja-JP" sz="1400" b="1">
                          <a:solidFill>
                            <a:srgbClr val="000000"/>
                          </a:solidFill>
                          <a:latin typeface="Tekton" charset="0"/>
                        </a:rPr>
                        <a:t>Fate</a:t>
                      </a:r>
                      <a:r>
                        <a:rPr lang="en-US" altLang="ja-JP" sz="1400">
                          <a:solidFill>
                            <a:srgbClr val="000000"/>
                          </a:solidFill>
                          <a:latin typeface="Tekton" charset="0"/>
                        </a:rPr>
                        <a:t>.</a:t>
                      </a:r>
                      <a:endParaRPr lang="en-US" altLang="en-US" sz="1400">
                        <a:solidFill>
                          <a:srgbClr val="000000"/>
                        </a:solidFill>
                        <a:latin typeface="Tekton" charset="0"/>
                      </a:endParaRPr>
                    </a:p>
                    <a:p>
                      <a:pPr>
                        <a:spcBef>
                          <a:spcPct val="0"/>
                        </a:spcBef>
                        <a:buFontTx/>
                        <a:buNone/>
                      </a:pPr>
                      <a:r>
                        <a:rPr lang="en-US" altLang="en-US" sz="1400" b="1">
                          <a:solidFill>
                            <a:srgbClr val="000000"/>
                          </a:solidFill>
                          <a:latin typeface="Tekton" charset="0"/>
                        </a:rPr>
                        <a:t>Lover’s suicides:</a:t>
                      </a:r>
                      <a:r>
                        <a:rPr lang="en-US" altLang="en-US" sz="1400">
                          <a:solidFill>
                            <a:srgbClr val="000000"/>
                          </a:solidFill>
                          <a:latin typeface="Tekton" charset="0"/>
                        </a:rPr>
                        <a:t>  R&amp;J  were </a:t>
                      </a:r>
                      <a:r>
                        <a:rPr lang="en-US" altLang="en-US" sz="1400" b="1">
                          <a:solidFill>
                            <a:srgbClr val="000000"/>
                          </a:solidFill>
                          <a:latin typeface="Tekton" charset="0"/>
                        </a:rPr>
                        <a:t>fated</a:t>
                      </a:r>
                      <a:r>
                        <a:rPr lang="en-US" altLang="en-US" sz="1400">
                          <a:solidFill>
                            <a:srgbClr val="000000"/>
                          </a:solidFill>
                          <a:latin typeface="Tekton" charset="0"/>
                        </a:rPr>
                        <a:t> to die young. </a:t>
                      </a:r>
                    </a:p>
                    <a:p>
                      <a:endParaRPr lang="en-US" sz="1400" b="1">
                        <a:latin typeface="Tekton" pitchFamily="-105" charset="0"/>
                        <a:cs typeface="Arial" panose="020B0604020202020204" pitchFamily="34" charset="0"/>
                      </a:endParaRPr>
                    </a:p>
                    <a:p>
                      <a:pPr>
                        <a:spcBef>
                          <a:spcPct val="0"/>
                        </a:spcBef>
                        <a:buFontTx/>
                        <a:buNone/>
                      </a:pPr>
                      <a:r>
                        <a:rPr lang="en-US" altLang="en-US" sz="1400" b="1">
                          <a:solidFill>
                            <a:srgbClr val="000000"/>
                          </a:solidFill>
                          <a:latin typeface="Tekton" charset="0"/>
                        </a:rPr>
                        <a:t>Lovers</a:t>
                      </a:r>
                      <a:r>
                        <a:rPr lang="ja-JP" altLang="en-US" sz="1400" b="1">
                          <a:solidFill>
                            <a:srgbClr val="000000"/>
                          </a:solidFill>
                          <a:latin typeface="Tekton" charset="0"/>
                        </a:rPr>
                        <a:t>’</a:t>
                      </a:r>
                      <a:r>
                        <a:rPr lang="en-US" altLang="ja-JP" sz="1400" b="1">
                          <a:solidFill>
                            <a:srgbClr val="000000"/>
                          </a:solidFill>
                          <a:latin typeface="Tekton" charset="0"/>
                        </a:rPr>
                        <a:t> meeting:</a:t>
                      </a:r>
                      <a:r>
                        <a:rPr lang="en-US" altLang="ja-JP" sz="1400">
                          <a:solidFill>
                            <a:srgbClr val="000000"/>
                          </a:solidFill>
                          <a:latin typeface="Tekton" charset="0"/>
                        </a:rPr>
                        <a:t>  R&amp;J met because a servant couldn’t read the guest list. </a:t>
                      </a:r>
                      <a:endParaRPr lang="en-US" altLang="en-US" sz="1400">
                        <a:solidFill>
                          <a:srgbClr val="000000"/>
                        </a:solidFill>
                        <a:latin typeface="Tekton" charset="0"/>
                      </a:endParaRPr>
                    </a:p>
                    <a:p>
                      <a:pPr>
                        <a:spcBef>
                          <a:spcPct val="0"/>
                        </a:spcBef>
                        <a:buFontTx/>
                        <a:buNone/>
                      </a:pPr>
                      <a:r>
                        <a:rPr lang="en-US" altLang="en-US" sz="1400" b="1">
                          <a:solidFill>
                            <a:srgbClr val="000000"/>
                          </a:solidFill>
                          <a:latin typeface="Tekton" charset="0"/>
                        </a:rPr>
                        <a:t>Friar’s lost message:</a:t>
                      </a:r>
                      <a:r>
                        <a:rPr lang="en-US" altLang="en-US" sz="1400">
                          <a:solidFill>
                            <a:srgbClr val="000000"/>
                          </a:solidFill>
                          <a:latin typeface="Tekton" charset="0"/>
                        </a:rPr>
                        <a:t> Message wasn’</a:t>
                      </a:r>
                      <a:r>
                        <a:rPr lang="en-US" altLang="ja-JP" sz="1400">
                          <a:solidFill>
                            <a:srgbClr val="000000"/>
                          </a:solidFill>
                          <a:latin typeface="Tekton" charset="0"/>
                        </a:rPr>
                        <a:t>t delivered because the plague happened to stop travel. </a:t>
                      </a:r>
                      <a:endParaRPr lang="en-US" altLang="en-US" sz="1400">
                        <a:solidFill>
                          <a:srgbClr val="000000"/>
                        </a:solidFill>
                        <a:latin typeface="Tekton" charset="0"/>
                      </a:endParaRPr>
                    </a:p>
                    <a:p>
                      <a:pPr>
                        <a:spcBef>
                          <a:spcPct val="0"/>
                        </a:spcBef>
                        <a:buFontTx/>
                        <a:buNone/>
                      </a:pPr>
                      <a:r>
                        <a:rPr lang="en-US" altLang="en-US" sz="1400" b="1">
                          <a:solidFill>
                            <a:srgbClr val="000000"/>
                          </a:solidFill>
                          <a:latin typeface="Tekton" charset="0"/>
                        </a:rPr>
                        <a:t>Lovers’ Suicides:</a:t>
                      </a:r>
                      <a:r>
                        <a:rPr lang="en-US" altLang="en-US" sz="1400">
                          <a:solidFill>
                            <a:srgbClr val="000000"/>
                          </a:solidFill>
                          <a:latin typeface="Tekton" charset="0"/>
                        </a:rPr>
                        <a:t> R&amp;J died because Juliet didn’</a:t>
                      </a:r>
                      <a:r>
                        <a:rPr lang="en-US" altLang="ja-JP" sz="1400">
                          <a:solidFill>
                            <a:srgbClr val="000000"/>
                          </a:solidFill>
                          <a:latin typeface="Tekton" charset="0"/>
                        </a:rPr>
                        <a:t>t wake a few minutes earlier</a:t>
                      </a:r>
                      <a:endParaRPr lang="en-US" altLang="en-US" sz="1400">
                        <a:solidFill>
                          <a:srgbClr val="000000"/>
                        </a:solidFill>
                        <a:latin typeface="Tekton" charset="0"/>
                      </a:endParaRPr>
                    </a:p>
                  </a:txBody>
                  <a:tcPr marL="66563" marR="66563" marT="33281" marB="332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8363182"/>
                  </a:ext>
                </a:extLst>
              </a:tr>
              <a:tr h="47804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latin typeface="+mn-lt"/>
                        </a:rPr>
                        <a:t>4. What is the </a:t>
                      </a:r>
                      <a:r>
                        <a:rPr lang="en-US" sz="1800" b="1" u="none" dirty="0">
                          <a:solidFill>
                            <a:srgbClr val="000000"/>
                          </a:solidFill>
                          <a:latin typeface="+mn-lt"/>
                        </a:rPr>
                        <a:t>main idea </a:t>
                      </a:r>
                      <a:r>
                        <a:rPr lang="en-US" sz="1800" b="1" dirty="0">
                          <a:solidFill>
                            <a:srgbClr val="000000"/>
                          </a:solidFill>
                          <a:latin typeface="+mn-lt"/>
                        </a:rPr>
                        <a:t>answer to the critical question?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1" dirty="0">
                          <a:solidFill>
                            <a:srgbClr val="000000"/>
                          </a:solidFill>
                          <a:highlight>
                            <a:srgbClr val="FFFF00"/>
                          </a:highlight>
                          <a:latin typeface="Tekton" charset="0"/>
                        </a:rPr>
                        <a:t>Events that could be caused by fate could also explained as caused by chance.</a:t>
                      </a:r>
                    </a:p>
                  </a:txBody>
                  <a:tcPr marL="66563" marR="66563" marT="33281" marB="33281">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191844485"/>
                  </a:ext>
                </a:extLst>
              </a:tr>
              <a:tr h="7154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mn-lt"/>
                        </a:rPr>
                        <a:t>5. How can we </a:t>
                      </a:r>
                      <a:r>
                        <a:rPr lang="en-US" sz="1400" b="1" u="none">
                          <a:solidFill>
                            <a:srgbClr val="000000"/>
                          </a:solidFill>
                          <a:latin typeface="+mn-lt"/>
                        </a:rPr>
                        <a:t>use</a:t>
                      </a:r>
                      <a:r>
                        <a:rPr lang="en-US" sz="1400" b="1">
                          <a:solidFill>
                            <a:srgbClr val="000000"/>
                          </a:solidFill>
                          <a:latin typeface="+mn-lt"/>
                        </a:rPr>
                        <a:t> the main idea?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a:solidFill>
                            <a:srgbClr val="000000"/>
                          </a:solidFill>
                          <a:latin typeface="Tekton" charset="0"/>
                        </a:rPr>
                        <a:t>Discuss whether a) Paris (Juliet’s other suiter) was </a:t>
                      </a:r>
                      <a:r>
                        <a:rPr lang="en-US" altLang="en-US" sz="1400" b="1" u="sng">
                          <a:solidFill>
                            <a:srgbClr val="000000"/>
                          </a:solidFill>
                          <a:latin typeface="Tekton" charset="0"/>
                        </a:rPr>
                        <a:t>fated</a:t>
                      </a:r>
                      <a:r>
                        <a:rPr lang="en-US" altLang="en-US" sz="1400" b="1">
                          <a:solidFill>
                            <a:srgbClr val="000000"/>
                          </a:solidFill>
                          <a:latin typeface="Tekton" charset="0"/>
                        </a:rPr>
                        <a:t> to die with R&amp;J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a:solidFill>
                            <a:srgbClr val="000000"/>
                          </a:solidFill>
                          <a:latin typeface="Tekton" charset="0"/>
                        </a:rPr>
                        <a:t> b) it was by</a:t>
                      </a:r>
                      <a:r>
                        <a:rPr lang="en-US" altLang="en-US" sz="1400" b="1" u="sng">
                          <a:solidFill>
                            <a:srgbClr val="000000"/>
                          </a:solidFill>
                          <a:latin typeface="Tekton" charset="0"/>
                        </a:rPr>
                        <a:t> chance</a:t>
                      </a:r>
                      <a:r>
                        <a:rPr lang="en-US" altLang="en-US" sz="1400" b="1">
                          <a:solidFill>
                            <a:srgbClr val="000000"/>
                          </a:solidFill>
                          <a:latin typeface="Tekton" charset="0"/>
                        </a:rPr>
                        <a:t> he came to the tomb at exactly  the same time as Romeo. </a:t>
                      </a:r>
                      <a:endParaRPr lang="en-US" altLang="en-US" sz="1400" b="1">
                        <a:latin typeface="Tekton" pitchFamily="-105" charset="0"/>
                      </a:endParaRPr>
                    </a:p>
                  </a:txBody>
                  <a:tcPr marL="66563" marR="66563" marT="33281" marB="332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1889293258"/>
                  </a:ext>
                </a:extLst>
              </a:tr>
              <a:tr h="63178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latin typeface="+mn-lt"/>
                        </a:rPr>
                        <a:t>6. Is there and </a:t>
                      </a:r>
                      <a:r>
                        <a:rPr lang="en-US" sz="900" b="1" u="none" dirty="0">
                          <a:solidFill>
                            <a:srgbClr val="000000"/>
                          </a:solidFill>
                          <a:latin typeface="+mn-lt"/>
                        </a:rPr>
                        <a:t>overall idea</a:t>
                      </a:r>
                      <a:r>
                        <a:rPr lang="en-US" sz="900" b="1" dirty="0">
                          <a:solidFill>
                            <a:srgbClr val="000000"/>
                          </a:solidFill>
                          <a:latin typeface="+mn-lt"/>
                        </a:rPr>
                        <a:t>? Is there a real-world 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latin typeface="Tekton" pitchFamily="-105" charset="0"/>
                        </a:rPr>
                        <a:t>Describe an event or conflict in which prejudice hurt</a:t>
                      </a:r>
                      <a:r>
                        <a:rPr lang="en-US" altLang="en-US" sz="1400" b="0" u="sng" dirty="0">
                          <a:latin typeface="+mn-lt"/>
                        </a:rPr>
                        <a:t>s </a:t>
                      </a:r>
                      <a:r>
                        <a:rPr lang="en-US" altLang="en-US" sz="1400" b="1" dirty="0">
                          <a:latin typeface="Tekton" pitchFamily="-105" charset="0"/>
                        </a:rPr>
                        <a:t>people over a long period of time. </a:t>
                      </a:r>
                    </a:p>
                  </a:txBody>
                  <a:tcPr marL="66563" marR="66563" marT="33281" marB="3328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86158362"/>
                  </a:ext>
                </a:extLst>
              </a:tr>
            </a:tbl>
          </a:graphicData>
        </a:graphic>
      </p:graphicFrame>
      <p:sp>
        <p:nvSpPr>
          <p:cNvPr id="7" name="Footer Placeholder 11">
            <a:extLst>
              <a:ext uri="{FF2B5EF4-FFF2-40B4-BE49-F238E27FC236}">
                <a16:creationId xmlns:a16="http://schemas.microsoft.com/office/drawing/2014/main" id="{279D510D-FB41-6546-B7E7-4AF2ED708FE0}"/>
              </a:ext>
            </a:extLst>
          </p:cNvPr>
          <p:cNvSpPr txBox="1">
            <a:spLocks/>
          </p:cNvSpPr>
          <p:nvPr/>
        </p:nvSpPr>
        <p:spPr bwMode="auto">
          <a:xfrm>
            <a:off x="4998720" y="6331877"/>
            <a:ext cx="1597152"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000" kern="1200">
                <a:solidFill>
                  <a:schemeClr val="accent2"/>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rgbClr val="000000"/>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rgbClr val="000000"/>
                </a:solidFill>
                <a:latin typeface="Times New Roman" panose="02020603050405020304" pitchFamily="18" charset="0"/>
                <a:ea typeface="ＭＳ Ｐゴシック" panose="020B0600070205080204" pitchFamily="34" charset="-128"/>
                <a:cs typeface="+mn-cs"/>
              </a:defRPr>
            </a:lvl9pPr>
          </a:lstStyle>
          <a:p>
            <a:pPr algn="r" defTabSz="665665">
              <a:defRPr/>
            </a:pPr>
            <a:r>
              <a:rPr lang="en-US" sz="1200">
                <a:solidFill>
                  <a:prstClr val="black">
                    <a:tint val="75000"/>
                  </a:prstClr>
                </a:solidFill>
                <a:latin typeface="Calibri" panose="020F0502020204030204"/>
              </a:rPr>
              <a:t>© Janis </a:t>
            </a:r>
            <a:r>
              <a:rPr lang="en-US" sz="1200" err="1">
                <a:solidFill>
                  <a:prstClr val="black">
                    <a:tint val="75000"/>
                  </a:prstClr>
                </a:solidFill>
                <a:latin typeface="Calibri" panose="020F0502020204030204"/>
              </a:rPr>
              <a:t>Bulgren</a:t>
            </a:r>
            <a:r>
              <a:rPr lang="en-US" sz="1200">
                <a:solidFill>
                  <a:prstClr val="black">
                    <a:tint val="75000"/>
                  </a:prstClr>
                </a:solidFill>
                <a:latin typeface="Calibri" panose="020F0502020204030204"/>
              </a:rPr>
              <a:t> 2023</a:t>
            </a:r>
          </a:p>
        </p:txBody>
      </p:sp>
      <p:graphicFrame>
        <p:nvGraphicFramePr>
          <p:cNvPr id="9" name="Table 8">
            <a:extLst>
              <a:ext uri="{FF2B5EF4-FFF2-40B4-BE49-F238E27FC236}">
                <a16:creationId xmlns:a16="http://schemas.microsoft.com/office/drawing/2014/main" id="{BD6BFA03-CBDE-E04B-A9AE-F27400A59E42}"/>
              </a:ext>
            </a:extLst>
          </p:cNvPr>
          <p:cNvGraphicFramePr>
            <a:graphicFrameLocks noGrp="1"/>
          </p:cNvGraphicFramePr>
          <p:nvPr>
            <p:extLst>
              <p:ext uri="{D42A27DB-BD31-4B8C-83A1-F6EECF244321}">
                <p14:modId xmlns:p14="http://schemas.microsoft.com/office/powerpoint/2010/main" val="1692075104"/>
              </p:ext>
            </p:extLst>
          </p:nvPr>
        </p:nvGraphicFramePr>
        <p:xfrm>
          <a:off x="685800" y="494238"/>
          <a:ext cx="8149113" cy="247267"/>
        </p:xfrm>
        <a:graphic>
          <a:graphicData uri="http://schemas.openxmlformats.org/drawingml/2006/table">
            <a:tbl>
              <a:tblPr firstRow="1" bandRow="1">
                <a:tableStyleId>{5940675A-B579-460E-94D1-54222C63F5DA}</a:tableStyleId>
              </a:tblPr>
              <a:tblGrid>
                <a:gridCol w="2217025">
                  <a:extLst>
                    <a:ext uri="{9D8B030D-6E8A-4147-A177-3AD203B41FA5}">
                      <a16:colId xmlns:a16="http://schemas.microsoft.com/office/drawing/2014/main" val="3924947534"/>
                    </a:ext>
                  </a:extLst>
                </a:gridCol>
                <a:gridCol w="1419435">
                  <a:extLst>
                    <a:ext uri="{9D8B030D-6E8A-4147-A177-3AD203B41FA5}">
                      <a16:colId xmlns:a16="http://schemas.microsoft.com/office/drawing/2014/main" val="2370561529"/>
                    </a:ext>
                  </a:extLst>
                </a:gridCol>
                <a:gridCol w="2278106">
                  <a:extLst>
                    <a:ext uri="{9D8B030D-6E8A-4147-A177-3AD203B41FA5}">
                      <a16:colId xmlns:a16="http://schemas.microsoft.com/office/drawing/2014/main" val="964142523"/>
                    </a:ext>
                  </a:extLst>
                </a:gridCol>
                <a:gridCol w="2234547">
                  <a:extLst>
                    <a:ext uri="{9D8B030D-6E8A-4147-A177-3AD203B41FA5}">
                      <a16:colId xmlns:a16="http://schemas.microsoft.com/office/drawing/2014/main" val="709764846"/>
                    </a:ext>
                  </a:extLst>
                </a:gridCol>
              </a:tblGrid>
              <a:tr h="247267">
                <a:tc>
                  <a:txBody>
                    <a:bodyPr/>
                    <a:lstStyle/>
                    <a:p>
                      <a:r>
                        <a:rPr lang="en-US" sz="900" b="1" dirty="0"/>
                        <a:t>Name: </a:t>
                      </a:r>
                    </a:p>
                  </a:txBody>
                  <a:tcPr marL="66563" marR="66563" marT="33281" marB="33281">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Date: </a:t>
                      </a:r>
                    </a:p>
                  </a:txBody>
                  <a:tcPr marL="66563" marR="66563" marT="33281" marB="33281">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Unit: </a:t>
                      </a:r>
                    </a:p>
                  </a:txBody>
                  <a:tcPr marL="66563" marR="66563" marT="33281" marB="33281">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b="1" dirty="0"/>
                        <a:t>Topic: </a:t>
                      </a:r>
                    </a:p>
                  </a:txBody>
                  <a:tcPr marL="66563" marR="66563" marT="33281" marB="33281">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740912"/>
                  </a:ext>
                </a:extLst>
              </a:tr>
            </a:tbl>
          </a:graphicData>
        </a:graphic>
      </p:graphicFrame>
      <p:sp>
        <p:nvSpPr>
          <p:cNvPr id="8" name="Rounded Rectangular Callout 7">
            <a:extLst>
              <a:ext uri="{FF2B5EF4-FFF2-40B4-BE49-F238E27FC236}">
                <a16:creationId xmlns:a16="http://schemas.microsoft.com/office/drawing/2014/main" id="{B254196B-52E2-A2D0-5713-6E1F209AE4AE}"/>
              </a:ext>
            </a:extLst>
          </p:cNvPr>
          <p:cNvSpPr/>
          <p:nvPr/>
        </p:nvSpPr>
        <p:spPr bwMode="auto">
          <a:xfrm rot="10800000" flipV="1">
            <a:off x="3057881" y="5752071"/>
            <a:ext cx="4146108" cy="590101"/>
          </a:xfrm>
          <a:prstGeom prst="wedgeRoundRectCallout">
            <a:avLst>
              <a:gd name="adj1" fmla="val 21419"/>
              <a:gd name="adj2" fmla="val -226159"/>
              <a:gd name="adj3" fmla="val 16667"/>
            </a:avLst>
          </a:prstGeom>
          <a:ln w="28575">
            <a:solidFill>
              <a:srgbClr val="0051BA"/>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2400" b="1">
                <a:solidFill>
                  <a:srgbClr val="971B2F"/>
                </a:solidFill>
                <a:highlight>
                  <a:srgbClr val="FFFF00"/>
                </a:highlight>
              </a:rPr>
              <a:t>    </a:t>
            </a:r>
            <a:r>
              <a:rPr lang="en-US" b="1">
                <a:solidFill>
                  <a:srgbClr val="971B2F"/>
                </a:solidFill>
                <a:highlight>
                  <a:srgbClr val="FFFF00"/>
                </a:highlight>
              </a:rPr>
              <a:t>Central Idea and Theme</a:t>
            </a:r>
            <a:endParaRPr lang="en-US" sz="2400" b="1">
              <a:solidFill>
                <a:srgbClr val="971B2F"/>
              </a:solidFill>
              <a:highlight>
                <a:srgbClr val="FFFF00"/>
              </a:highlight>
            </a:endParaRPr>
          </a:p>
        </p:txBody>
      </p:sp>
    </p:spTree>
    <p:extLst>
      <p:ext uri="{BB962C8B-B14F-4D97-AF65-F5344CB8AC3E}">
        <p14:creationId xmlns:p14="http://schemas.microsoft.com/office/powerpoint/2010/main" val="3932343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a:extLst>
              <a:ext uri="{FF2B5EF4-FFF2-40B4-BE49-F238E27FC236}">
                <a16:creationId xmlns:a16="http://schemas.microsoft.com/office/drawing/2014/main" id="{F1C07943-1E75-CF40-8B32-661053BA9197}"/>
              </a:ext>
            </a:extLst>
          </p:cNvPr>
          <p:cNvSpPr>
            <a:spLocks noGrp="1" noChangeArrowheads="1"/>
          </p:cNvSpPr>
          <p:nvPr>
            <p:ph type="title"/>
          </p:nvPr>
        </p:nvSpPr>
        <p:spPr>
          <a:xfrm>
            <a:off x="324966" y="453181"/>
            <a:ext cx="8131628" cy="1873016"/>
          </a:xfrm>
        </p:spPr>
        <p:txBody>
          <a:bodyPr/>
          <a:lstStyle/>
          <a:p>
            <a:pPr eaLnBrk="1" hangingPunct="1"/>
            <a:br>
              <a:rPr lang="en-US" altLang="en-US" dirty="0"/>
            </a:br>
            <a:r>
              <a:rPr lang="en-US" altLang="en-US" b="1" dirty="0">
                <a:solidFill>
                  <a:schemeClr val="tx1"/>
                </a:solidFill>
              </a:rPr>
              <a:t>DISCUSSION</a:t>
            </a:r>
            <a:br>
              <a:rPr lang="en-US" altLang="en-US" dirty="0">
                <a:solidFill>
                  <a:schemeClr val="tx1"/>
                </a:solidFill>
              </a:rPr>
            </a:br>
            <a:r>
              <a:rPr lang="en-US" altLang="en-US" dirty="0">
                <a:solidFill>
                  <a:schemeClr val="tx1"/>
                </a:solidFill>
              </a:rPr>
              <a:t> </a:t>
            </a:r>
            <a:br>
              <a:rPr lang="en-US" altLang="en-US" dirty="0">
                <a:solidFill>
                  <a:schemeClr val="tx1"/>
                </a:solidFill>
              </a:rPr>
            </a:br>
            <a:endParaRPr lang="en-US" altLang="en-US" sz="3600" dirty="0">
              <a:solidFill>
                <a:schemeClr val="tx1"/>
              </a:solidFill>
            </a:endParaRPr>
          </a:p>
        </p:txBody>
      </p:sp>
      <p:pic>
        <p:nvPicPr>
          <p:cNvPr id="7" name="Picture 6">
            <a:extLst>
              <a:ext uri="{FF2B5EF4-FFF2-40B4-BE49-F238E27FC236}">
                <a16:creationId xmlns:a16="http://schemas.microsoft.com/office/drawing/2014/main" id="{2E2B4B8C-2FF1-3C4E-B413-5EB5D98A1F94}"/>
              </a:ext>
            </a:extLst>
          </p:cNvPr>
          <p:cNvPicPr>
            <a:picLocks noChangeAspect="1"/>
          </p:cNvPicPr>
          <p:nvPr/>
        </p:nvPicPr>
        <p:blipFill>
          <a:blip r:embed="rId3"/>
          <a:stretch>
            <a:fillRect/>
          </a:stretch>
        </p:blipFill>
        <p:spPr>
          <a:xfrm>
            <a:off x="33652" y="6271950"/>
            <a:ext cx="2315688" cy="473936"/>
          </a:xfrm>
          <a:prstGeom prst="rect">
            <a:avLst/>
          </a:prstGeom>
        </p:spPr>
      </p:pic>
      <p:sp>
        <p:nvSpPr>
          <p:cNvPr id="8" name="Slide Number Placeholder 3">
            <a:extLst>
              <a:ext uri="{FF2B5EF4-FFF2-40B4-BE49-F238E27FC236}">
                <a16:creationId xmlns:a16="http://schemas.microsoft.com/office/drawing/2014/main" id="{0249C818-75DC-B94F-A473-9BC4128E9EE8}"/>
              </a:ext>
            </a:extLst>
          </p:cNvPr>
          <p:cNvSpPr>
            <a:spLocks noGrp="1"/>
          </p:cNvSpPr>
          <p:nvPr>
            <p:ph type="sldNum" sz="quarter" idx="10"/>
          </p:nvPr>
        </p:nvSpPr>
        <p:spPr>
          <a:xfrm>
            <a:off x="4572000" y="6591300"/>
            <a:ext cx="53439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82D83F-E3E4-D548-8105-8EF0AC6C20A8}" type="slidenum">
              <a:rPr lang="en-US" altLang="en-US" sz="1000" smtClean="0">
                <a:solidFill>
                  <a:schemeClr val="bg1"/>
                </a:solidFill>
              </a:rPr>
              <a:pPr>
                <a:spcBef>
                  <a:spcPct val="0"/>
                </a:spcBef>
                <a:buFontTx/>
                <a:buNone/>
              </a:pPr>
              <a:t>31</a:t>
            </a:fld>
            <a:endParaRPr lang="en-US" altLang="en-US" sz="1000">
              <a:solidFill>
                <a:schemeClr val="bg1"/>
              </a:solidFill>
            </a:endParaRPr>
          </a:p>
        </p:txBody>
      </p:sp>
      <p:sp>
        <p:nvSpPr>
          <p:cNvPr id="2" name="Content Placeholder 1">
            <a:extLst>
              <a:ext uri="{FF2B5EF4-FFF2-40B4-BE49-F238E27FC236}">
                <a16:creationId xmlns:a16="http://schemas.microsoft.com/office/drawing/2014/main" id="{5C4CEEC3-C820-3140-922B-5411C43A4F9F}"/>
              </a:ext>
            </a:extLst>
          </p:cNvPr>
          <p:cNvSpPr>
            <a:spLocks noGrp="1"/>
          </p:cNvSpPr>
          <p:nvPr>
            <p:ph idx="1"/>
          </p:nvPr>
        </p:nvSpPr>
        <p:spPr>
          <a:xfrm>
            <a:off x="687406" y="1664484"/>
            <a:ext cx="7944596" cy="4044333"/>
          </a:xfrm>
        </p:spPr>
        <p:txBody>
          <a:bodyPr/>
          <a:lstStyle/>
          <a:p>
            <a:pPr marL="514350" indent="-514350">
              <a:buFont typeface="+mj-lt"/>
              <a:buAutoNum type="arabicPeriod"/>
            </a:pPr>
            <a:r>
              <a:rPr lang="en-US" sz="3200" dirty="0"/>
              <a:t>How can we explain that the same types of reasoning are often used across many content areas?</a:t>
            </a:r>
          </a:p>
          <a:p>
            <a:pPr marL="514350" indent="-514350">
              <a:buFont typeface="+mj-lt"/>
              <a:buAutoNum type="arabicPeriod"/>
            </a:pPr>
            <a:endParaRPr lang="en-US" sz="3200" dirty="0"/>
          </a:p>
          <a:p>
            <a:pPr marL="514350" indent="-514350">
              <a:buFont typeface="+mj-lt"/>
              <a:buAutoNum type="arabicPeriod"/>
            </a:pPr>
            <a:r>
              <a:rPr lang="en-US" sz="3200" dirty="0"/>
              <a:t>How is this an argument for the use of HOTRs across grades and content areas?</a:t>
            </a:r>
          </a:p>
        </p:txBody>
      </p:sp>
      <p:sp>
        <p:nvSpPr>
          <p:cNvPr id="3" name="Rectangle 2">
            <a:extLst>
              <a:ext uri="{FF2B5EF4-FFF2-40B4-BE49-F238E27FC236}">
                <a16:creationId xmlns:a16="http://schemas.microsoft.com/office/drawing/2014/main" id="{3B64134B-0EBA-4341-B74F-7DF87BC4FAE0}"/>
              </a:ext>
            </a:extLst>
          </p:cNvPr>
          <p:cNvSpPr/>
          <p:nvPr/>
        </p:nvSpPr>
        <p:spPr>
          <a:xfrm>
            <a:off x="4994366" y="6350504"/>
            <a:ext cx="1572866" cy="523220"/>
          </a:xfrm>
          <a:prstGeom prst="rect">
            <a:avLst/>
          </a:prstGeom>
        </p:spPr>
        <p:txBody>
          <a:bodyPr wrap="none">
            <a:spAutoFit/>
          </a:bodyPr>
          <a:lstStyle/>
          <a:p>
            <a:r>
              <a:rPr lang="en-US" altLang="en-US" sz="1400">
                <a:latin typeface="Times" pitchFamily="2" charset="0"/>
                <a:ea typeface="MS PGothic" panose="020B0600070205080204" pitchFamily="34" charset="-128"/>
              </a:rPr>
              <a:t>Janis </a:t>
            </a:r>
            <a:r>
              <a:rPr lang="en-US" altLang="en-US" sz="1400" err="1">
                <a:latin typeface="Times" pitchFamily="2" charset="0"/>
                <a:ea typeface="MS PGothic" panose="020B0600070205080204" pitchFamily="34" charset="-128"/>
              </a:rPr>
              <a:t>Bulgren</a:t>
            </a:r>
            <a:r>
              <a:rPr lang="en-US" altLang="en-US" sz="1400">
                <a:latin typeface="Times" pitchFamily="2" charset="0"/>
                <a:ea typeface="MS PGothic" panose="020B0600070205080204" pitchFamily="34" charset="-128"/>
              </a:rPr>
              <a:t> 2023</a:t>
            </a:r>
          </a:p>
          <a:p>
            <a:endParaRPr lang="en-US" altLang="en-US" sz="1400">
              <a:solidFill>
                <a:srgbClr val="85898A"/>
              </a:solidFill>
            </a:endParaRPr>
          </a:p>
        </p:txBody>
      </p:sp>
    </p:spTree>
    <p:extLst>
      <p:ext uri="{BB962C8B-B14F-4D97-AF65-F5344CB8AC3E}">
        <p14:creationId xmlns:p14="http://schemas.microsoft.com/office/powerpoint/2010/main" val="517824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a:extLst>
              <a:ext uri="{FF2B5EF4-FFF2-40B4-BE49-F238E27FC236}">
                <a16:creationId xmlns:a16="http://schemas.microsoft.com/office/drawing/2014/main" id="{F1C07943-1E75-CF40-8B32-661053BA9197}"/>
              </a:ext>
            </a:extLst>
          </p:cNvPr>
          <p:cNvSpPr>
            <a:spLocks noGrp="1" noChangeArrowheads="1"/>
          </p:cNvSpPr>
          <p:nvPr>
            <p:ph type="title"/>
          </p:nvPr>
        </p:nvSpPr>
        <p:spPr>
          <a:xfrm>
            <a:off x="176685" y="86505"/>
            <a:ext cx="8131628" cy="1249062"/>
          </a:xfrm>
        </p:spPr>
        <p:txBody>
          <a:bodyPr/>
          <a:lstStyle/>
          <a:p>
            <a:pPr eaLnBrk="1" hangingPunct="1"/>
            <a:r>
              <a:rPr lang="en-US" altLang="en-US" dirty="0"/>
              <a:t> </a:t>
            </a:r>
            <a:br>
              <a:rPr lang="en-US" altLang="en-US" dirty="0"/>
            </a:br>
            <a:r>
              <a:rPr lang="en-US" altLang="en-US" sz="3600" b="1" dirty="0">
                <a:solidFill>
                  <a:schemeClr val="tx1"/>
                </a:solidFill>
              </a:rPr>
              <a:t>T</a:t>
            </a:r>
            <a:r>
              <a:rPr lang="en-US" sz="3600" b="1" dirty="0">
                <a:solidFill>
                  <a:schemeClr val="tx1"/>
                </a:solidFill>
              </a:rPr>
              <a:t>he Power &amp; Potential of Using HOTR Across Content  Areas</a:t>
            </a:r>
            <a:endParaRPr lang="en-US" altLang="en-US" sz="3600" b="1" dirty="0">
              <a:solidFill>
                <a:schemeClr val="tx1"/>
              </a:solidFill>
            </a:endParaRPr>
          </a:p>
        </p:txBody>
      </p:sp>
      <p:pic>
        <p:nvPicPr>
          <p:cNvPr id="7" name="Picture 6">
            <a:extLst>
              <a:ext uri="{FF2B5EF4-FFF2-40B4-BE49-F238E27FC236}">
                <a16:creationId xmlns:a16="http://schemas.microsoft.com/office/drawing/2014/main" id="{2E2B4B8C-2FF1-3C4E-B413-5EB5D98A1F94}"/>
              </a:ext>
            </a:extLst>
          </p:cNvPr>
          <p:cNvPicPr>
            <a:picLocks noChangeAspect="1"/>
          </p:cNvPicPr>
          <p:nvPr/>
        </p:nvPicPr>
        <p:blipFill>
          <a:blip r:embed="rId3"/>
          <a:stretch>
            <a:fillRect/>
          </a:stretch>
        </p:blipFill>
        <p:spPr>
          <a:xfrm>
            <a:off x="33652" y="6271950"/>
            <a:ext cx="2315688" cy="473936"/>
          </a:xfrm>
          <a:prstGeom prst="rect">
            <a:avLst/>
          </a:prstGeom>
        </p:spPr>
      </p:pic>
      <p:sp>
        <p:nvSpPr>
          <p:cNvPr id="8" name="Slide Number Placeholder 3">
            <a:extLst>
              <a:ext uri="{FF2B5EF4-FFF2-40B4-BE49-F238E27FC236}">
                <a16:creationId xmlns:a16="http://schemas.microsoft.com/office/drawing/2014/main" id="{0249C818-75DC-B94F-A473-9BC4128E9EE8}"/>
              </a:ext>
            </a:extLst>
          </p:cNvPr>
          <p:cNvSpPr>
            <a:spLocks noGrp="1"/>
          </p:cNvSpPr>
          <p:nvPr>
            <p:ph type="sldNum" sz="quarter" idx="10"/>
          </p:nvPr>
        </p:nvSpPr>
        <p:spPr>
          <a:xfrm>
            <a:off x="4572000" y="6591300"/>
            <a:ext cx="53439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82D83F-E3E4-D548-8105-8EF0AC6C20A8}" type="slidenum">
              <a:rPr lang="en-US" altLang="en-US" sz="1000" smtClean="0">
                <a:solidFill>
                  <a:schemeClr val="bg1"/>
                </a:solidFill>
              </a:rPr>
              <a:pPr>
                <a:spcBef>
                  <a:spcPct val="0"/>
                </a:spcBef>
                <a:buFontTx/>
                <a:buNone/>
              </a:pPr>
              <a:t>32</a:t>
            </a:fld>
            <a:endParaRPr lang="en-US" altLang="en-US" sz="1000">
              <a:solidFill>
                <a:schemeClr val="bg1"/>
              </a:solidFill>
            </a:endParaRPr>
          </a:p>
        </p:txBody>
      </p:sp>
      <p:sp>
        <p:nvSpPr>
          <p:cNvPr id="2" name="Content Placeholder 1">
            <a:extLst>
              <a:ext uri="{FF2B5EF4-FFF2-40B4-BE49-F238E27FC236}">
                <a16:creationId xmlns:a16="http://schemas.microsoft.com/office/drawing/2014/main" id="{5C4CEEC3-C820-3140-922B-5411C43A4F9F}"/>
              </a:ext>
            </a:extLst>
          </p:cNvPr>
          <p:cNvSpPr>
            <a:spLocks noGrp="1"/>
          </p:cNvSpPr>
          <p:nvPr>
            <p:ph idx="1"/>
          </p:nvPr>
        </p:nvSpPr>
        <p:spPr>
          <a:xfrm>
            <a:off x="593718" y="1642070"/>
            <a:ext cx="7956563" cy="4244824"/>
          </a:xfrm>
        </p:spPr>
        <p:txBody>
          <a:bodyPr/>
          <a:lstStyle/>
          <a:p>
            <a:r>
              <a:rPr lang="en-US" b="1" dirty="0">
                <a:solidFill>
                  <a:srgbClr val="C00000"/>
                </a:solidFill>
              </a:rPr>
              <a:t>IF </a:t>
            </a:r>
            <a:r>
              <a:rPr lang="en-US" dirty="0"/>
              <a:t>given </a:t>
            </a:r>
            <a:r>
              <a:rPr lang="en-US" b="1" dirty="0"/>
              <a:t>multiple exposures </a:t>
            </a:r>
            <a:r>
              <a:rPr lang="en-US" dirty="0"/>
              <a:t>to the steps of analyzing and </a:t>
            </a:r>
            <a:r>
              <a:rPr lang="en-US" sz="2800" dirty="0"/>
              <a:t>evaluating reasoning in different subjects and</a:t>
            </a:r>
          </a:p>
          <a:p>
            <a:r>
              <a:rPr lang="en-US" sz="2800" b="1" dirty="0">
                <a:solidFill>
                  <a:srgbClr val="C00000"/>
                </a:solidFill>
              </a:rPr>
              <a:t>IF</a:t>
            </a:r>
            <a:r>
              <a:rPr lang="en-US" sz="2800" dirty="0"/>
              <a:t> given greater </a:t>
            </a:r>
            <a:r>
              <a:rPr lang="en-US" sz="2800" b="1" dirty="0"/>
              <a:t>student ownership </a:t>
            </a:r>
            <a:r>
              <a:rPr lang="en-US" sz="2800" dirty="0"/>
              <a:t>of the process ….</a:t>
            </a:r>
          </a:p>
          <a:p>
            <a:r>
              <a:rPr lang="en-US" sz="2800" b="1" dirty="0">
                <a:solidFill>
                  <a:srgbClr val="C00000"/>
                </a:solidFill>
              </a:rPr>
              <a:t>THEN </a:t>
            </a:r>
            <a:r>
              <a:rPr lang="en-US" sz="2800" dirty="0"/>
              <a:t>students will come to understand </a:t>
            </a:r>
            <a:r>
              <a:rPr lang="en-US" sz="2800" b="1" dirty="0"/>
              <a:t>generalization of use </a:t>
            </a:r>
            <a:r>
              <a:rPr lang="en-US" sz="2800" dirty="0"/>
              <a:t>of different types of reasoning in many situations.</a:t>
            </a:r>
            <a:endParaRPr lang="en-US" dirty="0"/>
          </a:p>
          <a:p>
            <a:pPr>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3B64134B-0EBA-4341-B74F-7DF87BC4FAE0}"/>
              </a:ext>
            </a:extLst>
          </p:cNvPr>
          <p:cNvSpPr/>
          <p:nvPr/>
        </p:nvSpPr>
        <p:spPr>
          <a:xfrm>
            <a:off x="4994366" y="6350504"/>
            <a:ext cx="1798890" cy="523220"/>
          </a:xfrm>
          <a:prstGeom prst="rect">
            <a:avLst/>
          </a:prstGeom>
        </p:spPr>
        <p:txBody>
          <a:bodyPr wrap="none">
            <a:spAutoFit/>
          </a:bodyPr>
          <a:lstStyle/>
          <a:p>
            <a:r>
              <a:rPr lang="en-US" altLang="en-US" sz="1400">
                <a:latin typeface="Times" pitchFamily="2" charset="0"/>
                <a:ea typeface="MS PGothic" panose="020B0600070205080204" pitchFamily="34" charset="-128"/>
              </a:rPr>
              <a:t>©  Janis </a:t>
            </a:r>
            <a:r>
              <a:rPr lang="en-US" altLang="en-US" sz="1400" err="1">
                <a:latin typeface="Times" pitchFamily="2" charset="0"/>
                <a:ea typeface="MS PGothic" panose="020B0600070205080204" pitchFamily="34" charset="-128"/>
              </a:rPr>
              <a:t>Bulgren</a:t>
            </a:r>
            <a:r>
              <a:rPr lang="en-US" altLang="en-US" sz="1400">
                <a:latin typeface="Times" pitchFamily="2" charset="0"/>
                <a:ea typeface="MS PGothic" panose="020B0600070205080204" pitchFamily="34" charset="-128"/>
              </a:rPr>
              <a:t> 2023</a:t>
            </a:r>
          </a:p>
          <a:p>
            <a:endParaRPr lang="en-US" altLang="en-US" sz="1400">
              <a:solidFill>
                <a:srgbClr val="85898A"/>
              </a:solidFill>
            </a:endParaRPr>
          </a:p>
        </p:txBody>
      </p:sp>
    </p:spTree>
    <p:extLst>
      <p:ext uri="{BB962C8B-B14F-4D97-AF65-F5344CB8AC3E}">
        <p14:creationId xmlns:p14="http://schemas.microsoft.com/office/powerpoint/2010/main" val="577475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a:extLst>
              <a:ext uri="{FF2B5EF4-FFF2-40B4-BE49-F238E27FC236}">
                <a16:creationId xmlns:a16="http://schemas.microsoft.com/office/drawing/2014/main" id="{F1C07943-1E75-CF40-8B32-661053BA9197}"/>
              </a:ext>
            </a:extLst>
          </p:cNvPr>
          <p:cNvSpPr>
            <a:spLocks noGrp="1" noChangeArrowheads="1"/>
          </p:cNvSpPr>
          <p:nvPr>
            <p:ph type="title"/>
          </p:nvPr>
        </p:nvSpPr>
        <p:spPr>
          <a:xfrm>
            <a:off x="828261" y="100669"/>
            <a:ext cx="7772400" cy="763620"/>
          </a:xfrm>
        </p:spPr>
        <p:txBody>
          <a:bodyPr/>
          <a:lstStyle/>
          <a:p>
            <a:pPr eaLnBrk="1" hangingPunct="1"/>
            <a:br>
              <a:rPr lang="en-US" altLang="en-US"/>
            </a:br>
            <a:br>
              <a:rPr lang="en-US" altLang="en-US"/>
            </a:br>
            <a:br>
              <a:rPr lang="en-US" altLang="en-US"/>
            </a:br>
            <a:br>
              <a:rPr lang="en-US" altLang="en-US" sz="2400"/>
            </a:br>
            <a:br>
              <a:rPr lang="en-US" altLang="en-US" b="1"/>
            </a:br>
            <a:endParaRPr lang="en-US" altLang="en-US"/>
          </a:p>
        </p:txBody>
      </p:sp>
      <p:sp>
        <p:nvSpPr>
          <p:cNvPr id="36868" name="Rectangle 5">
            <a:extLst>
              <a:ext uri="{FF2B5EF4-FFF2-40B4-BE49-F238E27FC236}">
                <a16:creationId xmlns:a16="http://schemas.microsoft.com/office/drawing/2014/main" id="{3D2976A0-203F-BA4D-8DE4-A72149B3625E}"/>
              </a:ext>
            </a:extLst>
          </p:cNvPr>
          <p:cNvSpPr>
            <a:spLocks noGrp="1" noChangeArrowheads="1"/>
          </p:cNvSpPr>
          <p:nvPr>
            <p:ph type="body" idx="1"/>
          </p:nvPr>
        </p:nvSpPr>
        <p:spPr>
          <a:xfrm>
            <a:off x="380010" y="1230169"/>
            <a:ext cx="8763990" cy="5025440"/>
          </a:xfrm>
        </p:spPr>
        <p:txBody>
          <a:bodyPr/>
          <a:lstStyle/>
          <a:p>
            <a:endParaRPr lang="en-US" altLang="en-US" sz="3600" u="sng" dirty="0">
              <a:highlight>
                <a:srgbClr val="FFFF00"/>
              </a:highlight>
            </a:endParaRPr>
          </a:p>
          <a:p>
            <a:endParaRPr lang="en-US" sz="2400" dirty="0"/>
          </a:p>
          <a:p>
            <a:pPr marL="0" indent="0">
              <a:buNone/>
            </a:pPr>
            <a:br>
              <a:rPr lang="en-US" dirty="0">
                <a:highlight>
                  <a:srgbClr val="FFFF00"/>
                </a:highlight>
              </a:rPr>
            </a:br>
            <a:endParaRPr lang="en-US" dirty="0">
              <a:highlight>
                <a:srgbClr val="FFFF00"/>
              </a:highlight>
            </a:endParaRPr>
          </a:p>
          <a:p>
            <a:pPr marL="0" indent="0" eaLnBrk="1" hangingPunct="1">
              <a:buFontTx/>
              <a:buNone/>
              <a:defRPr/>
            </a:pPr>
            <a:endParaRPr lang="en-US" altLang="en-US" dirty="0">
              <a:solidFill>
                <a:srgbClr val="000000"/>
              </a:solidFill>
            </a:endParaRPr>
          </a:p>
          <a:p>
            <a:pPr eaLnBrk="1" hangingPunct="1">
              <a:buFont typeface="Wingdings" pitchFamily="2" charset="2"/>
              <a:buChar char="Ø"/>
              <a:defRPr/>
            </a:pPr>
            <a:endParaRPr lang="en-US" altLang="en-US" dirty="0">
              <a:solidFill>
                <a:srgbClr val="000000"/>
              </a:solidFill>
            </a:endParaRPr>
          </a:p>
        </p:txBody>
      </p:sp>
      <p:pic>
        <p:nvPicPr>
          <p:cNvPr id="7" name="Picture 6">
            <a:extLst>
              <a:ext uri="{FF2B5EF4-FFF2-40B4-BE49-F238E27FC236}">
                <a16:creationId xmlns:a16="http://schemas.microsoft.com/office/drawing/2014/main" id="{2E2B4B8C-2FF1-3C4E-B413-5EB5D98A1F94}"/>
              </a:ext>
            </a:extLst>
          </p:cNvPr>
          <p:cNvPicPr>
            <a:picLocks noChangeAspect="1"/>
          </p:cNvPicPr>
          <p:nvPr/>
        </p:nvPicPr>
        <p:blipFill>
          <a:blip r:embed="rId3"/>
          <a:stretch>
            <a:fillRect/>
          </a:stretch>
        </p:blipFill>
        <p:spPr>
          <a:xfrm>
            <a:off x="4567771" y="6176975"/>
            <a:ext cx="2315688" cy="473936"/>
          </a:xfrm>
          <a:prstGeom prst="rect">
            <a:avLst/>
          </a:prstGeom>
        </p:spPr>
      </p:pic>
      <p:sp>
        <p:nvSpPr>
          <p:cNvPr id="8" name="Slide Number Placeholder 3">
            <a:extLst>
              <a:ext uri="{FF2B5EF4-FFF2-40B4-BE49-F238E27FC236}">
                <a16:creationId xmlns:a16="http://schemas.microsoft.com/office/drawing/2014/main" id="{0249C818-75DC-B94F-A473-9BC4128E9EE8}"/>
              </a:ext>
            </a:extLst>
          </p:cNvPr>
          <p:cNvSpPr>
            <a:spLocks noGrp="1"/>
          </p:cNvSpPr>
          <p:nvPr>
            <p:ph type="sldNum" sz="quarter" idx="10"/>
          </p:nvPr>
        </p:nvSpPr>
        <p:spPr>
          <a:xfrm>
            <a:off x="4572000" y="6591300"/>
            <a:ext cx="53439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82D83F-E3E4-D548-8105-8EF0AC6C20A8}" type="slidenum">
              <a:rPr lang="en-US" altLang="en-US" sz="1000" smtClean="0">
                <a:solidFill>
                  <a:schemeClr val="bg1"/>
                </a:solidFill>
              </a:rPr>
              <a:pPr>
                <a:spcBef>
                  <a:spcPct val="0"/>
                </a:spcBef>
                <a:buFontTx/>
                <a:buNone/>
              </a:pPr>
              <a:t>33</a:t>
            </a:fld>
            <a:endParaRPr lang="en-US" altLang="en-US" sz="1000">
              <a:solidFill>
                <a:schemeClr val="bg1"/>
              </a:solidFill>
            </a:endParaRPr>
          </a:p>
        </p:txBody>
      </p:sp>
      <p:sp>
        <p:nvSpPr>
          <p:cNvPr id="4" name="Rectangle 3">
            <a:extLst>
              <a:ext uri="{FF2B5EF4-FFF2-40B4-BE49-F238E27FC236}">
                <a16:creationId xmlns:a16="http://schemas.microsoft.com/office/drawing/2014/main" id="{1F88E5A7-C7E2-9846-8EA0-23C947829C33}"/>
              </a:ext>
            </a:extLst>
          </p:cNvPr>
          <p:cNvSpPr/>
          <p:nvPr/>
        </p:nvSpPr>
        <p:spPr>
          <a:xfrm>
            <a:off x="216681" y="415609"/>
            <a:ext cx="8383980" cy="646331"/>
          </a:xfrm>
          <a:prstGeom prst="rect">
            <a:avLst/>
          </a:prstGeom>
        </p:spPr>
        <p:txBody>
          <a:bodyPr wrap="square">
            <a:spAutoFit/>
          </a:bodyPr>
          <a:lstStyle/>
          <a:p>
            <a:pPr algn="ctr"/>
            <a:r>
              <a:rPr lang="en-US" sz="3600" b="1" dirty="0">
                <a:solidFill>
                  <a:schemeClr val="tx1"/>
                </a:solidFill>
                <a:latin typeface="+mj-lt"/>
              </a:rPr>
              <a:t>Writing Standards</a:t>
            </a:r>
          </a:p>
        </p:txBody>
      </p:sp>
      <p:sp>
        <p:nvSpPr>
          <p:cNvPr id="2" name="Rectangle 1">
            <a:extLst>
              <a:ext uri="{FF2B5EF4-FFF2-40B4-BE49-F238E27FC236}">
                <a16:creationId xmlns:a16="http://schemas.microsoft.com/office/drawing/2014/main" id="{EFFDC1C6-93CC-FF4C-B3B5-FD9C1A6ED5B9}"/>
              </a:ext>
            </a:extLst>
          </p:cNvPr>
          <p:cNvSpPr/>
          <p:nvPr/>
        </p:nvSpPr>
        <p:spPr>
          <a:xfrm>
            <a:off x="5469289" y="6355359"/>
            <a:ext cx="1414170" cy="261610"/>
          </a:xfrm>
          <a:prstGeom prst="rect">
            <a:avLst/>
          </a:prstGeom>
        </p:spPr>
        <p:txBody>
          <a:bodyPr wrap="none">
            <a:spAutoFit/>
          </a:bodyPr>
          <a:lstStyle/>
          <a:p>
            <a:pPr algn="r"/>
            <a:r>
              <a:rPr lang="en-US" altLang="en-US" sz="1100">
                <a:solidFill>
                  <a:srgbClr val="85898A"/>
                </a:solidFill>
              </a:rPr>
              <a:t>© Janis </a:t>
            </a:r>
            <a:r>
              <a:rPr lang="en-US" altLang="en-US" sz="1100" err="1">
                <a:solidFill>
                  <a:srgbClr val="85898A"/>
                </a:solidFill>
              </a:rPr>
              <a:t>Bulgren</a:t>
            </a:r>
            <a:r>
              <a:rPr lang="en-US" altLang="en-US" sz="1100">
                <a:solidFill>
                  <a:srgbClr val="85898A"/>
                </a:solidFill>
              </a:rPr>
              <a:t> 2023</a:t>
            </a:r>
          </a:p>
        </p:txBody>
      </p:sp>
      <p:sp>
        <p:nvSpPr>
          <p:cNvPr id="5" name="TextBox 4">
            <a:extLst>
              <a:ext uri="{FF2B5EF4-FFF2-40B4-BE49-F238E27FC236}">
                <a16:creationId xmlns:a16="http://schemas.microsoft.com/office/drawing/2014/main" id="{3FE34E1F-25EB-4A7F-15C4-2E10824C4364}"/>
              </a:ext>
            </a:extLst>
          </p:cNvPr>
          <p:cNvSpPr txBox="1"/>
          <p:nvPr/>
        </p:nvSpPr>
        <p:spPr>
          <a:xfrm>
            <a:off x="914400" y="1480731"/>
            <a:ext cx="7849590" cy="4524315"/>
          </a:xfrm>
          <a:prstGeom prst="rect">
            <a:avLst/>
          </a:prstGeom>
          <a:noFill/>
        </p:spPr>
        <p:txBody>
          <a:bodyPr wrap="square">
            <a:spAutoFit/>
          </a:bodyPr>
          <a:lstStyle/>
          <a:p>
            <a:r>
              <a:rPr lang="en-US" dirty="0">
                <a:latin typeface="Geneva" panose="020B0503030404040204" pitchFamily="34" charset="0"/>
                <a:ea typeface="Geneva" panose="020B0503030404040204" pitchFamily="34" charset="0"/>
              </a:rPr>
              <a:t>1</a:t>
            </a:r>
            <a:r>
              <a:rPr lang="en-US" sz="2200" dirty="0">
                <a:latin typeface="Geneva" panose="020B0503030404040204" pitchFamily="34" charset="0"/>
                <a:ea typeface="Geneva" panose="020B0503030404040204" pitchFamily="34" charset="0"/>
              </a:rPr>
              <a:t>.  </a:t>
            </a:r>
            <a:r>
              <a:rPr lang="en-US" sz="2200" dirty="0">
                <a:latin typeface="+mn-lt"/>
                <a:ea typeface="Geneva" panose="020B0503030404040204" pitchFamily="34" charset="0"/>
              </a:rPr>
              <a:t>Write arguments to support claims using reasoning and relevant evidence, acknowledge alternate claims, and organize reasons logically.</a:t>
            </a:r>
          </a:p>
          <a:p>
            <a:pPr defTabSz="449831" eaLnBrk="1" fontAlgn="auto" hangingPunct="1">
              <a:spcAft>
                <a:spcPts val="0"/>
              </a:spcAft>
              <a:defRPr/>
            </a:pPr>
            <a:endParaRPr lang="en-US" sz="2200" dirty="0">
              <a:latin typeface="+mn-lt"/>
              <a:ea typeface="Geneva" panose="020B0503030404040204" pitchFamily="34" charset="0"/>
            </a:endParaRPr>
          </a:p>
          <a:p>
            <a:r>
              <a:rPr lang="en-US" sz="2200" dirty="0">
                <a:latin typeface="+mn-lt"/>
                <a:ea typeface="Geneva" panose="020B0503030404040204" pitchFamily="34" charset="0"/>
              </a:rPr>
              <a:t>2. Introduce a topic, using strategies such as classification, comparison/contrast, and cause/effect to organize ideas and concepts and make connections. </a:t>
            </a:r>
          </a:p>
          <a:p>
            <a:pPr marL="380911" indent="-380911" defTabSz="449831" eaLnBrk="1" fontAlgn="auto" hangingPunct="1">
              <a:spcAft>
                <a:spcPts val="0"/>
              </a:spcAft>
              <a:buFontTx/>
              <a:buAutoNum type="arabicPeriod" startAt="2"/>
              <a:defRPr/>
            </a:pPr>
            <a:endParaRPr lang="en-US" sz="2200" dirty="0">
              <a:latin typeface="+mn-lt"/>
              <a:ea typeface="Geneva" panose="020B0503030404040204" pitchFamily="34" charset="0"/>
            </a:endParaRPr>
          </a:p>
          <a:p>
            <a:pPr defTabSz="449831" eaLnBrk="1" fontAlgn="auto" hangingPunct="1">
              <a:spcAft>
                <a:spcPts val="0"/>
              </a:spcAft>
              <a:defRPr/>
            </a:pPr>
            <a:r>
              <a:rPr lang="en-US" sz="2200" dirty="0">
                <a:latin typeface="+mn-lt"/>
                <a:ea typeface="Geneva" panose="020B0503030404040204" pitchFamily="34" charset="0"/>
              </a:rPr>
              <a:t>3. Develop the topic with well-chosen facts, definitions, and examples.</a:t>
            </a:r>
          </a:p>
          <a:p>
            <a:pPr marL="380911" indent="-380911" defTabSz="449831" eaLnBrk="1" fontAlgn="auto" hangingPunct="1">
              <a:spcAft>
                <a:spcPts val="0"/>
              </a:spcAft>
              <a:buFontTx/>
              <a:buAutoNum type="arabicPeriod" startAt="2"/>
              <a:defRPr/>
            </a:pPr>
            <a:endParaRPr lang="en-US" sz="2200" dirty="0">
              <a:latin typeface="+mn-lt"/>
              <a:ea typeface="Geneva" panose="020B0503030404040204" pitchFamily="34" charset="0"/>
            </a:endParaRPr>
          </a:p>
          <a:p>
            <a:pPr defTabSz="449831" eaLnBrk="1" fontAlgn="auto" hangingPunct="1">
              <a:spcAft>
                <a:spcPts val="0"/>
              </a:spcAft>
              <a:defRPr/>
            </a:pPr>
            <a:r>
              <a:rPr lang="en-US" sz="2200" dirty="0">
                <a:latin typeface="+mn-lt"/>
                <a:ea typeface="Geneva" panose="020B0503030404040204" pitchFamily="34" charset="0"/>
              </a:rPr>
              <a:t>4. Provide a concluding statement that follows from and supports the explanation</a:t>
            </a:r>
          </a:p>
        </p:txBody>
      </p:sp>
      <p:pic>
        <p:nvPicPr>
          <p:cNvPr id="3" name="Picture 2">
            <a:extLst>
              <a:ext uri="{FF2B5EF4-FFF2-40B4-BE49-F238E27FC236}">
                <a16:creationId xmlns:a16="http://schemas.microsoft.com/office/drawing/2014/main" id="{8ED357F8-D43D-D83D-893E-F249A43B1941}"/>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4051057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361CB476-F79E-57C4-43EC-33D11C109BE0}"/>
              </a:ext>
            </a:extLst>
          </p:cNvPr>
          <p:cNvSpPr>
            <a:spLocks noGrp="1"/>
          </p:cNvSpPr>
          <p:nvPr>
            <p:ph type="title"/>
          </p:nvPr>
        </p:nvSpPr>
        <p:spPr>
          <a:xfrm>
            <a:off x="500972" y="409977"/>
            <a:ext cx="8371268" cy="1719765"/>
          </a:xfrm>
        </p:spPr>
        <p:txBody>
          <a:bodyPr/>
          <a:lstStyle/>
          <a:p>
            <a:pPr defTabSz="449788" eaLnBrk="1" hangingPunct="1"/>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br>
              <a:rPr lang="en-US" altLang="en-US" sz="2800" dirty="0">
                <a:latin typeface="Arial" panose="020B0604020202020204" pitchFamily="34" charset="0"/>
                <a:ea typeface="ＭＳ Ｐゴシック" panose="020B0600070205080204" pitchFamily="34" charset="-128"/>
                <a:cs typeface="Arial" panose="020B0604020202020204" pitchFamily="34" charset="0"/>
              </a:rPr>
            </a:br>
            <a:br>
              <a:rPr lang="en-US" altLang="en-US" sz="2800" dirty="0">
                <a:latin typeface="Arial" panose="020B0604020202020204" pitchFamily="34" charset="0"/>
                <a:ea typeface="ＭＳ Ｐゴシック" panose="020B0600070205080204" pitchFamily="34" charset="-128"/>
                <a:cs typeface="Arial" panose="020B0604020202020204" pitchFamily="34" charset="0"/>
              </a:rPr>
            </a:br>
            <a:r>
              <a:rPr lang="en-US" altLang="en-US" sz="36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DISCUSSION: </a:t>
            </a:r>
            <a:br>
              <a:rPr lang="en-US" altLang="en-US" sz="36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br>
            <a:r>
              <a:rPr lang="en-US" altLang="en-US" sz="36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br>
              <a:rPr lang="en-US" altLang="en-US" sz="28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br>
            <a:endParaRPr lang="en-US" altLang="en-US" sz="2400" dirty="0">
              <a:solidFill>
                <a:schemeClr val="tx1"/>
              </a:solidFill>
              <a:latin typeface="+mn-lt"/>
              <a:ea typeface="ＭＳ Ｐゴシック" panose="020B0600070205080204" pitchFamily="34" charset="-128"/>
            </a:endParaRPr>
          </a:p>
        </p:txBody>
      </p:sp>
      <p:sp>
        <p:nvSpPr>
          <p:cNvPr id="3" name="TextBox 2">
            <a:extLst>
              <a:ext uri="{FF2B5EF4-FFF2-40B4-BE49-F238E27FC236}">
                <a16:creationId xmlns:a16="http://schemas.microsoft.com/office/drawing/2014/main" id="{FC908250-01CA-0243-EE06-FA90CF263FD8}"/>
              </a:ext>
            </a:extLst>
          </p:cNvPr>
          <p:cNvSpPr txBox="1"/>
          <p:nvPr/>
        </p:nvSpPr>
        <p:spPr>
          <a:xfrm>
            <a:off x="1191051" y="1829493"/>
            <a:ext cx="6991109" cy="3416320"/>
          </a:xfrm>
          <a:prstGeom prst="rect">
            <a:avLst/>
          </a:prstGeom>
          <a:noFill/>
        </p:spPr>
        <p:txBody>
          <a:bodyPr wrap="square">
            <a:spAutoFit/>
          </a:bodyPr>
          <a:lstStyle/>
          <a:p>
            <a:r>
              <a:rPr lang="en-US" altLang="en-US" sz="2400" b="1" dirty="0">
                <a:solidFill>
                  <a:schemeClr val="tx1"/>
                </a:solidFill>
                <a:latin typeface="+mn-lt"/>
                <a:ea typeface="ＭＳ Ｐゴシック" panose="020B0600070205080204" pitchFamily="34" charset="-128"/>
                <a:cs typeface="Arial" panose="020B0604020202020204" pitchFamily="34" charset="0"/>
              </a:rPr>
              <a:t>HOTR graphics can guide </a:t>
            </a:r>
            <a:r>
              <a:rPr lang="en-US" altLang="en-US" sz="2400" b="1" dirty="0">
                <a:solidFill>
                  <a:srgbClr val="C00000"/>
                </a:solidFill>
                <a:latin typeface="+mn-lt"/>
                <a:ea typeface="ＭＳ Ｐゴシック" panose="020B0600070205080204" pitchFamily="34" charset="-128"/>
                <a:cs typeface="Arial" panose="020B0604020202020204" pitchFamily="34" charset="0"/>
              </a:rPr>
              <a:t>essay writing</a:t>
            </a:r>
            <a:r>
              <a:rPr lang="en-US" altLang="en-US" sz="2400" b="1" dirty="0">
                <a:solidFill>
                  <a:schemeClr val="tx1"/>
                </a:solidFill>
                <a:latin typeface="+mn-lt"/>
                <a:ea typeface="ＭＳ Ｐゴシック" panose="020B0600070205080204" pitchFamily="34" charset="-128"/>
                <a:cs typeface="Arial" panose="020B0604020202020204" pitchFamily="34" charset="0"/>
              </a:rPr>
              <a:t>…</a:t>
            </a:r>
            <a:br>
              <a:rPr lang="en-US" altLang="en-US" sz="2400" dirty="0">
                <a:solidFill>
                  <a:schemeClr val="tx1"/>
                </a:solidFill>
                <a:latin typeface="+mn-lt"/>
                <a:ea typeface="ＭＳ Ｐゴシック" panose="020B0600070205080204" pitchFamily="34" charset="-128"/>
                <a:cs typeface="Arial" panose="020B0604020202020204" pitchFamily="34" charset="0"/>
              </a:rPr>
            </a:br>
            <a:br>
              <a:rPr lang="en-US" altLang="en-US" sz="2400" dirty="0">
                <a:solidFill>
                  <a:schemeClr val="tx1"/>
                </a:solidFill>
                <a:latin typeface="+mn-lt"/>
                <a:ea typeface="ＭＳ Ｐゴシック" panose="020B0600070205080204" pitchFamily="34" charset="-128"/>
                <a:cs typeface="Arial" panose="020B0604020202020204" pitchFamily="34" charset="0"/>
              </a:rPr>
            </a:br>
            <a:r>
              <a:rPr lang="en-US" altLang="en-US" sz="2400" b="1" dirty="0">
                <a:solidFill>
                  <a:schemeClr val="tx1"/>
                </a:solidFill>
                <a:latin typeface="+mn-lt"/>
                <a:ea typeface="ＭＳ Ｐゴシック" panose="020B0600070205080204" pitchFamily="34" charset="-128"/>
                <a:cs typeface="Arial" panose="020B0604020202020204" pitchFamily="34" charset="0"/>
              </a:rPr>
              <a:t>BUT</a:t>
            </a:r>
            <a:r>
              <a:rPr lang="en-US" altLang="en-US" sz="2400" dirty="0">
                <a:solidFill>
                  <a:schemeClr val="tx1"/>
                </a:solidFill>
                <a:latin typeface="+mn-lt"/>
                <a:ea typeface="ＭＳ Ｐゴシック" panose="020B0600070205080204" pitchFamily="34" charset="-128"/>
                <a:cs typeface="Arial" panose="020B0604020202020204" pitchFamily="34" charset="0"/>
              </a:rPr>
              <a:t>, how intuitive is the bridge from a graphic to an essay? For teachers?  For students?</a:t>
            </a:r>
            <a:br>
              <a:rPr lang="en-US" altLang="en-US" sz="2400" dirty="0">
                <a:solidFill>
                  <a:schemeClr val="tx1"/>
                </a:solidFill>
                <a:latin typeface="+mn-lt"/>
                <a:ea typeface="ＭＳ Ｐゴシック" panose="020B0600070205080204" pitchFamily="34" charset="-128"/>
                <a:cs typeface="Arial" panose="020B0604020202020204" pitchFamily="34" charset="0"/>
              </a:rPr>
            </a:br>
            <a:br>
              <a:rPr lang="en-US" altLang="en-US" sz="2400" dirty="0">
                <a:solidFill>
                  <a:schemeClr val="tx1"/>
                </a:solidFill>
                <a:latin typeface="+mn-lt"/>
                <a:ea typeface="ＭＳ Ｐゴシック" panose="020B0600070205080204" pitchFamily="34" charset="-128"/>
                <a:cs typeface="Arial" panose="020B0604020202020204" pitchFamily="34" charset="0"/>
              </a:rPr>
            </a:br>
            <a:br>
              <a:rPr lang="en-US" altLang="en-US" sz="2400" dirty="0">
                <a:solidFill>
                  <a:schemeClr val="tx1"/>
                </a:solidFill>
                <a:latin typeface="+mn-lt"/>
                <a:ea typeface="ＭＳ Ｐゴシック" panose="020B0600070205080204" pitchFamily="34" charset="-128"/>
                <a:cs typeface="Arial" panose="020B0604020202020204" pitchFamily="34" charset="0"/>
              </a:rPr>
            </a:br>
            <a:r>
              <a:rPr lang="en-US" altLang="en-US" sz="2400" b="1" dirty="0">
                <a:solidFill>
                  <a:schemeClr val="tx1"/>
                </a:solidFill>
                <a:latin typeface="+mn-lt"/>
                <a:ea typeface="ＭＳ Ｐゴシック" panose="020B0600070205080204" pitchFamily="34" charset="-128"/>
                <a:cs typeface="Arial" panose="020B0604020202020204" pitchFamily="34" charset="0"/>
              </a:rPr>
              <a:t>TO MAKE THIS CONNECTION,</a:t>
            </a:r>
            <a:r>
              <a:rPr lang="en-US" altLang="en-US" sz="2400" dirty="0">
                <a:solidFill>
                  <a:schemeClr val="tx1"/>
                </a:solidFill>
                <a:latin typeface="+mn-lt"/>
                <a:ea typeface="ＭＳ Ｐゴシック" panose="020B0600070205080204" pitchFamily="34" charset="-128"/>
                <a:cs typeface="Arial" panose="020B0604020202020204" pitchFamily="34" charset="0"/>
              </a:rPr>
              <a:t> what supports do </a:t>
            </a:r>
            <a:r>
              <a:rPr lang="en-US" altLang="en-US" sz="2400" dirty="0" err="1">
                <a:solidFill>
                  <a:schemeClr val="tx1"/>
                </a:solidFill>
                <a:latin typeface="+mn-lt"/>
                <a:ea typeface="ＭＳ Ｐゴシック" panose="020B0600070205080204" pitchFamily="34" charset="-128"/>
                <a:cs typeface="Arial" panose="020B0604020202020204" pitchFamily="34" charset="0"/>
              </a:rPr>
              <a:t>PDers</a:t>
            </a:r>
            <a:r>
              <a:rPr lang="en-US" altLang="en-US" sz="2400" dirty="0">
                <a:solidFill>
                  <a:schemeClr val="tx1"/>
                </a:solidFill>
                <a:latin typeface="+mn-lt"/>
                <a:ea typeface="ＭＳ Ｐゴシック" panose="020B0600070205080204" pitchFamily="34" charset="-128"/>
                <a:cs typeface="Arial" panose="020B0604020202020204" pitchFamily="34" charset="0"/>
              </a:rPr>
              <a:t> and teachers need?</a:t>
            </a:r>
            <a:br>
              <a:rPr lang="en-US" altLang="en-US" sz="2400" dirty="0">
                <a:solidFill>
                  <a:schemeClr val="tx1"/>
                </a:solidFill>
                <a:latin typeface="+mn-lt"/>
                <a:ea typeface="ＭＳ Ｐゴシック" panose="020B0600070205080204" pitchFamily="34" charset="-128"/>
              </a:rPr>
            </a:br>
            <a:endParaRPr lang="en-US" dirty="0"/>
          </a:p>
        </p:txBody>
      </p:sp>
      <p:pic>
        <p:nvPicPr>
          <p:cNvPr id="2" name="Picture 1">
            <a:extLst>
              <a:ext uri="{FF2B5EF4-FFF2-40B4-BE49-F238E27FC236}">
                <a16:creationId xmlns:a16="http://schemas.microsoft.com/office/drawing/2014/main" id="{47D4341C-4ADE-7F85-EE6E-6A285FE2C5C5}"/>
              </a:ext>
            </a:extLst>
          </p:cNvPr>
          <p:cNvPicPr>
            <a:picLocks noChangeAspect="1"/>
          </p:cNvPicPr>
          <p:nvPr/>
        </p:nvPicPr>
        <p:blipFill>
          <a:blip r:embed="rId3"/>
          <a:stretch>
            <a:fillRect/>
          </a:stretch>
        </p:blipFill>
        <p:spPr>
          <a:xfrm>
            <a:off x="33652" y="6271950"/>
            <a:ext cx="2315688" cy="47393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a:extLst>
              <a:ext uri="{FF2B5EF4-FFF2-40B4-BE49-F238E27FC236}">
                <a16:creationId xmlns:a16="http://schemas.microsoft.com/office/drawing/2014/main" id="{F1C07943-1E75-CF40-8B32-661053BA9197}"/>
              </a:ext>
            </a:extLst>
          </p:cNvPr>
          <p:cNvSpPr>
            <a:spLocks noGrp="1" noChangeArrowheads="1"/>
          </p:cNvSpPr>
          <p:nvPr>
            <p:ph type="title"/>
          </p:nvPr>
        </p:nvSpPr>
        <p:spPr>
          <a:xfrm>
            <a:off x="424542" y="-605822"/>
            <a:ext cx="8131628" cy="1873016"/>
          </a:xfrm>
        </p:spPr>
        <p:txBody>
          <a:bodyPr/>
          <a:lstStyle/>
          <a:p>
            <a:pPr eaLnBrk="1" hangingPunct="1"/>
            <a:br>
              <a:rPr lang="en-US" altLang="en-US" dirty="0"/>
            </a:br>
            <a:br>
              <a:rPr lang="en-US" altLang="en-US" dirty="0"/>
            </a:br>
            <a:r>
              <a:rPr lang="en-US" altLang="en-US" dirty="0"/>
              <a:t> </a:t>
            </a:r>
            <a:br>
              <a:rPr lang="en-US" altLang="en-US" dirty="0"/>
            </a:br>
            <a:r>
              <a:rPr lang="en-US" altLang="en-US" b="1" dirty="0">
                <a:solidFill>
                  <a:schemeClr val="tx1"/>
                </a:solidFill>
              </a:rPr>
              <a:t>Activity</a:t>
            </a:r>
            <a:endParaRPr lang="en-US" altLang="en-US" sz="3600" b="1" dirty="0">
              <a:solidFill>
                <a:schemeClr val="tx1"/>
              </a:solidFill>
              <a:latin typeface="Century Gothic" panose="020B0502020202020204" pitchFamily="34" charset="0"/>
            </a:endParaRPr>
          </a:p>
        </p:txBody>
      </p:sp>
      <p:pic>
        <p:nvPicPr>
          <p:cNvPr id="7" name="Picture 6">
            <a:extLst>
              <a:ext uri="{FF2B5EF4-FFF2-40B4-BE49-F238E27FC236}">
                <a16:creationId xmlns:a16="http://schemas.microsoft.com/office/drawing/2014/main" id="{2E2B4B8C-2FF1-3C4E-B413-5EB5D98A1F94}"/>
              </a:ext>
            </a:extLst>
          </p:cNvPr>
          <p:cNvPicPr>
            <a:picLocks noChangeAspect="1"/>
          </p:cNvPicPr>
          <p:nvPr/>
        </p:nvPicPr>
        <p:blipFill>
          <a:blip r:embed="rId3"/>
          <a:stretch>
            <a:fillRect/>
          </a:stretch>
        </p:blipFill>
        <p:spPr>
          <a:xfrm>
            <a:off x="33652" y="6271950"/>
            <a:ext cx="2315688" cy="473936"/>
          </a:xfrm>
          <a:prstGeom prst="rect">
            <a:avLst/>
          </a:prstGeom>
        </p:spPr>
      </p:pic>
      <p:sp>
        <p:nvSpPr>
          <p:cNvPr id="8" name="Slide Number Placeholder 3">
            <a:extLst>
              <a:ext uri="{FF2B5EF4-FFF2-40B4-BE49-F238E27FC236}">
                <a16:creationId xmlns:a16="http://schemas.microsoft.com/office/drawing/2014/main" id="{0249C818-75DC-B94F-A473-9BC4128E9EE8}"/>
              </a:ext>
            </a:extLst>
          </p:cNvPr>
          <p:cNvSpPr>
            <a:spLocks noGrp="1"/>
          </p:cNvSpPr>
          <p:nvPr>
            <p:ph type="sldNum" sz="quarter" idx="10"/>
          </p:nvPr>
        </p:nvSpPr>
        <p:spPr>
          <a:xfrm>
            <a:off x="4572000" y="6591300"/>
            <a:ext cx="53439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82D83F-E3E4-D548-8105-8EF0AC6C20A8}" type="slidenum">
              <a:rPr lang="en-US" altLang="en-US" sz="1000" smtClean="0">
                <a:solidFill>
                  <a:schemeClr val="bg1"/>
                </a:solidFill>
              </a:rPr>
              <a:pPr>
                <a:spcBef>
                  <a:spcPct val="0"/>
                </a:spcBef>
                <a:buFontTx/>
                <a:buNone/>
              </a:pPr>
              <a:t>35</a:t>
            </a:fld>
            <a:endParaRPr lang="en-US" altLang="en-US" sz="1000">
              <a:solidFill>
                <a:schemeClr val="bg1"/>
              </a:solidFill>
            </a:endParaRPr>
          </a:p>
        </p:txBody>
      </p:sp>
      <p:sp>
        <p:nvSpPr>
          <p:cNvPr id="2" name="Content Placeholder 1">
            <a:extLst>
              <a:ext uri="{FF2B5EF4-FFF2-40B4-BE49-F238E27FC236}">
                <a16:creationId xmlns:a16="http://schemas.microsoft.com/office/drawing/2014/main" id="{5C4CEEC3-C820-3140-922B-5411C43A4F9F}"/>
              </a:ext>
            </a:extLst>
          </p:cNvPr>
          <p:cNvSpPr>
            <a:spLocks noGrp="1"/>
          </p:cNvSpPr>
          <p:nvPr>
            <p:ph idx="1"/>
          </p:nvPr>
        </p:nvSpPr>
        <p:spPr>
          <a:xfrm>
            <a:off x="554307" y="1309523"/>
            <a:ext cx="8035386" cy="4600748"/>
          </a:xfrm>
        </p:spPr>
        <p:txBody>
          <a:bodyPr>
            <a:noAutofit/>
          </a:bodyPr>
          <a:lstStyle/>
          <a:p>
            <a:pPr marL="0" indent="0">
              <a:buNone/>
            </a:pPr>
            <a:r>
              <a:rPr lang="en-US" sz="3200" dirty="0"/>
              <a:t>Let’s consider one graphic organizer and discuss ways to support its use to write essays --using a Question Exploration Guide.</a:t>
            </a:r>
          </a:p>
          <a:p>
            <a:pPr marL="0" indent="0">
              <a:buNone/>
            </a:pPr>
            <a:endParaRPr lang="en-US" sz="3200" dirty="0"/>
          </a:p>
          <a:p>
            <a:pPr marL="0" indent="0">
              <a:buNone/>
            </a:pPr>
            <a:r>
              <a:rPr lang="en-US" sz="3200" dirty="0"/>
              <a:t>Consider the writing scaffolds that follow and discuss their usefulness to help students use a HOTR graphic to write an essay.</a:t>
            </a:r>
          </a:p>
        </p:txBody>
      </p:sp>
      <p:sp>
        <p:nvSpPr>
          <p:cNvPr id="3" name="Rectangle 2">
            <a:extLst>
              <a:ext uri="{FF2B5EF4-FFF2-40B4-BE49-F238E27FC236}">
                <a16:creationId xmlns:a16="http://schemas.microsoft.com/office/drawing/2014/main" id="{3B64134B-0EBA-4341-B74F-7DF87BC4FAE0}"/>
              </a:ext>
            </a:extLst>
          </p:cNvPr>
          <p:cNvSpPr/>
          <p:nvPr/>
        </p:nvSpPr>
        <p:spPr>
          <a:xfrm>
            <a:off x="4994366" y="6350504"/>
            <a:ext cx="1571264" cy="307777"/>
          </a:xfrm>
          <a:prstGeom prst="rect">
            <a:avLst/>
          </a:prstGeom>
        </p:spPr>
        <p:txBody>
          <a:bodyPr wrap="none">
            <a:spAutoFit/>
          </a:bodyPr>
          <a:lstStyle/>
          <a:p>
            <a:pPr>
              <a:buFont typeface="Arial" panose="020B0604020202020204" pitchFamily="34" charset="0"/>
              <a:buChar char="•"/>
            </a:pPr>
            <a:r>
              <a:rPr lang="en-US" altLang="en-US" sz="1400">
                <a:solidFill>
                  <a:srgbClr val="85898A"/>
                </a:solidFill>
              </a:rPr>
              <a:t>© J. </a:t>
            </a:r>
            <a:r>
              <a:rPr lang="en-US" altLang="en-US" sz="1400" err="1">
                <a:solidFill>
                  <a:srgbClr val="85898A"/>
                </a:solidFill>
              </a:rPr>
              <a:t>Bulgren</a:t>
            </a:r>
            <a:r>
              <a:rPr lang="en-US" altLang="en-US" sz="1400">
                <a:solidFill>
                  <a:srgbClr val="85898A"/>
                </a:solidFill>
              </a:rPr>
              <a:t> 2023</a:t>
            </a:r>
          </a:p>
        </p:txBody>
      </p:sp>
    </p:spTree>
    <p:extLst>
      <p:ext uri="{BB962C8B-B14F-4D97-AF65-F5344CB8AC3E}">
        <p14:creationId xmlns:p14="http://schemas.microsoft.com/office/powerpoint/2010/main" val="151952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a:extLst>
              <a:ext uri="{FF2B5EF4-FFF2-40B4-BE49-F238E27FC236}">
                <a16:creationId xmlns:a16="http://schemas.microsoft.com/office/drawing/2014/main" id="{F1C07943-1E75-CF40-8B32-661053BA9197}"/>
              </a:ext>
            </a:extLst>
          </p:cNvPr>
          <p:cNvSpPr>
            <a:spLocks noGrp="1" noChangeArrowheads="1"/>
          </p:cNvSpPr>
          <p:nvPr>
            <p:ph type="title"/>
          </p:nvPr>
        </p:nvSpPr>
        <p:spPr>
          <a:xfrm>
            <a:off x="424542" y="-605822"/>
            <a:ext cx="8131628" cy="1873016"/>
          </a:xfrm>
        </p:spPr>
        <p:txBody>
          <a:bodyPr/>
          <a:lstStyle/>
          <a:p>
            <a:pPr eaLnBrk="1" hangingPunct="1"/>
            <a:br>
              <a:rPr lang="en-US" altLang="en-US" dirty="0"/>
            </a:br>
            <a:br>
              <a:rPr lang="en-US" altLang="en-US" dirty="0"/>
            </a:br>
            <a:r>
              <a:rPr lang="en-US" altLang="en-US" dirty="0"/>
              <a:t> </a:t>
            </a:r>
            <a:br>
              <a:rPr lang="en-US" altLang="en-US" dirty="0"/>
            </a:br>
            <a:r>
              <a:rPr lang="en-US" altLang="en-US" dirty="0">
                <a:solidFill>
                  <a:schemeClr val="tx1"/>
                </a:solidFill>
              </a:rPr>
              <a:t>Note</a:t>
            </a:r>
            <a:endParaRPr lang="en-US" altLang="en-US" sz="3600" b="1" dirty="0">
              <a:solidFill>
                <a:schemeClr val="tx1"/>
              </a:solidFill>
              <a:latin typeface="Century Gothic" panose="020B0502020202020204" pitchFamily="34" charset="0"/>
            </a:endParaRPr>
          </a:p>
        </p:txBody>
      </p:sp>
      <p:pic>
        <p:nvPicPr>
          <p:cNvPr id="7" name="Picture 6">
            <a:extLst>
              <a:ext uri="{FF2B5EF4-FFF2-40B4-BE49-F238E27FC236}">
                <a16:creationId xmlns:a16="http://schemas.microsoft.com/office/drawing/2014/main" id="{2E2B4B8C-2FF1-3C4E-B413-5EB5D98A1F94}"/>
              </a:ext>
            </a:extLst>
          </p:cNvPr>
          <p:cNvPicPr>
            <a:picLocks noChangeAspect="1"/>
          </p:cNvPicPr>
          <p:nvPr/>
        </p:nvPicPr>
        <p:blipFill>
          <a:blip r:embed="rId3"/>
          <a:stretch>
            <a:fillRect/>
          </a:stretch>
        </p:blipFill>
        <p:spPr>
          <a:xfrm>
            <a:off x="33652" y="6271950"/>
            <a:ext cx="2315688" cy="473936"/>
          </a:xfrm>
          <a:prstGeom prst="rect">
            <a:avLst/>
          </a:prstGeom>
        </p:spPr>
      </p:pic>
      <p:sp>
        <p:nvSpPr>
          <p:cNvPr id="8" name="Slide Number Placeholder 3">
            <a:extLst>
              <a:ext uri="{FF2B5EF4-FFF2-40B4-BE49-F238E27FC236}">
                <a16:creationId xmlns:a16="http://schemas.microsoft.com/office/drawing/2014/main" id="{0249C818-75DC-B94F-A473-9BC4128E9EE8}"/>
              </a:ext>
            </a:extLst>
          </p:cNvPr>
          <p:cNvSpPr>
            <a:spLocks noGrp="1"/>
          </p:cNvSpPr>
          <p:nvPr>
            <p:ph type="sldNum" sz="quarter" idx="10"/>
          </p:nvPr>
        </p:nvSpPr>
        <p:spPr>
          <a:xfrm>
            <a:off x="4572000" y="6591300"/>
            <a:ext cx="53439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82D83F-E3E4-D548-8105-8EF0AC6C20A8}" type="slidenum">
              <a:rPr lang="en-US" altLang="en-US" sz="1000" smtClean="0">
                <a:solidFill>
                  <a:schemeClr val="bg1"/>
                </a:solidFill>
              </a:rPr>
              <a:pPr>
                <a:spcBef>
                  <a:spcPct val="0"/>
                </a:spcBef>
                <a:buFontTx/>
                <a:buNone/>
              </a:pPr>
              <a:t>36</a:t>
            </a:fld>
            <a:endParaRPr lang="en-US" altLang="en-US" sz="1000">
              <a:solidFill>
                <a:schemeClr val="bg1"/>
              </a:solidFill>
            </a:endParaRPr>
          </a:p>
        </p:txBody>
      </p:sp>
      <p:sp>
        <p:nvSpPr>
          <p:cNvPr id="2" name="Content Placeholder 1">
            <a:extLst>
              <a:ext uri="{FF2B5EF4-FFF2-40B4-BE49-F238E27FC236}">
                <a16:creationId xmlns:a16="http://schemas.microsoft.com/office/drawing/2014/main" id="{5C4CEEC3-C820-3140-922B-5411C43A4F9F}"/>
              </a:ext>
            </a:extLst>
          </p:cNvPr>
          <p:cNvSpPr>
            <a:spLocks noGrp="1"/>
          </p:cNvSpPr>
          <p:nvPr>
            <p:ph idx="1"/>
          </p:nvPr>
        </p:nvSpPr>
        <p:spPr>
          <a:xfrm>
            <a:off x="597542" y="1342196"/>
            <a:ext cx="7958628" cy="4803162"/>
          </a:xfrm>
        </p:spPr>
        <p:txBody>
          <a:bodyPr>
            <a:noAutofit/>
          </a:bodyPr>
          <a:lstStyle/>
          <a:p>
            <a:pPr marL="0" indent="0">
              <a:buNone/>
            </a:pPr>
            <a:r>
              <a:rPr lang="en-US" sz="2400" dirty="0"/>
              <a:t>One HOTR graphic organizer, the </a:t>
            </a:r>
            <a:r>
              <a:rPr lang="en-US" sz="2400" b="1" dirty="0"/>
              <a:t>Question Exploration Guide</a:t>
            </a:r>
            <a:r>
              <a:rPr lang="en-US" sz="2400" dirty="0"/>
              <a:t> will be used in the example.</a:t>
            </a:r>
          </a:p>
          <a:p>
            <a:pPr marL="0" indent="0">
              <a:buNone/>
            </a:pPr>
            <a:r>
              <a:rPr lang="en-US" sz="2400" dirty="0"/>
              <a:t>	However, all HOTR guides also serve as writing supports for different types of reasoning:</a:t>
            </a:r>
          </a:p>
          <a:p>
            <a:pPr marL="0" indent="0">
              <a:buNone/>
            </a:pPr>
            <a:endParaRPr lang="en-US" sz="3200" dirty="0">
              <a:latin typeface="Century Gothic" panose="020B0502020202020204" pitchFamily="34" charset="0"/>
            </a:endParaRPr>
          </a:p>
        </p:txBody>
      </p:sp>
      <p:sp>
        <p:nvSpPr>
          <p:cNvPr id="3" name="Rectangle 2">
            <a:extLst>
              <a:ext uri="{FF2B5EF4-FFF2-40B4-BE49-F238E27FC236}">
                <a16:creationId xmlns:a16="http://schemas.microsoft.com/office/drawing/2014/main" id="{3B64134B-0EBA-4341-B74F-7DF87BC4FAE0}"/>
              </a:ext>
            </a:extLst>
          </p:cNvPr>
          <p:cNvSpPr/>
          <p:nvPr/>
        </p:nvSpPr>
        <p:spPr>
          <a:xfrm>
            <a:off x="4994366" y="6350504"/>
            <a:ext cx="1571264" cy="307777"/>
          </a:xfrm>
          <a:prstGeom prst="rect">
            <a:avLst/>
          </a:prstGeom>
        </p:spPr>
        <p:txBody>
          <a:bodyPr wrap="none">
            <a:spAutoFit/>
          </a:bodyPr>
          <a:lstStyle/>
          <a:p>
            <a:pPr>
              <a:buFont typeface="Arial" panose="020B0604020202020204" pitchFamily="34" charset="0"/>
              <a:buChar char="•"/>
            </a:pPr>
            <a:r>
              <a:rPr lang="en-US" altLang="en-US" sz="1400">
                <a:solidFill>
                  <a:srgbClr val="85898A"/>
                </a:solidFill>
              </a:rPr>
              <a:t>© J. </a:t>
            </a:r>
            <a:r>
              <a:rPr lang="en-US" altLang="en-US" sz="1400" err="1">
                <a:solidFill>
                  <a:srgbClr val="85898A"/>
                </a:solidFill>
              </a:rPr>
              <a:t>Bulgren</a:t>
            </a:r>
            <a:r>
              <a:rPr lang="en-US" altLang="en-US" sz="1400">
                <a:solidFill>
                  <a:srgbClr val="85898A"/>
                </a:solidFill>
              </a:rPr>
              <a:t> 2023</a:t>
            </a:r>
          </a:p>
        </p:txBody>
      </p:sp>
      <p:sp>
        <p:nvSpPr>
          <p:cNvPr id="5" name="TextBox 4">
            <a:extLst>
              <a:ext uri="{FF2B5EF4-FFF2-40B4-BE49-F238E27FC236}">
                <a16:creationId xmlns:a16="http://schemas.microsoft.com/office/drawing/2014/main" id="{70CC2AD9-E2EA-7247-7D03-A89D6B6CEDF6}"/>
              </a:ext>
            </a:extLst>
          </p:cNvPr>
          <p:cNvSpPr txBox="1"/>
          <p:nvPr/>
        </p:nvSpPr>
        <p:spPr>
          <a:xfrm>
            <a:off x="1988056" y="3009923"/>
            <a:ext cx="5527866" cy="3108543"/>
          </a:xfrm>
          <a:prstGeom prst="rect">
            <a:avLst/>
          </a:prstGeom>
          <a:noFill/>
        </p:spPr>
        <p:txBody>
          <a:bodyPr wrap="square">
            <a:spAutoFit/>
          </a:bodyPr>
          <a:lstStyle/>
          <a:p>
            <a:pPr lvl="1"/>
            <a:r>
              <a:rPr lang="en-US" sz="2800" dirty="0">
                <a:solidFill>
                  <a:srgbClr val="C00000"/>
                </a:solidFill>
                <a:latin typeface="Century Gothic" panose="020B0502020202020204" pitchFamily="34" charset="0"/>
              </a:rPr>
              <a:t>Question Exploration </a:t>
            </a:r>
          </a:p>
          <a:p>
            <a:pPr lvl="1"/>
            <a:r>
              <a:rPr lang="en-US" sz="2800" dirty="0">
                <a:solidFill>
                  <a:srgbClr val="C00000"/>
                </a:solidFill>
                <a:latin typeface="Century Gothic" panose="020B0502020202020204" pitchFamily="34" charset="0"/>
              </a:rPr>
              <a:t>Cause and Effect</a:t>
            </a:r>
          </a:p>
          <a:p>
            <a:pPr lvl="1"/>
            <a:r>
              <a:rPr lang="en-US" sz="2800" dirty="0">
                <a:solidFill>
                  <a:srgbClr val="C00000"/>
                </a:solidFill>
                <a:latin typeface="Century Gothic" panose="020B0502020202020204" pitchFamily="34" charset="0"/>
              </a:rPr>
              <a:t>Concept Comparison</a:t>
            </a:r>
          </a:p>
          <a:p>
            <a:pPr lvl="1"/>
            <a:r>
              <a:rPr lang="en-US" sz="2800" dirty="0">
                <a:solidFill>
                  <a:srgbClr val="C00000"/>
                </a:solidFill>
                <a:latin typeface="Century Gothic" panose="020B0502020202020204" pitchFamily="34" charset="0"/>
              </a:rPr>
              <a:t>Decision Making</a:t>
            </a:r>
          </a:p>
          <a:p>
            <a:pPr lvl="1"/>
            <a:r>
              <a:rPr lang="en-US" sz="2800" dirty="0">
                <a:solidFill>
                  <a:srgbClr val="C00000"/>
                </a:solidFill>
                <a:latin typeface="Century Gothic" panose="020B0502020202020204" pitchFamily="34" charset="0"/>
              </a:rPr>
              <a:t>Cross-Curricular Argumentation</a:t>
            </a:r>
          </a:p>
          <a:p>
            <a:pPr lvl="1"/>
            <a:r>
              <a:rPr lang="en-US" sz="2800" dirty="0">
                <a:solidFill>
                  <a:srgbClr val="C00000"/>
                </a:solidFill>
                <a:latin typeface="Century Gothic" panose="020B0502020202020204" pitchFamily="34" charset="0"/>
              </a:rPr>
              <a:t>Scientific Argumentatio</a:t>
            </a:r>
            <a:r>
              <a:rPr lang="en-US" sz="2800" b="1" dirty="0">
                <a:solidFill>
                  <a:srgbClr val="C00000"/>
                </a:solidFill>
                <a:latin typeface="Century Gothic" panose="020B0502020202020204" pitchFamily="34" charset="0"/>
              </a:rPr>
              <a:t>n </a:t>
            </a:r>
          </a:p>
        </p:txBody>
      </p:sp>
    </p:spTree>
    <p:extLst>
      <p:ext uri="{BB962C8B-B14F-4D97-AF65-F5344CB8AC3E}">
        <p14:creationId xmlns:p14="http://schemas.microsoft.com/office/powerpoint/2010/main" val="2153517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021F16-F06D-B793-9F41-19FC3C4E74A9}"/>
              </a:ext>
            </a:extLst>
          </p:cNvPr>
          <p:cNvSpPr/>
          <p:nvPr/>
        </p:nvSpPr>
        <p:spPr bwMode="auto">
          <a:xfrm>
            <a:off x="0" y="5401739"/>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2" name="Rectangle 1">
            <a:extLst>
              <a:ext uri="{FF2B5EF4-FFF2-40B4-BE49-F238E27FC236}">
                <a16:creationId xmlns:a16="http://schemas.microsoft.com/office/drawing/2014/main" id="{22BFCBED-583D-DE0E-F7DB-246529BD5D30}"/>
              </a:ext>
            </a:extLst>
          </p:cNvPr>
          <p:cNvSpPr/>
          <p:nvPr/>
        </p:nvSpPr>
        <p:spPr bwMode="auto">
          <a:xfrm>
            <a:off x="741404" y="1101869"/>
            <a:ext cx="7463480" cy="3499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14337" name="Rectangle 12">
            <a:extLst>
              <a:ext uri="{FF2B5EF4-FFF2-40B4-BE49-F238E27FC236}">
                <a16:creationId xmlns:a16="http://schemas.microsoft.com/office/drawing/2014/main" id="{BEEE6749-5CD6-BCAD-88CD-ED0BA45A3807}"/>
              </a:ext>
            </a:extLst>
          </p:cNvPr>
          <p:cNvSpPr>
            <a:spLocks noChangeArrowheads="1"/>
          </p:cNvSpPr>
          <p:nvPr/>
        </p:nvSpPr>
        <p:spPr bwMode="auto">
          <a:xfrm>
            <a:off x="2783898" y="318222"/>
            <a:ext cx="65" cy="28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1841">
              <a:latin typeface="Arial" panose="020B0604020202020204" pitchFamily="34" charset="0"/>
            </a:endParaRPr>
          </a:p>
        </p:txBody>
      </p:sp>
      <p:sp>
        <p:nvSpPr>
          <p:cNvPr id="3127" name="Text Box 55">
            <a:extLst>
              <a:ext uri="{FF2B5EF4-FFF2-40B4-BE49-F238E27FC236}">
                <a16:creationId xmlns:a16="http://schemas.microsoft.com/office/drawing/2014/main" id="{683CB0A9-9E94-BB0F-258F-D6D33F132CED}"/>
              </a:ext>
            </a:extLst>
          </p:cNvPr>
          <p:cNvSpPr txBox="1">
            <a:spLocks noChangeArrowheads="1"/>
          </p:cNvSpPr>
          <p:nvPr/>
        </p:nvSpPr>
        <p:spPr bwMode="auto">
          <a:xfrm>
            <a:off x="5563466" y="4604472"/>
            <a:ext cx="140351" cy="196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9465" tIns="34733" rIns="69465" bIns="34733">
            <a:spAutoFit/>
          </a:bodyPr>
          <a:lstStyle>
            <a:lvl1pPr defTabSz="1019175">
              <a:defRPr sz="2400">
                <a:solidFill>
                  <a:schemeClr val="tx1"/>
                </a:solidFill>
                <a:latin typeface="Times" charset="0"/>
                <a:ea typeface="ＭＳ Ｐゴシック" charset="0"/>
              </a:defRPr>
            </a:lvl1pPr>
            <a:lvl2pPr marL="509588" defTabSz="1019175">
              <a:defRPr sz="2400">
                <a:solidFill>
                  <a:schemeClr val="tx1"/>
                </a:solidFill>
                <a:latin typeface="Times" charset="0"/>
                <a:ea typeface="ＭＳ Ｐゴシック" charset="0"/>
              </a:defRPr>
            </a:lvl2pPr>
            <a:lvl3pPr marL="1019175" defTabSz="1019175">
              <a:defRPr sz="2400">
                <a:solidFill>
                  <a:schemeClr val="tx1"/>
                </a:solidFill>
                <a:latin typeface="Times" charset="0"/>
                <a:ea typeface="ＭＳ Ｐゴシック" charset="0"/>
              </a:defRPr>
            </a:lvl3pPr>
            <a:lvl4pPr marL="1528763" defTabSz="1019175">
              <a:defRPr sz="2400">
                <a:solidFill>
                  <a:schemeClr val="tx1"/>
                </a:solidFill>
                <a:latin typeface="Times" charset="0"/>
                <a:ea typeface="ＭＳ Ｐゴシック" charset="0"/>
              </a:defRPr>
            </a:lvl4pPr>
            <a:lvl5pPr marL="2038350" defTabSz="1019175">
              <a:defRPr sz="2400">
                <a:solidFill>
                  <a:schemeClr val="tx1"/>
                </a:solidFill>
                <a:latin typeface="Times" charset="0"/>
                <a:ea typeface="ＭＳ Ｐゴシック" charset="0"/>
              </a:defRPr>
            </a:lvl5pPr>
            <a:lvl6pPr marL="2495550" defTabSz="1019175" eaLnBrk="0" fontAlgn="base" hangingPunct="0">
              <a:spcBef>
                <a:spcPct val="0"/>
              </a:spcBef>
              <a:spcAft>
                <a:spcPct val="0"/>
              </a:spcAft>
              <a:defRPr sz="2400">
                <a:solidFill>
                  <a:schemeClr val="tx1"/>
                </a:solidFill>
                <a:latin typeface="Times" charset="0"/>
                <a:ea typeface="ＭＳ Ｐゴシック" charset="0"/>
              </a:defRPr>
            </a:lvl6pPr>
            <a:lvl7pPr marL="2952750" defTabSz="1019175" eaLnBrk="0" fontAlgn="base" hangingPunct="0">
              <a:spcBef>
                <a:spcPct val="0"/>
              </a:spcBef>
              <a:spcAft>
                <a:spcPct val="0"/>
              </a:spcAft>
              <a:defRPr sz="2400">
                <a:solidFill>
                  <a:schemeClr val="tx1"/>
                </a:solidFill>
                <a:latin typeface="Times" charset="0"/>
                <a:ea typeface="ＭＳ Ｐゴシック" charset="0"/>
              </a:defRPr>
            </a:lvl7pPr>
            <a:lvl8pPr marL="3409950" defTabSz="1019175" eaLnBrk="0" fontAlgn="base" hangingPunct="0">
              <a:spcBef>
                <a:spcPct val="0"/>
              </a:spcBef>
              <a:spcAft>
                <a:spcPct val="0"/>
              </a:spcAft>
              <a:defRPr sz="2400">
                <a:solidFill>
                  <a:schemeClr val="tx1"/>
                </a:solidFill>
                <a:latin typeface="Times" charset="0"/>
                <a:ea typeface="ＭＳ Ｐゴシック" charset="0"/>
              </a:defRPr>
            </a:lvl8pPr>
            <a:lvl9pPr marL="3867150" defTabSz="1019175" eaLnBrk="0" fontAlgn="base" hangingPunct="0">
              <a:spcBef>
                <a:spcPct val="0"/>
              </a:spcBef>
              <a:spcAft>
                <a:spcPct val="0"/>
              </a:spcAft>
              <a:defRPr sz="2400">
                <a:solidFill>
                  <a:schemeClr val="tx1"/>
                </a:solidFill>
                <a:latin typeface="Times" charset="0"/>
                <a:ea typeface="ＭＳ Ｐゴシック" charset="0"/>
              </a:defRPr>
            </a:lvl9pPr>
          </a:lstStyle>
          <a:p>
            <a:pPr>
              <a:defRPr/>
            </a:pPr>
            <a:endParaRPr lang="en-US" sz="818">
              <a:latin typeface="Comic Sans MS" charset="0"/>
            </a:endParaRPr>
          </a:p>
        </p:txBody>
      </p:sp>
      <p:grpSp>
        <p:nvGrpSpPr>
          <p:cNvPr id="14339" name="Group 154">
            <a:extLst>
              <a:ext uri="{FF2B5EF4-FFF2-40B4-BE49-F238E27FC236}">
                <a16:creationId xmlns:a16="http://schemas.microsoft.com/office/drawing/2014/main" id="{574E7459-C46D-632A-DD5E-ECCB1E2C9946}"/>
              </a:ext>
            </a:extLst>
          </p:cNvPr>
          <p:cNvGrpSpPr>
            <a:grpSpLocks/>
          </p:cNvGrpSpPr>
          <p:nvPr/>
        </p:nvGrpSpPr>
        <p:grpSpPr bwMode="auto">
          <a:xfrm>
            <a:off x="5777779" y="645106"/>
            <a:ext cx="1177636" cy="94264"/>
            <a:chOff x="3503" y="388"/>
            <a:chExt cx="1248" cy="80"/>
          </a:xfrm>
        </p:grpSpPr>
        <p:sp>
          <p:nvSpPr>
            <p:cNvPr id="14420" name="Rectangle 26">
              <a:extLst>
                <a:ext uri="{FF2B5EF4-FFF2-40B4-BE49-F238E27FC236}">
                  <a16:creationId xmlns:a16="http://schemas.microsoft.com/office/drawing/2014/main" id="{BD082436-7ABE-3F98-AB6A-CCE0D6E40FAE}"/>
                </a:ext>
              </a:extLst>
            </p:cNvPr>
            <p:cNvSpPr>
              <a:spLocks noChangeArrowheads="1"/>
            </p:cNvSpPr>
            <p:nvPr/>
          </p:nvSpPr>
          <p:spPr bwMode="auto">
            <a:xfrm>
              <a:off x="3503" y="388"/>
              <a:ext cx="243"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b="1">
                  <a:solidFill>
                    <a:srgbClr val="000000"/>
                  </a:solidFill>
                  <a:latin typeface="Arial" panose="020B0604020202020204" pitchFamily="34" charset="0"/>
                </a:rPr>
                <a:t>Date:   </a:t>
              </a:r>
              <a:endParaRPr lang="en-US" altLang="en-US" sz="1841">
                <a:latin typeface="Arial" panose="020B0604020202020204" pitchFamily="34" charset="0"/>
              </a:endParaRPr>
            </a:p>
          </p:txBody>
        </p:sp>
        <p:sp>
          <p:nvSpPr>
            <p:cNvPr id="3112" name="Line 40">
              <a:extLst>
                <a:ext uri="{FF2B5EF4-FFF2-40B4-BE49-F238E27FC236}">
                  <a16:creationId xmlns:a16="http://schemas.microsoft.com/office/drawing/2014/main" id="{6AAF89EC-645B-6D8B-5392-1149FA2FEFDA}"/>
                </a:ext>
              </a:extLst>
            </p:cNvPr>
            <p:cNvSpPr>
              <a:spLocks noChangeShapeType="1"/>
            </p:cNvSpPr>
            <p:nvPr/>
          </p:nvSpPr>
          <p:spPr bwMode="auto">
            <a:xfrm>
              <a:off x="3718" y="452"/>
              <a:ext cx="103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grpSp>
      <p:grpSp>
        <p:nvGrpSpPr>
          <p:cNvPr id="14340" name="Group 155">
            <a:extLst>
              <a:ext uri="{FF2B5EF4-FFF2-40B4-BE49-F238E27FC236}">
                <a16:creationId xmlns:a16="http://schemas.microsoft.com/office/drawing/2014/main" id="{46C4B573-6ED2-0A6B-0698-C59774ACD76D}"/>
              </a:ext>
            </a:extLst>
          </p:cNvPr>
          <p:cNvGrpSpPr>
            <a:grpSpLocks/>
          </p:cNvGrpSpPr>
          <p:nvPr/>
        </p:nvGrpSpPr>
        <p:grpSpPr bwMode="auto">
          <a:xfrm>
            <a:off x="3789436" y="506557"/>
            <a:ext cx="1816244" cy="94168"/>
            <a:chOff x="1428" y="388"/>
            <a:chExt cx="1774" cy="87"/>
          </a:xfrm>
        </p:grpSpPr>
        <p:sp>
          <p:nvSpPr>
            <p:cNvPr id="14418" name="Rectangle 9">
              <a:extLst>
                <a:ext uri="{FF2B5EF4-FFF2-40B4-BE49-F238E27FC236}">
                  <a16:creationId xmlns:a16="http://schemas.microsoft.com/office/drawing/2014/main" id="{61A868A2-28BF-9A45-8B6E-CD8D11ACBBDA}"/>
                </a:ext>
              </a:extLst>
            </p:cNvPr>
            <p:cNvSpPr>
              <a:spLocks noChangeArrowheads="1"/>
            </p:cNvSpPr>
            <p:nvPr/>
          </p:nvSpPr>
          <p:spPr bwMode="auto">
            <a:xfrm>
              <a:off x="1428" y="388"/>
              <a:ext cx="15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b="1">
                  <a:solidFill>
                    <a:srgbClr val="000000"/>
                  </a:solidFill>
                  <a:latin typeface="Arial" panose="020B0604020202020204" pitchFamily="34" charset="0"/>
                </a:rPr>
                <a:t>Title</a:t>
              </a:r>
              <a:endParaRPr lang="en-US" altLang="en-US" sz="1841">
                <a:latin typeface="Arial" panose="020B0604020202020204" pitchFamily="34" charset="0"/>
              </a:endParaRPr>
            </a:p>
          </p:txBody>
        </p:sp>
        <p:sp>
          <p:nvSpPr>
            <p:cNvPr id="3113" name="Line 41">
              <a:extLst>
                <a:ext uri="{FF2B5EF4-FFF2-40B4-BE49-F238E27FC236}">
                  <a16:creationId xmlns:a16="http://schemas.microsoft.com/office/drawing/2014/main" id="{BCA76DF9-4021-B79C-A8B9-7F439EE3A5A8}"/>
                </a:ext>
              </a:extLst>
            </p:cNvPr>
            <p:cNvSpPr>
              <a:spLocks noChangeShapeType="1"/>
            </p:cNvSpPr>
            <p:nvPr/>
          </p:nvSpPr>
          <p:spPr bwMode="auto">
            <a:xfrm>
              <a:off x="1610" y="452"/>
              <a:ext cx="159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grpSp>
      <p:grpSp>
        <p:nvGrpSpPr>
          <p:cNvPr id="14341" name="Group 153">
            <a:extLst>
              <a:ext uri="{FF2B5EF4-FFF2-40B4-BE49-F238E27FC236}">
                <a16:creationId xmlns:a16="http://schemas.microsoft.com/office/drawing/2014/main" id="{28F7E242-3F21-598F-5A1D-A3D97E3980A5}"/>
              </a:ext>
            </a:extLst>
          </p:cNvPr>
          <p:cNvGrpSpPr>
            <a:grpSpLocks/>
          </p:cNvGrpSpPr>
          <p:nvPr/>
        </p:nvGrpSpPr>
        <p:grpSpPr bwMode="auto">
          <a:xfrm>
            <a:off x="3146497" y="543359"/>
            <a:ext cx="658091" cy="189418"/>
            <a:chOff x="152" y="302"/>
            <a:chExt cx="608" cy="175"/>
          </a:xfrm>
        </p:grpSpPr>
        <p:sp>
          <p:nvSpPr>
            <p:cNvPr id="14416" name="Rectangle 10">
              <a:extLst>
                <a:ext uri="{FF2B5EF4-FFF2-40B4-BE49-F238E27FC236}">
                  <a16:creationId xmlns:a16="http://schemas.microsoft.com/office/drawing/2014/main" id="{9E5E71A9-8FAA-AF90-51CC-DDD77BD442DB}"/>
                </a:ext>
              </a:extLst>
            </p:cNvPr>
            <p:cNvSpPr>
              <a:spLocks noChangeArrowheads="1"/>
            </p:cNvSpPr>
            <p:nvPr/>
          </p:nvSpPr>
          <p:spPr bwMode="auto">
            <a:xfrm>
              <a:off x="152" y="302"/>
              <a:ext cx="39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b="1">
                  <a:solidFill>
                    <a:srgbClr val="000000"/>
                  </a:solidFill>
                  <a:latin typeface="Arial" panose="020B0604020202020204" pitchFamily="34" charset="0"/>
                </a:rPr>
                <a:t>Critical</a:t>
              </a:r>
            </a:p>
            <a:p>
              <a:r>
                <a:rPr lang="en-US" altLang="en-US" sz="614" b="1">
                  <a:solidFill>
                    <a:srgbClr val="000000"/>
                  </a:solidFill>
                  <a:latin typeface="Arial" panose="020B0604020202020204" pitchFamily="34" charset="0"/>
                </a:rPr>
                <a:t>Question #:</a:t>
              </a:r>
            </a:p>
          </p:txBody>
        </p:sp>
        <p:sp>
          <p:nvSpPr>
            <p:cNvPr id="3117" name="Line 45">
              <a:extLst>
                <a:ext uri="{FF2B5EF4-FFF2-40B4-BE49-F238E27FC236}">
                  <a16:creationId xmlns:a16="http://schemas.microsoft.com/office/drawing/2014/main" id="{8A957075-37BE-C63D-DC5D-2023A9C1140E}"/>
                </a:ext>
              </a:extLst>
            </p:cNvPr>
            <p:cNvSpPr>
              <a:spLocks noChangeShapeType="1"/>
            </p:cNvSpPr>
            <p:nvPr/>
          </p:nvSpPr>
          <p:spPr bwMode="auto">
            <a:xfrm>
              <a:off x="557" y="452"/>
              <a:ext cx="20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grpSp>
      <p:sp>
        <p:nvSpPr>
          <p:cNvPr id="14342" name="Rectangle 25">
            <a:extLst>
              <a:ext uri="{FF2B5EF4-FFF2-40B4-BE49-F238E27FC236}">
                <a16:creationId xmlns:a16="http://schemas.microsoft.com/office/drawing/2014/main" id="{0ED80029-8D8F-6DCB-1071-DD821CD07610}"/>
              </a:ext>
            </a:extLst>
          </p:cNvPr>
          <p:cNvSpPr>
            <a:spLocks noChangeArrowheads="1"/>
          </p:cNvSpPr>
          <p:nvPr/>
        </p:nvSpPr>
        <p:spPr bwMode="auto">
          <a:xfrm>
            <a:off x="4772242" y="344199"/>
            <a:ext cx="306174" cy="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b="1">
                <a:solidFill>
                  <a:srgbClr val="000000"/>
                </a:solidFill>
                <a:latin typeface="Arial" panose="020B0604020202020204" pitchFamily="34" charset="0"/>
              </a:rPr>
              <a:t>Name:   </a:t>
            </a:r>
            <a:endParaRPr lang="en-US" altLang="en-US" sz="1841">
              <a:latin typeface="Arial" panose="020B0604020202020204" pitchFamily="34" charset="0"/>
            </a:endParaRPr>
          </a:p>
        </p:txBody>
      </p:sp>
      <p:sp>
        <p:nvSpPr>
          <p:cNvPr id="3110" name="Line 38">
            <a:extLst>
              <a:ext uri="{FF2B5EF4-FFF2-40B4-BE49-F238E27FC236}">
                <a16:creationId xmlns:a16="http://schemas.microsoft.com/office/drawing/2014/main" id="{C52B6A2C-AA71-1832-E02A-C4C248E443A9}"/>
              </a:ext>
            </a:extLst>
          </p:cNvPr>
          <p:cNvSpPr>
            <a:spLocks noChangeShapeType="1"/>
          </p:cNvSpPr>
          <p:nvPr/>
        </p:nvSpPr>
        <p:spPr bwMode="auto">
          <a:xfrm>
            <a:off x="5043921" y="416719"/>
            <a:ext cx="191365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sp>
        <p:nvSpPr>
          <p:cNvPr id="3111" name="Line 39">
            <a:extLst>
              <a:ext uri="{FF2B5EF4-FFF2-40B4-BE49-F238E27FC236}">
                <a16:creationId xmlns:a16="http://schemas.microsoft.com/office/drawing/2014/main" id="{5FF3FA94-D53B-B9A4-4CAF-350975011CF2}"/>
              </a:ext>
            </a:extLst>
          </p:cNvPr>
          <p:cNvSpPr>
            <a:spLocks noChangeShapeType="1"/>
          </p:cNvSpPr>
          <p:nvPr/>
        </p:nvSpPr>
        <p:spPr bwMode="auto">
          <a:xfrm>
            <a:off x="3073977" y="416719"/>
            <a:ext cx="149802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sp>
        <p:nvSpPr>
          <p:cNvPr id="14345" name="Rectangle 116">
            <a:extLst>
              <a:ext uri="{FF2B5EF4-FFF2-40B4-BE49-F238E27FC236}">
                <a16:creationId xmlns:a16="http://schemas.microsoft.com/office/drawing/2014/main" id="{74A6DD84-E70B-EAE6-09A1-0EF66EFDDC38}"/>
              </a:ext>
            </a:extLst>
          </p:cNvPr>
          <p:cNvSpPr>
            <a:spLocks noChangeArrowheads="1"/>
          </p:cNvSpPr>
          <p:nvPr/>
        </p:nvSpPr>
        <p:spPr bwMode="auto">
          <a:xfrm>
            <a:off x="2462429" y="344199"/>
            <a:ext cx="559449" cy="18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b="1">
                <a:solidFill>
                  <a:srgbClr val="000000"/>
                </a:solidFill>
                <a:latin typeface="Arial" panose="020B0604020202020204" pitchFamily="34" charset="0"/>
              </a:rPr>
              <a:t>Text Reference</a:t>
            </a:r>
            <a:endParaRPr lang="en-US" altLang="en-US" sz="682"/>
          </a:p>
          <a:p>
            <a:r>
              <a:rPr lang="en-US" altLang="en-US" sz="614" b="1">
                <a:solidFill>
                  <a:srgbClr val="000000"/>
                </a:solidFill>
                <a:latin typeface="Arial" panose="020B0604020202020204" pitchFamily="34" charset="0"/>
              </a:rPr>
              <a:t> </a:t>
            </a:r>
          </a:p>
        </p:txBody>
      </p:sp>
      <p:grpSp>
        <p:nvGrpSpPr>
          <p:cNvPr id="14346" name="Group 157">
            <a:extLst>
              <a:ext uri="{FF2B5EF4-FFF2-40B4-BE49-F238E27FC236}">
                <a16:creationId xmlns:a16="http://schemas.microsoft.com/office/drawing/2014/main" id="{13C4A3F9-76C2-149C-26EB-3DD6CFD5A7C7}"/>
              </a:ext>
            </a:extLst>
          </p:cNvPr>
          <p:cNvGrpSpPr>
            <a:grpSpLocks/>
          </p:cNvGrpSpPr>
          <p:nvPr/>
        </p:nvGrpSpPr>
        <p:grpSpPr bwMode="auto">
          <a:xfrm>
            <a:off x="2446193" y="461097"/>
            <a:ext cx="609384" cy="278173"/>
            <a:chOff x="857" y="218"/>
            <a:chExt cx="563" cy="257"/>
          </a:xfrm>
        </p:grpSpPr>
        <p:sp>
          <p:nvSpPr>
            <p:cNvPr id="14410" name="Rectangle 13">
              <a:extLst>
                <a:ext uri="{FF2B5EF4-FFF2-40B4-BE49-F238E27FC236}">
                  <a16:creationId xmlns:a16="http://schemas.microsoft.com/office/drawing/2014/main" id="{AEE56301-5445-DAFB-A1E5-E6A636086362}"/>
                </a:ext>
              </a:extLst>
            </p:cNvPr>
            <p:cNvSpPr>
              <a:spLocks noChangeArrowheads="1"/>
            </p:cNvSpPr>
            <p:nvPr/>
          </p:nvSpPr>
          <p:spPr bwMode="auto">
            <a:xfrm>
              <a:off x="857" y="218"/>
              <a:ext cx="2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b="1">
                  <a:solidFill>
                    <a:srgbClr val="000000"/>
                  </a:solidFill>
                  <a:latin typeface="Arial" panose="020B0604020202020204" pitchFamily="34" charset="0"/>
                </a:rPr>
                <a:t>Course</a:t>
              </a:r>
            </a:p>
          </p:txBody>
        </p:sp>
        <p:sp>
          <p:nvSpPr>
            <p:cNvPr id="14411" name="Rectangle 35">
              <a:extLst>
                <a:ext uri="{FF2B5EF4-FFF2-40B4-BE49-F238E27FC236}">
                  <a16:creationId xmlns:a16="http://schemas.microsoft.com/office/drawing/2014/main" id="{175D38E4-715E-F137-3977-E94F9B582904}"/>
                </a:ext>
              </a:extLst>
            </p:cNvPr>
            <p:cNvSpPr>
              <a:spLocks noChangeArrowheads="1"/>
            </p:cNvSpPr>
            <p:nvPr/>
          </p:nvSpPr>
          <p:spPr bwMode="auto">
            <a:xfrm>
              <a:off x="857" y="388"/>
              <a:ext cx="2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b="1">
                  <a:solidFill>
                    <a:srgbClr val="000000"/>
                  </a:solidFill>
                  <a:latin typeface="Arial" panose="020B0604020202020204" pitchFamily="34" charset="0"/>
                </a:rPr>
                <a:t>Lesson</a:t>
              </a:r>
            </a:p>
          </p:txBody>
        </p:sp>
        <p:sp>
          <p:nvSpPr>
            <p:cNvPr id="3114" name="Line 42">
              <a:extLst>
                <a:ext uri="{FF2B5EF4-FFF2-40B4-BE49-F238E27FC236}">
                  <a16:creationId xmlns:a16="http://schemas.microsoft.com/office/drawing/2014/main" id="{9A30C7BD-7E08-F682-BB57-D3445E47E6FF}"/>
                </a:ext>
              </a:extLst>
            </p:cNvPr>
            <p:cNvSpPr>
              <a:spLocks noChangeShapeType="1"/>
            </p:cNvSpPr>
            <p:nvPr/>
          </p:nvSpPr>
          <p:spPr bwMode="auto">
            <a:xfrm>
              <a:off x="1134" y="280"/>
              <a:ext cx="28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sp>
          <p:nvSpPr>
            <p:cNvPr id="3115" name="Line 43">
              <a:extLst>
                <a:ext uri="{FF2B5EF4-FFF2-40B4-BE49-F238E27FC236}">
                  <a16:creationId xmlns:a16="http://schemas.microsoft.com/office/drawing/2014/main" id="{6362CFF4-A1FF-C7D8-C125-FC180EE5D108}"/>
                </a:ext>
              </a:extLst>
            </p:cNvPr>
            <p:cNvSpPr>
              <a:spLocks noChangeShapeType="1"/>
            </p:cNvSpPr>
            <p:nvPr/>
          </p:nvSpPr>
          <p:spPr bwMode="auto">
            <a:xfrm>
              <a:off x="1136" y="369"/>
              <a:ext cx="28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sp>
          <p:nvSpPr>
            <p:cNvPr id="3116" name="Line 44">
              <a:extLst>
                <a:ext uri="{FF2B5EF4-FFF2-40B4-BE49-F238E27FC236}">
                  <a16:creationId xmlns:a16="http://schemas.microsoft.com/office/drawing/2014/main" id="{C4E7C0D6-DF1A-FD7C-EF26-45752B01FE73}"/>
                </a:ext>
              </a:extLst>
            </p:cNvPr>
            <p:cNvSpPr>
              <a:spLocks noChangeShapeType="1"/>
            </p:cNvSpPr>
            <p:nvPr/>
          </p:nvSpPr>
          <p:spPr bwMode="auto">
            <a:xfrm>
              <a:off x="1135" y="452"/>
              <a:ext cx="28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sp>
          <p:nvSpPr>
            <p:cNvPr id="14415" name="Rectangle 117">
              <a:extLst>
                <a:ext uri="{FF2B5EF4-FFF2-40B4-BE49-F238E27FC236}">
                  <a16:creationId xmlns:a16="http://schemas.microsoft.com/office/drawing/2014/main" id="{D8783B46-D883-6DCE-C78F-FCDAA1E0CC7A}"/>
                </a:ext>
              </a:extLst>
            </p:cNvPr>
            <p:cNvSpPr>
              <a:spLocks noChangeArrowheads="1"/>
            </p:cNvSpPr>
            <p:nvPr/>
          </p:nvSpPr>
          <p:spPr bwMode="auto">
            <a:xfrm>
              <a:off x="857" y="303"/>
              <a:ext cx="2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b="1">
                  <a:solidFill>
                    <a:srgbClr val="000000"/>
                  </a:solidFill>
                  <a:latin typeface="Arial" panose="020B0604020202020204" pitchFamily="34" charset="0"/>
                </a:rPr>
                <a:t>Unit</a:t>
              </a:r>
            </a:p>
          </p:txBody>
        </p:sp>
      </p:grpSp>
      <p:sp>
        <p:nvSpPr>
          <p:cNvPr id="3195" name="Rectangle 123">
            <a:extLst>
              <a:ext uri="{FF2B5EF4-FFF2-40B4-BE49-F238E27FC236}">
                <a16:creationId xmlns:a16="http://schemas.microsoft.com/office/drawing/2014/main" id="{036A2908-6D36-AFF0-3ABB-064C1E23D020}"/>
              </a:ext>
            </a:extLst>
          </p:cNvPr>
          <p:cNvSpPr>
            <a:spLocks noChangeArrowheads="1"/>
          </p:cNvSpPr>
          <p:nvPr/>
        </p:nvSpPr>
        <p:spPr bwMode="auto">
          <a:xfrm>
            <a:off x="3624913" y="2283835"/>
            <a:ext cx="3492860" cy="2380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defTabSz="694874">
              <a:defRPr/>
            </a:pPr>
            <a:endParaRPr lang="en-US" sz="1091">
              <a:latin typeface="Tekton" charset="0"/>
              <a:ea typeface="ＭＳ Ｐゴシック" charset="0"/>
            </a:endParaRPr>
          </a:p>
        </p:txBody>
      </p:sp>
      <p:grpSp>
        <p:nvGrpSpPr>
          <p:cNvPr id="14348" name="Group 179">
            <a:extLst>
              <a:ext uri="{FF2B5EF4-FFF2-40B4-BE49-F238E27FC236}">
                <a16:creationId xmlns:a16="http://schemas.microsoft.com/office/drawing/2014/main" id="{B8E25DEF-98E0-B4EE-F4E9-C3C0E8C14397}"/>
              </a:ext>
            </a:extLst>
          </p:cNvPr>
          <p:cNvGrpSpPr>
            <a:grpSpLocks/>
          </p:cNvGrpSpPr>
          <p:nvPr/>
        </p:nvGrpSpPr>
        <p:grpSpPr bwMode="auto">
          <a:xfrm>
            <a:off x="2471089" y="5203032"/>
            <a:ext cx="4520045" cy="514133"/>
            <a:chOff x="192" y="4855"/>
            <a:chExt cx="4486" cy="539"/>
          </a:xfrm>
        </p:grpSpPr>
        <p:sp>
          <p:nvSpPr>
            <p:cNvPr id="14405" name="Rectangle 37">
              <a:extLst>
                <a:ext uri="{FF2B5EF4-FFF2-40B4-BE49-F238E27FC236}">
                  <a16:creationId xmlns:a16="http://schemas.microsoft.com/office/drawing/2014/main" id="{8E92B8FA-A5DD-802B-5BA3-01623465CBB3}"/>
                </a:ext>
              </a:extLst>
            </p:cNvPr>
            <p:cNvSpPr>
              <a:spLocks noChangeArrowheads="1"/>
            </p:cNvSpPr>
            <p:nvPr/>
          </p:nvSpPr>
          <p:spPr bwMode="auto">
            <a:xfrm>
              <a:off x="360" y="4921"/>
              <a:ext cx="109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a:solidFill>
                    <a:srgbClr val="000000"/>
                  </a:solidFill>
                  <a:latin typeface="Arial" panose="020B0604020202020204" pitchFamily="34" charset="0"/>
                </a:rPr>
                <a:t> </a:t>
              </a:r>
              <a:r>
                <a:rPr lang="en-US" altLang="en-US" sz="614" u="sng">
                  <a:solidFill>
                    <a:srgbClr val="000000"/>
                  </a:solidFill>
                  <a:latin typeface="Arial" panose="020B0604020202020204" pitchFamily="34" charset="0"/>
                </a:rPr>
                <a:t>Explore</a:t>
              </a:r>
              <a:r>
                <a:rPr lang="en-US" altLang="en-US" sz="614">
                  <a:solidFill>
                    <a:srgbClr val="000000"/>
                  </a:solidFill>
                  <a:latin typeface="Arial" panose="020B0604020202020204" pitchFamily="34" charset="0"/>
                </a:rPr>
                <a:t> and use the main idea.</a:t>
              </a:r>
            </a:p>
          </p:txBody>
        </p:sp>
        <p:sp>
          <p:nvSpPr>
            <p:cNvPr id="14406" name="Rectangle 63">
              <a:extLst>
                <a:ext uri="{FF2B5EF4-FFF2-40B4-BE49-F238E27FC236}">
                  <a16:creationId xmlns:a16="http://schemas.microsoft.com/office/drawing/2014/main" id="{164812C9-4AF8-BAA6-53B3-CD573434CDFB}"/>
                </a:ext>
              </a:extLst>
            </p:cNvPr>
            <p:cNvSpPr>
              <a:spLocks noChangeArrowheads="1"/>
            </p:cNvSpPr>
            <p:nvPr/>
          </p:nvSpPr>
          <p:spPr bwMode="auto">
            <a:xfrm>
              <a:off x="192" y="4855"/>
              <a:ext cx="4486" cy="5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grpSp>
          <p:nvGrpSpPr>
            <p:cNvPr id="14407" name="Group 70">
              <a:extLst>
                <a:ext uri="{FF2B5EF4-FFF2-40B4-BE49-F238E27FC236}">
                  <a16:creationId xmlns:a16="http://schemas.microsoft.com/office/drawing/2014/main" id="{3932B20F-F309-2863-D0C0-F06A636BEA03}"/>
                </a:ext>
              </a:extLst>
            </p:cNvPr>
            <p:cNvGrpSpPr>
              <a:grpSpLocks/>
            </p:cNvGrpSpPr>
            <p:nvPr/>
          </p:nvGrpSpPr>
          <p:grpSpPr bwMode="auto">
            <a:xfrm>
              <a:off x="221" y="4904"/>
              <a:ext cx="84" cy="139"/>
              <a:chOff x="1917" y="1013"/>
              <a:chExt cx="75" cy="126"/>
            </a:xfrm>
          </p:grpSpPr>
          <p:sp>
            <p:nvSpPr>
              <p:cNvPr id="14408" name="Oval 71">
                <a:extLst>
                  <a:ext uri="{FF2B5EF4-FFF2-40B4-BE49-F238E27FC236}">
                    <a16:creationId xmlns:a16="http://schemas.microsoft.com/office/drawing/2014/main" id="{CDCC9AB3-9DD8-17D9-F5D4-53AE1C988DF8}"/>
                  </a:ext>
                </a:extLst>
              </p:cNvPr>
              <p:cNvSpPr>
                <a:spLocks noChangeArrowheads="1"/>
              </p:cNvSpPr>
              <p:nvPr/>
            </p:nvSpPr>
            <p:spPr bwMode="auto">
              <a:xfrm>
                <a:off x="1917" y="1013"/>
                <a:ext cx="0" cy="126"/>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sp>
            <p:nvSpPr>
              <p:cNvPr id="14409" name="Rectangle 72">
                <a:extLst>
                  <a:ext uri="{FF2B5EF4-FFF2-40B4-BE49-F238E27FC236}">
                    <a16:creationId xmlns:a16="http://schemas.microsoft.com/office/drawing/2014/main" id="{08E98871-A969-8D62-0672-DE90CC82BCE5}"/>
                  </a:ext>
                </a:extLst>
              </p:cNvPr>
              <p:cNvSpPr>
                <a:spLocks noChangeArrowheads="1"/>
              </p:cNvSpPr>
              <p:nvPr/>
            </p:nvSpPr>
            <p:spPr bwMode="auto">
              <a:xfrm>
                <a:off x="1949" y="1026"/>
                <a:ext cx="4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82" b="1">
                    <a:solidFill>
                      <a:srgbClr val="000000"/>
                    </a:solidFill>
                    <a:latin typeface="Arial" panose="020B0604020202020204" pitchFamily="34" charset="0"/>
                  </a:rPr>
                  <a:t>5</a:t>
                </a:r>
                <a:endParaRPr lang="en-US" altLang="en-US" sz="1841">
                  <a:latin typeface="Arial" panose="020B0604020202020204" pitchFamily="34" charset="0"/>
                </a:endParaRPr>
              </a:p>
            </p:txBody>
          </p:sp>
        </p:grpSp>
      </p:grpSp>
      <p:grpSp>
        <p:nvGrpSpPr>
          <p:cNvPr id="14349" name="Group 180">
            <a:extLst>
              <a:ext uri="{FF2B5EF4-FFF2-40B4-BE49-F238E27FC236}">
                <a16:creationId xmlns:a16="http://schemas.microsoft.com/office/drawing/2014/main" id="{60D03B48-A0D3-00E4-F516-D36E12072725}"/>
              </a:ext>
            </a:extLst>
          </p:cNvPr>
          <p:cNvGrpSpPr>
            <a:grpSpLocks/>
          </p:cNvGrpSpPr>
          <p:nvPr/>
        </p:nvGrpSpPr>
        <p:grpSpPr bwMode="auto">
          <a:xfrm>
            <a:off x="2508972" y="5743143"/>
            <a:ext cx="4486492" cy="482744"/>
            <a:chOff x="192" y="5434"/>
            <a:chExt cx="4479" cy="579"/>
          </a:xfrm>
        </p:grpSpPr>
        <p:sp>
          <p:nvSpPr>
            <p:cNvPr id="14400" name="Rectangle 14">
              <a:extLst>
                <a:ext uri="{FF2B5EF4-FFF2-40B4-BE49-F238E27FC236}">
                  <a16:creationId xmlns:a16="http://schemas.microsoft.com/office/drawing/2014/main" id="{218A7F9B-4970-FCF6-BD62-473CF578CEA9}"/>
                </a:ext>
              </a:extLst>
            </p:cNvPr>
            <p:cNvSpPr>
              <a:spLocks noChangeArrowheads="1"/>
            </p:cNvSpPr>
            <p:nvPr/>
          </p:nvSpPr>
          <p:spPr bwMode="auto">
            <a:xfrm>
              <a:off x="192" y="5434"/>
              <a:ext cx="4479" cy="57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sp>
          <p:nvSpPr>
            <p:cNvPr id="14401" name="Rectangle 32">
              <a:extLst>
                <a:ext uri="{FF2B5EF4-FFF2-40B4-BE49-F238E27FC236}">
                  <a16:creationId xmlns:a16="http://schemas.microsoft.com/office/drawing/2014/main" id="{E2500061-DC9A-E8C6-A725-D5746D04053D}"/>
                </a:ext>
              </a:extLst>
            </p:cNvPr>
            <p:cNvSpPr>
              <a:spLocks noChangeArrowheads="1"/>
            </p:cNvSpPr>
            <p:nvPr/>
          </p:nvSpPr>
          <p:spPr bwMode="auto">
            <a:xfrm>
              <a:off x="358" y="5499"/>
              <a:ext cx="125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u="sng">
                  <a:solidFill>
                    <a:srgbClr val="000000"/>
                  </a:solidFill>
                  <a:latin typeface="Arial" panose="020B0604020202020204" pitchFamily="34" charset="0"/>
                </a:rPr>
                <a:t>Extend</a:t>
              </a:r>
              <a:r>
                <a:rPr lang="en-US" altLang="en-US" sz="614">
                  <a:solidFill>
                    <a:srgbClr val="000000"/>
                  </a:solidFill>
                  <a:latin typeface="Arial" panose="020B0604020202020204" pitchFamily="34" charset="0"/>
                </a:rPr>
                <a:t> the main idea  to your world.</a:t>
              </a:r>
            </a:p>
          </p:txBody>
        </p:sp>
        <p:grpSp>
          <p:nvGrpSpPr>
            <p:cNvPr id="14402" name="Group 46">
              <a:extLst>
                <a:ext uri="{FF2B5EF4-FFF2-40B4-BE49-F238E27FC236}">
                  <a16:creationId xmlns:a16="http://schemas.microsoft.com/office/drawing/2014/main" id="{A820E896-ADDB-75E7-41B1-2B8EAD3A345B}"/>
                </a:ext>
              </a:extLst>
            </p:cNvPr>
            <p:cNvGrpSpPr>
              <a:grpSpLocks/>
            </p:cNvGrpSpPr>
            <p:nvPr/>
          </p:nvGrpSpPr>
          <p:grpSpPr bwMode="auto">
            <a:xfrm>
              <a:off x="205" y="5466"/>
              <a:ext cx="77" cy="159"/>
              <a:chOff x="2831" y="2860"/>
              <a:chExt cx="71" cy="146"/>
            </a:xfrm>
          </p:grpSpPr>
          <p:sp>
            <p:nvSpPr>
              <p:cNvPr id="14403" name="Rectangle 47">
                <a:extLst>
                  <a:ext uri="{FF2B5EF4-FFF2-40B4-BE49-F238E27FC236}">
                    <a16:creationId xmlns:a16="http://schemas.microsoft.com/office/drawing/2014/main" id="{6F17C7A1-39AC-85F3-9D8F-C5B3EF3FAA76}"/>
                  </a:ext>
                </a:extLst>
              </p:cNvPr>
              <p:cNvSpPr>
                <a:spLocks noChangeArrowheads="1"/>
              </p:cNvSpPr>
              <p:nvPr/>
            </p:nvSpPr>
            <p:spPr bwMode="auto">
              <a:xfrm>
                <a:off x="2858" y="2876"/>
                <a:ext cx="4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82" b="1">
                    <a:solidFill>
                      <a:srgbClr val="000000"/>
                    </a:solidFill>
                    <a:latin typeface="Arial" panose="020B0604020202020204" pitchFamily="34" charset="0"/>
                  </a:rPr>
                  <a:t>6</a:t>
                </a:r>
                <a:endParaRPr lang="en-US" altLang="en-US" sz="1841">
                  <a:latin typeface="Arial" panose="020B0604020202020204" pitchFamily="34" charset="0"/>
                </a:endParaRPr>
              </a:p>
            </p:txBody>
          </p:sp>
          <p:sp>
            <p:nvSpPr>
              <p:cNvPr id="14404" name="Oval 48">
                <a:extLst>
                  <a:ext uri="{FF2B5EF4-FFF2-40B4-BE49-F238E27FC236}">
                    <a16:creationId xmlns:a16="http://schemas.microsoft.com/office/drawing/2014/main" id="{0183EEBB-72DD-7157-B248-F030C66EADCF}"/>
                  </a:ext>
                </a:extLst>
              </p:cNvPr>
              <p:cNvSpPr>
                <a:spLocks noChangeArrowheads="1"/>
              </p:cNvSpPr>
              <p:nvPr/>
            </p:nvSpPr>
            <p:spPr bwMode="auto">
              <a:xfrm>
                <a:off x="2831" y="2860"/>
                <a:ext cx="0" cy="146"/>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grpSp>
      </p:grpSp>
      <p:grpSp>
        <p:nvGrpSpPr>
          <p:cNvPr id="14350" name="Group 5">
            <a:extLst>
              <a:ext uri="{FF2B5EF4-FFF2-40B4-BE49-F238E27FC236}">
                <a16:creationId xmlns:a16="http://schemas.microsoft.com/office/drawing/2014/main" id="{127E682F-C88D-3D38-FFBE-EE264E2CA0D7}"/>
              </a:ext>
            </a:extLst>
          </p:cNvPr>
          <p:cNvGrpSpPr>
            <a:grpSpLocks/>
          </p:cNvGrpSpPr>
          <p:nvPr/>
        </p:nvGrpSpPr>
        <p:grpSpPr bwMode="auto">
          <a:xfrm>
            <a:off x="2525209" y="828031"/>
            <a:ext cx="74807" cy="135732"/>
            <a:chOff x="423" y="534"/>
            <a:chExt cx="66" cy="114"/>
          </a:xfrm>
        </p:grpSpPr>
        <p:sp>
          <p:nvSpPr>
            <p:cNvPr id="14397" name="Oval 6">
              <a:extLst>
                <a:ext uri="{FF2B5EF4-FFF2-40B4-BE49-F238E27FC236}">
                  <a16:creationId xmlns:a16="http://schemas.microsoft.com/office/drawing/2014/main" id="{AA924E01-C71E-4002-2A16-D46236CDFC0B}"/>
                </a:ext>
              </a:extLst>
            </p:cNvPr>
            <p:cNvSpPr>
              <a:spLocks noChangeArrowheads="1"/>
            </p:cNvSpPr>
            <p:nvPr/>
          </p:nvSpPr>
          <p:spPr bwMode="auto">
            <a:xfrm>
              <a:off x="453" y="536"/>
              <a:ext cx="0" cy="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sp>
          <p:nvSpPr>
            <p:cNvPr id="14398" name="Oval 7">
              <a:extLst>
                <a:ext uri="{FF2B5EF4-FFF2-40B4-BE49-F238E27FC236}">
                  <a16:creationId xmlns:a16="http://schemas.microsoft.com/office/drawing/2014/main" id="{3F5CC7EA-4AA7-498B-CBF2-18C06076C823}"/>
                </a:ext>
              </a:extLst>
            </p:cNvPr>
            <p:cNvSpPr>
              <a:spLocks noChangeArrowheads="1"/>
            </p:cNvSpPr>
            <p:nvPr/>
          </p:nvSpPr>
          <p:spPr bwMode="auto">
            <a:xfrm>
              <a:off x="423" y="534"/>
              <a:ext cx="0" cy="112"/>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sp>
          <p:nvSpPr>
            <p:cNvPr id="14399" name="Rectangle 8">
              <a:extLst>
                <a:ext uri="{FF2B5EF4-FFF2-40B4-BE49-F238E27FC236}">
                  <a16:creationId xmlns:a16="http://schemas.microsoft.com/office/drawing/2014/main" id="{B653CCC1-863D-1407-D5C1-2B4CCA24127C}"/>
                </a:ext>
              </a:extLst>
            </p:cNvPr>
            <p:cNvSpPr>
              <a:spLocks noChangeArrowheads="1"/>
            </p:cNvSpPr>
            <p:nvPr/>
          </p:nvSpPr>
          <p:spPr bwMode="auto">
            <a:xfrm>
              <a:off x="447" y="547"/>
              <a:ext cx="4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82" b="1">
                  <a:solidFill>
                    <a:srgbClr val="000000"/>
                  </a:solidFill>
                  <a:latin typeface="Arial" panose="020B0604020202020204" pitchFamily="34" charset="0"/>
                </a:rPr>
                <a:t>1</a:t>
              </a:r>
              <a:endParaRPr lang="en-US" altLang="en-US" sz="1841">
                <a:latin typeface="Arial" panose="020B0604020202020204" pitchFamily="34" charset="0"/>
              </a:endParaRPr>
            </a:p>
          </p:txBody>
        </p:sp>
      </p:grpSp>
      <p:sp>
        <p:nvSpPr>
          <p:cNvPr id="14351" name="Rectangle 29">
            <a:extLst>
              <a:ext uri="{FF2B5EF4-FFF2-40B4-BE49-F238E27FC236}">
                <a16:creationId xmlns:a16="http://schemas.microsoft.com/office/drawing/2014/main" id="{BC5D24C6-99C0-4D19-9F19-3D4EE5C5C149}"/>
              </a:ext>
            </a:extLst>
          </p:cNvPr>
          <p:cNvSpPr>
            <a:spLocks noChangeArrowheads="1"/>
          </p:cNvSpPr>
          <p:nvPr/>
        </p:nvSpPr>
        <p:spPr bwMode="auto">
          <a:xfrm>
            <a:off x="2657259" y="859415"/>
            <a:ext cx="1003480" cy="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a:solidFill>
                  <a:srgbClr val="000000"/>
                </a:solidFill>
                <a:latin typeface="Arial" panose="020B0604020202020204" pitchFamily="34" charset="0"/>
              </a:rPr>
              <a:t>What is the critical </a:t>
            </a:r>
            <a:r>
              <a:rPr lang="en-US" altLang="en-US" sz="614" u="sng">
                <a:solidFill>
                  <a:srgbClr val="000000"/>
                </a:solidFill>
                <a:latin typeface="Arial" panose="020B0604020202020204" pitchFamily="34" charset="0"/>
              </a:rPr>
              <a:t>question</a:t>
            </a:r>
            <a:r>
              <a:rPr lang="en-US" altLang="en-US" sz="614">
                <a:solidFill>
                  <a:srgbClr val="000000"/>
                </a:solidFill>
                <a:latin typeface="Arial" panose="020B0604020202020204" pitchFamily="34" charset="0"/>
              </a:rPr>
              <a:t>?</a:t>
            </a:r>
          </a:p>
        </p:txBody>
      </p:sp>
      <p:sp>
        <p:nvSpPr>
          <p:cNvPr id="3190" name="Text Box 118">
            <a:extLst>
              <a:ext uri="{FF2B5EF4-FFF2-40B4-BE49-F238E27FC236}">
                <a16:creationId xmlns:a16="http://schemas.microsoft.com/office/drawing/2014/main" id="{0546521C-A358-6DE8-BCE6-3EAD86B4C788}"/>
              </a:ext>
            </a:extLst>
          </p:cNvPr>
          <p:cNvSpPr txBox="1">
            <a:spLocks noChangeArrowheads="1"/>
          </p:cNvSpPr>
          <p:nvPr/>
        </p:nvSpPr>
        <p:spPr bwMode="auto">
          <a:xfrm>
            <a:off x="3173557" y="951418"/>
            <a:ext cx="140351" cy="2380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9465" tIns="34733" rIns="69465" bIns="34733">
            <a:spAutoFit/>
          </a:bodyPr>
          <a:lstStyle>
            <a:lvl1pPr defTabSz="1019175">
              <a:defRPr sz="2400">
                <a:solidFill>
                  <a:schemeClr val="tx1"/>
                </a:solidFill>
                <a:latin typeface="Times" charset="0"/>
                <a:ea typeface="ＭＳ Ｐゴシック" charset="0"/>
              </a:defRPr>
            </a:lvl1pPr>
            <a:lvl2pPr marL="509588" defTabSz="1019175">
              <a:defRPr sz="2400">
                <a:solidFill>
                  <a:schemeClr val="tx1"/>
                </a:solidFill>
                <a:latin typeface="Times" charset="0"/>
                <a:ea typeface="ＭＳ Ｐゴシック" charset="0"/>
              </a:defRPr>
            </a:lvl2pPr>
            <a:lvl3pPr marL="1019175" defTabSz="1019175">
              <a:defRPr sz="2400">
                <a:solidFill>
                  <a:schemeClr val="tx1"/>
                </a:solidFill>
                <a:latin typeface="Times" charset="0"/>
                <a:ea typeface="ＭＳ Ｐゴシック" charset="0"/>
              </a:defRPr>
            </a:lvl3pPr>
            <a:lvl4pPr marL="1528763" defTabSz="1019175">
              <a:defRPr sz="2400">
                <a:solidFill>
                  <a:schemeClr val="tx1"/>
                </a:solidFill>
                <a:latin typeface="Times" charset="0"/>
                <a:ea typeface="ＭＳ Ｐゴシック" charset="0"/>
              </a:defRPr>
            </a:lvl4pPr>
            <a:lvl5pPr marL="2038350" defTabSz="1019175">
              <a:defRPr sz="2400">
                <a:solidFill>
                  <a:schemeClr val="tx1"/>
                </a:solidFill>
                <a:latin typeface="Times" charset="0"/>
                <a:ea typeface="ＭＳ Ｐゴシック" charset="0"/>
              </a:defRPr>
            </a:lvl5pPr>
            <a:lvl6pPr marL="2495550" defTabSz="1019175" eaLnBrk="0" fontAlgn="base" hangingPunct="0">
              <a:spcBef>
                <a:spcPct val="0"/>
              </a:spcBef>
              <a:spcAft>
                <a:spcPct val="0"/>
              </a:spcAft>
              <a:defRPr sz="2400">
                <a:solidFill>
                  <a:schemeClr val="tx1"/>
                </a:solidFill>
                <a:latin typeface="Times" charset="0"/>
                <a:ea typeface="ＭＳ Ｐゴシック" charset="0"/>
              </a:defRPr>
            </a:lvl6pPr>
            <a:lvl7pPr marL="2952750" defTabSz="1019175" eaLnBrk="0" fontAlgn="base" hangingPunct="0">
              <a:spcBef>
                <a:spcPct val="0"/>
              </a:spcBef>
              <a:spcAft>
                <a:spcPct val="0"/>
              </a:spcAft>
              <a:defRPr sz="2400">
                <a:solidFill>
                  <a:schemeClr val="tx1"/>
                </a:solidFill>
                <a:latin typeface="Times" charset="0"/>
                <a:ea typeface="ＭＳ Ｐゴシック" charset="0"/>
              </a:defRPr>
            </a:lvl7pPr>
            <a:lvl8pPr marL="3409950" defTabSz="1019175" eaLnBrk="0" fontAlgn="base" hangingPunct="0">
              <a:spcBef>
                <a:spcPct val="0"/>
              </a:spcBef>
              <a:spcAft>
                <a:spcPct val="0"/>
              </a:spcAft>
              <a:defRPr sz="2400">
                <a:solidFill>
                  <a:schemeClr val="tx1"/>
                </a:solidFill>
                <a:latin typeface="Times" charset="0"/>
                <a:ea typeface="ＭＳ Ｐゴシック" charset="0"/>
              </a:defRPr>
            </a:lvl8pPr>
            <a:lvl9pPr marL="3867150" defTabSz="1019175" eaLnBrk="0" fontAlgn="base" hangingPunct="0">
              <a:spcBef>
                <a:spcPct val="0"/>
              </a:spcBef>
              <a:spcAft>
                <a:spcPct val="0"/>
              </a:spcAft>
              <a:defRPr sz="2400">
                <a:solidFill>
                  <a:schemeClr val="tx1"/>
                </a:solidFill>
                <a:latin typeface="Times" charset="0"/>
                <a:ea typeface="ＭＳ Ｐゴシック" charset="0"/>
              </a:defRPr>
            </a:lvl9pPr>
          </a:lstStyle>
          <a:p>
            <a:pPr>
              <a:defRPr/>
            </a:pPr>
            <a:endParaRPr lang="en-US" sz="1091" b="1">
              <a:latin typeface="Tekton" charset="0"/>
            </a:endParaRPr>
          </a:p>
        </p:txBody>
      </p:sp>
      <p:sp>
        <p:nvSpPr>
          <p:cNvPr id="3214" name="Rectangle 142">
            <a:extLst>
              <a:ext uri="{FF2B5EF4-FFF2-40B4-BE49-F238E27FC236}">
                <a16:creationId xmlns:a16="http://schemas.microsoft.com/office/drawing/2014/main" id="{2D7A6E71-220A-3197-5BAF-A154959750F5}"/>
              </a:ext>
            </a:extLst>
          </p:cNvPr>
          <p:cNvSpPr>
            <a:spLocks noChangeArrowheads="1"/>
          </p:cNvSpPr>
          <p:nvPr/>
        </p:nvSpPr>
        <p:spPr bwMode="auto">
          <a:xfrm>
            <a:off x="2485159" y="785813"/>
            <a:ext cx="4475668" cy="445943"/>
          </a:xfrm>
          <a:prstGeom prst="rect">
            <a:avLst/>
          </a:prstGeom>
          <a:noFill/>
          <a:ln w="762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9465" tIns="34733" rIns="69465" bIns="34733" anchor="ctr"/>
          <a:lstStyle/>
          <a:p>
            <a:pPr algn="ctr" defTabSz="694874">
              <a:defRPr/>
            </a:pPr>
            <a:endParaRPr lang="en-US" sz="1364">
              <a:latin typeface="Tekton" charset="0"/>
              <a:ea typeface="ＭＳ Ｐゴシック" charset="0"/>
            </a:endParaRPr>
          </a:p>
        </p:txBody>
      </p:sp>
      <p:grpSp>
        <p:nvGrpSpPr>
          <p:cNvPr id="14354" name="Group 168">
            <a:extLst>
              <a:ext uri="{FF2B5EF4-FFF2-40B4-BE49-F238E27FC236}">
                <a16:creationId xmlns:a16="http://schemas.microsoft.com/office/drawing/2014/main" id="{433C2317-8D94-3B55-4033-66F54E80A945}"/>
              </a:ext>
            </a:extLst>
          </p:cNvPr>
          <p:cNvGrpSpPr>
            <a:grpSpLocks/>
          </p:cNvGrpSpPr>
          <p:nvPr/>
        </p:nvGrpSpPr>
        <p:grpSpPr bwMode="auto">
          <a:xfrm>
            <a:off x="2485159" y="4657509"/>
            <a:ext cx="4479998" cy="549852"/>
            <a:chOff x="176" y="4831"/>
            <a:chExt cx="4551" cy="508"/>
          </a:xfrm>
        </p:grpSpPr>
        <p:sp>
          <p:nvSpPr>
            <p:cNvPr id="14391" name="Rectangle 31">
              <a:extLst>
                <a:ext uri="{FF2B5EF4-FFF2-40B4-BE49-F238E27FC236}">
                  <a16:creationId xmlns:a16="http://schemas.microsoft.com/office/drawing/2014/main" id="{F6066C1B-6A05-3CBC-A602-BCBA8FDF0F4E}"/>
                </a:ext>
              </a:extLst>
            </p:cNvPr>
            <p:cNvSpPr>
              <a:spLocks noChangeArrowheads="1"/>
            </p:cNvSpPr>
            <p:nvPr/>
          </p:nvSpPr>
          <p:spPr bwMode="auto">
            <a:xfrm>
              <a:off x="344" y="4913"/>
              <a:ext cx="11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a:solidFill>
                    <a:srgbClr val="000000"/>
                  </a:solidFill>
                  <a:latin typeface="Arial" panose="020B0604020202020204" pitchFamily="34" charset="0"/>
                </a:rPr>
                <a:t> What is the </a:t>
              </a:r>
              <a:r>
                <a:rPr lang="en-US" altLang="en-US" sz="614" u="sng">
                  <a:solidFill>
                    <a:srgbClr val="000000"/>
                  </a:solidFill>
                  <a:latin typeface="Arial" panose="020B0604020202020204" pitchFamily="34" charset="0"/>
                </a:rPr>
                <a:t>main Idea</a:t>
              </a:r>
              <a:r>
                <a:rPr lang="en-US" altLang="en-US" sz="614">
                  <a:solidFill>
                    <a:srgbClr val="000000"/>
                  </a:solidFill>
                  <a:latin typeface="Arial" panose="020B0604020202020204" pitchFamily="34" charset="0"/>
                </a:rPr>
                <a:t> answer?</a:t>
              </a:r>
              <a:endParaRPr lang="en-US" altLang="en-US" sz="1841">
                <a:latin typeface="Arial" panose="020B0604020202020204" pitchFamily="34" charset="0"/>
              </a:endParaRPr>
            </a:p>
          </p:txBody>
        </p:sp>
        <p:sp>
          <p:nvSpPr>
            <p:cNvPr id="3161" name="Rectangle 89">
              <a:extLst>
                <a:ext uri="{FF2B5EF4-FFF2-40B4-BE49-F238E27FC236}">
                  <a16:creationId xmlns:a16="http://schemas.microsoft.com/office/drawing/2014/main" id="{0EB349C1-5DB1-F42B-812D-B100C836F12F}"/>
                </a:ext>
              </a:extLst>
            </p:cNvPr>
            <p:cNvSpPr>
              <a:spLocks noChangeArrowheads="1"/>
            </p:cNvSpPr>
            <p:nvPr/>
          </p:nvSpPr>
          <p:spPr bwMode="auto">
            <a:xfrm>
              <a:off x="359" y="4967"/>
              <a:ext cx="4076" cy="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defTabSz="694874">
                <a:defRPr/>
              </a:pPr>
              <a:endParaRPr lang="en-US" sz="1091">
                <a:latin typeface="Tekton" charset="0"/>
                <a:ea typeface="ＭＳ Ｐゴシック" charset="0"/>
              </a:endParaRPr>
            </a:p>
          </p:txBody>
        </p:sp>
        <p:sp>
          <p:nvSpPr>
            <p:cNvPr id="3205" name="Rectangle 133">
              <a:extLst>
                <a:ext uri="{FF2B5EF4-FFF2-40B4-BE49-F238E27FC236}">
                  <a16:creationId xmlns:a16="http://schemas.microsoft.com/office/drawing/2014/main" id="{954E09C5-D5A6-BF75-6132-BBB4D03074BF}"/>
                </a:ext>
              </a:extLst>
            </p:cNvPr>
            <p:cNvSpPr>
              <a:spLocks noChangeArrowheads="1"/>
            </p:cNvSpPr>
            <p:nvPr/>
          </p:nvSpPr>
          <p:spPr bwMode="auto">
            <a:xfrm>
              <a:off x="176" y="4831"/>
              <a:ext cx="4551" cy="508"/>
            </a:xfrm>
            <a:prstGeom prst="rect">
              <a:avLst/>
            </a:prstGeom>
            <a:noFill/>
            <a:ln w="762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9465" tIns="34733" rIns="69465" bIns="34733" anchor="ctr"/>
            <a:lstStyle/>
            <a:p>
              <a:pPr algn="ctr" defTabSz="694874">
                <a:defRPr/>
              </a:pPr>
              <a:endParaRPr lang="en-US" sz="1364">
                <a:latin typeface="Tekton" charset="0"/>
                <a:ea typeface="ＭＳ Ｐゴシック" charset="0"/>
              </a:endParaRPr>
            </a:p>
          </p:txBody>
        </p:sp>
        <p:grpSp>
          <p:nvGrpSpPr>
            <p:cNvPr id="14394" name="Group 144">
              <a:extLst>
                <a:ext uri="{FF2B5EF4-FFF2-40B4-BE49-F238E27FC236}">
                  <a16:creationId xmlns:a16="http://schemas.microsoft.com/office/drawing/2014/main" id="{A0597C27-772F-74D7-F850-74B739DE888E}"/>
                </a:ext>
              </a:extLst>
            </p:cNvPr>
            <p:cNvGrpSpPr>
              <a:grpSpLocks/>
            </p:cNvGrpSpPr>
            <p:nvPr/>
          </p:nvGrpSpPr>
          <p:grpSpPr bwMode="auto">
            <a:xfrm>
              <a:off x="216" y="4893"/>
              <a:ext cx="86" cy="123"/>
              <a:chOff x="1917" y="1013"/>
              <a:chExt cx="76" cy="111"/>
            </a:xfrm>
          </p:grpSpPr>
          <p:sp>
            <p:nvSpPr>
              <p:cNvPr id="14395" name="Oval 145">
                <a:extLst>
                  <a:ext uri="{FF2B5EF4-FFF2-40B4-BE49-F238E27FC236}">
                    <a16:creationId xmlns:a16="http://schemas.microsoft.com/office/drawing/2014/main" id="{22EAAF19-9459-27F3-6C4C-969824B4F43F}"/>
                  </a:ext>
                </a:extLst>
              </p:cNvPr>
              <p:cNvSpPr>
                <a:spLocks noChangeArrowheads="1"/>
              </p:cNvSpPr>
              <p:nvPr/>
            </p:nvSpPr>
            <p:spPr bwMode="auto">
              <a:xfrm>
                <a:off x="1917" y="1013"/>
                <a:ext cx="0" cy="111"/>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sp>
            <p:nvSpPr>
              <p:cNvPr id="14396" name="Rectangle 146">
                <a:extLst>
                  <a:ext uri="{FF2B5EF4-FFF2-40B4-BE49-F238E27FC236}">
                    <a16:creationId xmlns:a16="http://schemas.microsoft.com/office/drawing/2014/main" id="{CEEF326F-1D20-2558-38DF-D011311BFDC3}"/>
                  </a:ext>
                </a:extLst>
              </p:cNvPr>
              <p:cNvSpPr>
                <a:spLocks noChangeArrowheads="1"/>
              </p:cNvSpPr>
              <p:nvPr/>
            </p:nvSpPr>
            <p:spPr bwMode="auto">
              <a:xfrm>
                <a:off x="1950" y="1025"/>
                <a:ext cx="4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82" b="1">
                    <a:solidFill>
                      <a:srgbClr val="000000"/>
                    </a:solidFill>
                    <a:latin typeface="Arial" panose="020B0604020202020204" pitchFamily="34" charset="0"/>
                  </a:rPr>
                  <a:t>4</a:t>
                </a:r>
                <a:endParaRPr lang="en-US" altLang="en-US" sz="1841">
                  <a:latin typeface="Arial" panose="020B0604020202020204" pitchFamily="34" charset="0"/>
                </a:endParaRPr>
              </a:p>
            </p:txBody>
          </p:sp>
        </p:grpSp>
      </p:grpSp>
      <p:sp>
        <p:nvSpPr>
          <p:cNvPr id="14355" name="Rectangle 30">
            <a:extLst>
              <a:ext uri="{FF2B5EF4-FFF2-40B4-BE49-F238E27FC236}">
                <a16:creationId xmlns:a16="http://schemas.microsoft.com/office/drawing/2014/main" id="{02BF37F6-79B5-E32F-D536-B3EA96185838}"/>
              </a:ext>
            </a:extLst>
          </p:cNvPr>
          <p:cNvSpPr>
            <a:spLocks noChangeArrowheads="1"/>
          </p:cNvSpPr>
          <p:nvPr/>
        </p:nvSpPr>
        <p:spPr bwMode="auto">
          <a:xfrm>
            <a:off x="4206154" y="2059782"/>
            <a:ext cx="22442" cy="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a:solidFill>
                  <a:srgbClr val="000000"/>
                </a:solidFill>
                <a:latin typeface="Arial" panose="020B0604020202020204" pitchFamily="34" charset="0"/>
              </a:rPr>
              <a:t> </a:t>
            </a:r>
          </a:p>
        </p:txBody>
      </p:sp>
      <p:grpSp>
        <p:nvGrpSpPr>
          <p:cNvPr id="14356" name="Group 22">
            <a:extLst>
              <a:ext uri="{FF2B5EF4-FFF2-40B4-BE49-F238E27FC236}">
                <a16:creationId xmlns:a16="http://schemas.microsoft.com/office/drawing/2014/main" id="{68EDEDA5-63B4-B885-FA00-33E9D1DD4DBD}"/>
              </a:ext>
            </a:extLst>
          </p:cNvPr>
          <p:cNvGrpSpPr>
            <a:grpSpLocks/>
          </p:cNvGrpSpPr>
          <p:nvPr/>
        </p:nvGrpSpPr>
        <p:grpSpPr bwMode="auto">
          <a:xfrm>
            <a:off x="2479747" y="1320509"/>
            <a:ext cx="83547" cy="132390"/>
            <a:chOff x="371" y="1011"/>
            <a:chExt cx="65" cy="109"/>
          </a:xfrm>
        </p:grpSpPr>
        <p:sp>
          <p:nvSpPr>
            <p:cNvPr id="14389" name="Oval 23">
              <a:extLst>
                <a:ext uri="{FF2B5EF4-FFF2-40B4-BE49-F238E27FC236}">
                  <a16:creationId xmlns:a16="http://schemas.microsoft.com/office/drawing/2014/main" id="{630AFFA2-7F80-E901-6364-E0DEF79575F4}"/>
                </a:ext>
              </a:extLst>
            </p:cNvPr>
            <p:cNvSpPr>
              <a:spLocks noChangeArrowheads="1"/>
            </p:cNvSpPr>
            <p:nvPr/>
          </p:nvSpPr>
          <p:spPr bwMode="auto">
            <a:xfrm>
              <a:off x="371" y="1011"/>
              <a:ext cx="0" cy="109"/>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sp>
          <p:nvSpPr>
            <p:cNvPr id="14390" name="Rectangle 24">
              <a:extLst>
                <a:ext uri="{FF2B5EF4-FFF2-40B4-BE49-F238E27FC236}">
                  <a16:creationId xmlns:a16="http://schemas.microsoft.com/office/drawing/2014/main" id="{2D7C6F26-B6A8-8A0E-BC1C-1916D701E6AD}"/>
                </a:ext>
              </a:extLst>
            </p:cNvPr>
            <p:cNvSpPr>
              <a:spLocks noChangeArrowheads="1"/>
            </p:cNvSpPr>
            <p:nvPr/>
          </p:nvSpPr>
          <p:spPr bwMode="auto">
            <a:xfrm>
              <a:off x="399" y="1034"/>
              <a:ext cx="3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82" b="1">
                  <a:solidFill>
                    <a:srgbClr val="000000"/>
                  </a:solidFill>
                  <a:latin typeface="Arial" panose="020B0604020202020204" pitchFamily="34" charset="0"/>
                </a:rPr>
                <a:t>2</a:t>
              </a:r>
              <a:endParaRPr lang="en-US" altLang="en-US" sz="1841">
                <a:latin typeface="Arial" panose="020B0604020202020204" pitchFamily="34" charset="0"/>
              </a:endParaRPr>
            </a:p>
          </p:txBody>
        </p:sp>
      </p:grpSp>
      <p:sp>
        <p:nvSpPr>
          <p:cNvPr id="14357" name="Rectangle 73">
            <a:extLst>
              <a:ext uri="{FF2B5EF4-FFF2-40B4-BE49-F238E27FC236}">
                <a16:creationId xmlns:a16="http://schemas.microsoft.com/office/drawing/2014/main" id="{46502A8B-BCF3-E0C6-E0DD-3B81C211B17A}"/>
              </a:ext>
            </a:extLst>
          </p:cNvPr>
          <p:cNvSpPr>
            <a:spLocks noChangeArrowheads="1"/>
          </p:cNvSpPr>
          <p:nvPr/>
        </p:nvSpPr>
        <p:spPr bwMode="auto">
          <a:xfrm>
            <a:off x="2616128" y="1357313"/>
            <a:ext cx="1473160" cy="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a:solidFill>
                  <a:srgbClr val="000000"/>
                </a:solidFill>
                <a:latin typeface="Arial" panose="020B0604020202020204" pitchFamily="34" charset="0"/>
              </a:rPr>
              <a:t>What are the </a:t>
            </a:r>
            <a:r>
              <a:rPr lang="en-US" altLang="en-US" sz="614" u="sng">
                <a:solidFill>
                  <a:srgbClr val="000000"/>
                </a:solidFill>
                <a:latin typeface="Arial" panose="020B0604020202020204" pitchFamily="34" charset="0"/>
              </a:rPr>
              <a:t>key terms</a:t>
            </a:r>
            <a:r>
              <a:rPr lang="en-US" altLang="en-US" sz="614">
                <a:solidFill>
                  <a:srgbClr val="000000"/>
                </a:solidFill>
                <a:latin typeface="Arial" panose="020B0604020202020204" pitchFamily="34" charset="0"/>
              </a:rPr>
              <a:t> and explanations?</a:t>
            </a:r>
            <a:endParaRPr lang="en-US" altLang="en-US" sz="1841">
              <a:latin typeface="Arial" panose="020B0604020202020204" pitchFamily="34" charset="0"/>
            </a:endParaRPr>
          </a:p>
        </p:txBody>
      </p:sp>
      <p:sp>
        <p:nvSpPr>
          <p:cNvPr id="3193" name="Rectangle 121">
            <a:extLst>
              <a:ext uri="{FF2B5EF4-FFF2-40B4-BE49-F238E27FC236}">
                <a16:creationId xmlns:a16="http://schemas.microsoft.com/office/drawing/2014/main" id="{A6764B61-38AD-4DDC-29E2-78BB9B55806C}"/>
              </a:ext>
            </a:extLst>
          </p:cNvPr>
          <p:cNvSpPr>
            <a:spLocks noChangeArrowheads="1"/>
          </p:cNvSpPr>
          <p:nvPr/>
        </p:nvSpPr>
        <p:spPr bwMode="auto">
          <a:xfrm>
            <a:off x="3856543" y="1376796"/>
            <a:ext cx="2946256" cy="2380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defTabSz="694874">
              <a:defRPr/>
            </a:pPr>
            <a:endParaRPr lang="en-US" sz="1091">
              <a:latin typeface="Tekton" charset="0"/>
              <a:ea typeface="ＭＳ Ｐゴシック" charset="0"/>
            </a:endParaRPr>
          </a:p>
        </p:txBody>
      </p:sp>
      <p:sp>
        <p:nvSpPr>
          <p:cNvPr id="3209" name="Rectangle 137">
            <a:extLst>
              <a:ext uri="{FF2B5EF4-FFF2-40B4-BE49-F238E27FC236}">
                <a16:creationId xmlns:a16="http://schemas.microsoft.com/office/drawing/2014/main" id="{E716125D-7F53-AC4C-B0B0-B5F228CE10DF}"/>
              </a:ext>
            </a:extLst>
          </p:cNvPr>
          <p:cNvSpPr>
            <a:spLocks noChangeArrowheads="1"/>
          </p:cNvSpPr>
          <p:nvPr/>
        </p:nvSpPr>
        <p:spPr bwMode="auto">
          <a:xfrm>
            <a:off x="2461347" y="1273969"/>
            <a:ext cx="4522210" cy="8691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sp>
        <p:nvSpPr>
          <p:cNvPr id="3246" name="Line 174">
            <a:extLst>
              <a:ext uri="{FF2B5EF4-FFF2-40B4-BE49-F238E27FC236}">
                <a16:creationId xmlns:a16="http://schemas.microsoft.com/office/drawing/2014/main" id="{C058C474-88AC-FB9A-24D3-3344BF8F08E4}"/>
              </a:ext>
            </a:extLst>
          </p:cNvPr>
          <p:cNvSpPr>
            <a:spLocks noChangeShapeType="1"/>
          </p:cNvSpPr>
          <p:nvPr/>
        </p:nvSpPr>
        <p:spPr bwMode="auto">
          <a:xfrm>
            <a:off x="3782941" y="1472045"/>
            <a:ext cx="0" cy="649432"/>
          </a:xfrm>
          <a:prstGeom prst="line">
            <a:avLst/>
          </a:prstGeom>
          <a:noFill/>
          <a:ln w="63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sp>
        <p:nvSpPr>
          <p:cNvPr id="3170" name="Text Box 98">
            <a:extLst>
              <a:ext uri="{FF2B5EF4-FFF2-40B4-BE49-F238E27FC236}">
                <a16:creationId xmlns:a16="http://schemas.microsoft.com/office/drawing/2014/main" id="{97390433-D053-CC1B-EE23-0203B38DB6E0}"/>
              </a:ext>
            </a:extLst>
          </p:cNvPr>
          <p:cNvSpPr txBox="1">
            <a:spLocks noChangeArrowheads="1"/>
          </p:cNvSpPr>
          <p:nvPr/>
        </p:nvSpPr>
        <p:spPr bwMode="auto">
          <a:xfrm>
            <a:off x="2659424" y="2865077"/>
            <a:ext cx="140351" cy="2800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9465" tIns="34733" rIns="69465" bIns="34733">
            <a:spAutoFit/>
          </a:bodyPr>
          <a:lstStyle>
            <a:lvl1pPr defTabSz="1019175">
              <a:defRPr sz="2400">
                <a:solidFill>
                  <a:schemeClr val="tx1"/>
                </a:solidFill>
                <a:latin typeface="Times" charset="0"/>
                <a:ea typeface="ＭＳ Ｐゴシック" charset="0"/>
              </a:defRPr>
            </a:lvl1pPr>
            <a:lvl2pPr marL="509588" defTabSz="1019175">
              <a:defRPr sz="2400">
                <a:solidFill>
                  <a:schemeClr val="tx1"/>
                </a:solidFill>
                <a:latin typeface="Times" charset="0"/>
                <a:ea typeface="ＭＳ Ｐゴシック" charset="0"/>
              </a:defRPr>
            </a:lvl2pPr>
            <a:lvl3pPr marL="1019175" defTabSz="1019175">
              <a:defRPr sz="2400">
                <a:solidFill>
                  <a:schemeClr val="tx1"/>
                </a:solidFill>
                <a:latin typeface="Times" charset="0"/>
                <a:ea typeface="ＭＳ Ｐゴシック" charset="0"/>
              </a:defRPr>
            </a:lvl3pPr>
            <a:lvl4pPr marL="1528763" defTabSz="1019175">
              <a:defRPr sz="2400">
                <a:solidFill>
                  <a:schemeClr val="tx1"/>
                </a:solidFill>
                <a:latin typeface="Times" charset="0"/>
                <a:ea typeface="ＭＳ Ｐゴシック" charset="0"/>
              </a:defRPr>
            </a:lvl4pPr>
            <a:lvl5pPr marL="2038350" defTabSz="1019175">
              <a:defRPr sz="2400">
                <a:solidFill>
                  <a:schemeClr val="tx1"/>
                </a:solidFill>
                <a:latin typeface="Times" charset="0"/>
                <a:ea typeface="ＭＳ Ｐゴシック" charset="0"/>
              </a:defRPr>
            </a:lvl5pPr>
            <a:lvl6pPr marL="2495550" defTabSz="1019175" eaLnBrk="0" fontAlgn="base" hangingPunct="0">
              <a:spcBef>
                <a:spcPct val="0"/>
              </a:spcBef>
              <a:spcAft>
                <a:spcPct val="0"/>
              </a:spcAft>
              <a:defRPr sz="2400">
                <a:solidFill>
                  <a:schemeClr val="tx1"/>
                </a:solidFill>
                <a:latin typeface="Times" charset="0"/>
                <a:ea typeface="ＭＳ Ｐゴシック" charset="0"/>
              </a:defRPr>
            </a:lvl6pPr>
            <a:lvl7pPr marL="2952750" defTabSz="1019175" eaLnBrk="0" fontAlgn="base" hangingPunct="0">
              <a:spcBef>
                <a:spcPct val="0"/>
              </a:spcBef>
              <a:spcAft>
                <a:spcPct val="0"/>
              </a:spcAft>
              <a:defRPr sz="2400">
                <a:solidFill>
                  <a:schemeClr val="tx1"/>
                </a:solidFill>
                <a:latin typeface="Times" charset="0"/>
                <a:ea typeface="ＭＳ Ｐゴシック" charset="0"/>
              </a:defRPr>
            </a:lvl7pPr>
            <a:lvl8pPr marL="3409950" defTabSz="1019175" eaLnBrk="0" fontAlgn="base" hangingPunct="0">
              <a:spcBef>
                <a:spcPct val="0"/>
              </a:spcBef>
              <a:spcAft>
                <a:spcPct val="0"/>
              </a:spcAft>
              <a:defRPr sz="2400">
                <a:solidFill>
                  <a:schemeClr val="tx1"/>
                </a:solidFill>
                <a:latin typeface="Times" charset="0"/>
                <a:ea typeface="ＭＳ Ｐゴシック" charset="0"/>
              </a:defRPr>
            </a:lvl8pPr>
            <a:lvl9pPr marL="3867150" defTabSz="1019175" eaLnBrk="0" fontAlgn="base" hangingPunct="0">
              <a:spcBef>
                <a:spcPct val="0"/>
              </a:spcBef>
              <a:spcAft>
                <a:spcPct val="0"/>
              </a:spcAft>
              <a:defRPr sz="2400">
                <a:solidFill>
                  <a:schemeClr val="tx1"/>
                </a:solidFill>
                <a:latin typeface="Times" charset="0"/>
                <a:ea typeface="ＭＳ Ｐゴシック" charset="0"/>
              </a:defRPr>
            </a:lvl9pPr>
          </a:lstStyle>
          <a:p>
            <a:pPr>
              <a:defRPr/>
            </a:pPr>
            <a:endParaRPr lang="en-US" sz="1364">
              <a:latin typeface="Tekton" charset="0"/>
            </a:endParaRPr>
          </a:p>
        </p:txBody>
      </p:sp>
      <p:sp>
        <p:nvSpPr>
          <p:cNvPr id="14362" name="Rectangle 4">
            <a:extLst>
              <a:ext uri="{FF2B5EF4-FFF2-40B4-BE49-F238E27FC236}">
                <a16:creationId xmlns:a16="http://schemas.microsoft.com/office/drawing/2014/main" id="{C9746705-C04C-F562-7282-AA2D943C5753}"/>
              </a:ext>
            </a:extLst>
          </p:cNvPr>
          <p:cNvSpPr>
            <a:spLocks noChangeArrowheads="1"/>
          </p:cNvSpPr>
          <p:nvPr/>
        </p:nvSpPr>
        <p:spPr bwMode="auto">
          <a:xfrm>
            <a:off x="2466759" y="2230799"/>
            <a:ext cx="4522210" cy="242779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grpSp>
        <p:nvGrpSpPr>
          <p:cNvPr id="14363" name="Group 19">
            <a:extLst>
              <a:ext uri="{FF2B5EF4-FFF2-40B4-BE49-F238E27FC236}">
                <a16:creationId xmlns:a16="http://schemas.microsoft.com/office/drawing/2014/main" id="{1707EAE4-5945-A8E7-27E5-28EE8A7AE85E}"/>
              </a:ext>
            </a:extLst>
          </p:cNvPr>
          <p:cNvGrpSpPr>
            <a:grpSpLocks/>
          </p:cNvGrpSpPr>
          <p:nvPr/>
        </p:nvGrpSpPr>
        <p:grpSpPr bwMode="auto">
          <a:xfrm>
            <a:off x="2494908" y="2222140"/>
            <a:ext cx="84962" cy="133487"/>
            <a:chOff x="1917" y="1013"/>
            <a:chExt cx="77" cy="114"/>
          </a:xfrm>
        </p:grpSpPr>
        <p:sp>
          <p:nvSpPr>
            <p:cNvPr id="14387" name="Oval 20">
              <a:extLst>
                <a:ext uri="{FF2B5EF4-FFF2-40B4-BE49-F238E27FC236}">
                  <a16:creationId xmlns:a16="http://schemas.microsoft.com/office/drawing/2014/main" id="{1F2A4A96-8FA8-2D75-B588-7CAE716DC6B7}"/>
                </a:ext>
              </a:extLst>
            </p:cNvPr>
            <p:cNvSpPr>
              <a:spLocks noChangeArrowheads="1"/>
            </p:cNvSpPr>
            <p:nvPr/>
          </p:nvSpPr>
          <p:spPr bwMode="auto">
            <a:xfrm>
              <a:off x="1917" y="1013"/>
              <a:ext cx="0" cy="114"/>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sp>
          <p:nvSpPr>
            <p:cNvPr id="14388" name="Rectangle 21">
              <a:extLst>
                <a:ext uri="{FF2B5EF4-FFF2-40B4-BE49-F238E27FC236}">
                  <a16:creationId xmlns:a16="http://schemas.microsoft.com/office/drawing/2014/main" id="{CAD4999E-4712-30F4-FBA1-E25ABACF54B5}"/>
                </a:ext>
              </a:extLst>
            </p:cNvPr>
            <p:cNvSpPr>
              <a:spLocks noChangeArrowheads="1"/>
            </p:cNvSpPr>
            <p:nvPr/>
          </p:nvSpPr>
          <p:spPr bwMode="auto">
            <a:xfrm>
              <a:off x="1950" y="1024"/>
              <a:ext cx="44"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82" b="1">
                  <a:solidFill>
                    <a:srgbClr val="000000"/>
                  </a:solidFill>
                  <a:latin typeface="Arial" panose="020B0604020202020204" pitchFamily="34" charset="0"/>
                </a:rPr>
                <a:t>3</a:t>
              </a:r>
              <a:endParaRPr lang="en-US" altLang="en-US" sz="1841">
                <a:latin typeface="Arial" panose="020B0604020202020204" pitchFamily="34" charset="0"/>
              </a:endParaRPr>
            </a:p>
          </p:txBody>
        </p:sp>
      </p:grpSp>
      <p:sp>
        <p:nvSpPr>
          <p:cNvPr id="14364" name="Rectangle 33">
            <a:extLst>
              <a:ext uri="{FF2B5EF4-FFF2-40B4-BE49-F238E27FC236}">
                <a16:creationId xmlns:a16="http://schemas.microsoft.com/office/drawing/2014/main" id="{C579B325-6519-BEC9-C1F4-D11845B2E2BC}"/>
              </a:ext>
            </a:extLst>
          </p:cNvPr>
          <p:cNvSpPr>
            <a:spLocks noChangeArrowheads="1"/>
          </p:cNvSpPr>
          <p:nvPr/>
        </p:nvSpPr>
        <p:spPr bwMode="auto">
          <a:xfrm>
            <a:off x="2626952" y="2223222"/>
            <a:ext cx="1705595" cy="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a:solidFill>
                  <a:srgbClr val="000000"/>
                </a:solidFill>
                <a:latin typeface="Arial" panose="020B0604020202020204" pitchFamily="34" charset="0"/>
              </a:rPr>
              <a:t>What are the</a:t>
            </a:r>
            <a:r>
              <a:rPr lang="en-US" altLang="en-US" sz="614" u="sng">
                <a:solidFill>
                  <a:srgbClr val="000000"/>
                </a:solidFill>
                <a:latin typeface="Arial" panose="020B0604020202020204" pitchFamily="34" charset="0"/>
              </a:rPr>
              <a:t> supporting questions </a:t>
            </a:r>
            <a:r>
              <a:rPr lang="en-US" altLang="en-US" sz="614">
                <a:solidFill>
                  <a:srgbClr val="000000"/>
                </a:solidFill>
                <a:latin typeface="Arial" panose="020B0604020202020204" pitchFamily="34" charset="0"/>
              </a:rPr>
              <a:t>and answers?</a:t>
            </a:r>
            <a:endParaRPr lang="en-US" altLang="en-US" sz="1841">
              <a:latin typeface="Arial" panose="020B0604020202020204" pitchFamily="34" charset="0"/>
            </a:endParaRPr>
          </a:p>
        </p:txBody>
      </p:sp>
      <p:sp>
        <p:nvSpPr>
          <p:cNvPr id="3194" name="Rectangle 122">
            <a:extLst>
              <a:ext uri="{FF2B5EF4-FFF2-40B4-BE49-F238E27FC236}">
                <a16:creationId xmlns:a16="http://schemas.microsoft.com/office/drawing/2014/main" id="{AA9D0652-F42C-F06F-6D80-363FBC7D4EC0}"/>
              </a:ext>
            </a:extLst>
          </p:cNvPr>
          <p:cNvSpPr>
            <a:spLocks noChangeArrowheads="1"/>
          </p:cNvSpPr>
          <p:nvPr/>
        </p:nvSpPr>
        <p:spPr bwMode="auto">
          <a:xfrm>
            <a:off x="2439699" y="2283835"/>
            <a:ext cx="1397361" cy="2380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defTabSz="694874">
              <a:defRPr/>
            </a:pPr>
            <a:endParaRPr lang="en-US" sz="1091">
              <a:latin typeface="Tekton" charset="0"/>
              <a:ea typeface="ＭＳ Ｐゴシック" charset="0"/>
            </a:endParaRPr>
          </a:p>
        </p:txBody>
      </p:sp>
      <p:sp>
        <p:nvSpPr>
          <p:cNvPr id="3247" name="Line 175">
            <a:extLst>
              <a:ext uri="{FF2B5EF4-FFF2-40B4-BE49-F238E27FC236}">
                <a16:creationId xmlns:a16="http://schemas.microsoft.com/office/drawing/2014/main" id="{D146D361-C8EB-75D6-A9EE-C1F1821B6B6A}"/>
              </a:ext>
            </a:extLst>
          </p:cNvPr>
          <p:cNvSpPr>
            <a:spLocks noChangeShapeType="1"/>
          </p:cNvSpPr>
          <p:nvPr/>
        </p:nvSpPr>
        <p:spPr bwMode="auto">
          <a:xfrm flipH="1">
            <a:off x="3778612" y="2389909"/>
            <a:ext cx="1082" cy="2208068"/>
          </a:xfrm>
          <a:prstGeom prst="line">
            <a:avLst/>
          </a:prstGeom>
          <a:noFill/>
          <a:ln w="63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sp>
        <p:nvSpPr>
          <p:cNvPr id="3248" name="Line 176">
            <a:extLst>
              <a:ext uri="{FF2B5EF4-FFF2-40B4-BE49-F238E27FC236}">
                <a16:creationId xmlns:a16="http://schemas.microsoft.com/office/drawing/2014/main" id="{95C2D1DF-0258-A44E-D5D7-65AACB9BABF2}"/>
              </a:ext>
            </a:extLst>
          </p:cNvPr>
          <p:cNvSpPr>
            <a:spLocks noChangeShapeType="1"/>
          </p:cNvSpPr>
          <p:nvPr/>
        </p:nvSpPr>
        <p:spPr bwMode="auto">
          <a:xfrm>
            <a:off x="3879273" y="701386"/>
            <a:ext cx="172315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sp>
        <p:nvSpPr>
          <p:cNvPr id="3296" name="Text Box 224">
            <a:extLst>
              <a:ext uri="{FF2B5EF4-FFF2-40B4-BE49-F238E27FC236}">
                <a16:creationId xmlns:a16="http://schemas.microsoft.com/office/drawing/2014/main" id="{117A096F-5B8F-784E-DDFE-326017B510CC}"/>
              </a:ext>
            </a:extLst>
          </p:cNvPr>
          <p:cNvSpPr txBox="1">
            <a:spLocks noChangeArrowheads="1"/>
          </p:cNvSpPr>
          <p:nvPr/>
        </p:nvSpPr>
        <p:spPr bwMode="auto">
          <a:xfrm>
            <a:off x="2502477" y="911369"/>
            <a:ext cx="3985891" cy="3640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9465" tIns="34733" rIns="69465" bIns="34733">
            <a:spAutoFit/>
          </a:bodyPr>
          <a:lstStyle>
            <a:lvl1pPr defTabSz="1019175">
              <a:defRPr sz="2400">
                <a:solidFill>
                  <a:schemeClr val="tx1"/>
                </a:solidFill>
                <a:latin typeface="Times" charset="0"/>
                <a:ea typeface="ＭＳ Ｐゴシック" charset="0"/>
              </a:defRPr>
            </a:lvl1pPr>
            <a:lvl2pPr marL="509588" defTabSz="1019175">
              <a:defRPr sz="2400">
                <a:solidFill>
                  <a:schemeClr val="tx1"/>
                </a:solidFill>
                <a:latin typeface="Times" charset="0"/>
                <a:ea typeface="ＭＳ Ｐゴシック" charset="0"/>
              </a:defRPr>
            </a:lvl2pPr>
            <a:lvl3pPr marL="1019175" defTabSz="1019175">
              <a:defRPr sz="2400">
                <a:solidFill>
                  <a:schemeClr val="tx1"/>
                </a:solidFill>
                <a:latin typeface="Times" charset="0"/>
                <a:ea typeface="ＭＳ Ｐゴシック" charset="0"/>
              </a:defRPr>
            </a:lvl3pPr>
            <a:lvl4pPr marL="1528763" defTabSz="1019175">
              <a:defRPr sz="2400">
                <a:solidFill>
                  <a:schemeClr val="tx1"/>
                </a:solidFill>
                <a:latin typeface="Times" charset="0"/>
                <a:ea typeface="ＭＳ Ｐゴシック" charset="0"/>
              </a:defRPr>
            </a:lvl4pPr>
            <a:lvl5pPr marL="2038350" defTabSz="1019175">
              <a:defRPr sz="2400">
                <a:solidFill>
                  <a:schemeClr val="tx1"/>
                </a:solidFill>
                <a:latin typeface="Times" charset="0"/>
                <a:ea typeface="ＭＳ Ｐゴシック" charset="0"/>
              </a:defRPr>
            </a:lvl5pPr>
            <a:lvl6pPr marL="2495550" defTabSz="1019175" eaLnBrk="0" fontAlgn="base" hangingPunct="0">
              <a:spcBef>
                <a:spcPct val="0"/>
              </a:spcBef>
              <a:spcAft>
                <a:spcPct val="0"/>
              </a:spcAft>
              <a:defRPr sz="2400">
                <a:solidFill>
                  <a:schemeClr val="tx1"/>
                </a:solidFill>
                <a:latin typeface="Times" charset="0"/>
                <a:ea typeface="ＭＳ Ｐゴシック" charset="0"/>
              </a:defRPr>
            </a:lvl6pPr>
            <a:lvl7pPr marL="2952750" defTabSz="1019175" eaLnBrk="0" fontAlgn="base" hangingPunct="0">
              <a:spcBef>
                <a:spcPct val="0"/>
              </a:spcBef>
              <a:spcAft>
                <a:spcPct val="0"/>
              </a:spcAft>
              <a:defRPr sz="2400">
                <a:solidFill>
                  <a:schemeClr val="tx1"/>
                </a:solidFill>
                <a:latin typeface="Times" charset="0"/>
                <a:ea typeface="ＭＳ Ｐゴシック" charset="0"/>
              </a:defRPr>
            </a:lvl7pPr>
            <a:lvl8pPr marL="3409950" defTabSz="1019175" eaLnBrk="0" fontAlgn="base" hangingPunct="0">
              <a:spcBef>
                <a:spcPct val="0"/>
              </a:spcBef>
              <a:spcAft>
                <a:spcPct val="0"/>
              </a:spcAft>
              <a:defRPr sz="2400">
                <a:solidFill>
                  <a:schemeClr val="tx1"/>
                </a:solidFill>
                <a:latin typeface="Times" charset="0"/>
                <a:ea typeface="ＭＳ Ｐゴシック" charset="0"/>
              </a:defRPr>
            </a:lvl8pPr>
            <a:lvl9pPr marL="3867150" defTabSz="1019175"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955" dirty="0">
                <a:latin typeface="Tekton" charset="0"/>
              </a:rPr>
              <a:t>How do problems with the ozone layer  teach us about human effects on our </a:t>
            </a:r>
          </a:p>
          <a:p>
            <a:pPr>
              <a:defRPr/>
            </a:pPr>
            <a:r>
              <a:rPr lang="en-US" sz="955" dirty="0">
                <a:latin typeface="Tekton" charset="0"/>
              </a:rPr>
              <a:t>environment?</a:t>
            </a:r>
          </a:p>
        </p:txBody>
      </p:sp>
      <p:sp>
        <p:nvSpPr>
          <p:cNvPr id="3297" name="Rectangle 225">
            <a:extLst>
              <a:ext uri="{FF2B5EF4-FFF2-40B4-BE49-F238E27FC236}">
                <a16:creationId xmlns:a16="http://schemas.microsoft.com/office/drawing/2014/main" id="{0418C2FD-6203-250E-C9E2-515D6FCF8EE8}"/>
              </a:ext>
            </a:extLst>
          </p:cNvPr>
          <p:cNvSpPr>
            <a:spLocks noChangeArrowheads="1"/>
          </p:cNvSpPr>
          <p:nvPr/>
        </p:nvSpPr>
        <p:spPr bwMode="auto">
          <a:xfrm>
            <a:off x="2474335" y="1490446"/>
            <a:ext cx="1393032" cy="5736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defTabSz="694874">
              <a:defRPr/>
            </a:pPr>
            <a:r>
              <a:rPr lang="en-US" sz="818" dirty="0">
                <a:latin typeface="Tekton" charset="0"/>
                <a:ea typeface="ＭＳ Ｐゴシック" charset="0"/>
              </a:rPr>
              <a:t>environment</a:t>
            </a:r>
          </a:p>
          <a:p>
            <a:pPr defTabSz="694874">
              <a:defRPr/>
            </a:pPr>
            <a:r>
              <a:rPr lang="en-US" sz="818" dirty="0">
                <a:latin typeface="Tekton" charset="0"/>
                <a:ea typeface="ＭＳ Ｐゴシック" charset="0"/>
              </a:rPr>
              <a:t>ozone layer</a:t>
            </a:r>
          </a:p>
          <a:p>
            <a:pPr defTabSz="694874">
              <a:defRPr/>
            </a:pPr>
            <a:r>
              <a:rPr lang="en-US" sz="818" dirty="0">
                <a:latin typeface="Tekton" charset="0"/>
                <a:ea typeface="ＭＳ Ｐゴシック" charset="0"/>
              </a:rPr>
              <a:t>UV</a:t>
            </a:r>
          </a:p>
          <a:p>
            <a:pPr defTabSz="694874">
              <a:defRPr/>
            </a:pPr>
            <a:r>
              <a:rPr lang="en-US" sz="818" dirty="0">
                <a:latin typeface="Tekton" charset="0"/>
                <a:ea typeface="ＭＳ Ｐゴシック" charset="0"/>
              </a:rPr>
              <a:t>CFCs</a:t>
            </a:r>
          </a:p>
        </p:txBody>
      </p:sp>
      <p:sp>
        <p:nvSpPr>
          <p:cNvPr id="3298" name="Rectangle 226">
            <a:extLst>
              <a:ext uri="{FF2B5EF4-FFF2-40B4-BE49-F238E27FC236}">
                <a16:creationId xmlns:a16="http://schemas.microsoft.com/office/drawing/2014/main" id="{6972B7B8-9B8D-FD3A-B424-080DB0360949}"/>
              </a:ext>
            </a:extLst>
          </p:cNvPr>
          <p:cNvSpPr>
            <a:spLocks noChangeArrowheads="1"/>
          </p:cNvSpPr>
          <p:nvPr/>
        </p:nvSpPr>
        <p:spPr bwMode="auto">
          <a:xfrm>
            <a:off x="3781858" y="1479623"/>
            <a:ext cx="3227676" cy="6994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defTabSz="694874">
              <a:defRPr/>
            </a:pPr>
            <a:r>
              <a:rPr lang="en-US" sz="818">
                <a:latin typeface="Tekton" charset="0"/>
                <a:ea typeface="ＭＳ Ｐゴシック" charset="0"/>
              </a:rPr>
              <a:t>All the things surrounding us (air, land, living things)</a:t>
            </a:r>
          </a:p>
          <a:p>
            <a:pPr defTabSz="694874">
              <a:defRPr/>
            </a:pPr>
            <a:r>
              <a:rPr lang="en-US" sz="818">
                <a:latin typeface="Tekton" charset="0"/>
                <a:ea typeface="ＭＳ Ｐゴシック" charset="0"/>
              </a:rPr>
              <a:t>Invisible layer of gas that shields us from UV radiation</a:t>
            </a:r>
          </a:p>
          <a:p>
            <a:pPr defTabSz="694874">
              <a:defRPr/>
            </a:pPr>
            <a:r>
              <a:rPr lang="en-US" sz="818">
                <a:latin typeface="Tekton" charset="0"/>
                <a:ea typeface="ＭＳ Ｐゴシック" charset="0"/>
              </a:rPr>
              <a:t>Ultraviolet radiation,  or  harmful  rays from the sun</a:t>
            </a:r>
          </a:p>
          <a:p>
            <a:pPr defTabSz="694874">
              <a:defRPr/>
            </a:pPr>
            <a:r>
              <a:rPr lang="en-US" sz="818">
                <a:latin typeface="Tekton" charset="0"/>
                <a:ea typeface="ＭＳ Ｐゴシック" charset="0"/>
              </a:rPr>
              <a:t>Chlorofluorocarbons-chemicals with chlorine</a:t>
            </a:r>
          </a:p>
          <a:p>
            <a:pPr defTabSz="694874">
              <a:defRPr/>
            </a:pPr>
            <a:endParaRPr lang="en-US" sz="818">
              <a:latin typeface="Tekton" charset="0"/>
              <a:ea typeface="ＭＳ Ｐゴシック" charset="0"/>
            </a:endParaRPr>
          </a:p>
        </p:txBody>
      </p:sp>
      <p:sp>
        <p:nvSpPr>
          <p:cNvPr id="3299" name="Rectangle 227">
            <a:extLst>
              <a:ext uri="{FF2B5EF4-FFF2-40B4-BE49-F238E27FC236}">
                <a16:creationId xmlns:a16="http://schemas.microsoft.com/office/drawing/2014/main" id="{A136884C-785B-BAD7-0300-26EE412723FC}"/>
              </a:ext>
            </a:extLst>
          </p:cNvPr>
          <p:cNvSpPr>
            <a:spLocks noChangeArrowheads="1"/>
          </p:cNvSpPr>
          <p:nvPr/>
        </p:nvSpPr>
        <p:spPr bwMode="auto">
          <a:xfrm>
            <a:off x="2431041" y="2340121"/>
            <a:ext cx="1347572" cy="23357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9465" tIns="34733" rIns="69465" bIns="34733">
            <a:spAutoFit/>
          </a:bodyPr>
          <a:lstStyle/>
          <a:p>
            <a:pPr defTabSz="694874">
              <a:defRPr/>
            </a:pPr>
            <a:r>
              <a:rPr lang="en-US" sz="818" dirty="0">
                <a:latin typeface="Tekton" charset="0"/>
                <a:ea typeface="ＭＳ Ｐゴシック" charset="0"/>
              </a:rPr>
              <a:t>What has happened in the</a:t>
            </a:r>
          </a:p>
          <a:p>
            <a:pPr defTabSz="694874">
              <a:defRPr/>
            </a:pPr>
            <a:r>
              <a:rPr lang="en-US" sz="818" dirty="0">
                <a:latin typeface="Tekton" charset="0"/>
                <a:ea typeface="ＭＳ Ｐゴシック" charset="0"/>
              </a:rPr>
              <a:t> past?</a:t>
            </a:r>
          </a:p>
          <a:p>
            <a:pPr defTabSz="694874">
              <a:defRPr/>
            </a:pPr>
            <a:endParaRPr lang="en-US" sz="818" dirty="0">
              <a:latin typeface="Tekton" charset="0"/>
              <a:ea typeface="ＭＳ Ｐゴシック" charset="0"/>
            </a:endParaRPr>
          </a:p>
          <a:p>
            <a:pPr defTabSz="694874">
              <a:defRPr/>
            </a:pPr>
            <a:r>
              <a:rPr lang="en-US" sz="818" dirty="0">
                <a:latin typeface="Tekton" charset="0"/>
                <a:ea typeface="ＭＳ Ｐゴシック" charset="0"/>
              </a:rPr>
              <a:t>What has caused PROBLEMS?</a:t>
            </a:r>
          </a:p>
          <a:p>
            <a:pPr defTabSz="694874">
              <a:defRPr/>
            </a:pPr>
            <a:endParaRPr lang="en-US" sz="818" dirty="0">
              <a:latin typeface="Tekton" charset="0"/>
              <a:ea typeface="ＭＳ Ｐゴシック" charset="0"/>
            </a:endParaRPr>
          </a:p>
          <a:p>
            <a:pPr defTabSz="694874">
              <a:defRPr/>
            </a:pPr>
            <a:endParaRPr lang="en-US" sz="818" dirty="0">
              <a:latin typeface="Tekton" charset="0"/>
              <a:ea typeface="ＭＳ Ｐゴシック" charset="0"/>
            </a:endParaRPr>
          </a:p>
          <a:p>
            <a:pPr defTabSz="694874">
              <a:defRPr/>
            </a:pPr>
            <a:r>
              <a:rPr lang="en-US" sz="818" dirty="0">
                <a:latin typeface="Tekton" charset="0"/>
                <a:ea typeface="ＭＳ Ｐゴシック" charset="0"/>
              </a:rPr>
              <a:t>What are the EFFECTS?</a:t>
            </a:r>
          </a:p>
          <a:p>
            <a:pPr defTabSz="694874">
              <a:defRPr/>
            </a:pPr>
            <a:endParaRPr lang="en-US" sz="818" dirty="0">
              <a:latin typeface="Tekton" charset="0"/>
              <a:ea typeface="ＭＳ Ｐゴシック" charset="0"/>
            </a:endParaRPr>
          </a:p>
          <a:p>
            <a:pPr defTabSz="694874">
              <a:defRPr/>
            </a:pPr>
            <a:endParaRPr lang="en-US" sz="818" dirty="0">
              <a:latin typeface="Tekton" charset="0"/>
              <a:ea typeface="ＭＳ Ｐゴシック" charset="0"/>
            </a:endParaRPr>
          </a:p>
          <a:p>
            <a:pPr defTabSz="694874">
              <a:defRPr/>
            </a:pPr>
            <a:endParaRPr lang="en-US" sz="818" dirty="0">
              <a:latin typeface="Tekton" charset="0"/>
              <a:ea typeface="ＭＳ Ｐゴシック" charset="0"/>
            </a:endParaRPr>
          </a:p>
          <a:p>
            <a:pPr defTabSz="694874">
              <a:defRPr/>
            </a:pPr>
            <a:endParaRPr lang="en-US" sz="818" dirty="0">
              <a:latin typeface="Tekton" charset="0"/>
              <a:ea typeface="ＭＳ Ｐゴシック" charset="0"/>
            </a:endParaRPr>
          </a:p>
          <a:p>
            <a:pPr defTabSz="694874">
              <a:defRPr/>
            </a:pPr>
            <a:r>
              <a:rPr lang="en-US" sz="818" dirty="0">
                <a:latin typeface="Tekton" charset="0"/>
                <a:ea typeface="ＭＳ Ｐゴシック" charset="0"/>
              </a:rPr>
              <a:t>What are SOLUTIONS?</a:t>
            </a:r>
          </a:p>
          <a:p>
            <a:pPr defTabSz="694874">
              <a:defRPr/>
            </a:pPr>
            <a:endParaRPr lang="en-US" sz="818" dirty="0">
              <a:latin typeface="Tekton" charset="0"/>
              <a:ea typeface="ＭＳ Ｐゴシック" charset="0"/>
            </a:endParaRPr>
          </a:p>
          <a:p>
            <a:pPr defTabSz="694874">
              <a:defRPr/>
            </a:pPr>
            <a:endParaRPr lang="en-US" sz="818" dirty="0">
              <a:latin typeface="Tekton" charset="0"/>
              <a:ea typeface="ＭＳ Ｐゴシック" charset="0"/>
            </a:endParaRPr>
          </a:p>
          <a:p>
            <a:pPr defTabSz="694874">
              <a:defRPr/>
            </a:pPr>
            <a:r>
              <a:rPr lang="en-US" sz="818" dirty="0">
                <a:latin typeface="Tekton" charset="0"/>
                <a:ea typeface="ＭＳ Ｐゴシック" charset="0"/>
              </a:rPr>
              <a:t> </a:t>
            </a:r>
          </a:p>
          <a:p>
            <a:pPr defTabSz="694874">
              <a:defRPr/>
            </a:pPr>
            <a:r>
              <a:rPr lang="en-US" sz="818" dirty="0">
                <a:latin typeface="Tekton" charset="0"/>
                <a:ea typeface="ＭＳ Ｐゴシック" charset="0"/>
              </a:rPr>
              <a:t>What are other concerns?</a:t>
            </a:r>
          </a:p>
          <a:p>
            <a:pPr defTabSz="694874">
              <a:defRPr/>
            </a:pPr>
            <a:r>
              <a:rPr lang="en-US" sz="818" dirty="0">
                <a:latin typeface="Tekton" charset="0"/>
                <a:ea typeface="ＭＳ Ｐゴシック" charset="0"/>
              </a:rPr>
              <a:t> </a:t>
            </a:r>
          </a:p>
        </p:txBody>
      </p:sp>
      <p:sp>
        <p:nvSpPr>
          <p:cNvPr id="3300" name="Rectangle 228">
            <a:extLst>
              <a:ext uri="{FF2B5EF4-FFF2-40B4-BE49-F238E27FC236}">
                <a16:creationId xmlns:a16="http://schemas.microsoft.com/office/drawing/2014/main" id="{7985631F-2F47-5C1F-DFC3-15BE27000C2F}"/>
              </a:ext>
            </a:extLst>
          </p:cNvPr>
          <p:cNvSpPr>
            <a:spLocks noChangeArrowheads="1"/>
          </p:cNvSpPr>
          <p:nvPr/>
        </p:nvSpPr>
        <p:spPr bwMode="auto">
          <a:xfrm>
            <a:off x="3761293" y="2331460"/>
            <a:ext cx="3282878" cy="23357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818" dirty="0"/>
              <a:t>In the past, a protective ozone layer was formed when UV rays hit the oxygen in the air around the earth. </a:t>
            </a:r>
          </a:p>
          <a:p>
            <a:endParaRPr lang="en-US" altLang="en-US" sz="818" dirty="0"/>
          </a:p>
          <a:p>
            <a:r>
              <a:rPr lang="en-US" altLang="en-US" sz="818" dirty="0"/>
              <a:t>The ozone layer around the earth is being destroyed by CFCs in products cleaning products, foam containers, refrigerator coolants and spray cans)</a:t>
            </a:r>
          </a:p>
          <a:p>
            <a:r>
              <a:rPr lang="en-US" altLang="en-US" sz="818" dirty="0"/>
              <a:t>. </a:t>
            </a:r>
          </a:p>
          <a:p>
            <a:endParaRPr lang="en-US" altLang="en-US" sz="818" dirty="0"/>
          </a:p>
          <a:p>
            <a:r>
              <a:rPr lang="en-US" altLang="en-US" sz="818" dirty="0"/>
              <a:t>The effects include:       1) physical harm (skin cancer &amp; cataracts)</a:t>
            </a:r>
          </a:p>
          <a:p>
            <a:r>
              <a:rPr lang="en-US" altLang="en-US" sz="818" dirty="0"/>
              <a:t>2. environmental harm (crops and ocean plants)</a:t>
            </a:r>
          </a:p>
          <a:p>
            <a:r>
              <a:rPr lang="en-US" altLang="en-US" sz="818" dirty="0"/>
              <a:t>3. change in weather patterns</a:t>
            </a:r>
          </a:p>
          <a:p>
            <a:r>
              <a:rPr lang="en-US" altLang="en-US" sz="818" dirty="0"/>
              <a:t>4) greenhouse warming of the earth</a:t>
            </a:r>
          </a:p>
          <a:p>
            <a:endParaRPr lang="en-US" altLang="en-US" sz="818" dirty="0"/>
          </a:p>
          <a:p>
            <a:r>
              <a:rPr lang="en-US" altLang="en-US" sz="818" dirty="0"/>
              <a:t>Solutions include:       1. voluntary cutbacks of CFC products</a:t>
            </a:r>
          </a:p>
          <a:p>
            <a:r>
              <a:rPr lang="en-US" altLang="en-US" sz="818" dirty="0"/>
              <a:t>2 use of alternatives to CFCs (HCFCs)</a:t>
            </a:r>
          </a:p>
          <a:p>
            <a:r>
              <a:rPr lang="en-US" altLang="en-US" sz="818" dirty="0"/>
              <a:t>3. world conferences to cut CFCs</a:t>
            </a:r>
          </a:p>
          <a:p>
            <a:endParaRPr lang="en-US" altLang="en-US" sz="818" dirty="0"/>
          </a:p>
          <a:p>
            <a:r>
              <a:rPr lang="en-US" altLang="en-US" sz="818" dirty="0"/>
              <a:t>Some people still don</a:t>
            </a:r>
            <a:r>
              <a:rPr lang="ja-JP" altLang="en-US" sz="818">
                <a:latin typeface="Arial" panose="020B0604020202020204" pitchFamily="34" charset="0"/>
              </a:rPr>
              <a:t>’</a:t>
            </a:r>
            <a:r>
              <a:rPr lang="en-US" altLang="ja-JP" sz="818" dirty="0"/>
              <a:t>t think it</a:t>
            </a:r>
            <a:r>
              <a:rPr lang="ja-JP" altLang="en-US" sz="818">
                <a:latin typeface="Arial" panose="020B0604020202020204" pitchFamily="34" charset="0"/>
              </a:rPr>
              <a:t>’</a:t>
            </a:r>
            <a:r>
              <a:rPr lang="en-US" altLang="ja-JP" sz="818" dirty="0"/>
              <a:t>s a problem.  </a:t>
            </a:r>
          </a:p>
          <a:p>
            <a:endParaRPr lang="en-US" altLang="en-US" sz="818" dirty="0"/>
          </a:p>
        </p:txBody>
      </p:sp>
      <p:sp>
        <p:nvSpPr>
          <p:cNvPr id="3308" name="Rectangle 236">
            <a:extLst>
              <a:ext uri="{FF2B5EF4-FFF2-40B4-BE49-F238E27FC236}">
                <a16:creationId xmlns:a16="http://schemas.microsoft.com/office/drawing/2014/main" id="{8618B057-F81C-6DAD-CF90-915929E80827}"/>
              </a:ext>
            </a:extLst>
          </p:cNvPr>
          <p:cNvSpPr>
            <a:spLocks noChangeArrowheads="1"/>
          </p:cNvSpPr>
          <p:nvPr/>
        </p:nvSpPr>
        <p:spPr bwMode="auto">
          <a:xfrm>
            <a:off x="2690813" y="4848009"/>
            <a:ext cx="4205071" cy="217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algn="ctr" defTabSz="694874">
              <a:defRPr/>
            </a:pPr>
            <a:r>
              <a:rPr lang="en-US" sz="955" b="1">
                <a:latin typeface="Tekton" charset="0"/>
                <a:ea typeface="ＭＳ Ｐゴシック" charset="0"/>
              </a:rPr>
              <a:t>People can harm the environment without intending it or even believing it.  </a:t>
            </a:r>
          </a:p>
        </p:txBody>
      </p:sp>
      <p:sp>
        <p:nvSpPr>
          <p:cNvPr id="3309" name="Rectangle 237">
            <a:extLst>
              <a:ext uri="{FF2B5EF4-FFF2-40B4-BE49-F238E27FC236}">
                <a16:creationId xmlns:a16="http://schemas.microsoft.com/office/drawing/2014/main" id="{6775E3A6-C27A-2B31-FD1C-F33D1FDDF3BD}"/>
              </a:ext>
            </a:extLst>
          </p:cNvPr>
          <p:cNvSpPr>
            <a:spLocks noChangeArrowheads="1"/>
          </p:cNvSpPr>
          <p:nvPr/>
        </p:nvSpPr>
        <p:spPr bwMode="auto">
          <a:xfrm>
            <a:off x="2528455" y="5282046"/>
            <a:ext cx="4303568" cy="217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defTabSz="694874">
              <a:defRPr/>
            </a:pPr>
            <a:r>
              <a:rPr lang="en-US" sz="955">
                <a:latin typeface="Tekton" charset="0"/>
                <a:ea typeface="ＭＳ Ｐゴシック" charset="0"/>
              </a:rPr>
              <a:t>	</a:t>
            </a:r>
            <a:endParaRPr lang="en-US" sz="1091">
              <a:latin typeface="Tekton" charset="0"/>
              <a:ea typeface="ＭＳ Ｐゴシック" charset="0"/>
            </a:endParaRPr>
          </a:p>
        </p:txBody>
      </p:sp>
      <p:sp>
        <p:nvSpPr>
          <p:cNvPr id="3310" name="Rectangle 238">
            <a:extLst>
              <a:ext uri="{FF2B5EF4-FFF2-40B4-BE49-F238E27FC236}">
                <a16:creationId xmlns:a16="http://schemas.microsoft.com/office/drawing/2014/main" id="{0274486C-F5E0-1A3F-29D5-04E8FA24A451}"/>
              </a:ext>
            </a:extLst>
          </p:cNvPr>
          <p:cNvSpPr>
            <a:spLocks noChangeArrowheads="1"/>
          </p:cNvSpPr>
          <p:nvPr/>
        </p:nvSpPr>
        <p:spPr bwMode="auto">
          <a:xfrm>
            <a:off x="2476500" y="5792932"/>
            <a:ext cx="4467009" cy="3640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defTabSz="694874">
              <a:defRPr/>
            </a:pPr>
            <a:r>
              <a:rPr lang="en-US" sz="955">
                <a:latin typeface="Tekton" charset="0"/>
                <a:ea typeface="ＭＳ Ｐゴシック" charset="0"/>
              </a:rPr>
              <a:t>	                             </a:t>
            </a:r>
            <a:r>
              <a:rPr lang="en-US" sz="818">
                <a:latin typeface="Tekton" charset="0"/>
                <a:ea typeface="ＭＳ Ｐゴシック" charset="0"/>
              </a:rPr>
              <a:t>What  can an individual do?</a:t>
            </a:r>
          </a:p>
          <a:p>
            <a:pPr defTabSz="694874">
              <a:defRPr/>
            </a:pPr>
            <a:r>
              <a:rPr lang="en-US" sz="818">
                <a:latin typeface="Tekton" charset="0"/>
                <a:ea typeface="ＭＳ Ｐゴシック" charset="0"/>
              </a:rPr>
              <a:t>     An individual can decide to do research on which products cause damage to ozone layer</a:t>
            </a:r>
            <a:r>
              <a:rPr lang="en-US" sz="955">
                <a:latin typeface="Tekton" charset="0"/>
                <a:ea typeface="ＭＳ Ｐゴシック" charset="0"/>
              </a:rPr>
              <a:t>. </a:t>
            </a:r>
            <a:endParaRPr lang="en-US" sz="1091">
              <a:latin typeface="Tekton" charset="0"/>
              <a:ea typeface="ＭＳ Ｐゴシック" charset="0"/>
            </a:endParaRPr>
          </a:p>
        </p:txBody>
      </p:sp>
      <p:sp>
        <p:nvSpPr>
          <p:cNvPr id="3312" name="Text Box 240">
            <a:extLst>
              <a:ext uri="{FF2B5EF4-FFF2-40B4-BE49-F238E27FC236}">
                <a16:creationId xmlns:a16="http://schemas.microsoft.com/office/drawing/2014/main" id="{03363C9B-9479-838F-CC46-F06F6E19D26D}"/>
              </a:ext>
            </a:extLst>
          </p:cNvPr>
          <p:cNvSpPr txBox="1">
            <a:spLocks noChangeArrowheads="1"/>
          </p:cNvSpPr>
          <p:nvPr/>
        </p:nvSpPr>
        <p:spPr bwMode="auto">
          <a:xfrm>
            <a:off x="5983432" y="588818"/>
            <a:ext cx="831273" cy="197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682">
                <a:latin typeface="Tekton" charset="0"/>
                <a:ea typeface="ＭＳ Ｐゴシック" charset="0"/>
              </a:rPr>
              <a:t>1-25-07</a:t>
            </a:r>
            <a:endParaRPr lang="en-US" sz="1227">
              <a:latin typeface="Tekton" charset="0"/>
              <a:ea typeface="ＭＳ Ｐゴシック" charset="0"/>
            </a:endParaRPr>
          </a:p>
        </p:txBody>
      </p:sp>
      <p:sp>
        <p:nvSpPr>
          <p:cNvPr id="3313" name="Text Box 241">
            <a:extLst>
              <a:ext uri="{FF2B5EF4-FFF2-40B4-BE49-F238E27FC236}">
                <a16:creationId xmlns:a16="http://schemas.microsoft.com/office/drawing/2014/main" id="{776884F2-C9E4-D9B1-6958-5061865BB1C8}"/>
              </a:ext>
            </a:extLst>
          </p:cNvPr>
          <p:cNvSpPr txBox="1">
            <a:spLocks noChangeArrowheads="1"/>
          </p:cNvSpPr>
          <p:nvPr/>
        </p:nvSpPr>
        <p:spPr bwMode="auto">
          <a:xfrm>
            <a:off x="4043796" y="384248"/>
            <a:ext cx="1065068" cy="239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955" dirty="0">
                <a:latin typeface="Tekton" charset="0"/>
                <a:ea typeface="ＭＳ Ｐゴシック" charset="0"/>
              </a:rPr>
              <a:t>Our Environment</a:t>
            </a:r>
            <a:endParaRPr lang="en-US" sz="1227" dirty="0">
              <a:latin typeface="Tekton" charset="0"/>
              <a:ea typeface="ＭＳ Ｐゴシック" charset="0"/>
            </a:endParaRPr>
          </a:p>
        </p:txBody>
      </p:sp>
      <p:sp>
        <p:nvSpPr>
          <p:cNvPr id="3314" name="Text Box 242">
            <a:extLst>
              <a:ext uri="{FF2B5EF4-FFF2-40B4-BE49-F238E27FC236}">
                <a16:creationId xmlns:a16="http://schemas.microsoft.com/office/drawing/2014/main" id="{304632DE-39AA-C511-E7F2-486E294B8264}"/>
              </a:ext>
            </a:extLst>
          </p:cNvPr>
          <p:cNvSpPr txBox="1">
            <a:spLocks noChangeArrowheads="1"/>
          </p:cNvSpPr>
          <p:nvPr/>
        </p:nvSpPr>
        <p:spPr bwMode="auto">
          <a:xfrm>
            <a:off x="3048000" y="251114"/>
            <a:ext cx="1073727" cy="2811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27">
                <a:latin typeface="Tekton" charset="0"/>
                <a:ea typeface="ＭＳ Ｐゴシック" charset="0"/>
              </a:rPr>
              <a:t> </a:t>
            </a:r>
          </a:p>
        </p:txBody>
      </p:sp>
      <p:sp>
        <p:nvSpPr>
          <p:cNvPr id="3316" name="Text Box 244">
            <a:extLst>
              <a:ext uri="{FF2B5EF4-FFF2-40B4-BE49-F238E27FC236}">
                <a16:creationId xmlns:a16="http://schemas.microsoft.com/office/drawing/2014/main" id="{ADBE0871-F448-D63D-D2FE-335B624F6C42}"/>
              </a:ext>
            </a:extLst>
          </p:cNvPr>
          <p:cNvSpPr txBox="1">
            <a:spLocks noChangeArrowheads="1"/>
          </p:cNvSpPr>
          <p:nvPr/>
        </p:nvSpPr>
        <p:spPr bwMode="auto">
          <a:xfrm>
            <a:off x="3589193" y="588818"/>
            <a:ext cx="199159" cy="197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682">
                <a:latin typeface="Tekton" charset="0"/>
                <a:ea typeface="ＭＳ Ｐゴシック" charset="0"/>
              </a:rPr>
              <a:t>3</a:t>
            </a:r>
          </a:p>
        </p:txBody>
      </p:sp>
      <p:sp>
        <p:nvSpPr>
          <p:cNvPr id="3318" name="Rectangle 246">
            <a:extLst>
              <a:ext uri="{FF2B5EF4-FFF2-40B4-BE49-F238E27FC236}">
                <a16:creationId xmlns:a16="http://schemas.microsoft.com/office/drawing/2014/main" id="{369F0F99-15EB-B4D9-7E60-F04FC69A2BE4}"/>
              </a:ext>
            </a:extLst>
          </p:cNvPr>
          <p:cNvSpPr>
            <a:spLocks noChangeArrowheads="1"/>
          </p:cNvSpPr>
          <p:nvPr/>
        </p:nvSpPr>
        <p:spPr bwMode="auto">
          <a:xfrm>
            <a:off x="2630199" y="5267975"/>
            <a:ext cx="4259191" cy="365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818" dirty="0">
                <a:latin typeface="Tekton" charset="0"/>
                <a:ea typeface="ＭＳ Ｐゴシック" charset="0"/>
              </a:rPr>
              <a:t>                                               How can we explore the facts ourselves?</a:t>
            </a:r>
          </a:p>
          <a:p>
            <a:pPr>
              <a:defRPr/>
            </a:pPr>
            <a:r>
              <a:rPr lang="en-US" sz="818" dirty="0">
                <a:latin typeface="Tekton" charset="0"/>
                <a:ea typeface="ＭＳ Ｐゴシック" charset="0"/>
              </a:rPr>
              <a:t>Experiments with balloons show  that oxygen can be changed to ozone.</a:t>
            </a:r>
            <a:r>
              <a:rPr lang="en-US" sz="955" dirty="0">
                <a:latin typeface="Tekton" charset="0"/>
                <a:ea typeface="ＭＳ Ｐゴシック" charset="0"/>
              </a:rPr>
              <a:t>  </a:t>
            </a:r>
          </a:p>
        </p:txBody>
      </p:sp>
      <p:sp>
        <p:nvSpPr>
          <p:cNvPr id="3319" name="Text Box 247">
            <a:extLst>
              <a:ext uri="{FF2B5EF4-FFF2-40B4-BE49-F238E27FC236}">
                <a16:creationId xmlns:a16="http://schemas.microsoft.com/office/drawing/2014/main" id="{A6421986-4EFA-9A10-0A71-D6726A85C24F}"/>
              </a:ext>
            </a:extLst>
          </p:cNvPr>
          <p:cNvSpPr txBox="1">
            <a:spLocks noChangeArrowheads="1"/>
          </p:cNvSpPr>
          <p:nvPr/>
        </p:nvSpPr>
        <p:spPr bwMode="auto">
          <a:xfrm>
            <a:off x="2786062" y="510886"/>
            <a:ext cx="293670" cy="3440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36">
                <a:latin typeface="Tekton" charset="0"/>
                <a:ea typeface="ＭＳ Ｐゴシック" charset="0"/>
              </a:rPr>
              <a:t>X</a:t>
            </a:r>
          </a:p>
        </p:txBody>
      </p:sp>
      <p:sp>
        <p:nvSpPr>
          <p:cNvPr id="3320" name="Rectangle 248">
            <a:extLst>
              <a:ext uri="{FF2B5EF4-FFF2-40B4-BE49-F238E27FC236}">
                <a16:creationId xmlns:a16="http://schemas.microsoft.com/office/drawing/2014/main" id="{090D944F-7467-FB06-F913-8A352F14B987}"/>
              </a:ext>
            </a:extLst>
          </p:cNvPr>
          <p:cNvSpPr>
            <a:spLocks noChangeArrowheads="1"/>
          </p:cNvSpPr>
          <p:nvPr/>
        </p:nvSpPr>
        <p:spPr bwMode="auto">
          <a:xfrm>
            <a:off x="5030932" y="258691"/>
            <a:ext cx="662361"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50">
                <a:latin typeface="Tekton" charset="0"/>
                <a:ea typeface="ＭＳ Ｐゴシック" charset="0"/>
              </a:rPr>
              <a:t>Marie David</a:t>
            </a:r>
            <a:endParaRPr lang="en-US" sz="955">
              <a:latin typeface="Tekton" charset="0"/>
              <a:ea typeface="ＭＳ Ｐゴシック" charset="0"/>
            </a:endParaRPr>
          </a:p>
        </p:txBody>
      </p:sp>
      <p:sp>
        <p:nvSpPr>
          <p:cNvPr id="3321" name="Rectangle 249">
            <a:extLst>
              <a:ext uri="{FF2B5EF4-FFF2-40B4-BE49-F238E27FC236}">
                <a16:creationId xmlns:a16="http://schemas.microsoft.com/office/drawing/2014/main" id="{1F991588-0D83-98EB-3A51-D87E4AED3FB5}"/>
              </a:ext>
            </a:extLst>
          </p:cNvPr>
          <p:cNvSpPr>
            <a:spLocks noChangeArrowheads="1"/>
          </p:cNvSpPr>
          <p:nvPr/>
        </p:nvSpPr>
        <p:spPr bwMode="auto">
          <a:xfrm>
            <a:off x="2450523" y="6326549"/>
            <a:ext cx="4437433" cy="3440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818" dirty="0">
                <a:solidFill>
                  <a:srgbClr val="000000"/>
                </a:solidFill>
                <a:latin typeface="Times New Roman" panose="02020603050405020304" pitchFamily="18" charset="0"/>
              </a:rPr>
              <a:t>Figure 1:</a:t>
            </a:r>
            <a:r>
              <a:rPr lang="en-US" altLang="en-US" sz="818" i="1" dirty="0">
                <a:solidFill>
                  <a:srgbClr val="000000"/>
                </a:solidFill>
                <a:latin typeface="Times New Roman" panose="02020603050405020304" pitchFamily="18" charset="0"/>
              </a:rPr>
              <a:t> Question Exploration Guide for the question, </a:t>
            </a:r>
            <a:r>
              <a:rPr lang="ja-JP" altLang="en-US" sz="818" i="1">
                <a:solidFill>
                  <a:srgbClr val="000000"/>
                </a:solidFill>
                <a:latin typeface="Times New Roman" panose="02020603050405020304" pitchFamily="18" charset="0"/>
              </a:rPr>
              <a:t>“</a:t>
            </a:r>
            <a:r>
              <a:rPr lang="en-US" altLang="ja-JP" sz="818" i="1" dirty="0">
                <a:solidFill>
                  <a:srgbClr val="000000"/>
                </a:solidFill>
                <a:latin typeface="Times New Roman" panose="02020603050405020304" pitchFamily="18" charset="0"/>
              </a:rPr>
              <a:t>How do problems with the ozone layer teach</a:t>
            </a:r>
          </a:p>
          <a:p>
            <a:r>
              <a:rPr lang="en-US" altLang="en-US" sz="818" i="1" dirty="0">
                <a:solidFill>
                  <a:srgbClr val="000000"/>
                </a:solidFill>
                <a:latin typeface="Times New Roman" panose="02020603050405020304" pitchFamily="18" charset="0"/>
              </a:rPr>
              <a:t>                us about human effects on our environment? </a:t>
            </a:r>
            <a:r>
              <a:rPr lang="en-US" altLang="en-US" sz="818" i="1" dirty="0" err="1">
                <a:solidFill>
                  <a:srgbClr val="000000"/>
                </a:solidFill>
                <a:latin typeface="Times New Roman" panose="02020603050405020304" pitchFamily="18" charset="0"/>
              </a:rPr>
              <a:t>Bulgren</a:t>
            </a:r>
            <a:r>
              <a:rPr lang="en-US" altLang="en-US" sz="818" i="1" dirty="0">
                <a:solidFill>
                  <a:srgbClr val="000000"/>
                </a:solidFill>
                <a:latin typeface="Times New Roman" panose="02020603050405020304" pitchFamily="18" charset="0"/>
              </a:rPr>
              <a:t> 2010 </a:t>
            </a:r>
            <a:endParaRPr lang="en-US" altLang="en-US" sz="818" b="1" dirty="0">
              <a:solidFill>
                <a:srgbClr val="000000"/>
              </a:solidFill>
              <a:latin typeface="Arial" panose="020B0604020202020204" pitchFamily="34" charset="0"/>
            </a:endParaRPr>
          </a:p>
        </p:txBody>
      </p:sp>
      <p:sp>
        <p:nvSpPr>
          <p:cNvPr id="3322" name="Rectangle 250">
            <a:extLst>
              <a:ext uri="{FF2B5EF4-FFF2-40B4-BE49-F238E27FC236}">
                <a16:creationId xmlns:a16="http://schemas.microsoft.com/office/drawing/2014/main" id="{3B637004-A828-44E5-628F-55F937038FDE}"/>
              </a:ext>
            </a:extLst>
          </p:cNvPr>
          <p:cNvSpPr>
            <a:spLocks noChangeArrowheads="1"/>
          </p:cNvSpPr>
          <p:nvPr/>
        </p:nvSpPr>
        <p:spPr bwMode="auto">
          <a:xfrm>
            <a:off x="3108614" y="268432"/>
            <a:ext cx="199159" cy="239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955">
              <a:latin typeface="Tekton" charset="0"/>
              <a:ea typeface="ＭＳ Ｐゴシック" charset="0"/>
            </a:endParaRPr>
          </a:p>
        </p:txBody>
      </p:sp>
      <p:sp>
        <p:nvSpPr>
          <p:cNvPr id="3323" name="Rectangle 251">
            <a:extLst>
              <a:ext uri="{FF2B5EF4-FFF2-40B4-BE49-F238E27FC236}">
                <a16:creationId xmlns:a16="http://schemas.microsoft.com/office/drawing/2014/main" id="{2A14BB55-DF8D-662A-DFAD-7546066DA31E}"/>
              </a:ext>
            </a:extLst>
          </p:cNvPr>
          <p:cNvSpPr>
            <a:spLocks noChangeArrowheads="1"/>
          </p:cNvSpPr>
          <p:nvPr/>
        </p:nvSpPr>
        <p:spPr bwMode="auto">
          <a:xfrm flipH="1">
            <a:off x="3123767" y="270597"/>
            <a:ext cx="1343242" cy="197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682">
                <a:latin typeface="Tekton" charset="0"/>
                <a:ea typeface="ＭＳ Ｐゴシック" charset="0"/>
              </a:rPr>
              <a:t>Chapter 7, pages 101-116</a:t>
            </a:r>
          </a:p>
        </p:txBody>
      </p:sp>
      <p:sp>
        <p:nvSpPr>
          <p:cNvPr id="14386" name="Rectangle 1">
            <a:extLst>
              <a:ext uri="{FF2B5EF4-FFF2-40B4-BE49-F238E27FC236}">
                <a16:creationId xmlns:a16="http://schemas.microsoft.com/office/drawing/2014/main" id="{7CAB5686-7806-7182-61D9-B34BF1C3A376}"/>
              </a:ext>
            </a:extLst>
          </p:cNvPr>
          <p:cNvSpPr>
            <a:spLocks noChangeArrowheads="1"/>
          </p:cNvSpPr>
          <p:nvPr/>
        </p:nvSpPr>
        <p:spPr bwMode="auto">
          <a:xfrm>
            <a:off x="2914867" y="6701054"/>
            <a:ext cx="639919" cy="18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i="1">
                <a:solidFill>
                  <a:srgbClr val="000000"/>
                </a:solidFill>
                <a:latin typeface="Times New Roman" panose="02020603050405020304" pitchFamily="18" charset="0"/>
              </a:rPr>
              <a:t>Bulgren 2010 </a:t>
            </a:r>
            <a:endParaRPr lang="en-US" altLang="en-US" sz="614"/>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D02B70A-A719-F8EB-F118-0CE03A865B07}"/>
              </a:ext>
            </a:extLst>
          </p:cNvPr>
          <p:cNvSpPr/>
          <p:nvPr/>
        </p:nvSpPr>
        <p:spPr bwMode="auto">
          <a:xfrm>
            <a:off x="0" y="5401739"/>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cxnSp>
        <p:nvCxnSpPr>
          <p:cNvPr id="23" name="Straight Arrow Connector 22">
            <a:extLst>
              <a:ext uri="{FF2B5EF4-FFF2-40B4-BE49-F238E27FC236}">
                <a16:creationId xmlns:a16="http://schemas.microsoft.com/office/drawing/2014/main" id="{59D9CC32-A0FB-1808-6E0E-B0097B0B2A73}"/>
              </a:ext>
            </a:extLst>
          </p:cNvPr>
          <p:cNvCxnSpPr>
            <a:cxnSpLocks/>
          </p:cNvCxnSpPr>
          <p:nvPr/>
        </p:nvCxnSpPr>
        <p:spPr bwMode="auto">
          <a:xfrm flipH="1">
            <a:off x="5213656" y="5888770"/>
            <a:ext cx="1428229" cy="0"/>
          </a:xfrm>
          <a:prstGeom prst="straightConnector1">
            <a:avLst/>
          </a:prstGeom>
          <a:solidFill>
            <a:schemeClr val="accent1"/>
          </a:solidFill>
          <a:ln w="57150" cap="flat" cmpd="sng" algn="ctr">
            <a:solidFill>
              <a:srgbClr val="00CC99"/>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Arrow Connector 6">
            <a:extLst>
              <a:ext uri="{FF2B5EF4-FFF2-40B4-BE49-F238E27FC236}">
                <a16:creationId xmlns:a16="http://schemas.microsoft.com/office/drawing/2014/main" id="{B7F8C1F6-2EA3-BAA7-82C3-1B55F3988814}"/>
              </a:ext>
            </a:extLst>
          </p:cNvPr>
          <p:cNvCxnSpPr>
            <a:cxnSpLocks/>
          </p:cNvCxnSpPr>
          <p:nvPr/>
        </p:nvCxnSpPr>
        <p:spPr bwMode="auto">
          <a:xfrm flipH="1">
            <a:off x="6069835" y="1664596"/>
            <a:ext cx="607878" cy="89501"/>
          </a:xfrm>
          <a:prstGeom prst="straightConnector1">
            <a:avLst/>
          </a:prstGeom>
          <a:solidFill>
            <a:schemeClr val="accent1"/>
          </a:solidFill>
          <a:ln w="57150" cap="flat" cmpd="sng" algn="ctr">
            <a:solidFill>
              <a:srgbClr val="00CC99"/>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5363" name="Rectangle 12">
            <a:extLst>
              <a:ext uri="{FF2B5EF4-FFF2-40B4-BE49-F238E27FC236}">
                <a16:creationId xmlns:a16="http://schemas.microsoft.com/office/drawing/2014/main" id="{7D51B251-6319-1C5E-FFF8-45CEBF1D1C20}"/>
              </a:ext>
            </a:extLst>
          </p:cNvPr>
          <p:cNvSpPr>
            <a:spLocks noChangeArrowheads="1"/>
          </p:cNvSpPr>
          <p:nvPr/>
        </p:nvSpPr>
        <p:spPr bwMode="auto">
          <a:xfrm>
            <a:off x="2783898" y="318222"/>
            <a:ext cx="65" cy="28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1841">
              <a:latin typeface="Arial" panose="020B0604020202020204" pitchFamily="34" charset="0"/>
            </a:endParaRPr>
          </a:p>
        </p:txBody>
      </p:sp>
      <p:sp>
        <p:nvSpPr>
          <p:cNvPr id="3127" name="Text Box 55">
            <a:extLst>
              <a:ext uri="{FF2B5EF4-FFF2-40B4-BE49-F238E27FC236}">
                <a16:creationId xmlns:a16="http://schemas.microsoft.com/office/drawing/2014/main" id="{F3D0A8D0-D242-70F2-05CB-E97983AB6489}"/>
              </a:ext>
            </a:extLst>
          </p:cNvPr>
          <p:cNvSpPr txBox="1">
            <a:spLocks noChangeArrowheads="1"/>
          </p:cNvSpPr>
          <p:nvPr/>
        </p:nvSpPr>
        <p:spPr bwMode="auto">
          <a:xfrm>
            <a:off x="5563466" y="4604472"/>
            <a:ext cx="140351" cy="196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9465" tIns="34733" rIns="69465" bIns="34733">
            <a:spAutoFit/>
          </a:bodyPr>
          <a:lstStyle>
            <a:lvl1pPr defTabSz="1019175">
              <a:defRPr sz="2400">
                <a:solidFill>
                  <a:schemeClr val="tx1"/>
                </a:solidFill>
                <a:latin typeface="Times" charset="0"/>
                <a:ea typeface="ＭＳ Ｐゴシック" charset="0"/>
              </a:defRPr>
            </a:lvl1pPr>
            <a:lvl2pPr marL="509588" defTabSz="1019175">
              <a:defRPr sz="2400">
                <a:solidFill>
                  <a:schemeClr val="tx1"/>
                </a:solidFill>
                <a:latin typeface="Times" charset="0"/>
                <a:ea typeface="ＭＳ Ｐゴシック" charset="0"/>
              </a:defRPr>
            </a:lvl2pPr>
            <a:lvl3pPr marL="1019175" defTabSz="1019175">
              <a:defRPr sz="2400">
                <a:solidFill>
                  <a:schemeClr val="tx1"/>
                </a:solidFill>
                <a:latin typeface="Times" charset="0"/>
                <a:ea typeface="ＭＳ Ｐゴシック" charset="0"/>
              </a:defRPr>
            </a:lvl3pPr>
            <a:lvl4pPr marL="1528763" defTabSz="1019175">
              <a:defRPr sz="2400">
                <a:solidFill>
                  <a:schemeClr val="tx1"/>
                </a:solidFill>
                <a:latin typeface="Times" charset="0"/>
                <a:ea typeface="ＭＳ Ｐゴシック" charset="0"/>
              </a:defRPr>
            </a:lvl4pPr>
            <a:lvl5pPr marL="2038350" defTabSz="1019175">
              <a:defRPr sz="2400">
                <a:solidFill>
                  <a:schemeClr val="tx1"/>
                </a:solidFill>
                <a:latin typeface="Times" charset="0"/>
                <a:ea typeface="ＭＳ Ｐゴシック" charset="0"/>
              </a:defRPr>
            </a:lvl5pPr>
            <a:lvl6pPr marL="2495550" defTabSz="1019175" eaLnBrk="0" fontAlgn="base" hangingPunct="0">
              <a:spcBef>
                <a:spcPct val="0"/>
              </a:spcBef>
              <a:spcAft>
                <a:spcPct val="0"/>
              </a:spcAft>
              <a:defRPr sz="2400">
                <a:solidFill>
                  <a:schemeClr val="tx1"/>
                </a:solidFill>
                <a:latin typeface="Times" charset="0"/>
                <a:ea typeface="ＭＳ Ｐゴシック" charset="0"/>
              </a:defRPr>
            </a:lvl6pPr>
            <a:lvl7pPr marL="2952750" defTabSz="1019175" eaLnBrk="0" fontAlgn="base" hangingPunct="0">
              <a:spcBef>
                <a:spcPct val="0"/>
              </a:spcBef>
              <a:spcAft>
                <a:spcPct val="0"/>
              </a:spcAft>
              <a:defRPr sz="2400">
                <a:solidFill>
                  <a:schemeClr val="tx1"/>
                </a:solidFill>
                <a:latin typeface="Times" charset="0"/>
                <a:ea typeface="ＭＳ Ｐゴシック" charset="0"/>
              </a:defRPr>
            </a:lvl7pPr>
            <a:lvl8pPr marL="3409950" defTabSz="1019175" eaLnBrk="0" fontAlgn="base" hangingPunct="0">
              <a:spcBef>
                <a:spcPct val="0"/>
              </a:spcBef>
              <a:spcAft>
                <a:spcPct val="0"/>
              </a:spcAft>
              <a:defRPr sz="2400">
                <a:solidFill>
                  <a:schemeClr val="tx1"/>
                </a:solidFill>
                <a:latin typeface="Times" charset="0"/>
                <a:ea typeface="ＭＳ Ｐゴシック" charset="0"/>
              </a:defRPr>
            </a:lvl8pPr>
            <a:lvl9pPr marL="3867150" defTabSz="1019175" eaLnBrk="0" fontAlgn="base" hangingPunct="0">
              <a:spcBef>
                <a:spcPct val="0"/>
              </a:spcBef>
              <a:spcAft>
                <a:spcPct val="0"/>
              </a:spcAft>
              <a:defRPr sz="2400">
                <a:solidFill>
                  <a:schemeClr val="tx1"/>
                </a:solidFill>
                <a:latin typeface="Times" charset="0"/>
                <a:ea typeface="ＭＳ Ｐゴシック" charset="0"/>
              </a:defRPr>
            </a:lvl9pPr>
          </a:lstStyle>
          <a:p>
            <a:pPr>
              <a:defRPr/>
            </a:pPr>
            <a:endParaRPr lang="en-US" sz="818">
              <a:latin typeface="Comic Sans MS" charset="0"/>
            </a:endParaRPr>
          </a:p>
        </p:txBody>
      </p:sp>
      <p:grpSp>
        <p:nvGrpSpPr>
          <p:cNvPr id="15365" name="Group 154">
            <a:extLst>
              <a:ext uri="{FF2B5EF4-FFF2-40B4-BE49-F238E27FC236}">
                <a16:creationId xmlns:a16="http://schemas.microsoft.com/office/drawing/2014/main" id="{FBA8D925-2E2D-EAA8-3DFE-A749F8EB3350}"/>
              </a:ext>
            </a:extLst>
          </p:cNvPr>
          <p:cNvGrpSpPr>
            <a:grpSpLocks/>
          </p:cNvGrpSpPr>
          <p:nvPr/>
        </p:nvGrpSpPr>
        <p:grpSpPr bwMode="auto">
          <a:xfrm>
            <a:off x="5777779" y="645106"/>
            <a:ext cx="1177636" cy="94264"/>
            <a:chOff x="3503" y="388"/>
            <a:chExt cx="1248" cy="80"/>
          </a:xfrm>
        </p:grpSpPr>
        <p:sp>
          <p:nvSpPr>
            <p:cNvPr id="15457" name="Rectangle 26">
              <a:extLst>
                <a:ext uri="{FF2B5EF4-FFF2-40B4-BE49-F238E27FC236}">
                  <a16:creationId xmlns:a16="http://schemas.microsoft.com/office/drawing/2014/main" id="{37C0556B-6553-AD68-1E71-BA648B161CA4}"/>
                </a:ext>
              </a:extLst>
            </p:cNvPr>
            <p:cNvSpPr>
              <a:spLocks noChangeArrowheads="1"/>
            </p:cNvSpPr>
            <p:nvPr/>
          </p:nvSpPr>
          <p:spPr bwMode="auto">
            <a:xfrm>
              <a:off x="3503" y="388"/>
              <a:ext cx="243"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b="1">
                  <a:solidFill>
                    <a:srgbClr val="000000"/>
                  </a:solidFill>
                  <a:latin typeface="Arial" panose="020B0604020202020204" pitchFamily="34" charset="0"/>
                </a:rPr>
                <a:t>Date:   </a:t>
              </a:r>
              <a:endParaRPr lang="en-US" altLang="en-US" sz="1841">
                <a:latin typeface="Arial" panose="020B0604020202020204" pitchFamily="34" charset="0"/>
              </a:endParaRPr>
            </a:p>
          </p:txBody>
        </p:sp>
        <p:sp>
          <p:nvSpPr>
            <p:cNvPr id="3112" name="Line 40">
              <a:extLst>
                <a:ext uri="{FF2B5EF4-FFF2-40B4-BE49-F238E27FC236}">
                  <a16:creationId xmlns:a16="http://schemas.microsoft.com/office/drawing/2014/main" id="{4D3DA0C7-072F-5E90-B2DF-7F0C05310323}"/>
                </a:ext>
              </a:extLst>
            </p:cNvPr>
            <p:cNvSpPr>
              <a:spLocks noChangeShapeType="1"/>
            </p:cNvSpPr>
            <p:nvPr/>
          </p:nvSpPr>
          <p:spPr bwMode="auto">
            <a:xfrm>
              <a:off x="3718" y="452"/>
              <a:ext cx="103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grpSp>
      <p:grpSp>
        <p:nvGrpSpPr>
          <p:cNvPr id="15366" name="Group 155">
            <a:extLst>
              <a:ext uri="{FF2B5EF4-FFF2-40B4-BE49-F238E27FC236}">
                <a16:creationId xmlns:a16="http://schemas.microsoft.com/office/drawing/2014/main" id="{0B8379E9-3F88-BAC3-1894-99BDD96BAC34}"/>
              </a:ext>
            </a:extLst>
          </p:cNvPr>
          <p:cNvGrpSpPr>
            <a:grpSpLocks/>
          </p:cNvGrpSpPr>
          <p:nvPr/>
        </p:nvGrpSpPr>
        <p:grpSpPr bwMode="auto">
          <a:xfrm>
            <a:off x="3789436" y="506557"/>
            <a:ext cx="1816244" cy="94168"/>
            <a:chOff x="1428" y="388"/>
            <a:chExt cx="1774" cy="87"/>
          </a:xfrm>
        </p:grpSpPr>
        <p:sp>
          <p:nvSpPr>
            <p:cNvPr id="15455" name="Rectangle 9">
              <a:extLst>
                <a:ext uri="{FF2B5EF4-FFF2-40B4-BE49-F238E27FC236}">
                  <a16:creationId xmlns:a16="http://schemas.microsoft.com/office/drawing/2014/main" id="{8747A6B4-B105-48E6-A707-D66124634650}"/>
                </a:ext>
              </a:extLst>
            </p:cNvPr>
            <p:cNvSpPr>
              <a:spLocks noChangeArrowheads="1"/>
            </p:cNvSpPr>
            <p:nvPr/>
          </p:nvSpPr>
          <p:spPr bwMode="auto">
            <a:xfrm>
              <a:off x="1428" y="388"/>
              <a:ext cx="15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b="1">
                  <a:solidFill>
                    <a:srgbClr val="000000"/>
                  </a:solidFill>
                  <a:latin typeface="Arial" panose="020B0604020202020204" pitchFamily="34" charset="0"/>
                </a:rPr>
                <a:t>Title</a:t>
              </a:r>
              <a:endParaRPr lang="en-US" altLang="en-US" sz="1841">
                <a:latin typeface="Arial" panose="020B0604020202020204" pitchFamily="34" charset="0"/>
              </a:endParaRPr>
            </a:p>
          </p:txBody>
        </p:sp>
        <p:sp>
          <p:nvSpPr>
            <p:cNvPr id="3113" name="Line 41">
              <a:extLst>
                <a:ext uri="{FF2B5EF4-FFF2-40B4-BE49-F238E27FC236}">
                  <a16:creationId xmlns:a16="http://schemas.microsoft.com/office/drawing/2014/main" id="{8E2D329C-9581-9261-732E-7D476D1403BD}"/>
                </a:ext>
              </a:extLst>
            </p:cNvPr>
            <p:cNvSpPr>
              <a:spLocks noChangeShapeType="1"/>
            </p:cNvSpPr>
            <p:nvPr/>
          </p:nvSpPr>
          <p:spPr bwMode="auto">
            <a:xfrm>
              <a:off x="1610" y="452"/>
              <a:ext cx="159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grpSp>
      <p:grpSp>
        <p:nvGrpSpPr>
          <p:cNvPr id="15367" name="Group 153">
            <a:extLst>
              <a:ext uri="{FF2B5EF4-FFF2-40B4-BE49-F238E27FC236}">
                <a16:creationId xmlns:a16="http://schemas.microsoft.com/office/drawing/2014/main" id="{8E3CAF6E-467B-4584-FEC0-57CC9ADBFE94}"/>
              </a:ext>
            </a:extLst>
          </p:cNvPr>
          <p:cNvGrpSpPr>
            <a:grpSpLocks/>
          </p:cNvGrpSpPr>
          <p:nvPr/>
        </p:nvGrpSpPr>
        <p:grpSpPr bwMode="auto">
          <a:xfrm>
            <a:off x="3146497" y="543359"/>
            <a:ext cx="658091" cy="189418"/>
            <a:chOff x="152" y="302"/>
            <a:chExt cx="608" cy="175"/>
          </a:xfrm>
        </p:grpSpPr>
        <p:sp>
          <p:nvSpPr>
            <p:cNvPr id="15453" name="Rectangle 10">
              <a:extLst>
                <a:ext uri="{FF2B5EF4-FFF2-40B4-BE49-F238E27FC236}">
                  <a16:creationId xmlns:a16="http://schemas.microsoft.com/office/drawing/2014/main" id="{D246BEB6-B52F-EA98-7E23-D59CD4F97638}"/>
                </a:ext>
              </a:extLst>
            </p:cNvPr>
            <p:cNvSpPr>
              <a:spLocks noChangeArrowheads="1"/>
            </p:cNvSpPr>
            <p:nvPr/>
          </p:nvSpPr>
          <p:spPr bwMode="auto">
            <a:xfrm>
              <a:off x="152" y="302"/>
              <a:ext cx="39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b="1">
                  <a:solidFill>
                    <a:srgbClr val="000000"/>
                  </a:solidFill>
                  <a:latin typeface="Arial" panose="020B0604020202020204" pitchFamily="34" charset="0"/>
                </a:rPr>
                <a:t>Critical</a:t>
              </a:r>
            </a:p>
            <a:p>
              <a:r>
                <a:rPr lang="en-US" altLang="en-US" sz="614" b="1">
                  <a:solidFill>
                    <a:srgbClr val="000000"/>
                  </a:solidFill>
                  <a:latin typeface="Arial" panose="020B0604020202020204" pitchFamily="34" charset="0"/>
                </a:rPr>
                <a:t>Question #:</a:t>
              </a:r>
            </a:p>
          </p:txBody>
        </p:sp>
        <p:sp>
          <p:nvSpPr>
            <p:cNvPr id="3117" name="Line 45">
              <a:extLst>
                <a:ext uri="{FF2B5EF4-FFF2-40B4-BE49-F238E27FC236}">
                  <a16:creationId xmlns:a16="http://schemas.microsoft.com/office/drawing/2014/main" id="{41CC4B19-5796-F17E-AACC-962504939387}"/>
                </a:ext>
              </a:extLst>
            </p:cNvPr>
            <p:cNvSpPr>
              <a:spLocks noChangeShapeType="1"/>
            </p:cNvSpPr>
            <p:nvPr/>
          </p:nvSpPr>
          <p:spPr bwMode="auto">
            <a:xfrm>
              <a:off x="557" y="452"/>
              <a:ext cx="20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grpSp>
      <p:sp>
        <p:nvSpPr>
          <p:cNvPr id="15368" name="Rectangle 25">
            <a:extLst>
              <a:ext uri="{FF2B5EF4-FFF2-40B4-BE49-F238E27FC236}">
                <a16:creationId xmlns:a16="http://schemas.microsoft.com/office/drawing/2014/main" id="{9ED72554-449D-6BB2-1E74-BEE6CBB98829}"/>
              </a:ext>
            </a:extLst>
          </p:cNvPr>
          <p:cNvSpPr>
            <a:spLocks noChangeArrowheads="1"/>
          </p:cNvSpPr>
          <p:nvPr/>
        </p:nvSpPr>
        <p:spPr bwMode="auto">
          <a:xfrm>
            <a:off x="4772242" y="344199"/>
            <a:ext cx="306174" cy="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b="1">
                <a:solidFill>
                  <a:srgbClr val="000000"/>
                </a:solidFill>
                <a:latin typeface="Arial" panose="020B0604020202020204" pitchFamily="34" charset="0"/>
              </a:rPr>
              <a:t>Name:   </a:t>
            </a:r>
            <a:endParaRPr lang="en-US" altLang="en-US" sz="1841">
              <a:latin typeface="Arial" panose="020B0604020202020204" pitchFamily="34" charset="0"/>
            </a:endParaRPr>
          </a:p>
        </p:txBody>
      </p:sp>
      <p:sp>
        <p:nvSpPr>
          <p:cNvPr id="3110" name="Line 38">
            <a:extLst>
              <a:ext uri="{FF2B5EF4-FFF2-40B4-BE49-F238E27FC236}">
                <a16:creationId xmlns:a16="http://schemas.microsoft.com/office/drawing/2014/main" id="{3B406846-1F08-1803-ACC4-A0847E5DEB60}"/>
              </a:ext>
            </a:extLst>
          </p:cNvPr>
          <p:cNvSpPr>
            <a:spLocks noChangeShapeType="1"/>
          </p:cNvSpPr>
          <p:nvPr/>
        </p:nvSpPr>
        <p:spPr bwMode="auto">
          <a:xfrm>
            <a:off x="5043921" y="416719"/>
            <a:ext cx="191365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sp>
        <p:nvSpPr>
          <p:cNvPr id="3111" name="Line 39">
            <a:extLst>
              <a:ext uri="{FF2B5EF4-FFF2-40B4-BE49-F238E27FC236}">
                <a16:creationId xmlns:a16="http://schemas.microsoft.com/office/drawing/2014/main" id="{7355E122-51FA-6976-ADFC-EFF66840B27D}"/>
              </a:ext>
            </a:extLst>
          </p:cNvPr>
          <p:cNvSpPr>
            <a:spLocks noChangeShapeType="1"/>
          </p:cNvSpPr>
          <p:nvPr/>
        </p:nvSpPr>
        <p:spPr bwMode="auto">
          <a:xfrm>
            <a:off x="3073977" y="416719"/>
            <a:ext cx="149802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sp>
        <p:nvSpPr>
          <p:cNvPr id="15371" name="Rectangle 116">
            <a:extLst>
              <a:ext uri="{FF2B5EF4-FFF2-40B4-BE49-F238E27FC236}">
                <a16:creationId xmlns:a16="http://schemas.microsoft.com/office/drawing/2014/main" id="{1C252183-4311-CEF3-CB42-99CE231E0049}"/>
              </a:ext>
            </a:extLst>
          </p:cNvPr>
          <p:cNvSpPr>
            <a:spLocks noChangeArrowheads="1"/>
          </p:cNvSpPr>
          <p:nvPr/>
        </p:nvSpPr>
        <p:spPr bwMode="auto">
          <a:xfrm>
            <a:off x="2462429" y="344199"/>
            <a:ext cx="559449" cy="18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b="1">
                <a:solidFill>
                  <a:srgbClr val="000000"/>
                </a:solidFill>
                <a:latin typeface="Arial" panose="020B0604020202020204" pitchFamily="34" charset="0"/>
              </a:rPr>
              <a:t>Text Reference</a:t>
            </a:r>
            <a:endParaRPr lang="en-US" altLang="en-US" sz="682"/>
          </a:p>
          <a:p>
            <a:r>
              <a:rPr lang="en-US" altLang="en-US" sz="614" b="1">
                <a:solidFill>
                  <a:srgbClr val="000000"/>
                </a:solidFill>
                <a:latin typeface="Arial" panose="020B0604020202020204" pitchFamily="34" charset="0"/>
              </a:rPr>
              <a:t> </a:t>
            </a:r>
          </a:p>
        </p:txBody>
      </p:sp>
      <p:grpSp>
        <p:nvGrpSpPr>
          <p:cNvPr id="15372" name="Group 157">
            <a:extLst>
              <a:ext uri="{FF2B5EF4-FFF2-40B4-BE49-F238E27FC236}">
                <a16:creationId xmlns:a16="http://schemas.microsoft.com/office/drawing/2014/main" id="{6BB5DAF0-8DE3-6A52-6621-C382FA9F7D89}"/>
              </a:ext>
            </a:extLst>
          </p:cNvPr>
          <p:cNvGrpSpPr>
            <a:grpSpLocks/>
          </p:cNvGrpSpPr>
          <p:nvPr/>
        </p:nvGrpSpPr>
        <p:grpSpPr bwMode="auto">
          <a:xfrm>
            <a:off x="2446193" y="461097"/>
            <a:ext cx="609384" cy="278173"/>
            <a:chOff x="857" y="218"/>
            <a:chExt cx="563" cy="257"/>
          </a:xfrm>
        </p:grpSpPr>
        <p:sp>
          <p:nvSpPr>
            <p:cNvPr id="15447" name="Rectangle 13">
              <a:extLst>
                <a:ext uri="{FF2B5EF4-FFF2-40B4-BE49-F238E27FC236}">
                  <a16:creationId xmlns:a16="http://schemas.microsoft.com/office/drawing/2014/main" id="{98C325E6-07F6-315B-BCCA-D4E044789EDD}"/>
                </a:ext>
              </a:extLst>
            </p:cNvPr>
            <p:cNvSpPr>
              <a:spLocks noChangeArrowheads="1"/>
            </p:cNvSpPr>
            <p:nvPr/>
          </p:nvSpPr>
          <p:spPr bwMode="auto">
            <a:xfrm>
              <a:off x="857" y="218"/>
              <a:ext cx="2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b="1">
                  <a:solidFill>
                    <a:srgbClr val="000000"/>
                  </a:solidFill>
                  <a:latin typeface="Arial" panose="020B0604020202020204" pitchFamily="34" charset="0"/>
                </a:rPr>
                <a:t>Course</a:t>
              </a:r>
            </a:p>
          </p:txBody>
        </p:sp>
        <p:sp>
          <p:nvSpPr>
            <p:cNvPr id="15448" name="Rectangle 35">
              <a:extLst>
                <a:ext uri="{FF2B5EF4-FFF2-40B4-BE49-F238E27FC236}">
                  <a16:creationId xmlns:a16="http://schemas.microsoft.com/office/drawing/2014/main" id="{F39876B4-1171-4D7D-5810-7003D7876C71}"/>
                </a:ext>
              </a:extLst>
            </p:cNvPr>
            <p:cNvSpPr>
              <a:spLocks noChangeArrowheads="1"/>
            </p:cNvSpPr>
            <p:nvPr/>
          </p:nvSpPr>
          <p:spPr bwMode="auto">
            <a:xfrm>
              <a:off x="857" y="388"/>
              <a:ext cx="25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b="1">
                  <a:solidFill>
                    <a:srgbClr val="000000"/>
                  </a:solidFill>
                  <a:latin typeface="Arial" panose="020B0604020202020204" pitchFamily="34" charset="0"/>
                </a:rPr>
                <a:t>Lesson</a:t>
              </a:r>
            </a:p>
          </p:txBody>
        </p:sp>
        <p:sp>
          <p:nvSpPr>
            <p:cNvPr id="3114" name="Line 42">
              <a:extLst>
                <a:ext uri="{FF2B5EF4-FFF2-40B4-BE49-F238E27FC236}">
                  <a16:creationId xmlns:a16="http://schemas.microsoft.com/office/drawing/2014/main" id="{C86F646E-E60B-1901-6022-2BE08FD522EA}"/>
                </a:ext>
              </a:extLst>
            </p:cNvPr>
            <p:cNvSpPr>
              <a:spLocks noChangeShapeType="1"/>
            </p:cNvSpPr>
            <p:nvPr/>
          </p:nvSpPr>
          <p:spPr bwMode="auto">
            <a:xfrm>
              <a:off x="1134" y="280"/>
              <a:ext cx="28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sp>
          <p:nvSpPr>
            <p:cNvPr id="3115" name="Line 43">
              <a:extLst>
                <a:ext uri="{FF2B5EF4-FFF2-40B4-BE49-F238E27FC236}">
                  <a16:creationId xmlns:a16="http://schemas.microsoft.com/office/drawing/2014/main" id="{7055C1B8-B044-1FC9-8AB6-2F926C58A016}"/>
                </a:ext>
              </a:extLst>
            </p:cNvPr>
            <p:cNvSpPr>
              <a:spLocks noChangeShapeType="1"/>
            </p:cNvSpPr>
            <p:nvPr/>
          </p:nvSpPr>
          <p:spPr bwMode="auto">
            <a:xfrm>
              <a:off x="1136" y="369"/>
              <a:ext cx="28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sp>
          <p:nvSpPr>
            <p:cNvPr id="3116" name="Line 44">
              <a:extLst>
                <a:ext uri="{FF2B5EF4-FFF2-40B4-BE49-F238E27FC236}">
                  <a16:creationId xmlns:a16="http://schemas.microsoft.com/office/drawing/2014/main" id="{F0BB557B-2C16-E987-BDF1-06CAFB896B37}"/>
                </a:ext>
              </a:extLst>
            </p:cNvPr>
            <p:cNvSpPr>
              <a:spLocks noChangeShapeType="1"/>
            </p:cNvSpPr>
            <p:nvPr/>
          </p:nvSpPr>
          <p:spPr bwMode="auto">
            <a:xfrm>
              <a:off x="1135" y="452"/>
              <a:ext cx="28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sp>
          <p:nvSpPr>
            <p:cNvPr id="15452" name="Rectangle 117">
              <a:extLst>
                <a:ext uri="{FF2B5EF4-FFF2-40B4-BE49-F238E27FC236}">
                  <a16:creationId xmlns:a16="http://schemas.microsoft.com/office/drawing/2014/main" id="{FC855972-F13E-6FAB-2F03-A3AFB02E637B}"/>
                </a:ext>
              </a:extLst>
            </p:cNvPr>
            <p:cNvSpPr>
              <a:spLocks noChangeArrowheads="1"/>
            </p:cNvSpPr>
            <p:nvPr/>
          </p:nvSpPr>
          <p:spPr bwMode="auto">
            <a:xfrm>
              <a:off x="857" y="303"/>
              <a:ext cx="22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b="1">
                  <a:solidFill>
                    <a:srgbClr val="000000"/>
                  </a:solidFill>
                  <a:latin typeface="Arial" panose="020B0604020202020204" pitchFamily="34" charset="0"/>
                </a:rPr>
                <a:t>Unit</a:t>
              </a:r>
            </a:p>
          </p:txBody>
        </p:sp>
      </p:grpSp>
      <p:sp>
        <p:nvSpPr>
          <p:cNvPr id="3195" name="Rectangle 123">
            <a:extLst>
              <a:ext uri="{FF2B5EF4-FFF2-40B4-BE49-F238E27FC236}">
                <a16:creationId xmlns:a16="http://schemas.microsoft.com/office/drawing/2014/main" id="{574F4902-462E-D213-F60B-398FF6B37A19}"/>
              </a:ext>
            </a:extLst>
          </p:cNvPr>
          <p:cNvSpPr>
            <a:spLocks noChangeArrowheads="1"/>
          </p:cNvSpPr>
          <p:nvPr/>
        </p:nvSpPr>
        <p:spPr bwMode="auto">
          <a:xfrm>
            <a:off x="3624913" y="2283835"/>
            <a:ext cx="3492860" cy="2380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defTabSz="694874">
              <a:defRPr/>
            </a:pPr>
            <a:endParaRPr lang="en-US" sz="1091">
              <a:latin typeface="Tekton" charset="0"/>
              <a:ea typeface="ＭＳ Ｐゴシック" charset="0"/>
            </a:endParaRPr>
          </a:p>
        </p:txBody>
      </p:sp>
      <p:grpSp>
        <p:nvGrpSpPr>
          <p:cNvPr id="15374" name="Group 179">
            <a:extLst>
              <a:ext uri="{FF2B5EF4-FFF2-40B4-BE49-F238E27FC236}">
                <a16:creationId xmlns:a16="http://schemas.microsoft.com/office/drawing/2014/main" id="{6DFB9FB9-D4F5-BBD6-963A-32AD07C6898D}"/>
              </a:ext>
            </a:extLst>
          </p:cNvPr>
          <p:cNvGrpSpPr>
            <a:grpSpLocks/>
          </p:cNvGrpSpPr>
          <p:nvPr/>
        </p:nvGrpSpPr>
        <p:grpSpPr bwMode="auto">
          <a:xfrm>
            <a:off x="2471089" y="5203032"/>
            <a:ext cx="4520045" cy="514133"/>
            <a:chOff x="192" y="4855"/>
            <a:chExt cx="4486" cy="539"/>
          </a:xfrm>
        </p:grpSpPr>
        <p:sp>
          <p:nvSpPr>
            <p:cNvPr id="15442" name="Rectangle 37">
              <a:extLst>
                <a:ext uri="{FF2B5EF4-FFF2-40B4-BE49-F238E27FC236}">
                  <a16:creationId xmlns:a16="http://schemas.microsoft.com/office/drawing/2014/main" id="{703D30DA-0133-24E4-B97B-627076F9DBCA}"/>
                </a:ext>
              </a:extLst>
            </p:cNvPr>
            <p:cNvSpPr>
              <a:spLocks noChangeArrowheads="1"/>
            </p:cNvSpPr>
            <p:nvPr/>
          </p:nvSpPr>
          <p:spPr bwMode="auto">
            <a:xfrm>
              <a:off x="360" y="4921"/>
              <a:ext cx="109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a:solidFill>
                    <a:srgbClr val="000000"/>
                  </a:solidFill>
                  <a:latin typeface="Arial" panose="020B0604020202020204" pitchFamily="34" charset="0"/>
                </a:rPr>
                <a:t> </a:t>
              </a:r>
              <a:r>
                <a:rPr lang="en-US" altLang="en-US" sz="614" u="sng">
                  <a:solidFill>
                    <a:srgbClr val="000000"/>
                  </a:solidFill>
                  <a:latin typeface="Arial" panose="020B0604020202020204" pitchFamily="34" charset="0"/>
                </a:rPr>
                <a:t>Explore</a:t>
              </a:r>
              <a:r>
                <a:rPr lang="en-US" altLang="en-US" sz="614">
                  <a:solidFill>
                    <a:srgbClr val="000000"/>
                  </a:solidFill>
                  <a:latin typeface="Arial" panose="020B0604020202020204" pitchFamily="34" charset="0"/>
                </a:rPr>
                <a:t> and use the main idea.</a:t>
              </a:r>
            </a:p>
          </p:txBody>
        </p:sp>
        <p:sp>
          <p:nvSpPr>
            <p:cNvPr id="15443" name="Rectangle 63">
              <a:extLst>
                <a:ext uri="{FF2B5EF4-FFF2-40B4-BE49-F238E27FC236}">
                  <a16:creationId xmlns:a16="http://schemas.microsoft.com/office/drawing/2014/main" id="{6450A32A-A70E-AD72-35EC-3EC2ABA38684}"/>
                </a:ext>
              </a:extLst>
            </p:cNvPr>
            <p:cNvSpPr>
              <a:spLocks noChangeArrowheads="1"/>
            </p:cNvSpPr>
            <p:nvPr/>
          </p:nvSpPr>
          <p:spPr bwMode="auto">
            <a:xfrm>
              <a:off x="192" y="4855"/>
              <a:ext cx="4486" cy="53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grpSp>
          <p:nvGrpSpPr>
            <p:cNvPr id="15444" name="Group 70">
              <a:extLst>
                <a:ext uri="{FF2B5EF4-FFF2-40B4-BE49-F238E27FC236}">
                  <a16:creationId xmlns:a16="http://schemas.microsoft.com/office/drawing/2014/main" id="{EBAABF03-CA35-788D-6119-9DD5FE1BC8A4}"/>
                </a:ext>
              </a:extLst>
            </p:cNvPr>
            <p:cNvGrpSpPr>
              <a:grpSpLocks/>
            </p:cNvGrpSpPr>
            <p:nvPr/>
          </p:nvGrpSpPr>
          <p:grpSpPr bwMode="auto">
            <a:xfrm>
              <a:off x="221" y="4904"/>
              <a:ext cx="84" cy="139"/>
              <a:chOff x="1917" y="1013"/>
              <a:chExt cx="75" cy="126"/>
            </a:xfrm>
          </p:grpSpPr>
          <p:sp>
            <p:nvSpPr>
              <p:cNvPr id="15445" name="Oval 71">
                <a:extLst>
                  <a:ext uri="{FF2B5EF4-FFF2-40B4-BE49-F238E27FC236}">
                    <a16:creationId xmlns:a16="http://schemas.microsoft.com/office/drawing/2014/main" id="{631B3D23-9E13-6266-F7D3-1B331AF4DAD3}"/>
                  </a:ext>
                </a:extLst>
              </p:cNvPr>
              <p:cNvSpPr>
                <a:spLocks noChangeArrowheads="1"/>
              </p:cNvSpPr>
              <p:nvPr/>
            </p:nvSpPr>
            <p:spPr bwMode="auto">
              <a:xfrm>
                <a:off x="1917" y="1013"/>
                <a:ext cx="0" cy="126"/>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sp>
            <p:nvSpPr>
              <p:cNvPr id="15446" name="Rectangle 72">
                <a:extLst>
                  <a:ext uri="{FF2B5EF4-FFF2-40B4-BE49-F238E27FC236}">
                    <a16:creationId xmlns:a16="http://schemas.microsoft.com/office/drawing/2014/main" id="{A217B8C1-2354-D1C8-F4ED-7B85F44252CA}"/>
                  </a:ext>
                </a:extLst>
              </p:cNvPr>
              <p:cNvSpPr>
                <a:spLocks noChangeArrowheads="1"/>
              </p:cNvSpPr>
              <p:nvPr/>
            </p:nvSpPr>
            <p:spPr bwMode="auto">
              <a:xfrm>
                <a:off x="1949" y="1026"/>
                <a:ext cx="4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82" b="1">
                    <a:solidFill>
                      <a:srgbClr val="000000"/>
                    </a:solidFill>
                    <a:latin typeface="Arial" panose="020B0604020202020204" pitchFamily="34" charset="0"/>
                  </a:rPr>
                  <a:t>5</a:t>
                </a:r>
                <a:endParaRPr lang="en-US" altLang="en-US" sz="1841">
                  <a:latin typeface="Arial" panose="020B0604020202020204" pitchFamily="34" charset="0"/>
                </a:endParaRPr>
              </a:p>
            </p:txBody>
          </p:sp>
        </p:grpSp>
      </p:grpSp>
      <p:grpSp>
        <p:nvGrpSpPr>
          <p:cNvPr id="15375" name="Group 180">
            <a:extLst>
              <a:ext uri="{FF2B5EF4-FFF2-40B4-BE49-F238E27FC236}">
                <a16:creationId xmlns:a16="http://schemas.microsoft.com/office/drawing/2014/main" id="{A9F6AA0F-8B14-5321-38B3-C8B153356B97}"/>
              </a:ext>
            </a:extLst>
          </p:cNvPr>
          <p:cNvGrpSpPr>
            <a:grpSpLocks/>
          </p:cNvGrpSpPr>
          <p:nvPr/>
        </p:nvGrpSpPr>
        <p:grpSpPr bwMode="auto">
          <a:xfrm>
            <a:off x="2508972" y="5743143"/>
            <a:ext cx="4486492" cy="482744"/>
            <a:chOff x="192" y="5434"/>
            <a:chExt cx="4479" cy="579"/>
          </a:xfrm>
        </p:grpSpPr>
        <p:sp>
          <p:nvSpPr>
            <p:cNvPr id="15437" name="Rectangle 14">
              <a:extLst>
                <a:ext uri="{FF2B5EF4-FFF2-40B4-BE49-F238E27FC236}">
                  <a16:creationId xmlns:a16="http://schemas.microsoft.com/office/drawing/2014/main" id="{3A4E4C91-29E8-4B46-21BC-EEF646A05287}"/>
                </a:ext>
              </a:extLst>
            </p:cNvPr>
            <p:cNvSpPr>
              <a:spLocks noChangeArrowheads="1"/>
            </p:cNvSpPr>
            <p:nvPr/>
          </p:nvSpPr>
          <p:spPr bwMode="auto">
            <a:xfrm>
              <a:off x="192" y="5434"/>
              <a:ext cx="4479" cy="57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sp>
          <p:nvSpPr>
            <p:cNvPr id="15438" name="Rectangle 32">
              <a:extLst>
                <a:ext uri="{FF2B5EF4-FFF2-40B4-BE49-F238E27FC236}">
                  <a16:creationId xmlns:a16="http://schemas.microsoft.com/office/drawing/2014/main" id="{77F7C0A4-CDC2-C10B-5E72-0505D2EDF6FF}"/>
                </a:ext>
              </a:extLst>
            </p:cNvPr>
            <p:cNvSpPr>
              <a:spLocks noChangeArrowheads="1"/>
            </p:cNvSpPr>
            <p:nvPr/>
          </p:nvSpPr>
          <p:spPr bwMode="auto">
            <a:xfrm>
              <a:off x="358" y="5499"/>
              <a:ext cx="125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u="sng">
                  <a:solidFill>
                    <a:srgbClr val="000000"/>
                  </a:solidFill>
                  <a:latin typeface="Arial" panose="020B0604020202020204" pitchFamily="34" charset="0"/>
                </a:rPr>
                <a:t>Extend</a:t>
              </a:r>
              <a:r>
                <a:rPr lang="en-US" altLang="en-US" sz="614">
                  <a:solidFill>
                    <a:srgbClr val="000000"/>
                  </a:solidFill>
                  <a:latin typeface="Arial" panose="020B0604020202020204" pitchFamily="34" charset="0"/>
                </a:rPr>
                <a:t> the main idea  to your world.</a:t>
              </a:r>
            </a:p>
          </p:txBody>
        </p:sp>
        <p:grpSp>
          <p:nvGrpSpPr>
            <p:cNvPr id="15439" name="Group 46">
              <a:extLst>
                <a:ext uri="{FF2B5EF4-FFF2-40B4-BE49-F238E27FC236}">
                  <a16:creationId xmlns:a16="http://schemas.microsoft.com/office/drawing/2014/main" id="{7F56CEA1-E42C-E2A7-90B3-944F4AA854E5}"/>
                </a:ext>
              </a:extLst>
            </p:cNvPr>
            <p:cNvGrpSpPr>
              <a:grpSpLocks/>
            </p:cNvGrpSpPr>
            <p:nvPr/>
          </p:nvGrpSpPr>
          <p:grpSpPr bwMode="auto">
            <a:xfrm>
              <a:off x="205" y="5466"/>
              <a:ext cx="77" cy="159"/>
              <a:chOff x="2831" y="2860"/>
              <a:chExt cx="71" cy="146"/>
            </a:xfrm>
          </p:grpSpPr>
          <p:sp>
            <p:nvSpPr>
              <p:cNvPr id="15440" name="Rectangle 47">
                <a:extLst>
                  <a:ext uri="{FF2B5EF4-FFF2-40B4-BE49-F238E27FC236}">
                    <a16:creationId xmlns:a16="http://schemas.microsoft.com/office/drawing/2014/main" id="{D8716D60-96BB-B03B-26E5-A78E29E7F604}"/>
                  </a:ext>
                </a:extLst>
              </p:cNvPr>
              <p:cNvSpPr>
                <a:spLocks noChangeArrowheads="1"/>
              </p:cNvSpPr>
              <p:nvPr/>
            </p:nvSpPr>
            <p:spPr bwMode="auto">
              <a:xfrm>
                <a:off x="2858" y="2876"/>
                <a:ext cx="4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82" b="1">
                    <a:solidFill>
                      <a:srgbClr val="000000"/>
                    </a:solidFill>
                    <a:latin typeface="Arial" panose="020B0604020202020204" pitchFamily="34" charset="0"/>
                  </a:rPr>
                  <a:t>6</a:t>
                </a:r>
                <a:endParaRPr lang="en-US" altLang="en-US" sz="1841">
                  <a:latin typeface="Arial" panose="020B0604020202020204" pitchFamily="34" charset="0"/>
                </a:endParaRPr>
              </a:p>
            </p:txBody>
          </p:sp>
          <p:sp>
            <p:nvSpPr>
              <p:cNvPr id="15441" name="Oval 48">
                <a:extLst>
                  <a:ext uri="{FF2B5EF4-FFF2-40B4-BE49-F238E27FC236}">
                    <a16:creationId xmlns:a16="http://schemas.microsoft.com/office/drawing/2014/main" id="{94EBDC3E-82CD-EF54-87D3-FFC57BC14A80}"/>
                  </a:ext>
                </a:extLst>
              </p:cNvPr>
              <p:cNvSpPr>
                <a:spLocks noChangeArrowheads="1"/>
              </p:cNvSpPr>
              <p:nvPr/>
            </p:nvSpPr>
            <p:spPr bwMode="auto">
              <a:xfrm>
                <a:off x="2831" y="2860"/>
                <a:ext cx="0" cy="146"/>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grpSp>
      </p:grpSp>
      <p:grpSp>
        <p:nvGrpSpPr>
          <p:cNvPr id="15376" name="Group 5">
            <a:extLst>
              <a:ext uri="{FF2B5EF4-FFF2-40B4-BE49-F238E27FC236}">
                <a16:creationId xmlns:a16="http://schemas.microsoft.com/office/drawing/2014/main" id="{2C1096DF-7B0C-6F9A-9F6E-4C7EE9D192FC}"/>
              </a:ext>
            </a:extLst>
          </p:cNvPr>
          <p:cNvGrpSpPr>
            <a:grpSpLocks/>
          </p:cNvGrpSpPr>
          <p:nvPr/>
        </p:nvGrpSpPr>
        <p:grpSpPr bwMode="auto">
          <a:xfrm>
            <a:off x="2525209" y="828031"/>
            <a:ext cx="74807" cy="135732"/>
            <a:chOff x="423" y="534"/>
            <a:chExt cx="66" cy="114"/>
          </a:xfrm>
        </p:grpSpPr>
        <p:sp>
          <p:nvSpPr>
            <p:cNvPr id="15434" name="Oval 6">
              <a:extLst>
                <a:ext uri="{FF2B5EF4-FFF2-40B4-BE49-F238E27FC236}">
                  <a16:creationId xmlns:a16="http://schemas.microsoft.com/office/drawing/2014/main" id="{B807D772-DC8D-5292-0EE8-C0739E1A353B}"/>
                </a:ext>
              </a:extLst>
            </p:cNvPr>
            <p:cNvSpPr>
              <a:spLocks noChangeArrowheads="1"/>
            </p:cNvSpPr>
            <p:nvPr/>
          </p:nvSpPr>
          <p:spPr bwMode="auto">
            <a:xfrm>
              <a:off x="453" y="536"/>
              <a:ext cx="0" cy="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sp>
          <p:nvSpPr>
            <p:cNvPr id="15435" name="Oval 7">
              <a:extLst>
                <a:ext uri="{FF2B5EF4-FFF2-40B4-BE49-F238E27FC236}">
                  <a16:creationId xmlns:a16="http://schemas.microsoft.com/office/drawing/2014/main" id="{3F378DEA-A031-EAFB-B5D5-326B1BD11C6C}"/>
                </a:ext>
              </a:extLst>
            </p:cNvPr>
            <p:cNvSpPr>
              <a:spLocks noChangeArrowheads="1"/>
            </p:cNvSpPr>
            <p:nvPr/>
          </p:nvSpPr>
          <p:spPr bwMode="auto">
            <a:xfrm>
              <a:off x="423" y="534"/>
              <a:ext cx="0" cy="112"/>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sp>
          <p:nvSpPr>
            <p:cNvPr id="15436" name="Rectangle 8">
              <a:extLst>
                <a:ext uri="{FF2B5EF4-FFF2-40B4-BE49-F238E27FC236}">
                  <a16:creationId xmlns:a16="http://schemas.microsoft.com/office/drawing/2014/main" id="{71039747-F9B9-2678-B2E4-D1D4384FD9FE}"/>
                </a:ext>
              </a:extLst>
            </p:cNvPr>
            <p:cNvSpPr>
              <a:spLocks noChangeArrowheads="1"/>
            </p:cNvSpPr>
            <p:nvPr/>
          </p:nvSpPr>
          <p:spPr bwMode="auto">
            <a:xfrm>
              <a:off x="447" y="547"/>
              <a:ext cx="4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82" b="1">
                  <a:solidFill>
                    <a:srgbClr val="000000"/>
                  </a:solidFill>
                  <a:latin typeface="Arial" panose="020B0604020202020204" pitchFamily="34" charset="0"/>
                </a:rPr>
                <a:t>1</a:t>
              </a:r>
              <a:endParaRPr lang="en-US" altLang="en-US" sz="1841">
                <a:latin typeface="Arial" panose="020B0604020202020204" pitchFamily="34" charset="0"/>
              </a:endParaRPr>
            </a:p>
          </p:txBody>
        </p:sp>
      </p:grpSp>
      <p:sp>
        <p:nvSpPr>
          <p:cNvPr id="15377" name="Rectangle 29">
            <a:extLst>
              <a:ext uri="{FF2B5EF4-FFF2-40B4-BE49-F238E27FC236}">
                <a16:creationId xmlns:a16="http://schemas.microsoft.com/office/drawing/2014/main" id="{822C1653-DFA6-CD96-2CBC-A439F44053AE}"/>
              </a:ext>
            </a:extLst>
          </p:cNvPr>
          <p:cNvSpPr>
            <a:spLocks noChangeArrowheads="1"/>
          </p:cNvSpPr>
          <p:nvPr/>
        </p:nvSpPr>
        <p:spPr bwMode="auto">
          <a:xfrm>
            <a:off x="2657259" y="859415"/>
            <a:ext cx="1003480" cy="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a:solidFill>
                  <a:srgbClr val="000000"/>
                </a:solidFill>
                <a:latin typeface="Arial" panose="020B0604020202020204" pitchFamily="34" charset="0"/>
              </a:rPr>
              <a:t>What is the critical </a:t>
            </a:r>
            <a:r>
              <a:rPr lang="en-US" altLang="en-US" sz="614" u="sng">
                <a:solidFill>
                  <a:srgbClr val="000000"/>
                </a:solidFill>
                <a:latin typeface="Arial" panose="020B0604020202020204" pitchFamily="34" charset="0"/>
              </a:rPr>
              <a:t>question</a:t>
            </a:r>
            <a:r>
              <a:rPr lang="en-US" altLang="en-US" sz="614">
                <a:solidFill>
                  <a:srgbClr val="000000"/>
                </a:solidFill>
                <a:latin typeface="Arial" panose="020B0604020202020204" pitchFamily="34" charset="0"/>
              </a:rPr>
              <a:t>?</a:t>
            </a:r>
          </a:p>
        </p:txBody>
      </p:sp>
      <p:sp>
        <p:nvSpPr>
          <p:cNvPr id="3190" name="Text Box 118">
            <a:extLst>
              <a:ext uri="{FF2B5EF4-FFF2-40B4-BE49-F238E27FC236}">
                <a16:creationId xmlns:a16="http://schemas.microsoft.com/office/drawing/2014/main" id="{99D42DDF-DA58-4C90-212A-8025E64FEAFB}"/>
              </a:ext>
            </a:extLst>
          </p:cNvPr>
          <p:cNvSpPr txBox="1">
            <a:spLocks noChangeArrowheads="1"/>
          </p:cNvSpPr>
          <p:nvPr/>
        </p:nvSpPr>
        <p:spPr bwMode="auto">
          <a:xfrm>
            <a:off x="3173557" y="951418"/>
            <a:ext cx="140351" cy="2380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9465" tIns="34733" rIns="69465" bIns="34733">
            <a:spAutoFit/>
          </a:bodyPr>
          <a:lstStyle>
            <a:lvl1pPr defTabSz="1019175">
              <a:defRPr sz="2400">
                <a:solidFill>
                  <a:schemeClr val="tx1"/>
                </a:solidFill>
                <a:latin typeface="Times" charset="0"/>
                <a:ea typeface="ＭＳ Ｐゴシック" charset="0"/>
              </a:defRPr>
            </a:lvl1pPr>
            <a:lvl2pPr marL="509588" defTabSz="1019175">
              <a:defRPr sz="2400">
                <a:solidFill>
                  <a:schemeClr val="tx1"/>
                </a:solidFill>
                <a:latin typeface="Times" charset="0"/>
                <a:ea typeface="ＭＳ Ｐゴシック" charset="0"/>
              </a:defRPr>
            </a:lvl2pPr>
            <a:lvl3pPr marL="1019175" defTabSz="1019175">
              <a:defRPr sz="2400">
                <a:solidFill>
                  <a:schemeClr val="tx1"/>
                </a:solidFill>
                <a:latin typeface="Times" charset="0"/>
                <a:ea typeface="ＭＳ Ｐゴシック" charset="0"/>
              </a:defRPr>
            </a:lvl3pPr>
            <a:lvl4pPr marL="1528763" defTabSz="1019175">
              <a:defRPr sz="2400">
                <a:solidFill>
                  <a:schemeClr val="tx1"/>
                </a:solidFill>
                <a:latin typeface="Times" charset="0"/>
                <a:ea typeface="ＭＳ Ｐゴシック" charset="0"/>
              </a:defRPr>
            </a:lvl4pPr>
            <a:lvl5pPr marL="2038350" defTabSz="1019175">
              <a:defRPr sz="2400">
                <a:solidFill>
                  <a:schemeClr val="tx1"/>
                </a:solidFill>
                <a:latin typeface="Times" charset="0"/>
                <a:ea typeface="ＭＳ Ｐゴシック" charset="0"/>
              </a:defRPr>
            </a:lvl5pPr>
            <a:lvl6pPr marL="2495550" defTabSz="1019175" eaLnBrk="0" fontAlgn="base" hangingPunct="0">
              <a:spcBef>
                <a:spcPct val="0"/>
              </a:spcBef>
              <a:spcAft>
                <a:spcPct val="0"/>
              </a:spcAft>
              <a:defRPr sz="2400">
                <a:solidFill>
                  <a:schemeClr val="tx1"/>
                </a:solidFill>
                <a:latin typeface="Times" charset="0"/>
                <a:ea typeface="ＭＳ Ｐゴシック" charset="0"/>
              </a:defRPr>
            </a:lvl6pPr>
            <a:lvl7pPr marL="2952750" defTabSz="1019175" eaLnBrk="0" fontAlgn="base" hangingPunct="0">
              <a:spcBef>
                <a:spcPct val="0"/>
              </a:spcBef>
              <a:spcAft>
                <a:spcPct val="0"/>
              </a:spcAft>
              <a:defRPr sz="2400">
                <a:solidFill>
                  <a:schemeClr val="tx1"/>
                </a:solidFill>
                <a:latin typeface="Times" charset="0"/>
                <a:ea typeface="ＭＳ Ｐゴシック" charset="0"/>
              </a:defRPr>
            </a:lvl7pPr>
            <a:lvl8pPr marL="3409950" defTabSz="1019175" eaLnBrk="0" fontAlgn="base" hangingPunct="0">
              <a:spcBef>
                <a:spcPct val="0"/>
              </a:spcBef>
              <a:spcAft>
                <a:spcPct val="0"/>
              </a:spcAft>
              <a:defRPr sz="2400">
                <a:solidFill>
                  <a:schemeClr val="tx1"/>
                </a:solidFill>
                <a:latin typeface="Times" charset="0"/>
                <a:ea typeface="ＭＳ Ｐゴシック" charset="0"/>
              </a:defRPr>
            </a:lvl8pPr>
            <a:lvl9pPr marL="3867150" defTabSz="1019175" eaLnBrk="0" fontAlgn="base" hangingPunct="0">
              <a:spcBef>
                <a:spcPct val="0"/>
              </a:spcBef>
              <a:spcAft>
                <a:spcPct val="0"/>
              </a:spcAft>
              <a:defRPr sz="2400">
                <a:solidFill>
                  <a:schemeClr val="tx1"/>
                </a:solidFill>
                <a:latin typeface="Times" charset="0"/>
                <a:ea typeface="ＭＳ Ｐゴシック" charset="0"/>
              </a:defRPr>
            </a:lvl9pPr>
          </a:lstStyle>
          <a:p>
            <a:pPr>
              <a:defRPr/>
            </a:pPr>
            <a:endParaRPr lang="en-US" sz="1091" b="1">
              <a:latin typeface="Tekton" charset="0"/>
            </a:endParaRPr>
          </a:p>
        </p:txBody>
      </p:sp>
      <p:sp>
        <p:nvSpPr>
          <p:cNvPr id="3214" name="Rectangle 142">
            <a:extLst>
              <a:ext uri="{FF2B5EF4-FFF2-40B4-BE49-F238E27FC236}">
                <a16:creationId xmlns:a16="http://schemas.microsoft.com/office/drawing/2014/main" id="{B0A96612-AFA8-A609-B59E-4B55A745484F}"/>
              </a:ext>
            </a:extLst>
          </p:cNvPr>
          <p:cNvSpPr>
            <a:spLocks noChangeArrowheads="1"/>
          </p:cNvSpPr>
          <p:nvPr/>
        </p:nvSpPr>
        <p:spPr bwMode="auto">
          <a:xfrm>
            <a:off x="2485159" y="785813"/>
            <a:ext cx="4475668" cy="445943"/>
          </a:xfrm>
          <a:prstGeom prst="rect">
            <a:avLst/>
          </a:prstGeom>
          <a:noFill/>
          <a:ln w="762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9465" tIns="34733" rIns="69465" bIns="34733" anchor="ctr"/>
          <a:lstStyle/>
          <a:p>
            <a:pPr algn="ctr" defTabSz="694874">
              <a:defRPr/>
            </a:pPr>
            <a:endParaRPr lang="en-US" sz="1364">
              <a:latin typeface="Tekton" charset="0"/>
              <a:ea typeface="ＭＳ Ｐゴシック" charset="0"/>
            </a:endParaRPr>
          </a:p>
        </p:txBody>
      </p:sp>
      <p:grpSp>
        <p:nvGrpSpPr>
          <p:cNvPr id="15380" name="Group 168">
            <a:extLst>
              <a:ext uri="{FF2B5EF4-FFF2-40B4-BE49-F238E27FC236}">
                <a16:creationId xmlns:a16="http://schemas.microsoft.com/office/drawing/2014/main" id="{6B3B8490-2B3B-DC9A-C74A-BB6E5D475BBC}"/>
              </a:ext>
            </a:extLst>
          </p:cNvPr>
          <p:cNvGrpSpPr>
            <a:grpSpLocks/>
          </p:cNvGrpSpPr>
          <p:nvPr/>
        </p:nvGrpSpPr>
        <p:grpSpPr bwMode="auto">
          <a:xfrm>
            <a:off x="2485159" y="4657509"/>
            <a:ext cx="4479998" cy="549852"/>
            <a:chOff x="176" y="4831"/>
            <a:chExt cx="4551" cy="508"/>
          </a:xfrm>
        </p:grpSpPr>
        <p:sp>
          <p:nvSpPr>
            <p:cNvPr id="15428" name="Rectangle 31">
              <a:extLst>
                <a:ext uri="{FF2B5EF4-FFF2-40B4-BE49-F238E27FC236}">
                  <a16:creationId xmlns:a16="http://schemas.microsoft.com/office/drawing/2014/main" id="{CA9A489C-6B52-B66C-2A5F-184ED90702A8}"/>
                </a:ext>
              </a:extLst>
            </p:cNvPr>
            <p:cNvSpPr>
              <a:spLocks noChangeArrowheads="1"/>
            </p:cNvSpPr>
            <p:nvPr/>
          </p:nvSpPr>
          <p:spPr bwMode="auto">
            <a:xfrm>
              <a:off x="344" y="4913"/>
              <a:ext cx="11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a:solidFill>
                    <a:srgbClr val="000000"/>
                  </a:solidFill>
                  <a:latin typeface="Arial" panose="020B0604020202020204" pitchFamily="34" charset="0"/>
                </a:rPr>
                <a:t> What is the </a:t>
              </a:r>
              <a:r>
                <a:rPr lang="en-US" altLang="en-US" sz="614" u="sng">
                  <a:solidFill>
                    <a:srgbClr val="000000"/>
                  </a:solidFill>
                  <a:latin typeface="Arial" panose="020B0604020202020204" pitchFamily="34" charset="0"/>
                </a:rPr>
                <a:t>main Idea</a:t>
              </a:r>
              <a:r>
                <a:rPr lang="en-US" altLang="en-US" sz="614">
                  <a:solidFill>
                    <a:srgbClr val="000000"/>
                  </a:solidFill>
                  <a:latin typeface="Arial" panose="020B0604020202020204" pitchFamily="34" charset="0"/>
                </a:rPr>
                <a:t> answer?</a:t>
              </a:r>
              <a:endParaRPr lang="en-US" altLang="en-US" sz="1841">
                <a:latin typeface="Arial" panose="020B0604020202020204" pitchFamily="34" charset="0"/>
              </a:endParaRPr>
            </a:p>
          </p:txBody>
        </p:sp>
        <p:sp>
          <p:nvSpPr>
            <p:cNvPr id="3161" name="Rectangle 89">
              <a:extLst>
                <a:ext uri="{FF2B5EF4-FFF2-40B4-BE49-F238E27FC236}">
                  <a16:creationId xmlns:a16="http://schemas.microsoft.com/office/drawing/2014/main" id="{70E589DC-FF62-2B1C-9075-100D9A04EDC7}"/>
                </a:ext>
              </a:extLst>
            </p:cNvPr>
            <p:cNvSpPr>
              <a:spLocks noChangeArrowheads="1"/>
            </p:cNvSpPr>
            <p:nvPr/>
          </p:nvSpPr>
          <p:spPr bwMode="auto">
            <a:xfrm>
              <a:off x="359" y="4967"/>
              <a:ext cx="4076" cy="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defTabSz="694874">
                <a:defRPr/>
              </a:pPr>
              <a:endParaRPr lang="en-US" sz="1091">
                <a:latin typeface="Tekton" charset="0"/>
                <a:ea typeface="ＭＳ Ｐゴシック" charset="0"/>
              </a:endParaRPr>
            </a:p>
          </p:txBody>
        </p:sp>
        <p:sp>
          <p:nvSpPr>
            <p:cNvPr id="3205" name="Rectangle 133">
              <a:extLst>
                <a:ext uri="{FF2B5EF4-FFF2-40B4-BE49-F238E27FC236}">
                  <a16:creationId xmlns:a16="http://schemas.microsoft.com/office/drawing/2014/main" id="{F783DF51-5142-54F4-C3F0-A961C0A2B261}"/>
                </a:ext>
              </a:extLst>
            </p:cNvPr>
            <p:cNvSpPr>
              <a:spLocks noChangeArrowheads="1"/>
            </p:cNvSpPr>
            <p:nvPr/>
          </p:nvSpPr>
          <p:spPr bwMode="auto">
            <a:xfrm>
              <a:off x="176" y="4831"/>
              <a:ext cx="4551" cy="508"/>
            </a:xfrm>
            <a:prstGeom prst="rect">
              <a:avLst/>
            </a:prstGeom>
            <a:noFill/>
            <a:ln w="762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9465" tIns="34733" rIns="69465" bIns="34733" anchor="ctr"/>
            <a:lstStyle/>
            <a:p>
              <a:pPr algn="ctr" defTabSz="694874">
                <a:defRPr/>
              </a:pPr>
              <a:endParaRPr lang="en-US" sz="1364">
                <a:latin typeface="Tekton" charset="0"/>
                <a:ea typeface="ＭＳ Ｐゴシック" charset="0"/>
              </a:endParaRPr>
            </a:p>
          </p:txBody>
        </p:sp>
        <p:grpSp>
          <p:nvGrpSpPr>
            <p:cNvPr id="15431" name="Group 144">
              <a:extLst>
                <a:ext uri="{FF2B5EF4-FFF2-40B4-BE49-F238E27FC236}">
                  <a16:creationId xmlns:a16="http://schemas.microsoft.com/office/drawing/2014/main" id="{B6E37131-9939-8D70-FC46-FAB7C531A2C0}"/>
                </a:ext>
              </a:extLst>
            </p:cNvPr>
            <p:cNvGrpSpPr>
              <a:grpSpLocks/>
            </p:cNvGrpSpPr>
            <p:nvPr/>
          </p:nvGrpSpPr>
          <p:grpSpPr bwMode="auto">
            <a:xfrm>
              <a:off x="216" y="4893"/>
              <a:ext cx="86" cy="123"/>
              <a:chOff x="1917" y="1013"/>
              <a:chExt cx="76" cy="111"/>
            </a:xfrm>
          </p:grpSpPr>
          <p:sp>
            <p:nvSpPr>
              <p:cNvPr id="15432" name="Oval 145">
                <a:extLst>
                  <a:ext uri="{FF2B5EF4-FFF2-40B4-BE49-F238E27FC236}">
                    <a16:creationId xmlns:a16="http://schemas.microsoft.com/office/drawing/2014/main" id="{C2749559-B7D5-5566-7F64-542B2C923C53}"/>
                  </a:ext>
                </a:extLst>
              </p:cNvPr>
              <p:cNvSpPr>
                <a:spLocks noChangeArrowheads="1"/>
              </p:cNvSpPr>
              <p:nvPr/>
            </p:nvSpPr>
            <p:spPr bwMode="auto">
              <a:xfrm>
                <a:off x="1917" y="1013"/>
                <a:ext cx="0" cy="111"/>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sp>
            <p:nvSpPr>
              <p:cNvPr id="15433" name="Rectangle 146">
                <a:extLst>
                  <a:ext uri="{FF2B5EF4-FFF2-40B4-BE49-F238E27FC236}">
                    <a16:creationId xmlns:a16="http://schemas.microsoft.com/office/drawing/2014/main" id="{A7FD7A5A-AACA-5377-DCFC-769633664FAD}"/>
                  </a:ext>
                </a:extLst>
              </p:cNvPr>
              <p:cNvSpPr>
                <a:spLocks noChangeArrowheads="1"/>
              </p:cNvSpPr>
              <p:nvPr/>
            </p:nvSpPr>
            <p:spPr bwMode="auto">
              <a:xfrm>
                <a:off x="1950" y="1025"/>
                <a:ext cx="4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82" b="1">
                    <a:solidFill>
                      <a:srgbClr val="000000"/>
                    </a:solidFill>
                    <a:latin typeface="Arial" panose="020B0604020202020204" pitchFamily="34" charset="0"/>
                  </a:rPr>
                  <a:t>4</a:t>
                </a:r>
                <a:endParaRPr lang="en-US" altLang="en-US" sz="1841">
                  <a:latin typeface="Arial" panose="020B0604020202020204" pitchFamily="34" charset="0"/>
                </a:endParaRPr>
              </a:p>
            </p:txBody>
          </p:sp>
        </p:grpSp>
      </p:grpSp>
      <p:sp>
        <p:nvSpPr>
          <p:cNvPr id="15381" name="Rectangle 30">
            <a:extLst>
              <a:ext uri="{FF2B5EF4-FFF2-40B4-BE49-F238E27FC236}">
                <a16:creationId xmlns:a16="http://schemas.microsoft.com/office/drawing/2014/main" id="{0426BB2A-DFFE-7109-45ED-44121CE34D26}"/>
              </a:ext>
            </a:extLst>
          </p:cNvPr>
          <p:cNvSpPr>
            <a:spLocks noChangeArrowheads="1"/>
          </p:cNvSpPr>
          <p:nvPr/>
        </p:nvSpPr>
        <p:spPr bwMode="auto">
          <a:xfrm>
            <a:off x="4206154" y="2059782"/>
            <a:ext cx="22442" cy="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a:solidFill>
                  <a:srgbClr val="000000"/>
                </a:solidFill>
                <a:latin typeface="Arial" panose="020B0604020202020204" pitchFamily="34" charset="0"/>
              </a:rPr>
              <a:t> </a:t>
            </a:r>
          </a:p>
        </p:txBody>
      </p:sp>
      <p:grpSp>
        <p:nvGrpSpPr>
          <p:cNvPr id="15382" name="Group 22">
            <a:extLst>
              <a:ext uri="{FF2B5EF4-FFF2-40B4-BE49-F238E27FC236}">
                <a16:creationId xmlns:a16="http://schemas.microsoft.com/office/drawing/2014/main" id="{CF683FAC-5C34-D18C-A88C-6F4D0370FB66}"/>
              </a:ext>
            </a:extLst>
          </p:cNvPr>
          <p:cNvGrpSpPr>
            <a:grpSpLocks/>
          </p:cNvGrpSpPr>
          <p:nvPr/>
        </p:nvGrpSpPr>
        <p:grpSpPr bwMode="auto">
          <a:xfrm>
            <a:off x="2479747" y="1320509"/>
            <a:ext cx="83547" cy="132390"/>
            <a:chOff x="371" y="1011"/>
            <a:chExt cx="65" cy="109"/>
          </a:xfrm>
        </p:grpSpPr>
        <p:sp>
          <p:nvSpPr>
            <p:cNvPr id="15426" name="Oval 23">
              <a:extLst>
                <a:ext uri="{FF2B5EF4-FFF2-40B4-BE49-F238E27FC236}">
                  <a16:creationId xmlns:a16="http://schemas.microsoft.com/office/drawing/2014/main" id="{A2628BCF-A55E-4840-ECA1-B05CE3AB7D4C}"/>
                </a:ext>
              </a:extLst>
            </p:cNvPr>
            <p:cNvSpPr>
              <a:spLocks noChangeArrowheads="1"/>
            </p:cNvSpPr>
            <p:nvPr/>
          </p:nvSpPr>
          <p:spPr bwMode="auto">
            <a:xfrm>
              <a:off x="371" y="1011"/>
              <a:ext cx="0" cy="109"/>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sp>
          <p:nvSpPr>
            <p:cNvPr id="15427" name="Rectangle 24">
              <a:extLst>
                <a:ext uri="{FF2B5EF4-FFF2-40B4-BE49-F238E27FC236}">
                  <a16:creationId xmlns:a16="http://schemas.microsoft.com/office/drawing/2014/main" id="{22F0C911-E3AE-B2A8-B990-DDFA82A79BD4}"/>
                </a:ext>
              </a:extLst>
            </p:cNvPr>
            <p:cNvSpPr>
              <a:spLocks noChangeArrowheads="1"/>
            </p:cNvSpPr>
            <p:nvPr/>
          </p:nvSpPr>
          <p:spPr bwMode="auto">
            <a:xfrm>
              <a:off x="399" y="1034"/>
              <a:ext cx="3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82" b="1">
                  <a:solidFill>
                    <a:srgbClr val="000000"/>
                  </a:solidFill>
                  <a:latin typeface="Arial" panose="020B0604020202020204" pitchFamily="34" charset="0"/>
                </a:rPr>
                <a:t>2</a:t>
              </a:r>
              <a:endParaRPr lang="en-US" altLang="en-US" sz="1841">
                <a:latin typeface="Arial" panose="020B0604020202020204" pitchFamily="34" charset="0"/>
              </a:endParaRPr>
            </a:p>
          </p:txBody>
        </p:sp>
      </p:grpSp>
      <p:sp>
        <p:nvSpPr>
          <p:cNvPr id="15383" name="Rectangle 73">
            <a:extLst>
              <a:ext uri="{FF2B5EF4-FFF2-40B4-BE49-F238E27FC236}">
                <a16:creationId xmlns:a16="http://schemas.microsoft.com/office/drawing/2014/main" id="{B1C35C71-D668-5344-3260-0A125BDD7F44}"/>
              </a:ext>
            </a:extLst>
          </p:cNvPr>
          <p:cNvSpPr>
            <a:spLocks noChangeArrowheads="1"/>
          </p:cNvSpPr>
          <p:nvPr/>
        </p:nvSpPr>
        <p:spPr bwMode="auto">
          <a:xfrm>
            <a:off x="2616128" y="1357313"/>
            <a:ext cx="1473160" cy="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a:solidFill>
                  <a:srgbClr val="000000"/>
                </a:solidFill>
                <a:latin typeface="Arial" panose="020B0604020202020204" pitchFamily="34" charset="0"/>
              </a:rPr>
              <a:t>What are the </a:t>
            </a:r>
            <a:r>
              <a:rPr lang="en-US" altLang="en-US" sz="614" u="sng">
                <a:solidFill>
                  <a:srgbClr val="000000"/>
                </a:solidFill>
                <a:latin typeface="Arial" panose="020B0604020202020204" pitchFamily="34" charset="0"/>
              </a:rPr>
              <a:t>key terms</a:t>
            </a:r>
            <a:r>
              <a:rPr lang="en-US" altLang="en-US" sz="614">
                <a:solidFill>
                  <a:srgbClr val="000000"/>
                </a:solidFill>
                <a:latin typeface="Arial" panose="020B0604020202020204" pitchFamily="34" charset="0"/>
              </a:rPr>
              <a:t> and explanations?</a:t>
            </a:r>
            <a:endParaRPr lang="en-US" altLang="en-US" sz="1841">
              <a:latin typeface="Arial" panose="020B0604020202020204" pitchFamily="34" charset="0"/>
            </a:endParaRPr>
          </a:p>
        </p:txBody>
      </p:sp>
      <p:sp>
        <p:nvSpPr>
          <p:cNvPr id="3193" name="Rectangle 121">
            <a:extLst>
              <a:ext uri="{FF2B5EF4-FFF2-40B4-BE49-F238E27FC236}">
                <a16:creationId xmlns:a16="http://schemas.microsoft.com/office/drawing/2014/main" id="{C3558A73-AC58-4B9C-5341-AC8C5021B76F}"/>
              </a:ext>
            </a:extLst>
          </p:cNvPr>
          <p:cNvSpPr>
            <a:spLocks noChangeArrowheads="1"/>
          </p:cNvSpPr>
          <p:nvPr/>
        </p:nvSpPr>
        <p:spPr bwMode="auto">
          <a:xfrm>
            <a:off x="3856543" y="1376796"/>
            <a:ext cx="2946256" cy="2380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defTabSz="694874">
              <a:defRPr/>
            </a:pPr>
            <a:endParaRPr lang="en-US" sz="1091">
              <a:latin typeface="Tekton" charset="0"/>
              <a:ea typeface="ＭＳ Ｐゴシック" charset="0"/>
            </a:endParaRPr>
          </a:p>
        </p:txBody>
      </p:sp>
      <p:sp>
        <p:nvSpPr>
          <p:cNvPr id="3209" name="Rectangle 137">
            <a:extLst>
              <a:ext uri="{FF2B5EF4-FFF2-40B4-BE49-F238E27FC236}">
                <a16:creationId xmlns:a16="http://schemas.microsoft.com/office/drawing/2014/main" id="{73D810FB-CD78-36A3-63CF-F4CF76257985}"/>
              </a:ext>
            </a:extLst>
          </p:cNvPr>
          <p:cNvSpPr>
            <a:spLocks noChangeArrowheads="1"/>
          </p:cNvSpPr>
          <p:nvPr/>
        </p:nvSpPr>
        <p:spPr bwMode="auto">
          <a:xfrm>
            <a:off x="2461347" y="1273969"/>
            <a:ext cx="4522210" cy="8691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sp>
        <p:nvSpPr>
          <p:cNvPr id="3246" name="Line 174">
            <a:extLst>
              <a:ext uri="{FF2B5EF4-FFF2-40B4-BE49-F238E27FC236}">
                <a16:creationId xmlns:a16="http://schemas.microsoft.com/office/drawing/2014/main" id="{4A5F8930-BA36-BCF4-EFF1-5ED7F3236DE4}"/>
              </a:ext>
            </a:extLst>
          </p:cNvPr>
          <p:cNvSpPr>
            <a:spLocks noChangeShapeType="1"/>
          </p:cNvSpPr>
          <p:nvPr/>
        </p:nvSpPr>
        <p:spPr bwMode="auto">
          <a:xfrm>
            <a:off x="3782941" y="1472045"/>
            <a:ext cx="0" cy="649432"/>
          </a:xfrm>
          <a:prstGeom prst="line">
            <a:avLst/>
          </a:prstGeom>
          <a:noFill/>
          <a:ln w="63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sp>
        <p:nvSpPr>
          <p:cNvPr id="3170" name="Text Box 98">
            <a:extLst>
              <a:ext uri="{FF2B5EF4-FFF2-40B4-BE49-F238E27FC236}">
                <a16:creationId xmlns:a16="http://schemas.microsoft.com/office/drawing/2014/main" id="{39AA0894-EA1B-1CED-CBB0-2E39ED864810}"/>
              </a:ext>
            </a:extLst>
          </p:cNvPr>
          <p:cNvSpPr txBox="1">
            <a:spLocks noChangeArrowheads="1"/>
          </p:cNvSpPr>
          <p:nvPr/>
        </p:nvSpPr>
        <p:spPr bwMode="auto">
          <a:xfrm>
            <a:off x="2659424" y="2865077"/>
            <a:ext cx="140351" cy="2800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9465" tIns="34733" rIns="69465" bIns="34733">
            <a:spAutoFit/>
          </a:bodyPr>
          <a:lstStyle>
            <a:lvl1pPr defTabSz="1019175">
              <a:defRPr sz="2400">
                <a:solidFill>
                  <a:schemeClr val="tx1"/>
                </a:solidFill>
                <a:latin typeface="Times" charset="0"/>
                <a:ea typeface="ＭＳ Ｐゴシック" charset="0"/>
              </a:defRPr>
            </a:lvl1pPr>
            <a:lvl2pPr marL="509588" defTabSz="1019175">
              <a:defRPr sz="2400">
                <a:solidFill>
                  <a:schemeClr val="tx1"/>
                </a:solidFill>
                <a:latin typeface="Times" charset="0"/>
                <a:ea typeface="ＭＳ Ｐゴシック" charset="0"/>
              </a:defRPr>
            </a:lvl2pPr>
            <a:lvl3pPr marL="1019175" defTabSz="1019175">
              <a:defRPr sz="2400">
                <a:solidFill>
                  <a:schemeClr val="tx1"/>
                </a:solidFill>
                <a:latin typeface="Times" charset="0"/>
                <a:ea typeface="ＭＳ Ｐゴシック" charset="0"/>
              </a:defRPr>
            </a:lvl3pPr>
            <a:lvl4pPr marL="1528763" defTabSz="1019175">
              <a:defRPr sz="2400">
                <a:solidFill>
                  <a:schemeClr val="tx1"/>
                </a:solidFill>
                <a:latin typeface="Times" charset="0"/>
                <a:ea typeface="ＭＳ Ｐゴシック" charset="0"/>
              </a:defRPr>
            </a:lvl4pPr>
            <a:lvl5pPr marL="2038350" defTabSz="1019175">
              <a:defRPr sz="2400">
                <a:solidFill>
                  <a:schemeClr val="tx1"/>
                </a:solidFill>
                <a:latin typeface="Times" charset="0"/>
                <a:ea typeface="ＭＳ Ｐゴシック" charset="0"/>
              </a:defRPr>
            </a:lvl5pPr>
            <a:lvl6pPr marL="2495550" defTabSz="1019175" eaLnBrk="0" fontAlgn="base" hangingPunct="0">
              <a:spcBef>
                <a:spcPct val="0"/>
              </a:spcBef>
              <a:spcAft>
                <a:spcPct val="0"/>
              </a:spcAft>
              <a:defRPr sz="2400">
                <a:solidFill>
                  <a:schemeClr val="tx1"/>
                </a:solidFill>
                <a:latin typeface="Times" charset="0"/>
                <a:ea typeface="ＭＳ Ｐゴシック" charset="0"/>
              </a:defRPr>
            </a:lvl6pPr>
            <a:lvl7pPr marL="2952750" defTabSz="1019175" eaLnBrk="0" fontAlgn="base" hangingPunct="0">
              <a:spcBef>
                <a:spcPct val="0"/>
              </a:spcBef>
              <a:spcAft>
                <a:spcPct val="0"/>
              </a:spcAft>
              <a:defRPr sz="2400">
                <a:solidFill>
                  <a:schemeClr val="tx1"/>
                </a:solidFill>
                <a:latin typeface="Times" charset="0"/>
                <a:ea typeface="ＭＳ Ｐゴシック" charset="0"/>
              </a:defRPr>
            </a:lvl7pPr>
            <a:lvl8pPr marL="3409950" defTabSz="1019175" eaLnBrk="0" fontAlgn="base" hangingPunct="0">
              <a:spcBef>
                <a:spcPct val="0"/>
              </a:spcBef>
              <a:spcAft>
                <a:spcPct val="0"/>
              </a:spcAft>
              <a:defRPr sz="2400">
                <a:solidFill>
                  <a:schemeClr val="tx1"/>
                </a:solidFill>
                <a:latin typeface="Times" charset="0"/>
                <a:ea typeface="ＭＳ Ｐゴシック" charset="0"/>
              </a:defRPr>
            </a:lvl8pPr>
            <a:lvl9pPr marL="3867150" defTabSz="1019175" eaLnBrk="0" fontAlgn="base" hangingPunct="0">
              <a:spcBef>
                <a:spcPct val="0"/>
              </a:spcBef>
              <a:spcAft>
                <a:spcPct val="0"/>
              </a:spcAft>
              <a:defRPr sz="2400">
                <a:solidFill>
                  <a:schemeClr val="tx1"/>
                </a:solidFill>
                <a:latin typeface="Times" charset="0"/>
                <a:ea typeface="ＭＳ Ｐゴシック" charset="0"/>
              </a:defRPr>
            </a:lvl9pPr>
          </a:lstStyle>
          <a:p>
            <a:pPr>
              <a:defRPr/>
            </a:pPr>
            <a:endParaRPr lang="en-US" sz="1364">
              <a:latin typeface="Tekton" charset="0"/>
            </a:endParaRPr>
          </a:p>
        </p:txBody>
      </p:sp>
      <p:sp>
        <p:nvSpPr>
          <p:cNvPr id="15388" name="Rectangle 4">
            <a:extLst>
              <a:ext uri="{FF2B5EF4-FFF2-40B4-BE49-F238E27FC236}">
                <a16:creationId xmlns:a16="http://schemas.microsoft.com/office/drawing/2014/main" id="{A5A91584-7FF1-3A2D-4F3A-BEB904598C4E}"/>
              </a:ext>
            </a:extLst>
          </p:cNvPr>
          <p:cNvSpPr>
            <a:spLocks noChangeArrowheads="1"/>
          </p:cNvSpPr>
          <p:nvPr/>
        </p:nvSpPr>
        <p:spPr bwMode="auto">
          <a:xfrm>
            <a:off x="2466759" y="2230799"/>
            <a:ext cx="4522210" cy="242779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grpSp>
        <p:nvGrpSpPr>
          <p:cNvPr id="15389" name="Group 19">
            <a:extLst>
              <a:ext uri="{FF2B5EF4-FFF2-40B4-BE49-F238E27FC236}">
                <a16:creationId xmlns:a16="http://schemas.microsoft.com/office/drawing/2014/main" id="{E3F0535D-2C1E-E9EE-CC0D-14CE59FF821B}"/>
              </a:ext>
            </a:extLst>
          </p:cNvPr>
          <p:cNvGrpSpPr>
            <a:grpSpLocks/>
          </p:cNvGrpSpPr>
          <p:nvPr/>
        </p:nvGrpSpPr>
        <p:grpSpPr bwMode="auto">
          <a:xfrm>
            <a:off x="2494908" y="2222140"/>
            <a:ext cx="84962" cy="133487"/>
            <a:chOff x="1917" y="1013"/>
            <a:chExt cx="77" cy="114"/>
          </a:xfrm>
        </p:grpSpPr>
        <p:sp>
          <p:nvSpPr>
            <p:cNvPr id="15424" name="Oval 20">
              <a:extLst>
                <a:ext uri="{FF2B5EF4-FFF2-40B4-BE49-F238E27FC236}">
                  <a16:creationId xmlns:a16="http://schemas.microsoft.com/office/drawing/2014/main" id="{36CD3BF5-B132-3F6E-DCB2-71CFDD5329B5}"/>
                </a:ext>
              </a:extLst>
            </p:cNvPr>
            <p:cNvSpPr>
              <a:spLocks noChangeArrowheads="1"/>
            </p:cNvSpPr>
            <p:nvPr/>
          </p:nvSpPr>
          <p:spPr bwMode="auto">
            <a:xfrm>
              <a:off x="1917" y="1013"/>
              <a:ext cx="0" cy="114"/>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endParaRPr lang="en-US" altLang="en-US" sz="614"/>
            </a:p>
          </p:txBody>
        </p:sp>
        <p:sp>
          <p:nvSpPr>
            <p:cNvPr id="15425" name="Rectangle 21">
              <a:extLst>
                <a:ext uri="{FF2B5EF4-FFF2-40B4-BE49-F238E27FC236}">
                  <a16:creationId xmlns:a16="http://schemas.microsoft.com/office/drawing/2014/main" id="{9C7E87B2-F321-7D53-DC1E-1D26420D5F1A}"/>
                </a:ext>
              </a:extLst>
            </p:cNvPr>
            <p:cNvSpPr>
              <a:spLocks noChangeArrowheads="1"/>
            </p:cNvSpPr>
            <p:nvPr/>
          </p:nvSpPr>
          <p:spPr bwMode="auto">
            <a:xfrm>
              <a:off x="1950" y="1024"/>
              <a:ext cx="44"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82" b="1">
                  <a:solidFill>
                    <a:srgbClr val="000000"/>
                  </a:solidFill>
                  <a:latin typeface="Arial" panose="020B0604020202020204" pitchFamily="34" charset="0"/>
                </a:rPr>
                <a:t>3</a:t>
              </a:r>
              <a:endParaRPr lang="en-US" altLang="en-US" sz="1841">
                <a:latin typeface="Arial" panose="020B0604020202020204" pitchFamily="34" charset="0"/>
              </a:endParaRPr>
            </a:p>
          </p:txBody>
        </p:sp>
      </p:grpSp>
      <p:sp>
        <p:nvSpPr>
          <p:cNvPr id="15390" name="Rectangle 33">
            <a:extLst>
              <a:ext uri="{FF2B5EF4-FFF2-40B4-BE49-F238E27FC236}">
                <a16:creationId xmlns:a16="http://schemas.microsoft.com/office/drawing/2014/main" id="{00DEBB2D-62BE-0C7F-6E9F-5C4C99C78E7F}"/>
              </a:ext>
            </a:extLst>
          </p:cNvPr>
          <p:cNvSpPr>
            <a:spLocks noChangeArrowheads="1"/>
          </p:cNvSpPr>
          <p:nvPr/>
        </p:nvSpPr>
        <p:spPr bwMode="auto">
          <a:xfrm>
            <a:off x="2626952" y="2223222"/>
            <a:ext cx="1705595" cy="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a:solidFill>
                  <a:srgbClr val="000000"/>
                </a:solidFill>
                <a:latin typeface="Arial" panose="020B0604020202020204" pitchFamily="34" charset="0"/>
              </a:rPr>
              <a:t>What are the</a:t>
            </a:r>
            <a:r>
              <a:rPr lang="en-US" altLang="en-US" sz="614" u="sng">
                <a:solidFill>
                  <a:srgbClr val="000000"/>
                </a:solidFill>
                <a:latin typeface="Arial" panose="020B0604020202020204" pitchFamily="34" charset="0"/>
              </a:rPr>
              <a:t> supporting questions </a:t>
            </a:r>
            <a:r>
              <a:rPr lang="en-US" altLang="en-US" sz="614">
                <a:solidFill>
                  <a:srgbClr val="000000"/>
                </a:solidFill>
                <a:latin typeface="Arial" panose="020B0604020202020204" pitchFamily="34" charset="0"/>
              </a:rPr>
              <a:t>and answers?</a:t>
            </a:r>
            <a:endParaRPr lang="en-US" altLang="en-US" sz="1841">
              <a:latin typeface="Arial" panose="020B0604020202020204" pitchFamily="34" charset="0"/>
            </a:endParaRPr>
          </a:p>
        </p:txBody>
      </p:sp>
      <p:sp>
        <p:nvSpPr>
          <p:cNvPr id="3194" name="Rectangle 122">
            <a:extLst>
              <a:ext uri="{FF2B5EF4-FFF2-40B4-BE49-F238E27FC236}">
                <a16:creationId xmlns:a16="http://schemas.microsoft.com/office/drawing/2014/main" id="{55BF4F9A-88B4-0ACA-5C89-4F0EFF5AA9A5}"/>
              </a:ext>
            </a:extLst>
          </p:cNvPr>
          <p:cNvSpPr>
            <a:spLocks noChangeArrowheads="1"/>
          </p:cNvSpPr>
          <p:nvPr/>
        </p:nvSpPr>
        <p:spPr bwMode="auto">
          <a:xfrm>
            <a:off x="2439699" y="2283835"/>
            <a:ext cx="1397361" cy="2380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defTabSz="694874">
              <a:defRPr/>
            </a:pPr>
            <a:endParaRPr lang="en-US" sz="1091">
              <a:latin typeface="Tekton" charset="0"/>
              <a:ea typeface="ＭＳ Ｐゴシック" charset="0"/>
            </a:endParaRPr>
          </a:p>
        </p:txBody>
      </p:sp>
      <p:sp>
        <p:nvSpPr>
          <p:cNvPr id="3247" name="Line 175">
            <a:extLst>
              <a:ext uri="{FF2B5EF4-FFF2-40B4-BE49-F238E27FC236}">
                <a16:creationId xmlns:a16="http://schemas.microsoft.com/office/drawing/2014/main" id="{AC30F17E-A0E5-9E0A-8E5C-F3254DA9D945}"/>
              </a:ext>
            </a:extLst>
          </p:cNvPr>
          <p:cNvSpPr>
            <a:spLocks noChangeShapeType="1"/>
          </p:cNvSpPr>
          <p:nvPr/>
        </p:nvSpPr>
        <p:spPr bwMode="auto">
          <a:xfrm flipH="1">
            <a:off x="3778612" y="2389909"/>
            <a:ext cx="1082" cy="2208068"/>
          </a:xfrm>
          <a:prstGeom prst="line">
            <a:avLst/>
          </a:prstGeom>
          <a:noFill/>
          <a:ln w="635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sp>
        <p:nvSpPr>
          <p:cNvPr id="3248" name="Line 176">
            <a:extLst>
              <a:ext uri="{FF2B5EF4-FFF2-40B4-BE49-F238E27FC236}">
                <a16:creationId xmlns:a16="http://schemas.microsoft.com/office/drawing/2014/main" id="{C676A741-EEDC-EF80-3CEF-1F1653F51CE8}"/>
              </a:ext>
            </a:extLst>
          </p:cNvPr>
          <p:cNvSpPr>
            <a:spLocks noChangeShapeType="1"/>
          </p:cNvSpPr>
          <p:nvPr/>
        </p:nvSpPr>
        <p:spPr bwMode="auto">
          <a:xfrm>
            <a:off x="3879273" y="701386"/>
            <a:ext cx="172315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36">
              <a:latin typeface="Tekton" charset="0"/>
              <a:ea typeface="ＭＳ Ｐゴシック" charset="0"/>
            </a:endParaRPr>
          </a:p>
        </p:txBody>
      </p:sp>
      <p:sp>
        <p:nvSpPr>
          <p:cNvPr id="3296" name="Text Box 224">
            <a:extLst>
              <a:ext uri="{FF2B5EF4-FFF2-40B4-BE49-F238E27FC236}">
                <a16:creationId xmlns:a16="http://schemas.microsoft.com/office/drawing/2014/main" id="{4D62D0DE-B401-67F1-80AF-4BCDEB530088}"/>
              </a:ext>
            </a:extLst>
          </p:cNvPr>
          <p:cNvSpPr txBox="1">
            <a:spLocks noChangeArrowheads="1"/>
          </p:cNvSpPr>
          <p:nvPr/>
        </p:nvSpPr>
        <p:spPr bwMode="auto">
          <a:xfrm>
            <a:off x="2502477" y="911369"/>
            <a:ext cx="3985891" cy="3640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9465" tIns="34733" rIns="69465" bIns="34733">
            <a:spAutoFit/>
          </a:bodyPr>
          <a:lstStyle>
            <a:lvl1pPr defTabSz="1019175">
              <a:defRPr sz="2400">
                <a:solidFill>
                  <a:schemeClr val="tx1"/>
                </a:solidFill>
                <a:latin typeface="Times" charset="0"/>
                <a:ea typeface="ＭＳ Ｐゴシック" charset="0"/>
              </a:defRPr>
            </a:lvl1pPr>
            <a:lvl2pPr marL="509588" defTabSz="1019175">
              <a:defRPr sz="2400">
                <a:solidFill>
                  <a:schemeClr val="tx1"/>
                </a:solidFill>
                <a:latin typeface="Times" charset="0"/>
                <a:ea typeface="ＭＳ Ｐゴシック" charset="0"/>
              </a:defRPr>
            </a:lvl2pPr>
            <a:lvl3pPr marL="1019175" defTabSz="1019175">
              <a:defRPr sz="2400">
                <a:solidFill>
                  <a:schemeClr val="tx1"/>
                </a:solidFill>
                <a:latin typeface="Times" charset="0"/>
                <a:ea typeface="ＭＳ Ｐゴシック" charset="0"/>
              </a:defRPr>
            </a:lvl3pPr>
            <a:lvl4pPr marL="1528763" defTabSz="1019175">
              <a:defRPr sz="2400">
                <a:solidFill>
                  <a:schemeClr val="tx1"/>
                </a:solidFill>
                <a:latin typeface="Times" charset="0"/>
                <a:ea typeface="ＭＳ Ｐゴシック" charset="0"/>
              </a:defRPr>
            </a:lvl4pPr>
            <a:lvl5pPr marL="2038350" defTabSz="1019175">
              <a:defRPr sz="2400">
                <a:solidFill>
                  <a:schemeClr val="tx1"/>
                </a:solidFill>
                <a:latin typeface="Times" charset="0"/>
                <a:ea typeface="ＭＳ Ｐゴシック" charset="0"/>
              </a:defRPr>
            </a:lvl5pPr>
            <a:lvl6pPr marL="2495550" defTabSz="1019175" eaLnBrk="0" fontAlgn="base" hangingPunct="0">
              <a:spcBef>
                <a:spcPct val="0"/>
              </a:spcBef>
              <a:spcAft>
                <a:spcPct val="0"/>
              </a:spcAft>
              <a:defRPr sz="2400">
                <a:solidFill>
                  <a:schemeClr val="tx1"/>
                </a:solidFill>
                <a:latin typeface="Times" charset="0"/>
                <a:ea typeface="ＭＳ Ｐゴシック" charset="0"/>
              </a:defRPr>
            </a:lvl6pPr>
            <a:lvl7pPr marL="2952750" defTabSz="1019175" eaLnBrk="0" fontAlgn="base" hangingPunct="0">
              <a:spcBef>
                <a:spcPct val="0"/>
              </a:spcBef>
              <a:spcAft>
                <a:spcPct val="0"/>
              </a:spcAft>
              <a:defRPr sz="2400">
                <a:solidFill>
                  <a:schemeClr val="tx1"/>
                </a:solidFill>
                <a:latin typeface="Times" charset="0"/>
                <a:ea typeface="ＭＳ Ｐゴシック" charset="0"/>
              </a:defRPr>
            </a:lvl7pPr>
            <a:lvl8pPr marL="3409950" defTabSz="1019175" eaLnBrk="0" fontAlgn="base" hangingPunct="0">
              <a:spcBef>
                <a:spcPct val="0"/>
              </a:spcBef>
              <a:spcAft>
                <a:spcPct val="0"/>
              </a:spcAft>
              <a:defRPr sz="2400">
                <a:solidFill>
                  <a:schemeClr val="tx1"/>
                </a:solidFill>
                <a:latin typeface="Times" charset="0"/>
                <a:ea typeface="ＭＳ Ｐゴシック" charset="0"/>
              </a:defRPr>
            </a:lvl8pPr>
            <a:lvl9pPr marL="3867150" defTabSz="1019175"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955" dirty="0">
                <a:latin typeface="Tekton" charset="0"/>
              </a:rPr>
              <a:t>How do problems with the ozone layer  teach us about human effects on our </a:t>
            </a:r>
          </a:p>
          <a:p>
            <a:pPr>
              <a:defRPr/>
            </a:pPr>
            <a:r>
              <a:rPr lang="en-US" sz="955" dirty="0">
                <a:latin typeface="Tekton" charset="0"/>
              </a:rPr>
              <a:t>environment?</a:t>
            </a:r>
          </a:p>
        </p:txBody>
      </p:sp>
      <p:sp>
        <p:nvSpPr>
          <p:cNvPr id="3297" name="Rectangle 225">
            <a:extLst>
              <a:ext uri="{FF2B5EF4-FFF2-40B4-BE49-F238E27FC236}">
                <a16:creationId xmlns:a16="http://schemas.microsoft.com/office/drawing/2014/main" id="{700C6D69-22B1-F706-DCF7-0195D1A9872F}"/>
              </a:ext>
            </a:extLst>
          </p:cNvPr>
          <p:cNvSpPr>
            <a:spLocks noChangeArrowheads="1"/>
          </p:cNvSpPr>
          <p:nvPr/>
        </p:nvSpPr>
        <p:spPr bwMode="auto">
          <a:xfrm>
            <a:off x="2474335" y="1490446"/>
            <a:ext cx="1393032" cy="5736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defTabSz="694874">
              <a:defRPr/>
            </a:pPr>
            <a:r>
              <a:rPr lang="en-US" sz="818" dirty="0">
                <a:latin typeface="Tekton" charset="0"/>
                <a:ea typeface="ＭＳ Ｐゴシック" charset="0"/>
              </a:rPr>
              <a:t> environment</a:t>
            </a:r>
          </a:p>
          <a:p>
            <a:pPr defTabSz="694874">
              <a:defRPr/>
            </a:pPr>
            <a:r>
              <a:rPr lang="en-US" sz="818" dirty="0">
                <a:latin typeface="Tekton" charset="0"/>
                <a:ea typeface="ＭＳ Ｐゴシック" charset="0"/>
              </a:rPr>
              <a:t> ozone layer</a:t>
            </a:r>
          </a:p>
          <a:p>
            <a:pPr defTabSz="694874">
              <a:defRPr/>
            </a:pPr>
            <a:r>
              <a:rPr lang="en-US" sz="818" dirty="0">
                <a:latin typeface="Tekton" charset="0"/>
                <a:ea typeface="ＭＳ Ｐゴシック" charset="0"/>
              </a:rPr>
              <a:t> UV</a:t>
            </a:r>
          </a:p>
          <a:p>
            <a:pPr defTabSz="694874">
              <a:defRPr/>
            </a:pPr>
            <a:r>
              <a:rPr lang="en-US" sz="818" dirty="0">
                <a:latin typeface="Tekton" charset="0"/>
                <a:ea typeface="ＭＳ Ｐゴシック" charset="0"/>
              </a:rPr>
              <a:t>CFCs</a:t>
            </a:r>
          </a:p>
        </p:txBody>
      </p:sp>
      <p:sp>
        <p:nvSpPr>
          <p:cNvPr id="3298" name="Rectangle 226">
            <a:extLst>
              <a:ext uri="{FF2B5EF4-FFF2-40B4-BE49-F238E27FC236}">
                <a16:creationId xmlns:a16="http://schemas.microsoft.com/office/drawing/2014/main" id="{1A2AE2B4-3D9A-59BB-CB4F-67DF995BE8C7}"/>
              </a:ext>
            </a:extLst>
          </p:cNvPr>
          <p:cNvSpPr>
            <a:spLocks noChangeArrowheads="1"/>
          </p:cNvSpPr>
          <p:nvPr/>
        </p:nvSpPr>
        <p:spPr bwMode="auto">
          <a:xfrm>
            <a:off x="3781858" y="1479623"/>
            <a:ext cx="3227676" cy="6994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defTabSz="694874">
              <a:defRPr/>
            </a:pPr>
            <a:r>
              <a:rPr lang="en-US" sz="818" dirty="0">
                <a:latin typeface="Tekton" charset="0"/>
                <a:ea typeface="ＭＳ Ｐゴシック" charset="0"/>
              </a:rPr>
              <a:t>All the things surrounding us (air, land, living things)</a:t>
            </a:r>
          </a:p>
          <a:p>
            <a:pPr defTabSz="694874">
              <a:defRPr/>
            </a:pPr>
            <a:r>
              <a:rPr lang="en-US" sz="818" dirty="0">
                <a:latin typeface="Tekton" charset="0"/>
                <a:ea typeface="ＭＳ Ｐゴシック" charset="0"/>
              </a:rPr>
              <a:t>Invisible layer of gas that shields us from UV radiation</a:t>
            </a:r>
          </a:p>
          <a:p>
            <a:pPr defTabSz="694874">
              <a:defRPr/>
            </a:pPr>
            <a:r>
              <a:rPr lang="en-US" sz="818" dirty="0">
                <a:latin typeface="Tekton" charset="0"/>
                <a:ea typeface="ＭＳ Ｐゴシック" charset="0"/>
              </a:rPr>
              <a:t>Ultraviolet radiation,  or  harmful  rays from the sun</a:t>
            </a:r>
          </a:p>
          <a:p>
            <a:pPr defTabSz="694874">
              <a:defRPr/>
            </a:pPr>
            <a:r>
              <a:rPr lang="en-US" sz="818" dirty="0">
                <a:latin typeface="Tekton" charset="0"/>
                <a:ea typeface="ＭＳ Ｐゴシック" charset="0"/>
              </a:rPr>
              <a:t>Chlorofluorocarbons-chemicals with chlorine</a:t>
            </a:r>
          </a:p>
          <a:p>
            <a:pPr defTabSz="694874">
              <a:defRPr/>
            </a:pPr>
            <a:endParaRPr lang="en-US" sz="818" dirty="0">
              <a:latin typeface="Tekton" charset="0"/>
              <a:ea typeface="ＭＳ Ｐゴシック" charset="0"/>
            </a:endParaRPr>
          </a:p>
        </p:txBody>
      </p:sp>
      <p:sp>
        <p:nvSpPr>
          <p:cNvPr id="3299" name="Rectangle 227">
            <a:extLst>
              <a:ext uri="{FF2B5EF4-FFF2-40B4-BE49-F238E27FC236}">
                <a16:creationId xmlns:a16="http://schemas.microsoft.com/office/drawing/2014/main" id="{50CEFC29-7823-42EF-4549-798293D304CD}"/>
              </a:ext>
            </a:extLst>
          </p:cNvPr>
          <p:cNvSpPr>
            <a:spLocks noChangeArrowheads="1"/>
          </p:cNvSpPr>
          <p:nvPr/>
        </p:nvSpPr>
        <p:spPr bwMode="auto">
          <a:xfrm>
            <a:off x="2431040" y="2340120"/>
            <a:ext cx="1496941" cy="23357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defTabSz="694874">
              <a:defRPr/>
            </a:pPr>
            <a:r>
              <a:rPr lang="en-US" sz="818">
                <a:latin typeface="Tekton" charset="0"/>
                <a:ea typeface="ＭＳ Ｐゴシック" charset="0"/>
              </a:rPr>
              <a:t>What has happened in the</a:t>
            </a:r>
          </a:p>
          <a:p>
            <a:pPr defTabSz="694874">
              <a:defRPr/>
            </a:pPr>
            <a:r>
              <a:rPr lang="en-US" sz="818">
                <a:latin typeface="Tekton" charset="0"/>
                <a:ea typeface="ＭＳ Ｐゴシック" charset="0"/>
              </a:rPr>
              <a:t> past?</a:t>
            </a:r>
          </a:p>
          <a:p>
            <a:pPr defTabSz="694874">
              <a:defRPr/>
            </a:pPr>
            <a:endParaRPr lang="en-US" sz="818">
              <a:latin typeface="Tekton" charset="0"/>
              <a:ea typeface="ＭＳ Ｐゴシック" charset="0"/>
            </a:endParaRPr>
          </a:p>
          <a:p>
            <a:pPr defTabSz="694874">
              <a:defRPr/>
            </a:pPr>
            <a:r>
              <a:rPr lang="en-US" sz="818">
                <a:latin typeface="Tekton" charset="0"/>
                <a:ea typeface="ＭＳ Ｐゴシック" charset="0"/>
              </a:rPr>
              <a:t>What has caused PROBLEMS?</a:t>
            </a:r>
          </a:p>
          <a:p>
            <a:pPr defTabSz="694874">
              <a:defRPr/>
            </a:pPr>
            <a:endParaRPr lang="en-US" sz="818">
              <a:latin typeface="Tekton" charset="0"/>
              <a:ea typeface="ＭＳ Ｐゴシック" charset="0"/>
            </a:endParaRPr>
          </a:p>
          <a:p>
            <a:pPr defTabSz="694874">
              <a:defRPr/>
            </a:pPr>
            <a:endParaRPr lang="en-US" sz="818">
              <a:latin typeface="Tekton" charset="0"/>
              <a:ea typeface="ＭＳ Ｐゴシック" charset="0"/>
            </a:endParaRPr>
          </a:p>
          <a:p>
            <a:pPr defTabSz="694874">
              <a:defRPr/>
            </a:pPr>
            <a:endParaRPr lang="en-US" sz="818">
              <a:latin typeface="Tekton" charset="0"/>
              <a:ea typeface="ＭＳ Ｐゴシック" charset="0"/>
            </a:endParaRPr>
          </a:p>
          <a:p>
            <a:pPr defTabSz="694874">
              <a:defRPr/>
            </a:pPr>
            <a:r>
              <a:rPr lang="en-US" sz="818">
                <a:latin typeface="Tekton" charset="0"/>
                <a:ea typeface="ＭＳ Ｐゴシック" charset="0"/>
              </a:rPr>
              <a:t>What are the EFFECTS?</a:t>
            </a:r>
          </a:p>
          <a:p>
            <a:pPr defTabSz="694874">
              <a:defRPr/>
            </a:pPr>
            <a:endParaRPr lang="en-US" sz="818">
              <a:latin typeface="Tekton" charset="0"/>
              <a:ea typeface="ＭＳ Ｐゴシック" charset="0"/>
            </a:endParaRPr>
          </a:p>
          <a:p>
            <a:pPr defTabSz="694874">
              <a:defRPr/>
            </a:pPr>
            <a:endParaRPr lang="en-US" sz="818">
              <a:latin typeface="Tekton" charset="0"/>
              <a:ea typeface="ＭＳ Ｐゴシック" charset="0"/>
            </a:endParaRPr>
          </a:p>
          <a:p>
            <a:pPr defTabSz="694874">
              <a:defRPr/>
            </a:pPr>
            <a:endParaRPr lang="en-US" sz="818">
              <a:latin typeface="Tekton" charset="0"/>
              <a:ea typeface="ＭＳ Ｐゴシック" charset="0"/>
            </a:endParaRPr>
          </a:p>
          <a:p>
            <a:pPr defTabSz="694874">
              <a:defRPr/>
            </a:pPr>
            <a:endParaRPr lang="en-US" sz="818">
              <a:latin typeface="Tekton" charset="0"/>
              <a:ea typeface="ＭＳ Ｐゴシック" charset="0"/>
            </a:endParaRPr>
          </a:p>
          <a:p>
            <a:pPr defTabSz="694874">
              <a:defRPr/>
            </a:pPr>
            <a:r>
              <a:rPr lang="en-US" sz="818">
                <a:latin typeface="Tekton" charset="0"/>
                <a:ea typeface="ＭＳ Ｐゴシック" charset="0"/>
              </a:rPr>
              <a:t>What are SOLUTIONS?</a:t>
            </a:r>
          </a:p>
          <a:p>
            <a:pPr defTabSz="694874">
              <a:defRPr/>
            </a:pPr>
            <a:endParaRPr lang="en-US" sz="818">
              <a:latin typeface="Tekton" charset="0"/>
              <a:ea typeface="ＭＳ Ｐゴシック" charset="0"/>
            </a:endParaRPr>
          </a:p>
          <a:p>
            <a:pPr defTabSz="694874">
              <a:defRPr/>
            </a:pPr>
            <a:endParaRPr lang="en-US" sz="818">
              <a:latin typeface="Tekton" charset="0"/>
              <a:ea typeface="ＭＳ Ｐゴシック" charset="0"/>
            </a:endParaRPr>
          </a:p>
          <a:p>
            <a:pPr defTabSz="694874">
              <a:defRPr/>
            </a:pPr>
            <a:r>
              <a:rPr lang="en-US" sz="818">
                <a:latin typeface="Tekton" charset="0"/>
                <a:ea typeface="ＭＳ Ｐゴシック" charset="0"/>
              </a:rPr>
              <a:t> </a:t>
            </a:r>
          </a:p>
          <a:p>
            <a:pPr defTabSz="694874">
              <a:defRPr/>
            </a:pPr>
            <a:r>
              <a:rPr lang="en-US" sz="818">
                <a:latin typeface="Tekton" charset="0"/>
                <a:ea typeface="ＭＳ Ｐゴシック" charset="0"/>
              </a:rPr>
              <a:t>What are other concerns?</a:t>
            </a:r>
          </a:p>
          <a:p>
            <a:pPr defTabSz="694874">
              <a:defRPr/>
            </a:pPr>
            <a:r>
              <a:rPr lang="en-US" sz="818">
                <a:latin typeface="Tekton" charset="0"/>
                <a:ea typeface="ＭＳ Ｐゴシック" charset="0"/>
              </a:rPr>
              <a:t> </a:t>
            </a:r>
          </a:p>
        </p:txBody>
      </p:sp>
      <p:sp>
        <p:nvSpPr>
          <p:cNvPr id="3300" name="Rectangle 228">
            <a:extLst>
              <a:ext uri="{FF2B5EF4-FFF2-40B4-BE49-F238E27FC236}">
                <a16:creationId xmlns:a16="http://schemas.microsoft.com/office/drawing/2014/main" id="{385890A8-E45A-CE7D-9E45-71A3C7BE2C2B}"/>
              </a:ext>
            </a:extLst>
          </p:cNvPr>
          <p:cNvSpPr>
            <a:spLocks noChangeArrowheads="1"/>
          </p:cNvSpPr>
          <p:nvPr/>
        </p:nvSpPr>
        <p:spPr bwMode="auto">
          <a:xfrm>
            <a:off x="3761293" y="2331460"/>
            <a:ext cx="3282878" cy="22098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lvl1pPr defTabSz="1019175">
              <a:defRPr sz="900">
                <a:solidFill>
                  <a:schemeClr val="tx1"/>
                </a:solidFill>
                <a:latin typeface="Tekton" pitchFamily="-107" charset="0"/>
                <a:ea typeface="ＭＳ Ｐゴシック" panose="020B0600070205080204" pitchFamily="34" charset="-128"/>
              </a:defRPr>
            </a:lvl1pPr>
            <a:lvl2pPr marL="742950" indent="-285750" defTabSz="1019175">
              <a:defRPr sz="900">
                <a:solidFill>
                  <a:schemeClr val="tx1"/>
                </a:solidFill>
                <a:latin typeface="Tekton" pitchFamily="-107" charset="0"/>
                <a:ea typeface="ＭＳ Ｐゴシック" panose="020B0600070205080204" pitchFamily="34" charset="-128"/>
              </a:defRPr>
            </a:lvl2pPr>
            <a:lvl3pPr marL="1143000" indent="-228600" defTabSz="1019175">
              <a:defRPr sz="900">
                <a:solidFill>
                  <a:schemeClr val="tx1"/>
                </a:solidFill>
                <a:latin typeface="Tekton" pitchFamily="-107" charset="0"/>
                <a:ea typeface="ＭＳ Ｐゴシック" panose="020B0600070205080204" pitchFamily="34" charset="-128"/>
              </a:defRPr>
            </a:lvl3pPr>
            <a:lvl4pPr marL="1600200" indent="-228600" defTabSz="1019175">
              <a:defRPr sz="900">
                <a:solidFill>
                  <a:schemeClr val="tx1"/>
                </a:solidFill>
                <a:latin typeface="Tekton" pitchFamily="-107" charset="0"/>
                <a:ea typeface="ＭＳ Ｐゴシック" panose="020B0600070205080204" pitchFamily="34" charset="-128"/>
              </a:defRPr>
            </a:lvl4pPr>
            <a:lvl5pPr marL="2057400" indent="-228600" defTabSz="1019175">
              <a:defRPr sz="900">
                <a:solidFill>
                  <a:schemeClr val="tx1"/>
                </a:solidFill>
                <a:latin typeface="Tekton" pitchFamily="-107" charset="0"/>
                <a:ea typeface="ＭＳ Ｐゴシック" panose="020B0600070205080204" pitchFamily="34" charset="-128"/>
              </a:defRPr>
            </a:lvl5pPr>
            <a:lvl6pPr marL="25146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defTabSz="1019175"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818"/>
              <a:t>In the past, a protective ozone layer was formed when UV rays hit the oxygen in the air around the earth. </a:t>
            </a:r>
          </a:p>
          <a:p>
            <a:endParaRPr lang="en-US" altLang="en-US" sz="818"/>
          </a:p>
          <a:p>
            <a:r>
              <a:rPr lang="en-US" altLang="en-US" sz="818"/>
              <a:t>The ozone layer around the earth is being destroyed by CFCs in products cleaning products, foam containers, refrigerator coolants and spray cans). </a:t>
            </a:r>
          </a:p>
          <a:p>
            <a:endParaRPr lang="en-US" altLang="en-US" sz="818"/>
          </a:p>
          <a:p>
            <a:r>
              <a:rPr lang="en-US" altLang="en-US" sz="818"/>
              <a:t>The effects include:       1) physical harm (skin cancer &amp; cataracts)</a:t>
            </a:r>
          </a:p>
          <a:p>
            <a:r>
              <a:rPr lang="en-US" altLang="en-US" sz="818"/>
              <a:t>2. environmental harm (crops and ocean plants)</a:t>
            </a:r>
          </a:p>
          <a:p>
            <a:r>
              <a:rPr lang="en-US" altLang="en-US" sz="818"/>
              <a:t>3. change in weather patterns</a:t>
            </a:r>
          </a:p>
          <a:p>
            <a:r>
              <a:rPr lang="en-US" altLang="en-US" sz="818"/>
              <a:t>4) greenhouse warming of the earth</a:t>
            </a:r>
          </a:p>
          <a:p>
            <a:endParaRPr lang="en-US" altLang="en-US" sz="818"/>
          </a:p>
          <a:p>
            <a:r>
              <a:rPr lang="en-US" altLang="en-US" sz="818"/>
              <a:t>Solutions include:       1. voluntary cutbacks of CFC products</a:t>
            </a:r>
          </a:p>
          <a:p>
            <a:r>
              <a:rPr lang="en-US" altLang="en-US" sz="818"/>
              <a:t>2 use of alternatives to CFCs (HCFCs)</a:t>
            </a:r>
          </a:p>
          <a:p>
            <a:r>
              <a:rPr lang="en-US" altLang="en-US" sz="818"/>
              <a:t>3. world conferences to cut CFCs</a:t>
            </a:r>
          </a:p>
          <a:p>
            <a:endParaRPr lang="en-US" altLang="en-US" sz="818"/>
          </a:p>
          <a:p>
            <a:r>
              <a:rPr lang="en-US" altLang="en-US" sz="818"/>
              <a:t>Some people still don</a:t>
            </a:r>
            <a:r>
              <a:rPr lang="ja-JP" altLang="en-US" sz="818">
                <a:latin typeface="Arial" panose="020B0604020202020204" pitchFamily="34" charset="0"/>
              </a:rPr>
              <a:t>’</a:t>
            </a:r>
            <a:r>
              <a:rPr lang="en-US" altLang="ja-JP" sz="818"/>
              <a:t>t think it</a:t>
            </a:r>
            <a:r>
              <a:rPr lang="ja-JP" altLang="en-US" sz="818">
                <a:latin typeface="Arial" panose="020B0604020202020204" pitchFamily="34" charset="0"/>
              </a:rPr>
              <a:t>’</a:t>
            </a:r>
            <a:r>
              <a:rPr lang="en-US" altLang="ja-JP" sz="818"/>
              <a:t>s a problem.  </a:t>
            </a:r>
          </a:p>
          <a:p>
            <a:endParaRPr lang="en-US" altLang="en-US" sz="818"/>
          </a:p>
        </p:txBody>
      </p:sp>
      <p:sp>
        <p:nvSpPr>
          <p:cNvPr id="3308" name="Rectangle 236">
            <a:extLst>
              <a:ext uri="{FF2B5EF4-FFF2-40B4-BE49-F238E27FC236}">
                <a16:creationId xmlns:a16="http://schemas.microsoft.com/office/drawing/2014/main" id="{03E7D08A-90CF-89B3-3F7D-53C1126D9C05}"/>
              </a:ext>
            </a:extLst>
          </p:cNvPr>
          <p:cNvSpPr>
            <a:spLocks noChangeArrowheads="1"/>
          </p:cNvSpPr>
          <p:nvPr/>
        </p:nvSpPr>
        <p:spPr bwMode="auto">
          <a:xfrm>
            <a:off x="2690813" y="4848009"/>
            <a:ext cx="4205071" cy="217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algn="ctr" defTabSz="694874">
              <a:defRPr/>
            </a:pPr>
            <a:r>
              <a:rPr lang="en-US" sz="955" b="1">
                <a:latin typeface="Tekton" charset="0"/>
                <a:ea typeface="ＭＳ Ｐゴシック" charset="0"/>
              </a:rPr>
              <a:t>People can harm the environment without intending it or even believing it.  </a:t>
            </a:r>
          </a:p>
        </p:txBody>
      </p:sp>
      <p:sp>
        <p:nvSpPr>
          <p:cNvPr id="3309" name="Rectangle 237">
            <a:extLst>
              <a:ext uri="{FF2B5EF4-FFF2-40B4-BE49-F238E27FC236}">
                <a16:creationId xmlns:a16="http://schemas.microsoft.com/office/drawing/2014/main" id="{D1F5554D-D163-41AE-9E97-8767452DC4EB}"/>
              </a:ext>
            </a:extLst>
          </p:cNvPr>
          <p:cNvSpPr>
            <a:spLocks noChangeArrowheads="1"/>
          </p:cNvSpPr>
          <p:nvPr/>
        </p:nvSpPr>
        <p:spPr bwMode="auto">
          <a:xfrm>
            <a:off x="2528455" y="5282046"/>
            <a:ext cx="4303568" cy="217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defTabSz="694874">
              <a:defRPr/>
            </a:pPr>
            <a:r>
              <a:rPr lang="en-US" sz="955">
                <a:latin typeface="Tekton" charset="0"/>
                <a:ea typeface="ＭＳ Ｐゴシック" charset="0"/>
              </a:rPr>
              <a:t>	</a:t>
            </a:r>
            <a:endParaRPr lang="en-US" sz="1091">
              <a:latin typeface="Tekton" charset="0"/>
              <a:ea typeface="ＭＳ Ｐゴシック" charset="0"/>
            </a:endParaRPr>
          </a:p>
        </p:txBody>
      </p:sp>
      <p:sp>
        <p:nvSpPr>
          <p:cNvPr id="3310" name="Rectangle 238">
            <a:extLst>
              <a:ext uri="{FF2B5EF4-FFF2-40B4-BE49-F238E27FC236}">
                <a16:creationId xmlns:a16="http://schemas.microsoft.com/office/drawing/2014/main" id="{E6C95FDA-D106-37B3-DB21-19B0D7460C6C}"/>
              </a:ext>
            </a:extLst>
          </p:cNvPr>
          <p:cNvSpPr>
            <a:spLocks noChangeArrowheads="1"/>
          </p:cNvSpPr>
          <p:nvPr/>
        </p:nvSpPr>
        <p:spPr bwMode="auto">
          <a:xfrm>
            <a:off x="2476500" y="5792932"/>
            <a:ext cx="4467009" cy="3640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69465" tIns="34733" rIns="69465" bIns="34733">
            <a:spAutoFit/>
          </a:bodyPr>
          <a:lstStyle/>
          <a:p>
            <a:pPr defTabSz="694874">
              <a:defRPr/>
            </a:pPr>
            <a:r>
              <a:rPr lang="en-US" sz="955" dirty="0">
                <a:latin typeface="Tekton" charset="0"/>
                <a:ea typeface="ＭＳ Ｐゴシック" charset="0"/>
              </a:rPr>
              <a:t>	                             </a:t>
            </a:r>
            <a:r>
              <a:rPr lang="en-US" sz="818" dirty="0">
                <a:latin typeface="Tekton" charset="0"/>
                <a:ea typeface="ＭＳ Ｐゴシック" charset="0"/>
              </a:rPr>
              <a:t>What  can an individual do?</a:t>
            </a:r>
          </a:p>
          <a:p>
            <a:pPr defTabSz="694874">
              <a:defRPr/>
            </a:pPr>
            <a:r>
              <a:rPr lang="en-US" sz="818" dirty="0">
                <a:latin typeface="Tekton" charset="0"/>
                <a:ea typeface="ＭＳ Ｐゴシック" charset="0"/>
              </a:rPr>
              <a:t>     An individual can decide to do research on which products cause damage to ozone layer</a:t>
            </a:r>
            <a:r>
              <a:rPr lang="en-US" sz="955" dirty="0">
                <a:latin typeface="Tekton" charset="0"/>
                <a:ea typeface="ＭＳ Ｐゴシック" charset="0"/>
              </a:rPr>
              <a:t>. </a:t>
            </a:r>
            <a:endParaRPr lang="en-US" sz="1091" dirty="0">
              <a:latin typeface="Tekton" charset="0"/>
              <a:ea typeface="ＭＳ Ｐゴシック" charset="0"/>
            </a:endParaRPr>
          </a:p>
        </p:txBody>
      </p:sp>
      <p:sp>
        <p:nvSpPr>
          <p:cNvPr id="3312" name="Text Box 240">
            <a:extLst>
              <a:ext uri="{FF2B5EF4-FFF2-40B4-BE49-F238E27FC236}">
                <a16:creationId xmlns:a16="http://schemas.microsoft.com/office/drawing/2014/main" id="{577B81E1-AB2A-2C1C-5D5B-152364FFE4D4}"/>
              </a:ext>
            </a:extLst>
          </p:cNvPr>
          <p:cNvSpPr txBox="1">
            <a:spLocks noChangeArrowheads="1"/>
          </p:cNvSpPr>
          <p:nvPr/>
        </p:nvSpPr>
        <p:spPr bwMode="auto">
          <a:xfrm>
            <a:off x="5983432" y="588818"/>
            <a:ext cx="831273" cy="197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682">
                <a:latin typeface="Tekton" charset="0"/>
                <a:ea typeface="ＭＳ Ｐゴシック" charset="0"/>
              </a:rPr>
              <a:t>1-25-07</a:t>
            </a:r>
            <a:endParaRPr lang="en-US" sz="1227">
              <a:latin typeface="Tekton" charset="0"/>
              <a:ea typeface="ＭＳ Ｐゴシック" charset="0"/>
            </a:endParaRPr>
          </a:p>
        </p:txBody>
      </p:sp>
      <p:sp>
        <p:nvSpPr>
          <p:cNvPr id="3313" name="Text Box 241">
            <a:extLst>
              <a:ext uri="{FF2B5EF4-FFF2-40B4-BE49-F238E27FC236}">
                <a16:creationId xmlns:a16="http://schemas.microsoft.com/office/drawing/2014/main" id="{20F08BAD-0948-8CC3-40D3-185A4583FF99}"/>
              </a:ext>
            </a:extLst>
          </p:cNvPr>
          <p:cNvSpPr txBox="1">
            <a:spLocks noChangeArrowheads="1"/>
          </p:cNvSpPr>
          <p:nvPr/>
        </p:nvSpPr>
        <p:spPr bwMode="auto">
          <a:xfrm>
            <a:off x="4043796" y="384248"/>
            <a:ext cx="1065068" cy="239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955" dirty="0">
                <a:latin typeface="Tekton" charset="0"/>
                <a:ea typeface="ＭＳ Ｐゴシック" charset="0"/>
              </a:rPr>
              <a:t>Our Environment</a:t>
            </a:r>
            <a:endParaRPr lang="en-US" sz="1227" dirty="0">
              <a:latin typeface="Tekton" charset="0"/>
              <a:ea typeface="ＭＳ Ｐゴシック" charset="0"/>
            </a:endParaRPr>
          </a:p>
        </p:txBody>
      </p:sp>
      <p:sp>
        <p:nvSpPr>
          <p:cNvPr id="3314" name="Text Box 242">
            <a:extLst>
              <a:ext uri="{FF2B5EF4-FFF2-40B4-BE49-F238E27FC236}">
                <a16:creationId xmlns:a16="http://schemas.microsoft.com/office/drawing/2014/main" id="{356F6F87-B104-4742-350A-98102893D9C0}"/>
              </a:ext>
            </a:extLst>
          </p:cNvPr>
          <p:cNvSpPr txBox="1">
            <a:spLocks noChangeArrowheads="1"/>
          </p:cNvSpPr>
          <p:nvPr/>
        </p:nvSpPr>
        <p:spPr bwMode="auto">
          <a:xfrm>
            <a:off x="3048000" y="251114"/>
            <a:ext cx="1073727" cy="2811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27">
                <a:latin typeface="Tekton" charset="0"/>
                <a:ea typeface="ＭＳ Ｐゴシック" charset="0"/>
              </a:rPr>
              <a:t> </a:t>
            </a:r>
          </a:p>
        </p:txBody>
      </p:sp>
      <p:sp>
        <p:nvSpPr>
          <p:cNvPr id="3316" name="Text Box 244">
            <a:extLst>
              <a:ext uri="{FF2B5EF4-FFF2-40B4-BE49-F238E27FC236}">
                <a16:creationId xmlns:a16="http://schemas.microsoft.com/office/drawing/2014/main" id="{4F7592F4-301F-CF96-20D3-9D19851B79B6}"/>
              </a:ext>
            </a:extLst>
          </p:cNvPr>
          <p:cNvSpPr txBox="1">
            <a:spLocks noChangeArrowheads="1"/>
          </p:cNvSpPr>
          <p:nvPr/>
        </p:nvSpPr>
        <p:spPr bwMode="auto">
          <a:xfrm>
            <a:off x="3589193" y="588818"/>
            <a:ext cx="199159" cy="197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682">
                <a:latin typeface="Tekton" charset="0"/>
                <a:ea typeface="ＭＳ Ｐゴシック" charset="0"/>
              </a:rPr>
              <a:t>3</a:t>
            </a:r>
          </a:p>
        </p:txBody>
      </p:sp>
      <p:sp>
        <p:nvSpPr>
          <p:cNvPr id="3318" name="Rectangle 246">
            <a:extLst>
              <a:ext uri="{FF2B5EF4-FFF2-40B4-BE49-F238E27FC236}">
                <a16:creationId xmlns:a16="http://schemas.microsoft.com/office/drawing/2014/main" id="{413083B1-C954-4A31-D071-C183F8106210}"/>
              </a:ext>
            </a:extLst>
          </p:cNvPr>
          <p:cNvSpPr>
            <a:spLocks noChangeArrowheads="1"/>
          </p:cNvSpPr>
          <p:nvPr/>
        </p:nvSpPr>
        <p:spPr bwMode="auto">
          <a:xfrm>
            <a:off x="2630199" y="5267975"/>
            <a:ext cx="4259191" cy="491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818">
                <a:latin typeface="Tekton" charset="0"/>
                <a:ea typeface="ＭＳ Ｐゴシック" charset="0"/>
              </a:rPr>
              <a:t>                                               How can we explore the facts ourselves?</a:t>
            </a:r>
          </a:p>
          <a:p>
            <a:pPr>
              <a:defRPr/>
            </a:pPr>
            <a:endParaRPr lang="en-US" sz="818">
              <a:latin typeface="Tekton" charset="0"/>
              <a:ea typeface="ＭＳ Ｐゴシック" charset="0"/>
            </a:endParaRPr>
          </a:p>
          <a:p>
            <a:pPr>
              <a:defRPr/>
            </a:pPr>
            <a:r>
              <a:rPr lang="en-US" sz="818">
                <a:latin typeface="Tekton" charset="0"/>
                <a:ea typeface="ＭＳ Ｐゴシック" charset="0"/>
              </a:rPr>
              <a:t>Experiments with balloons show  that oxygen can be changed to ozone.</a:t>
            </a:r>
            <a:r>
              <a:rPr lang="en-US" sz="955">
                <a:latin typeface="Tekton" charset="0"/>
                <a:ea typeface="ＭＳ Ｐゴシック" charset="0"/>
              </a:rPr>
              <a:t>  </a:t>
            </a:r>
          </a:p>
        </p:txBody>
      </p:sp>
      <p:sp>
        <p:nvSpPr>
          <p:cNvPr id="3319" name="Text Box 247">
            <a:extLst>
              <a:ext uri="{FF2B5EF4-FFF2-40B4-BE49-F238E27FC236}">
                <a16:creationId xmlns:a16="http://schemas.microsoft.com/office/drawing/2014/main" id="{E45FD676-5D2F-B144-F72F-B095BE7687B7}"/>
              </a:ext>
            </a:extLst>
          </p:cNvPr>
          <p:cNvSpPr txBox="1">
            <a:spLocks noChangeArrowheads="1"/>
          </p:cNvSpPr>
          <p:nvPr/>
        </p:nvSpPr>
        <p:spPr bwMode="auto">
          <a:xfrm>
            <a:off x="2786062" y="510886"/>
            <a:ext cx="293670" cy="3440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36">
                <a:latin typeface="Tekton" charset="0"/>
                <a:ea typeface="ＭＳ Ｐゴシック" charset="0"/>
              </a:rPr>
              <a:t>X</a:t>
            </a:r>
          </a:p>
        </p:txBody>
      </p:sp>
      <p:sp>
        <p:nvSpPr>
          <p:cNvPr id="3320" name="Rectangle 248">
            <a:extLst>
              <a:ext uri="{FF2B5EF4-FFF2-40B4-BE49-F238E27FC236}">
                <a16:creationId xmlns:a16="http://schemas.microsoft.com/office/drawing/2014/main" id="{75C534B2-2E79-3997-3350-F2511C661C7F}"/>
              </a:ext>
            </a:extLst>
          </p:cNvPr>
          <p:cNvSpPr>
            <a:spLocks noChangeArrowheads="1"/>
          </p:cNvSpPr>
          <p:nvPr/>
        </p:nvSpPr>
        <p:spPr bwMode="auto">
          <a:xfrm>
            <a:off x="5030932" y="258691"/>
            <a:ext cx="662361" cy="207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50">
                <a:latin typeface="Tekton" charset="0"/>
                <a:ea typeface="ＭＳ Ｐゴシック" charset="0"/>
              </a:rPr>
              <a:t>Marie David</a:t>
            </a:r>
            <a:endParaRPr lang="en-US" sz="955">
              <a:latin typeface="Tekton" charset="0"/>
              <a:ea typeface="ＭＳ Ｐゴシック" charset="0"/>
            </a:endParaRPr>
          </a:p>
        </p:txBody>
      </p:sp>
      <p:sp>
        <p:nvSpPr>
          <p:cNvPr id="3321" name="Rectangle 249">
            <a:extLst>
              <a:ext uri="{FF2B5EF4-FFF2-40B4-BE49-F238E27FC236}">
                <a16:creationId xmlns:a16="http://schemas.microsoft.com/office/drawing/2014/main" id="{3D18FFFC-2727-D630-44B6-DB18EF1866B1}"/>
              </a:ext>
            </a:extLst>
          </p:cNvPr>
          <p:cNvSpPr>
            <a:spLocks noChangeArrowheads="1"/>
          </p:cNvSpPr>
          <p:nvPr/>
        </p:nvSpPr>
        <p:spPr bwMode="auto">
          <a:xfrm>
            <a:off x="2450523" y="6326549"/>
            <a:ext cx="4437433" cy="3440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818">
                <a:solidFill>
                  <a:srgbClr val="000000"/>
                </a:solidFill>
                <a:latin typeface="Times New Roman" panose="02020603050405020304" pitchFamily="18" charset="0"/>
              </a:rPr>
              <a:t>Figure 1:</a:t>
            </a:r>
            <a:r>
              <a:rPr lang="en-US" altLang="en-US" sz="818" i="1">
                <a:solidFill>
                  <a:srgbClr val="000000"/>
                </a:solidFill>
                <a:latin typeface="Times New Roman" panose="02020603050405020304" pitchFamily="18" charset="0"/>
              </a:rPr>
              <a:t> Question Exploration Guide for the question, </a:t>
            </a:r>
            <a:r>
              <a:rPr lang="ja-JP" altLang="en-US" sz="818" i="1">
                <a:solidFill>
                  <a:srgbClr val="000000"/>
                </a:solidFill>
                <a:latin typeface="Times New Roman" panose="02020603050405020304" pitchFamily="18" charset="0"/>
              </a:rPr>
              <a:t>“</a:t>
            </a:r>
            <a:r>
              <a:rPr lang="en-US" altLang="ja-JP" sz="818" i="1">
                <a:solidFill>
                  <a:srgbClr val="000000"/>
                </a:solidFill>
                <a:latin typeface="Times New Roman" panose="02020603050405020304" pitchFamily="18" charset="0"/>
              </a:rPr>
              <a:t>How do problems with the ozone layer teach</a:t>
            </a:r>
          </a:p>
          <a:p>
            <a:r>
              <a:rPr lang="en-US" altLang="en-US" sz="818" i="1">
                <a:solidFill>
                  <a:srgbClr val="000000"/>
                </a:solidFill>
                <a:latin typeface="Times New Roman" panose="02020603050405020304" pitchFamily="18" charset="0"/>
              </a:rPr>
              <a:t>                us about human effects on our environment? Bulgren 2010 </a:t>
            </a:r>
            <a:endParaRPr lang="en-US" altLang="en-US" sz="818" b="1">
              <a:solidFill>
                <a:srgbClr val="000000"/>
              </a:solidFill>
              <a:latin typeface="Arial" panose="020B0604020202020204" pitchFamily="34" charset="0"/>
            </a:endParaRPr>
          </a:p>
        </p:txBody>
      </p:sp>
      <p:sp>
        <p:nvSpPr>
          <p:cNvPr id="3322" name="Rectangle 250">
            <a:extLst>
              <a:ext uri="{FF2B5EF4-FFF2-40B4-BE49-F238E27FC236}">
                <a16:creationId xmlns:a16="http://schemas.microsoft.com/office/drawing/2014/main" id="{35D85E1F-C4FA-C10D-D171-9FA6F65FDBDD}"/>
              </a:ext>
            </a:extLst>
          </p:cNvPr>
          <p:cNvSpPr>
            <a:spLocks noChangeArrowheads="1"/>
          </p:cNvSpPr>
          <p:nvPr/>
        </p:nvSpPr>
        <p:spPr bwMode="auto">
          <a:xfrm>
            <a:off x="3108614" y="268432"/>
            <a:ext cx="199159" cy="239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955">
              <a:latin typeface="Tekton" charset="0"/>
              <a:ea typeface="ＭＳ Ｐゴシック" charset="0"/>
            </a:endParaRPr>
          </a:p>
        </p:txBody>
      </p:sp>
      <p:sp>
        <p:nvSpPr>
          <p:cNvPr id="3323" name="Rectangle 251">
            <a:extLst>
              <a:ext uri="{FF2B5EF4-FFF2-40B4-BE49-F238E27FC236}">
                <a16:creationId xmlns:a16="http://schemas.microsoft.com/office/drawing/2014/main" id="{E95B0B05-E712-8464-5C9E-A0ED9A9E87DD}"/>
              </a:ext>
            </a:extLst>
          </p:cNvPr>
          <p:cNvSpPr>
            <a:spLocks noChangeArrowheads="1"/>
          </p:cNvSpPr>
          <p:nvPr/>
        </p:nvSpPr>
        <p:spPr bwMode="auto">
          <a:xfrm flipH="1">
            <a:off x="3123767" y="270597"/>
            <a:ext cx="1343242" cy="197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682">
                <a:latin typeface="Tekton" charset="0"/>
                <a:ea typeface="ＭＳ Ｐゴシック" charset="0"/>
              </a:rPr>
              <a:t>Chapter 7, pages 101-116</a:t>
            </a:r>
          </a:p>
        </p:txBody>
      </p:sp>
      <p:sp>
        <p:nvSpPr>
          <p:cNvPr id="15412" name="Rectangle 1">
            <a:extLst>
              <a:ext uri="{FF2B5EF4-FFF2-40B4-BE49-F238E27FC236}">
                <a16:creationId xmlns:a16="http://schemas.microsoft.com/office/drawing/2014/main" id="{D56E6DEB-0D35-BC63-52FA-005B76003E85}"/>
              </a:ext>
            </a:extLst>
          </p:cNvPr>
          <p:cNvSpPr>
            <a:spLocks noChangeArrowheads="1"/>
          </p:cNvSpPr>
          <p:nvPr/>
        </p:nvSpPr>
        <p:spPr bwMode="auto">
          <a:xfrm>
            <a:off x="2914867" y="6701054"/>
            <a:ext cx="639919" cy="18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chemeClr val="tx1"/>
                </a:solidFill>
                <a:latin typeface="Tekton" pitchFamily="-107" charset="0"/>
                <a:ea typeface="ＭＳ Ｐゴシック" panose="020B0600070205080204" pitchFamily="34" charset="-128"/>
              </a:defRPr>
            </a:lvl1pPr>
            <a:lvl2pPr marL="742950" indent="-285750">
              <a:defRPr sz="900">
                <a:solidFill>
                  <a:schemeClr val="tx1"/>
                </a:solidFill>
                <a:latin typeface="Tekton" pitchFamily="-107" charset="0"/>
                <a:ea typeface="ＭＳ Ｐゴシック" panose="020B0600070205080204" pitchFamily="34" charset="-128"/>
              </a:defRPr>
            </a:lvl2pPr>
            <a:lvl3pPr marL="1143000" indent="-228600">
              <a:defRPr sz="900">
                <a:solidFill>
                  <a:schemeClr val="tx1"/>
                </a:solidFill>
                <a:latin typeface="Tekton" pitchFamily="-107" charset="0"/>
                <a:ea typeface="ＭＳ Ｐゴシック" panose="020B0600070205080204" pitchFamily="34" charset="-128"/>
              </a:defRPr>
            </a:lvl3pPr>
            <a:lvl4pPr marL="1600200" indent="-228600">
              <a:defRPr sz="900">
                <a:solidFill>
                  <a:schemeClr val="tx1"/>
                </a:solidFill>
                <a:latin typeface="Tekton" pitchFamily="-107" charset="0"/>
                <a:ea typeface="ＭＳ Ｐゴシック" panose="020B0600070205080204" pitchFamily="34" charset="-128"/>
              </a:defRPr>
            </a:lvl4pPr>
            <a:lvl5pPr marL="2057400" indent="-228600">
              <a:defRPr sz="900">
                <a:solidFill>
                  <a:schemeClr val="tx1"/>
                </a:solidFill>
                <a:latin typeface="Tekton" pitchFamily="-107"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tx1"/>
                </a:solidFill>
                <a:latin typeface="Tekton" pitchFamily="-107" charset="0"/>
                <a:ea typeface="ＭＳ Ｐゴシック" panose="020B0600070205080204" pitchFamily="34" charset="-128"/>
              </a:defRPr>
            </a:lvl9pPr>
          </a:lstStyle>
          <a:p>
            <a:r>
              <a:rPr lang="en-US" altLang="en-US" sz="614" i="1">
                <a:solidFill>
                  <a:srgbClr val="000000"/>
                </a:solidFill>
                <a:latin typeface="Times New Roman" panose="02020603050405020304" pitchFamily="18" charset="0"/>
              </a:rPr>
              <a:t>Bulgren 2010 </a:t>
            </a:r>
            <a:endParaRPr lang="en-US" altLang="en-US" sz="614"/>
          </a:p>
        </p:txBody>
      </p:sp>
      <p:sp>
        <p:nvSpPr>
          <p:cNvPr id="2" name="Oval 1">
            <a:extLst>
              <a:ext uri="{FF2B5EF4-FFF2-40B4-BE49-F238E27FC236}">
                <a16:creationId xmlns:a16="http://schemas.microsoft.com/office/drawing/2014/main" id="{EE30D06C-D582-53F9-4314-9B2E7DDBCB9B}"/>
              </a:ext>
            </a:extLst>
          </p:cNvPr>
          <p:cNvSpPr/>
          <p:nvPr/>
        </p:nvSpPr>
        <p:spPr bwMode="auto">
          <a:xfrm>
            <a:off x="6477001" y="192025"/>
            <a:ext cx="2470208" cy="76382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1100" dirty="0">
                <a:solidFill>
                  <a:schemeClr val="bg1"/>
                </a:solidFill>
                <a:latin typeface="+mj-lt"/>
                <a:ea typeface="ＭＳ Ｐゴシック" charset="0"/>
                <a:cs typeface="ＭＳ Ｐゴシック" charset="0"/>
              </a:rPr>
              <a:t>Develop the critical question as  a topic sentence in Paragraph 1</a:t>
            </a:r>
          </a:p>
        </p:txBody>
      </p:sp>
      <p:cxnSp>
        <p:nvCxnSpPr>
          <p:cNvPr id="4" name="Straight Arrow Connector 3">
            <a:extLst>
              <a:ext uri="{FF2B5EF4-FFF2-40B4-BE49-F238E27FC236}">
                <a16:creationId xmlns:a16="http://schemas.microsoft.com/office/drawing/2014/main" id="{0F803E16-F95F-0BAE-04BB-0AF50C8CA2AA}"/>
              </a:ext>
            </a:extLst>
          </p:cNvPr>
          <p:cNvCxnSpPr>
            <a:cxnSpLocks/>
            <a:stCxn id="2" idx="2"/>
          </p:cNvCxnSpPr>
          <p:nvPr/>
        </p:nvCxnSpPr>
        <p:spPr bwMode="auto">
          <a:xfrm flipH="1">
            <a:off x="5980657" y="573940"/>
            <a:ext cx="496344" cy="389823"/>
          </a:xfrm>
          <a:prstGeom prst="straightConnector1">
            <a:avLst/>
          </a:prstGeom>
          <a:solidFill>
            <a:schemeClr val="accent1"/>
          </a:solidFill>
          <a:ln w="57150" cap="flat" cmpd="sng" algn="ctr">
            <a:solidFill>
              <a:srgbClr val="00CC99"/>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5" name="Oval 4">
            <a:extLst>
              <a:ext uri="{FF2B5EF4-FFF2-40B4-BE49-F238E27FC236}">
                <a16:creationId xmlns:a16="http://schemas.microsoft.com/office/drawing/2014/main" id="{4F37C2EB-A38B-B928-B132-9846899B4F51}"/>
              </a:ext>
            </a:extLst>
          </p:cNvPr>
          <p:cNvSpPr/>
          <p:nvPr/>
        </p:nvSpPr>
        <p:spPr bwMode="auto">
          <a:xfrm>
            <a:off x="6619440" y="1300328"/>
            <a:ext cx="2327768" cy="97051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1100" dirty="0">
                <a:solidFill>
                  <a:schemeClr val="bg1"/>
                </a:solidFill>
                <a:latin typeface="+mj-lt"/>
                <a:ea typeface="ＭＳ Ｐゴシック" charset="0"/>
                <a:cs typeface="ＭＳ Ｐゴシック" charset="0"/>
              </a:rPr>
              <a:t>Use background information and definitions to develop Paragraph 1</a:t>
            </a:r>
          </a:p>
        </p:txBody>
      </p:sp>
      <p:sp>
        <p:nvSpPr>
          <p:cNvPr id="9" name="Oval 8">
            <a:extLst>
              <a:ext uri="{FF2B5EF4-FFF2-40B4-BE49-F238E27FC236}">
                <a16:creationId xmlns:a16="http://schemas.microsoft.com/office/drawing/2014/main" id="{B226CBB6-D262-CA8A-6C06-9452EBD3418F}"/>
              </a:ext>
            </a:extLst>
          </p:cNvPr>
          <p:cNvSpPr/>
          <p:nvPr/>
        </p:nvSpPr>
        <p:spPr bwMode="auto">
          <a:xfrm>
            <a:off x="6664254" y="2629320"/>
            <a:ext cx="2282953" cy="142638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1100" dirty="0">
                <a:solidFill>
                  <a:schemeClr val="bg1"/>
                </a:solidFill>
                <a:latin typeface="+mn-lt"/>
                <a:ea typeface="ＭＳ Ｐゴシック" charset="0"/>
                <a:cs typeface="ＭＳ Ｐゴシック" charset="0"/>
              </a:rPr>
              <a:t>Use answers to smaller</a:t>
            </a:r>
          </a:p>
          <a:p>
            <a:pPr algn="ctr">
              <a:defRPr/>
            </a:pPr>
            <a:r>
              <a:rPr lang="en-US" sz="1100" dirty="0">
                <a:solidFill>
                  <a:schemeClr val="bg1"/>
                </a:solidFill>
                <a:latin typeface="+mn-lt"/>
                <a:ea typeface="ＭＳ Ｐゴシック" charset="0"/>
                <a:cs typeface="ＭＳ Ｐゴシック" charset="0"/>
              </a:rPr>
              <a:t>Questions to develop the body of the essay e.g., Paragraphs 2, 3 &amp; 4 </a:t>
            </a:r>
          </a:p>
        </p:txBody>
      </p:sp>
      <p:cxnSp>
        <p:nvCxnSpPr>
          <p:cNvPr id="11" name="Straight Arrow Connector 10">
            <a:extLst>
              <a:ext uri="{FF2B5EF4-FFF2-40B4-BE49-F238E27FC236}">
                <a16:creationId xmlns:a16="http://schemas.microsoft.com/office/drawing/2014/main" id="{29667259-C45D-ED9B-0448-96A5ABC27163}"/>
              </a:ext>
            </a:extLst>
          </p:cNvPr>
          <p:cNvCxnSpPr>
            <a:cxnSpLocks/>
            <a:stCxn id="9" idx="1"/>
          </p:cNvCxnSpPr>
          <p:nvPr/>
        </p:nvCxnSpPr>
        <p:spPr bwMode="auto">
          <a:xfrm flipH="1" flipV="1">
            <a:off x="5980657" y="2521846"/>
            <a:ext cx="1017928" cy="316363"/>
          </a:xfrm>
          <a:prstGeom prst="straightConnector1">
            <a:avLst/>
          </a:prstGeom>
          <a:solidFill>
            <a:schemeClr val="accent1"/>
          </a:solidFill>
          <a:ln w="57150" cap="flat" cmpd="sng" algn="ctr">
            <a:solidFill>
              <a:srgbClr val="00CC99"/>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Arrow Connector 12">
            <a:extLst>
              <a:ext uri="{FF2B5EF4-FFF2-40B4-BE49-F238E27FC236}">
                <a16:creationId xmlns:a16="http://schemas.microsoft.com/office/drawing/2014/main" id="{6B062AAE-CBF9-4F06-7227-5266B790F7AF}"/>
              </a:ext>
            </a:extLst>
          </p:cNvPr>
          <p:cNvCxnSpPr>
            <a:cxnSpLocks/>
            <a:stCxn id="9" idx="2"/>
          </p:cNvCxnSpPr>
          <p:nvPr/>
        </p:nvCxnSpPr>
        <p:spPr bwMode="auto">
          <a:xfrm flipH="1">
            <a:off x="5887844" y="3342511"/>
            <a:ext cx="776410" cy="0"/>
          </a:xfrm>
          <a:prstGeom prst="straightConnector1">
            <a:avLst/>
          </a:prstGeom>
          <a:solidFill>
            <a:schemeClr val="accent1"/>
          </a:solidFill>
          <a:ln w="57150" cap="flat" cmpd="sng" algn="ctr">
            <a:solidFill>
              <a:srgbClr val="00CC99"/>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Arrow Connector 14">
            <a:extLst>
              <a:ext uri="{FF2B5EF4-FFF2-40B4-BE49-F238E27FC236}">
                <a16:creationId xmlns:a16="http://schemas.microsoft.com/office/drawing/2014/main" id="{8D68EDBF-1BB9-AE73-D80E-8DF559492DA0}"/>
              </a:ext>
            </a:extLst>
          </p:cNvPr>
          <p:cNvCxnSpPr>
            <a:cxnSpLocks/>
            <a:stCxn id="9" idx="3"/>
          </p:cNvCxnSpPr>
          <p:nvPr/>
        </p:nvCxnSpPr>
        <p:spPr bwMode="auto">
          <a:xfrm flipH="1">
            <a:off x="5775615" y="3846813"/>
            <a:ext cx="1222970" cy="310382"/>
          </a:xfrm>
          <a:prstGeom prst="straightConnector1">
            <a:avLst/>
          </a:prstGeom>
          <a:solidFill>
            <a:schemeClr val="accent1"/>
          </a:solidFill>
          <a:ln w="57150" cap="flat" cmpd="sng" algn="ctr">
            <a:solidFill>
              <a:srgbClr val="00CC99"/>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6" name="Oval 15">
            <a:extLst>
              <a:ext uri="{FF2B5EF4-FFF2-40B4-BE49-F238E27FC236}">
                <a16:creationId xmlns:a16="http://schemas.microsoft.com/office/drawing/2014/main" id="{59AD0AF9-6242-8CA4-6956-22F1843E4718}"/>
              </a:ext>
            </a:extLst>
          </p:cNvPr>
          <p:cNvSpPr/>
          <p:nvPr/>
        </p:nvSpPr>
        <p:spPr bwMode="auto">
          <a:xfrm>
            <a:off x="6730820" y="4321326"/>
            <a:ext cx="2216387" cy="82109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100" dirty="0">
                <a:solidFill>
                  <a:schemeClr val="bg1"/>
                </a:solidFill>
                <a:latin typeface="+mn-lt"/>
                <a:ea typeface="ＭＳ Ｐゴシック" charset="0"/>
                <a:cs typeface="ＭＳ Ｐゴシック" charset="0"/>
              </a:rPr>
              <a:t>Use the Main Idea Answer to develop a conclusion Paragraph</a:t>
            </a:r>
          </a:p>
        </p:txBody>
      </p:sp>
      <p:cxnSp>
        <p:nvCxnSpPr>
          <p:cNvPr id="18" name="Straight Arrow Connector 17">
            <a:extLst>
              <a:ext uri="{FF2B5EF4-FFF2-40B4-BE49-F238E27FC236}">
                <a16:creationId xmlns:a16="http://schemas.microsoft.com/office/drawing/2014/main" id="{8ABB001B-A8B5-6D01-6BED-51E97DF00254}"/>
              </a:ext>
            </a:extLst>
          </p:cNvPr>
          <p:cNvCxnSpPr>
            <a:cxnSpLocks/>
            <a:stCxn id="16" idx="2"/>
          </p:cNvCxnSpPr>
          <p:nvPr/>
        </p:nvCxnSpPr>
        <p:spPr bwMode="auto">
          <a:xfrm flipH="1">
            <a:off x="6069835" y="4731872"/>
            <a:ext cx="660985" cy="108561"/>
          </a:xfrm>
          <a:prstGeom prst="straightConnector1">
            <a:avLst/>
          </a:prstGeom>
          <a:solidFill>
            <a:schemeClr val="accent1"/>
          </a:solidFill>
          <a:ln w="57150" cap="flat" cmpd="sng" algn="ctr">
            <a:solidFill>
              <a:srgbClr val="00CC99"/>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9" name="Oval 18">
            <a:extLst>
              <a:ext uri="{FF2B5EF4-FFF2-40B4-BE49-F238E27FC236}">
                <a16:creationId xmlns:a16="http://schemas.microsoft.com/office/drawing/2014/main" id="{E03D3DFF-3891-9285-97E7-6276BBDB4D43}"/>
              </a:ext>
            </a:extLst>
          </p:cNvPr>
          <p:cNvSpPr/>
          <p:nvPr/>
        </p:nvSpPr>
        <p:spPr bwMode="auto">
          <a:xfrm>
            <a:off x="6677713" y="5347934"/>
            <a:ext cx="2216387" cy="1040941"/>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1100" dirty="0">
                <a:solidFill>
                  <a:schemeClr val="bg1"/>
                </a:solidFill>
                <a:latin typeface="+mn-lt"/>
                <a:ea typeface="ＭＳ Ｐゴシック" charset="0"/>
                <a:cs typeface="ＭＳ Ｐゴシック" charset="0"/>
              </a:rPr>
              <a:t>Add insights to conclusion in Paragraph 5 with generalizations</a:t>
            </a:r>
          </a:p>
        </p:txBody>
      </p:sp>
      <p:cxnSp>
        <p:nvCxnSpPr>
          <p:cNvPr id="21" name="Straight Arrow Connector 20">
            <a:extLst>
              <a:ext uri="{FF2B5EF4-FFF2-40B4-BE49-F238E27FC236}">
                <a16:creationId xmlns:a16="http://schemas.microsoft.com/office/drawing/2014/main" id="{8B982321-0E25-0DD6-5B3E-D52F621D533D}"/>
              </a:ext>
            </a:extLst>
          </p:cNvPr>
          <p:cNvCxnSpPr>
            <a:cxnSpLocks/>
          </p:cNvCxnSpPr>
          <p:nvPr/>
        </p:nvCxnSpPr>
        <p:spPr bwMode="auto">
          <a:xfrm flipH="1" flipV="1">
            <a:off x="5563466" y="5499154"/>
            <a:ext cx="1324490" cy="58518"/>
          </a:xfrm>
          <a:prstGeom prst="straightConnector1">
            <a:avLst/>
          </a:prstGeom>
          <a:solidFill>
            <a:schemeClr val="accent1"/>
          </a:solidFill>
          <a:ln w="57150" cap="flat" cmpd="sng" algn="ctr">
            <a:solidFill>
              <a:srgbClr val="00CC99"/>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6" name="TextBox 5">
            <a:extLst>
              <a:ext uri="{FF2B5EF4-FFF2-40B4-BE49-F238E27FC236}">
                <a16:creationId xmlns:a16="http://schemas.microsoft.com/office/drawing/2014/main" id="{C9678BF7-AFB2-348F-83D2-4CCE3F1DEC9C}"/>
              </a:ext>
            </a:extLst>
          </p:cNvPr>
          <p:cNvSpPr txBox="1"/>
          <p:nvPr/>
        </p:nvSpPr>
        <p:spPr>
          <a:xfrm>
            <a:off x="-2789" y="45023"/>
            <a:ext cx="4577442" cy="1938992"/>
          </a:xfrm>
          <a:prstGeom prst="rect">
            <a:avLst/>
          </a:prstGeom>
          <a:noFill/>
        </p:spPr>
        <p:txBody>
          <a:bodyPr wrap="square">
            <a:spAutoFit/>
          </a:bodyPr>
          <a:lstStyle/>
          <a:p>
            <a:r>
              <a:rPr lang="en-US" altLang="en-US" sz="2400" b="1" dirty="0"/>
              <a:t>The Question </a:t>
            </a:r>
          </a:p>
          <a:p>
            <a:r>
              <a:rPr lang="en-US" altLang="en-US" sz="2400" b="1" dirty="0"/>
              <a:t>Exploration </a:t>
            </a:r>
          </a:p>
          <a:p>
            <a:r>
              <a:rPr lang="en-US" altLang="en-US" sz="2400" b="1" dirty="0"/>
              <a:t>Writing Scaffold:</a:t>
            </a:r>
          </a:p>
          <a:p>
            <a:endParaRPr lang="en-US" altLang="en-US" b="1" dirty="0"/>
          </a:p>
          <a:p>
            <a:r>
              <a:rPr lang="en-US" altLang="en-US" sz="2400" b="1" dirty="0"/>
              <a:t> “Bubbles”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8" grpId="0"/>
      <p:bldP spid="2" grpId="0" animBg="1"/>
      <p:bldP spid="5" grpId="0" animBg="1"/>
      <p:bldP spid="9" grpId="0" animBg="1"/>
      <p:bldP spid="16"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a:extLst>
              <a:ext uri="{FF2B5EF4-FFF2-40B4-BE49-F238E27FC236}">
                <a16:creationId xmlns:a16="http://schemas.microsoft.com/office/drawing/2014/main" id="{F1C07943-1E75-CF40-8B32-661053BA9197}"/>
              </a:ext>
            </a:extLst>
          </p:cNvPr>
          <p:cNvSpPr>
            <a:spLocks noGrp="1" noChangeArrowheads="1"/>
          </p:cNvSpPr>
          <p:nvPr>
            <p:ph type="title"/>
          </p:nvPr>
        </p:nvSpPr>
        <p:spPr>
          <a:xfrm>
            <a:off x="-93018" y="891716"/>
            <a:ext cx="8873837" cy="473936"/>
          </a:xfrm>
        </p:spPr>
        <p:txBody>
          <a:bodyPr/>
          <a:lstStyle/>
          <a:p>
            <a:pPr eaLnBrk="1" hangingPunct="1"/>
            <a:br>
              <a:rPr lang="en-US" altLang="en-US" dirty="0"/>
            </a:br>
            <a:br>
              <a:rPr lang="en-US" altLang="en-US" dirty="0"/>
            </a:br>
            <a:r>
              <a:rPr lang="en-US" altLang="en-US" sz="2800" b="1" dirty="0"/>
              <a:t> The Question Exploration Writing Scaffold:</a:t>
            </a:r>
            <a:br>
              <a:rPr lang="en-US" altLang="en-US" sz="2800" b="1" dirty="0"/>
            </a:br>
            <a:r>
              <a:rPr lang="en-US" altLang="en-US" sz="2800" b="1" dirty="0"/>
              <a:t>Essay Outline</a:t>
            </a:r>
            <a:endParaRPr lang="en-US" altLang="en-US" sz="2800" b="1" dirty="0">
              <a:latin typeface="Century Gothic" panose="020B0502020202020204" pitchFamily="34" charset="0"/>
            </a:endParaRPr>
          </a:p>
        </p:txBody>
      </p:sp>
      <p:pic>
        <p:nvPicPr>
          <p:cNvPr id="7" name="Picture 6">
            <a:extLst>
              <a:ext uri="{FF2B5EF4-FFF2-40B4-BE49-F238E27FC236}">
                <a16:creationId xmlns:a16="http://schemas.microsoft.com/office/drawing/2014/main" id="{2E2B4B8C-2FF1-3C4E-B413-5EB5D98A1F94}"/>
              </a:ext>
            </a:extLst>
          </p:cNvPr>
          <p:cNvPicPr>
            <a:picLocks noChangeAspect="1"/>
          </p:cNvPicPr>
          <p:nvPr/>
        </p:nvPicPr>
        <p:blipFill>
          <a:blip r:embed="rId3"/>
          <a:stretch>
            <a:fillRect/>
          </a:stretch>
        </p:blipFill>
        <p:spPr>
          <a:xfrm>
            <a:off x="33652" y="6271950"/>
            <a:ext cx="2315688" cy="473936"/>
          </a:xfrm>
          <a:prstGeom prst="rect">
            <a:avLst/>
          </a:prstGeom>
        </p:spPr>
      </p:pic>
      <p:sp>
        <p:nvSpPr>
          <p:cNvPr id="8" name="Slide Number Placeholder 3">
            <a:extLst>
              <a:ext uri="{FF2B5EF4-FFF2-40B4-BE49-F238E27FC236}">
                <a16:creationId xmlns:a16="http://schemas.microsoft.com/office/drawing/2014/main" id="{0249C818-75DC-B94F-A473-9BC4128E9EE8}"/>
              </a:ext>
            </a:extLst>
          </p:cNvPr>
          <p:cNvSpPr>
            <a:spLocks noGrp="1"/>
          </p:cNvSpPr>
          <p:nvPr>
            <p:ph type="sldNum" sz="quarter" idx="10"/>
          </p:nvPr>
        </p:nvSpPr>
        <p:spPr>
          <a:xfrm>
            <a:off x="4572000" y="6591300"/>
            <a:ext cx="53439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82D83F-E3E4-D548-8105-8EF0AC6C20A8}" type="slidenum">
              <a:rPr lang="en-US" altLang="en-US" sz="1000" smtClean="0">
                <a:solidFill>
                  <a:schemeClr val="bg1"/>
                </a:solidFill>
              </a:rPr>
              <a:pPr>
                <a:spcBef>
                  <a:spcPct val="0"/>
                </a:spcBef>
                <a:buFontTx/>
                <a:buNone/>
              </a:pPr>
              <a:t>39</a:t>
            </a:fld>
            <a:endParaRPr lang="en-US" altLang="en-US" sz="1000">
              <a:solidFill>
                <a:schemeClr val="bg1"/>
              </a:solidFill>
            </a:endParaRPr>
          </a:p>
        </p:txBody>
      </p:sp>
      <p:sp>
        <p:nvSpPr>
          <p:cNvPr id="2" name="Content Placeholder 1">
            <a:extLst>
              <a:ext uri="{FF2B5EF4-FFF2-40B4-BE49-F238E27FC236}">
                <a16:creationId xmlns:a16="http://schemas.microsoft.com/office/drawing/2014/main" id="{5C4CEEC3-C820-3140-922B-5411C43A4F9F}"/>
              </a:ext>
            </a:extLst>
          </p:cNvPr>
          <p:cNvSpPr>
            <a:spLocks noGrp="1"/>
          </p:cNvSpPr>
          <p:nvPr>
            <p:ph idx="1"/>
          </p:nvPr>
        </p:nvSpPr>
        <p:spPr>
          <a:xfrm>
            <a:off x="658479" y="1615417"/>
            <a:ext cx="8035386" cy="4600748"/>
          </a:xfrm>
        </p:spPr>
        <p:txBody>
          <a:bodyPr>
            <a:noAutofit/>
          </a:bodyPr>
          <a:lstStyle/>
          <a:p>
            <a:pPr marL="0" indent="0">
              <a:buNone/>
            </a:pPr>
            <a:r>
              <a:rPr lang="en-US" sz="2000" b="1" dirty="0"/>
              <a:t>Paragraph 1: </a:t>
            </a:r>
            <a:r>
              <a:rPr lang="en-US" sz="2000" dirty="0"/>
              <a:t>Use the </a:t>
            </a:r>
            <a:r>
              <a:rPr lang="en-US" sz="2000" dirty="0">
                <a:solidFill>
                  <a:srgbClr val="941100"/>
                </a:solidFill>
              </a:rPr>
              <a:t>Critical Question </a:t>
            </a:r>
            <a:r>
              <a:rPr lang="en-US" sz="2000" dirty="0"/>
              <a:t>in </a:t>
            </a:r>
            <a:r>
              <a:rPr lang="en-US" sz="2000" u="sng" dirty="0"/>
              <a:t>Section 1 </a:t>
            </a:r>
            <a:r>
              <a:rPr lang="en-US" sz="2000" dirty="0"/>
              <a:t>to create a topic sentence. Use the </a:t>
            </a:r>
            <a:r>
              <a:rPr lang="en-US" sz="2000" dirty="0">
                <a:solidFill>
                  <a:srgbClr val="941100"/>
                </a:solidFill>
              </a:rPr>
              <a:t>Key Terms </a:t>
            </a:r>
            <a:r>
              <a:rPr lang="en-US" sz="2000" dirty="0"/>
              <a:t>in </a:t>
            </a:r>
            <a:r>
              <a:rPr lang="en-US" sz="2000" u="sng" dirty="0"/>
              <a:t>Section 2 </a:t>
            </a:r>
            <a:r>
              <a:rPr lang="en-US" sz="2000" dirty="0"/>
              <a:t>to provide definitions and  background information.    </a:t>
            </a:r>
          </a:p>
          <a:p>
            <a:pPr marL="0" indent="0">
              <a:buNone/>
            </a:pPr>
            <a:r>
              <a:rPr lang="en-US" sz="2000" b="1" dirty="0"/>
              <a:t>Paragraph 2: </a:t>
            </a:r>
            <a:r>
              <a:rPr lang="en-US" sz="2000" dirty="0"/>
              <a:t>Use the answers to the </a:t>
            </a:r>
            <a:r>
              <a:rPr lang="en-US" sz="2000" dirty="0">
                <a:solidFill>
                  <a:srgbClr val="941100"/>
                </a:solidFill>
              </a:rPr>
              <a:t>Supporting Questions  </a:t>
            </a:r>
            <a:r>
              <a:rPr lang="en-US" sz="2000" dirty="0"/>
              <a:t>in </a:t>
            </a:r>
            <a:r>
              <a:rPr lang="en-US" sz="2000" u="sng" dirty="0"/>
              <a:t>Section 3</a:t>
            </a:r>
            <a:r>
              <a:rPr lang="en-US" sz="2000" dirty="0"/>
              <a:t> to provide the comprehensive answer to the  Critical Question.  </a:t>
            </a:r>
          </a:p>
          <a:p>
            <a:pPr marL="0" indent="0">
              <a:buNone/>
            </a:pPr>
            <a:r>
              <a:rPr lang="en-US" sz="2000" b="1" dirty="0"/>
              <a:t>Paragraph 3 :</a:t>
            </a:r>
            <a:r>
              <a:rPr lang="en-US" sz="2000" dirty="0"/>
              <a:t> Summarize the extensive answers in </a:t>
            </a:r>
            <a:r>
              <a:rPr lang="en-US" sz="2000" u="sng" dirty="0"/>
              <a:t>Section 3 for </a:t>
            </a:r>
            <a:r>
              <a:rPr lang="en-US" sz="2000" dirty="0"/>
              <a:t> the </a:t>
            </a:r>
            <a:r>
              <a:rPr lang="en-US" sz="2000" dirty="0">
                <a:solidFill>
                  <a:srgbClr val="941100"/>
                </a:solidFill>
              </a:rPr>
              <a:t>Main Idea </a:t>
            </a:r>
            <a:r>
              <a:rPr lang="en-US" sz="2000" dirty="0"/>
              <a:t>answer.</a:t>
            </a:r>
          </a:p>
          <a:p>
            <a:pPr marL="0" indent="0">
              <a:buNone/>
            </a:pPr>
            <a:r>
              <a:rPr lang="en-US" sz="2000" b="1" dirty="0"/>
              <a:t>Paragraph 4: </a:t>
            </a:r>
            <a:r>
              <a:rPr lang="en-US" sz="2000" dirty="0">
                <a:solidFill>
                  <a:srgbClr val="941100"/>
                </a:solidFill>
              </a:rPr>
              <a:t>Use the Main I</a:t>
            </a:r>
            <a:r>
              <a:rPr lang="en-US" sz="2000" dirty="0"/>
              <a:t>dea answer to demonstrate its use with a new example in the subject area.</a:t>
            </a:r>
          </a:p>
          <a:p>
            <a:pPr marL="0" indent="0">
              <a:buNone/>
            </a:pPr>
            <a:r>
              <a:rPr lang="en-US" sz="2000" b="1" dirty="0"/>
              <a:t>Paragraph 5: </a:t>
            </a:r>
            <a:r>
              <a:rPr lang="en-US" sz="2000" dirty="0">
                <a:solidFill>
                  <a:srgbClr val="941100"/>
                </a:solidFill>
              </a:rPr>
              <a:t>Use the Main Idea </a:t>
            </a:r>
            <a:r>
              <a:rPr lang="en-US" sz="2000" dirty="0"/>
              <a:t>to demonstrate transfer of the Main Idea to a real-world issue.</a:t>
            </a:r>
          </a:p>
          <a:p>
            <a:pPr marL="0" indent="0">
              <a:buNone/>
            </a:pPr>
            <a:r>
              <a:rPr lang="en-US" sz="2000" dirty="0">
                <a:latin typeface="Century Gothic" panose="020B0502020202020204" pitchFamily="34" charset="0"/>
              </a:rPr>
              <a:t>   </a:t>
            </a:r>
          </a:p>
          <a:p>
            <a:pPr marL="0" indent="0">
              <a:buNone/>
            </a:pPr>
            <a:endParaRPr lang="en-US" sz="1800" dirty="0">
              <a:latin typeface="Century Gothic" panose="020B0502020202020204" pitchFamily="34" charset="0"/>
            </a:endParaRPr>
          </a:p>
        </p:txBody>
      </p:sp>
      <p:sp>
        <p:nvSpPr>
          <p:cNvPr id="3" name="Rectangle 2">
            <a:extLst>
              <a:ext uri="{FF2B5EF4-FFF2-40B4-BE49-F238E27FC236}">
                <a16:creationId xmlns:a16="http://schemas.microsoft.com/office/drawing/2014/main" id="{3B64134B-0EBA-4341-B74F-7DF87BC4FAE0}"/>
              </a:ext>
            </a:extLst>
          </p:cNvPr>
          <p:cNvSpPr/>
          <p:nvPr/>
        </p:nvSpPr>
        <p:spPr>
          <a:xfrm>
            <a:off x="4994366" y="6350504"/>
            <a:ext cx="1571264" cy="307777"/>
          </a:xfrm>
          <a:prstGeom prst="rect">
            <a:avLst/>
          </a:prstGeom>
        </p:spPr>
        <p:txBody>
          <a:bodyPr wrap="none">
            <a:spAutoFit/>
          </a:bodyPr>
          <a:lstStyle/>
          <a:p>
            <a:pPr>
              <a:buFont typeface="Arial" panose="020B0604020202020204" pitchFamily="34" charset="0"/>
              <a:buChar char="•"/>
            </a:pPr>
            <a:r>
              <a:rPr lang="en-US" altLang="en-US" sz="1400">
                <a:solidFill>
                  <a:srgbClr val="85898A"/>
                </a:solidFill>
              </a:rPr>
              <a:t>© J. </a:t>
            </a:r>
            <a:r>
              <a:rPr lang="en-US" altLang="en-US" sz="1400" err="1">
                <a:solidFill>
                  <a:srgbClr val="85898A"/>
                </a:solidFill>
              </a:rPr>
              <a:t>Bulgren</a:t>
            </a:r>
            <a:r>
              <a:rPr lang="en-US" altLang="en-US" sz="1400">
                <a:solidFill>
                  <a:srgbClr val="85898A"/>
                </a:solidFill>
              </a:rPr>
              <a:t> 2023</a:t>
            </a:r>
          </a:p>
        </p:txBody>
      </p:sp>
    </p:spTree>
    <p:extLst>
      <p:ext uri="{BB962C8B-B14F-4D97-AF65-F5344CB8AC3E}">
        <p14:creationId xmlns:p14="http://schemas.microsoft.com/office/powerpoint/2010/main" val="114400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6D17CD-5403-6DF4-7C22-CACCE8095FB0}"/>
              </a:ext>
            </a:extLst>
          </p:cNvPr>
          <p:cNvSpPr>
            <a:spLocks noGrp="1"/>
          </p:cNvSpPr>
          <p:nvPr>
            <p:ph type="sldNum" sz="quarter" idx="10"/>
          </p:nvPr>
        </p:nvSpPr>
        <p:spPr/>
        <p:txBody>
          <a:bodyPr/>
          <a:lstStyle/>
          <a:p>
            <a:pPr>
              <a:defRPr/>
            </a:pPr>
            <a:fld id="{17098659-408A-F140-A3A9-DBA57AC6AD73}" type="slidenum">
              <a:rPr lang="en-US" altLang="en-US" smtClean="0"/>
              <a:pPr>
                <a:defRPr/>
              </a:pPr>
              <a:t>4</a:t>
            </a:fld>
            <a:endParaRPr lang="en-US" altLang="en-US"/>
          </a:p>
        </p:txBody>
      </p:sp>
      <p:sp>
        <p:nvSpPr>
          <p:cNvPr id="6" name="Rectangle 5">
            <a:extLst>
              <a:ext uri="{FF2B5EF4-FFF2-40B4-BE49-F238E27FC236}">
                <a16:creationId xmlns:a16="http://schemas.microsoft.com/office/drawing/2014/main" id="{B2A58E3E-D76B-A004-D102-8975822D0DD6}"/>
              </a:ext>
            </a:extLst>
          </p:cNvPr>
          <p:cNvSpPr/>
          <p:nvPr/>
        </p:nvSpPr>
        <p:spPr>
          <a:xfrm>
            <a:off x="0" y="1792218"/>
            <a:ext cx="9217695" cy="3046988"/>
          </a:xfrm>
          <a:prstGeom prst="rect">
            <a:avLst/>
          </a:prstGeom>
          <a:noFill/>
        </p:spPr>
        <p:txBody>
          <a:bodyPr wrap="square" lIns="91440" tIns="45720" rIns="91440" bIns="45720">
            <a:spAutoFit/>
          </a:bodyPr>
          <a:lstStyle/>
          <a:p>
            <a:pPr algn="ctr"/>
            <a:r>
              <a:rPr lang="en-US" sz="3200" dirty="0">
                <a:solidFill>
                  <a:schemeClr val="tx1"/>
                </a:solidFill>
                <a:latin typeface="+mn-lt"/>
              </a:rPr>
              <a:t>A group of </a:t>
            </a:r>
            <a:r>
              <a:rPr lang="en-US" sz="3200" dirty="0">
                <a:solidFill>
                  <a:srgbClr val="941100"/>
                </a:solidFill>
                <a:latin typeface="+mn-lt"/>
              </a:rPr>
              <a:t>instructional procedures </a:t>
            </a:r>
          </a:p>
          <a:p>
            <a:pPr algn="ctr"/>
            <a:r>
              <a:rPr lang="en-US" sz="3200" dirty="0">
                <a:solidFill>
                  <a:schemeClr val="tx1"/>
                </a:solidFill>
                <a:latin typeface="+mn-lt"/>
              </a:rPr>
              <a:t>designed to </a:t>
            </a:r>
            <a:r>
              <a:rPr lang="en-US" sz="3200" dirty="0">
                <a:solidFill>
                  <a:srgbClr val="941100"/>
                </a:solidFill>
                <a:latin typeface="+mn-lt"/>
              </a:rPr>
              <a:t>promote thinking and </a:t>
            </a:r>
          </a:p>
          <a:p>
            <a:pPr algn="ctr"/>
            <a:r>
              <a:rPr lang="en-US" sz="3200" dirty="0">
                <a:solidFill>
                  <a:srgbClr val="941100"/>
                </a:solidFill>
                <a:latin typeface="+mn-lt"/>
              </a:rPr>
              <a:t>reasoning </a:t>
            </a:r>
            <a:r>
              <a:rPr lang="en-US" sz="3200" dirty="0">
                <a:solidFill>
                  <a:schemeClr val="tx1"/>
                </a:solidFill>
                <a:latin typeface="+mn-lt"/>
              </a:rPr>
              <a:t>developed at the </a:t>
            </a:r>
          </a:p>
          <a:p>
            <a:pPr algn="ctr"/>
            <a:r>
              <a:rPr lang="en-US" sz="3200" dirty="0">
                <a:solidFill>
                  <a:schemeClr val="tx1"/>
                </a:solidFill>
                <a:latin typeface="+mn-lt"/>
              </a:rPr>
              <a:t>University of Kansas Center for </a:t>
            </a:r>
          </a:p>
          <a:p>
            <a:pPr algn="ctr"/>
            <a:r>
              <a:rPr lang="en-US" sz="3200" dirty="0">
                <a:solidFill>
                  <a:schemeClr val="tx1"/>
                </a:solidFill>
                <a:latin typeface="+mn-lt"/>
              </a:rPr>
              <a:t>Research on Learning</a:t>
            </a:r>
          </a:p>
          <a:p>
            <a:pPr algn="ctr"/>
            <a:r>
              <a:rPr lang="en-US" sz="3200" b="1" dirty="0">
                <a:solidFill>
                  <a:srgbClr val="9B0403"/>
                </a:solidFill>
                <a:latin typeface="Century Gothic" panose="020B0502020202020204" pitchFamily="34" charset="0"/>
              </a:rPr>
              <a:t> </a:t>
            </a:r>
          </a:p>
        </p:txBody>
      </p:sp>
      <p:sp>
        <p:nvSpPr>
          <p:cNvPr id="7" name="TextBox 6">
            <a:extLst>
              <a:ext uri="{FF2B5EF4-FFF2-40B4-BE49-F238E27FC236}">
                <a16:creationId xmlns:a16="http://schemas.microsoft.com/office/drawing/2014/main" id="{00C67929-A6E8-735C-C3AD-7D128609A7BF}"/>
              </a:ext>
            </a:extLst>
          </p:cNvPr>
          <p:cNvSpPr txBox="1"/>
          <p:nvPr/>
        </p:nvSpPr>
        <p:spPr>
          <a:xfrm>
            <a:off x="168466" y="304800"/>
            <a:ext cx="8975534" cy="1384995"/>
          </a:xfrm>
          <a:prstGeom prst="rect">
            <a:avLst/>
          </a:prstGeom>
          <a:noFill/>
        </p:spPr>
        <p:txBody>
          <a:bodyPr wrap="none" rtlCol="0">
            <a:spAutoFit/>
          </a:bodyPr>
          <a:lstStyle/>
          <a:p>
            <a:r>
              <a:rPr lang="en-US" sz="3000" b="1" dirty="0">
                <a:highlight>
                  <a:srgbClr val="FFFF00"/>
                </a:highlight>
                <a:latin typeface="+mj-lt"/>
              </a:rPr>
              <a:t>What</a:t>
            </a:r>
            <a:r>
              <a:rPr lang="en-US" sz="3000" b="1" dirty="0">
                <a:latin typeface="+mj-lt"/>
              </a:rPr>
              <a:t> are Higher Order Thinking and Reasoning </a:t>
            </a:r>
          </a:p>
          <a:p>
            <a:pPr algn="ctr"/>
            <a:r>
              <a:rPr lang="en-US" sz="3000" b="1" dirty="0">
                <a:latin typeface="+mj-lt"/>
              </a:rPr>
              <a:t>(HOTR) routines?</a:t>
            </a:r>
            <a:endParaRPr lang="en-US" sz="3000" dirty="0">
              <a:latin typeface="+mj-lt"/>
            </a:endParaRPr>
          </a:p>
          <a:p>
            <a:endParaRPr lang="en-US" dirty="0"/>
          </a:p>
        </p:txBody>
      </p:sp>
      <p:sp>
        <p:nvSpPr>
          <p:cNvPr id="3" name="TextBox 2">
            <a:extLst>
              <a:ext uri="{FF2B5EF4-FFF2-40B4-BE49-F238E27FC236}">
                <a16:creationId xmlns:a16="http://schemas.microsoft.com/office/drawing/2014/main" id="{18DFCB3D-3C67-674A-AEEE-2CC2E6C22812}"/>
              </a:ext>
            </a:extLst>
          </p:cNvPr>
          <p:cNvSpPr txBox="1"/>
          <p:nvPr/>
        </p:nvSpPr>
        <p:spPr>
          <a:xfrm>
            <a:off x="4913063" y="6283523"/>
            <a:ext cx="2235882" cy="307777"/>
          </a:xfrm>
          <a:prstGeom prst="rect">
            <a:avLst/>
          </a:prstGeom>
          <a:noFill/>
        </p:spPr>
        <p:txBody>
          <a:bodyPr wrap="square">
            <a:spAutoFit/>
          </a:bodyPr>
          <a:lstStyle/>
          <a:p>
            <a:r>
              <a:rPr lang="en-US" altLang="en-US" sz="1400">
                <a:latin typeface="Times" pitchFamily="2" charset="0"/>
                <a:ea typeface="MS PGothic" panose="020B0600070205080204" pitchFamily="34" charset="-128"/>
              </a:rPr>
              <a:t>©  Janis </a:t>
            </a:r>
            <a:r>
              <a:rPr lang="en-US" altLang="en-US" sz="1400" err="1">
                <a:latin typeface="Times" pitchFamily="2" charset="0"/>
                <a:ea typeface="MS PGothic" panose="020B0600070205080204" pitchFamily="34" charset="-128"/>
              </a:rPr>
              <a:t>Bulgren</a:t>
            </a:r>
            <a:r>
              <a:rPr lang="en-US" altLang="en-US" sz="1400">
                <a:latin typeface="Times" pitchFamily="2" charset="0"/>
                <a:ea typeface="MS PGothic" panose="020B0600070205080204" pitchFamily="34" charset="-128"/>
              </a:rPr>
              <a:t> 2023</a:t>
            </a:r>
          </a:p>
        </p:txBody>
      </p:sp>
      <p:pic>
        <p:nvPicPr>
          <p:cNvPr id="2" name="Picture 1">
            <a:extLst>
              <a:ext uri="{FF2B5EF4-FFF2-40B4-BE49-F238E27FC236}">
                <a16:creationId xmlns:a16="http://schemas.microsoft.com/office/drawing/2014/main" id="{9A502EC2-2890-38AF-54DA-3FB3DBD53754}"/>
              </a:ext>
            </a:extLst>
          </p:cNvPr>
          <p:cNvPicPr>
            <a:picLocks noChangeAspect="1"/>
          </p:cNvPicPr>
          <p:nvPr/>
        </p:nvPicPr>
        <p:blipFill>
          <a:blip r:embed="rId2"/>
          <a:stretch>
            <a:fillRect/>
          </a:stretch>
        </p:blipFill>
        <p:spPr>
          <a:xfrm>
            <a:off x="33652" y="6271950"/>
            <a:ext cx="2315688" cy="473936"/>
          </a:xfrm>
          <a:prstGeom prst="rect">
            <a:avLst/>
          </a:prstGeom>
        </p:spPr>
      </p:pic>
    </p:spTree>
    <p:extLst>
      <p:ext uri="{BB962C8B-B14F-4D97-AF65-F5344CB8AC3E}">
        <p14:creationId xmlns:p14="http://schemas.microsoft.com/office/powerpoint/2010/main" val="2655812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07B6C9-E4E4-C72F-BAE8-DD4283B1A51D}"/>
              </a:ext>
            </a:extLst>
          </p:cNvPr>
          <p:cNvSpPr/>
          <p:nvPr/>
        </p:nvSpPr>
        <p:spPr bwMode="auto">
          <a:xfrm>
            <a:off x="0" y="5401739"/>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graphicFrame>
        <p:nvGraphicFramePr>
          <p:cNvPr id="36865" name="Object 2">
            <a:extLst>
              <a:ext uri="{FF2B5EF4-FFF2-40B4-BE49-F238E27FC236}">
                <a16:creationId xmlns:a16="http://schemas.microsoft.com/office/drawing/2014/main" id="{C6F5DF27-F9D2-E590-2987-5337586C42F6}"/>
              </a:ext>
            </a:extLst>
          </p:cNvPr>
          <p:cNvGraphicFramePr>
            <a:graphicFrameLocks noChangeAspect="1"/>
          </p:cNvGraphicFramePr>
          <p:nvPr/>
        </p:nvGraphicFramePr>
        <p:xfrm>
          <a:off x="342195" y="677334"/>
          <a:ext cx="8687153" cy="5522737"/>
        </p:xfrm>
        <a:graphic>
          <a:graphicData uri="http://schemas.openxmlformats.org/presentationml/2006/ole">
            <mc:AlternateContent xmlns:mc="http://schemas.openxmlformats.org/markup-compatibility/2006">
              <mc:Choice xmlns:v="urn:schemas-microsoft-com:vml" Requires="v">
                <p:oleObj name="Document" r:id="rId2" imgW="5486400" imgH="2628900" progId="Word.Document.8">
                  <p:embed/>
                </p:oleObj>
              </mc:Choice>
              <mc:Fallback>
                <p:oleObj name="Document" r:id="rId2" imgW="5486400" imgH="2628900" progId="Word.Document.8">
                  <p:embed/>
                  <p:pic>
                    <p:nvPicPr>
                      <p:cNvPr id="36865" name="Object 2">
                        <a:extLst>
                          <a:ext uri="{FF2B5EF4-FFF2-40B4-BE49-F238E27FC236}">
                            <a16:creationId xmlns:a16="http://schemas.microsoft.com/office/drawing/2014/main" id="{C6F5DF27-F9D2-E590-2987-5337586C4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95" y="677334"/>
                        <a:ext cx="8687153" cy="552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6866" name="Footer Placeholder 2">
            <a:extLst>
              <a:ext uri="{FF2B5EF4-FFF2-40B4-BE49-F238E27FC236}">
                <a16:creationId xmlns:a16="http://schemas.microsoft.com/office/drawing/2014/main" id="{DC22EBE0-D6D8-7DFF-3FE5-4ECCC286D616}"/>
              </a:ext>
            </a:extLst>
          </p:cNvPr>
          <p:cNvSpPr>
            <a:spLocks noGrp="1"/>
          </p:cNvSpPr>
          <p:nvPr>
            <p:ph type="ftr" sz="quarter" idx="11"/>
          </p:nvPr>
        </p:nvSpPr>
        <p:spPr bwMode="auto">
          <a:xfrm>
            <a:off x="3245556" y="6272390"/>
            <a:ext cx="2896306" cy="3510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33">
                <a:solidFill>
                  <a:schemeClr val="tx1"/>
                </a:solidFill>
                <a:latin typeface="Arial" panose="020B0604020202020204" pitchFamily="34" charset="0"/>
                <a:ea typeface="ＭＳ Ｐゴシック" panose="020B0600070205080204" pitchFamily="34" charset="-128"/>
              </a:defRPr>
            </a:lvl1pPr>
            <a:lvl2pPr marL="825492" indent="-317497">
              <a:defRPr sz="2333">
                <a:solidFill>
                  <a:schemeClr val="tx1"/>
                </a:solidFill>
                <a:latin typeface="Arial" panose="020B0604020202020204" pitchFamily="34" charset="0"/>
                <a:ea typeface="ＭＳ Ｐゴシック" panose="020B0600070205080204" pitchFamily="34" charset="-128"/>
              </a:defRPr>
            </a:lvl2pPr>
            <a:lvl3pPr marL="1269987" indent="-253997">
              <a:defRPr sz="2333">
                <a:solidFill>
                  <a:schemeClr val="tx1"/>
                </a:solidFill>
                <a:latin typeface="Arial" panose="020B0604020202020204" pitchFamily="34" charset="0"/>
                <a:ea typeface="ＭＳ Ｐゴシック" panose="020B0600070205080204" pitchFamily="34" charset="-128"/>
              </a:defRPr>
            </a:lvl3pPr>
            <a:lvl4pPr marL="1777982" indent="-253997">
              <a:defRPr sz="2333">
                <a:solidFill>
                  <a:schemeClr val="tx1"/>
                </a:solidFill>
                <a:latin typeface="Arial" panose="020B0604020202020204" pitchFamily="34" charset="0"/>
                <a:ea typeface="ＭＳ Ｐゴシック" panose="020B0600070205080204" pitchFamily="34" charset="-128"/>
              </a:defRPr>
            </a:lvl4pPr>
            <a:lvl5pPr marL="2285977" indent="-253997">
              <a:defRPr sz="2333">
                <a:solidFill>
                  <a:schemeClr val="tx1"/>
                </a:solidFill>
                <a:latin typeface="Arial" panose="020B0604020202020204" pitchFamily="34" charset="0"/>
                <a:ea typeface="ＭＳ Ｐゴシック" panose="020B0600070205080204" pitchFamily="34" charset="-128"/>
              </a:defRPr>
            </a:lvl5pPr>
            <a:lvl6pPr marL="2793972" indent="-253997" eaLnBrk="0" fontAlgn="base" hangingPunct="0">
              <a:spcBef>
                <a:spcPct val="0"/>
              </a:spcBef>
              <a:spcAft>
                <a:spcPct val="0"/>
              </a:spcAft>
              <a:defRPr sz="2333">
                <a:solidFill>
                  <a:schemeClr val="tx1"/>
                </a:solidFill>
                <a:latin typeface="Arial" panose="020B0604020202020204" pitchFamily="34" charset="0"/>
                <a:ea typeface="ＭＳ Ｐゴシック" panose="020B0600070205080204" pitchFamily="34" charset="-128"/>
              </a:defRPr>
            </a:lvl6pPr>
            <a:lvl7pPr marL="3301967" indent="-253997" eaLnBrk="0" fontAlgn="base" hangingPunct="0">
              <a:spcBef>
                <a:spcPct val="0"/>
              </a:spcBef>
              <a:spcAft>
                <a:spcPct val="0"/>
              </a:spcAft>
              <a:defRPr sz="2333">
                <a:solidFill>
                  <a:schemeClr val="tx1"/>
                </a:solidFill>
                <a:latin typeface="Arial" panose="020B0604020202020204" pitchFamily="34" charset="0"/>
                <a:ea typeface="ＭＳ Ｐゴシック" panose="020B0600070205080204" pitchFamily="34" charset="-128"/>
              </a:defRPr>
            </a:lvl7pPr>
            <a:lvl8pPr marL="3809962" indent="-253997" eaLnBrk="0" fontAlgn="base" hangingPunct="0">
              <a:spcBef>
                <a:spcPct val="0"/>
              </a:spcBef>
              <a:spcAft>
                <a:spcPct val="0"/>
              </a:spcAft>
              <a:defRPr sz="2333">
                <a:solidFill>
                  <a:schemeClr val="tx1"/>
                </a:solidFill>
                <a:latin typeface="Arial" panose="020B0604020202020204" pitchFamily="34" charset="0"/>
                <a:ea typeface="ＭＳ Ｐゴシック" panose="020B0600070205080204" pitchFamily="34" charset="-128"/>
              </a:defRPr>
            </a:lvl8pPr>
            <a:lvl9pPr marL="4317957" indent="-253997" eaLnBrk="0" fontAlgn="base" hangingPunct="0">
              <a:spcBef>
                <a:spcPct val="0"/>
              </a:spcBef>
              <a:spcAft>
                <a:spcPct val="0"/>
              </a:spcAft>
              <a:defRPr sz="2333">
                <a:solidFill>
                  <a:schemeClr val="tx1"/>
                </a:solidFill>
                <a:latin typeface="Arial" panose="020B0604020202020204" pitchFamily="34" charset="0"/>
                <a:ea typeface="ＭＳ Ｐゴシック" panose="020B0600070205080204" pitchFamily="34" charset="-128"/>
              </a:defRPr>
            </a:lvl9pPr>
          </a:lstStyle>
          <a:p>
            <a:r>
              <a:rPr lang="en-US" altLang="en-US" sz="1111">
                <a:latin typeface="Rockwell" panose="02060603020205020403" pitchFamily="18" charset="77"/>
              </a:rPr>
              <a:t>copyright Janis Bulgren 2010</a:t>
            </a:r>
          </a:p>
        </p:txBody>
      </p:sp>
      <p:sp>
        <p:nvSpPr>
          <p:cNvPr id="3" name="TextBox 2">
            <a:extLst>
              <a:ext uri="{FF2B5EF4-FFF2-40B4-BE49-F238E27FC236}">
                <a16:creationId xmlns:a16="http://schemas.microsoft.com/office/drawing/2014/main" id="{FA969BE4-DC07-C35E-BC9B-3C437BB79124}"/>
              </a:ext>
            </a:extLst>
          </p:cNvPr>
          <p:cNvSpPr txBox="1"/>
          <p:nvPr/>
        </p:nvSpPr>
        <p:spPr>
          <a:xfrm>
            <a:off x="566057" y="169908"/>
            <a:ext cx="8011885" cy="461665"/>
          </a:xfrm>
          <a:prstGeom prst="rect">
            <a:avLst/>
          </a:prstGeom>
          <a:noFill/>
        </p:spPr>
        <p:txBody>
          <a:bodyPr wrap="square">
            <a:spAutoFit/>
          </a:bodyPr>
          <a:lstStyle/>
          <a:p>
            <a:r>
              <a:rPr lang="en-US" altLang="en-US" sz="2400" b="1" dirty="0"/>
              <a:t>The Question Exploration Writing Scaffold: </a:t>
            </a:r>
            <a:r>
              <a:rPr lang="en-US" altLang="en-US" b="1" dirty="0"/>
              <a:t>Sample Essay</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BFF27B2C-222F-1D94-CF4B-98E6B46072CA}"/>
              </a:ext>
            </a:extLst>
          </p:cNvPr>
          <p:cNvSpPr>
            <a:spLocks noChangeArrowheads="1"/>
          </p:cNvSpPr>
          <p:nvPr/>
        </p:nvSpPr>
        <p:spPr bwMode="auto">
          <a:xfrm>
            <a:off x="437445" y="467432"/>
            <a:ext cx="8322028" cy="543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78" tIns="50789" rIns="101578" bIns="50789">
            <a:spAutoFit/>
          </a:bodyPr>
          <a:lstStyle>
            <a:lvl1pPr>
              <a:defRPr sz="2100">
                <a:solidFill>
                  <a:schemeClr val="tx1"/>
                </a:solidFill>
                <a:latin typeface="Arial" panose="020B0604020202020204" pitchFamily="34" charset="0"/>
                <a:ea typeface="ＭＳ Ｐゴシック" panose="020B0600070205080204" pitchFamily="34" charset="-128"/>
              </a:defRPr>
            </a:lvl1pPr>
            <a:lvl2pPr marL="742950" indent="-285750">
              <a:defRPr sz="2100">
                <a:solidFill>
                  <a:schemeClr val="tx1"/>
                </a:solidFill>
                <a:latin typeface="Arial" panose="020B0604020202020204" pitchFamily="34" charset="0"/>
                <a:ea typeface="ＭＳ Ｐゴシック" panose="020B0600070205080204" pitchFamily="34" charset="-128"/>
              </a:defRPr>
            </a:lvl2pPr>
            <a:lvl3pPr marL="1143000" indent="-228600">
              <a:defRPr sz="2100">
                <a:solidFill>
                  <a:schemeClr val="tx1"/>
                </a:solidFill>
                <a:latin typeface="Arial" panose="020B0604020202020204" pitchFamily="34" charset="0"/>
                <a:ea typeface="ＭＳ Ｐゴシック" panose="020B0600070205080204" pitchFamily="34" charset="-128"/>
              </a:defRPr>
            </a:lvl3pPr>
            <a:lvl4pPr marL="1600200" indent="-228600">
              <a:defRPr sz="2100">
                <a:solidFill>
                  <a:schemeClr val="tx1"/>
                </a:solidFill>
                <a:latin typeface="Arial" panose="020B0604020202020204" pitchFamily="34" charset="0"/>
                <a:ea typeface="ＭＳ Ｐゴシック" panose="020B0600070205080204" pitchFamily="34" charset="-128"/>
              </a:defRPr>
            </a:lvl4pPr>
            <a:lvl5pPr marL="2057400" indent="-228600">
              <a:defRPr sz="21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ＭＳ Ｐゴシック" panose="020B0600070205080204" pitchFamily="34" charset="-128"/>
              </a:defRPr>
            </a:lvl9pPr>
          </a:lstStyle>
          <a:p>
            <a:r>
              <a:rPr lang="en-US" altLang="en-US" sz="1333" dirty="0"/>
              <a:t>Sample Essay with PARAGRAPH &amp; DESCRIPTORS </a:t>
            </a:r>
            <a:r>
              <a:rPr lang="en-US" altLang="en-US" sz="1333" dirty="0" err="1"/>
              <a:t>fpr</a:t>
            </a:r>
            <a:r>
              <a:rPr lang="en-US" altLang="en-US" sz="1333" dirty="0"/>
              <a:t> a QUESTION EXPLORATION GUIDE </a:t>
            </a:r>
          </a:p>
          <a:p>
            <a:r>
              <a:rPr lang="en-US" altLang="en-US" sz="1333" dirty="0"/>
              <a:t>The Ozone Layer</a:t>
            </a:r>
          </a:p>
          <a:p>
            <a:r>
              <a:rPr lang="en-US" altLang="en-US" sz="1333" dirty="0"/>
              <a:t>(1) </a:t>
            </a:r>
            <a:r>
              <a:rPr lang="en-US" altLang="en-US" sz="1333" dirty="0">
                <a:highlight>
                  <a:srgbClr val="FFFF00"/>
                </a:highlight>
              </a:rPr>
              <a:t>PARAGRAPH 1 (DEVELOPED FROM THE CRITICAL QUESTION AND KEY TERMS)  </a:t>
            </a:r>
          </a:p>
          <a:p>
            <a:r>
              <a:rPr lang="en-US" altLang="en-US" sz="1333" dirty="0"/>
              <a:t>Problems with ozone can teach us about human effects on our environment.  The ozone layer is an invisible layer of gas that shields us from UV radiation.  UV radiation is ultraviolet radiation, or rays of the sun that can harm living things. One problem today is that the protective ozone layer around the earth is being destroyed (PROBLEM).</a:t>
            </a:r>
          </a:p>
          <a:p>
            <a:r>
              <a:rPr lang="en-US" altLang="en-US" sz="1333" dirty="0"/>
              <a:t>(2) </a:t>
            </a:r>
            <a:r>
              <a:rPr lang="en-US" altLang="en-US" sz="1333" dirty="0">
                <a:highlight>
                  <a:srgbClr val="FFFF00"/>
                </a:highlight>
              </a:rPr>
              <a:t>PARAGRAPHS 2, 3 &amp; 4 (DEVELOPED FROM SMALLER SUPPORTING QUESTIONS</a:t>
            </a:r>
            <a:r>
              <a:rPr lang="en-US" altLang="en-US" sz="1333" dirty="0"/>
              <a:t>)</a:t>
            </a:r>
          </a:p>
          <a:p>
            <a:r>
              <a:rPr lang="en-US" altLang="en-US" sz="1333" dirty="0"/>
              <a:t>In the past, the ozone layer protected the earth from UV rays. Now, the ozone layer is being destroyed by CFCs (</a:t>
            </a:r>
            <a:r>
              <a:rPr lang="en-US" altLang="en-US" sz="1333" dirty="0">
                <a:highlight>
                  <a:srgbClr val="FFFF00"/>
                </a:highlight>
              </a:rPr>
              <a:t>CAUSE), </a:t>
            </a:r>
            <a:r>
              <a:rPr lang="en-US" altLang="en-US" sz="1333" dirty="0"/>
              <a:t>or chlorofluorocarbons which are chemicals used in products we use CFCs are used to manufacture cleaning products, foam in plastic containers, refrigerator coolants and spray cans. </a:t>
            </a:r>
          </a:p>
          <a:p>
            <a:r>
              <a:rPr lang="en-US" altLang="en-US" sz="1333" dirty="0"/>
              <a:t>(3) There are several effects of this destruction (</a:t>
            </a:r>
            <a:r>
              <a:rPr lang="en-US" altLang="en-US" sz="1333" dirty="0">
                <a:highlight>
                  <a:srgbClr val="FFFF00"/>
                </a:highlight>
              </a:rPr>
              <a:t>EFFECTS).  </a:t>
            </a:r>
            <a:r>
              <a:rPr lang="en-US" altLang="en-US" sz="1333" dirty="0"/>
              <a:t>First, physical harm such as skin cancer and cataracts can happen.  Second, there can be environmental damage to crops and also to plants in the ocean food chain. Third, weather patterns can be disrupted. In addition, the earth can be heating up; this is also called the greenhouse effect. </a:t>
            </a:r>
          </a:p>
          <a:p>
            <a:r>
              <a:rPr lang="en-US" altLang="en-US" sz="1333" dirty="0"/>
              <a:t>(4) Several solutions have been tried (</a:t>
            </a:r>
            <a:r>
              <a:rPr lang="en-US" altLang="en-US" sz="1333" dirty="0">
                <a:highlight>
                  <a:srgbClr val="FFFF00"/>
                </a:highlight>
              </a:rPr>
              <a:t>SOLUTIONS).  </a:t>
            </a:r>
            <a:r>
              <a:rPr lang="en-US" altLang="en-US" sz="1333" dirty="0"/>
              <a:t>First, here have been voluntary cutbacks on the use of products containing CFCs. For example Macdonald’s stopped using foam containers.  Second, alternatives are being explored such as HCFCs and third, world conferences and agreements are being held to find solutions and reach agreements on limiting the use of CFCs.  However, some people still don’t think it’s a problem.  </a:t>
            </a:r>
          </a:p>
          <a:p>
            <a:r>
              <a:rPr lang="en-US" altLang="en-US" sz="1333" dirty="0"/>
              <a:t>(5) </a:t>
            </a:r>
            <a:r>
              <a:rPr lang="en-US" altLang="en-US" sz="1333" dirty="0">
                <a:highlight>
                  <a:srgbClr val="FFFF00"/>
                </a:highlight>
              </a:rPr>
              <a:t>PARAGRAPH 5 (DEVELOPED FROM MAIN IDEA ANSWER &amp; GENERALIZATONS)</a:t>
            </a:r>
          </a:p>
          <a:p>
            <a:r>
              <a:rPr lang="en-US" altLang="en-US" sz="1333" dirty="0"/>
              <a:t>Therefore, people can harm the environment without intending to harm it or even believing it is happening </a:t>
            </a:r>
            <a:r>
              <a:rPr lang="en-US" altLang="en-US" sz="1333" dirty="0">
                <a:highlight>
                  <a:srgbClr val="FFFF00"/>
                </a:highlight>
              </a:rPr>
              <a:t>(GENERAL MAIN IDEA STATEMENT).  </a:t>
            </a:r>
            <a:r>
              <a:rPr lang="en-US" altLang="en-US" sz="1333" dirty="0"/>
              <a:t>However, they can learn about the situation by conducting experiments such as with balloons to show that oxygen can be changed to ozone, or  can do  research on products that cause damage to the ozone layer.   </a:t>
            </a:r>
          </a:p>
        </p:txBody>
      </p:sp>
      <p:sp>
        <p:nvSpPr>
          <p:cNvPr id="2" name="TextBox 1">
            <a:extLst>
              <a:ext uri="{FF2B5EF4-FFF2-40B4-BE49-F238E27FC236}">
                <a16:creationId xmlns:a16="http://schemas.microsoft.com/office/drawing/2014/main" id="{63D9036B-755B-6CB4-4C41-E14D282C196A}"/>
              </a:ext>
            </a:extLst>
          </p:cNvPr>
          <p:cNvSpPr txBox="1"/>
          <p:nvPr/>
        </p:nvSpPr>
        <p:spPr>
          <a:xfrm>
            <a:off x="384527" y="51933"/>
            <a:ext cx="8615244" cy="769441"/>
          </a:xfrm>
          <a:prstGeom prst="rect">
            <a:avLst/>
          </a:prstGeom>
          <a:noFill/>
        </p:spPr>
        <p:txBody>
          <a:bodyPr wrap="none" rtlCol="0">
            <a:spAutoFit/>
          </a:bodyPr>
          <a:lstStyle/>
          <a:p>
            <a:r>
              <a:rPr lang="en-US" altLang="en-US" sz="2000" b="1" dirty="0"/>
              <a:t>The Question Exploration Writing Scaffold: Sample Essay with Explanations</a:t>
            </a:r>
            <a:endParaRPr lang="en-US" sz="2000" dirty="0"/>
          </a:p>
          <a:p>
            <a:endParaRPr lang="en-US" dirty="0"/>
          </a:p>
        </p:txBody>
      </p:sp>
      <p:sp>
        <p:nvSpPr>
          <p:cNvPr id="4" name="TextBox 3">
            <a:extLst>
              <a:ext uri="{FF2B5EF4-FFF2-40B4-BE49-F238E27FC236}">
                <a16:creationId xmlns:a16="http://schemas.microsoft.com/office/drawing/2014/main" id="{1DFA31F2-F2C8-E2BC-0A86-F748334A1720}"/>
              </a:ext>
            </a:extLst>
          </p:cNvPr>
          <p:cNvSpPr txBox="1"/>
          <p:nvPr/>
        </p:nvSpPr>
        <p:spPr>
          <a:xfrm>
            <a:off x="4421985" y="6087795"/>
            <a:ext cx="4577786" cy="246221"/>
          </a:xfrm>
          <a:prstGeom prst="rect">
            <a:avLst/>
          </a:prstGeom>
          <a:noFill/>
        </p:spPr>
        <p:txBody>
          <a:bodyPr wrap="square">
            <a:spAutoFit/>
          </a:bodyPr>
          <a:lstStyle/>
          <a:p>
            <a:r>
              <a:rPr lang="en-US" altLang="en-US" sz="1000" dirty="0">
                <a:sym typeface="Symbol" pitchFamily="2" charset="2"/>
              </a:rPr>
              <a:t></a:t>
            </a:r>
            <a:r>
              <a:rPr lang="en-US" altLang="en-US" sz="1000" dirty="0"/>
              <a:t> J. </a:t>
            </a:r>
            <a:r>
              <a:rPr lang="en-US" altLang="en-US" sz="1000" dirty="0" err="1"/>
              <a:t>Bulgren</a:t>
            </a:r>
            <a:r>
              <a:rPr lang="en-US" altLang="en-US" sz="1000" dirty="0"/>
              <a:t> 2008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5736E915-7F5C-E76F-66FE-5FAA449C4090}"/>
              </a:ext>
            </a:extLst>
          </p:cNvPr>
          <p:cNvSpPr>
            <a:spLocks noGrp="1"/>
          </p:cNvSpPr>
          <p:nvPr>
            <p:ph type="title"/>
          </p:nvPr>
        </p:nvSpPr>
        <p:spPr>
          <a:xfrm>
            <a:off x="1237132" y="-471786"/>
            <a:ext cx="7278864" cy="5868365"/>
          </a:xfrm>
        </p:spPr>
        <p:txBody>
          <a:bodyPr/>
          <a:lstStyle/>
          <a:p>
            <a:pPr defTabSz="449788" eaLnBrk="1" hangingPunct="1"/>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br>
              <a:rPr lang="en-US" altLang="en-US" sz="3222" dirty="0">
                <a:latin typeface="Goudy Old Style" panose="02020502050305020303" pitchFamily="18" charset="77"/>
                <a:ea typeface="ＭＳ Ｐゴシック" panose="020B0600070205080204" pitchFamily="34" charset="-128"/>
              </a:rPr>
            </a:br>
            <a:r>
              <a:rPr lang="en-US" altLang="en-US" sz="3200" b="1" dirty="0">
                <a:solidFill>
                  <a:schemeClr val="tx1"/>
                </a:solidFill>
                <a:ea typeface="ＭＳ Ｐゴシック" panose="020B0600070205080204" pitchFamily="34" charset="-128"/>
              </a:rPr>
              <a:t>What supports do you need?</a:t>
            </a:r>
            <a:br>
              <a:rPr lang="en-US" altLang="en-US" sz="3200" b="1" dirty="0">
                <a:solidFill>
                  <a:schemeClr val="tx1"/>
                </a:solidFill>
                <a:ea typeface="ＭＳ Ｐゴシック" panose="020B0600070205080204" pitchFamily="34" charset="-128"/>
              </a:rPr>
            </a:br>
            <a:br>
              <a:rPr lang="en-US" altLang="en-US" sz="3222" b="1" dirty="0">
                <a:latin typeface="Goudy Old Style" panose="02020502050305020303" pitchFamily="18" charset="77"/>
                <a:ea typeface="ＭＳ Ｐゴシック" panose="020B0600070205080204" pitchFamily="34" charset="-128"/>
              </a:rPr>
            </a:br>
            <a:br>
              <a:rPr lang="en-US" altLang="en-US" sz="3222" b="1" dirty="0">
                <a:latin typeface="Goudy Old Style" panose="02020502050305020303" pitchFamily="18" charset="77"/>
                <a:ea typeface="ＭＳ Ｐゴシック" panose="020B0600070205080204" pitchFamily="34" charset="-128"/>
              </a:rPr>
            </a:br>
            <a:r>
              <a:rPr lang="en-US" altLang="en-US" sz="3556" b="1" dirty="0">
                <a:solidFill>
                  <a:schemeClr val="tx1"/>
                </a:solidFill>
                <a:latin typeface="Times" panose="02020603050405020304" pitchFamily="18" charset="0"/>
                <a:ea typeface="ＭＳ Ｐゴシック" panose="020B0600070205080204" pitchFamily="34" charset="-128"/>
              </a:rPr>
              <a:t> </a:t>
            </a:r>
            <a:br>
              <a:rPr lang="en-US" altLang="en-US" sz="3556" b="1" dirty="0">
                <a:solidFill>
                  <a:schemeClr val="tx1"/>
                </a:solidFill>
                <a:latin typeface="Times" panose="02020603050405020304" pitchFamily="18" charset="0"/>
                <a:ea typeface="ＭＳ Ｐゴシック" panose="020B0600070205080204" pitchFamily="34" charset="-128"/>
              </a:rPr>
            </a:br>
            <a:br>
              <a:rPr lang="en-US" altLang="en-US" sz="3556" b="1" dirty="0">
                <a:solidFill>
                  <a:schemeClr val="tx1"/>
                </a:solidFill>
                <a:latin typeface="+mn-lt"/>
                <a:ea typeface="ＭＳ Ｐゴシック" panose="020B0600070205080204" pitchFamily="34" charset="-128"/>
              </a:rPr>
            </a:br>
            <a:r>
              <a:rPr lang="en-US" sz="3600" dirty="0">
                <a:solidFill>
                  <a:schemeClr val="tx1"/>
                </a:solidFill>
              </a:rPr>
              <a:t> </a:t>
            </a:r>
            <a:br>
              <a:rPr lang="en-US" sz="3600" dirty="0"/>
            </a:br>
            <a:br>
              <a:rPr lang="en-US" altLang="en-US" sz="3556" dirty="0">
                <a:latin typeface="Times" panose="02020603050405020304" pitchFamily="18" charset="0"/>
                <a:ea typeface="ＭＳ Ｐゴシック" panose="020B0600070205080204" pitchFamily="34" charset="-128"/>
              </a:rPr>
            </a:br>
            <a:br>
              <a:rPr lang="en-US" altLang="en-US" sz="3556" dirty="0">
                <a:latin typeface="Goudy Old Style" panose="02020502050305020303" pitchFamily="18" charset="77"/>
                <a:ea typeface="ＭＳ Ｐゴシック" panose="020B0600070205080204" pitchFamily="34" charset="-128"/>
              </a:rPr>
            </a:br>
            <a:endParaRPr lang="en-US" altLang="en-US" sz="2556" dirty="0">
              <a:latin typeface="Goudy Old Style" panose="02020502050305020303" pitchFamily="18" charset="77"/>
              <a:ea typeface="ＭＳ Ｐゴシック" panose="020B0600070205080204" pitchFamily="34" charset="-128"/>
            </a:endParaRPr>
          </a:p>
        </p:txBody>
      </p:sp>
      <p:sp>
        <p:nvSpPr>
          <p:cNvPr id="21506" name="Footer Placeholder 3">
            <a:extLst>
              <a:ext uri="{FF2B5EF4-FFF2-40B4-BE49-F238E27FC236}">
                <a16:creationId xmlns:a16="http://schemas.microsoft.com/office/drawing/2014/main" id="{FE8652CF-5FB8-00D5-854F-32C31C18186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33">
                <a:solidFill>
                  <a:schemeClr val="tx1"/>
                </a:solidFill>
                <a:latin typeface="Arial" panose="020B0604020202020204" pitchFamily="34" charset="0"/>
                <a:ea typeface="ＭＳ Ｐゴシック" panose="020B0600070205080204" pitchFamily="34" charset="-128"/>
              </a:defRPr>
            </a:lvl1pPr>
            <a:lvl2pPr marL="825492" indent="-317497">
              <a:defRPr sz="2333">
                <a:solidFill>
                  <a:schemeClr val="tx1"/>
                </a:solidFill>
                <a:latin typeface="Arial" panose="020B0604020202020204" pitchFamily="34" charset="0"/>
                <a:ea typeface="ＭＳ Ｐゴシック" panose="020B0600070205080204" pitchFamily="34" charset="-128"/>
              </a:defRPr>
            </a:lvl2pPr>
            <a:lvl3pPr marL="1269987" indent="-253997">
              <a:defRPr sz="2333">
                <a:solidFill>
                  <a:schemeClr val="tx1"/>
                </a:solidFill>
                <a:latin typeface="Arial" panose="020B0604020202020204" pitchFamily="34" charset="0"/>
                <a:ea typeface="ＭＳ Ｐゴシック" panose="020B0600070205080204" pitchFamily="34" charset="-128"/>
              </a:defRPr>
            </a:lvl3pPr>
            <a:lvl4pPr marL="1777982" indent="-253997">
              <a:defRPr sz="2333">
                <a:solidFill>
                  <a:schemeClr val="tx1"/>
                </a:solidFill>
                <a:latin typeface="Arial" panose="020B0604020202020204" pitchFamily="34" charset="0"/>
                <a:ea typeface="ＭＳ Ｐゴシック" panose="020B0600070205080204" pitchFamily="34" charset="-128"/>
              </a:defRPr>
            </a:lvl4pPr>
            <a:lvl5pPr marL="2285977" indent="-253997">
              <a:defRPr sz="2333">
                <a:solidFill>
                  <a:schemeClr val="tx1"/>
                </a:solidFill>
                <a:latin typeface="Arial" panose="020B0604020202020204" pitchFamily="34" charset="0"/>
                <a:ea typeface="ＭＳ Ｐゴシック" panose="020B0600070205080204" pitchFamily="34" charset="-128"/>
              </a:defRPr>
            </a:lvl5pPr>
            <a:lvl6pPr marL="2793972" indent="-253997" eaLnBrk="0" fontAlgn="base" hangingPunct="0">
              <a:spcBef>
                <a:spcPct val="0"/>
              </a:spcBef>
              <a:spcAft>
                <a:spcPct val="0"/>
              </a:spcAft>
              <a:defRPr sz="2333">
                <a:solidFill>
                  <a:schemeClr val="tx1"/>
                </a:solidFill>
                <a:latin typeface="Arial" panose="020B0604020202020204" pitchFamily="34" charset="0"/>
                <a:ea typeface="ＭＳ Ｐゴシック" panose="020B0600070205080204" pitchFamily="34" charset="-128"/>
              </a:defRPr>
            </a:lvl6pPr>
            <a:lvl7pPr marL="3301967" indent="-253997" eaLnBrk="0" fontAlgn="base" hangingPunct="0">
              <a:spcBef>
                <a:spcPct val="0"/>
              </a:spcBef>
              <a:spcAft>
                <a:spcPct val="0"/>
              </a:spcAft>
              <a:defRPr sz="2333">
                <a:solidFill>
                  <a:schemeClr val="tx1"/>
                </a:solidFill>
                <a:latin typeface="Arial" panose="020B0604020202020204" pitchFamily="34" charset="0"/>
                <a:ea typeface="ＭＳ Ｐゴシック" panose="020B0600070205080204" pitchFamily="34" charset="-128"/>
              </a:defRPr>
            </a:lvl7pPr>
            <a:lvl8pPr marL="3809962" indent="-253997" eaLnBrk="0" fontAlgn="base" hangingPunct="0">
              <a:spcBef>
                <a:spcPct val="0"/>
              </a:spcBef>
              <a:spcAft>
                <a:spcPct val="0"/>
              </a:spcAft>
              <a:defRPr sz="2333">
                <a:solidFill>
                  <a:schemeClr val="tx1"/>
                </a:solidFill>
                <a:latin typeface="Arial" panose="020B0604020202020204" pitchFamily="34" charset="0"/>
                <a:ea typeface="ＭＳ Ｐゴシック" panose="020B0600070205080204" pitchFamily="34" charset="-128"/>
              </a:defRPr>
            </a:lvl8pPr>
            <a:lvl9pPr marL="4317957" indent="-253997" eaLnBrk="0" fontAlgn="base" hangingPunct="0">
              <a:spcBef>
                <a:spcPct val="0"/>
              </a:spcBef>
              <a:spcAft>
                <a:spcPct val="0"/>
              </a:spcAft>
              <a:defRPr sz="2333">
                <a:solidFill>
                  <a:schemeClr val="tx1"/>
                </a:solidFill>
                <a:latin typeface="Arial" panose="020B0604020202020204" pitchFamily="34" charset="0"/>
                <a:ea typeface="ＭＳ Ｐゴシック" panose="020B0600070205080204" pitchFamily="34" charset="-128"/>
              </a:defRPr>
            </a:lvl9pPr>
          </a:lstStyle>
          <a:p>
            <a:r>
              <a:rPr lang="en-US" altLang="en-US" sz="1111">
                <a:latin typeface="Rockwell" panose="02060603020205020403" pitchFamily="18" charset="77"/>
              </a:rPr>
              <a:t>copyright Janis Bulgren 2017</a:t>
            </a:r>
          </a:p>
        </p:txBody>
      </p:sp>
      <p:sp>
        <p:nvSpPr>
          <p:cNvPr id="3" name="TextBox 2">
            <a:extLst>
              <a:ext uri="{FF2B5EF4-FFF2-40B4-BE49-F238E27FC236}">
                <a16:creationId xmlns:a16="http://schemas.microsoft.com/office/drawing/2014/main" id="{8929AFC1-BFDD-64B7-365D-85C992F00DDA}"/>
              </a:ext>
            </a:extLst>
          </p:cNvPr>
          <p:cNvSpPr txBox="1"/>
          <p:nvPr/>
        </p:nvSpPr>
        <p:spPr>
          <a:xfrm>
            <a:off x="2126848" y="1837364"/>
            <a:ext cx="4577786" cy="3046988"/>
          </a:xfrm>
          <a:prstGeom prst="rect">
            <a:avLst/>
          </a:prstGeom>
          <a:noFill/>
        </p:spPr>
        <p:txBody>
          <a:bodyPr wrap="square">
            <a:spAutoFit/>
          </a:bodyPr>
          <a:lstStyle/>
          <a:p>
            <a:pPr marL="342900" indent="-342900">
              <a:buFont typeface="Arial" panose="020B0604020202020204" pitchFamily="34" charset="0"/>
              <a:buChar char="•"/>
            </a:pPr>
            <a:r>
              <a:rPr lang="en-US" altLang="en-US" sz="3200" b="1" dirty="0">
                <a:solidFill>
                  <a:srgbClr val="941100"/>
                </a:solidFill>
                <a:latin typeface="+mn-lt"/>
                <a:ea typeface="ＭＳ Ｐゴシック" panose="020B0600070205080204" pitchFamily="34" charset="-128"/>
              </a:rPr>
              <a:t>written manual? </a:t>
            </a:r>
          </a:p>
          <a:p>
            <a:pPr marL="342900" indent="-342900">
              <a:buFont typeface="Arial" panose="020B0604020202020204" pitchFamily="34" charset="0"/>
              <a:buChar char="•"/>
            </a:pPr>
            <a:r>
              <a:rPr lang="en-US" altLang="en-US" sz="3200" b="1" dirty="0">
                <a:solidFill>
                  <a:srgbClr val="941100"/>
                </a:solidFill>
                <a:latin typeface="+mn-lt"/>
                <a:ea typeface="ＭＳ Ｐゴシック" panose="020B0600070205080204" pitchFamily="34" charset="-128"/>
              </a:rPr>
              <a:t>more sample graphics?</a:t>
            </a:r>
          </a:p>
          <a:p>
            <a:pPr marL="342900" indent="-342900">
              <a:buFont typeface="Arial" panose="020B0604020202020204" pitchFamily="34" charset="0"/>
              <a:buChar char="•"/>
            </a:pPr>
            <a:r>
              <a:rPr lang="en-US" altLang="en-US" sz="3200" b="1" dirty="0">
                <a:solidFill>
                  <a:srgbClr val="941100"/>
                </a:solidFill>
                <a:latin typeface="+mn-lt"/>
                <a:ea typeface="ＭＳ Ｐゴシック" panose="020B0600070205080204" pitchFamily="34" charset="-128"/>
              </a:rPr>
              <a:t>data?*  </a:t>
            </a:r>
            <a:br>
              <a:rPr lang="en-US" altLang="en-US" sz="3200" b="1" dirty="0">
                <a:solidFill>
                  <a:srgbClr val="941100"/>
                </a:solidFill>
                <a:latin typeface="+mn-lt"/>
                <a:ea typeface="ＭＳ Ｐゴシック" panose="020B0600070205080204" pitchFamily="34" charset="-128"/>
              </a:rPr>
            </a:br>
            <a:br>
              <a:rPr lang="en-US" altLang="en-US" sz="3200" b="1" dirty="0">
                <a:solidFill>
                  <a:srgbClr val="941100"/>
                </a:solidFill>
                <a:latin typeface="+mn-lt"/>
                <a:ea typeface="ＭＳ Ｐゴシック" panose="020B0600070205080204" pitchFamily="34" charset="-128"/>
              </a:rPr>
            </a:br>
            <a:r>
              <a:rPr lang="en-US" altLang="en-US" sz="3200" b="1" dirty="0">
                <a:solidFill>
                  <a:srgbClr val="941100"/>
                </a:solidFill>
                <a:latin typeface="+mn-lt"/>
                <a:ea typeface="ＭＳ Ｐゴシック" panose="020B0600070205080204" pitchFamily="34" charset="-128"/>
              </a:rPr>
              <a:t>other?</a:t>
            </a:r>
            <a:endParaRPr lang="en-US" sz="3200" dirty="0">
              <a:solidFill>
                <a:srgbClr val="941100"/>
              </a:solidFill>
            </a:endParaRPr>
          </a:p>
        </p:txBody>
      </p:sp>
      <p:sp>
        <p:nvSpPr>
          <p:cNvPr id="5" name="TextBox 4">
            <a:extLst>
              <a:ext uri="{FF2B5EF4-FFF2-40B4-BE49-F238E27FC236}">
                <a16:creationId xmlns:a16="http://schemas.microsoft.com/office/drawing/2014/main" id="{CEE4E885-24D6-DCB0-1309-652AEAD8A9F1}"/>
              </a:ext>
            </a:extLst>
          </p:cNvPr>
          <p:cNvSpPr txBox="1"/>
          <p:nvPr/>
        </p:nvSpPr>
        <p:spPr>
          <a:xfrm>
            <a:off x="932568" y="5231127"/>
            <a:ext cx="7583428" cy="800219"/>
          </a:xfrm>
          <a:prstGeom prst="rect">
            <a:avLst/>
          </a:prstGeom>
          <a:noFill/>
        </p:spPr>
        <p:txBody>
          <a:bodyPr wrap="square">
            <a:spAutoFit/>
          </a:bodyPr>
          <a:lstStyle/>
          <a:p>
            <a:r>
              <a:rPr lang="en-US" altLang="en-US" sz="1100" dirty="0">
                <a:latin typeface="Times" panose="02020603050405020304" pitchFamily="18" charset="0"/>
                <a:ea typeface="ＭＳ Ｐゴシック" panose="020B0600070205080204" pitchFamily="34" charset="-128"/>
              </a:rPr>
              <a:t>* </a:t>
            </a:r>
            <a:r>
              <a:rPr lang="en-US" sz="1100" dirty="0" err="1"/>
              <a:t>Bulgren</a:t>
            </a:r>
            <a:r>
              <a:rPr lang="en-US" sz="1100" dirty="0"/>
              <a:t>, J.A., Marquis, J.G., Lenz, B.K., </a:t>
            </a:r>
            <a:r>
              <a:rPr lang="en-US" sz="1100" dirty="0" err="1"/>
              <a:t>Schumaker</a:t>
            </a:r>
            <a:r>
              <a:rPr lang="en-US" sz="1100" dirty="0"/>
              <a:t>, J.B., &amp; Deshler, D.D. (2009). Effectiveness of question exploration to enhance students' written expression of content knowledge and comprehension. </a:t>
            </a:r>
            <a:r>
              <a:rPr lang="en-US" sz="1100" i="1" dirty="0"/>
              <a:t>Reading and Writing Quarterly   25</a:t>
            </a:r>
            <a:r>
              <a:rPr lang="en-US" sz="1100" dirty="0"/>
              <a:t>(4), 271-289.</a:t>
            </a:r>
            <a:br>
              <a:rPr lang="en-US" altLang="en-US" sz="2400" b="1" dirty="0">
                <a:latin typeface="Times" panose="02020603050405020304" pitchFamily="18" charset="0"/>
                <a:ea typeface="ＭＳ Ｐゴシック" panose="020B0600070205080204" pitchFamily="34" charset="-128"/>
              </a:rPr>
            </a:b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9" name="Chart 6">
            <a:extLst>
              <a:ext uri="{FF2B5EF4-FFF2-40B4-BE49-F238E27FC236}">
                <a16:creationId xmlns:a16="http://schemas.microsoft.com/office/drawing/2014/main" id="{04156766-FFEF-919E-557F-2D644B973A51}"/>
              </a:ext>
            </a:extLst>
          </p:cNvPr>
          <p:cNvGraphicFramePr>
            <a:graphicFrameLocks/>
          </p:cNvGraphicFramePr>
          <p:nvPr>
            <p:extLst>
              <p:ext uri="{D42A27DB-BD31-4B8C-83A1-F6EECF244321}">
                <p14:modId xmlns:p14="http://schemas.microsoft.com/office/powerpoint/2010/main" val="2381402204"/>
              </p:ext>
            </p:extLst>
          </p:nvPr>
        </p:nvGraphicFramePr>
        <p:xfrm>
          <a:off x="1996462" y="291702"/>
          <a:ext cx="2663753" cy="4826361"/>
        </p:xfrm>
        <a:graphic>
          <a:graphicData uri="http://schemas.openxmlformats.org/presentationml/2006/ole">
            <mc:AlternateContent xmlns:mc="http://schemas.openxmlformats.org/markup-compatibility/2006">
              <mc:Choice xmlns:v="urn:schemas-microsoft-com:vml" Requires="v">
                <p:oleObj name="Chart" r:id="rId3" imgW="4794250" imgH="5035550" progId="Excel.Chart.8">
                  <p:embed/>
                </p:oleObj>
              </mc:Choice>
              <mc:Fallback>
                <p:oleObj name="Chart" r:id="rId3" imgW="4794250" imgH="5035550" progId="Excel.Chart.8">
                  <p:embed/>
                  <p:pic>
                    <p:nvPicPr>
                      <p:cNvPr id="17409" name="Chart 6">
                        <a:extLst>
                          <a:ext uri="{FF2B5EF4-FFF2-40B4-BE49-F238E27FC236}">
                            <a16:creationId xmlns:a16="http://schemas.microsoft.com/office/drawing/2014/main" id="{04156766-FFEF-919E-557F-2D644B973A5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6462" y="291702"/>
                        <a:ext cx="2663753" cy="482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2">
            <a:extLst>
              <a:ext uri="{FF2B5EF4-FFF2-40B4-BE49-F238E27FC236}">
                <a16:creationId xmlns:a16="http://schemas.microsoft.com/office/drawing/2014/main" id="{FF78F169-F64B-36D2-D135-A3A8B3ABDD1C}"/>
              </a:ext>
            </a:extLst>
          </p:cNvPr>
          <p:cNvSpPr txBox="1">
            <a:spLocks noChangeArrowheads="1"/>
          </p:cNvSpPr>
          <p:nvPr/>
        </p:nvSpPr>
        <p:spPr bwMode="auto">
          <a:xfrm>
            <a:off x="2143125" y="2286000"/>
            <a:ext cx="767412" cy="686233"/>
          </a:xfrm>
          <a:prstGeom prst="rect">
            <a:avLst/>
          </a:prstGeom>
          <a:solidFill>
            <a:srgbClr val="FFFFFF"/>
          </a:solidFill>
          <a:ln w="9525">
            <a:solidFill>
              <a:srgbClr val="000000"/>
            </a:solidFill>
            <a:miter lim="800000"/>
            <a:headEnd/>
            <a:tailEnd/>
          </a:ln>
          <a:effectLst>
            <a:outerShdw blurRad="50800" dist="38100" dir="2700000" algn="tl" rotWithShape="0">
              <a:srgbClr val="808080">
                <a:alpha val="39998"/>
              </a:srgbClr>
            </a:outerShdw>
          </a:effectLst>
        </p:spPr>
        <p:txBody>
          <a:bodyPr/>
          <a:lstStyle/>
          <a:p>
            <a:pPr algn="ctr">
              <a:lnSpc>
                <a:spcPct val="107000"/>
              </a:lnSpc>
              <a:spcBef>
                <a:spcPts val="0"/>
              </a:spcBef>
              <a:spcAft>
                <a:spcPts val="0"/>
              </a:spcAft>
              <a:defRPr/>
            </a:pPr>
            <a:r>
              <a:rPr lang="en-US" sz="1227" dirty="0">
                <a:latin typeface="Calibri" panose="020F0502020204030204" pitchFamily="34" charset="0"/>
                <a:ea typeface="Calibri" panose="020F0502020204030204" pitchFamily="34" charset="0"/>
                <a:cs typeface="Arial"/>
              </a:rPr>
              <a:t>Students with LD</a:t>
            </a:r>
          </a:p>
        </p:txBody>
      </p:sp>
      <p:sp>
        <p:nvSpPr>
          <p:cNvPr id="9" name="Text Box 2">
            <a:extLst>
              <a:ext uri="{FF2B5EF4-FFF2-40B4-BE49-F238E27FC236}">
                <a16:creationId xmlns:a16="http://schemas.microsoft.com/office/drawing/2014/main" id="{85833FF8-767D-782C-238E-659DA39D5660}"/>
              </a:ext>
            </a:extLst>
          </p:cNvPr>
          <p:cNvSpPr txBox="1">
            <a:spLocks noChangeArrowheads="1"/>
          </p:cNvSpPr>
          <p:nvPr/>
        </p:nvSpPr>
        <p:spPr bwMode="auto">
          <a:xfrm>
            <a:off x="3247159" y="2133384"/>
            <a:ext cx="1104034" cy="533616"/>
          </a:xfrm>
          <a:prstGeom prst="rect">
            <a:avLst/>
          </a:prstGeom>
          <a:solidFill>
            <a:srgbClr val="FFFFFF"/>
          </a:solidFill>
          <a:ln w="9525">
            <a:solidFill>
              <a:srgbClr val="000000"/>
            </a:solidFill>
            <a:miter lim="800000"/>
            <a:headEnd/>
            <a:tailEnd/>
          </a:ln>
          <a:effectLst>
            <a:outerShdw blurRad="50800" dist="38100" dir="2700000" algn="tl" rotWithShape="0">
              <a:srgbClr val="808080">
                <a:alpha val="39998"/>
              </a:srgbClr>
            </a:outerShdw>
          </a:effectLst>
        </p:spPr>
        <p:txBody>
          <a:bodyPr/>
          <a:lstStyle/>
          <a:p>
            <a:pPr algn="ctr">
              <a:lnSpc>
                <a:spcPct val="107000"/>
              </a:lnSpc>
              <a:spcBef>
                <a:spcPts val="0"/>
              </a:spcBef>
              <a:spcAft>
                <a:spcPts val="0"/>
              </a:spcAft>
              <a:defRPr/>
            </a:pPr>
            <a:r>
              <a:rPr lang="en-US" sz="1227" dirty="0">
                <a:latin typeface="Calibri" panose="020F0502020204030204" pitchFamily="34" charset="0"/>
                <a:ea typeface="Calibri" panose="020F0502020204030204" pitchFamily="34" charset="0"/>
                <a:cs typeface="Arial"/>
              </a:rPr>
              <a:t>Students w/o LD</a:t>
            </a:r>
          </a:p>
        </p:txBody>
      </p:sp>
      <p:graphicFrame>
        <p:nvGraphicFramePr>
          <p:cNvPr id="17412" name="Chart 11">
            <a:extLst>
              <a:ext uri="{FF2B5EF4-FFF2-40B4-BE49-F238E27FC236}">
                <a16:creationId xmlns:a16="http://schemas.microsoft.com/office/drawing/2014/main" id="{35ECCA76-D7D6-D472-3778-9D1FD16A738E}"/>
              </a:ext>
            </a:extLst>
          </p:cNvPr>
          <p:cNvGraphicFramePr>
            <a:graphicFrameLocks/>
          </p:cNvGraphicFramePr>
          <p:nvPr>
            <p:extLst>
              <p:ext uri="{D42A27DB-BD31-4B8C-83A1-F6EECF244321}">
                <p14:modId xmlns:p14="http://schemas.microsoft.com/office/powerpoint/2010/main" val="1524484462"/>
              </p:ext>
            </p:extLst>
          </p:nvPr>
        </p:nvGraphicFramePr>
        <p:xfrm>
          <a:off x="4806878" y="332291"/>
          <a:ext cx="2707048" cy="4745182"/>
        </p:xfrm>
        <a:graphic>
          <a:graphicData uri="http://schemas.openxmlformats.org/presentationml/2006/ole">
            <mc:AlternateContent xmlns:mc="http://schemas.openxmlformats.org/markup-compatibility/2006">
              <mc:Choice xmlns:v="urn:schemas-microsoft-com:vml" Requires="v">
                <p:oleObj name="Worksheet" r:id="rId5" imgW="4673600" imgH="4749800" progId="Excel.Sheet.8">
                  <p:embed/>
                </p:oleObj>
              </mc:Choice>
              <mc:Fallback>
                <p:oleObj name="Worksheet" r:id="rId5" imgW="4673600" imgH="4749800" progId="Excel.Sheet.8">
                  <p:embed/>
                  <p:pic>
                    <p:nvPicPr>
                      <p:cNvPr id="17412" name="Chart 11">
                        <a:extLst>
                          <a:ext uri="{FF2B5EF4-FFF2-40B4-BE49-F238E27FC236}">
                            <a16:creationId xmlns:a16="http://schemas.microsoft.com/office/drawing/2014/main" id="{35ECCA76-D7D6-D472-3778-9D1FD16A738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6878" y="332291"/>
                        <a:ext cx="2707048" cy="474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7413" name="Straight Connector 13">
            <a:extLst>
              <a:ext uri="{FF2B5EF4-FFF2-40B4-BE49-F238E27FC236}">
                <a16:creationId xmlns:a16="http://schemas.microsoft.com/office/drawing/2014/main" id="{FE293E46-5DC9-E306-CF58-CA00007124A1}"/>
              </a:ext>
            </a:extLst>
          </p:cNvPr>
          <p:cNvCxnSpPr>
            <a:cxnSpLocks noChangeShapeType="1"/>
          </p:cNvCxnSpPr>
          <p:nvPr/>
        </p:nvCxnSpPr>
        <p:spPr bwMode="auto">
          <a:xfrm>
            <a:off x="4572000" y="533617"/>
            <a:ext cx="0" cy="5257150"/>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cxnSp>
      <p:sp>
        <p:nvSpPr>
          <p:cNvPr id="15" name="Text Box 2">
            <a:extLst>
              <a:ext uri="{FF2B5EF4-FFF2-40B4-BE49-F238E27FC236}">
                <a16:creationId xmlns:a16="http://schemas.microsoft.com/office/drawing/2014/main" id="{945F1195-5AD4-C87B-DE2E-43BA6817B44C}"/>
              </a:ext>
            </a:extLst>
          </p:cNvPr>
          <p:cNvSpPr txBox="1">
            <a:spLocks noChangeArrowheads="1"/>
          </p:cNvSpPr>
          <p:nvPr/>
        </p:nvSpPr>
        <p:spPr bwMode="auto">
          <a:xfrm>
            <a:off x="4748429" y="2361767"/>
            <a:ext cx="767412" cy="686233"/>
          </a:xfrm>
          <a:prstGeom prst="rect">
            <a:avLst/>
          </a:prstGeom>
          <a:solidFill>
            <a:srgbClr val="FFFFFF"/>
          </a:solidFill>
          <a:ln w="9525">
            <a:solidFill>
              <a:srgbClr val="000000"/>
            </a:solidFill>
            <a:miter lim="800000"/>
            <a:headEnd/>
            <a:tailEnd/>
          </a:ln>
          <a:effectLst>
            <a:outerShdw blurRad="50800" dist="38100" dir="2700000" algn="tl" rotWithShape="0">
              <a:srgbClr val="808080">
                <a:alpha val="39998"/>
              </a:srgbClr>
            </a:outerShdw>
          </a:effectLst>
        </p:spPr>
        <p:txBody>
          <a:bodyPr/>
          <a:lstStyle/>
          <a:p>
            <a:pPr algn="ctr">
              <a:lnSpc>
                <a:spcPct val="107000"/>
              </a:lnSpc>
              <a:spcBef>
                <a:spcPts val="0"/>
              </a:spcBef>
              <a:spcAft>
                <a:spcPts val="0"/>
              </a:spcAft>
              <a:defRPr/>
            </a:pPr>
            <a:r>
              <a:rPr lang="en-US" sz="1227" dirty="0">
                <a:latin typeface="Calibri" panose="020F0502020204030204" pitchFamily="34" charset="0"/>
                <a:ea typeface="Calibri" panose="020F0502020204030204" pitchFamily="34" charset="0"/>
                <a:cs typeface="Arial"/>
              </a:rPr>
              <a:t>Students with LD</a:t>
            </a:r>
          </a:p>
        </p:txBody>
      </p:sp>
      <p:sp>
        <p:nvSpPr>
          <p:cNvPr id="16" name="Text Box 2">
            <a:extLst>
              <a:ext uri="{FF2B5EF4-FFF2-40B4-BE49-F238E27FC236}">
                <a16:creationId xmlns:a16="http://schemas.microsoft.com/office/drawing/2014/main" id="{2A46C321-C065-34CE-3583-5F97AD849B6E}"/>
              </a:ext>
            </a:extLst>
          </p:cNvPr>
          <p:cNvSpPr txBox="1">
            <a:spLocks noChangeArrowheads="1"/>
          </p:cNvSpPr>
          <p:nvPr/>
        </p:nvSpPr>
        <p:spPr bwMode="auto">
          <a:xfrm>
            <a:off x="5587278" y="1829233"/>
            <a:ext cx="1104034" cy="532534"/>
          </a:xfrm>
          <a:prstGeom prst="rect">
            <a:avLst/>
          </a:prstGeom>
          <a:solidFill>
            <a:srgbClr val="FFFFFF"/>
          </a:solidFill>
          <a:ln w="9525">
            <a:solidFill>
              <a:srgbClr val="000000"/>
            </a:solidFill>
            <a:miter lim="800000"/>
            <a:headEnd/>
            <a:tailEnd/>
          </a:ln>
          <a:effectLst>
            <a:outerShdw blurRad="50800" dist="38100" dir="2700000" algn="tl" rotWithShape="0">
              <a:srgbClr val="808080">
                <a:alpha val="39998"/>
              </a:srgbClr>
            </a:outerShdw>
          </a:effectLst>
        </p:spPr>
        <p:txBody>
          <a:bodyPr/>
          <a:lstStyle/>
          <a:p>
            <a:pPr algn="ctr">
              <a:lnSpc>
                <a:spcPct val="107000"/>
              </a:lnSpc>
              <a:spcBef>
                <a:spcPts val="0"/>
              </a:spcBef>
              <a:spcAft>
                <a:spcPts val="0"/>
              </a:spcAft>
              <a:defRPr/>
            </a:pPr>
            <a:r>
              <a:rPr lang="en-US" sz="1227" dirty="0">
                <a:latin typeface="Calibri" panose="020F0502020204030204" pitchFamily="34" charset="0"/>
                <a:ea typeface="Calibri" panose="020F0502020204030204" pitchFamily="34" charset="0"/>
                <a:cs typeface="Arial"/>
              </a:rPr>
              <a:t>Students w/o LD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2">
            <a:extLst>
              <a:ext uri="{FF2B5EF4-FFF2-40B4-BE49-F238E27FC236}">
                <a16:creationId xmlns:a16="http://schemas.microsoft.com/office/drawing/2014/main" id="{9CBE521D-0452-3241-ADEC-330F15AC5DD7}"/>
              </a:ext>
            </a:extLst>
          </p:cNvPr>
          <p:cNvSpPr>
            <a:spLocks noGrp="1" noChangeArrowheads="1"/>
          </p:cNvSpPr>
          <p:nvPr>
            <p:ph type="title"/>
          </p:nvPr>
        </p:nvSpPr>
        <p:spPr>
          <a:xfrm>
            <a:off x="448387" y="124691"/>
            <a:ext cx="7772400" cy="1229471"/>
          </a:xfrm>
        </p:spPr>
        <p:txBody>
          <a:bodyPr/>
          <a:lstStyle/>
          <a:p>
            <a:pPr eaLnBrk="1" hangingPunct="1"/>
            <a:br>
              <a:rPr lang="en-US" sz="1400" b="1" dirty="0"/>
            </a:br>
            <a:br>
              <a:rPr lang="en-US" sz="1400" b="1" dirty="0"/>
            </a:br>
            <a:r>
              <a:rPr lang="en-US" sz="3200" b="1" dirty="0">
                <a:solidFill>
                  <a:schemeClr val="tx1"/>
                </a:solidFill>
              </a:rPr>
              <a:t>ADDITIONAL PROFESSIONAL DEVELOPMENT RESOURCES</a:t>
            </a:r>
            <a:endParaRPr lang="en-US" altLang="en-US" sz="3200" dirty="0">
              <a:solidFill>
                <a:schemeClr val="tx1"/>
              </a:solidFill>
            </a:endParaRPr>
          </a:p>
        </p:txBody>
      </p:sp>
      <p:sp>
        <p:nvSpPr>
          <p:cNvPr id="223236" name="Rectangle 3">
            <a:extLst>
              <a:ext uri="{FF2B5EF4-FFF2-40B4-BE49-F238E27FC236}">
                <a16:creationId xmlns:a16="http://schemas.microsoft.com/office/drawing/2014/main" id="{FC1F50F4-A09D-F348-9CA2-082061E5B8B6}"/>
              </a:ext>
            </a:extLst>
          </p:cNvPr>
          <p:cNvSpPr>
            <a:spLocks noGrp="1" noChangeArrowheads="1"/>
          </p:cNvSpPr>
          <p:nvPr>
            <p:ph type="body" idx="1"/>
          </p:nvPr>
        </p:nvSpPr>
        <p:spPr>
          <a:xfrm>
            <a:off x="800490" y="2153124"/>
            <a:ext cx="8131982" cy="3912546"/>
          </a:xfrm>
        </p:spPr>
        <p:txBody>
          <a:bodyPr/>
          <a:lstStyle/>
          <a:p>
            <a:pPr marL="0" indent="0">
              <a:buNone/>
            </a:pPr>
            <a:r>
              <a:rPr lang="en-US" sz="2800" dirty="0"/>
              <a:t>Refer to the Professional Developer slides in </a:t>
            </a:r>
            <a:r>
              <a:rPr lang="en-US" sz="2800" dirty="0" err="1">
                <a:highlight>
                  <a:srgbClr val="FFFF00"/>
                </a:highlight>
              </a:rPr>
              <a:t>SIMville</a:t>
            </a:r>
            <a:r>
              <a:rPr lang="en-US" sz="2800" dirty="0"/>
              <a:t> for each Higher Order Thinking and Reasoning routine that provide guidance on using each guidebook and descriptions of different chapters and appendices.</a:t>
            </a:r>
            <a:r>
              <a:rPr lang="en-US" sz="2800" dirty="0">
                <a:latin typeface="Century Gothic" panose="020B0502020202020204" pitchFamily="34" charset="0"/>
              </a:rPr>
              <a:t> </a:t>
            </a:r>
          </a:p>
          <a:p>
            <a:pPr marL="0" indent="0">
              <a:buNone/>
            </a:pPr>
            <a:endParaRPr lang="en-US" sz="2400" dirty="0"/>
          </a:p>
        </p:txBody>
      </p:sp>
      <p:sp>
        <p:nvSpPr>
          <p:cNvPr id="8" name="Rectangle 7">
            <a:extLst>
              <a:ext uri="{FF2B5EF4-FFF2-40B4-BE49-F238E27FC236}">
                <a16:creationId xmlns:a16="http://schemas.microsoft.com/office/drawing/2014/main" id="{70CDDDB4-0D85-F14E-9A5F-0B1B87950C3C}"/>
              </a:ext>
            </a:extLst>
          </p:cNvPr>
          <p:cNvSpPr/>
          <p:nvPr/>
        </p:nvSpPr>
        <p:spPr>
          <a:xfrm>
            <a:off x="4572000" y="6243935"/>
            <a:ext cx="1798890" cy="307777"/>
          </a:xfrm>
          <a:prstGeom prst="rect">
            <a:avLst/>
          </a:prstGeom>
        </p:spPr>
        <p:txBody>
          <a:bodyPr wrap="none">
            <a:spAutoFit/>
          </a:bodyPr>
          <a:lstStyle/>
          <a:p>
            <a:pPr eaLnBrk="1" hangingPunct="1"/>
            <a:r>
              <a:rPr lang="en-US" altLang="en-US" sz="1400">
                <a:latin typeface="Times" pitchFamily="2" charset="0"/>
                <a:ea typeface="MS PGothic" panose="020B0600070205080204" pitchFamily="34" charset="-128"/>
              </a:rPr>
              <a:t>©  Janis </a:t>
            </a:r>
            <a:r>
              <a:rPr lang="en-US" altLang="en-US" sz="1400" err="1">
                <a:latin typeface="Times" pitchFamily="2" charset="0"/>
                <a:ea typeface="MS PGothic" panose="020B0600070205080204" pitchFamily="34" charset="-128"/>
              </a:rPr>
              <a:t>Bulgren</a:t>
            </a:r>
            <a:r>
              <a:rPr lang="en-US" altLang="en-US" sz="1400">
                <a:latin typeface="Times" pitchFamily="2" charset="0"/>
                <a:ea typeface="MS PGothic" panose="020B0600070205080204" pitchFamily="34" charset="-128"/>
              </a:rPr>
              <a:t> 2023</a:t>
            </a:r>
          </a:p>
        </p:txBody>
      </p:sp>
      <p:sp>
        <p:nvSpPr>
          <p:cNvPr id="9" name="Slide Number Placeholder 3">
            <a:extLst>
              <a:ext uri="{FF2B5EF4-FFF2-40B4-BE49-F238E27FC236}">
                <a16:creationId xmlns:a16="http://schemas.microsoft.com/office/drawing/2014/main" id="{9EF19FB3-5490-314E-B319-FC635F5D16A4}"/>
              </a:ext>
            </a:extLst>
          </p:cNvPr>
          <p:cNvSpPr>
            <a:spLocks noGrp="1"/>
          </p:cNvSpPr>
          <p:nvPr>
            <p:ph type="sldNum" sz="quarter" idx="10"/>
          </p:nvPr>
        </p:nvSpPr>
        <p:spPr>
          <a:xfrm>
            <a:off x="4572000" y="6587704"/>
            <a:ext cx="588962"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BD8C585-8B27-1A4D-9A22-85F8641BA2BE}" type="slidenum">
              <a:rPr lang="en-US" altLang="en-US" sz="1000" smtClean="0">
                <a:solidFill>
                  <a:schemeClr val="bg1"/>
                </a:solidFill>
              </a:rPr>
              <a:pPr>
                <a:spcBef>
                  <a:spcPct val="0"/>
                </a:spcBef>
                <a:buFontTx/>
                <a:buNone/>
              </a:pPr>
              <a:t>44</a:t>
            </a:fld>
            <a:endParaRPr lang="en-US" altLang="en-US" sz="1000">
              <a:solidFill>
                <a:schemeClr val="bg1"/>
              </a:solidFill>
            </a:endParaRPr>
          </a:p>
        </p:txBody>
      </p:sp>
    </p:spTree>
    <p:extLst>
      <p:ext uri="{BB962C8B-B14F-4D97-AF65-F5344CB8AC3E}">
        <p14:creationId xmlns:p14="http://schemas.microsoft.com/office/powerpoint/2010/main" val="2024467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65246A-454E-C5DD-DE2A-95E6F09093D6}"/>
              </a:ext>
            </a:extLst>
          </p:cNvPr>
          <p:cNvSpPr/>
          <p:nvPr/>
        </p:nvSpPr>
        <p:spPr bwMode="auto">
          <a:xfrm>
            <a:off x="0" y="5401739"/>
            <a:ext cx="9144000" cy="14562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sp>
        <p:nvSpPr>
          <p:cNvPr id="59395" name="Slide Number Placeholder 2">
            <a:extLst>
              <a:ext uri="{FF2B5EF4-FFF2-40B4-BE49-F238E27FC236}">
                <a16:creationId xmlns:a16="http://schemas.microsoft.com/office/drawing/2014/main" id="{273E7C52-BFD7-7A4F-9A16-0AB656A1571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8AB43E8-E740-8745-B023-ACBCE5F8FEA4}" type="slidenum">
              <a:rPr lang="en-US" altLang="en-US" sz="1000" smtClean="0"/>
              <a:pPr>
                <a:spcBef>
                  <a:spcPct val="0"/>
                </a:spcBef>
                <a:buFontTx/>
                <a:buNone/>
              </a:pPr>
              <a:t>45</a:t>
            </a:fld>
            <a:endParaRPr lang="en-US" altLang="en-US" sz="1000" dirty="0"/>
          </a:p>
        </p:txBody>
      </p:sp>
      <p:sp>
        <p:nvSpPr>
          <p:cNvPr id="3" name="Rectangle 2">
            <a:extLst>
              <a:ext uri="{FF2B5EF4-FFF2-40B4-BE49-F238E27FC236}">
                <a16:creationId xmlns:a16="http://schemas.microsoft.com/office/drawing/2014/main" id="{FBCFD547-CA0B-8D44-B732-9F43ABC0FD92}"/>
              </a:ext>
            </a:extLst>
          </p:cNvPr>
          <p:cNvSpPr/>
          <p:nvPr/>
        </p:nvSpPr>
        <p:spPr>
          <a:xfrm>
            <a:off x="527995" y="434891"/>
            <a:ext cx="8088010" cy="646331"/>
          </a:xfrm>
          <a:prstGeom prst="rect">
            <a:avLst/>
          </a:prstGeom>
        </p:spPr>
        <p:txBody>
          <a:bodyPr wrap="square">
            <a:spAutoFit/>
          </a:bodyPr>
          <a:lstStyle/>
          <a:p>
            <a:pPr algn="ctr"/>
            <a:r>
              <a:rPr lang="en-US" sz="3600" b="1" dirty="0">
                <a:latin typeface="+mj-lt"/>
              </a:rPr>
              <a:t>Research Base</a:t>
            </a:r>
          </a:p>
        </p:txBody>
      </p:sp>
      <p:sp>
        <p:nvSpPr>
          <p:cNvPr id="2" name="Rectangle 1">
            <a:extLst>
              <a:ext uri="{FF2B5EF4-FFF2-40B4-BE49-F238E27FC236}">
                <a16:creationId xmlns:a16="http://schemas.microsoft.com/office/drawing/2014/main" id="{3F6A2B2A-D23F-1C44-B9DA-2FED80CF774C}"/>
              </a:ext>
            </a:extLst>
          </p:cNvPr>
          <p:cNvSpPr/>
          <p:nvPr/>
        </p:nvSpPr>
        <p:spPr>
          <a:xfrm>
            <a:off x="-5149515" y="-10828422"/>
            <a:ext cx="16242632" cy="6621493"/>
          </a:xfrm>
          <a:prstGeom prst="rect">
            <a:avLst/>
          </a:prstGeom>
        </p:spPr>
        <p:txBody>
          <a:bodyPr wrap="square">
            <a:spAutoFit/>
          </a:bodyPr>
          <a:lstStyle/>
          <a:p>
            <a:pPr marL="0" marR="0">
              <a:lnSpc>
                <a:spcPts val="1200"/>
              </a:lnSpc>
              <a:spcBef>
                <a:spcPts val="0"/>
              </a:spcBef>
              <a:spcAft>
                <a:spcPts val="0"/>
              </a:spcAft>
            </a:pPr>
            <a:r>
              <a:rPr lang="en-US" b="1">
                <a:ea typeface="Times New Roman" panose="02020603050405020304" pitchFamily="18" charset="0"/>
                <a:cs typeface="Times New Roman" panose="02020603050405020304" pitchFamily="18" charset="0"/>
              </a:rPr>
              <a:t>PUBLICATIONS:</a:t>
            </a:r>
            <a:endParaRPr lang="en-US" sz="2800">
              <a:latin typeface="Geneva" panose="020B0503030404040204" pitchFamily="34" charset="0"/>
              <a:ea typeface="Times New Roman" panose="02020603050405020304" pitchFamily="18" charset="0"/>
              <a:cs typeface="Times New Roman" panose="02020603050405020304" pitchFamily="18" charset="0"/>
            </a:endParaRPr>
          </a:p>
          <a:p>
            <a:pPr marL="0" marR="0">
              <a:lnSpc>
                <a:spcPts val="1200"/>
              </a:lnSpc>
              <a:spcBef>
                <a:spcPts val="0"/>
              </a:spcBef>
              <a:spcAft>
                <a:spcPts val="0"/>
              </a:spcAft>
            </a:pPr>
            <a:r>
              <a:rPr lang="en-US" b="1">
                <a:ea typeface="Times New Roman" panose="02020603050405020304" pitchFamily="18" charset="0"/>
                <a:cs typeface="Times New Roman" panose="02020603050405020304" pitchFamily="18" charset="0"/>
              </a:rPr>
              <a:t>Articles:</a:t>
            </a:r>
            <a:endParaRPr lang="en-US" sz="2800">
              <a:latin typeface="Geneva" panose="020B0503030404040204" pitchFamily="34" charset="0"/>
              <a:ea typeface="Times New Roman" panose="02020603050405020304" pitchFamily="18" charset="0"/>
              <a:cs typeface="Times New Roman" panose="02020603050405020304" pitchFamily="18" charset="0"/>
            </a:endParaRPr>
          </a:p>
          <a:p>
            <a:pPr marL="457200" marR="0" indent="-514350">
              <a:spcBef>
                <a:spcPts val="0"/>
              </a:spcBef>
              <a:spcAft>
                <a:spcPts val="0"/>
              </a:spcAft>
            </a:pPr>
            <a:r>
              <a:rPr lang="en-US" sz="1400">
                <a:ea typeface="Times" pitchFamily="2" charset="0"/>
                <a:cs typeface="Times New Roman" panose="02020603050405020304" pitchFamily="18" charset="0"/>
              </a:rPr>
              <a:t>Hock, M.F., </a:t>
            </a:r>
            <a:r>
              <a:rPr lang="en-US" sz="1400" err="1">
                <a:ea typeface="Times" pitchFamily="2" charset="0"/>
                <a:cs typeface="Times New Roman" panose="02020603050405020304" pitchFamily="18" charset="0"/>
              </a:rPr>
              <a:t>Bulgren</a:t>
            </a:r>
            <a:r>
              <a:rPr lang="en-US" sz="1400">
                <a:ea typeface="Times" pitchFamily="2" charset="0"/>
                <a:cs typeface="Times New Roman" panose="02020603050405020304" pitchFamily="18" charset="0"/>
              </a:rPr>
              <a:t>, J.A. &amp; Brasseur-Hock, I. (2017) The Strategic Instruction Model: The less addressed aspects of effective instruction for high school students with learning disabilities. </a:t>
            </a:r>
            <a:r>
              <a:rPr lang="en-US" sz="1400" i="1">
                <a:ea typeface="Times" pitchFamily="2" charset="0"/>
                <a:cs typeface="Times New Roman" panose="02020603050405020304" pitchFamily="18" charset="0"/>
              </a:rPr>
              <a:t>Learning Disabilities Research and Practice </a:t>
            </a:r>
            <a:r>
              <a:rPr lang="en-US" sz="1400" i="1" err="1">
                <a:ea typeface="Times" pitchFamily="2" charset="0"/>
                <a:cs typeface="Times New Roman" panose="02020603050405020304" pitchFamily="18" charset="0"/>
              </a:rPr>
              <a:t>doi</a:t>
            </a:r>
            <a:r>
              <a:rPr lang="en-US" sz="1400" i="1">
                <a:ea typeface="Times" pitchFamily="2" charset="0"/>
                <a:cs typeface="Times New Roman" panose="02020603050405020304" pitchFamily="18" charset="0"/>
              </a:rPr>
              <a:t> </a:t>
            </a:r>
            <a:r>
              <a:rPr lang="en-US" sz="1400">
                <a:latin typeface="-webkit-standard"/>
                <a:ea typeface="Times New Roman" panose="02020603050405020304" pitchFamily="18" charset="0"/>
                <a:cs typeface="Times New Roman" panose="02020603050405020304" pitchFamily="18" charset="0"/>
              </a:rPr>
              <a:t>10.1111/ldrp.12139</a:t>
            </a:r>
            <a:endParaRPr lang="en-US" sz="2800">
              <a:latin typeface="Geneva" panose="020B0503030404040204" pitchFamily="34" charset="0"/>
              <a:ea typeface="Times New Roman" panose="02020603050405020304" pitchFamily="18" charset="0"/>
              <a:cs typeface="Times New Roman" panose="02020603050405020304" pitchFamily="18" charset="0"/>
            </a:endParaRPr>
          </a:p>
          <a:p>
            <a:pPr marL="457200" marR="0" indent="-457200">
              <a:lnSpc>
                <a:spcPts val="1200"/>
              </a:lnSpc>
              <a:spcBef>
                <a:spcPts val="0"/>
              </a:spcBef>
              <a:spcAft>
                <a:spcPts val="0"/>
              </a:spcAft>
            </a:pPr>
            <a:r>
              <a:rPr lang="en-US">
                <a:ea typeface="Times New Roman" panose="02020603050405020304" pitchFamily="18" charset="0"/>
                <a:cs typeface="Times New Roman" panose="02020603050405020304" pitchFamily="18" charset="0"/>
              </a:rPr>
              <a:t>. </a:t>
            </a:r>
            <a:r>
              <a:rPr lang="en-US" i="1">
                <a:ea typeface="Times New Roman" panose="02020603050405020304" pitchFamily="18" charset="0"/>
                <a:cs typeface="Times New Roman" panose="02020603050405020304" pitchFamily="18" charset="0"/>
              </a:rPr>
              <a:t>Science Scope</a:t>
            </a:r>
            <a:r>
              <a:rPr lang="en-US">
                <a:ea typeface="Times New Roman" panose="02020603050405020304" pitchFamily="18" charset="0"/>
                <a:cs typeface="Times New Roman" panose="02020603050405020304" pitchFamily="18" charset="0"/>
              </a:rPr>
              <a:t>, </a:t>
            </a:r>
            <a:r>
              <a:rPr lang="en-US" i="1">
                <a:ea typeface="Times New Roman" panose="02020603050405020304" pitchFamily="18" charset="0"/>
                <a:cs typeface="Times New Roman" panose="02020603050405020304" pitchFamily="18" charset="0"/>
              </a:rPr>
              <a:t>38</a:t>
            </a:r>
            <a:r>
              <a:rPr lang="en-US">
                <a:ea typeface="Times New Roman" panose="02020603050405020304" pitchFamily="18" charset="0"/>
                <a:cs typeface="Times New Roman" panose="02020603050405020304" pitchFamily="18" charset="0"/>
              </a:rPr>
              <a:t> (7), 78–85. </a:t>
            </a:r>
            <a:endParaRPr lang="en-US" sz="2800">
              <a:latin typeface="Geneva" panose="020B0503030404040204" pitchFamily="34" charset="0"/>
              <a:ea typeface="Times New Roman" panose="02020603050405020304" pitchFamily="18" charset="0"/>
              <a:cs typeface="Times New Roman" panose="02020603050405020304" pitchFamily="18" charset="0"/>
            </a:endParaRPr>
          </a:p>
          <a:p>
            <a:pPr marL="457200" marR="0" indent="-457200">
              <a:lnSpc>
                <a:spcPts val="1200"/>
              </a:lnSpc>
              <a:spcBef>
                <a:spcPts val="0"/>
              </a:spcBef>
              <a:spcAft>
                <a:spcPts val="0"/>
              </a:spcAft>
            </a:pPr>
            <a:r>
              <a:rPr lang="en-US" err="1">
                <a:ea typeface="Times New Roman" panose="02020603050405020304" pitchFamily="18" charset="0"/>
                <a:cs typeface="Times New Roman" panose="02020603050405020304" pitchFamily="18" charset="0"/>
              </a:rPr>
              <a:t>Bulgren</a:t>
            </a:r>
            <a:r>
              <a:rPr lang="en-US">
                <a:ea typeface="Times New Roman" panose="02020603050405020304" pitchFamily="18" charset="0"/>
                <a:cs typeface="Times New Roman" panose="02020603050405020304" pitchFamily="18" charset="0"/>
              </a:rPr>
              <a:t>, J. A., Ellis, J. D., &amp; Marquis, J. G. (2014). The use and effectiveness of an Argumentation and Evaluation</a:t>
            </a:r>
          </a:p>
          <a:p>
            <a:pPr marL="457200" marR="0" indent="-457200">
              <a:lnSpc>
                <a:spcPts val="1200"/>
              </a:lnSpc>
              <a:spcBef>
                <a:spcPts val="0"/>
              </a:spcBef>
              <a:spcAft>
                <a:spcPts val="0"/>
              </a:spcAft>
            </a:pPr>
            <a:endParaRPr lang="en-US">
              <a:ea typeface="Times New Roman" panose="02020603050405020304" pitchFamily="18" charset="0"/>
              <a:cs typeface="Times New Roman" panose="02020603050405020304" pitchFamily="18" charset="0"/>
            </a:endParaRPr>
          </a:p>
          <a:p>
            <a:pPr marL="457200" marR="0" indent="-457200">
              <a:lnSpc>
                <a:spcPts val="1200"/>
              </a:lnSpc>
              <a:spcBef>
                <a:spcPts val="0"/>
              </a:spcBef>
              <a:spcAft>
                <a:spcPts val="0"/>
              </a:spcAft>
            </a:pPr>
            <a:endParaRPr lang="en-US">
              <a:ea typeface="Times New Roman" panose="02020603050405020304" pitchFamily="18" charset="0"/>
              <a:cs typeface="Times New Roman" panose="02020603050405020304" pitchFamily="18" charset="0"/>
            </a:endParaRPr>
          </a:p>
          <a:p>
            <a:pPr marL="457200" marR="0" indent="-457200">
              <a:lnSpc>
                <a:spcPts val="1200"/>
              </a:lnSpc>
              <a:spcBef>
                <a:spcPts val="0"/>
              </a:spcBef>
              <a:spcAft>
                <a:spcPts val="0"/>
              </a:spcAft>
            </a:pPr>
            <a:endParaRPr lang="en-US">
              <a:ea typeface="Times New Roman" panose="02020603050405020304" pitchFamily="18" charset="0"/>
              <a:cs typeface="Times New Roman" panose="02020603050405020304" pitchFamily="18" charset="0"/>
            </a:endParaRPr>
          </a:p>
          <a:p>
            <a:pPr marL="457200" marR="0" indent="-457200">
              <a:lnSpc>
                <a:spcPts val="1200"/>
              </a:lnSpc>
              <a:spcBef>
                <a:spcPts val="0"/>
              </a:spcBef>
              <a:spcAft>
                <a:spcPts val="0"/>
              </a:spcAft>
            </a:pPr>
            <a:endParaRPr lang="en-US">
              <a:ea typeface="Times New Roman" panose="02020603050405020304" pitchFamily="18" charset="0"/>
              <a:cs typeface="Times New Roman" panose="02020603050405020304" pitchFamily="18" charset="0"/>
            </a:endParaRPr>
          </a:p>
          <a:p>
            <a:pPr marL="457200" marR="0" indent="-457200">
              <a:lnSpc>
                <a:spcPts val="1200"/>
              </a:lnSpc>
              <a:spcBef>
                <a:spcPts val="0"/>
              </a:spcBef>
              <a:spcAft>
                <a:spcPts val="0"/>
              </a:spcAft>
            </a:pPr>
            <a:r>
              <a:rPr lang="en-US">
                <a:ea typeface="Times New Roman" panose="02020603050405020304" pitchFamily="18" charset="0"/>
                <a:cs typeface="Times New Roman" panose="02020603050405020304" pitchFamily="18" charset="0"/>
              </a:rPr>
              <a:t> Intervention in science classes. </a:t>
            </a:r>
            <a:r>
              <a:rPr lang="en-US" i="1">
                <a:ea typeface="Times New Roman" panose="02020603050405020304" pitchFamily="18" charset="0"/>
                <a:cs typeface="Times New Roman" panose="02020603050405020304" pitchFamily="18" charset="0"/>
              </a:rPr>
              <a:t>Journal of Science Education and Technology</a:t>
            </a:r>
            <a:r>
              <a:rPr lang="en-US">
                <a:ea typeface="Times New Roman" panose="02020603050405020304" pitchFamily="18" charset="0"/>
                <a:cs typeface="Times New Roman" panose="02020603050405020304" pitchFamily="18" charset="0"/>
              </a:rPr>
              <a:t>, </a:t>
            </a:r>
            <a:r>
              <a:rPr lang="en-US" i="1">
                <a:ea typeface="Times New Roman" panose="02020603050405020304" pitchFamily="18" charset="0"/>
                <a:cs typeface="Times New Roman" panose="02020603050405020304" pitchFamily="18" charset="0"/>
              </a:rPr>
              <a:t>23</a:t>
            </a:r>
            <a:r>
              <a:rPr lang="en-US">
                <a:ea typeface="Times New Roman" panose="02020603050405020304" pitchFamily="18" charset="0"/>
                <a:cs typeface="Times New Roman" panose="02020603050405020304" pitchFamily="18" charset="0"/>
              </a:rPr>
              <a:t> (1), 82–97. </a:t>
            </a:r>
            <a:endParaRPr lang="en-US" sz="2800">
              <a:latin typeface="Geneva" panose="020B0503030404040204" pitchFamily="34" charset="0"/>
              <a:ea typeface="Times New Roman" panose="02020603050405020304" pitchFamily="18" charset="0"/>
              <a:cs typeface="Times New Roman" panose="02020603050405020304" pitchFamily="18" charset="0"/>
            </a:endParaRPr>
          </a:p>
          <a:p>
            <a:pPr marL="457200" marR="0" indent="-457200">
              <a:lnSpc>
                <a:spcPts val="1200"/>
              </a:lnSpc>
              <a:spcBef>
                <a:spcPts val="0"/>
              </a:spcBef>
              <a:spcAft>
                <a:spcPts val="0"/>
              </a:spcAft>
            </a:pPr>
            <a:r>
              <a:rPr lang="en-US" err="1">
                <a:ea typeface="Times New Roman" panose="02020603050405020304" pitchFamily="18" charset="0"/>
                <a:cs typeface="Times New Roman" panose="02020603050405020304" pitchFamily="18" charset="0"/>
              </a:rPr>
              <a:t>Bulgren</a:t>
            </a:r>
            <a:r>
              <a:rPr lang="en-US">
                <a:ea typeface="Times New Roman" panose="02020603050405020304" pitchFamily="18" charset="0"/>
                <a:cs typeface="Times New Roman" panose="02020603050405020304" pitchFamily="18" charset="0"/>
              </a:rPr>
              <a:t>, J.A., Marquis, J.G., Deshler, D.D., Lenz, B.K., &amp; </a:t>
            </a:r>
            <a:r>
              <a:rPr lang="en-US" err="1">
                <a:ea typeface="Times New Roman" panose="02020603050405020304" pitchFamily="18" charset="0"/>
                <a:cs typeface="Times New Roman" panose="02020603050405020304" pitchFamily="18" charset="0"/>
              </a:rPr>
              <a:t>Schumaker</a:t>
            </a:r>
            <a:r>
              <a:rPr lang="en-US">
                <a:ea typeface="Times New Roman" panose="02020603050405020304" pitchFamily="18" charset="0"/>
                <a:cs typeface="Times New Roman" panose="02020603050405020304" pitchFamily="18" charset="0"/>
              </a:rPr>
              <a:t>, J.B. (2013). The use and effectiveness of a question exploration routine in secondary-level English language arts classrooms. </a:t>
            </a:r>
            <a:r>
              <a:rPr lang="en-US" i="1">
                <a:ea typeface="Times New Roman" panose="02020603050405020304" pitchFamily="18" charset="0"/>
                <a:cs typeface="Times New Roman" panose="02020603050405020304" pitchFamily="18" charset="0"/>
              </a:rPr>
              <a:t>Learning Disabilities: Research and Practice, 28</a:t>
            </a:r>
            <a:r>
              <a:rPr lang="en-US">
                <a:ea typeface="Times New Roman" panose="02020603050405020304" pitchFamily="18" charset="0"/>
                <a:cs typeface="Times New Roman" panose="02020603050405020304" pitchFamily="18" charset="0"/>
              </a:rPr>
              <a:t>(4), 156-169</a:t>
            </a:r>
            <a:r>
              <a:rPr lang="en-US" i="1">
                <a:ea typeface="Times New Roman" panose="02020603050405020304" pitchFamily="18" charset="0"/>
                <a:cs typeface="Times New Roman" panose="02020603050405020304" pitchFamily="18" charset="0"/>
              </a:rPr>
              <a:t>.</a:t>
            </a:r>
            <a:endParaRPr lang="en-US" sz="2800">
              <a:latin typeface="Geneva" panose="020B0503030404040204" pitchFamily="34" charset="0"/>
              <a:ea typeface="Times New Roman" panose="02020603050405020304" pitchFamily="18" charset="0"/>
              <a:cs typeface="Times New Roman" panose="02020603050405020304" pitchFamily="18" charset="0"/>
            </a:endParaRPr>
          </a:p>
          <a:p>
            <a:pPr marL="457200" marR="0" indent="-457200">
              <a:lnSpc>
                <a:spcPts val="1200"/>
              </a:lnSpc>
              <a:spcBef>
                <a:spcPts val="0"/>
              </a:spcBef>
              <a:spcAft>
                <a:spcPts val="0"/>
              </a:spcAft>
            </a:pPr>
            <a:r>
              <a:rPr lang="en-US" err="1">
                <a:ea typeface="Times New Roman" panose="02020603050405020304" pitchFamily="18" charset="0"/>
                <a:cs typeface="Times New Roman" panose="02020603050405020304" pitchFamily="18" charset="0"/>
              </a:rPr>
              <a:t>Bulgren</a:t>
            </a:r>
            <a:r>
              <a:rPr lang="en-US">
                <a:ea typeface="Times New Roman" panose="02020603050405020304" pitchFamily="18" charset="0"/>
                <a:cs typeface="Times New Roman" panose="02020603050405020304" pitchFamily="18" charset="0"/>
              </a:rPr>
              <a:t>, J.A., Graner, P.S., &amp; Deshler, D.D. (2013). Literacy challenges and opportunities for students with learning disabilities in social studies and history. </a:t>
            </a:r>
            <a:r>
              <a:rPr lang="en-US" i="1">
                <a:ea typeface="Times New Roman" panose="02020603050405020304" pitchFamily="18" charset="0"/>
                <a:cs typeface="Times New Roman" panose="02020603050405020304" pitchFamily="18" charset="0"/>
              </a:rPr>
              <a:t>Learning Disabilities &amp; Research, 28</a:t>
            </a:r>
            <a:r>
              <a:rPr lang="en-US">
                <a:ea typeface="Times New Roman" panose="02020603050405020304" pitchFamily="18" charset="0"/>
                <a:cs typeface="Times New Roman" panose="02020603050405020304" pitchFamily="18" charset="0"/>
              </a:rPr>
              <a:t>(1), 17-27.</a:t>
            </a:r>
            <a:endParaRPr lang="en-US" sz="2800">
              <a:latin typeface="Geneva" panose="020B0503030404040204" pitchFamily="34" charset="0"/>
              <a:ea typeface="Times New Roman" panose="02020603050405020304" pitchFamily="18" charset="0"/>
              <a:cs typeface="Times New Roman" panose="02020603050405020304" pitchFamily="18" charset="0"/>
            </a:endParaRPr>
          </a:p>
          <a:p>
            <a:pPr marL="457200" indent="-457200">
              <a:spcBef>
                <a:spcPts val="0"/>
              </a:spcBef>
              <a:spcAft>
                <a:spcPts val="0"/>
              </a:spcAft>
              <a:tabLst>
                <a:tab pos="1257300" algn="l"/>
              </a:tabLst>
            </a:pPr>
            <a:r>
              <a:rPr lang="en-US" err="1">
                <a:ea typeface="Times New Roman" panose="02020603050405020304" pitchFamily="18" charset="0"/>
                <a:cs typeface="Times New Roman" panose="02020603050405020304" pitchFamily="18" charset="0"/>
              </a:rPr>
              <a:t>Bulgren</a:t>
            </a:r>
            <a:r>
              <a:rPr lang="en-US">
                <a:ea typeface="Times New Roman" panose="02020603050405020304" pitchFamily="18" charset="0"/>
                <a:cs typeface="Times New Roman" panose="02020603050405020304" pitchFamily="18" charset="0"/>
              </a:rPr>
              <a:t>, J.A., Marquis, J.G., Lenz, B.K., Deshler, D.D., &amp; </a:t>
            </a:r>
            <a:r>
              <a:rPr lang="en-US" err="1">
                <a:ea typeface="Times New Roman" panose="02020603050405020304" pitchFamily="18" charset="0"/>
                <a:cs typeface="Times New Roman" panose="02020603050405020304" pitchFamily="18" charset="0"/>
              </a:rPr>
              <a:t>Schumaker</a:t>
            </a:r>
            <a:r>
              <a:rPr lang="en-US">
                <a:ea typeface="Times New Roman" panose="02020603050405020304" pitchFamily="18" charset="0"/>
                <a:cs typeface="Times New Roman" panose="02020603050405020304" pitchFamily="18" charset="0"/>
              </a:rPr>
              <a:t>, J.B. (2011). The effectiveness of a question exploration routine for enhancing the content learning of students. </a:t>
            </a:r>
            <a:r>
              <a:rPr lang="en-US" i="1">
                <a:ea typeface="Times New Roman" panose="02020603050405020304" pitchFamily="18" charset="0"/>
                <a:cs typeface="Times New Roman" panose="02020603050405020304" pitchFamily="18" charset="0"/>
              </a:rPr>
              <a:t>Journal of Educational Psychology, 103</a:t>
            </a:r>
            <a:r>
              <a:rPr lang="en-US">
                <a:ea typeface="Times New Roman" panose="02020603050405020304" pitchFamily="18" charset="0"/>
                <a:cs typeface="Times New Roman" panose="02020603050405020304" pitchFamily="18" charset="0"/>
              </a:rPr>
              <a:t>(3), 578-593.</a:t>
            </a:r>
            <a:endParaRPr lang="en-US" sz="1800" b="1">
              <a:latin typeface="Geneva" panose="020B0503030404040204" pitchFamily="34" charset="0"/>
              <a:ea typeface="Times New Roman" panose="02020603050405020304" pitchFamily="18" charset="0"/>
              <a:cs typeface="Times New Roman" panose="02020603050405020304" pitchFamily="18" charset="0"/>
            </a:endParaRPr>
          </a:p>
          <a:p>
            <a:pPr marL="457200" marR="0" indent="-457200">
              <a:spcBef>
                <a:spcPts val="0"/>
              </a:spcBef>
              <a:spcAft>
                <a:spcPts val="0"/>
              </a:spcAft>
            </a:pPr>
            <a:r>
              <a:rPr lang="en-US" err="1">
                <a:ea typeface="Times New Roman" panose="02020603050405020304" pitchFamily="18" charset="0"/>
                <a:cs typeface="Times New Roman" panose="02020603050405020304" pitchFamily="18" charset="0"/>
              </a:rPr>
              <a:t>Bulgren</a:t>
            </a:r>
            <a:r>
              <a:rPr lang="en-US">
                <a:ea typeface="Times New Roman" panose="02020603050405020304" pitchFamily="18" charset="0"/>
                <a:cs typeface="Times New Roman" panose="02020603050405020304" pitchFamily="18" charset="0"/>
              </a:rPr>
              <a:t>, J.A., Marquis, J.G., Lenz, B.K., </a:t>
            </a:r>
            <a:r>
              <a:rPr lang="en-US" err="1">
                <a:ea typeface="Times New Roman" panose="02020603050405020304" pitchFamily="18" charset="0"/>
                <a:cs typeface="Times New Roman" panose="02020603050405020304" pitchFamily="18" charset="0"/>
              </a:rPr>
              <a:t>Schumaker</a:t>
            </a:r>
            <a:r>
              <a:rPr lang="en-US">
                <a:ea typeface="Times New Roman" panose="02020603050405020304" pitchFamily="18" charset="0"/>
                <a:cs typeface="Times New Roman" panose="02020603050405020304" pitchFamily="18" charset="0"/>
              </a:rPr>
              <a:t>, J.B., &amp; Deshler, D.D. (2009). Effectiveness of question exploration to enhance students' written expression of content knowledge and comprehension. </a:t>
            </a:r>
            <a:r>
              <a:rPr lang="en-US" i="1">
                <a:ea typeface="Times New Roman" panose="02020603050405020304" pitchFamily="18" charset="0"/>
                <a:cs typeface="Times New Roman" panose="02020603050405020304" pitchFamily="18" charset="0"/>
              </a:rPr>
              <a:t>Reading and Writing Quarterly, 25</a:t>
            </a:r>
            <a:r>
              <a:rPr lang="en-US">
                <a:ea typeface="Times New Roman" panose="02020603050405020304" pitchFamily="18" charset="0"/>
                <a:cs typeface="Times New Roman" panose="02020603050405020304" pitchFamily="18" charset="0"/>
              </a:rPr>
              <a:t>(4), 271-289.</a:t>
            </a:r>
            <a:endParaRPr lang="en-US" sz="2800">
              <a:latin typeface="Geneva" panose="020B0503030404040204" pitchFamily="34" charset="0"/>
              <a:ea typeface="Times New Roman" panose="02020603050405020304" pitchFamily="18" charset="0"/>
              <a:cs typeface="Times New Roman" panose="02020603050405020304" pitchFamily="18" charset="0"/>
            </a:endParaRPr>
          </a:p>
          <a:p>
            <a:pPr marL="457200" marR="0" indent="-457200">
              <a:lnSpc>
                <a:spcPts val="1200"/>
              </a:lnSpc>
              <a:spcBef>
                <a:spcPts val="0"/>
              </a:spcBef>
              <a:spcAft>
                <a:spcPts val="0"/>
              </a:spcAft>
            </a:pPr>
            <a:r>
              <a:rPr lang="en-US" err="1">
                <a:ea typeface="Times New Roman" panose="02020603050405020304" pitchFamily="18" charset="0"/>
                <a:cs typeface="Times New Roman" panose="02020603050405020304" pitchFamily="18" charset="0"/>
              </a:rPr>
              <a:t>Bulgren</a:t>
            </a:r>
            <a:r>
              <a:rPr lang="en-US">
                <a:ea typeface="Times New Roman" panose="02020603050405020304" pitchFamily="18" charset="0"/>
                <a:cs typeface="Times New Roman" panose="02020603050405020304" pitchFamily="18" charset="0"/>
              </a:rPr>
              <a:t>, J.A., Deshler, D D., &amp; Lenz, B.K. (2007). Engaging adolescents with LD in higher order thinking about history concepts using integrated content enhancement routines.</a:t>
            </a:r>
            <a:r>
              <a:rPr lang="en-US" i="1">
                <a:ea typeface="Times New Roman" panose="02020603050405020304" pitchFamily="18" charset="0"/>
                <a:cs typeface="Times New Roman" panose="02020603050405020304" pitchFamily="18" charset="0"/>
              </a:rPr>
              <a:t> Journal of Learning Disabilities, 40(</a:t>
            </a:r>
            <a:r>
              <a:rPr lang="en-US">
                <a:ea typeface="Times New Roman" panose="02020603050405020304" pitchFamily="18" charset="0"/>
                <a:cs typeface="Times New Roman" panose="02020603050405020304" pitchFamily="18" charset="0"/>
              </a:rPr>
              <a:t>2), 121-133.</a:t>
            </a:r>
            <a:endParaRPr lang="en-US" sz="2800">
              <a:latin typeface="Geneva" panose="020B0503030404040204" pitchFamily="34" charset="0"/>
              <a:ea typeface="Times New Roman" panose="02020603050405020304" pitchFamily="18" charset="0"/>
              <a:cs typeface="Times New Roman" panose="02020603050405020304" pitchFamily="18" charset="0"/>
            </a:endParaRPr>
          </a:p>
          <a:p>
            <a:pPr marL="457200" marR="0" indent="-457200">
              <a:lnSpc>
                <a:spcPts val="1200"/>
              </a:lnSpc>
              <a:spcBef>
                <a:spcPts val="0"/>
              </a:spcBef>
              <a:spcAft>
                <a:spcPts val="0"/>
              </a:spcAft>
            </a:pPr>
            <a:r>
              <a:rPr lang="en-US">
                <a:ea typeface="Times New Roman" panose="02020603050405020304" pitchFamily="18" charset="0"/>
                <a:cs typeface="Times New Roman" panose="02020603050405020304" pitchFamily="18" charset="0"/>
              </a:rPr>
              <a:t>Lenz, B.K., Adams, G.L., </a:t>
            </a:r>
            <a:r>
              <a:rPr lang="en-US" err="1">
                <a:ea typeface="Times New Roman" panose="02020603050405020304" pitchFamily="18" charset="0"/>
                <a:cs typeface="Times New Roman" panose="02020603050405020304" pitchFamily="18" charset="0"/>
              </a:rPr>
              <a:t>Bulgren</a:t>
            </a:r>
            <a:r>
              <a:rPr lang="en-US">
                <a:ea typeface="Times New Roman" panose="02020603050405020304" pitchFamily="18" charset="0"/>
                <a:cs typeface="Times New Roman" panose="02020603050405020304" pitchFamily="18" charset="0"/>
              </a:rPr>
              <a:t>, J.A., </a:t>
            </a:r>
            <a:r>
              <a:rPr lang="en-US" err="1">
                <a:ea typeface="Times New Roman" panose="02020603050405020304" pitchFamily="18" charset="0"/>
                <a:cs typeface="Times New Roman" panose="02020603050405020304" pitchFamily="18" charset="0"/>
              </a:rPr>
              <a:t>Pouliot</a:t>
            </a:r>
            <a:r>
              <a:rPr lang="en-US">
                <a:ea typeface="Times New Roman" panose="02020603050405020304" pitchFamily="18" charset="0"/>
                <a:cs typeface="Times New Roman" panose="02020603050405020304" pitchFamily="18" charset="0"/>
              </a:rPr>
              <a:t>, N., &amp; </a:t>
            </a:r>
            <a:r>
              <a:rPr lang="en-US" err="1">
                <a:ea typeface="Times New Roman" panose="02020603050405020304" pitchFamily="18" charset="0"/>
                <a:cs typeface="Times New Roman" panose="02020603050405020304" pitchFamily="18" charset="0"/>
              </a:rPr>
              <a:t>Laraux</a:t>
            </a:r>
            <a:r>
              <a:rPr lang="en-US">
                <a:ea typeface="Times New Roman" panose="02020603050405020304" pitchFamily="18" charset="0"/>
                <a:cs typeface="Times New Roman" panose="02020603050405020304" pitchFamily="18" charset="0"/>
              </a:rPr>
              <a:t>, M. (2007). Effects of curriculum maps and guiding questions on the test performance of adolescents with learning disabilities. </a:t>
            </a:r>
            <a:r>
              <a:rPr lang="en-US" i="1">
                <a:ea typeface="Times New Roman" panose="02020603050405020304" pitchFamily="18" charset="0"/>
                <a:cs typeface="Times New Roman" panose="02020603050405020304" pitchFamily="18" charset="0"/>
              </a:rPr>
              <a:t>Learning Disability Quarterly</a:t>
            </a:r>
            <a:r>
              <a:rPr lang="en-US">
                <a:ea typeface="Times New Roman" panose="02020603050405020304" pitchFamily="18" charset="0"/>
                <a:cs typeface="Times New Roman" panose="02020603050405020304" pitchFamily="18" charset="0"/>
              </a:rPr>
              <a:t>, </a:t>
            </a:r>
            <a:r>
              <a:rPr lang="en-US" i="1">
                <a:latin typeface="Times New Roman Italic"/>
                <a:ea typeface="Times New Roman" panose="02020603050405020304" pitchFamily="18" charset="0"/>
                <a:cs typeface="Times New Roman" panose="02020603050405020304" pitchFamily="18" charset="0"/>
              </a:rPr>
              <a:t>30</a:t>
            </a:r>
            <a:r>
              <a:rPr lang="en-US">
                <a:ea typeface="Times New Roman" panose="02020603050405020304" pitchFamily="18" charset="0"/>
                <a:cs typeface="Times New Roman" panose="02020603050405020304" pitchFamily="18" charset="0"/>
              </a:rPr>
              <a:t>(4), 235-244.</a:t>
            </a:r>
            <a:endParaRPr lang="en-US" sz="2800">
              <a:latin typeface="Geneva" panose="020B0503030404040204" pitchFamily="34" charset="0"/>
              <a:ea typeface="Times New Roman" panose="02020603050405020304" pitchFamily="18" charset="0"/>
              <a:cs typeface="Times New Roman" panose="02020603050405020304" pitchFamily="18" charset="0"/>
            </a:endParaRPr>
          </a:p>
          <a:p>
            <a:pPr marL="457200" marR="0" indent="-457200">
              <a:lnSpc>
                <a:spcPts val="1200"/>
              </a:lnSpc>
              <a:spcBef>
                <a:spcPts val="0"/>
              </a:spcBef>
              <a:spcAft>
                <a:spcPts val="0"/>
              </a:spcAft>
            </a:pPr>
            <a:r>
              <a:rPr lang="en-US" err="1">
                <a:ea typeface="Times New Roman" panose="02020603050405020304" pitchFamily="18" charset="0"/>
                <a:cs typeface="Times New Roman" panose="02020603050405020304" pitchFamily="18" charset="0"/>
              </a:rPr>
              <a:t>Bulgren</a:t>
            </a:r>
            <a:r>
              <a:rPr lang="en-US">
                <a:ea typeface="Times New Roman" panose="02020603050405020304" pitchFamily="18" charset="0"/>
                <a:cs typeface="Times New Roman" panose="02020603050405020304" pitchFamily="18" charset="0"/>
              </a:rPr>
              <a:t>, J.A. (2006). Integrated content enhancement routines: Responding to the needs of adolescents with disabilities in rigorous inclusive secondary content classes. </a:t>
            </a:r>
            <a:r>
              <a:rPr lang="en-US" i="1">
                <a:ea typeface="Times New Roman" panose="02020603050405020304" pitchFamily="18" charset="0"/>
                <a:cs typeface="Times New Roman" panose="02020603050405020304" pitchFamily="18" charset="0"/>
              </a:rPr>
              <a:t>Teaching Exceptional Children, 38</a:t>
            </a:r>
            <a:r>
              <a:rPr lang="en-US">
                <a:ea typeface="Times New Roman" panose="02020603050405020304" pitchFamily="18" charset="0"/>
                <a:cs typeface="Times New Roman" panose="02020603050405020304" pitchFamily="18" charset="0"/>
              </a:rPr>
              <a:t>(6), 54-58.</a:t>
            </a:r>
            <a:endParaRPr lang="en-US" sz="2800">
              <a:latin typeface="Geneva" panose="020B0503030404040204" pitchFamily="34" charset="0"/>
              <a:ea typeface="Times New Roman" panose="02020603050405020304" pitchFamily="18" charset="0"/>
              <a:cs typeface="Times New Roman" panose="02020603050405020304" pitchFamily="18" charset="0"/>
            </a:endParaRPr>
          </a:p>
          <a:p>
            <a:pPr marL="457200" marR="0" indent="-457200">
              <a:spcBef>
                <a:spcPts val="0"/>
              </a:spcBef>
              <a:spcAft>
                <a:spcPts val="0"/>
              </a:spcAft>
            </a:pPr>
            <a:r>
              <a:rPr lang="en-US">
                <a:ea typeface="Times New Roman" panose="02020603050405020304" pitchFamily="18" charset="0"/>
                <a:cs typeface="Times New Roman" panose="02020603050405020304" pitchFamily="18" charset="0"/>
              </a:rPr>
              <a:t>and research-based practices and standards. </a:t>
            </a:r>
            <a:r>
              <a:rPr lang="en-US" i="1">
                <a:ea typeface="Times New Roman" panose="02020603050405020304" pitchFamily="18" charset="0"/>
                <a:cs typeface="Times New Roman" panose="02020603050405020304" pitchFamily="18" charset="0"/>
              </a:rPr>
              <a:t>Learning Disabilities: A Contemporary Journal, 4</a:t>
            </a:r>
            <a:r>
              <a:rPr lang="en-US">
                <a:ea typeface="Times New Roman" panose="02020603050405020304" pitchFamily="18" charset="0"/>
                <a:cs typeface="Times New Roman" panose="02020603050405020304" pitchFamily="18" charset="0"/>
              </a:rPr>
              <a:t>(1), 39-65.</a:t>
            </a:r>
            <a:endParaRPr lang="en-US" sz="2800">
              <a:latin typeface="Geneva" panose="020B0503030404040204" pitchFamily="34" charset="0"/>
              <a:ea typeface="Times New Roman" panose="02020603050405020304" pitchFamily="18" charset="0"/>
              <a:cs typeface="Times New Roman" panose="02020603050405020304" pitchFamily="18" charset="0"/>
            </a:endParaRPr>
          </a:p>
          <a:p>
            <a:pPr marL="457200" marR="0" indent="-457200">
              <a:lnSpc>
                <a:spcPts val="1200"/>
              </a:lnSpc>
              <a:spcBef>
                <a:spcPts val="0"/>
              </a:spcBef>
              <a:spcAft>
                <a:spcPts val="0"/>
              </a:spcAft>
            </a:pPr>
            <a:r>
              <a:rPr lang="en-US" err="1">
                <a:ea typeface="Times New Roman" panose="02020603050405020304" pitchFamily="18" charset="0"/>
                <a:cs typeface="Times New Roman" panose="02020603050405020304" pitchFamily="18" charset="0"/>
              </a:rPr>
              <a:t>Schumaker</a:t>
            </a:r>
            <a:r>
              <a:rPr lang="en-US">
                <a:ea typeface="Times New Roman" panose="02020603050405020304" pitchFamily="18" charset="0"/>
                <a:cs typeface="Times New Roman" panose="02020603050405020304" pitchFamily="18" charset="0"/>
              </a:rPr>
              <a:t>, J.B., Deshler, D.D., Woodruff, S.K., Hock, M.F., </a:t>
            </a:r>
            <a:r>
              <a:rPr lang="en-US" err="1">
                <a:ea typeface="Times New Roman" panose="02020603050405020304" pitchFamily="18" charset="0"/>
                <a:cs typeface="Times New Roman" panose="02020603050405020304" pitchFamily="18" charset="0"/>
              </a:rPr>
              <a:t>Bulgren</a:t>
            </a:r>
            <a:r>
              <a:rPr lang="en-US">
                <a:ea typeface="Times New Roman" panose="02020603050405020304" pitchFamily="18" charset="0"/>
                <a:cs typeface="Times New Roman" panose="02020603050405020304" pitchFamily="18" charset="0"/>
              </a:rPr>
              <a:t>, J.A., &amp; Lenz, B.K. (2006) Reading strategy </a:t>
            </a:r>
            <a:r>
              <a:rPr lang="en-US" err="1">
                <a:ea typeface="Times New Roman" panose="02020603050405020304" pitchFamily="18" charset="0"/>
                <a:cs typeface="Times New Roman" panose="02020603050405020304" pitchFamily="18" charset="0"/>
              </a:rPr>
              <a:t>Schumaker</a:t>
            </a:r>
            <a:r>
              <a:rPr lang="en-US">
                <a:ea typeface="Times New Roman" panose="02020603050405020304" pitchFamily="18" charset="0"/>
                <a:cs typeface="Times New Roman" panose="02020603050405020304" pitchFamily="18" charset="0"/>
              </a:rPr>
              <a:t>, J.B., Deshler, D.D., </a:t>
            </a:r>
            <a:r>
              <a:rPr lang="en-US" err="1">
                <a:ea typeface="Times New Roman" panose="02020603050405020304" pitchFamily="18" charset="0"/>
                <a:cs typeface="Times New Roman" panose="02020603050405020304" pitchFamily="18" charset="0"/>
              </a:rPr>
              <a:t>Bulgren</a:t>
            </a:r>
            <a:r>
              <a:rPr lang="en-US">
                <a:ea typeface="Times New Roman" panose="02020603050405020304" pitchFamily="18" charset="0"/>
                <a:cs typeface="Times New Roman" panose="02020603050405020304" pitchFamily="18" charset="0"/>
              </a:rPr>
              <a:t>, J.A., Davis, B., Lenz, B.K., &amp; </a:t>
            </a:r>
            <a:r>
              <a:rPr lang="en-US" err="1">
                <a:ea typeface="Times New Roman" panose="02020603050405020304" pitchFamily="18" charset="0"/>
                <a:cs typeface="Times New Roman" panose="02020603050405020304" pitchFamily="18" charset="0"/>
              </a:rPr>
              <a:t>Grossen</a:t>
            </a:r>
            <a:r>
              <a:rPr lang="en-US">
                <a:ea typeface="Times New Roman" panose="02020603050405020304" pitchFamily="18" charset="0"/>
                <a:cs typeface="Times New Roman" panose="02020603050405020304" pitchFamily="18" charset="0"/>
              </a:rPr>
              <a:t>, B. (2002). Access of adolescents with disabilities to general education curriculum: Myth or reality? </a:t>
            </a:r>
            <a:r>
              <a:rPr lang="en-US" i="1">
                <a:ea typeface="Times New Roman" panose="02020603050405020304" pitchFamily="18" charset="0"/>
                <a:cs typeface="Times New Roman" panose="02020603050405020304" pitchFamily="18" charset="0"/>
              </a:rPr>
              <a:t>Focus on Exceptional Children, 35</a:t>
            </a:r>
            <a:r>
              <a:rPr lang="en-US">
                <a:ea typeface="Times New Roman" panose="02020603050405020304" pitchFamily="18" charset="0"/>
                <a:cs typeface="Times New Roman" panose="02020603050405020304" pitchFamily="18" charset="0"/>
              </a:rPr>
              <a:t>(3), 1-16. </a:t>
            </a:r>
            <a:endParaRPr lang="en-US" sz="2800">
              <a:latin typeface="Geneva" panose="020B0503030404040204" pitchFamily="34" charset="0"/>
              <a:ea typeface="Times New Roman" panose="02020603050405020304" pitchFamily="18" charset="0"/>
              <a:cs typeface="Times New Roman" panose="02020603050405020304" pitchFamily="18" charset="0"/>
            </a:endParaRPr>
          </a:p>
          <a:p>
            <a:pPr marL="457200" marR="0" indent="-457200">
              <a:lnSpc>
                <a:spcPts val="1200"/>
              </a:lnSpc>
              <a:spcBef>
                <a:spcPts val="0"/>
              </a:spcBef>
              <a:spcAft>
                <a:spcPts val="0"/>
              </a:spcAft>
              <a:tabLst>
                <a:tab pos="285750" algn="l"/>
                <a:tab pos="1600200" algn="l"/>
                <a:tab pos="2514600" algn="l"/>
                <a:tab pos="4343400" algn="dec"/>
                <a:tab pos="5486400" algn="dec"/>
              </a:tabLst>
            </a:pPr>
            <a:r>
              <a:rPr lang="en-US" err="1">
                <a:ea typeface="Times New Roman" panose="02020603050405020304" pitchFamily="18" charset="0"/>
                <a:cs typeface="Times New Roman" panose="02020603050405020304" pitchFamily="18" charset="0"/>
              </a:rPr>
              <a:t>Bulgren</a:t>
            </a:r>
            <a:r>
              <a:rPr lang="en-US">
                <a:ea typeface="Times New Roman" panose="02020603050405020304" pitchFamily="18" charset="0"/>
                <a:cs typeface="Times New Roman" panose="02020603050405020304" pitchFamily="18" charset="0"/>
              </a:rPr>
              <a:t>, J.A., Lenz, B.K., </a:t>
            </a:r>
            <a:r>
              <a:rPr lang="en-US" err="1">
                <a:ea typeface="Times New Roman" panose="02020603050405020304" pitchFamily="18" charset="0"/>
                <a:cs typeface="Times New Roman" panose="02020603050405020304" pitchFamily="18" charset="0"/>
              </a:rPr>
              <a:t>Schumaker</a:t>
            </a:r>
            <a:r>
              <a:rPr lang="en-US">
                <a:ea typeface="Times New Roman" panose="02020603050405020304" pitchFamily="18" charset="0"/>
                <a:cs typeface="Times New Roman" panose="02020603050405020304" pitchFamily="18" charset="0"/>
              </a:rPr>
              <a:t>, J.B., Deshler, D.D., &amp; Marquis, J. (2002). The use and effectiveness of a comparison routine in diverse secondary content classrooms. </a:t>
            </a:r>
            <a:r>
              <a:rPr lang="en-US" i="1">
                <a:ea typeface="Times New Roman" panose="02020603050405020304" pitchFamily="18" charset="0"/>
                <a:cs typeface="Times New Roman" panose="02020603050405020304" pitchFamily="18" charset="0"/>
              </a:rPr>
              <a:t>Journal of Educational Psychology, 94</a:t>
            </a:r>
            <a:r>
              <a:rPr lang="en-US">
                <a:ea typeface="Times New Roman" panose="02020603050405020304" pitchFamily="18" charset="0"/>
                <a:cs typeface="Times New Roman" panose="02020603050405020304" pitchFamily="18" charset="0"/>
              </a:rPr>
              <a:t>(2), 356-371.</a:t>
            </a:r>
            <a:endParaRPr lang="en-US" sz="2800">
              <a:effectLst/>
              <a:latin typeface="Geneva" panose="020B050303040404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D2C123C-9800-454F-B443-D43572144DDE}"/>
              </a:ext>
            </a:extLst>
          </p:cNvPr>
          <p:cNvSpPr txBox="1"/>
          <p:nvPr/>
        </p:nvSpPr>
        <p:spPr>
          <a:xfrm>
            <a:off x="676276" y="1278223"/>
            <a:ext cx="8088010" cy="5847755"/>
          </a:xfrm>
          <a:prstGeom prst="rect">
            <a:avLst/>
          </a:prstGeom>
          <a:noFill/>
        </p:spPr>
        <p:txBody>
          <a:bodyPr wrap="square" rtlCol="0">
            <a:spAutoFit/>
          </a:bodyPr>
          <a:lstStyle/>
          <a:p>
            <a:r>
              <a:rPr lang="en-US" sz="1400" dirty="0"/>
              <a:t>Hock, M.F., </a:t>
            </a:r>
            <a:r>
              <a:rPr lang="en-US" sz="1400" dirty="0" err="1"/>
              <a:t>Bulgren</a:t>
            </a:r>
            <a:r>
              <a:rPr lang="en-US" sz="1400" dirty="0"/>
              <a:t>, J.A. &amp; Brasseur-Hock, I. (2017) The Strategic Instruction Model: The less addressed aspects of effective instruction for high school students with learning disabilities. </a:t>
            </a:r>
            <a:r>
              <a:rPr lang="en-US" sz="1400" i="1" dirty="0"/>
              <a:t>Learning Disabilities Research and Practice </a:t>
            </a:r>
            <a:r>
              <a:rPr lang="en-US" sz="1400" i="1" dirty="0" err="1"/>
              <a:t>doi</a:t>
            </a:r>
            <a:r>
              <a:rPr lang="en-US" sz="1400" i="1" dirty="0"/>
              <a:t> </a:t>
            </a:r>
            <a:r>
              <a:rPr lang="en-US" sz="1400" dirty="0"/>
              <a:t>10.1111/ldrp.12139</a:t>
            </a:r>
          </a:p>
          <a:p>
            <a:r>
              <a:rPr lang="en-US" sz="1400" dirty="0" err="1"/>
              <a:t>Bulgren</a:t>
            </a:r>
            <a:r>
              <a:rPr lang="en-US" sz="1400" dirty="0"/>
              <a:t>, J., &amp; Ellis, J. (2015). The Argumentation and Evaluation Guide: Encouraging NGSS-based critical thinking. </a:t>
            </a:r>
            <a:r>
              <a:rPr lang="en-US" sz="1400" i="1" dirty="0"/>
              <a:t>Science Scope</a:t>
            </a:r>
            <a:r>
              <a:rPr lang="en-US" sz="1400" dirty="0"/>
              <a:t>, </a:t>
            </a:r>
            <a:r>
              <a:rPr lang="en-US" sz="1400" i="1" dirty="0"/>
              <a:t>38</a:t>
            </a:r>
            <a:r>
              <a:rPr lang="en-US" sz="1400" dirty="0"/>
              <a:t> (7), 78–85 </a:t>
            </a:r>
          </a:p>
          <a:p>
            <a:r>
              <a:rPr lang="en-US" sz="1400" dirty="0" err="1"/>
              <a:t>Bulgren</a:t>
            </a:r>
            <a:r>
              <a:rPr lang="en-US" sz="1400" dirty="0"/>
              <a:t>, J. A., Ellis, J. D., &amp; Marquis, J. G. (2014). The use and effectiveness of an Argumentation and Evaluation Intervention in science classes. </a:t>
            </a:r>
            <a:r>
              <a:rPr lang="en-US" sz="1400" i="1" dirty="0"/>
              <a:t>Journal of Science Education and Technology</a:t>
            </a:r>
            <a:r>
              <a:rPr lang="en-US" sz="1400" dirty="0"/>
              <a:t>, </a:t>
            </a:r>
            <a:r>
              <a:rPr lang="en-US" sz="1400" i="1" dirty="0"/>
              <a:t>23</a:t>
            </a:r>
            <a:r>
              <a:rPr lang="en-US" sz="1400" dirty="0"/>
              <a:t> (1), 82–97. </a:t>
            </a:r>
          </a:p>
          <a:p>
            <a:r>
              <a:rPr lang="en-US" sz="1400" dirty="0" err="1"/>
              <a:t>Bulgren</a:t>
            </a:r>
            <a:r>
              <a:rPr lang="en-US" sz="1400" dirty="0"/>
              <a:t>, J.A., Marquis, J.G., Deshler, D.D., Lenz, B.K., &amp; </a:t>
            </a:r>
            <a:r>
              <a:rPr lang="en-US" sz="1400" dirty="0" err="1"/>
              <a:t>Schumaker</a:t>
            </a:r>
            <a:r>
              <a:rPr lang="en-US" sz="1400" dirty="0"/>
              <a:t>, J.B. (2013). The use and effectiveness of a question exploration routine in secondary-level English language arts classrooms. </a:t>
            </a:r>
            <a:r>
              <a:rPr lang="en-US" sz="1400" i="1" dirty="0"/>
              <a:t>Learning Disabilities: Research and Practice, 28</a:t>
            </a:r>
            <a:r>
              <a:rPr lang="en-US" sz="1400" dirty="0"/>
              <a:t>(4), 156-169</a:t>
            </a:r>
            <a:r>
              <a:rPr lang="en-US" sz="1400" i="1" dirty="0"/>
              <a:t>.</a:t>
            </a:r>
            <a:endParaRPr lang="en-US" sz="1400" dirty="0"/>
          </a:p>
          <a:p>
            <a:r>
              <a:rPr lang="en-US" sz="1400" dirty="0" err="1"/>
              <a:t>Bulgren</a:t>
            </a:r>
            <a:r>
              <a:rPr lang="en-US" sz="1400" dirty="0"/>
              <a:t>, J.A., Marquis, J.G., Lenz, B.K., Deshler, D.D., &amp; </a:t>
            </a:r>
            <a:r>
              <a:rPr lang="en-US" sz="1400" dirty="0" err="1"/>
              <a:t>Schumaker</a:t>
            </a:r>
            <a:r>
              <a:rPr lang="en-US" sz="1400" dirty="0"/>
              <a:t>, J.B. (2011). The effectiveness of a question exploration routine for enhancing the content learning of students. </a:t>
            </a:r>
            <a:r>
              <a:rPr lang="en-US" sz="1400" i="1" dirty="0"/>
              <a:t>Journal of Educational Psychology, 103</a:t>
            </a:r>
            <a:r>
              <a:rPr lang="en-US" sz="1400" dirty="0"/>
              <a:t>(3), 578-593.</a:t>
            </a:r>
            <a:endParaRPr lang="en-US" sz="1400" b="1" dirty="0"/>
          </a:p>
          <a:p>
            <a:r>
              <a:rPr lang="en-US" sz="1400" dirty="0" err="1"/>
              <a:t>Bulgren</a:t>
            </a:r>
            <a:r>
              <a:rPr lang="en-US" sz="1400" dirty="0"/>
              <a:t>, J.A., Marquis, J.G., Lenz, B.K., </a:t>
            </a:r>
            <a:r>
              <a:rPr lang="en-US" sz="1400" dirty="0" err="1"/>
              <a:t>Schumaker</a:t>
            </a:r>
            <a:r>
              <a:rPr lang="en-US" sz="1400" dirty="0"/>
              <a:t>, J.B., &amp; Deshler, D.D. (2009). Effectiveness of question exploration to enhance students' written expression of content knowledge and comprehension. </a:t>
            </a:r>
            <a:r>
              <a:rPr lang="en-US" sz="1400" i="1" dirty="0"/>
              <a:t>Reading and Writing Quarterly, 25</a:t>
            </a:r>
            <a:r>
              <a:rPr lang="en-US" sz="1400" dirty="0"/>
              <a:t>(4), 271-289.</a:t>
            </a:r>
          </a:p>
          <a:p>
            <a:r>
              <a:rPr lang="en-US" sz="1400" dirty="0" err="1"/>
              <a:t>Bulgren</a:t>
            </a:r>
            <a:r>
              <a:rPr lang="en-US" sz="1400" dirty="0"/>
              <a:t>, J.A., Deshler, D D., &amp; Lenz, B.K. (2007). Engaging adolescents with LD in higher order thinking about history concepts using integrated content enhancement routines.</a:t>
            </a:r>
            <a:r>
              <a:rPr lang="en-US" sz="1400" i="1" dirty="0"/>
              <a:t> Journal of Learning Disabilities, 40(</a:t>
            </a:r>
            <a:r>
              <a:rPr lang="en-US" sz="1400" dirty="0"/>
              <a:t>2), 121-133 </a:t>
            </a:r>
          </a:p>
          <a:p>
            <a:r>
              <a:rPr lang="en-US" sz="1400" dirty="0" err="1"/>
              <a:t>Bulgren</a:t>
            </a:r>
            <a:r>
              <a:rPr lang="en-US" sz="1400" dirty="0"/>
              <a:t>, J.A. (2006). Integrated content enhancement routines: Responding to the needs of adolescents with disabilities in rigorous inclusive secondary content classes. </a:t>
            </a:r>
            <a:r>
              <a:rPr lang="en-US" sz="1400" i="1" dirty="0"/>
              <a:t>Teaching Exceptional Children, 38</a:t>
            </a:r>
            <a:r>
              <a:rPr lang="en-US" sz="1400" dirty="0"/>
              <a:t>(6), 54-58.</a:t>
            </a:r>
          </a:p>
          <a:p>
            <a:r>
              <a:rPr lang="en-US" sz="1400" dirty="0"/>
              <a:t>ss</a:t>
            </a:r>
          </a:p>
          <a:p>
            <a:r>
              <a:rPr lang="en-US" sz="1400" dirty="0" err="1"/>
              <a:t>Bulgren</a:t>
            </a:r>
            <a:r>
              <a:rPr lang="en-US" sz="1400" dirty="0"/>
              <a:t>, J.A., Lenz, B.K., </a:t>
            </a:r>
            <a:r>
              <a:rPr lang="en-US" sz="1400" dirty="0" err="1"/>
              <a:t>Schumaker</a:t>
            </a:r>
            <a:r>
              <a:rPr lang="en-US" sz="1400" dirty="0"/>
              <a:t>, J.B., Deshler, D.D., &amp; Marquis, J. (2002). The use and effectiveness of a comparison routine in diverse secondary content classrooms. </a:t>
            </a:r>
            <a:r>
              <a:rPr lang="en-US" sz="1400" i="1" dirty="0"/>
              <a:t>Journal of Educational Psychology, 94</a:t>
            </a:r>
            <a:r>
              <a:rPr lang="en-US" sz="1400" dirty="0"/>
              <a:t>(2), 356-371.</a:t>
            </a:r>
          </a:p>
          <a:p>
            <a:endParaRPr lang="en-US" sz="1200" dirty="0"/>
          </a:p>
        </p:txBody>
      </p:sp>
      <p:sp>
        <p:nvSpPr>
          <p:cNvPr id="8" name="Rectangle 7">
            <a:extLst>
              <a:ext uri="{FF2B5EF4-FFF2-40B4-BE49-F238E27FC236}">
                <a16:creationId xmlns:a16="http://schemas.microsoft.com/office/drawing/2014/main" id="{EF3DB694-F8AB-324B-90D5-8C34ACDD7459}"/>
              </a:ext>
            </a:extLst>
          </p:cNvPr>
          <p:cNvSpPr/>
          <p:nvPr/>
        </p:nvSpPr>
        <p:spPr>
          <a:xfrm>
            <a:off x="5011838" y="6295098"/>
            <a:ext cx="1798890" cy="307777"/>
          </a:xfrm>
          <a:prstGeom prst="rect">
            <a:avLst/>
          </a:prstGeom>
        </p:spPr>
        <p:txBody>
          <a:bodyPr wrap="none">
            <a:spAutoFit/>
          </a:bodyPr>
          <a:lstStyle/>
          <a:p>
            <a:pPr eaLnBrk="1" hangingPunct="1"/>
            <a:r>
              <a:rPr lang="en-US" altLang="en-US" sz="1400">
                <a:latin typeface="Times" pitchFamily="2" charset="0"/>
                <a:ea typeface="MS PGothic" panose="020B0600070205080204" pitchFamily="34" charset="-128"/>
              </a:rPr>
              <a:t>© Janis  </a:t>
            </a:r>
            <a:r>
              <a:rPr lang="en-US" altLang="en-US" sz="1400" err="1">
                <a:latin typeface="Times" pitchFamily="2" charset="0"/>
                <a:ea typeface="MS PGothic" panose="020B0600070205080204" pitchFamily="34" charset="-128"/>
              </a:rPr>
              <a:t>Bulgren</a:t>
            </a:r>
            <a:r>
              <a:rPr lang="en-US" altLang="en-US" sz="1400">
                <a:latin typeface="Times" pitchFamily="2" charset="0"/>
                <a:ea typeface="MS PGothic" panose="020B0600070205080204" pitchFamily="34" charset="-128"/>
              </a:rPr>
              <a:t> 2022</a:t>
            </a:r>
          </a:p>
        </p:txBody>
      </p:sp>
    </p:spTree>
    <p:extLst>
      <p:ext uri="{BB962C8B-B14F-4D97-AF65-F5344CB8AC3E}">
        <p14:creationId xmlns:p14="http://schemas.microsoft.com/office/powerpoint/2010/main" val="375608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a:extLst>
              <a:ext uri="{FF2B5EF4-FFF2-40B4-BE49-F238E27FC236}">
                <a16:creationId xmlns:a16="http://schemas.microsoft.com/office/drawing/2014/main" id="{2A7C6100-DF0A-2646-91F3-3A66277EDC14}"/>
              </a:ext>
            </a:extLst>
          </p:cNvPr>
          <p:cNvSpPr txBox="1">
            <a:spLocks noChangeArrowheads="1"/>
          </p:cNvSpPr>
          <p:nvPr/>
        </p:nvSpPr>
        <p:spPr bwMode="auto">
          <a:xfrm>
            <a:off x="1355725" y="3717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pitchFamily="2" charset="0"/>
            </a:endParaRPr>
          </a:p>
        </p:txBody>
      </p:sp>
      <p:sp>
        <p:nvSpPr>
          <p:cNvPr id="2" name="Rectangle 1">
            <a:extLst>
              <a:ext uri="{FF2B5EF4-FFF2-40B4-BE49-F238E27FC236}">
                <a16:creationId xmlns:a16="http://schemas.microsoft.com/office/drawing/2014/main" id="{E3671510-60B6-4941-AD12-3085B77DFB3A}"/>
              </a:ext>
            </a:extLst>
          </p:cNvPr>
          <p:cNvSpPr/>
          <p:nvPr/>
        </p:nvSpPr>
        <p:spPr>
          <a:xfrm>
            <a:off x="154380" y="-193429"/>
            <a:ext cx="9144000" cy="4401205"/>
          </a:xfrm>
          <a:prstGeom prst="rect">
            <a:avLst/>
          </a:prstGeom>
          <a:noFill/>
        </p:spPr>
        <p:txBody>
          <a:bodyPr wrap="square" lIns="91440" tIns="45720" rIns="91440" bIns="45720">
            <a:spAutoFit/>
          </a:bodyPr>
          <a:lstStyle/>
          <a:p>
            <a:pPr algn="ctr"/>
            <a:endParaRPr lang="en-US" sz="2800" b="1" dirty="0">
              <a:ln w="12700">
                <a:solidFill>
                  <a:schemeClr val="accent1"/>
                </a:solidFill>
                <a:prstDash val="solid"/>
              </a:ln>
              <a:solidFill>
                <a:srgbClr val="FF0000"/>
              </a:solidFill>
              <a:effectLst>
                <a:outerShdw dist="38100" dir="2640000" algn="bl" rotWithShape="0">
                  <a:schemeClr val="accent1"/>
                </a:outerShdw>
              </a:effectLst>
            </a:endParaRPr>
          </a:p>
          <a:p>
            <a:pPr algn="ctr"/>
            <a:endParaRPr lang="en-US" sz="2800" b="1" dirty="0">
              <a:ln w="12700">
                <a:solidFill>
                  <a:schemeClr val="accent1"/>
                </a:solidFill>
                <a:prstDash val="solid"/>
              </a:ln>
              <a:solidFill>
                <a:srgbClr val="FF0000"/>
              </a:solidFill>
              <a:effectLst>
                <a:outerShdw dist="38100" dir="2640000" algn="bl" rotWithShape="0">
                  <a:schemeClr val="accent1"/>
                </a:outerShdw>
              </a:effectLst>
            </a:endParaRPr>
          </a:p>
          <a:p>
            <a:pPr algn="ctr"/>
            <a:r>
              <a:rPr lang="en-US" sz="3600" b="1" dirty="0">
                <a:latin typeface="+mj-lt"/>
              </a:rPr>
              <a:t>What is the </a:t>
            </a:r>
            <a:r>
              <a:rPr lang="en-US" sz="3600" b="1" dirty="0">
                <a:highlight>
                  <a:srgbClr val="FFFF00"/>
                </a:highlight>
                <a:latin typeface="+mj-lt"/>
              </a:rPr>
              <a:t>Focus of HOTR </a:t>
            </a:r>
            <a:r>
              <a:rPr lang="en-US" sz="3600" b="1" dirty="0">
                <a:latin typeface="+mj-lt"/>
              </a:rPr>
              <a:t>routines?</a:t>
            </a:r>
          </a:p>
          <a:p>
            <a:pPr algn="ctr"/>
            <a:endParaRPr lang="en-US" sz="3600" dirty="0">
              <a:latin typeface="Century Gothic" panose="020B0502020202020204" pitchFamily="34" charset="0"/>
            </a:endParaRPr>
          </a:p>
          <a:p>
            <a:pPr marL="1028700" lvl="1" indent="-571500">
              <a:buFont typeface="Arial" panose="020B0604020202020204" pitchFamily="34" charset="0"/>
              <a:buChar char="•"/>
            </a:pPr>
            <a:r>
              <a:rPr lang="en-US" sz="2800" dirty="0">
                <a:latin typeface="+mn-lt"/>
              </a:rPr>
              <a:t>Rigorous reasoning in content area standards</a:t>
            </a:r>
          </a:p>
          <a:p>
            <a:pPr marL="1028700" lvl="1" indent="-571500">
              <a:buFont typeface="Arial" panose="020B0604020202020204" pitchFamily="34" charset="0"/>
              <a:buChar char="•"/>
            </a:pPr>
            <a:endParaRPr lang="en-US" sz="2800" dirty="0">
              <a:latin typeface="+mn-lt"/>
            </a:endParaRPr>
          </a:p>
          <a:p>
            <a:pPr marL="1028700" lvl="1" indent="-571500">
              <a:buFont typeface="Arial" panose="020B0604020202020204" pitchFamily="34" charset="0"/>
              <a:buChar char="•"/>
            </a:pPr>
            <a:r>
              <a:rPr lang="en-US" sz="2800" dirty="0">
                <a:latin typeface="+mn-lt"/>
              </a:rPr>
              <a:t>Building upon foundational prior knowledge acquired in earlier CER learning.</a:t>
            </a:r>
          </a:p>
          <a:p>
            <a:pPr algn="ctr"/>
            <a:endParaRPr lang="en-US" altLang="en-US" sz="4000" dirty="0">
              <a:solidFill>
                <a:srgbClr val="FF0000"/>
              </a:solidFill>
            </a:endParaRPr>
          </a:p>
        </p:txBody>
      </p:sp>
      <p:sp>
        <p:nvSpPr>
          <p:cNvPr id="5" name="TextBox 4">
            <a:extLst>
              <a:ext uri="{FF2B5EF4-FFF2-40B4-BE49-F238E27FC236}">
                <a16:creationId xmlns:a16="http://schemas.microsoft.com/office/drawing/2014/main" id="{CFDAA852-9429-5C73-563F-590BD6C4862B}"/>
              </a:ext>
            </a:extLst>
          </p:cNvPr>
          <p:cNvSpPr txBox="1"/>
          <p:nvPr/>
        </p:nvSpPr>
        <p:spPr>
          <a:xfrm>
            <a:off x="5630022" y="6459838"/>
            <a:ext cx="1568058" cy="646331"/>
          </a:xfrm>
          <a:prstGeom prst="rect">
            <a:avLst/>
          </a:prstGeom>
          <a:noFill/>
        </p:spPr>
        <p:txBody>
          <a:bodyPr wrap="none" rtlCol="0">
            <a:spAutoFit/>
          </a:bodyPr>
          <a:lstStyle/>
          <a:p>
            <a:r>
              <a:rPr lang="en-US" altLang="en-US" sz="1200">
                <a:latin typeface="Times" pitchFamily="2" charset="0"/>
                <a:ea typeface="MS PGothic" panose="020B0600070205080204" pitchFamily="34" charset="-128"/>
              </a:rPr>
              <a:t>©  Janis </a:t>
            </a:r>
            <a:r>
              <a:rPr lang="en-US" altLang="en-US" sz="1200" err="1">
                <a:latin typeface="Times" pitchFamily="2" charset="0"/>
                <a:ea typeface="MS PGothic" panose="020B0600070205080204" pitchFamily="34" charset="-128"/>
              </a:rPr>
              <a:t>Bulgren</a:t>
            </a:r>
            <a:r>
              <a:rPr lang="en-US" altLang="en-US" sz="1200">
                <a:latin typeface="Times" pitchFamily="2" charset="0"/>
                <a:ea typeface="MS PGothic" panose="020B0600070205080204" pitchFamily="34" charset="-128"/>
              </a:rPr>
              <a:t> 2023</a:t>
            </a:r>
          </a:p>
          <a:p>
            <a:endParaRPr lang="en-US"/>
          </a:p>
        </p:txBody>
      </p:sp>
      <p:pic>
        <p:nvPicPr>
          <p:cNvPr id="3" name="Picture 2">
            <a:extLst>
              <a:ext uri="{FF2B5EF4-FFF2-40B4-BE49-F238E27FC236}">
                <a16:creationId xmlns:a16="http://schemas.microsoft.com/office/drawing/2014/main" id="{F74FD10E-159E-E1B0-F391-6067EB98C34C}"/>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597697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120EB-CC4C-744E-A843-C189F408FE9E}"/>
              </a:ext>
            </a:extLst>
          </p:cNvPr>
          <p:cNvSpPr>
            <a:spLocks noGrp="1"/>
          </p:cNvSpPr>
          <p:nvPr>
            <p:ph type="title"/>
          </p:nvPr>
        </p:nvSpPr>
        <p:spPr>
          <a:xfrm>
            <a:off x="388307" y="521918"/>
            <a:ext cx="8267177" cy="849682"/>
          </a:xfrm>
        </p:spPr>
        <p:txBody>
          <a:bodyPr/>
          <a:lstStyle/>
          <a:p>
            <a:r>
              <a:rPr lang="en-US" sz="3600" b="1" dirty="0">
                <a:solidFill>
                  <a:schemeClr val="tx1"/>
                </a:solidFill>
                <a:highlight>
                  <a:srgbClr val="FFFF00"/>
                </a:highlight>
              </a:rPr>
              <a:t>What</a:t>
            </a:r>
            <a:r>
              <a:rPr lang="en-US" sz="3600" b="1" dirty="0">
                <a:solidFill>
                  <a:schemeClr val="tx1"/>
                </a:solidFill>
              </a:rPr>
              <a:t> are the Higher Order Thinking and Reasoning Routines?</a:t>
            </a:r>
            <a:endParaRPr lang="en-US" sz="3600" b="1" dirty="0">
              <a:solidFill>
                <a:schemeClr val="tx1"/>
              </a:solidFill>
              <a:highlight>
                <a:srgbClr val="FFFF00"/>
              </a:highlight>
            </a:endParaRPr>
          </a:p>
        </p:txBody>
      </p:sp>
      <p:sp>
        <p:nvSpPr>
          <p:cNvPr id="3" name="Content Placeholder 2">
            <a:extLst>
              <a:ext uri="{FF2B5EF4-FFF2-40B4-BE49-F238E27FC236}">
                <a16:creationId xmlns:a16="http://schemas.microsoft.com/office/drawing/2014/main" id="{613296F2-8C76-AD40-8AC8-1B349C1CD77A}"/>
              </a:ext>
            </a:extLst>
          </p:cNvPr>
          <p:cNvSpPr>
            <a:spLocks noGrp="1"/>
          </p:cNvSpPr>
          <p:nvPr>
            <p:ph idx="1"/>
          </p:nvPr>
        </p:nvSpPr>
        <p:spPr>
          <a:xfrm>
            <a:off x="1221302" y="1695203"/>
            <a:ext cx="6996423" cy="4016828"/>
          </a:xfrm>
        </p:spPr>
        <p:txBody>
          <a:bodyPr/>
          <a:lstStyle/>
          <a:p>
            <a:pPr lvl="1"/>
            <a:r>
              <a:rPr lang="en-US" sz="3200" dirty="0">
                <a:solidFill>
                  <a:srgbClr val="C00000"/>
                </a:solidFill>
              </a:rPr>
              <a:t>Question Exploration </a:t>
            </a:r>
          </a:p>
          <a:p>
            <a:pPr lvl="1"/>
            <a:r>
              <a:rPr lang="en-US" sz="3200" dirty="0">
                <a:solidFill>
                  <a:srgbClr val="C00000"/>
                </a:solidFill>
              </a:rPr>
              <a:t>Cause and Effect</a:t>
            </a:r>
          </a:p>
          <a:p>
            <a:pPr lvl="1"/>
            <a:r>
              <a:rPr lang="en-US" sz="3200" dirty="0">
                <a:solidFill>
                  <a:srgbClr val="C00000"/>
                </a:solidFill>
              </a:rPr>
              <a:t>Concept Comparison</a:t>
            </a:r>
          </a:p>
          <a:p>
            <a:pPr lvl="1"/>
            <a:r>
              <a:rPr lang="en-US" sz="3200" dirty="0">
                <a:solidFill>
                  <a:srgbClr val="C00000"/>
                </a:solidFill>
              </a:rPr>
              <a:t>Decision Making</a:t>
            </a:r>
          </a:p>
          <a:p>
            <a:pPr lvl="1"/>
            <a:r>
              <a:rPr lang="en-US" sz="3200" dirty="0">
                <a:solidFill>
                  <a:srgbClr val="C00000"/>
                </a:solidFill>
              </a:rPr>
              <a:t>Cross-Curricular Argumentation</a:t>
            </a:r>
          </a:p>
          <a:p>
            <a:pPr lvl="1"/>
            <a:r>
              <a:rPr lang="en-US" sz="3200" dirty="0">
                <a:solidFill>
                  <a:srgbClr val="C00000"/>
                </a:solidFill>
              </a:rPr>
              <a:t>Scientific Argumentation </a:t>
            </a:r>
          </a:p>
          <a:p>
            <a:pPr lvl="1"/>
            <a:endParaRPr lang="en-US" dirty="0"/>
          </a:p>
        </p:txBody>
      </p:sp>
      <p:sp>
        <p:nvSpPr>
          <p:cNvPr id="4" name="Slide Number Placeholder 3">
            <a:extLst>
              <a:ext uri="{FF2B5EF4-FFF2-40B4-BE49-F238E27FC236}">
                <a16:creationId xmlns:a16="http://schemas.microsoft.com/office/drawing/2014/main" id="{F457FAB8-DA6F-8541-A531-34807B93DE4C}"/>
              </a:ext>
            </a:extLst>
          </p:cNvPr>
          <p:cNvSpPr>
            <a:spLocks noGrp="1"/>
          </p:cNvSpPr>
          <p:nvPr>
            <p:ph type="sldNum" sz="quarter" idx="10"/>
          </p:nvPr>
        </p:nvSpPr>
        <p:spPr/>
        <p:txBody>
          <a:bodyPr/>
          <a:lstStyle/>
          <a:p>
            <a:pPr>
              <a:defRPr/>
            </a:pPr>
            <a:fld id="{17098659-408A-F140-A3A9-DBA57AC6AD73}" type="slidenum">
              <a:rPr lang="en-US" altLang="en-US" smtClean="0"/>
              <a:pPr>
                <a:defRPr/>
              </a:pPr>
              <a:t>6</a:t>
            </a:fld>
            <a:endParaRPr lang="en-US" altLang="en-US"/>
          </a:p>
        </p:txBody>
      </p:sp>
      <p:sp>
        <p:nvSpPr>
          <p:cNvPr id="6" name="Rectangle 5">
            <a:extLst>
              <a:ext uri="{FF2B5EF4-FFF2-40B4-BE49-F238E27FC236}">
                <a16:creationId xmlns:a16="http://schemas.microsoft.com/office/drawing/2014/main" id="{C9FD84FE-E117-2C49-9B05-C8B5AF7A27CE}"/>
              </a:ext>
            </a:extLst>
          </p:cNvPr>
          <p:cNvSpPr/>
          <p:nvPr/>
        </p:nvSpPr>
        <p:spPr>
          <a:xfrm>
            <a:off x="4572000" y="6243935"/>
            <a:ext cx="1798890" cy="307777"/>
          </a:xfrm>
          <a:prstGeom prst="rect">
            <a:avLst/>
          </a:prstGeom>
        </p:spPr>
        <p:txBody>
          <a:bodyPr wrap="none">
            <a:spAutoFit/>
          </a:bodyPr>
          <a:lstStyle/>
          <a:p>
            <a:pPr eaLnBrk="1" hangingPunct="1"/>
            <a:r>
              <a:rPr lang="en-US" altLang="en-US" sz="1400">
                <a:latin typeface="Times" pitchFamily="2" charset="0"/>
                <a:ea typeface="MS PGothic" panose="020B0600070205080204" pitchFamily="34" charset="-128"/>
              </a:rPr>
              <a:t>©  Janis </a:t>
            </a:r>
            <a:r>
              <a:rPr lang="en-US" altLang="en-US" sz="1400" err="1">
                <a:latin typeface="Times" pitchFamily="2" charset="0"/>
                <a:ea typeface="MS PGothic" panose="020B0600070205080204" pitchFamily="34" charset="-128"/>
              </a:rPr>
              <a:t>Bulgren</a:t>
            </a:r>
            <a:r>
              <a:rPr lang="en-US" altLang="en-US" sz="1400">
                <a:latin typeface="Times" pitchFamily="2" charset="0"/>
                <a:ea typeface="MS PGothic" panose="020B0600070205080204" pitchFamily="34" charset="-128"/>
              </a:rPr>
              <a:t> 2023</a:t>
            </a:r>
          </a:p>
        </p:txBody>
      </p:sp>
      <p:pic>
        <p:nvPicPr>
          <p:cNvPr id="7" name="Picture 6">
            <a:extLst>
              <a:ext uri="{FF2B5EF4-FFF2-40B4-BE49-F238E27FC236}">
                <a16:creationId xmlns:a16="http://schemas.microsoft.com/office/drawing/2014/main" id="{645A9BD6-9CB9-92D5-AF31-C044FD5AAF2C}"/>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3064439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a:extLst>
              <a:ext uri="{FF2B5EF4-FFF2-40B4-BE49-F238E27FC236}">
                <a16:creationId xmlns:a16="http://schemas.microsoft.com/office/drawing/2014/main" id="{F1C07943-1E75-CF40-8B32-661053BA9197}"/>
              </a:ext>
            </a:extLst>
          </p:cNvPr>
          <p:cNvSpPr>
            <a:spLocks noGrp="1" noChangeArrowheads="1"/>
          </p:cNvSpPr>
          <p:nvPr>
            <p:ph type="title"/>
          </p:nvPr>
        </p:nvSpPr>
        <p:spPr>
          <a:xfrm>
            <a:off x="397210" y="560161"/>
            <a:ext cx="8437871" cy="491859"/>
          </a:xfrm>
        </p:spPr>
        <p:txBody>
          <a:bodyPr/>
          <a:lstStyle/>
          <a:p>
            <a:pPr eaLnBrk="1" hangingPunct="1"/>
            <a:br>
              <a:rPr lang="en-US" altLang="en-US" dirty="0"/>
            </a:br>
            <a:br>
              <a:rPr lang="en-US" altLang="en-US" dirty="0"/>
            </a:br>
            <a:br>
              <a:rPr lang="en-US" altLang="en-US" dirty="0"/>
            </a:br>
            <a:br>
              <a:rPr lang="en-US" altLang="en-US" sz="2400" dirty="0"/>
            </a:br>
            <a:r>
              <a:rPr lang="en-US" altLang="en-US" b="1" dirty="0"/>
              <a:t>  </a:t>
            </a:r>
            <a:r>
              <a:rPr lang="en-US" altLang="en-US" sz="3600" dirty="0">
                <a:solidFill>
                  <a:schemeClr val="tx1"/>
                </a:solidFill>
              </a:rPr>
              <a:t>Rationales for use of </a:t>
            </a:r>
            <a:r>
              <a:rPr lang="en-US" sz="3600" dirty="0">
                <a:solidFill>
                  <a:schemeClr val="tx1"/>
                </a:solidFill>
              </a:rPr>
              <a:t>HOTR routines</a:t>
            </a:r>
            <a:endParaRPr lang="en-US" altLang="en-US" sz="3600" dirty="0">
              <a:solidFill>
                <a:schemeClr val="tx1"/>
              </a:solidFill>
              <a:highlight>
                <a:srgbClr val="FFFF00"/>
              </a:highlight>
            </a:endParaRPr>
          </a:p>
        </p:txBody>
      </p:sp>
      <p:sp>
        <p:nvSpPr>
          <p:cNvPr id="36868" name="Rectangle 5">
            <a:extLst>
              <a:ext uri="{FF2B5EF4-FFF2-40B4-BE49-F238E27FC236}">
                <a16:creationId xmlns:a16="http://schemas.microsoft.com/office/drawing/2014/main" id="{3D2976A0-203F-BA4D-8DE4-A72149B3625E}"/>
              </a:ext>
            </a:extLst>
          </p:cNvPr>
          <p:cNvSpPr>
            <a:spLocks noGrp="1" noChangeArrowheads="1"/>
          </p:cNvSpPr>
          <p:nvPr>
            <p:ph type="body" idx="1"/>
          </p:nvPr>
        </p:nvSpPr>
        <p:spPr>
          <a:xfrm>
            <a:off x="397210" y="1139378"/>
            <a:ext cx="7920679" cy="4212733"/>
          </a:xfrm>
        </p:spPr>
        <p:txBody>
          <a:bodyPr/>
          <a:lstStyle/>
          <a:p>
            <a:pPr marL="0" indent="0" eaLnBrk="1" hangingPunct="1">
              <a:buFontTx/>
              <a:buNone/>
              <a:defRPr/>
            </a:pPr>
            <a:endParaRPr lang="en-US" altLang="en-US">
              <a:solidFill>
                <a:srgbClr val="000000"/>
              </a:solidFill>
            </a:endParaRPr>
          </a:p>
          <a:p>
            <a:pPr eaLnBrk="1" hangingPunct="1">
              <a:buFont typeface="Wingdings" pitchFamily="2" charset="2"/>
              <a:buChar char="Ø"/>
              <a:defRPr/>
            </a:pPr>
            <a:endParaRPr lang="en-US" altLang="en-US">
              <a:solidFill>
                <a:srgbClr val="000000"/>
              </a:solidFill>
            </a:endParaRPr>
          </a:p>
        </p:txBody>
      </p:sp>
      <p:pic>
        <p:nvPicPr>
          <p:cNvPr id="7" name="Picture 6">
            <a:extLst>
              <a:ext uri="{FF2B5EF4-FFF2-40B4-BE49-F238E27FC236}">
                <a16:creationId xmlns:a16="http://schemas.microsoft.com/office/drawing/2014/main" id="{2E2B4B8C-2FF1-3C4E-B413-5EB5D98A1F94}"/>
              </a:ext>
            </a:extLst>
          </p:cNvPr>
          <p:cNvPicPr>
            <a:picLocks noChangeAspect="1"/>
          </p:cNvPicPr>
          <p:nvPr/>
        </p:nvPicPr>
        <p:blipFill>
          <a:blip r:embed="rId3"/>
          <a:stretch>
            <a:fillRect/>
          </a:stretch>
        </p:blipFill>
        <p:spPr>
          <a:xfrm>
            <a:off x="33652" y="6271950"/>
            <a:ext cx="2315688" cy="473936"/>
          </a:xfrm>
          <a:prstGeom prst="rect">
            <a:avLst/>
          </a:prstGeom>
        </p:spPr>
      </p:pic>
      <p:sp>
        <p:nvSpPr>
          <p:cNvPr id="8" name="Slide Number Placeholder 3">
            <a:extLst>
              <a:ext uri="{FF2B5EF4-FFF2-40B4-BE49-F238E27FC236}">
                <a16:creationId xmlns:a16="http://schemas.microsoft.com/office/drawing/2014/main" id="{0249C818-75DC-B94F-A473-9BC4128E9EE8}"/>
              </a:ext>
            </a:extLst>
          </p:cNvPr>
          <p:cNvSpPr>
            <a:spLocks noGrp="1"/>
          </p:cNvSpPr>
          <p:nvPr>
            <p:ph type="sldNum" sz="quarter" idx="10"/>
          </p:nvPr>
        </p:nvSpPr>
        <p:spPr>
          <a:xfrm>
            <a:off x="4572000" y="6591300"/>
            <a:ext cx="53439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82D83F-E3E4-D548-8105-8EF0AC6C20A8}" type="slidenum">
              <a:rPr lang="en-US" altLang="en-US" sz="1000" smtClean="0">
                <a:solidFill>
                  <a:schemeClr val="bg1"/>
                </a:solidFill>
              </a:rPr>
              <a:pPr>
                <a:spcBef>
                  <a:spcPct val="0"/>
                </a:spcBef>
                <a:buFontTx/>
                <a:buNone/>
              </a:pPr>
              <a:t>7</a:t>
            </a:fld>
            <a:endParaRPr lang="en-US" altLang="en-US" sz="1000">
              <a:solidFill>
                <a:schemeClr val="bg1"/>
              </a:solidFill>
            </a:endParaRPr>
          </a:p>
        </p:txBody>
      </p:sp>
      <p:sp>
        <p:nvSpPr>
          <p:cNvPr id="3" name="Rectangle 2">
            <a:extLst>
              <a:ext uri="{FF2B5EF4-FFF2-40B4-BE49-F238E27FC236}">
                <a16:creationId xmlns:a16="http://schemas.microsoft.com/office/drawing/2014/main" id="{BAB4FDF4-0EB3-5C41-BCFE-156F384C2D3D}"/>
              </a:ext>
            </a:extLst>
          </p:cNvPr>
          <p:cNvSpPr/>
          <p:nvPr/>
        </p:nvSpPr>
        <p:spPr>
          <a:xfrm>
            <a:off x="448830" y="1602003"/>
            <a:ext cx="8334630" cy="4770537"/>
          </a:xfrm>
          <a:prstGeom prst="rect">
            <a:avLst/>
          </a:prstGeom>
        </p:spPr>
        <p:txBody>
          <a:bodyPr wrap="square">
            <a:spAutoFit/>
          </a:bodyPr>
          <a:lstStyle/>
          <a:p>
            <a:pPr marL="571500" indent="-571500">
              <a:buFont typeface="Arial" panose="020B0604020202020204" pitchFamily="34" charset="0"/>
              <a:buChar char="•"/>
            </a:pPr>
            <a:r>
              <a:rPr lang="en-US" dirty="0">
                <a:latin typeface="+mn-lt"/>
              </a:rPr>
              <a:t>Higher order thinking and reasoning are emphasized in </a:t>
            </a:r>
            <a:r>
              <a:rPr lang="en-US" dirty="0">
                <a:solidFill>
                  <a:srgbClr val="941100"/>
                </a:solidFill>
                <a:latin typeface="+mn-lt"/>
              </a:rPr>
              <a:t>standards across subject areas and grade levels;</a:t>
            </a:r>
          </a:p>
          <a:p>
            <a:pPr marL="571500" indent="-571500">
              <a:buFont typeface="Arial" panose="020B0604020202020204" pitchFamily="34" charset="0"/>
              <a:buChar char="•"/>
            </a:pPr>
            <a:endParaRPr lang="en-US" b="1" dirty="0">
              <a:latin typeface="+mn-lt"/>
            </a:endParaRPr>
          </a:p>
          <a:p>
            <a:pPr marL="457200" indent="-457200">
              <a:buFont typeface="Arial" panose="020B0604020202020204" pitchFamily="34" charset="0"/>
              <a:buChar char="•"/>
            </a:pPr>
            <a:r>
              <a:rPr lang="en-US" dirty="0">
                <a:latin typeface="+mn-lt"/>
              </a:rPr>
              <a:t>many content standards </a:t>
            </a:r>
            <a:r>
              <a:rPr lang="en-US" dirty="0">
                <a:solidFill>
                  <a:srgbClr val="941100"/>
                </a:solidFill>
                <a:latin typeface="+mn-lt"/>
              </a:rPr>
              <a:t>use the same terms or synonyms</a:t>
            </a:r>
            <a:r>
              <a:rPr lang="en-US" b="1" dirty="0">
                <a:latin typeface="+mn-lt"/>
              </a:rPr>
              <a:t> </a:t>
            </a:r>
            <a:r>
              <a:rPr lang="en-US" dirty="0">
                <a:latin typeface="+mn-lt"/>
              </a:rPr>
              <a:t>to describe components of higher order thinking and reasoning; and</a:t>
            </a:r>
          </a:p>
          <a:p>
            <a:pPr marL="457200" indent="-457200">
              <a:buFont typeface="Arial" panose="020B0604020202020204" pitchFamily="34" charset="0"/>
              <a:buChar char="•"/>
            </a:pPr>
            <a:endParaRPr lang="en-US" dirty="0">
              <a:latin typeface="+mn-lt"/>
            </a:endParaRPr>
          </a:p>
          <a:p>
            <a:pPr marL="457200" indent="-457200">
              <a:buFont typeface="Arial" panose="020B0604020202020204" pitchFamily="34" charset="0"/>
              <a:buChar char="•"/>
            </a:pPr>
            <a:r>
              <a:rPr lang="en-US" dirty="0">
                <a:latin typeface="+mn-lt"/>
              </a:rPr>
              <a:t>HOTR reasoning routines provide the </a:t>
            </a:r>
            <a:r>
              <a:rPr lang="en-US" dirty="0">
                <a:solidFill>
                  <a:srgbClr val="941100"/>
                </a:solidFill>
                <a:latin typeface="+mn-lt"/>
              </a:rPr>
              <a:t>foundation for more content specific domain reasoning </a:t>
            </a:r>
            <a:r>
              <a:rPr lang="en-US" dirty="0">
                <a:latin typeface="+mn-lt"/>
              </a:rPr>
              <a:t>approaches in different areas.</a:t>
            </a:r>
            <a:endParaRPr lang="en-US" sz="3200" dirty="0">
              <a:latin typeface="+mn-lt"/>
            </a:endParaRPr>
          </a:p>
          <a:p>
            <a:endParaRPr lang="en-US" sz="4000" dirty="0"/>
          </a:p>
          <a:p>
            <a:endParaRPr lang="en-US" dirty="0"/>
          </a:p>
        </p:txBody>
      </p:sp>
      <p:sp>
        <p:nvSpPr>
          <p:cNvPr id="9" name="Rectangle 8">
            <a:extLst>
              <a:ext uri="{FF2B5EF4-FFF2-40B4-BE49-F238E27FC236}">
                <a16:creationId xmlns:a16="http://schemas.microsoft.com/office/drawing/2014/main" id="{189575B9-B4EA-034B-AE44-9091E4B97A6E}"/>
              </a:ext>
            </a:extLst>
          </p:cNvPr>
          <p:cNvSpPr/>
          <p:nvPr/>
        </p:nvSpPr>
        <p:spPr>
          <a:xfrm>
            <a:off x="5201371" y="6460495"/>
            <a:ext cx="1414170" cy="261610"/>
          </a:xfrm>
          <a:prstGeom prst="rect">
            <a:avLst/>
          </a:prstGeom>
        </p:spPr>
        <p:txBody>
          <a:bodyPr wrap="none">
            <a:spAutoFit/>
          </a:bodyPr>
          <a:lstStyle/>
          <a:p>
            <a:pPr algn="r"/>
            <a:r>
              <a:rPr lang="en-US" altLang="en-US" sz="1100">
                <a:solidFill>
                  <a:srgbClr val="85898A"/>
                </a:solidFill>
              </a:rPr>
              <a:t>© Janis </a:t>
            </a:r>
            <a:r>
              <a:rPr lang="en-US" altLang="en-US" sz="1100" err="1">
                <a:solidFill>
                  <a:srgbClr val="85898A"/>
                </a:solidFill>
              </a:rPr>
              <a:t>Bulgren</a:t>
            </a:r>
            <a:r>
              <a:rPr lang="en-US" altLang="en-US" sz="1100">
                <a:solidFill>
                  <a:srgbClr val="85898A"/>
                </a:solidFill>
              </a:rPr>
              <a:t> 2023</a:t>
            </a:r>
          </a:p>
        </p:txBody>
      </p:sp>
    </p:spTree>
    <p:extLst>
      <p:ext uri="{BB962C8B-B14F-4D97-AF65-F5344CB8AC3E}">
        <p14:creationId xmlns:p14="http://schemas.microsoft.com/office/powerpoint/2010/main" val="205833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120EB-CC4C-744E-A843-C189F408FE9E}"/>
              </a:ext>
            </a:extLst>
          </p:cNvPr>
          <p:cNvSpPr>
            <a:spLocks noGrp="1"/>
          </p:cNvSpPr>
          <p:nvPr>
            <p:ph type="title"/>
          </p:nvPr>
        </p:nvSpPr>
        <p:spPr>
          <a:xfrm>
            <a:off x="380010" y="1687286"/>
            <a:ext cx="8548533" cy="2223407"/>
          </a:xfrm>
        </p:spPr>
        <p:txBody>
          <a:bodyPr/>
          <a:lstStyle/>
          <a:p>
            <a:r>
              <a:rPr lang="en-US" sz="4400" b="1" dirty="0">
                <a:highlight>
                  <a:srgbClr val="FFFF00"/>
                </a:highlight>
              </a:rPr>
              <a:t>How</a:t>
            </a:r>
            <a:r>
              <a:rPr lang="en-US" sz="3600" dirty="0"/>
              <a:t> do</a:t>
            </a:r>
            <a:br>
              <a:rPr lang="en-US" sz="3600" dirty="0"/>
            </a:br>
            <a:r>
              <a:rPr lang="en-US" sz="3600" dirty="0"/>
              <a:t> Higher Order Thinking and Reasoning routines align with other </a:t>
            </a:r>
            <a:br>
              <a:rPr lang="en-US" sz="3600" dirty="0"/>
            </a:br>
            <a:r>
              <a:rPr lang="en-US" sz="3600" dirty="0"/>
              <a:t>Content Enhancement Routines?</a:t>
            </a:r>
            <a:endParaRPr lang="en-US" sz="3600" dirty="0">
              <a:highlight>
                <a:srgbClr val="FFFF00"/>
              </a:highlight>
            </a:endParaRPr>
          </a:p>
        </p:txBody>
      </p:sp>
      <p:sp>
        <p:nvSpPr>
          <p:cNvPr id="4" name="Slide Number Placeholder 3">
            <a:extLst>
              <a:ext uri="{FF2B5EF4-FFF2-40B4-BE49-F238E27FC236}">
                <a16:creationId xmlns:a16="http://schemas.microsoft.com/office/drawing/2014/main" id="{F457FAB8-DA6F-8541-A531-34807B93DE4C}"/>
              </a:ext>
            </a:extLst>
          </p:cNvPr>
          <p:cNvSpPr>
            <a:spLocks noGrp="1"/>
          </p:cNvSpPr>
          <p:nvPr>
            <p:ph type="sldNum" sz="quarter" idx="10"/>
          </p:nvPr>
        </p:nvSpPr>
        <p:spPr/>
        <p:txBody>
          <a:bodyPr/>
          <a:lstStyle/>
          <a:p>
            <a:pPr>
              <a:defRPr/>
            </a:pPr>
            <a:fld id="{17098659-408A-F140-A3A9-DBA57AC6AD73}" type="slidenum">
              <a:rPr lang="en-US" altLang="en-US" smtClean="0"/>
              <a:pPr>
                <a:defRPr/>
              </a:pPr>
              <a:t>8</a:t>
            </a:fld>
            <a:endParaRPr lang="en-US" altLang="en-US"/>
          </a:p>
        </p:txBody>
      </p:sp>
      <p:sp>
        <p:nvSpPr>
          <p:cNvPr id="6" name="Rectangle 5">
            <a:extLst>
              <a:ext uri="{FF2B5EF4-FFF2-40B4-BE49-F238E27FC236}">
                <a16:creationId xmlns:a16="http://schemas.microsoft.com/office/drawing/2014/main" id="{C9FD84FE-E117-2C49-9B05-C8B5AF7A27CE}"/>
              </a:ext>
            </a:extLst>
          </p:cNvPr>
          <p:cNvSpPr/>
          <p:nvPr/>
        </p:nvSpPr>
        <p:spPr>
          <a:xfrm>
            <a:off x="4572000" y="6243935"/>
            <a:ext cx="1798890" cy="307777"/>
          </a:xfrm>
          <a:prstGeom prst="rect">
            <a:avLst/>
          </a:prstGeom>
        </p:spPr>
        <p:txBody>
          <a:bodyPr wrap="none">
            <a:spAutoFit/>
          </a:bodyPr>
          <a:lstStyle/>
          <a:p>
            <a:pPr eaLnBrk="1" hangingPunct="1"/>
            <a:r>
              <a:rPr lang="en-US" altLang="en-US" sz="1400">
                <a:latin typeface="Times" pitchFamily="2" charset="0"/>
                <a:ea typeface="MS PGothic" panose="020B0600070205080204" pitchFamily="34" charset="-128"/>
              </a:rPr>
              <a:t>©  Janis </a:t>
            </a:r>
            <a:r>
              <a:rPr lang="en-US" altLang="en-US" sz="1400" err="1">
                <a:latin typeface="Times" pitchFamily="2" charset="0"/>
                <a:ea typeface="MS PGothic" panose="020B0600070205080204" pitchFamily="34" charset="-128"/>
              </a:rPr>
              <a:t>Bulgren</a:t>
            </a:r>
            <a:r>
              <a:rPr lang="en-US" altLang="en-US" sz="1400">
                <a:latin typeface="Times" pitchFamily="2" charset="0"/>
                <a:ea typeface="MS PGothic" panose="020B0600070205080204" pitchFamily="34" charset="-128"/>
              </a:rPr>
              <a:t> 2023</a:t>
            </a:r>
          </a:p>
        </p:txBody>
      </p:sp>
      <p:sp>
        <p:nvSpPr>
          <p:cNvPr id="9" name="Rectangle 8">
            <a:extLst>
              <a:ext uri="{FF2B5EF4-FFF2-40B4-BE49-F238E27FC236}">
                <a16:creationId xmlns:a16="http://schemas.microsoft.com/office/drawing/2014/main" id="{EC15D0F0-AA97-FD59-AB26-C7BFE8B1CB27}"/>
              </a:ext>
            </a:extLst>
          </p:cNvPr>
          <p:cNvSpPr/>
          <p:nvPr/>
        </p:nvSpPr>
        <p:spPr bwMode="auto">
          <a:xfrm>
            <a:off x="696686" y="1099457"/>
            <a:ext cx="7772400" cy="3592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New Roman" pitchFamily="-112" charset="0"/>
            </a:endParaRPr>
          </a:p>
        </p:txBody>
      </p:sp>
      <p:pic>
        <p:nvPicPr>
          <p:cNvPr id="3" name="Picture 2">
            <a:extLst>
              <a:ext uri="{FF2B5EF4-FFF2-40B4-BE49-F238E27FC236}">
                <a16:creationId xmlns:a16="http://schemas.microsoft.com/office/drawing/2014/main" id="{1B8D7619-0698-663B-E3C4-0C076BA2CE92}"/>
              </a:ext>
            </a:extLst>
          </p:cNvPr>
          <p:cNvPicPr>
            <a:picLocks noChangeAspect="1"/>
          </p:cNvPicPr>
          <p:nvPr/>
        </p:nvPicPr>
        <p:blipFill>
          <a:blip r:embed="rId3"/>
          <a:stretch>
            <a:fillRect/>
          </a:stretch>
        </p:blipFill>
        <p:spPr>
          <a:xfrm>
            <a:off x="33652" y="6271950"/>
            <a:ext cx="2315688" cy="473936"/>
          </a:xfrm>
          <a:prstGeom prst="rect">
            <a:avLst/>
          </a:prstGeom>
        </p:spPr>
      </p:pic>
    </p:spTree>
    <p:extLst>
      <p:ext uri="{BB962C8B-B14F-4D97-AF65-F5344CB8AC3E}">
        <p14:creationId xmlns:p14="http://schemas.microsoft.com/office/powerpoint/2010/main" val="391565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E62B56-368E-15BB-CC80-2D986006BD18}"/>
              </a:ext>
            </a:extLst>
          </p:cNvPr>
          <p:cNvPicPr>
            <a:picLocks noChangeAspect="1"/>
          </p:cNvPicPr>
          <p:nvPr/>
        </p:nvPicPr>
        <p:blipFill>
          <a:blip r:embed="rId3"/>
          <a:stretch>
            <a:fillRect/>
          </a:stretch>
        </p:blipFill>
        <p:spPr>
          <a:xfrm>
            <a:off x="685800" y="152400"/>
            <a:ext cx="7772400" cy="5880864"/>
          </a:xfrm>
          <a:prstGeom prst="rect">
            <a:avLst/>
          </a:prstGeom>
        </p:spPr>
      </p:pic>
      <p:sp>
        <p:nvSpPr>
          <p:cNvPr id="10" name="Oval 9">
            <a:extLst>
              <a:ext uri="{FF2B5EF4-FFF2-40B4-BE49-F238E27FC236}">
                <a16:creationId xmlns:a16="http://schemas.microsoft.com/office/drawing/2014/main" id="{AF5612E9-4D3A-FD78-0D74-F03FFE357D71}"/>
              </a:ext>
            </a:extLst>
          </p:cNvPr>
          <p:cNvSpPr/>
          <p:nvPr/>
        </p:nvSpPr>
        <p:spPr bwMode="auto">
          <a:xfrm>
            <a:off x="6629400" y="990600"/>
            <a:ext cx="1828800" cy="5029200"/>
          </a:xfrm>
          <a:prstGeom prst="ellipse">
            <a:avLst/>
          </a:prstGeom>
          <a:noFill/>
          <a:ln w="25400">
            <a:solidFill>
              <a:schemeClr val="accent1"/>
            </a:solid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2" name="Picture 1">
            <a:extLst>
              <a:ext uri="{FF2B5EF4-FFF2-40B4-BE49-F238E27FC236}">
                <a16:creationId xmlns:a16="http://schemas.microsoft.com/office/drawing/2014/main" id="{ED1D74B3-0678-AF18-A956-1CF5571A6EB4}"/>
              </a:ext>
            </a:extLst>
          </p:cNvPr>
          <p:cNvPicPr>
            <a:picLocks noChangeAspect="1"/>
          </p:cNvPicPr>
          <p:nvPr/>
        </p:nvPicPr>
        <p:blipFill>
          <a:blip r:embed="rId4"/>
          <a:stretch>
            <a:fillRect/>
          </a:stretch>
        </p:blipFill>
        <p:spPr>
          <a:xfrm>
            <a:off x="33652" y="6271950"/>
            <a:ext cx="2315688" cy="473936"/>
          </a:xfrm>
          <a:prstGeom prst="rect">
            <a:avLst/>
          </a:prstGeom>
        </p:spPr>
      </p:pic>
    </p:spTree>
  </p:cSld>
  <p:clrMapOvr>
    <a:masterClrMapping/>
  </p:clrMapOvr>
</p:sld>
</file>

<file path=ppt/theme/theme1.xml><?xml version="1.0" encoding="utf-8"?>
<a:theme xmlns:a="http://schemas.openxmlformats.org/drawingml/2006/main" name="SIM_no KU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IM_no KU 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pitchFamily="-112" charset="0"/>
          </a:defRPr>
        </a:defPPr>
      </a:lstStyle>
    </a:lnDef>
  </a:objectDefaults>
  <a:extraClrSchemeLst>
    <a:extraClrScheme>
      <a:clrScheme name="SIM_no KU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M_no KU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M_no KU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M_no KU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M_no KU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M_no KU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M_no KU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M_no KU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M_no KU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M_no KU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M_no KU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M_no KU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Bonsai:CE/LS - CD-ROMS:SIM_no KU Template2.pot</Template>
  <TotalTime>11816</TotalTime>
  <Words>9148</Words>
  <Application>Microsoft Macintosh PowerPoint</Application>
  <PresentationFormat>On-screen Show (4:3)</PresentationFormat>
  <Paragraphs>1212</Paragraphs>
  <Slides>45</Slides>
  <Notes>32</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3</vt:i4>
      </vt:variant>
      <vt:variant>
        <vt:lpstr>Slide Titles</vt:lpstr>
      </vt:variant>
      <vt:variant>
        <vt:i4>45</vt:i4>
      </vt:variant>
    </vt:vector>
  </HeadingPairs>
  <TitlesOfParts>
    <vt:vector size="64" baseType="lpstr">
      <vt:lpstr>-webkit-standard</vt:lpstr>
      <vt:lpstr>Arial</vt:lpstr>
      <vt:lpstr>Calibri</vt:lpstr>
      <vt:lpstr>Century Gothic</vt:lpstr>
      <vt:lpstr>Comic Sans MS</vt:lpstr>
      <vt:lpstr>Geneva</vt:lpstr>
      <vt:lpstr>Goudy Old Style</vt:lpstr>
      <vt:lpstr>Rockwell</vt:lpstr>
      <vt:lpstr>Symbol</vt:lpstr>
      <vt:lpstr>Tekton</vt:lpstr>
      <vt:lpstr>Times</vt:lpstr>
      <vt:lpstr>Times New Roman</vt:lpstr>
      <vt:lpstr>Times New Roman Bold</vt:lpstr>
      <vt:lpstr>Times New Roman Italic</vt:lpstr>
      <vt:lpstr>Wingdings</vt:lpstr>
      <vt:lpstr>SIM_no KU Template</vt:lpstr>
      <vt:lpstr>Document</vt:lpstr>
      <vt:lpstr>Chart</vt:lpstr>
      <vt:lpstr>Worksheet</vt:lpstr>
      <vt:lpstr> Janis A. Bulgren, Ph.D.  </vt:lpstr>
      <vt:lpstr>Professional Development Materials: Higher Order Thinking and Reasoning Routines (HOTR)</vt:lpstr>
      <vt:lpstr>PowerPoint Presentation</vt:lpstr>
      <vt:lpstr>PowerPoint Presentation</vt:lpstr>
      <vt:lpstr>PowerPoint Presentation</vt:lpstr>
      <vt:lpstr>What are the Higher Order Thinking and Reasoning Routines?</vt:lpstr>
      <vt:lpstr>      Rationales for use of HOTR routines</vt:lpstr>
      <vt:lpstr>How do  Higher Order Thinking and Reasoning routines align with other  Content Enhancement Routines?</vt:lpstr>
      <vt:lpstr>PowerPoint Presentation</vt:lpstr>
      <vt:lpstr>    DISCUSSION</vt:lpstr>
      <vt:lpstr>                  Examples of  Content Area Standards followed by Higher Order Thinking and Reasoning graphics     </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Question Exploration Guide</vt:lpstr>
      <vt:lpstr> DISCUSSION   </vt:lpstr>
      <vt:lpstr>  The Power &amp; Potential of Using HOTR Across Content  Areas</vt:lpstr>
      <vt:lpstr>     </vt:lpstr>
      <vt:lpstr>          DISCUSSION:    </vt:lpstr>
      <vt:lpstr>    Activity</vt:lpstr>
      <vt:lpstr>    Note</vt:lpstr>
      <vt:lpstr>PowerPoint Presentation</vt:lpstr>
      <vt:lpstr>PowerPoint Presentation</vt:lpstr>
      <vt:lpstr>   The Question Exploration Writing Scaffold: Essay Outline</vt:lpstr>
      <vt:lpstr>PowerPoint Presentation</vt:lpstr>
      <vt:lpstr>PowerPoint Presentation</vt:lpstr>
      <vt:lpstr>             What supports do you need?          </vt:lpstr>
      <vt:lpstr>PowerPoint Presentation</vt:lpstr>
      <vt:lpstr>  ADDITIONAL PROFESSIONAL DEVELOPMENT RESOURCES</vt:lpstr>
      <vt:lpstr>PowerPoint Presentation</vt:lpstr>
    </vt:vector>
  </TitlesOfParts>
  <Company>Center for Research on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WARNING:</dc:title>
  <dc:creator>Brian Staats</dc:creator>
  <cp:lastModifiedBy>Jocelyn Washburn</cp:lastModifiedBy>
  <cp:revision>1236</cp:revision>
  <cp:lastPrinted>2006-12-04T17:46:23Z</cp:lastPrinted>
  <dcterms:created xsi:type="dcterms:W3CDTF">2008-12-01T19:39:56Z</dcterms:created>
  <dcterms:modified xsi:type="dcterms:W3CDTF">2023-07-05T12:43:02Z</dcterms:modified>
</cp:coreProperties>
</file>