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7" r:id="rId25"/>
    <p:sldId id="28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F350215-A60D-4FF2-9854-C488CFD7CA10}">
  <a:tblStyle styleId="{2F350215-A60D-4FF2-9854-C488CFD7CA1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3" d="100"/>
          <a:sy n="53" d="100"/>
        </p:scale>
        <p:origin x="-552"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605664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8" name="Shape 1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
        <p:nvSpPr>
          <p:cNvPr id="180" name="Shape 1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1" name="Shape 181"/>
          <p:cNvSpPr txBox="1">
            <a:spLocks noGrp="1"/>
          </p:cNvSpPr>
          <p:nvPr>
            <p:ph type="body" idx="1"/>
          </p:nvPr>
        </p:nvSpPr>
        <p:spPr>
          <a:xfrm>
            <a:off x="685800" y="4400550"/>
            <a:ext cx="5486399" cy="360045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7" name="Shape 237"/>
          <p:cNvSpPr txBox="1">
            <a:spLocks noGrp="1"/>
          </p:cNvSpPr>
          <p:nvPr>
            <p:ph type="body" idx="1"/>
          </p:nvPr>
        </p:nvSpPr>
        <p:spPr>
          <a:xfrm>
            <a:off x="685800" y="4400550"/>
            <a:ext cx="5486399" cy="3600450"/>
          </a:xfrm>
          <a:prstGeom prst="rect">
            <a:avLst/>
          </a:prstGeom>
          <a:solidFill>
            <a:srgbClr val="FFFFFF"/>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
        <p:nvSpPr>
          <p:cNvPr id="250" name="Shape 2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1" name="Shape 25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Another way to look at the course is with this timeline.  Here you will see how long each unit typically lasts along with the novel read and types of other readings covered during that unit. This timeline represents a 90 minute every other day or 60 minutes every day delivering of the Fusion Reading Program. Notice that time has been allocated to Establish the Course at the beginning of the year, as well, as time to wrap up the year.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99" name="Shape 99"/>
          <p:cNvSpPr txBox="1">
            <a:spLocks noGrp="1"/>
          </p:cNvSpPr>
          <p:nvPr>
            <p:ph type="sldNum" idx="12"/>
          </p:nvPr>
        </p:nvSpPr>
        <p:spPr>
          <a:xfrm>
            <a:off x="3884612" y="8685213"/>
            <a:ext cx="2971799" cy="4587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
        <p:nvSpPr>
          <p:cNvPr id="256" name="Shape 2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7" name="Shape 25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There are a number of delivery options for the Fusion Reading program.</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For example, if you want to accelerate Fusion Reading from a two-year program to a one-year program…you can do that by offering Fusion Reading everyday for 90 minutes. The timeline information that you’ve just seen is based on the two-year model…with 90-minute reading classes taking place every other day.</a:t>
            </a:r>
          </a:p>
          <a:p>
            <a:pPr marL="0" marR="0" lvl="0" indent="0" algn="l" rtl="0">
              <a:spcBef>
                <a:spcPts val="0"/>
              </a:spcBef>
              <a:buClr>
                <a:schemeClr val="dk1"/>
              </a:buClr>
              <a:buSzPct val="25000"/>
              <a:buFont typeface="Calibri"/>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6" name="Shape 2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6" name="Shape 30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Matched Sample  Groups on GRADE Total Test Pretest Scores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Fusion Reading = 20; Corrective Reading = 20</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3 middle Schools</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Independent Samples t-Test</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22 teachers- 3 middle schools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Middle school students grades 6 &amp; 7</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Meet every day for about 45 minutes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40 students </a:t>
            </a:r>
            <a:r>
              <a:rPr lang="en-US" sz="1000" b="0" i="0" u="none" strike="noStrike" cap="none">
                <a:solidFill>
                  <a:schemeClr val="dk1"/>
                </a:solidFill>
                <a:latin typeface="Calibri"/>
                <a:ea typeface="Calibri"/>
                <a:cs typeface="Calibri"/>
                <a:sym typeface="Calibri"/>
              </a:rPr>
              <a:t>(20 Fusion and 20 comparison)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Design: </a:t>
            </a:r>
            <a:r>
              <a:rPr lang="en-US" sz="1200" b="1" i="0" u="none" strike="noStrike" cap="none">
                <a:solidFill>
                  <a:srgbClr val="0000FF"/>
                </a:solidFill>
                <a:latin typeface="Calibri"/>
                <a:ea typeface="Calibri"/>
                <a:cs typeface="Calibri"/>
                <a:sym typeface="Calibri"/>
              </a:rPr>
              <a:t>quasi experimental; comparison group</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Measures: MAP Reading &amp; GRADE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Analysis: Independent Samples t-test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There was a statistically significant difference between the Experimental and Comparison groups fall to spring MAP mean scores (.007) in favor of Fusion students.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The magnitude of the difference was </a:t>
            </a:r>
            <a:r>
              <a:rPr lang="en-US" sz="1200" b="1" i="0" u="none" strike="noStrike" cap="none">
                <a:solidFill>
                  <a:srgbClr val="0000FF"/>
                </a:solidFill>
                <a:latin typeface="Calibri"/>
                <a:ea typeface="Calibri"/>
                <a:cs typeface="Calibri"/>
                <a:sym typeface="Calibri"/>
              </a:rPr>
              <a:t>.78, a large effect.</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Started in late November, ended in June (5 ½ months</a:t>
            </a:r>
          </a:p>
        </p:txBody>
      </p:sp>
      <p:sp>
        <p:nvSpPr>
          <p:cNvPr id="307" name="Shape 30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264</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4" name="Shape 3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ETC Year 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4" name="Shape 3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Change the way teachers teach</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Students are successful in core classes</a:t>
            </a:r>
          </a:p>
        </p:txBody>
      </p:sp>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Can keep or hide-got from Sue and I liked this visual for this audience-but totally up to you which to use slide (or both)</a:t>
            </a:r>
          </a:p>
        </p:txBody>
      </p:sp>
      <p:sp>
        <p:nvSpPr>
          <p:cNvPr id="130" name="Shape 13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Purpose: </a:t>
            </a:r>
            <a:r>
              <a:rPr lang="en-US" sz="1200" b="0" i="0" u="none" strike="noStrike" cap="none">
                <a:solidFill>
                  <a:schemeClr val="dk1"/>
                </a:solidFill>
                <a:latin typeface="Calibri"/>
                <a:ea typeface="Calibri"/>
                <a:cs typeface="Calibri"/>
                <a:sym typeface="Calibri"/>
              </a:rPr>
              <a:t>“Struggling Reader” is a broad category. That is, there is diversity in the reading skill profile of sub groups within the category. Our purpose is to more clearly define these subgroups and think about what this diversity means for instruction.</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Comment: </a:t>
            </a:r>
            <a:r>
              <a:rPr lang="en-US" sz="1200" b="0" i="0" u="none" strike="noStrike" cap="none">
                <a:solidFill>
                  <a:schemeClr val="dk1"/>
                </a:solidFill>
                <a:latin typeface="Calibri"/>
                <a:ea typeface="Calibri"/>
                <a:cs typeface="Calibri"/>
                <a:sym typeface="Calibri"/>
              </a:rPr>
              <a:t>We conducted a latent class analysis on the struggling readers in the previous data set. Latent class analysis is a way to analyze date to see if clusters emerge from the data. That is, are there groups of students with similar scores that are significantly different from other groups of students in the data set. We found 5 distinct reader groups (see graph). Three groups, making up 80%of the struggling reader total group, had word level deficits. Thus, reading programs should address word level AND comprehension skill deficits in a significant way if we wish to improve student achievement.</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WLPB  Woodcock Language Proficiency Battery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8" name="Shape 14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34" y="-9525"/>
            <a:ext cx="12261851"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Line 37"/>
          <p:cNvSpPr>
            <a:spLocks noChangeShapeType="1"/>
          </p:cNvSpPr>
          <p:nvPr/>
        </p:nvSpPr>
        <p:spPr bwMode="auto">
          <a:xfrm>
            <a:off x="4267200" y="762000"/>
            <a:ext cx="0" cy="213360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384800"/>
            <a:ext cx="12242800" cy="14938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43" descr="sim_2color_s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990600"/>
            <a:ext cx="355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0" y="1046163"/>
            <a:ext cx="7213600" cy="1600200"/>
          </a:xfrm>
        </p:spPr>
        <p:txBody>
          <a:bodyPr/>
          <a:lstStyle>
            <a:lvl1pPr algn="l">
              <a:defRPr sz="3200" b="1"/>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4572000" y="3124200"/>
            <a:ext cx="6807200" cy="2895600"/>
          </a:xfrm>
        </p:spPr>
        <p:txBody>
          <a:bodyPr/>
          <a:lstStyle>
            <a:lvl1pPr marL="0" indent="0">
              <a:buFontTx/>
              <a:buNone/>
              <a:defRPr sz="20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smtClean="0"/>
            </a:lvl1pPr>
          </a:lstStyle>
          <a:p>
            <a:endParaRPr lang="en-US"/>
          </a:p>
        </p:txBody>
      </p:sp>
      <p:sp>
        <p:nvSpPr>
          <p:cNvPr id="9" name="Rectangle 5"/>
          <p:cNvSpPr>
            <a:spLocks noGrp="1" noChangeArrowheads="1"/>
          </p:cNvSpPr>
          <p:nvPr>
            <p:ph type="ftr" sz="quarter" idx="11"/>
          </p:nvPr>
        </p:nvSpPr>
        <p:spPr/>
        <p:txBody>
          <a:bodyPr/>
          <a:lstStyle>
            <a:lvl1pPr>
              <a:defRPr smtClean="0"/>
            </a:lvl1pPr>
          </a:lstStyle>
          <a:p>
            <a:endParaRPr lang="en-US"/>
          </a:p>
        </p:txBody>
      </p:sp>
      <p:sp>
        <p:nvSpPr>
          <p:cNvPr id="10" name="Rectangle 6"/>
          <p:cNvSpPr>
            <a:spLocks noGrp="1" noChangeArrowheads="1"/>
          </p:cNvSpPr>
          <p:nvPr>
            <p:ph type="sldNum" sz="quarter" idx="12"/>
          </p:nvPr>
        </p:nvSpPr>
        <p:spPr/>
        <p:txBody>
          <a:bodyPr/>
          <a:lstStyle>
            <a:lvl1pPr>
              <a:defRPr smtClean="0"/>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1536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3635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04800"/>
            <a:ext cx="25908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04800"/>
            <a:ext cx="75692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8869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5794568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MS Slideshow">
    <p:spTree>
      <p:nvGrpSpPr>
        <p:cNvPr id="1" name="Shape 53"/>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2133602"/>
            <a:ext cx="10363200" cy="39623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0067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133600"/>
            <a:ext cx="508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1557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91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16843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9941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333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1374579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jpeg"/><Relationship Id="rId28" Type="http://schemas.openxmlformats.org/officeDocument/2006/relationships/image" Target="../media/image2.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2" descr="sim_2color_si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56800" y="5986464"/>
            <a:ext cx="20320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400" y="3048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3"/>
          <p:cNvSpPr>
            <a:spLocks noGrp="1" noChangeArrowheads="1"/>
          </p:cNvSpPr>
          <p:nvPr>
            <p:ph type="body" idx="1"/>
          </p:nvPr>
        </p:nvSpPr>
        <p:spPr bwMode="auto">
          <a:xfrm>
            <a:off x="914400" y="2133600"/>
            <a:ext cx="1036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smtClean="0"/>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pic>
        <p:nvPicPr>
          <p:cNvPr id="1052" name="Picture 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0800000">
            <a:off x="-10584" y="6197600"/>
            <a:ext cx="12261851"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53" name="Line 29"/>
          <p:cNvSpPr>
            <a:spLocks noChangeShapeType="1"/>
          </p:cNvSpPr>
          <p:nvPr/>
        </p:nvSpPr>
        <p:spPr bwMode="auto">
          <a:xfrm>
            <a:off x="1117600" y="1524000"/>
            <a:ext cx="9753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1054" name="Picture 3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rot="10800000">
            <a:off x="-40218" y="6197600"/>
            <a:ext cx="12261851" cy="6683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hyperlink" Target="https://www.surveymonkey.com/mp/likert-scal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sim.kucrl.org/read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SzPct val="25000"/>
              <a:buNone/>
            </a:pPr>
            <a:r>
              <a:rPr lang="en-US" sz="4800" b="0" i="0" u="none" strike="noStrike" cap="none">
                <a:solidFill>
                  <a:schemeClr val="dk1"/>
                </a:solidFill>
                <a:latin typeface="Calibri"/>
                <a:ea typeface="Calibri"/>
                <a:cs typeface="Calibri"/>
                <a:sym typeface="Calibri"/>
              </a:rPr>
              <a:t>Learning to Read with KUCRL</a:t>
            </a:r>
          </a:p>
        </p:txBody>
      </p:sp>
      <p:sp>
        <p:nvSpPr>
          <p:cNvPr id="94" name="Shape 94"/>
          <p:cNvSpPr txBox="1">
            <a:spLocks noGrp="1"/>
          </p:cNvSpPr>
          <p:nvPr>
            <p:ph type="subTitle" idx="1"/>
          </p:nvPr>
        </p:nvSpPr>
        <p:spPr>
          <a:xfrm>
            <a:off x="4572002" y="3124200"/>
            <a:ext cx="6807199" cy="87921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600" b="1" i="0" u="none" strike="noStrike" cap="none" dirty="0">
                <a:solidFill>
                  <a:schemeClr val="dk1"/>
                </a:solidFill>
                <a:latin typeface="Calibri"/>
                <a:ea typeface="Calibri"/>
                <a:cs typeface="Calibri"/>
                <a:sym typeface="Calibri"/>
              </a:rPr>
              <a:t>Fusion Reading :: Xtreme Reading</a:t>
            </a:r>
          </a:p>
        </p:txBody>
      </p:sp>
      <p:sp>
        <p:nvSpPr>
          <p:cNvPr id="95" name="Shape 95"/>
          <p:cNvSpPr txBox="1"/>
          <p:nvPr/>
        </p:nvSpPr>
        <p:spPr>
          <a:xfrm>
            <a:off x="4724402" y="4069719"/>
            <a:ext cx="6807199" cy="87921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Irma Brasseur-Hock, Ph.D.</a:t>
            </a:r>
          </a:p>
          <a:p>
            <a:pPr marL="0" marR="0" lvl="0" indent="0" algn="ctr"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Patty Graner, Ph.D.</a:t>
            </a:r>
          </a:p>
          <a:p>
            <a:pPr marL="0" marR="0" lvl="0" indent="0" algn="ctr" rtl="0">
              <a:lnSpc>
                <a:spcPct val="90000"/>
              </a:lnSpc>
              <a:spcBef>
                <a:spcPts val="0"/>
              </a:spcBef>
              <a:spcAft>
                <a:spcPts val="0"/>
              </a:spcAft>
              <a:buClr>
                <a:schemeClr val="dk1"/>
              </a:buClr>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July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al"/>
                <a:ea typeface="Arial"/>
                <a:cs typeface="Arial"/>
                <a:sym typeface="Arial"/>
              </a:rPr>
              <a:t>How are they alike</a:t>
            </a:r>
          </a:p>
        </p:txBody>
      </p:sp>
      <p:sp>
        <p:nvSpPr>
          <p:cNvPr id="158" name="Shape 158"/>
          <p:cNvSpPr txBox="1">
            <a:spLocks noGrp="1"/>
          </p:cNvSpPr>
          <p:nvPr>
            <p:ph sz="half" idx="1"/>
          </p:nvPr>
        </p:nvSpPr>
        <p:spPr>
          <a:xfrm>
            <a:off x="393507" y="1788849"/>
            <a:ext cx="5600893" cy="4307151"/>
          </a:xfrm>
          <a:prstGeom prst="rect">
            <a:avLst/>
          </a:prstGeom>
          <a:noFill/>
          <a:ln>
            <a:noFill/>
          </a:ln>
        </p:spPr>
        <p:txBody>
          <a:bodyPr lIns="91425" tIns="45700" rIns="91425" bIns="45700" anchor="t" anchorCtr="0">
            <a:noAutofit/>
          </a:bodyPr>
          <a:lstStyle/>
          <a:p>
            <a:pPr marL="285750" marR="0" lvl="0" indent="-234950" algn="l" rtl="0">
              <a:lnSpc>
                <a:spcPct val="70000"/>
              </a:lnSpc>
              <a:spcBef>
                <a:spcPts val="0"/>
              </a:spcBef>
              <a:spcAft>
                <a:spcPts val="0"/>
              </a:spcAft>
              <a:buClr>
                <a:schemeClr val="dk1"/>
              </a:buClr>
              <a:buSzPct val="100909"/>
              <a:buFont typeface="Arial"/>
              <a:buChar char="•"/>
            </a:pPr>
            <a:r>
              <a:rPr lang="en-US" sz="2400" b="0" i="0" u="none" strike="noStrike" cap="none" dirty="0">
                <a:solidFill>
                  <a:schemeClr val="dk1"/>
                </a:solidFill>
                <a:latin typeface="Calibri"/>
                <a:ea typeface="Calibri"/>
                <a:cs typeface="Calibri"/>
                <a:sym typeface="Calibri"/>
              </a:rPr>
              <a:t>Designed and Developed with funded IES Grants</a:t>
            </a:r>
          </a:p>
          <a:p>
            <a:pPr marL="285750" marR="0" lvl="0" indent="-234950" algn="l" rtl="0">
              <a:lnSpc>
                <a:spcPct val="70000"/>
              </a:lnSpc>
              <a:spcBef>
                <a:spcPts val="500"/>
              </a:spcBef>
              <a:spcAft>
                <a:spcPts val="0"/>
              </a:spcAft>
              <a:buClr>
                <a:schemeClr val="dk1"/>
              </a:buClr>
              <a:buSzPct val="100909"/>
              <a:buFont typeface="Arial"/>
              <a:buNone/>
            </a:pPr>
            <a:endParaRPr sz="2400" b="0" i="0" u="none" strike="noStrike" cap="none" dirty="0">
              <a:solidFill>
                <a:schemeClr val="accent1"/>
              </a:solidFill>
              <a:latin typeface="Calibri"/>
              <a:ea typeface="Calibri"/>
              <a:cs typeface="Calibri"/>
              <a:sym typeface="Calibri"/>
            </a:endParaRPr>
          </a:p>
          <a:p>
            <a:pPr marL="285750" marR="0" lvl="0" indent="-234950" algn="l" rtl="0">
              <a:lnSpc>
                <a:spcPct val="70000"/>
              </a:lnSpc>
              <a:spcBef>
                <a:spcPts val="500"/>
              </a:spcBef>
              <a:spcAft>
                <a:spcPts val="0"/>
              </a:spcAft>
              <a:buClr>
                <a:schemeClr val="dk1"/>
              </a:buClr>
              <a:buSzPct val="100909"/>
              <a:buFont typeface="Arial"/>
              <a:buChar char="•"/>
            </a:pPr>
            <a:r>
              <a:rPr lang="en-US" sz="2400" b="0" i="0" u="none" strike="noStrike" cap="none" dirty="0">
                <a:solidFill>
                  <a:schemeClr val="dk1"/>
                </a:solidFill>
                <a:latin typeface="Calibri"/>
                <a:ea typeface="Calibri"/>
                <a:cs typeface="Calibri"/>
                <a:sym typeface="Calibri"/>
              </a:rPr>
              <a:t>Reading, Listening, Speaking, and Writing</a:t>
            </a:r>
          </a:p>
          <a:p>
            <a:pPr marL="285750" marR="0" lvl="0" indent="-234950" algn="l" rtl="0">
              <a:lnSpc>
                <a:spcPct val="70000"/>
              </a:lnSpc>
              <a:spcBef>
                <a:spcPts val="500"/>
              </a:spcBef>
              <a:spcAft>
                <a:spcPts val="0"/>
              </a:spcAft>
              <a:buClr>
                <a:schemeClr val="dk1"/>
              </a:buClr>
              <a:buSzPct val="100909"/>
              <a:buFont typeface="Arial"/>
              <a:buNone/>
            </a:pPr>
            <a:endParaRPr sz="2400" b="0" i="0" u="none" strike="noStrike" cap="none" dirty="0">
              <a:solidFill>
                <a:schemeClr val="dk1"/>
              </a:solidFill>
              <a:latin typeface="Calibri"/>
              <a:ea typeface="Calibri"/>
              <a:cs typeface="Calibri"/>
              <a:sym typeface="Calibri"/>
            </a:endParaRPr>
          </a:p>
          <a:p>
            <a:pPr marL="285750" marR="0" lvl="0" indent="-234950" algn="l" rtl="0">
              <a:lnSpc>
                <a:spcPct val="70000"/>
              </a:lnSpc>
              <a:spcBef>
                <a:spcPts val="500"/>
              </a:spcBef>
              <a:spcAft>
                <a:spcPts val="0"/>
              </a:spcAft>
              <a:buClr>
                <a:schemeClr val="dk1"/>
              </a:buClr>
              <a:buSzPct val="100909"/>
              <a:buFont typeface="Arial"/>
              <a:buChar char="•"/>
            </a:pPr>
            <a:r>
              <a:rPr lang="en-US" sz="2400" b="0" i="0" u="none" strike="noStrike" cap="none" dirty="0">
                <a:solidFill>
                  <a:schemeClr val="dk1"/>
                </a:solidFill>
                <a:latin typeface="Calibri"/>
                <a:ea typeface="Calibri"/>
                <a:cs typeface="Calibri"/>
                <a:sym typeface="Calibri"/>
              </a:rPr>
              <a:t>Explicit instruction for teachers and students</a:t>
            </a:r>
          </a:p>
          <a:p>
            <a:pPr marL="285750" marR="0" lvl="0" indent="-234950" algn="l" rtl="0">
              <a:lnSpc>
                <a:spcPct val="70000"/>
              </a:lnSpc>
              <a:spcBef>
                <a:spcPts val="500"/>
              </a:spcBef>
              <a:spcAft>
                <a:spcPts val="0"/>
              </a:spcAft>
              <a:buClr>
                <a:schemeClr val="dk1"/>
              </a:buClr>
              <a:buSzPct val="100909"/>
              <a:buFont typeface="Arial"/>
              <a:buNone/>
            </a:pPr>
            <a:endParaRPr sz="2400" b="0" i="0" u="none" strike="noStrike" cap="none" dirty="0">
              <a:solidFill>
                <a:schemeClr val="dk1"/>
              </a:solidFill>
              <a:latin typeface="Calibri"/>
              <a:ea typeface="Calibri"/>
              <a:cs typeface="Calibri"/>
              <a:sym typeface="Calibri"/>
            </a:endParaRPr>
          </a:p>
          <a:p>
            <a:pPr marL="285750" marR="0" lvl="0" indent="-234950" algn="l" rtl="0">
              <a:lnSpc>
                <a:spcPct val="70000"/>
              </a:lnSpc>
              <a:spcBef>
                <a:spcPts val="500"/>
              </a:spcBef>
              <a:spcAft>
                <a:spcPts val="0"/>
              </a:spcAft>
              <a:buClr>
                <a:schemeClr val="dk1"/>
              </a:buClr>
              <a:buSzPct val="100909"/>
              <a:buFont typeface="Arial"/>
              <a:buChar char="•"/>
            </a:pPr>
            <a:r>
              <a:rPr lang="en-US" sz="2400" b="0" i="0" u="none" strike="noStrike" cap="none" dirty="0">
                <a:solidFill>
                  <a:schemeClr val="dk1"/>
                </a:solidFill>
                <a:latin typeface="Calibri"/>
                <a:ea typeface="Calibri"/>
                <a:cs typeface="Calibri"/>
                <a:sym typeface="Calibri"/>
              </a:rPr>
              <a:t>Utilizes a Course Organizer and all of its elements</a:t>
            </a:r>
          </a:p>
          <a:p>
            <a:pPr marL="285750" marR="0" lvl="0" indent="-234950" algn="l" rtl="0">
              <a:lnSpc>
                <a:spcPct val="70000"/>
              </a:lnSpc>
              <a:spcBef>
                <a:spcPts val="500"/>
              </a:spcBef>
              <a:spcAft>
                <a:spcPts val="0"/>
              </a:spcAft>
              <a:buClr>
                <a:schemeClr val="dk1"/>
              </a:buClr>
              <a:buSzPct val="100909"/>
              <a:buFont typeface="Arial"/>
              <a:buNone/>
            </a:pPr>
            <a:endParaRPr sz="2400" b="0" i="0" u="none" strike="noStrike" cap="none" dirty="0">
              <a:solidFill>
                <a:schemeClr val="dk1"/>
              </a:solidFill>
              <a:latin typeface="Calibri"/>
              <a:ea typeface="Calibri"/>
              <a:cs typeface="Calibri"/>
              <a:sym typeface="Calibri"/>
            </a:endParaRPr>
          </a:p>
          <a:p>
            <a:pPr marL="285750" indent="-234950">
              <a:lnSpc>
                <a:spcPct val="70000"/>
              </a:lnSpc>
              <a:spcBef>
                <a:spcPts val="500"/>
              </a:spcBef>
              <a:spcAft>
                <a:spcPts val="0"/>
              </a:spcAft>
              <a:buClr>
                <a:schemeClr val="dk1"/>
              </a:buClr>
              <a:buSzPct val="100909"/>
              <a:buFont typeface="Arial"/>
              <a:buChar char="•"/>
            </a:pPr>
            <a:r>
              <a:rPr lang="en-US" sz="2400" b="0" i="0" u="none" strike="noStrike" cap="none" dirty="0">
                <a:solidFill>
                  <a:schemeClr val="dk1"/>
                </a:solidFill>
                <a:latin typeface="Calibri"/>
                <a:ea typeface="Calibri"/>
                <a:cs typeface="Calibri"/>
                <a:sym typeface="Calibri"/>
              </a:rPr>
              <a:t>Embeds a daily lesson </a:t>
            </a:r>
            <a:r>
              <a:rPr lang="en-US" sz="2400" b="0" i="0" u="none" strike="noStrike" cap="none" dirty="0" smtClean="0">
                <a:solidFill>
                  <a:schemeClr val="dk1"/>
                </a:solidFill>
                <a:latin typeface="Calibri"/>
                <a:ea typeface="Calibri"/>
                <a:cs typeface="Calibri"/>
                <a:sym typeface="Calibri"/>
              </a:rPr>
              <a:t>format</a:t>
            </a:r>
          </a:p>
          <a:p>
            <a:pPr marL="285750" indent="-234950">
              <a:lnSpc>
                <a:spcPct val="70000"/>
              </a:lnSpc>
              <a:spcBef>
                <a:spcPts val="500"/>
              </a:spcBef>
              <a:spcAft>
                <a:spcPts val="0"/>
              </a:spcAft>
              <a:buClr>
                <a:schemeClr val="dk1"/>
              </a:buClr>
              <a:buSzPct val="100909"/>
              <a:buFont typeface="Arial"/>
              <a:buChar char="•"/>
            </a:pPr>
            <a:endParaRPr lang="en-US" sz="2400" dirty="0">
              <a:solidFill>
                <a:schemeClr val="dk1"/>
              </a:solidFill>
              <a:latin typeface="Calibri"/>
              <a:ea typeface="Calibri"/>
              <a:cs typeface="Calibri"/>
              <a:sym typeface="Calibri"/>
            </a:endParaRPr>
          </a:p>
          <a:p>
            <a:pPr marL="285750" indent="-234950">
              <a:lnSpc>
                <a:spcPct val="70000"/>
              </a:lnSpc>
              <a:spcBef>
                <a:spcPts val="500"/>
              </a:spcBef>
              <a:spcAft>
                <a:spcPts val="0"/>
              </a:spcAft>
              <a:buClr>
                <a:schemeClr val="dk1"/>
              </a:buClr>
              <a:buSzPct val="100909"/>
              <a:buFont typeface="Arial"/>
              <a:buChar char="•"/>
            </a:pPr>
            <a:r>
              <a:rPr lang="en-US" sz="2400" dirty="0" smtClean="0">
                <a:solidFill>
                  <a:schemeClr val="dk1"/>
                </a:solidFill>
                <a:latin typeface="Calibri"/>
                <a:ea typeface="Calibri"/>
                <a:cs typeface="Calibri"/>
                <a:sym typeface="Calibri"/>
              </a:rPr>
              <a:t>Daily </a:t>
            </a:r>
            <a:r>
              <a:rPr lang="en-US" sz="2400" dirty="0">
                <a:solidFill>
                  <a:schemeClr val="dk1"/>
                </a:solidFill>
                <a:latin typeface="Calibri"/>
                <a:ea typeface="Calibri"/>
                <a:cs typeface="Calibri"/>
                <a:sym typeface="Calibri"/>
              </a:rPr>
              <a:t>reading and vocabulary with time</a:t>
            </a:r>
          </a:p>
          <a:p>
            <a:pPr marL="285750" marR="0" lvl="0" indent="-234950" algn="l" rtl="0">
              <a:lnSpc>
                <a:spcPct val="70000"/>
              </a:lnSpc>
              <a:spcBef>
                <a:spcPts val="500"/>
              </a:spcBef>
              <a:spcAft>
                <a:spcPts val="0"/>
              </a:spcAft>
              <a:buClr>
                <a:schemeClr val="dk1"/>
              </a:buClr>
              <a:buSzPct val="100909"/>
              <a:buFont typeface="Arial"/>
              <a:buChar char="•"/>
            </a:pPr>
            <a:endParaRPr lang="en-US" sz="2400" b="0" i="0" u="none" strike="noStrike" cap="none" dirty="0">
              <a:solidFill>
                <a:schemeClr val="dk1"/>
              </a:solidFill>
              <a:latin typeface="Calibri"/>
              <a:ea typeface="Calibri"/>
              <a:cs typeface="Calibri"/>
              <a:sym typeface="Calibri"/>
            </a:endParaRPr>
          </a:p>
          <a:p>
            <a:pPr marL="285750" marR="0" lvl="0" indent="-234950" algn="l" rtl="0">
              <a:lnSpc>
                <a:spcPct val="70000"/>
              </a:lnSpc>
              <a:spcBef>
                <a:spcPts val="500"/>
              </a:spcBef>
              <a:spcAft>
                <a:spcPts val="0"/>
              </a:spcAft>
              <a:buClr>
                <a:schemeClr val="dk1"/>
              </a:buClr>
              <a:buSzPct val="100909"/>
              <a:buFont typeface="Arial"/>
              <a:buNone/>
            </a:pPr>
            <a:endParaRPr sz="2400" b="0" i="0" u="none" strike="noStrike" cap="none" dirty="0">
              <a:solidFill>
                <a:schemeClr val="dk1"/>
              </a:solidFill>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ct val="25000"/>
              <a:buFont typeface="Arial"/>
              <a:buNone/>
            </a:pPr>
            <a:endParaRPr sz="2220" b="0" i="0" u="none" strike="noStrike" cap="none" dirty="0">
              <a:solidFill>
                <a:schemeClr val="dk1"/>
              </a:solidFill>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ct val="25000"/>
              <a:buFont typeface="Arial"/>
              <a:buNone/>
            </a:pPr>
            <a:endParaRPr sz="2220" b="0" i="0" u="none" strike="noStrike" cap="none" dirty="0">
              <a:solidFill>
                <a:schemeClr val="dk1"/>
              </a:solidFill>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ct val="25000"/>
              <a:buFont typeface="Arial"/>
              <a:buNone/>
            </a:pPr>
            <a:endParaRPr sz="2220" b="0" i="0" u="none" strike="noStrike" cap="none" dirty="0">
              <a:solidFill>
                <a:schemeClr val="dk1"/>
              </a:solidFill>
              <a:latin typeface="Calibri"/>
              <a:ea typeface="Calibri"/>
              <a:cs typeface="Calibri"/>
              <a:sym typeface="Calibri"/>
            </a:endParaRPr>
          </a:p>
        </p:txBody>
      </p:sp>
      <p:sp>
        <p:nvSpPr>
          <p:cNvPr id="2" name="Content Placeholder 1"/>
          <p:cNvSpPr>
            <a:spLocks noGrp="1"/>
          </p:cNvSpPr>
          <p:nvPr>
            <p:ph sz="half" idx="2"/>
          </p:nvPr>
        </p:nvSpPr>
        <p:spPr>
          <a:xfrm>
            <a:off x="6197600" y="1788849"/>
            <a:ext cx="5080000" cy="4307151"/>
          </a:xfrm>
        </p:spPr>
        <p:txBody>
          <a:bodyPr/>
          <a:lstStyle/>
          <a:p>
            <a:pPr marL="285750" lvl="0" indent="-234950">
              <a:lnSpc>
                <a:spcPct val="70000"/>
              </a:lnSpc>
              <a:spcBef>
                <a:spcPts val="500"/>
              </a:spcBef>
              <a:spcAft>
                <a:spcPts val="0"/>
              </a:spcAft>
              <a:buClr>
                <a:schemeClr val="dk1"/>
              </a:buClr>
              <a:buSzPct val="100909"/>
              <a:buFont typeface="Arial"/>
              <a:buChar char="•"/>
            </a:pPr>
            <a:r>
              <a:rPr lang="en-US" sz="2400" dirty="0" smtClean="0">
                <a:solidFill>
                  <a:schemeClr val="dk1"/>
                </a:solidFill>
                <a:latin typeface="Calibri"/>
                <a:ea typeface="Calibri"/>
                <a:cs typeface="Calibri"/>
                <a:sym typeface="Calibri"/>
              </a:rPr>
              <a:t> Devoted </a:t>
            </a:r>
            <a:r>
              <a:rPr lang="en-US" sz="2400" dirty="0">
                <a:solidFill>
                  <a:schemeClr val="dk1"/>
                </a:solidFill>
                <a:latin typeface="Calibri"/>
                <a:ea typeface="Calibri"/>
                <a:cs typeface="Calibri"/>
                <a:sym typeface="Calibri"/>
              </a:rPr>
              <a:t>to explicit instruction in Close reading strategies</a:t>
            </a:r>
          </a:p>
          <a:p>
            <a:pPr marL="285750" lvl="0" indent="-234950">
              <a:lnSpc>
                <a:spcPct val="70000"/>
              </a:lnSpc>
              <a:spcBef>
                <a:spcPts val="500"/>
              </a:spcBef>
              <a:spcAft>
                <a:spcPts val="0"/>
              </a:spcAft>
              <a:buClr>
                <a:schemeClr val="dk1"/>
              </a:buClr>
              <a:buSzPct val="100909"/>
              <a:buNone/>
            </a:pPr>
            <a:endParaRPr lang="en-US" sz="2400" dirty="0">
              <a:solidFill>
                <a:schemeClr val="dk1"/>
              </a:solidFill>
              <a:latin typeface="Calibri"/>
              <a:ea typeface="Calibri"/>
              <a:cs typeface="Calibri"/>
              <a:sym typeface="Calibri"/>
            </a:endParaRPr>
          </a:p>
          <a:p>
            <a:pPr marL="285750" lvl="0" indent="-234950">
              <a:lnSpc>
                <a:spcPct val="70000"/>
              </a:lnSpc>
              <a:spcBef>
                <a:spcPts val="500"/>
              </a:spcBef>
              <a:spcAft>
                <a:spcPts val="0"/>
              </a:spcAft>
              <a:buClr>
                <a:schemeClr val="dk1"/>
              </a:buClr>
              <a:buSzPct val="100909"/>
              <a:buFont typeface="Arial"/>
              <a:buChar char="•"/>
            </a:pPr>
            <a:r>
              <a:rPr lang="en-US" sz="2400" dirty="0">
                <a:solidFill>
                  <a:schemeClr val="dk1"/>
                </a:solidFill>
                <a:latin typeface="Calibri"/>
                <a:ea typeface="Calibri"/>
                <a:cs typeface="Calibri"/>
                <a:sym typeface="Calibri"/>
              </a:rPr>
              <a:t>Embeds social emotional </a:t>
            </a:r>
            <a:r>
              <a:rPr lang="en-US" sz="2400" dirty="0" smtClean="0">
                <a:solidFill>
                  <a:schemeClr val="dk1"/>
                </a:solidFill>
                <a:latin typeface="Calibri"/>
                <a:ea typeface="Calibri"/>
                <a:cs typeface="Calibri"/>
                <a:sym typeface="Calibri"/>
              </a:rPr>
              <a:t>learning</a:t>
            </a:r>
          </a:p>
          <a:p>
            <a:pPr marL="50800" lvl="0" indent="0">
              <a:lnSpc>
                <a:spcPct val="70000"/>
              </a:lnSpc>
              <a:spcBef>
                <a:spcPts val="500"/>
              </a:spcBef>
              <a:spcAft>
                <a:spcPts val="0"/>
              </a:spcAft>
              <a:buClr>
                <a:schemeClr val="dk1"/>
              </a:buClr>
              <a:buSzPct val="100909"/>
              <a:buNone/>
            </a:pPr>
            <a:endParaRPr lang="en-US" sz="2400" dirty="0">
              <a:solidFill>
                <a:schemeClr val="dk1"/>
              </a:solidFill>
              <a:latin typeface="Calibri"/>
              <a:ea typeface="Calibri"/>
              <a:cs typeface="Calibri"/>
              <a:sym typeface="Calibri"/>
            </a:endParaRPr>
          </a:p>
          <a:p>
            <a:pPr marL="285750" lvl="0" indent="-234950">
              <a:lnSpc>
                <a:spcPct val="70000"/>
              </a:lnSpc>
              <a:spcBef>
                <a:spcPts val="500"/>
              </a:spcBef>
              <a:spcAft>
                <a:spcPts val="0"/>
              </a:spcAft>
              <a:buClr>
                <a:schemeClr val="dk1"/>
              </a:buClr>
              <a:buSzPct val="100909"/>
              <a:buFont typeface="Arial"/>
              <a:buChar char="•"/>
            </a:pPr>
            <a:r>
              <a:rPr lang="en-US" sz="2400" dirty="0">
                <a:solidFill>
                  <a:schemeClr val="dk1"/>
                </a:solidFill>
                <a:latin typeface="Calibri"/>
                <a:ea typeface="Calibri"/>
                <a:cs typeface="Calibri"/>
                <a:sym typeface="Calibri"/>
              </a:rPr>
              <a:t>Lesson plans with detailed objectives and scripts that support the plan</a:t>
            </a:r>
          </a:p>
          <a:p>
            <a:pPr marL="285750" lvl="0" indent="-234950">
              <a:lnSpc>
                <a:spcPct val="70000"/>
              </a:lnSpc>
              <a:spcBef>
                <a:spcPts val="500"/>
              </a:spcBef>
              <a:spcAft>
                <a:spcPts val="0"/>
              </a:spcAft>
              <a:buClr>
                <a:schemeClr val="dk1"/>
              </a:buClr>
              <a:buSzPct val="100909"/>
              <a:buNone/>
            </a:pPr>
            <a:endParaRPr lang="en-US" sz="2400" dirty="0">
              <a:solidFill>
                <a:schemeClr val="dk1"/>
              </a:solidFill>
              <a:latin typeface="Calibri"/>
              <a:ea typeface="Calibri"/>
              <a:cs typeface="Calibri"/>
              <a:sym typeface="Calibri"/>
            </a:endParaRPr>
          </a:p>
          <a:p>
            <a:pPr marL="285750" lvl="0" indent="-234950">
              <a:lnSpc>
                <a:spcPct val="70000"/>
              </a:lnSpc>
              <a:spcBef>
                <a:spcPts val="500"/>
              </a:spcBef>
              <a:spcAft>
                <a:spcPts val="0"/>
              </a:spcAft>
              <a:buClr>
                <a:schemeClr val="dk1"/>
              </a:buClr>
              <a:buSzPct val="100909"/>
              <a:buFont typeface="Arial"/>
              <a:buChar char="•"/>
            </a:pPr>
            <a:r>
              <a:rPr lang="en-US" sz="2400" dirty="0">
                <a:solidFill>
                  <a:schemeClr val="dk1"/>
                </a:solidFill>
                <a:latin typeface="Calibri"/>
                <a:ea typeface="Calibri"/>
                <a:cs typeface="Calibri"/>
                <a:sym typeface="Calibri"/>
              </a:rPr>
              <a:t>Pacing guides are provided</a:t>
            </a:r>
          </a:p>
          <a:p>
            <a:pPr marL="285750" lvl="0" indent="-234950">
              <a:lnSpc>
                <a:spcPct val="70000"/>
              </a:lnSpc>
              <a:spcBef>
                <a:spcPts val="500"/>
              </a:spcBef>
              <a:spcAft>
                <a:spcPts val="0"/>
              </a:spcAft>
              <a:buClr>
                <a:schemeClr val="dk1"/>
              </a:buClr>
              <a:buSzPct val="100909"/>
              <a:buNone/>
            </a:pPr>
            <a:endParaRPr lang="en-US" sz="2400" dirty="0">
              <a:solidFill>
                <a:schemeClr val="dk1"/>
              </a:solidFill>
              <a:latin typeface="Calibri"/>
              <a:ea typeface="Calibri"/>
              <a:cs typeface="Calibri"/>
              <a:sym typeface="Calibri"/>
            </a:endParaRPr>
          </a:p>
          <a:p>
            <a:pPr marL="285750" lvl="0" indent="-234950">
              <a:lnSpc>
                <a:spcPct val="70000"/>
              </a:lnSpc>
              <a:spcBef>
                <a:spcPts val="500"/>
              </a:spcBef>
              <a:spcAft>
                <a:spcPts val="0"/>
              </a:spcAft>
              <a:buClr>
                <a:schemeClr val="dk1"/>
              </a:buClr>
              <a:buSzPct val="100909"/>
              <a:buFont typeface="Arial"/>
              <a:buChar char="•"/>
            </a:pPr>
            <a:r>
              <a:rPr lang="en-US" sz="2400" dirty="0">
                <a:solidFill>
                  <a:schemeClr val="dk1"/>
                </a:solidFill>
                <a:latin typeface="Calibri"/>
                <a:ea typeface="Calibri"/>
                <a:cs typeface="Calibri"/>
                <a:sym typeface="Calibri"/>
              </a:rPr>
              <a:t>Data collection system built in</a:t>
            </a:r>
          </a:p>
          <a:p>
            <a:pPr marL="285750" lvl="0" indent="-234950">
              <a:lnSpc>
                <a:spcPct val="70000"/>
              </a:lnSpc>
              <a:spcBef>
                <a:spcPts val="500"/>
              </a:spcBef>
              <a:spcAft>
                <a:spcPts val="0"/>
              </a:spcAft>
              <a:buClr>
                <a:schemeClr val="dk1"/>
              </a:buClr>
              <a:buSzPct val="100909"/>
              <a:buNone/>
            </a:pPr>
            <a:endParaRPr lang="en-US" sz="2400" dirty="0">
              <a:solidFill>
                <a:schemeClr val="dk1"/>
              </a:solidFill>
              <a:latin typeface="Calibri"/>
              <a:ea typeface="Calibri"/>
              <a:cs typeface="Calibri"/>
              <a:sym typeface="Calibri"/>
            </a:endParaRPr>
          </a:p>
          <a:p>
            <a:pPr marL="285750" lvl="0" indent="-234950">
              <a:lnSpc>
                <a:spcPct val="70000"/>
              </a:lnSpc>
              <a:spcBef>
                <a:spcPts val="500"/>
              </a:spcBef>
              <a:spcAft>
                <a:spcPts val="0"/>
              </a:spcAft>
              <a:buClr>
                <a:schemeClr val="dk1"/>
              </a:buClr>
              <a:buSzPct val="100909"/>
              <a:buFont typeface="Arial"/>
              <a:buChar char="•"/>
            </a:pPr>
            <a:r>
              <a:rPr lang="en-US" sz="2400" dirty="0">
                <a:solidFill>
                  <a:schemeClr val="dk1"/>
                </a:solidFill>
                <a:latin typeface="Calibri"/>
                <a:ea typeface="Calibri"/>
                <a:cs typeface="Calibri"/>
                <a:sym typeface="Calibri"/>
              </a:rPr>
              <a:t>Daily practice using novels</a:t>
            </a:r>
          </a:p>
          <a:p>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914400" y="44320"/>
            <a:ext cx="103632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Appropriate for students with:</a:t>
            </a:r>
          </a:p>
        </p:txBody>
      </p:sp>
      <p:sp>
        <p:nvSpPr>
          <p:cNvPr id="164" name="Shape 164"/>
          <p:cNvSpPr txBox="1">
            <a:spLocks noGrp="1"/>
          </p:cNvSpPr>
          <p:nvPr>
            <p:ph sz="half" idx="1"/>
          </p:nvPr>
        </p:nvSpPr>
        <p:spPr>
          <a:xfrm>
            <a:off x="914400" y="1075398"/>
            <a:ext cx="50800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Fusion Reading</a:t>
            </a:r>
          </a:p>
          <a:p>
            <a:pPr marL="742950" marR="0" lvl="1" indent="-349250" algn="l" rtl="0">
              <a:lnSpc>
                <a:spcPct val="90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Calibri"/>
                <a:ea typeface="Calibri"/>
                <a:cs typeface="Calibri"/>
                <a:sym typeface="Calibri"/>
              </a:rPr>
              <a:t>Reading at the 3</a:t>
            </a:r>
            <a:r>
              <a:rPr lang="en-US" sz="2800" b="0" i="0" u="none" strike="noStrike" cap="none" baseline="30000">
                <a:solidFill>
                  <a:schemeClr val="dk1"/>
                </a:solidFill>
                <a:latin typeface="Calibri"/>
                <a:ea typeface="Calibri"/>
                <a:cs typeface="Calibri"/>
                <a:sym typeface="Calibri"/>
              </a:rPr>
              <a:t>rd</a:t>
            </a:r>
            <a:r>
              <a:rPr lang="en-US" sz="2800" b="0" i="0" u="none" strike="noStrike" cap="none">
                <a:solidFill>
                  <a:schemeClr val="dk1"/>
                </a:solidFill>
                <a:latin typeface="Calibri"/>
                <a:ea typeface="Calibri"/>
                <a:cs typeface="Calibri"/>
                <a:sym typeface="Calibri"/>
              </a:rPr>
              <a:t>-4</a:t>
            </a:r>
            <a:r>
              <a:rPr lang="en-US" sz="2800" b="0" i="0" u="none" strike="noStrike" cap="none" baseline="30000">
                <a:solidFill>
                  <a:schemeClr val="dk1"/>
                </a:solidFill>
                <a:latin typeface="Calibri"/>
                <a:ea typeface="Calibri"/>
                <a:cs typeface="Calibri"/>
                <a:sym typeface="Calibri"/>
              </a:rPr>
              <a:t>th</a:t>
            </a:r>
            <a:r>
              <a:rPr lang="en-US" sz="2800" b="0" i="0" u="none" strike="noStrike" cap="none">
                <a:solidFill>
                  <a:schemeClr val="dk1"/>
                </a:solidFill>
                <a:latin typeface="Calibri"/>
                <a:ea typeface="Calibri"/>
                <a:cs typeface="Calibri"/>
                <a:sym typeface="Calibri"/>
              </a:rPr>
              <a:t> grade levels</a:t>
            </a:r>
          </a:p>
          <a:p>
            <a:pPr marL="742950" marR="0" lvl="1" indent="-349250" algn="l" rtl="0">
              <a:lnSpc>
                <a:spcPct val="90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Calibri"/>
                <a:ea typeface="Calibri"/>
                <a:cs typeface="Calibri"/>
                <a:sym typeface="Calibri"/>
              </a:rPr>
              <a:t>Low word level skills and strategies</a:t>
            </a:r>
          </a:p>
          <a:p>
            <a:pPr marL="742950" marR="0" lvl="1" indent="-349250" algn="l" rtl="0">
              <a:lnSpc>
                <a:spcPct val="90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Calibri"/>
                <a:ea typeface="Calibri"/>
                <a:cs typeface="Calibri"/>
                <a:sym typeface="Calibri"/>
              </a:rPr>
              <a:t>Lack comprehension skills and strategies</a:t>
            </a:r>
          </a:p>
          <a:p>
            <a:pPr marL="742950" marR="0" lvl="1" indent="-349250" algn="l" rtl="0">
              <a:lnSpc>
                <a:spcPct val="90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Calibri"/>
                <a:ea typeface="Calibri"/>
                <a:cs typeface="Calibri"/>
                <a:sym typeface="Calibri"/>
              </a:rPr>
              <a:t>Need re-engagement and motivation to read</a:t>
            </a:r>
          </a:p>
          <a:p>
            <a:pPr marL="742950" marR="0" lvl="1" indent="-349250" algn="l" rtl="0">
              <a:lnSpc>
                <a:spcPct val="90000"/>
              </a:lnSpc>
              <a:spcBef>
                <a:spcPts val="0"/>
              </a:spcBef>
              <a:spcAft>
                <a:spcPts val="0"/>
              </a:spcAft>
              <a:buClr>
                <a:schemeClr val="dk1"/>
              </a:buClr>
              <a:buSzPct val="100000"/>
              <a:buFont typeface="Noto Sans Symbols"/>
              <a:buChar char="✓"/>
            </a:pPr>
            <a:r>
              <a:rPr lang="en-US" sz="2800" b="0" i="0" u="none" strike="noStrike" cap="none">
                <a:solidFill>
                  <a:schemeClr val="dk1"/>
                </a:solidFill>
                <a:latin typeface="Calibri"/>
                <a:ea typeface="Calibri"/>
                <a:cs typeface="Calibri"/>
                <a:sym typeface="Calibri"/>
              </a:rPr>
              <a:t>Need on-going feedback and assessment to increase outcomes</a:t>
            </a:r>
          </a:p>
          <a:p>
            <a:pPr marL="742950" marR="0" lvl="1" indent="-349250" algn="l" rtl="0">
              <a:lnSpc>
                <a:spcPct val="90000"/>
              </a:lnSpc>
              <a:spcBef>
                <a:spcPts val="0"/>
              </a:spcBef>
              <a:spcAft>
                <a:spcPts val="0"/>
              </a:spcAft>
              <a:buClr>
                <a:schemeClr val="dk1"/>
              </a:buClr>
              <a:buSzPct val="100000"/>
              <a:buFont typeface="Noto Sans Symbols"/>
              <a:buNone/>
            </a:pPr>
            <a:endParaRPr sz="40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
        <p:nvSpPr>
          <p:cNvPr id="165" name="Shape 165"/>
          <p:cNvSpPr txBox="1">
            <a:spLocks noGrp="1"/>
          </p:cNvSpPr>
          <p:nvPr>
            <p:ph sz="half" idx="2"/>
          </p:nvPr>
        </p:nvSpPr>
        <p:spPr>
          <a:xfrm>
            <a:off x="6197600" y="1059114"/>
            <a:ext cx="50800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Xtreme Reading</a:t>
            </a:r>
          </a:p>
          <a:p>
            <a:pPr marL="342900" marR="0" lvl="0" indent="-34290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Poor reading fluency,</a:t>
            </a:r>
          </a:p>
          <a:p>
            <a:pPr marL="342900" marR="0" lvl="0" indent="-34290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Small sight vocabularies,</a:t>
            </a:r>
          </a:p>
          <a:p>
            <a:pPr marL="342900" marR="0" lvl="0" indent="-34290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Limited understanding of words and multiple word meanings,</a:t>
            </a:r>
          </a:p>
          <a:p>
            <a:pPr marL="342900" marR="0" lvl="0" indent="-34290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Limited background and conceptual knowledge,</a:t>
            </a:r>
          </a:p>
          <a:p>
            <a:pPr marL="342900" marR="0" lvl="0" indent="-342900" algn="l" rtl="0">
              <a:spcBef>
                <a:spcPts val="480"/>
              </a:spcBef>
              <a:spcAft>
                <a:spcPts val="0"/>
              </a:spcAft>
              <a:buClr>
                <a:schemeClr val="dk1"/>
              </a:buClr>
              <a:buSzPct val="100000"/>
              <a:buFont typeface="Noto Sans Symbols"/>
              <a:buChar char="✓"/>
            </a:pPr>
            <a:r>
              <a:rPr lang="en-US" sz="2400" b="0" i="0" u="none" strike="noStrike" cap="none">
                <a:solidFill>
                  <a:schemeClr val="dk1"/>
                </a:solidFill>
                <a:latin typeface="Arial"/>
                <a:ea typeface="Arial"/>
                <a:cs typeface="Arial"/>
                <a:sym typeface="Arial"/>
              </a:rPr>
              <a:t>Few skills in using strategies that enhance understanding and remembering of oral and written language.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smtClean="0">
                <a:solidFill>
                  <a:schemeClr val="dk1"/>
                </a:solidFill>
                <a:latin typeface="Calibri"/>
                <a:ea typeface="Calibri"/>
                <a:cs typeface="Calibri"/>
                <a:sym typeface="Calibri"/>
              </a:rPr>
              <a:t>How is it delivered? </a:t>
            </a:r>
            <a:r>
              <a:rPr lang="en-US" sz="4400" b="0" i="0" u="none" strike="noStrike" cap="none" dirty="0">
                <a:solidFill>
                  <a:schemeClr val="dk1"/>
                </a:solidFill>
                <a:latin typeface="Calibri"/>
                <a:ea typeface="Calibri"/>
                <a:cs typeface="Calibri"/>
                <a:sym typeface="Calibri"/>
              </a:rPr>
              <a:t>(scheduling)</a:t>
            </a:r>
          </a:p>
        </p:txBody>
      </p:sp>
      <p:sp>
        <p:nvSpPr>
          <p:cNvPr id="171" name="Shape 171"/>
          <p:cNvSpPr txBox="1">
            <a:spLocks noGrp="1"/>
          </p:cNvSpPr>
          <p:nvPr>
            <p:ph sz="half" idx="1"/>
          </p:nvPr>
        </p:nvSpPr>
        <p:spPr>
          <a:xfrm>
            <a:off x="914400" y="1726599"/>
            <a:ext cx="50800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Fusion Reading</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 Flexible</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60 min. daily</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90 min. every other day</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90 min. daily</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One to three </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12-15 students</a:t>
            </a:r>
          </a:p>
        </p:txBody>
      </p:sp>
      <p:sp>
        <p:nvSpPr>
          <p:cNvPr id="172" name="Shape 172"/>
          <p:cNvSpPr txBox="1">
            <a:spLocks noGrp="1"/>
          </p:cNvSpPr>
          <p:nvPr>
            <p:ph sz="half" idx="2"/>
          </p:nvPr>
        </p:nvSpPr>
        <p:spPr>
          <a:xfrm>
            <a:off x="6197600" y="1726599"/>
            <a:ext cx="50800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800" b="1" i="0" u="none" strike="noStrike" cap="none">
                <a:solidFill>
                  <a:schemeClr val="dk1"/>
                </a:solidFill>
                <a:latin typeface="Arial"/>
                <a:ea typeface="Arial"/>
                <a:cs typeface="Arial"/>
                <a:sym typeface="Arial"/>
              </a:rPr>
              <a:t>Xtreme Reading</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45 min. day/ 5 days/week</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One year</a:t>
            </a:r>
          </a:p>
          <a:p>
            <a:pPr marL="342900" marR="0" lvl="0" indent="-342900" algn="l" rtl="0">
              <a:spcBef>
                <a:spcPts val="56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12-15 students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933103" y="181706"/>
            <a:ext cx="10363200" cy="136207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000" b="0" i="0" u="none" strike="noStrike" cap="none">
                <a:solidFill>
                  <a:schemeClr val="dk2"/>
                </a:solidFill>
                <a:latin typeface="Arial"/>
                <a:ea typeface="Arial"/>
                <a:cs typeface="Arial"/>
                <a:sym typeface="Arial"/>
              </a:rPr>
              <a:t>SEQUENCE OF INSTRUCTION: </a:t>
            </a:r>
            <a:br>
              <a:rPr lang="en-US" sz="4000" b="0" i="0" u="none" strike="noStrike" cap="none">
                <a:solidFill>
                  <a:schemeClr val="dk2"/>
                </a:solidFill>
                <a:latin typeface="Arial"/>
                <a:ea typeface="Arial"/>
                <a:cs typeface="Arial"/>
                <a:sym typeface="Arial"/>
              </a:rPr>
            </a:br>
            <a:r>
              <a:rPr lang="en-US" sz="4000" b="0" i="0" u="none" strike="noStrike" cap="none">
                <a:solidFill>
                  <a:schemeClr val="dk2"/>
                </a:solidFill>
                <a:latin typeface="Arial"/>
                <a:ea typeface="Arial"/>
                <a:cs typeface="Arial"/>
                <a:sym typeface="Arial"/>
              </a:rPr>
              <a:t>XTREME READING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p:nvPr/>
        </p:nvSpPr>
        <p:spPr>
          <a:xfrm>
            <a:off x="508000" y="685802"/>
            <a:ext cx="11277600" cy="5943599"/>
          </a:xfrm>
          <a:prstGeom prst="rect">
            <a:avLst/>
          </a:prstGeom>
          <a:solidFill>
            <a:srgbClr val="FAFFD9"/>
          </a:solidFill>
          <a:ln w="57150" cap="flat" cmpd="thinThick">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4" name="Shape 184"/>
          <p:cNvSpPr txBox="1">
            <a:spLocks noGrp="1"/>
          </p:cNvSpPr>
          <p:nvPr>
            <p:ph type="title"/>
          </p:nvPr>
        </p:nvSpPr>
        <p:spPr>
          <a:xfrm>
            <a:off x="1591733" y="228600"/>
            <a:ext cx="8426451" cy="381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a:solidFill>
                  <a:srgbClr val="EF5C00"/>
                </a:solidFill>
                <a:latin typeface="Arial"/>
                <a:ea typeface="Arial"/>
                <a:cs typeface="Arial"/>
                <a:sym typeface="Arial"/>
              </a:rPr>
              <a:t>The </a:t>
            </a:r>
            <a:r>
              <a:rPr lang="en-US" sz="2400" b="1" i="1" u="none" strike="noStrike" cap="none">
                <a:solidFill>
                  <a:srgbClr val="EF5C00"/>
                </a:solidFill>
                <a:latin typeface="Arial"/>
                <a:ea typeface="Arial"/>
                <a:cs typeface="Arial"/>
                <a:sym typeface="Arial"/>
              </a:rPr>
              <a:t>Xtreme Reading</a:t>
            </a:r>
            <a:r>
              <a:rPr lang="en-US" sz="2400" b="1" i="0" u="none" strike="noStrike" cap="none">
                <a:solidFill>
                  <a:srgbClr val="EF5C00"/>
                </a:solidFill>
                <a:latin typeface="Arial"/>
                <a:ea typeface="Arial"/>
                <a:cs typeface="Arial"/>
                <a:sym typeface="Arial"/>
              </a:rPr>
              <a:t> Model</a:t>
            </a:r>
          </a:p>
        </p:txBody>
      </p:sp>
      <p:sp>
        <p:nvSpPr>
          <p:cNvPr id="185" name="Shape 185"/>
          <p:cNvSpPr/>
          <p:nvPr/>
        </p:nvSpPr>
        <p:spPr>
          <a:xfrm>
            <a:off x="812802" y="3429000"/>
            <a:ext cx="406399" cy="609599"/>
          </a:xfrm>
          <a:prstGeom prst="curvedRigh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p:nvPr/>
        </p:nvSpPr>
        <p:spPr>
          <a:xfrm>
            <a:off x="711200" y="838200"/>
            <a:ext cx="5994399" cy="5638800"/>
          </a:xfrm>
          <a:prstGeom prst="rect">
            <a:avLst/>
          </a:prstGeom>
          <a:solidFill>
            <a:srgbClr val="D9E7FF"/>
          </a:solidFill>
          <a:ln w="38100" cap="flat" cmpd="dbl">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7" name="Shape 187"/>
          <p:cNvSpPr txBox="1"/>
          <p:nvPr/>
        </p:nvSpPr>
        <p:spPr>
          <a:xfrm>
            <a:off x="1422400" y="1600200"/>
            <a:ext cx="1828800"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1" i="0" u="none" strike="noStrike" cap="none">
                <a:solidFill>
                  <a:schemeClr val="dk1"/>
                </a:solidFill>
                <a:latin typeface="Times New Roman"/>
                <a:ea typeface="Times New Roman"/>
                <a:cs typeface="Times New Roman"/>
                <a:sym typeface="Times New Roman"/>
              </a:rPr>
              <a:t>Metacognition</a:t>
            </a:r>
          </a:p>
        </p:txBody>
      </p:sp>
      <p:sp>
        <p:nvSpPr>
          <p:cNvPr id="188" name="Shape 188"/>
          <p:cNvSpPr txBox="1"/>
          <p:nvPr/>
        </p:nvSpPr>
        <p:spPr>
          <a:xfrm>
            <a:off x="914400" y="6096002"/>
            <a:ext cx="3149600"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1" i="0" u="none" strike="noStrike" cap="none">
                <a:solidFill>
                  <a:schemeClr val="dk1"/>
                </a:solidFill>
                <a:latin typeface="Times New Roman"/>
                <a:ea typeface="Times New Roman"/>
                <a:cs typeface="Times New Roman"/>
                <a:sym typeface="Times New Roman"/>
              </a:rPr>
              <a:t>Community Learning Skills</a:t>
            </a:r>
          </a:p>
        </p:txBody>
      </p:sp>
      <p:sp>
        <p:nvSpPr>
          <p:cNvPr id="189" name="Shape 189"/>
          <p:cNvSpPr txBox="1"/>
          <p:nvPr/>
        </p:nvSpPr>
        <p:spPr>
          <a:xfrm>
            <a:off x="6807200" y="3565526"/>
            <a:ext cx="711200" cy="7016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4000" b="1" i="0" u="none" strike="noStrike" cap="none">
                <a:solidFill>
                  <a:schemeClr val="dk1"/>
                </a:solidFill>
                <a:latin typeface="Times New Roman"/>
                <a:ea typeface="Times New Roman"/>
                <a:cs typeface="Times New Roman"/>
                <a:sym typeface="Times New Roman"/>
              </a:rPr>
              <a:t>=</a:t>
            </a:r>
          </a:p>
        </p:txBody>
      </p:sp>
      <p:grpSp>
        <p:nvGrpSpPr>
          <p:cNvPr id="190" name="Shape 190"/>
          <p:cNvGrpSpPr/>
          <p:nvPr/>
        </p:nvGrpSpPr>
        <p:grpSpPr>
          <a:xfrm>
            <a:off x="7416800" y="2362200"/>
            <a:ext cx="4267200" cy="3048000"/>
            <a:chOff x="4511" y="960"/>
            <a:chExt cx="1007" cy="2208"/>
          </a:xfrm>
        </p:grpSpPr>
        <p:sp>
          <p:nvSpPr>
            <p:cNvPr id="191" name="Shape 191"/>
            <p:cNvSpPr/>
            <p:nvPr/>
          </p:nvSpPr>
          <p:spPr>
            <a:xfrm>
              <a:off x="4511" y="960"/>
              <a:ext cx="959" cy="2208"/>
            </a:xfrm>
            <a:prstGeom prst="roundRect">
              <a:avLst>
                <a:gd name="adj" fmla="val 16667"/>
              </a:avLst>
            </a:prstGeom>
            <a:solidFill>
              <a:srgbClr val="96DFE4"/>
            </a:solid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p:nvPr/>
          </p:nvSpPr>
          <p:spPr>
            <a:xfrm>
              <a:off x="4511" y="960"/>
              <a:ext cx="1007" cy="19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OUTCOMES</a:t>
              </a:r>
            </a:p>
            <a:p>
              <a:pPr marL="0" marR="0" lvl="0" indent="0" algn="l" rtl="0">
                <a:lnSpc>
                  <a:spcPct val="40000"/>
                </a:lnSpc>
                <a:spcBef>
                  <a:spcPts val="10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Improved reading  </a:t>
              </a:r>
            </a:p>
            <a:p>
              <a:pPr marL="0" marR="0" lvl="0" indent="0" algn="l" rtl="0">
                <a:lnSpc>
                  <a:spcPct val="40000"/>
                </a:lnSpc>
                <a:spcBef>
                  <a:spcPts val="10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comprehension</a:t>
              </a:r>
            </a:p>
            <a:p>
              <a:pPr marL="0" marR="0" lvl="0" indent="0" algn="l" rtl="0">
                <a:lnSpc>
                  <a:spcPct val="100000"/>
                </a:lnSpc>
                <a:spcBef>
                  <a:spcPts val="10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Motivation for reading</a:t>
              </a:r>
            </a:p>
            <a:p>
              <a:pPr marL="0" marR="0" lvl="0" indent="0" algn="l" rtl="0">
                <a:lnSpc>
                  <a:spcPct val="100000"/>
                </a:lnSpc>
                <a:spcBef>
                  <a:spcPts val="10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Increased hope</a:t>
              </a:r>
            </a:p>
            <a:p>
              <a:pPr marL="0" marR="0" lvl="0" indent="0" algn="l" rtl="0">
                <a:lnSpc>
                  <a:spcPct val="100000"/>
                </a:lnSpc>
                <a:spcBef>
                  <a:spcPts val="10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 Success in academically      challenging classes</a:t>
              </a:r>
            </a:p>
          </p:txBody>
        </p:sp>
      </p:grpSp>
      <p:sp>
        <p:nvSpPr>
          <p:cNvPr id="193" name="Shape 193"/>
          <p:cNvSpPr txBox="1"/>
          <p:nvPr/>
        </p:nvSpPr>
        <p:spPr>
          <a:xfrm>
            <a:off x="4470402" y="6096002"/>
            <a:ext cx="1727199"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1" i="0" u="none" strike="noStrike" cap="none">
                <a:solidFill>
                  <a:schemeClr val="dk1"/>
                </a:solidFill>
                <a:latin typeface="Times New Roman"/>
                <a:ea typeface="Times New Roman"/>
                <a:cs typeface="Times New Roman"/>
                <a:sym typeface="Times New Roman"/>
              </a:rPr>
              <a:t>Motivation</a:t>
            </a:r>
          </a:p>
        </p:txBody>
      </p:sp>
      <p:sp>
        <p:nvSpPr>
          <p:cNvPr id="194" name="Shape 194"/>
          <p:cNvSpPr/>
          <p:nvPr/>
        </p:nvSpPr>
        <p:spPr>
          <a:xfrm>
            <a:off x="1016001" y="2209800"/>
            <a:ext cx="2438399" cy="3505200"/>
          </a:xfrm>
          <a:prstGeom prst="roundRect">
            <a:avLst>
              <a:gd name="adj" fmla="val 16667"/>
            </a:avLst>
          </a:prstGeom>
          <a:solidFill>
            <a:srgbClr val="96DFE4"/>
          </a:solid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5" name="Shape 195"/>
          <p:cNvSpPr/>
          <p:nvPr/>
        </p:nvSpPr>
        <p:spPr>
          <a:xfrm>
            <a:off x="4064002" y="2209800"/>
            <a:ext cx="2438399" cy="3505200"/>
          </a:xfrm>
          <a:prstGeom prst="roundRect">
            <a:avLst>
              <a:gd name="adj" fmla="val 16667"/>
            </a:avLst>
          </a:prstGeom>
          <a:solidFill>
            <a:srgbClr val="96DFE4"/>
          </a:solidFill>
          <a:ln w="1905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196" name="Shape 196"/>
          <p:cNvGrpSpPr/>
          <p:nvPr/>
        </p:nvGrpSpPr>
        <p:grpSpPr>
          <a:xfrm>
            <a:off x="1219200" y="4648200"/>
            <a:ext cx="2032000" cy="914400"/>
            <a:chOff x="576" y="2928"/>
            <a:chExt cx="959" cy="576"/>
          </a:xfrm>
        </p:grpSpPr>
        <p:sp>
          <p:nvSpPr>
            <p:cNvPr id="197" name="Shape 197"/>
            <p:cNvSpPr/>
            <p:nvPr/>
          </p:nvSpPr>
          <p:spPr>
            <a:xfrm>
              <a:off x="576" y="2928"/>
              <a:ext cx="959" cy="576"/>
            </a:xfrm>
            <a:prstGeom prst="roundRect">
              <a:avLst>
                <a:gd name="adj" fmla="val 16667"/>
              </a:avLst>
            </a:prstGeom>
            <a:solidFill>
              <a:srgbClr val="FAFFD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8" name="Shape 198"/>
            <p:cNvSpPr txBox="1"/>
            <p:nvPr/>
          </p:nvSpPr>
          <p:spPr>
            <a:xfrm>
              <a:off x="719" y="3120"/>
              <a:ext cx="719" cy="2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Fluency</a:t>
              </a:r>
            </a:p>
          </p:txBody>
        </p:sp>
      </p:grpSp>
      <p:grpSp>
        <p:nvGrpSpPr>
          <p:cNvPr id="199" name="Shape 199"/>
          <p:cNvGrpSpPr/>
          <p:nvPr/>
        </p:nvGrpSpPr>
        <p:grpSpPr>
          <a:xfrm>
            <a:off x="1219200" y="2362200"/>
            <a:ext cx="2032000" cy="914400"/>
            <a:chOff x="576" y="1488"/>
            <a:chExt cx="959" cy="576"/>
          </a:xfrm>
        </p:grpSpPr>
        <p:sp>
          <p:nvSpPr>
            <p:cNvPr id="200" name="Shape 200"/>
            <p:cNvSpPr/>
            <p:nvPr/>
          </p:nvSpPr>
          <p:spPr>
            <a:xfrm>
              <a:off x="576" y="1488"/>
              <a:ext cx="959" cy="576"/>
            </a:xfrm>
            <a:prstGeom prst="roundRect">
              <a:avLst>
                <a:gd name="adj" fmla="val 16667"/>
              </a:avLst>
            </a:prstGeom>
            <a:solidFill>
              <a:srgbClr val="FAFFD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1" name="Shape 201"/>
            <p:cNvSpPr txBox="1"/>
            <p:nvPr/>
          </p:nvSpPr>
          <p:spPr>
            <a:xfrm>
              <a:off x="671" y="1631"/>
              <a:ext cx="816" cy="2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Decoding</a:t>
              </a:r>
            </a:p>
          </p:txBody>
        </p:sp>
      </p:grpSp>
      <p:grpSp>
        <p:nvGrpSpPr>
          <p:cNvPr id="202" name="Shape 202"/>
          <p:cNvGrpSpPr/>
          <p:nvPr/>
        </p:nvGrpSpPr>
        <p:grpSpPr>
          <a:xfrm>
            <a:off x="1219200" y="3505200"/>
            <a:ext cx="2032000" cy="914400"/>
            <a:chOff x="576" y="2207"/>
            <a:chExt cx="959" cy="576"/>
          </a:xfrm>
        </p:grpSpPr>
        <p:sp>
          <p:nvSpPr>
            <p:cNvPr id="203" name="Shape 203"/>
            <p:cNvSpPr/>
            <p:nvPr/>
          </p:nvSpPr>
          <p:spPr>
            <a:xfrm>
              <a:off x="576" y="2207"/>
              <a:ext cx="959" cy="576"/>
            </a:xfrm>
            <a:prstGeom prst="roundRect">
              <a:avLst>
                <a:gd name="adj" fmla="val 16667"/>
              </a:avLst>
            </a:prstGeom>
            <a:solidFill>
              <a:srgbClr val="FAFFD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txBox="1"/>
            <p:nvPr/>
          </p:nvSpPr>
          <p:spPr>
            <a:xfrm>
              <a:off x="576" y="2255"/>
              <a:ext cx="911" cy="40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Word Recognition</a:t>
              </a:r>
            </a:p>
          </p:txBody>
        </p:sp>
      </p:grpSp>
      <p:sp>
        <p:nvSpPr>
          <p:cNvPr id="205" name="Shape 205"/>
          <p:cNvSpPr/>
          <p:nvPr/>
        </p:nvSpPr>
        <p:spPr>
          <a:xfrm>
            <a:off x="3251202" y="3048002"/>
            <a:ext cx="406399" cy="609599"/>
          </a:xfrm>
          <a:prstGeom prst="curvedLef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6" name="Shape 206"/>
          <p:cNvSpPr/>
          <p:nvPr/>
        </p:nvSpPr>
        <p:spPr>
          <a:xfrm>
            <a:off x="812802" y="3048002"/>
            <a:ext cx="406399" cy="609599"/>
          </a:xfrm>
          <a:prstGeom prst="curvedRigh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p:nvPr/>
        </p:nvSpPr>
        <p:spPr>
          <a:xfrm>
            <a:off x="3251202" y="4267202"/>
            <a:ext cx="406399" cy="609599"/>
          </a:xfrm>
          <a:prstGeom prst="curvedLef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08" name="Shape 208"/>
          <p:cNvGrpSpPr/>
          <p:nvPr/>
        </p:nvGrpSpPr>
        <p:grpSpPr>
          <a:xfrm>
            <a:off x="4064000" y="4038602"/>
            <a:ext cx="2438400" cy="1523999"/>
            <a:chOff x="1920" y="2544"/>
            <a:chExt cx="1152" cy="959"/>
          </a:xfrm>
        </p:grpSpPr>
        <p:sp>
          <p:nvSpPr>
            <p:cNvPr id="209" name="Shape 209"/>
            <p:cNvSpPr/>
            <p:nvPr/>
          </p:nvSpPr>
          <p:spPr>
            <a:xfrm>
              <a:off x="2015" y="2544"/>
              <a:ext cx="959" cy="959"/>
            </a:xfrm>
            <a:prstGeom prst="roundRect">
              <a:avLst>
                <a:gd name="adj" fmla="val 16667"/>
              </a:avLst>
            </a:prstGeom>
            <a:solidFill>
              <a:srgbClr val="FAFFD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0" name="Shape 210"/>
            <p:cNvSpPr txBox="1"/>
            <p:nvPr/>
          </p:nvSpPr>
          <p:spPr>
            <a:xfrm>
              <a:off x="1920" y="2937"/>
              <a:ext cx="1152" cy="2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Comprehension</a:t>
              </a:r>
            </a:p>
          </p:txBody>
        </p:sp>
      </p:grpSp>
      <p:grpSp>
        <p:nvGrpSpPr>
          <p:cNvPr id="211" name="Shape 211"/>
          <p:cNvGrpSpPr/>
          <p:nvPr/>
        </p:nvGrpSpPr>
        <p:grpSpPr>
          <a:xfrm>
            <a:off x="4267200" y="2362202"/>
            <a:ext cx="2032000" cy="1447799"/>
            <a:chOff x="2015" y="1488"/>
            <a:chExt cx="959" cy="911"/>
          </a:xfrm>
        </p:grpSpPr>
        <p:sp>
          <p:nvSpPr>
            <p:cNvPr id="212" name="Shape 212"/>
            <p:cNvSpPr/>
            <p:nvPr/>
          </p:nvSpPr>
          <p:spPr>
            <a:xfrm>
              <a:off x="2015" y="1488"/>
              <a:ext cx="959" cy="911"/>
            </a:xfrm>
            <a:prstGeom prst="roundRect">
              <a:avLst>
                <a:gd name="adj" fmla="val 16667"/>
              </a:avLst>
            </a:prstGeom>
            <a:solidFill>
              <a:srgbClr val="FAFFD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3" name="Shape 213"/>
            <p:cNvSpPr txBox="1"/>
            <p:nvPr/>
          </p:nvSpPr>
          <p:spPr>
            <a:xfrm>
              <a:off x="2063" y="1823"/>
              <a:ext cx="911" cy="23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Vocabulary</a:t>
              </a:r>
            </a:p>
          </p:txBody>
        </p:sp>
      </p:grpSp>
      <p:sp>
        <p:nvSpPr>
          <p:cNvPr id="214" name="Shape 214"/>
          <p:cNvSpPr/>
          <p:nvPr/>
        </p:nvSpPr>
        <p:spPr>
          <a:xfrm>
            <a:off x="812802" y="4267202"/>
            <a:ext cx="406399" cy="609599"/>
          </a:xfrm>
          <a:prstGeom prst="curvedRigh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Shape 215"/>
          <p:cNvSpPr/>
          <p:nvPr/>
        </p:nvSpPr>
        <p:spPr>
          <a:xfrm>
            <a:off x="6197602" y="3657600"/>
            <a:ext cx="406399" cy="609599"/>
          </a:xfrm>
          <a:prstGeom prst="curvedLef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p:nvPr/>
        </p:nvSpPr>
        <p:spPr>
          <a:xfrm>
            <a:off x="3860802" y="3657600"/>
            <a:ext cx="406399" cy="609599"/>
          </a:xfrm>
          <a:prstGeom prst="curvedRightArrow">
            <a:avLst>
              <a:gd name="adj1" fmla="val 40000"/>
              <a:gd name="adj2" fmla="val 80000"/>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a:off x="1930400" y="5715000"/>
            <a:ext cx="4165600" cy="228600"/>
          </a:xfrm>
          <a:prstGeom prst="curvedUpArrow">
            <a:avLst>
              <a:gd name="adj1" fmla="val 273333"/>
              <a:gd name="adj2" fmla="val 546667"/>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8" name="Shape 218"/>
          <p:cNvSpPr/>
          <p:nvPr/>
        </p:nvSpPr>
        <p:spPr>
          <a:xfrm>
            <a:off x="2032002" y="1981200"/>
            <a:ext cx="3962399" cy="200024"/>
          </a:xfrm>
          <a:prstGeom prst="curvedDownArrow">
            <a:avLst>
              <a:gd name="adj1" fmla="val 297143"/>
              <a:gd name="adj2" fmla="val 594286"/>
              <a:gd name="adj3" fmla="val 33333"/>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19" name="Shape 219"/>
          <p:cNvGrpSpPr/>
          <p:nvPr/>
        </p:nvGrpSpPr>
        <p:grpSpPr>
          <a:xfrm>
            <a:off x="1930400" y="914400"/>
            <a:ext cx="3657600" cy="457200"/>
            <a:chOff x="911" y="576"/>
            <a:chExt cx="1728" cy="288"/>
          </a:xfrm>
        </p:grpSpPr>
        <p:sp>
          <p:nvSpPr>
            <p:cNvPr id="220" name="Shape 220"/>
            <p:cNvSpPr/>
            <p:nvPr/>
          </p:nvSpPr>
          <p:spPr>
            <a:xfrm>
              <a:off x="911" y="576"/>
              <a:ext cx="1728" cy="288"/>
            </a:xfrm>
            <a:prstGeom prst="roundRect">
              <a:avLst>
                <a:gd name="adj" fmla="val 16667"/>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txBox="1"/>
            <p:nvPr/>
          </p:nvSpPr>
          <p:spPr>
            <a:xfrm>
              <a:off x="1103" y="576"/>
              <a:ext cx="1344" cy="28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Reading Core</a:t>
              </a:r>
            </a:p>
          </p:txBody>
        </p:sp>
      </p:grpSp>
      <p:sp>
        <p:nvSpPr>
          <p:cNvPr id="222" name="Shape 222"/>
          <p:cNvSpPr txBox="1"/>
          <p:nvPr/>
        </p:nvSpPr>
        <p:spPr>
          <a:xfrm>
            <a:off x="4064000" y="1600200"/>
            <a:ext cx="2336800" cy="3047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1400" b="1" i="0" u="none" strike="noStrike" cap="none">
                <a:solidFill>
                  <a:schemeClr val="dk1"/>
                </a:solidFill>
                <a:latin typeface="Times New Roman"/>
                <a:ea typeface="Times New Roman"/>
                <a:cs typeface="Times New Roman"/>
                <a:sym typeface="Times New Roman"/>
              </a:rPr>
              <a:t>Class Management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fade">
                                      <p:cBhvr>
                                        <p:cTn id="12" dur="5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fade">
                                      <p:cBhvr>
                                        <p:cTn id="17" dur="500"/>
                                        <p:tgtEl>
                                          <p:spTgt spid="205"/>
                                        </p:tgtEl>
                                      </p:cBhvr>
                                    </p:animEffect>
                                  </p:childTnLst>
                                </p:cTn>
                              </p:par>
                              <p:par>
                                <p:cTn id="18" presetID="10" presetClass="entr" presetSubtype="0" fill="hold" nodeType="withEffect">
                                  <p:stCondLst>
                                    <p:cond delay="0"/>
                                  </p:stCondLst>
                                  <p:childTnLst>
                                    <p:set>
                                      <p:cBhvr>
                                        <p:cTn id="19" dur="1" fill="hold">
                                          <p:stCondLst>
                                            <p:cond delay="0"/>
                                          </p:stCondLst>
                                        </p:cTn>
                                        <p:tgtEl>
                                          <p:spTgt spid="206"/>
                                        </p:tgtEl>
                                        <p:attrNameLst>
                                          <p:attrName>style.visibility</p:attrName>
                                        </p:attrNameLst>
                                      </p:cBhvr>
                                      <p:to>
                                        <p:strVal val="visible"/>
                                      </p:to>
                                    </p:set>
                                    <p:animEffect transition="in" filter="fade">
                                      <p:cBhvr>
                                        <p:cTn id="20" dur="500"/>
                                        <p:tgtEl>
                                          <p:spTgt spid="20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2"/>
                                        </p:tgtEl>
                                        <p:attrNameLst>
                                          <p:attrName>style.visibility</p:attrName>
                                        </p:attrNameLst>
                                      </p:cBhvr>
                                      <p:to>
                                        <p:strVal val="visible"/>
                                      </p:to>
                                    </p:set>
                                    <p:animEffect transition="in" filter="fade">
                                      <p:cBhvr>
                                        <p:cTn id="25" dur="500"/>
                                        <p:tgtEl>
                                          <p:spTgt spid="20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7"/>
                                        </p:tgtEl>
                                        <p:attrNameLst>
                                          <p:attrName>style.visibility</p:attrName>
                                        </p:attrNameLst>
                                      </p:cBhvr>
                                      <p:to>
                                        <p:strVal val="visible"/>
                                      </p:to>
                                    </p:set>
                                    <p:animEffect transition="in" filter="fade">
                                      <p:cBhvr>
                                        <p:cTn id="30" dur="500"/>
                                        <p:tgtEl>
                                          <p:spTgt spid="207"/>
                                        </p:tgtEl>
                                      </p:cBhvr>
                                    </p:animEffect>
                                  </p:childTnLst>
                                </p:cTn>
                              </p:par>
                              <p:par>
                                <p:cTn id="31" presetID="10" presetClass="entr" presetSubtype="0" fill="hold" nodeType="withEffect">
                                  <p:stCondLst>
                                    <p:cond delay="0"/>
                                  </p:stCondLst>
                                  <p:childTnLst>
                                    <p:set>
                                      <p:cBhvr>
                                        <p:cTn id="32" dur="1" fill="hold">
                                          <p:stCondLst>
                                            <p:cond delay="0"/>
                                          </p:stCondLst>
                                        </p:cTn>
                                        <p:tgtEl>
                                          <p:spTgt spid="214"/>
                                        </p:tgtEl>
                                        <p:attrNameLst>
                                          <p:attrName>style.visibility</p:attrName>
                                        </p:attrNameLst>
                                      </p:cBhvr>
                                      <p:to>
                                        <p:strVal val="visible"/>
                                      </p:to>
                                    </p:set>
                                    <p:animEffect transition="in" filter="fade">
                                      <p:cBhvr>
                                        <p:cTn id="33" dur="500"/>
                                        <p:tgtEl>
                                          <p:spTgt spid="2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6"/>
                                        </p:tgtEl>
                                        <p:attrNameLst>
                                          <p:attrName>style.visibility</p:attrName>
                                        </p:attrNameLst>
                                      </p:cBhvr>
                                      <p:to>
                                        <p:strVal val="visible"/>
                                      </p:to>
                                    </p:set>
                                    <p:animEffect transition="in" filter="fade">
                                      <p:cBhvr>
                                        <p:cTn id="38" dur="500"/>
                                        <p:tgtEl>
                                          <p:spTgt spid="19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fade">
                                      <p:cBhvr>
                                        <p:cTn id="43" dur="500"/>
                                        <p:tgtEl>
                                          <p:spTgt spid="217"/>
                                        </p:tgtEl>
                                      </p:cBhvr>
                                    </p:animEffect>
                                  </p:childTnLst>
                                </p:cTn>
                              </p:par>
                              <p:par>
                                <p:cTn id="44" presetID="10" presetClass="entr" presetSubtype="0" fill="hold" nodeType="withEffect">
                                  <p:stCondLst>
                                    <p:cond delay="0"/>
                                  </p:stCondLst>
                                  <p:childTnLst>
                                    <p:set>
                                      <p:cBhvr>
                                        <p:cTn id="45" dur="1" fill="hold">
                                          <p:stCondLst>
                                            <p:cond delay="0"/>
                                          </p:stCondLst>
                                        </p:cTn>
                                        <p:tgtEl>
                                          <p:spTgt spid="218"/>
                                        </p:tgtEl>
                                        <p:attrNameLst>
                                          <p:attrName>style.visibility</p:attrName>
                                        </p:attrNameLst>
                                      </p:cBhvr>
                                      <p:to>
                                        <p:strVal val="visible"/>
                                      </p:to>
                                    </p:set>
                                    <p:animEffect transition="in" filter="fade">
                                      <p:cBhvr>
                                        <p:cTn id="46" dur="500"/>
                                        <p:tgtEl>
                                          <p:spTgt spid="218"/>
                                        </p:tgtEl>
                                      </p:cBhvr>
                                    </p:animEffect>
                                  </p:childTnLst>
                                </p:cTn>
                              </p:par>
                              <p:par>
                                <p:cTn id="47" presetID="10" presetClass="entr" presetSubtype="0" fill="hold" nodeType="withEffect">
                                  <p:stCondLst>
                                    <p:cond delay="0"/>
                                  </p:stCondLst>
                                  <p:childTnLst>
                                    <p:set>
                                      <p:cBhvr>
                                        <p:cTn id="48" dur="1" fill="hold">
                                          <p:stCondLst>
                                            <p:cond delay="0"/>
                                          </p:stCondLst>
                                        </p:cTn>
                                        <p:tgtEl>
                                          <p:spTgt spid="194"/>
                                        </p:tgtEl>
                                        <p:attrNameLst>
                                          <p:attrName>style.visibility</p:attrName>
                                        </p:attrNameLst>
                                      </p:cBhvr>
                                      <p:to>
                                        <p:strVal val="visible"/>
                                      </p:to>
                                    </p:set>
                                    <p:animEffect transition="in" filter="fade">
                                      <p:cBhvr>
                                        <p:cTn id="49" dur="500"/>
                                        <p:tgtEl>
                                          <p:spTgt spid="19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11"/>
                                        </p:tgtEl>
                                        <p:attrNameLst>
                                          <p:attrName>style.visibility</p:attrName>
                                        </p:attrNameLst>
                                      </p:cBhvr>
                                      <p:to>
                                        <p:strVal val="visible"/>
                                      </p:to>
                                    </p:set>
                                    <p:animEffect transition="in" filter="fade">
                                      <p:cBhvr>
                                        <p:cTn id="54" dur="500"/>
                                        <p:tgtEl>
                                          <p:spTgt spid="2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5"/>
                                        </p:tgtEl>
                                        <p:attrNameLst>
                                          <p:attrName>style.visibility</p:attrName>
                                        </p:attrNameLst>
                                      </p:cBhvr>
                                      <p:to>
                                        <p:strVal val="visible"/>
                                      </p:to>
                                    </p:set>
                                    <p:animEffect transition="in" filter="fade">
                                      <p:cBhvr>
                                        <p:cTn id="59" dur="500"/>
                                        <p:tgtEl>
                                          <p:spTgt spid="215"/>
                                        </p:tgtEl>
                                      </p:cBhvr>
                                    </p:animEffect>
                                  </p:childTnLst>
                                </p:cTn>
                              </p:par>
                              <p:par>
                                <p:cTn id="60" presetID="10" presetClass="entr" presetSubtype="0" fill="hold" nodeType="withEffect">
                                  <p:stCondLst>
                                    <p:cond delay="0"/>
                                  </p:stCondLst>
                                  <p:childTnLst>
                                    <p:set>
                                      <p:cBhvr>
                                        <p:cTn id="61" dur="1" fill="hold">
                                          <p:stCondLst>
                                            <p:cond delay="0"/>
                                          </p:stCondLst>
                                        </p:cTn>
                                        <p:tgtEl>
                                          <p:spTgt spid="216"/>
                                        </p:tgtEl>
                                        <p:attrNameLst>
                                          <p:attrName>style.visibility</p:attrName>
                                        </p:attrNameLst>
                                      </p:cBhvr>
                                      <p:to>
                                        <p:strVal val="visible"/>
                                      </p:to>
                                    </p:set>
                                    <p:animEffect transition="in" filter="fade">
                                      <p:cBhvr>
                                        <p:cTn id="62" dur="500"/>
                                        <p:tgtEl>
                                          <p:spTgt spid="2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8"/>
                                        </p:tgtEl>
                                        <p:attrNameLst>
                                          <p:attrName>style.visibility</p:attrName>
                                        </p:attrNameLst>
                                      </p:cBhvr>
                                      <p:to>
                                        <p:strVal val="visible"/>
                                      </p:to>
                                    </p:set>
                                    <p:animEffect transition="in" filter="fade">
                                      <p:cBhvr>
                                        <p:cTn id="67" dur="500"/>
                                        <p:tgtEl>
                                          <p:spTgt spid="208"/>
                                        </p:tgtEl>
                                      </p:cBhvr>
                                    </p:animEffect>
                                  </p:childTnLst>
                                </p:cTn>
                              </p:par>
                              <p:par>
                                <p:cTn id="68" presetID="10" presetClass="entr" presetSubtype="0" fill="hold" nodeType="withEffect">
                                  <p:stCondLst>
                                    <p:cond delay="0"/>
                                  </p:stCondLst>
                                  <p:childTnLst>
                                    <p:set>
                                      <p:cBhvr>
                                        <p:cTn id="69" dur="1" fill="hold">
                                          <p:stCondLst>
                                            <p:cond delay="0"/>
                                          </p:stCondLst>
                                        </p:cTn>
                                        <p:tgtEl>
                                          <p:spTgt spid="195"/>
                                        </p:tgtEl>
                                        <p:attrNameLst>
                                          <p:attrName>style.visibility</p:attrName>
                                        </p:attrNameLst>
                                      </p:cBhvr>
                                      <p:to>
                                        <p:strVal val="visible"/>
                                      </p:to>
                                    </p:set>
                                    <p:animEffect transition="in" filter="fade">
                                      <p:cBhvr>
                                        <p:cTn id="70" dur="500"/>
                                        <p:tgtEl>
                                          <p:spTgt spid="19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87"/>
                                        </p:tgtEl>
                                        <p:attrNameLst>
                                          <p:attrName>style.visibility</p:attrName>
                                        </p:attrNameLst>
                                      </p:cBhvr>
                                      <p:to>
                                        <p:strVal val="visible"/>
                                      </p:to>
                                    </p:set>
                                    <p:animEffect transition="in" filter="fade">
                                      <p:cBhvr>
                                        <p:cTn id="75" dur="500"/>
                                        <p:tgtEl>
                                          <p:spTgt spid="187"/>
                                        </p:tgtEl>
                                      </p:cBhvr>
                                    </p:animEffect>
                                  </p:childTnLst>
                                </p:cTn>
                              </p:par>
                              <p:par>
                                <p:cTn id="76" presetID="10" presetClass="entr" presetSubtype="0" fill="hold" nodeType="withEffect">
                                  <p:stCondLst>
                                    <p:cond delay="0"/>
                                  </p:stCondLst>
                                  <p:childTnLst>
                                    <p:set>
                                      <p:cBhvr>
                                        <p:cTn id="77" dur="1" fill="hold">
                                          <p:stCondLst>
                                            <p:cond delay="0"/>
                                          </p:stCondLst>
                                        </p:cTn>
                                        <p:tgtEl>
                                          <p:spTgt spid="188"/>
                                        </p:tgtEl>
                                        <p:attrNameLst>
                                          <p:attrName>style.visibility</p:attrName>
                                        </p:attrNameLst>
                                      </p:cBhvr>
                                      <p:to>
                                        <p:strVal val="visible"/>
                                      </p:to>
                                    </p:set>
                                    <p:animEffect transition="in" filter="fade">
                                      <p:cBhvr>
                                        <p:cTn id="78" dur="500"/>
                                        <p:tgtEl>
                                          <p:spTgt spid="188"/>
                                        </p:tgtEl>
                                      </p:cBhvr>
                                    </p:animEffect>
                                  </p:childTnLst>
                                </p:cTn>
                              </p:par>
                              <p:par>
                                <p:cTn id="79" presetID="10" presetClass="entr" presetSubtype="0" fill="hold" nodeType="withEffect">
                                  <p:stCondLst>
                                    <p:cond delay="0"/>
                                  </p:stCondLst>
                                  <p:childTnLst>
                                    <p:set>
                                      <p:cBhvr>
                                        <p:cTn id="80" dur="1" fill="hold">
                                          <p:stCondLst>
                                            <p:cond delay="0"/>
                                          </p:stCondLst>
                                        </p:cTn>
                                        <p:tgtEl>
                                          <p:spTgt spid="193"/>
                                        </p:tgtEl>
                                        <p:attrNameLst>
                                          <p:attrName>style.visibility</p:attrName>
                                        </p:attrNameLst>
                                      </p:cBhvr>
                                      <p:to>
                                        <p:strVal val="visible"/>
                                      </p:to>
                                    </p:set>
                                    <p:animEffect transition="in" filter="fade">
                                      <p:cBhvr>
                                        <p:cTn id="81" dur="500"/>
                                        <p:tgtEl>
                                          <p:spTgt spid="193"/>
                                        </p:tgtEl>
                                      </p:cBhvr>
                                    </p:animEffect>
                                  </p:childTnLst>
                                </p:cTn>
                              </p:par>
                              <p:par>
                                <p:cTn id="82" presetID="10" presetClass="entr" presetSubtype="0" fill="hold" nodeType="withEffect">
                                  <p:stCondLst>
                                    <p:cond delay="0"/>
                                  </p:stCondLst>
                                  <p:childTnLst>
                                    <p:set>
                                      <p:cBhvr>
                                        <p:cTn id="83" dur="1" fill="hold">
                                          <p:stCondLst>
                                            <p:cond delay="0"/>
                                          </p:stCondLst>
                                        </p:cTn>
                                        <p:tgtEl>
                                          <p:spTgt spid="222"/>
                                        </p:tgtEl>
                                        <p:attrNameLst>
                                          <p:attrName>style.visibility</p:attrName>
                                        </p:attrNameLst>
                                      </p:cBhvr>
                                      <p:to>
                                        <p:strVal val="visible"/>
                                      </p:to>
                                    </p:set>
                                    <p:animEffect transition="in" filter="fade">
                                      <p:cBhvr>
                                        <p:cTn id="84"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a:stretch/>
        </p:blipFill>
        <p:spPr>
          <a:xfrm>
            <a:off x="3289300" y="-113959"/>
            <a:ext cx="5601107" cy="6858000"/>
          </a:xfrm>
          <a:prstGeom prst="rect">
            <a:avLst/>
          </a:prstGeom>
          <a:noFill/>
          <a:ln>
            <a:noFill/>
          </a:ln>
        </p:spPr>
      </p:pic>
      <p:sp>
        <p:nvSpPr>
          <p:cNvPr id="228" name="Shape 228"/>
          <p:cNvSpPr txBox="1"/>
          <p:nvPr/>
        </p:nvSpPr>
        <p:spPr>
          <a:xfrm>
            <a:off x="749024" y="667485"/>
            <a:ext cx="194205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800" b="1" i="0" u="none" strike="noStrike" cap="none">
                <a:solidFill>
                  <a:srgbClr val="000000"/>
                </a:solidFill>
                <a:latin typeface="Arial"/>
                <a:ea typeface="Arial"/>
                <a:cs typeface="Arial"/>
                <a:sym typeface="Arial"/>
              </a:rPr>
              <a:t>Xtreme Reading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Shape 233"/>
          <p:cNvPicPr preferRelativeResize="0"/>
          <p:nvPr/>
        </p:nvPicPr>
        <p:blipFill rotWithShape="1">
          <a:blip r:embed="rId3">
            <a:alphaModFix/>
          </a:blip>
          <a:srcRect/>
          <a:stretch/>
        </p:blipFill>
        <p:spPr>
          <a:xfrm>
            <a:off x="203200" y="914400"/>
            <a:ext cx="11751733" cy="4718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Shape 240"/>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pic>
        <p:nvPicPr>
          <p:cNvPr id="241" name="Shape 241" descr="Spiral Curriculum"/>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7" name="Shape 247"/>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None/>
            </a:pPr>
            <a:endParaRPr sz="3200" b="0" i="0" u="none" strike="noStrike" cap="none">
              <a:solidFill>
                <a:schemeClr val="dk1"/>
              </a:solidFill>
              <a:latin typeface="Arial"/>
              <a:ea typeface="Arial"/>
              <a:cs typeface="Arial"/>
              <a:sym typeface="Arial"/>
            </a:endParaRPr>
          </a:p>
        </p:txBody>
      </p:sp>
      <p:sp>
        <p:nvSpPr>
          <p:cNvPr id="246" name="Shape 246"/>
          <p:cNvSpPr txBox="1">
            <a:spLocks noGrp="1"/>
          </p:cNvSpPr>
          <p:nvPr>
            <p:ph type="title" idx="4294967295"/>
          </p:nvPr>
        </p:nvSpPr>
        <p:spPr>
          <a:xfrm>
            <a:off x="0" y="304800"/>
            <a:ext cx="10363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al"/>
                <a:ea typeface="Arial"/>
                <a:cs typeface="Arial"/>
                <a:sym typeface="Arial"/>
              </a:rPr>
              <a:t>Sequence of Instruction Fusion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52"/>
        <p:cNvGrpSpPr/>
        <p:nvPr/>
      </p:nvGrpSpPr>
      <p:grpSpPr>
        <a:xfrm>
          <a:off x="0" y="0"/>
          <a:ext cx="0" cy="0"/>
          <a:chOff x="0" y="0"/>
          <a:chExt cx="0" cy="0"/>
        </a:xfrm>
      </p:grpSpPr>
      <p:pic>
        <p:nvPicPr>
          <p:cNvPr id="253" name="Shape 253" descr="Timeline Year one.pdf"/>
          <p:cNvPicPr preferRelativeResize="0"/>
          <p:nvPr/>
        </p:nvPicPr>
        <p:blipFill rotWithShape="1">
          <a:blip r:embed="rId3">
            <a:alphaModFix/>
          </a:blip>
          <a:srcRect/>
          <a:stretch/>
        </p:blipFill>
        <p:spPr>
          <a:xfrm>
            <a:off x="465053" y="304104"/>
            <a:ext cx="10499474" cy="65538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prstGeom prst="rect">
            <a:avLst/>
          </a:prstGeom>
        </p:spPr>
        <p:txBody>
          <a:bodyPr lIns="91425" tIns="91425" rIns="91425" bIns="91425" anchor="ctr" anchorCtr="0">
            <a:noAutofit/>
          </a:bodyPr>
          <a:lstStyle/>
          <a:p>
            <a:pPr lvl="0" algn="ctr">
              <a:spcBef>
                <a:spcPts val="0"/>
              </a:spcBef>
              <a:buNone/>
            </a:pPr>
            <a:r>
              <a:rPr lang="en-US"/>
              <a:t>OUR GOAL</a:t>
            </a:r>
          </a:p>
        </p:txBody>
      </p:sp>
      <p:sp>
        <p:nvSpPr>
          <p:cNvPr id="102" name="Shape 102"/>
          <p:cNvSpPr txBox="1">
            <a:spLocks noGrp="1"/>
          </p:cNvSpPr>
          <p:nvPr>
            <p:ph type="subTitle" idx="1"/>
          </p:nvPr>
        </p:nvSpPr>
        <p:spPr>
          <a:xfrm>
            <a:off x="4488051" y="2646375"/>
            <a:ext cx="6807300" cy="2895600"/>
          </a:xfrm>
          <a:prstGeom prst="rect">
            <a:avLst/>
          </a:prstGeom>
        </p:spPr>
        <p:txBody>
          <a:bodyPr lIns="91425" tIns="91425" rIns="91425" bIns="91425" anchor="t" anchorCtr="0">
            <a:noAutofit/>
          </a:bodyPr>
          <a:lstStyle/>
          <a:p>
            <a:pPr lvl="0" algn="ctr" rtl="0">
              <a:spcBef>
                <a:spcPts val="0"/>
              </a:spcBef>
              <a:buNone/>
            </a:pPr>
            <a:r>
              <a:rPr lang="en-US" sz="3600" b="1"/>
              <a:t>It doesn't matter how much we know. What matters is how clearly others can understand what we know.</a:t>
            </a:r>
          </a:p>
          <a:p>
            <a:pPr lvl="0" algn="ctr">
              <a:spcBef>
                <a:spcPts val="0"/>
              </a:spcBef>
              <a:buClr>
                <a:schemeClr val="dk1"/>
              </a:buClr>
              <a:buSzPct val="45833"/>
              <a:buFont typeface="Arial"/>
              <a:buNone/>
            </a:pPr>
            <a:r>
              <a:rPr lang="en-US" sz="2400" b="1"/>
              <a:t>-Simon Sinek</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58"/>
        <p:cNvGrpSpPr/>
        <p:nvPr/>
      </p:nvGrpSpPr>
      <p:grpSpPr>
        <a:xfrm>
          <a:off x="0" y="0"/>
          <a:ext cx="0" cy="0"/>
          <a:chOff x="0" y="0"/>
          <a:chExt cx="0" cy="0"/>
        </a:xfrm>
      </p:grpSpPr>
      <p:pic>
        <p:nvPicPr>
          <p:cNvPr id="259" name="Shape 259" descr="Timeline Year 2.pdf"/>
          <p:cNvPicPr preferRelativeResize="0"/>
          <p:nvPr/>
        </p:nvPicPr>
        <p:blipFill rotWithShape="1">
          <a:blip r:embed="rId3">
            <a:alphaModFix/>
          </a:blip>
          <a:srcRect/>
          <a:stretch/>
        </p:blipFill>
        <p:spPr>
          <a:xfrm>
            <a:off x="590260" y="304802"/>
            <a:ext cx="10077741" cy="65531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63"/>
        <p:cNvGrpSpPr/>
        <p:nvPr/>
      </p:nvGrpSpPr>
      <p:grpSpPr>
        <a:xfrm>
          <a:off x="0" y="0"/>
          <a:ext cx="0" cy="0"/>
          <a:chOff x="0" y="0"/>
          <a:chExt cx="0" cy="0"/>
        </a:xfrm>
      </p:grpSpPr>
      <p:sp>
        <p:nvSpPr>
          <p:cNvPr id="264" name="Shape 264"/>
          <p:cNvSpPr/>
          <p:nvPr/>
        </p:nvSpPr>
        <p:spPr>
          <a:xfrm>
            <a:off x="8610602" y="3276602"/>
            <a:ext cx="990599" cy="304799"/>
          </a:xfrm>
          <a:prstGeom prst="rect">
            <a:avLst/>
          </a:prstGeom>
          <a:gradFill>
            <a:gsLst>
              <a:gs pos="0">
                <a:schemeClr val="accent3"/>
              </a:gs>
              <a:gs pos="35000">
                <a:schemeClr val="accent3"/>
              </a:gs>
              <a:gs pos="100000">
                <a:schemeClr val="accent3"/>
              </a:gs>
            </a:gsLst>
            <a:lin ang="16200000" scaled="0"/>
          </a:gradFill>
          <a:ln w="9525" cap="flat" cmpd="sng">
            <a:solidFill>
              <a:srgbClr val="F9F9F9"/>
            </a:solidFill>
            <a:prstDash val="solid"/>
            <a:round/>
            <a:headEnd type="none" w="med" len="med"/>
            <a:tailEnd type="none" w="med" len="med"/>
          </a:ln>
          <a:effectLst>
            <a:outerShdw blurRad="39999" dist="20000" dir="5400000" rotWithShape="0">
              <a:srgbClr val="000000">
                <a:alpha val="37647"/>
              </a:srgbClr>
            </a:outerShdw>
          </a:effectLst>
        </p:spPr>
        <p:txBody>
          <a:bodyPr lIns="0" tIns="91425" rIns="0" bIns="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Year One</a:t>
            </a:r>
          </a:p>
        </p:txBody>
      </p:sp>
      <p:pic>
        <p:nvPicPr>
          <p:cNvPr id="265" name="Shape 265"/>
          <p:cNvPicPr preferRelativeResize="0"/>
          <p:nvPr/>
        </p:nvPicPr>
        <p:blipFill rotWithShape="1">
          <a:blip r:embed="rId3">
            <a:alphaModFix/>
          </a:blip>
          <a:srcRect/>
          <a:stretch/>
        </p:blipFill>
        <p:spPr>
          <a:xfrm>
            <a:off x="2895600" y="914400"/>
            <a:ext cx="3790949" cy="5118100"/>
          </a:xfrm>
          <a:prstGeom prst="rect">
            <a:avLst/>
          </a:prstGeom>
          <a:noFill/>
          <a:ln>
            <a:noFill/>
          </a:ln>
        </p:spPr>
      </p:pic>
      <p:sp>
        <p:nvSpPr>
          <p:cNvPr id="266" name="Shape 266"/>
          <p:cNvSpPr/>
          <p:nvPr/>
        </p:nvSpPr>
        <p:spPr>
          <a:xfrm>
            <a:off x="6672263" y="2557466"/>
            <a:ext cx="457200" cy="2319337"/>
          </a:xfrm>
          <a:prstGeom prst="rightBrace">
            <a:avLst>
              <a:gd name="adj1" fmla="val 42274"/>
              <a:gd name="adj2" fmla="val 50000"/>
            </a:avLst>
          </a:prstGeom>
          <a:noFill/>
          <a:ln w="25400" cap="flat" cmpd="sng">
            <a:solidFill>
              <a:srgbClr val="FF66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67" name="Shape 267"/>
          <p:cNvCxnSpPr/>
          <p:nvPr/>
        </p:nvCxnSpPr>
        <p:spPr>
          <a:xfrm>
            <a:off x="7119939" y="2133600"/>
            <a:ext cx="609599" cy="0"/>
          </a:xfrm>
          <a:prstGeom prst="straightConnector1">
            <a:avLst/>
          </a:prstGeom>
          <a:noFill/>
          <a:ln w="38100" cap="flat" cmpd="sng">
            <a:solidFill>
              <a:srgbClr val="FF6600"/>
            </a:solidFill>
            <a:prstDash val="solid"/>
            <a:round/>
            <a:headEnd type="none" w="med" len="med"/>
            <a:tailEnd type="triangle" w="lg" len="lg"/>
          </a:ln>
        </p:spPr>
      </p:cxnSp>
      <p:cxnSp>
        <p:nvCxnSpPr>
          <p:cNvPr id="268" name="Shape 268"/>
          <p:cNvCxnSpPr/>
          <p:nvPr/>
        </p:nvCxnSpPr>
        <p:spPr>
          <a:xfrm rot="10800000">
            <a:off x="7131049" y="2133602"/>
            <a:ext cx="0" cy="1600199"/>
          </a:xfrm>
          <a:prstGeom prst="straightConnector1">
            <a:avLst/>
          </a:prstGeom>
          <a:noFill/>
          <a:ln w="38100" cap="flat" cmpd="sng">
            <a:solidFill>
              <a:srgbClr val="FF6600"/>
            </a:solidFill>
            <a:prstDash val="solid"/>
            <a:round/>
            <a:headEnd type="none" w="med" len="med"/>
            <a:tailEnd type="none" w="med" len="med"/>
          </a:ln>
        </p:spPr>
      </p:cxnSp>
      <p:sp>
        <p:nvSpPr>
          <p:cNvPr id="269" name="Shape 269"/>
          <p:cNvSpPr/>
          <p:nvPr/>
        </p:nvSpPr>
        <p:spPr>
          <a:xfrm>
            <a:off x="2819402" y="-76200"/>
            <a:ext cx="7162799" cy="6095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FF"/>
              </a:buClr>
              <a:buSzPct val="25000"/>
              <a:buFont typeface="Arial"/>
              <a:buNone/>
            </a:pPr>
            <a:r>
              <a:rPr lang="en-US" sz="4000" b="1" i="0" u="none" strike="noStrike" cap="none">
                <a:solidFill>
                  <a:srgbClr val="0000FF"/>
                </a:solidFill>
                <a:latin typeface="Arial"/>
                <a:ea typeface="Arial"/>
                <a:cs typeface="Arial"/>
                <a:sym typeface="Arial"/>
              </a:rPr>
              <a:t>The Fusion Reading System</a:t>
            </a:r>
          </a:p>
        </p:txBody>
      </p:sp>
      <p:sp>
        <p:nvSpPr>
          <p:cNvPr id="270" name="Shape 270"/>
          <p:cNvSpPr/>
          <p:nvPr/>
        </p:nvSpPr>
        <p:spPr>
          <a:xfrm>
            <a:off x="4038600" y="3200402"/>
            <a:ext cx="2590800" cy="1676399"/>
          </a:xfrm>
          <a:prstGeom prst="rect">
            <a:avLst/>
          </a:prstGeom>
          <a:solidFill>
            <a:schemeClr val="accent1"/>
          </a:solidFill>
          <a:ln w="9525" cap="flat" cmpd="sng">
            <a:solidFill>
              <a:schemeClr val="accent2"/>
            </a:solidFill>
            <a:prstDash val="solid"/>
            <a:miter/>
            <a:headEnd type="none" w="med" len="med"/>
            <a:tailEnd type="none" w="med" len="med"/>
          </a:ln>
        </p:spPr>
        <p:txBody>
          <a:bodyPr lIns="91425" tIns="45700" rIns="91425" bIns="45700" anchor="t" anchorCtr="0">
            <a:noAutofit/>
          </a:bodyPr>
          <a:lstStyle/>
          <a:p>
            <a:pPr marL="0" marR="0" lvl="0" indent="0" algn="ctr" rtl="0">
              <a:lnSpc>
                <a:spcPct val="90000"/>
              </a:lnSpc>
              <a:spcBef>
                <a:spcPts val="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Classroom Procedures</a:t>
            </a:r>
          </a:p>
          <a:p>
            <a:pPr marL="0" marR="0" lvl="0" indent="0" algn="ctr" rtl="0">
              <a:lnSpc>
                <a:spcPct val="9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Thinking Reading </a:t>
            </a:r>
          </a:p>
          <a:p>
            <a:pPr marL="0" marR="0" lvl="0" indent="0" algn="ctr" rtl="0">
              <a:lnSpc>
                <a:spcPct val="9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Vocabulary Process</a:t>
            </a:r>
          </a:p>
          <a:p>
            <a:pPr marL="0" marR="0" lvl="0" indent="0" algn="ctr" rtl="0">
              <a:lnSpc>
                <a:spcPct val="9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Book Study</a:t>
            </a:r>
          </a:p>
          <a:p>
            <a:pPr marL="0" marR="0" lvl="0" indent="0" algn="ctr" rtl="0">
              <a:lnSpc>
                <a:spcPct val="9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Assessment</a:t>
            </a:r>
          </a:p>
        </p:txBody>
      </p:sp>
      <p:sp>
        <p:nvSpPr>
          <p:cNvPr id="271" name="Shape 271"/>
          <p:cNvSpPr/>
          <p:nvPr/>
        </p:nvSpPr>
        <p:spPr>
          <a:xfrm>
            <a:off x="4038600" y="3124200"/>
            <a:ext cx="2590800" cy="1752600"/>
          </a:xfrm>
          <a:prstGeom prst="rect">
            <a:avLst/>
          </a:prstGeom>
          <a:solidFill>
            <a:srgbClr val="FFFF99"/>
          </a:solidFill>
          <a:ln w="9525"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600" b="1" i="0" u="none" strike="noStrike" cap="none">
                <a:solidFill>
                  <a:srgbClr val="000000"/>
                </a:solidFill>
                <a:latin typeface="Arial"/>
                <a:ea typeface="Arial"/>
                <a:cs typeface="Arial"/>
                <a:sym typeface="Arial"/>
              </a:rPr>
              <a:t>Reading Strategies</a:t>
            </a:r>
          </a:p>
          <a:p>
            <a:pPr marL="0" marR="0" lvl="0" indent="0" algn="ctr" rtl="0">
              <a:lnSpc>
                <a:spcPct val="10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Explain</a:t>
            </a:r>
          </a:p>
          <a:p>
            <a:pPr marL="0" marR="0" lvl="0" indent="0" algn="ctr" rtl="0">
              <a:lnSpc>
                <a:spcPct val="10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Model</a:t>
            </a:r>
          </a:p>
          <a:p>
            <a:pPr marL="0" marR="0" lvl="0" indent="0" algn="ctr" rtl="0">
              <a:lnSpc>
                <a:spcPct val="100000"/>
              </a:lnSpc>
              <a:spcBef>
                <a:spcPts val="320"/>
              </a:spcBef>
              <a:spcAft>
                <a:spcPts val="0"/>
              </a:spcAft>
              <a:buClr>
                <a:srgbClr val="000000"/>
              </a:buClr>
              <a:buSzPct val="100000"/>
              <a:buFont typeface="Arial"/>
              <a:buChar char="-"/>
            </a:pPr>
            <a:r>
              <a:rPr lang="en-US" sz="1600" b="1" i="0" u="none" strike="noStrike" cap="none">
                <a:solidFill>
                  <a:srgbClr val="000000"/>
                </a:solidFill>
                <a:latin typeface="Arial"/>
                <a:ea typeface="Arial"/>
                <a:cs typeface="Arial"/>
                <a:sym typeface="Arial"/>
              </a:rPr>
              <a:t>Practice w/feedback</a:t>
            </a:r>
          </a:p>
          <a:p>
            <a:pPr marL="0" marR="0" lvl="0" indent="0" algn="ctr" rtl="0">
              <a:lnSpc>
                <a:spcPct val="100000"/>
              </a:lnSpc>
              <a:spcBef>
                <a:spcPts val="320"/>
              </a:spcBef>
              <a:spcAft>
                <a:spcPts val="0"/>
              </a:spcAft>
              <a:buClr>
                <a:srgbClr val="000000"/>
              </a:buClr>
              <a:buSzPct val="25000"/>
              <a:buFont typeface="Arial"/>
              <a:buNone/>
            </a:pPr>
            <a:r>
              <a:rPr lang="en-US" sz="1600" b="1" i="0" u="none" strike="noStrike" cap="none">
                <a:solidFill>
                  <a:srgbClr val="000000"/>
                </a:solidFill>
                <a:latin typeface="Arial"/>
                <a:ea typeface="Arial"/>
                <a:cs typeface="Arial"/>
                <a:sym typeface="Arial"/>
              </a:rPr>
              <a:t>- Integrate and Apply</a:t>
            </a:r>
          </a:p>
          <a:p>
            <a:pPr marL="0" marR="0" lvl="0" indent="0" algn="ctr" rtl="0">
              <a:lnSpc>
                <a:spcPct val="100000"/>
              </a:lnSpc>
              <a:spcBef>
                <a:spcPts val="280"/>
              </a:spcBef>
              <a:spcAft>
                <a:spcPts val="0"/>
              </a:spcAft>
              <a:buClr>
                <a:srgbClr val="000000"/>
              </a:buClr>
              <a:buFont typeface="Arial"/>
              <a:buNone/>
            </a:pPr>
            <a:endParaRPr sz="1400" b="1" i="0" u="none" strike="noStrike" cap="none">
              <a:solidFill>
                <a:srgbClr val="000000"/>
              </a:solidFill>
              <a:latin typeface="Arial"/>
              <a:ea typeface="Arial"/>
              <a:cs typeface="Arial"/>
              <a:sym typeface="Arial"/>
            </a:endParaRPr>
          </a:p>
        </p:txBody>
      </p:sp>
      <p:sp>
        <p:nvSpPr>
          <p:cNvPr id="272" name="Shape 272"/>
          <p:cNvSpPr txBox="1"/>
          <p:nvPr/>
        </p:nvSpPr>
        <p:spPr>
          <a:xfrm rot="-5400000">
            <a:off x="-197643" y="3155158"/>
            <a:ext cx="4953000" cy="62388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400" b="0" i="0" u="none" strike="noStrike" cap="none">
                <a:solidFill>
                  <a:schemeClr val="dk2"/>
                </a:solidFill>
                <a:latin typeface="Arial"/>
                <a:ea typeface="Arial"/>
                <a:cs typeface="Arial"/>
                <a:sym typeface="Arial"/>
              </a:rPr>
              <a:t>Units of Study</a:t>
            </a:r>
          </a:p>
        </p:txBody>
      </p:sp>
      <p:sp>
        <p:nvSpPr>
          <p:cNvPr id="273" name="Shape 273"/>
          <p:cNvSpPr/>
          <p:nvPr/>
        </p:nvSpPr>
        <p:spPr>
          <a:xfrm rot="10800000">
            <a:off x="2474913" y="1260476"/>
            <a:ext cx="457200" cy="4486274"/>
          </a:xfrm>
          <a:prstGeom prst="rightBrace">
            <a:avLst>
              <a:gd name="adj1" fmla="val 81771"/>
              <a:gd name="adj2" fmla="val 50000"/>
            </a:avLst>
          </a:prstGeom>
          <a:noFill/>
          <a:ln w="25400" cap="flat" cmpd="sng">
            <a:solidFill>
              <a:srgbClr val="FF66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4" name="Shape 274"/>
          <p:cNvSpPr txBox="1"/>
          <p:nvPr/>
        </p:nvSpPr>
        <p:spPr>
          <a:xfrm rot="-5400000">
            <a:off x="-647700" y="3238499"/>
            <a:ext cx="4953000" cy="60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1400" b="0" i="0" u="none" strike="noStrike" cap="none">
                <a:solidFill>
                  <a:schemeClr val="dk2"/>
                </a:solidFill>
                <a:latin typeface="Arial"/>
                <a:ea typeface="Arial"/>
                <a:cs typeface="Arial"/>
                <a:sym typeface="Arial"/>
              </a:rPr>
              <a:t>Establishing The Course</a:t>
            </a:r>
          </a:p>
        </p:txBody>
      </p:sp>
      <p:pic>
        <p:nvPicPr>
          <p:cNvPr id="275" name="Shape 275" descr="Y1Q1.png"/>
          <p:cNvPicPr preferRelativeResize="0"/>
          <p:nvPr/>
        </p:nvPicPr>
        <p:blipFill rotWithShape="1">
          <a:blip r:embed="rId4">
            <a:alphaModFix/>
          </a:blip>
          <a:srcRect/>
          <a:stretch/>
        </p:blipFill>
        <p:spPr>
          <a:xfrm>
            <a:off x="7848601" y="838202"/>
            <a:ext cx="1252537" cy="1252537"/>
          </a:xfrm>
          <a:prstGeom prst="rect">
            <a:avLst/>
          </a:prstGeom>
          <a:noFill/>
          <a:ln>
            <a:noFill/>
          </a:ln>
        </p:spPr>
      </p:pic>
      <p:pic>
        <p:nvPicPr>
          <p:cNvPr id="276" name="Shape 276" descr="Y1Q2.png"/>
          <p:cNvPicPr preferRelativeResize="0"/>
          <p:nvPr/>
        </p:nvPicPr>
        <p:blipFill rotWithShape="1">
          <a:blip r:embed="rId5">
            <a:alphaModFix/>
          </a:blip>
          <a:srcRect/>
          <a:stretch/>
        </p:blipFill>
        <p:spPr>
          <a:xfrm>
            <a:off x="9110664" y="838202"/>
            <a:ext cx="1252536" cy="1252537"/>
          </a:xfrm>
          <a:prstGeom prst="rect">
            <a:avLst/>
          </a:prstGeom>
          <a:noFill/>
          <a:ln>
            <a:noFill/>
          </a:ln>
        </p:spPr>
      </p:pic>
      <p:pic>
        <p:nvPicPr>
          <p:cNvPr id="277" name="Shape 277" descr="Y1Q3.png"/>
          <p:cNvPicPr preferRelativeResize="0"/>
          <p:nvPr/>
        </p:nvPicPr>
        <p:blipFill rotWithShape="1">
          <a:blip r:embed="rId6">
            <a:alphaModFix/>
          </a:blip>
          <a:srcRect/>
          <a:stretch/>
        </p:blipFill>
        <p:spPr>
          <a:xfrm>
            <a:off x="7848601" y="2100264"/>
            <a:ext cx="1252537" cy="1252536"/>
          </a:xfrm>
          <a:prstGeom prst="rect">
            <a:avLst/>
          </a:prstGeom>
          <a:noFill/>
          <a:ln>
            <a:noFill/>
          </a:ln>
        </p:spPr>
      </p:pic>
      <p:pic>
        <p:nvPicPr>
          <p:cNvPr id="278" name="Shape 278" descr="Y1Q4.png"/>
          <p:cNvPicPr preferRelativeResize="0"/>
          <p:nvPr/>
        </p:nvPicPr>
        <p:blipFill rotWithShape="1">
          <a:blip r:embed="rId7">
            <a:alphaModFix/>
          </a:blip>
          <a:srcRect/>
          <a:stretch/>
        </p:blipFill>
        <p:spPr>
          <a:xfrm>
            <a:off x="9110664" y="2100264"/>
            <a:ext cx="1252536" cy="1252536"/>
          </a:xfrm>
          <a:prstGeom prst="rect">
            <a:avLst/>
          </a:prstGeom>
          <a:noFill/>
          <a:ln>
            <a:noFill/>
          </a:ln>
        </p:spPr>
      </p:pic>
      <p:sp>
        <p:nvSpPr>
          <p:cNvPr id="279" name="Shape 279"/>
          <p:cNvSpPr/>
          <p:nvPr/>
        </p:nvSpPr>
        <p:spPr>
          <a:xfrm>
            <a:off x="8643939" y="6172202"/>
            <a:ext cx="990599" cy="304799"/>
          </a:xfrm>
          <a:prstGeom prst="rect">
            <a:avLst/>
          </a:prstGeom>
          <a:gradFill>
            <a:gsLst>
              <a:gs pos="0">
                <a:schemeClr val="accent3"/>
              </a:gs>
              <a:gs pos="35000">
                <a:schemeClr val="accent3"/>
              </a:gs>
              <a:gs pos="100000">
                <a:schemeClr val="accent3"/>
              </a:gs>
            </a:gsLst>
            <a:lin ang="16200000" scaled="0"/>
          </a:gradFill>
          <a:ln w="9525" cap="flat" cmpd="sng">
            <a:solidFill>
              <a:srgbClr val="F9F9F9"/>
            </a:solidFill>
            <a:prstDash val="solid"/>
            <a:round/>
            <a:headEnd type="none" w="med" len="med"/>
            <a:tailEnd type="none" w="med" len="med"/>
          </a:ln>
          <a:effectLst>
            <a:outerShdw blurRad="39999" dist="20000" dir="5400000" rotWithShape="0">
              <a:srgbClr val="000000">
                <a:alpha val="37647"/>
              </a:srgbClr>
            </a:outerShdw>
          </a:effectLst>
        </p:spPr>
        <p:txBody>
          <a:bodyPr lIns="0" tIns="91425" rIns="0" bIns="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1" i="0" u="none" strike="noStrike" cap="none">
                <a:solidFill>
                  <a:schemeClr val="dk1"/>
                </a:solidFill>
                <a:latin typeface="Arial"/>
                <a:ea typeface="Arial"/>
                <a:cs typeface="Arial"/>
                <a:sym typeface="Arial"/>
              </a:rPr>
              <a:t>Year Two</a:t>
            </a:r>
          </a:p>
        </p:txBody>
      </p:sp>
      <p:pic>
        <p:nvPicPr>
          <p:cNvPr id="280" name="Shape 280" descr="Y2Q1.png"/>
          <p:cNvPicPr preferRelativeResize="0"/>
          <p:nvPr/>
        </p:nvPicPr>
        <p:blipFill rotWithShape="1">
          <a:blip r:embed="rId8">
            <a:alphaModFix/>
          </a:blip>
          <a:srcRect/>
          <a:stretch/>
        </p:blipFill>
        <p:spPr>
          <a:xfrm>
            <a:off x="7881939" y="3733802"/>
            <a:ext cx="1252536" cy="1252537"/>
          </a:xfrm>
          <a:prstGeom prst="rect">
            <a:avLst/>
          </a:prstGeom>
          <a:noFill/>
          <a:ln>
            <a:noFill/>
          </a:ln>
        </p:spPr>
      </p:pic>
      <p:pic>
        <p:nvPicPr>
          <p:cNvPr id="281" name="Shape 281" descr="Y2Q2.png"/>
          <p:cNvPicPr preferRelativeResize="0"/>
          <p:nvPr/>
        </p:nvPicPr>
        <p:blipFill rotWithShape="1">
          <a:blip r:embed="rId9">
            <a:alphaModFix/>
          </a:blip>
          <a:srcRect/>
          <a:stretch/>
        </p:blipFill>
        <p:spPr>
          <a:xfrm>
            <a:off x="9144001" y="3733802"/>
            <a:ext cx="1252537" cy="1252537"/>
          </a:xfrm>
          <a:prstGeom prst="rect">
            <a:avLst/>
          </a:prstGeom>
          <a:noFill/>
          <a:ln>
            <a:noFill/>
          </a:ln>
        </p:spPr>
      </p:pic>
      <p:pic>
        <p:nvPicPr>
          <p:cNvPr id="282" name="Shape 282" descr="Y2Q3.png"/>
          <p:cNvPicPr preferRelativeResize="0"/>
          <p:nvPr/>
        </p:nvPicPr>
        <p:blipFill rotWithShape="1">
          <a:blip r:embed="rId10">
            <a:alphaModFix/>
          </a:blip>
          <a:srcRect/>
          <a:stretch/>
        </p:blipFill>
        <p:spPr>
          <a:xfrm>
            <a:off x="9144001" y="4995864"/>
            <a:ext cx="1252537" cy="1252536"/>
          </a:xfrm>
          <a:prstGeom prst="rect">
            <a:avLst/>
          </a:prstGeom>
          <a:noFill/>
          <a:ln>
            <a:noFill/>
          </a:ln>
        </p:spPr>
      </p:pic>
      <p:pic>
        <p:nvPicPr>
          <p:cNvPr id="283" name="Shape 283" descr="Y2Q4.png"/>
          <p:cNvPicPr preferRelativeResize="0"/>
          <p:nvPr/>
        </p:nvPicPr>
        <p:blipFill rotWithShape="1">
          <a:blip r:embed="rId11">
            <a:alphaModFix/>
          </a:blip>
          <a:srcRect/>
          <a:stretch/>
        </p:blipFill>
        <p:spPr>
          <a:xfrm>
            <a:off x="7881939" y="4995864"/>
            <a:ext cx="1252536" cy="1252536"/>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500"/>
                                        <p:tgtEl>
                                          <p:spTgt spid="271"/>
                                        </p:tgtEl>
                                      </p:cBhvr>
                                    </p:animEffect>
                                  </p:childTnLst>
                                </p:cTn>
                              </p:par>
                              <p:par>
                                <p:cTn id="8" presetID="10" presetClass="entr" presetSubtype="0" fill="hold" nodeType="withEffect">
                                  <p:stCondLst>
                                    <p:cond delay="0"/>
                                  </p:stCondLst>
                                  <p:childTnLst>
                                    <p:set>
                                      <p:cBhvr>
                                        <p:cTn id="9" dur="1" fill="hold">
                                          <p:stCondLst>
                                            <p:cond delay="0"/>
                                          </p:stCondLst>
                                        </p:cTn>
                                        <p:tgtEl>
                                          <p:spTgt spid="272"/>
                                        </p:tgtEl>
                                        <p:attrNameLst>
                                          <p:attrName>style.visibility</p:attrName>
                                        </p:attrNameLst>
                                      </p:cBhvr>
                                      <p:to>
                                        <p:strVal val="visible"/>
                                      </p:to>
                                    </p:set>
                                    <p:animEffect transition="in" filter="fade">
                                      <p:cBhvr>
                                        <p:cTn id="10" dur="500"/>
                                        <p:tgtEl>
                                          <p:spTgt spid="27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68"/>
                                        </p:tgtEl>
                                        <p:attrNameLst>
                                          <p:attrName>style.visibility</p:attrName>
                                        </p:attrNameLst>
                                      </p:cBhvr>
                                      <p:to>
                                        <p:strVal val="visible"/>
                                      </p:to>
                                    </p:set>
                                    <p:animEffect transition="in" filter="fade">
                                      <p:cBhvr>
                                        <p:cTn id="14" dur="500"/>
                                        <p:tgtEl>
                                          <p:spTgt spid="26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67"/>
                                        </p:tgtEl>
                                        <p:attrNameLst>
                                          <p:attrName>style.visibility</p:attrName>
                                        </p:attrNameLst>
                                      </p:cBhvr>
                                      <p:to>
                                        <p:strVal val="visible"/>
                                      </p:to>
                                    </p:set>
                                    <p:animEffect transition="in" filter="fade">
                                      <p:cBhvr>
                                        <p:cTn id="18" dur="500"/>
                                        <p:tgtEl>
                                          <p:spTgt spid="2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5"/>
                                        </p:tgtEl>
                                        <p:attrNameLst>
                                          <p:attrName>style.visibility</p:attrName>
                                        </p:attrNameLst>
                                      </p:cBhvr>
                                      <p:to>
                                        <p:strVal val="visible"/>
                                      </p:to>
                                    </p:set>
                                    <p:animEffect transition="in" filter="fade">
                                      <p:cBhvr>
                                        <p:cTn id="23" dur="500"/>
                                        <p:tgtEl>
                                          <p:spTgt spid="275"/>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500"/>
                                        <p:tgtEl>
                                          <p:spTgt spid="276"/>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78"/>
                                        </p:tgtEl>
                                        <p:attrNameLst>
                                          <p:attrName>style.visibility</p:attrName>
                                        </p:attrNameLst>
                                      </p:cBhvr>
                                      <p:to>
                                        <p:strVal val="visible"/>
                                      </p:to>
                                    </p:set>
                                    <p:animEffect transition="in" filter="fade">
                                      <p:cBhvr>
                                        <p:cTn id="31" dur="500"/>
                                        <p:tgtEl>
                                          <p:spTgt spid="278"/>
                                        </p:tgtEl>
                                      </p:cBhvr>
                                    </p:animEffect>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277"/>
                                        </p:tgtEl>
                                        <p:attrNameLst>
                                          <p:attrName>style.visibility</p:attrName>
                                        </p:attrNameLst>
                                      </p:cBhvr>
                                      <p:to>
                                        <p:strVal val="visible"/>
                                      </p:to>
                                    </p:set>
                                    <p:animEffect transition="in" filter="fade">
                                      <p:cBhvr>
                                        <p:cTn id="35" dur="500"/>
                                        <p:tgtEl>
                                          <p:spTgt spid="27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264"/>
                                        </p:tgtEl>
                                        <p:attrNameLst>
                                          <p:attrName>style.visibility</p:attrName>
                                        </p:attrNameLst>
                                      </p:cBhvr>
                                      <p:to>
                                        <p:strVal val="visible"/>
                                      </p:to>
                                    </p:set>
                                    <p:animEffect transition="in" filter="fade">
                                      <p:cBhvr>
                                        <p:cTn id="39" dur="500"/>
                                        <p:tgtEl>
                                          <p:spTgt spid="26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0"/>
                                        </p:tgtEl>
                                        <p:attrNameLst>
                                          <p:attrName>style.visibility</p:attrName>
                                        </p:attrNameLst>
                                      </p:cBhvr>
                                      <p:to>
                                        <p:strVal val="visible"/>
                                      </p:to>
                                    </p:set>
                                    <p:animEffect transition="in" filter="fade">
                                      <p:cBhvr>
                                        <p:cTn id="44" dur="500"/>
                                        <p:tgtEl>
                                          <p:spTgt spid="28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81"/>
                                        </p:tgtEl>
                                        <p:attrNameLst>
                                          <p:attrName>style.visibility</p:attrName>
                                        </p:attrNameLst>
                                      </p:cBhvr>
                                      <p:to>
                                        <p:strVal val="visible"/>
                                      </p:to>
                                    </p:set>
                                    <p:animEffect transition="in" filter="fade">
                                      <p:cBhvr>
                                        <p:cTn id="48" dur="500"/>
                                        <p:tgtEl>
                                          <p:spTgt spid="281"/>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82"/>
                                        </p:tgtEl>
                                        <p:attrNameLst>
                                          <p:attrName>style.visibility</p:attrName>
                                        </p:attrNameLst>
                                      </p:cBhvr>
                                      <p:to>
                                        <p:strVal val="visible"/>
                                      </p:to>
                                    </p:set>
                                    <p:animEffect transition="in" filter="fade">
                                      <p:cBhvr>
                                        <p:cTn id="52" dur="500"/>
                                        <p:tgtEl>
                                          <p:spTgt spid="282"/>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283"/>
                                        </p:tgtEl>
                                        <p:attrNameLst>
                                          <p:attrName>style.visibility</p:attrName>
                                        </p:attrNameLst>
                                      </p:cBhvr>
                                      <p:to>
                                        <p:strVal val="visible"/>
                                      </p:to>
                                    </p:set>
                                    <p:animEffect transition="in" filter="fade">
                                      <p:cBhvr>
                                        <p:cTn id="56" dur="500"/>
                                        <p:tgtEl>
                                          <p:spTgt spid="283"/>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279"/>
                                        </p:tgtEl>
                                        <p:attrNameLst>
                                          <p:attrName>style.visibility</p:attrName>
                                        </p:attrNameLst>
                                      </p:cBhvr>
                                      <p:to>
                                        <p:strVal val="visible"/>
                                      </p:to>
                                    </p:set>
                                    <p:animEffect transition="in" filter="fade">
                                      <p:cBhvr>
                                        <p:cTn id="60" dur="5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2578308" y="449706"/>
            <a:ext cx="7241085"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4400" b="1" i="0" u="none" strike="noStrike" cap="none">
                <a:solidFill>
                  <a:schemeClr val="dk2"/>
                </a:solidFill>
                <a:latin typeface="Arial"/>
                <a:ea typeface="Arial"/>
                <a:cs typeface="Arial"/>
                <a:sym typeface="Arial"/>
              </a:rPr>
              <a:t>Results of Implementation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Shape 293"/>
          <p:cNvSpPr txBox="1">
            <a:spLocks noGrp="1"/>
          </p:cNvSpPr>
          <p:nvPr>
            <p:ph type="title" idx="4294967295"/>
          </p:nvPr>
        </p:nvSpPr>
        <p:spPr>
          <a:xfrm>
            <a:off x="0" y="-36513"/>
            <a:ext cx="103632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2"/>
                </a:solidFill>
                <a:latin typeface="Arial"/>
                <a:ea typeface="Arial"/>
                <a:cs typeface="Arial"/>
                <a:sym typeface="Arial"/>
              </a:rPr>
              <a:t>Xtreme – NC Data </a:t>
            </a:r>
            <a:r>
              <a:rPr lang="en-US" sz="2800" b="0" i="0" u="none" strike="noStrike" cap="none" dirty="0" smtClean="0">
                <a:solidFill>
                  <a:schemeClr val="dk2"/>
                </a:solidFill>
                <a:latin typeface="Arial"/>
                <a:ea typeface="Arial"/>
                <a:cs typeface="Arial"/>
                <a:sym typeface="Arial"/>
              </a:rPr>
              <a:t>(2013-14)</a:t>
            </a:r>
            <a:endParaRPr lang="en-US" sz="4400" b="0" i="0" u="none" strike="noStrike" cap="none" dirty="0">
              <a:solidFill>
                <a:schemeClr val="dk2"/>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660790" y="1172845"/>
            <a:ext cx="8702410" cy="440576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Shape 293"/>
          <p:cNvSpPr txBox="1">
            <a:spLocks noGrp="1"/>
          </p:cNvSpPr>
          <p:nvPr>
            <p:ph type="title" idx="4294967295"/>
          </p:nvPr>
        </p:nvSpPr>
        <p:spPr>
          <a:xfrm>
            <a:off x="0" y="-36513"/>
            <a:ext cx="103632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2"/>
                </a:solidFill>
                <a:latin typeface="Arial"/>
                <a:ea typeface="Arial"/>
                <a:cs typeface="Arial"/>
                <a:sym typeface="Arial"/>
              </a:rPr>
              <a:t>Xtreme – NC Data </a:t>
            </a:r>
            <a:r>
              <a:rPr lang="en-US" sz="3200" b="0" i="0" u="none" strike="noStrike" cap="none" dirty="0" smtClean="0">
                <a:solidFill>
                  <a:schemeClr val="dk2"/>
                </a:solidFill>
                <a:latin typeface="Arial"/>
                <a:ea typeface="Arial"/>
                <a:cs typeface="Arial"/>
                <a:sym typeface="Arial"/>
              </a:rPr>
              <a:t>(2014-15)</a:t>
            </a:r>
            <a:endParaRPr lang="en-US" sz="3200" b="0" i="0" u="none" strike="noStrike" cap="none" dirty="0">
              <a:solidFill>
                <a:schemeClr val="dk2"/>
              </a:solidFill>
              <a:latin typeface="Arial"/>
              <a:ea typeface="Arial"/>
              <a:cs typeface="Arial"/>
              <a:sym typeface="Arial"/>
            </a:endParaRPr>
          </a:p>
        </p:txBody>
      </p:sp>
      <p:pic>
        <p:nvPicPr>
          <p:cNvPr id="3" name="Picture 2"/>
          <p:cNvPicPr>
            <a:picLocks noChangeAspect="1"/>
          </p:cNvPicPr>
          <p:nvPr/>
        </p:nvPicPr>
        <p:blipFill>
          <a:blip r:embed="rId3"/>
          <a:stretch>
            <a:fillRect/>
          </a:stretch>
        </p:blipFill>
        <p:spPr>
          <a:xfrm>
            <a:off x="1368589" y="1422400"/>
            <a:ext cx="9445171" cy="4570244"/>
          </a:xfrm>
          <a:prstGeom prst="rect">
            <a:avLst/>
          </a:prstGeom>
        </p:spPr>
      </p:pic>
    </p:spTree>
    <p:extLst>
      <p:ext uri="{BB962C8B-B14F-4D97-AF65-F5344CB8AC3E}">
        <p14:creationId xmlns:p14="http://schemas.microsoft.com/office/powerpoint/2010/main" val="192726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Shape 293"/>
          <p:cNvSpPr txBox="1">
            <a:spLocks noGrp="1"/>
          </p:cNvSpPr>
          <p:nvPr>
            <p:ph type="title" idx="4294967295"/>
          </p:nvPr>
        </p:nvSpPr>
        <p:spPr>
          <a:xfrm>
            <a:off x="0" y="-36513"/>
            <a:ext cx="103632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dirty="0" smtClean="0">
                <a:solidFill>
                  <a:schemeClr val="dk2"/>
                </a:solidFill>
                <a:latin typeface="Arial"/>
                <a:ea typeface="Arial"/>
                <a:cs typeface="Arial"/>
                <a:sym typeface="Arial"/>
              </a:rPr>
              <a:t>Xtreme – NC Data </a:t>
            </a:r>
            <a:r>
              <a:rPr lang="en-US" sz="2800" b="0" i="0" u="none" strike="noStrike" cap="none" dirty="0" smtClean="0">
                <a:solidFill>
                  <a:schemeClr val="dk2"/>
                </a:solidFill>
                <a:latin typeface="Arial"/>
                <a:ea typeface="Arial"/>
                <a:cs typeface="Arial"/>
                <a:sym typeface="Arial"/>
              </a:rPr>
              <a:t>(2015-2016)</a:t>
            </a:r>
            <a:endParaRPr lang="en-US" sz="2800" b="0" i="0" u="none" strike="noStrike" cap="none" dirty="0">
              <a:solidFill>
                <a:schemeClr val="dk2"/>
              </a:solidFill>
              <a:latin typeface="Arial"/>
              <a:ea typeface="Arial"/>
              <a:cs typeface="Arial"/>
              <a:sym typeface="Arial"/>
            </a:endParaRPr>
          </a:p>
        </p:txBody>
      </p:sp>
      <p:pic>
        <p:nvPicPr>
          <p:cNvPr id="4" name="Picture 3"/>
          <p:cNvPicPr>
            <a:picLocks noChangeAspect="1"/>
          </p:cNvPicPr>
          <p:nvPr/>
        </p:nvPicPr>
        <p:blipFill>
          <a:blip r:embed="rId3"/>
          <a:stretch>
            <a:fillRect/>
          </a:stretch>
        </p:blipFill>
        <p:spPr>
          <a:xfrm>
            <a:off x="1313139" y="1304691"/>
            <a:ext cx="10084365" cy="5099387"/>
          </a:xfrm>
          <a:prstGeom prst="rect">
            <a:avLst/>
          </a:prstGeom>
        </p:spPr>
      </p:pic>
    </p:spTree>
    <p:extLst>
      <p:ext uri="{BB962C8B-B14F-4D97-AF65-F5344CB8AC3E}">
        <p14:creationId xmlns:p14="http://schemas.microsoft.com/office/powerpoint/2010/main" val="2594141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02" name="Shape 302"/>
          <p:cNvSpPr txBox="1">
            <a:spLocks noGrp="1"/>
          </p:cNvSpPr>
          <p:nvPr>
            <p:ph type="title" idx="4294967295"/>
          </p:nvPr>
        </p:nvSpPr>
        <p:spPr>
          <a:xfrm>
            <a:off x="0" y="304800"/>
            <a:ext cx="10363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al"/>
                <a:ea typeface="Arial"/>
                <a:cs typeface="Arial"/>
                <a:sym typeface="Arial"/>
              </a:rPr>
              <a:t>Xtreme</a:t>
            </a:r>
          </a:p>
        </p:txBody>
      </p:sp>
      <p:pic>
        <p:nvPicPr>
          <p:cNvPr id="303" name="Shape 303"/>
          <p:cNvPicPr preferRelativeResize="0"/>
          <p:nvPr/>
        </p:nvPicPr>
        <p:blipFill rotWithShape="1">
          <a:blip r:embed="rId3">
            <a:alphaModFix/>
          </a:blip>
          <a:srcRect/>
          <a:stretch/>
        </p:blipFill>
        <p:spPr>
          <a:xfrm>
            <a:off x="0" y="1320802"/>
            <a:ext cx="12192000" cy="4213065"/>
          </a:xfrm>
          <a:prstGeom prst="rect">
            <a:avLst/>
          </a:prstGeom>
          <a:noFill/>
          <a:ln>
            <a:noFill/>
          </a:ln>
        </p:spPr>
      </p:pic>
      <p:sp>
        <p:nvSpPr>
          <p:cNvPr id="2" name="TextBox 1"/>
          <p:cNvSpPr txBox="1"/>
          <p:nvPr/>
        </p:nvSpPr>
        <p:spPr>
          <a:xfrm>
            <a:off x="304073" y="6278860"/>
            <a:ext cx="11268601" cy="307777"/>
          </a:xfrm>
          <a:prstGeom prst="rect">
            <a:avLst/>
          </a:prstGeom>
          <a:noFill/>
        </p:spPr>
        <p:txBody>
          <a:bodyPr wrap="square" rtlCol="0">
            <a:spAutoFit/>
          </a:bodyPr>
          <a:lstStyle/>
          <a:p>
            <a:r>
              <a:rPr lang="en-US" dirty="0" smtClean="0"/>
              <a:t>Source: </a:t>
            </a:r>
            <a:r>
              <a:rPr lang="en-US" dirty="0"/>
              <a:t>https://www2.ed.gov/programs/</a:t>
            </a:r>
            <a:r>
              <a:rPr lang="en-US" dirty="0" err="1"/>
              <a:t>strivingreaders</a:t>
            </a:r>
            <a:r>
              <a:rPr lang="en-US" dirty="0"/>
              <a:t>/</a:t>
            </a:r>
            <a:r>
              <a:rPr lang="en-US" dirty="0" err="1"/>
              <a:t>performance.html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Shape 309"/>
          <p:cNvSpPr txBox="1">
            <a:spLocks noGrp="1"/>
          </p:cNvSpPr>
          <p:nvPr>
            <p:ph type="title" idx="4294967295"/>
          </p:nvPr>
        </p:nvSpPr>
        <p:spPr>
          <a:xfrm>
            <a:off x="1565587" y="207963"/>
            <a:ext cx="8229600" cy="56515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0" i="0" u="none" strike="noStrike" cap="none" dirty="0">
                <a:solidFill>
                  <a:schemeClr val="dk2"/>
                </a:solidFill>
                <a:latin typeface="Arial"/>
                <a:ea typeface="Arial"/>
                <a:cs typeface="Arial"/>
                <a:sym typeface="Arial"/>
              </a:rPr>
              <a:t>Fusion Reading</a:t>
            </a:r>
            <a:br>
              <a:rPr lang="en-US" sz="2400" b="0" i="0" u="none" strike="noStrike" cap="none" dirty="0">
                <a:solidFill>
                  <a:schemeClr val="dk2"/>
                </a:solidFill>
                <a:latin typeface="Arial"/>
                <a:ea typeface="Arial"/>
                <a:cs typeface="Arial"/>
                <a:sym typeface="Arial"/>
              </a:rPr>
            </a:br>
            <a:r>
              <a:rPr lang="en-US" sz="2400" b="0" i="0" u="none" strike="noStrike" cap="none" dirty="0">
                <a:solidFill>
                  <a:schemeClr val="dk2"/>
                </a:solidFill>
                <a:latin typeface="Arial"/>
                <a:ea typeface="Arial"/>
                <a:cs typeface="Arial"/>
                <a:sym typeface="Arial"/>
              </a:rPr>
              <a:t>Quasi-Experimental Study: GRADE Total Test Score</a:t>
            </a:r>
          </a:p>
        </p:txBody>
      </p:sp>
      <p:cxnSp>
        <p:nvCxnSpPr>
          <p:cNvPr id="310" name="Shape 310"/>
          <p:cNvCxnSpPr/>
          <p:nvPr/>
        </p:nvCxnSpPr>
        <p:spPr>
          <a:xfrm rot="5400000">
            <a:off x="369095" y="3505995"/>
            <a:ext cx="4416424" cy="1587"/>
          </a:xfrm>
          <a:prstGeom prst="straightConnector1">
            <a:avLst/>
          </a:prstGeom>
          <a:noFill/>
          <a:ln w="38100" cap="flat" cmpd="sng">
            <a:solidFill>
              <a:srgbClr val="FF0000"/>
            </a:solidFill>
            <a:prstDash val="solid"/>
            <a:round/>
            <a:headEnd type="none" w="med" len="med"/>
            <a:tailEnd type="none" w="med" len="med"/>
          </a:ln>
          <a:effectLst>
            <a:outerShdw blurRad="39999" dist="20000" dir="5400000" rotWithShape="0">
              <a:srgbClr val="000000">
                <a:alpha val="37647"/>
              </a:srgbClr>
            </a:outerShdw>
          </a:effectLst>
        </p:spPr>
      </p:cxnSp>
      <p:sp>
        <p:nvSpPr>
          <p:cNvPr id="311" name="Shape 311"/>
          <p:cNvSpPr txBox="1"/>
          <p:nvPr/>
        </p:nvSpPr>
        <p:spPr>
          <a:xfrm rot="-5400000">
            <a:off x="593727" y="2830514"/>
            <a:ext cx="2770187"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Grade Level</a:t>
            </a:r>
          </a:p>
        </p:txBody>
      </p:sp>
      <p:sp>
        <p:nvSpPr>
          <p:cNvPr id="312" name="Shape 312"/>
          <p:cNvSpPr txBox="1"/>
          <p:nvPr/>
        </p:nvSpPr>
        <p:spPr>
          <a:xfrm>
            <a:off x="2057401" y="1371602"/>
            <a:ext cx="663575" cy="4691027"/>
          </a:xfrm>
          <a:prstGeom prst="rect">
            <a:avLst/>
          </a:prstGeom>
          <a:noFill/>
          <a:ln>
            <a:noFill/>
          </a:ln>
        </p:spPr>
        <p:txBody>
          <a:bodyPr lIns="91425" tIns="45700" rIns="91425" bIns="45700" anchor="t" anchorCtr="0">
            <a:noAutofit/>
          </a:bodyPr>
          <a:lstStyle/>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7</a:t>
            </a:r>
          </a:p>
          <a:p>
            <a:pPr marL="0" marR="0" lvl="0" indent="0" algn="l" rtl="0">
              <a:lnSpc>
                <a:spcPct val="125000"/>
              </a:lnSpc>
              <a:spcBef>
                <a:spcPts val="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6</a:t>
            </a:r>
          </a:p>
          <a:p>
            <a:pPr marL="0" marR="0" lvl="0" indent="0" algn="l" rtl="0">
              <a:lnSpc>
                <a:spcPct val="125000"/>
              </a:lnSpc>
              <a:spcBef>
                <a:spcPts val="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5</a:t>
            </a:r>
          </a:p>
          <a:p>
            <a:pPr marL="0" marR="0" lvl="0" indent="0" algn="l" rtl="0">
              <a:lnSpc>
                <a:spcPct val="125000"/>
              </a:lnSpc>
              <a:spcBef>
                <a:spcPts val="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4</a:t>
            </a:r>
          </a:p>
          <a:p>
            <a:pPr marL="0" marR="0" lvl="0" indent="0" algn="l" rtl="0">
              <a:lnSpc>
                <a:spcPct val="125000"/>
              </a:lnSpc>
              <a:spcBef>
                <a:spcPts val="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3</a:t>
            </a:r>
          </a:p>
          <a:p>
            <a:pPr marL="0" marR="0" lvl="0" indent="0" algn="l" rtl="0">
              <a:lnSpc>
                <a:spcPct val="125000"/>
              </a:lnSpc>
              <a:spcBef>
                <a:spcPts val="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2</a:t>
            </a:r>
          </a:p>
          <a:p>
            <a:pPr marL="0" marR="0" lvl="0" indent="0" algn="l" rtl="0">
              <a:lnSpc>
                <a:spcPct val="125000"/>
              </a:lnSpc>
              <a:spcBef>
                <a:spcPts val="0"/>
              </a:spcBef>
              <a:spcAft>
                <a:spcPts val="0"/>
              </a:spcAft>
              <a:buClr>
                <a:schemeClr val="dk1"/>
              </a:buClr>
              <a:buFont typeface="Arial"/>
              <a:buNone/>
            </a:pPr>
            <a:endParaRPr sz="2000" b="1" i="0" u="none" strike="noStrike" cap="none">
              <a:solidFill>
                <a:schemeClr val="dk1"/>
              </a:solidFill>
              <a:latin typeface="Arial"/>
              <a:ea typeface="Arial"/>
              <a:cs typeface="Arial"/>
              <a:sym typeface="Arial"/>
            </a:endParaRPr>
          </a:p>
          <a:p>
            <a:pPr marL="0" marR="0" lvl="0" indent="0" algn="l" rtl="0">
              <a:lnSpc>
                <a:spcPct val="125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  1</a:t>
            </a:r>
          </a:p>
          <a:p>
            <a:pPr marL="0" marR="0" lvl="0" indent="0" algn="l" rtl="0">
              <a:lnSpc>
                <a:spcPct val="100000"/>
              </a:lnSpc>
              <a:spcBef>
                <a:spcPts val="0"/>
              </a:spcBef>
              <a:spcAft>
                <a:spcPts val="0"/>
              </a:spcAft>
              <a:buClr>
                <a:schemeClr val="dk1"/>
              </a:buClr>
              <a:buFont typeface="Arial"/>
              <a:buNone/>
            </a:pPr>
            <a:endParaRPr sz="2800" b="0" i="0" u="none" strike="noStrike" cap="none">
              <a:solidFill>
                <a:schemeClr val="dk1"/>
              </a:solidFill>
              <a:latin typeface="Arial"/>
              <a:ea typeface="Arial"/>
              <a:cs typeface="Arial"/>
              <a:sym typeface="Arial"/>
            </a:endParaRPr>
          </a:p>
        </p:txBody>
      </p:sp>
      <p:sp>
        <p:nvSpPr>
          <p:cNvPr id="313" name="Shape 313"/>
          <p:cNvSpPr/>
          <p:nvPr/>
        </p:nvSpPr>
        <p:spPr>
          <a:xfrm>
            <a:off x="2743202" y="3852866"/>
            <a:ext cx="990599" cy="1862137"/>
          </a:xfrm>
          <a:prstGeom prst="rect">
            <a:avLst/>
          </a:prstGeom>
          <a:solidFill>
            <a:srgbClr val="FF0000"/>
          </a:solidFill>
          <a:ln w="9525" cap="flat" cmpd="sng">
            <a:solidFill>
              <a:srgbClr val="DA551B"/>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314" name="Shape 314"/>
          <p:cNvSpPr txBox="1"/>
          <p:nvPr/>
        </p:nvSpPr>
        <p:spPr>
          <a:xfrm>
            <a:off x="2053770" y="819151"/>
            <a:ext cx="8381999" cy="4000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40 Special Education Students in Grade 6</a:t>
            </a:r>
          </a:p>
        </p:txBody>
      </p:sp>
      <p:grpSp>
        <p:nvGrpSpPr>
          <p:cNvPr id="315" name="Shape 315"/>
          <p:cNvGrpSpPr/>
          <p:nvPr/>
        </p:nvGrpSpPr>
        <p:grpSpPr>
          <a:xfrm>
            <a:off x="3733802" y="3763965"/>
            <a:ext cx="990599" cy="1951037"/>
            <a:chOff x="2209800" y="3763962"/>
            <a:chExt cx="990599" cy="1951037"/>
          </a:xfrm>
        </p:grpSpPr>
        <p:sp>
          <p:nvSpPr>
            <p:cNvPr id="316" name="Shape 316"/>
            <p:cNvSpPr/>
            <p:nvPr/>
          </p:nvSpPr>
          <p:spPr>
            <a:xfrm>
              <a:off x="2209800" y="3763962"/>
              <a:ext cx="990599" cy="1951037"/>
            </a:xfrm>
            <a:prstGeom prst="rect">
              <a:avLst/>
            </a:prstGeom>
            <a:solidFill>
              <a:srgbClr val="3366FF"/>
            </a:solidFill>
            <a:ln w="9525" cap="flat" cmpd="sng">
              <a:solidFill>
                <a:srgbClr val="DA551B"/>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317" name="Shape 317"/>
            <p:cNvSpPr txBox="1"/>
            <p:nvPr/>
          </p:nvSpPr>
          <p:spPr>
            <a:xfrm>
              <a:off x="2438400" y="3810000"/>
              <a:ext cx="692149" cy="307974"/>
            </a:xfrm>
            <a:prstGeom prst="rect">
              <a:avLst/>
            </a:prstGeom>
            <a:solidFill>
              <a:srgbClr val="3366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3.33</a:t>
              </a:r>
            </a:p>
          </p:txBody>
        </p:sp>
      </p:grpSp>
      <p:sp>
        <p:nvSpPr>
          <p:cNvPr id="318" name="Shape 318"/>
          <p:cNvSpPr txBox="1"/>
          <p:nvPr/>
        </p:nvSpPr>
        <p:spPr>
          <a:xfrm>
            <a:off x="2971800" y="3886201"/>
            <a:ext cx="692149" cy="3079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3.25</a:t>
            </a:r>
          </a:p>
        </p:txBody>
      </p:sp>
      <p:sp>
        <p:nvSpPr>
          <p:cNvPr id="319" name="Shape 319"/>
          <p:cNvSpPr txBox="1"/>
          <p:nvPr/>
        </p:nvSpPr>
        <p:spPr>
          <a:xfrm>
            <a:off x="2590802" y="5791201"/>
            <a:ext cx="1066799" cy="923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Comparison</a:t>
            </a:r>
            <a:r>
              <a:rPr lang="en-US" sz="1800" b="0" i="0" u="none" strike="noStrike" cap="none">
                <a:solidFill>
                  <a:schemeClr val="dk1"/>
                </a:solidFill>
                <a:latin typeface="Arial"/>
                <a:ea typeface="Arial"/>
                <a:cs typeface="Arial"/>
                <a:sym typeface="Arial"/>
              </a:rPr>
              <a:t> Pretest</a:t>
            </a:r>
          </a:p>
          <a:p>
            <a:pPr marL="0" marR="0" lvl="0" indent="0" algn="ctr"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YR. 1</a:t>
            </a:r>
          </a:p>
        </p:txBody>
      </p:sp>
      <p:sp>
        <p:nvSpPr>
          <p:cNvPr id="320" name="Shape 320"/>
          <p:cNvSpPr txBox="1"/>
          <p:nvPr/>
        </p:nvSpPr>
        <p:spPr>
          <a:xfrm>
            <a:off x="6172202" y="5791201"/>
            <a:ext cx="1066799" cy="923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Fusion Posttest</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Yr. 1</a:t>
            </a:r>
          </a:p>
        </p:txBody>
      </p:sp>
      <p:cxnSp>
        <p:nvCxnSpPr>
          <p:cNvPr id="321" name="Shape 321"/>
          <p:cNvCxnSpPr/>
          <p:nvPr/>
        </p:nvCxnSpPr>
        <p:spPr>
          <a:xfrm>
            <a:off x="2590802" y="2284416"/>
            <a:ext cx="5029199" cy="1587"/>
          </a:xfrm>
          <a:prstGeom prst="straightConnector1">
            <a:avLst/>
          </a:prstGeom>
          <a:noFill/>
          <a:ln w="9525" cap="flat" cmpd="sng">
            <a:solidFill>
              <a:schemeClr val="dk1"/>
            </a:solidFill>
            <a:prstDash val="solid"/>
            <a:round/>
            <a:headEnd type="none" w="med" len="med"/>
            <a:tailEnd type="none" w="med" len="med"/>
          </a:ln>
        </p:spPr>
      </p:cxnSp>
      <p:sp>
        <p:nvSpPr>
          <p:cNvPr id="322" name="Shape 322"/>
          <p:cNvSpPr/>
          <p:nvPr/>
        </p:nvSpPr>
        <p:spPr>
          <a:xfrm>
            <a:off x="5105402" y="3852866"/>
            <a:ext cx="990599" cy="1862137"/>
          </a:xfrm>
          <a:prstGeom prst="rect">
            <a:avLst/>
          </a:prstGeom>
          <a:solidFill>
            <a:srgbClr val="FF0000"/>
          </a:solidFill>
          <a:ln w="9525" cap="flat" cmpd="sng">
            <a:solidFill>
              <a:srgbClr val="DA551B"/>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323" name="Shape 323"/>
          <p:cNvSpPr txBox="1"/>
          <p:nvPr/>
        </p:nvSpPr>
        <p:spPr>
          <a:xfrm>
            <a:off x="5181600" y="5791201"/>
            <a:ext cx="914400" cy="923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Fusion Pretest</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Yr. 1</a:t>
            </a:r>
          </a:p>
        </p:txBody>
      </p:sp>
      <p:sp>
        <p:nvSpPr>
          <p:cNvPr id="324" name="Shape 324"/>
          <p:cNvSpPr txBox="1"/>
          <p:nvPr/>
        </p:nvSpPr>
        <p:spPr>
          <a:xfrm>
            <a:off x="3733802" y="5867401"/>
            <a:ext cx="1066799" cy="83026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Comparison </a:t>
            </a:r>
            <a:r>
              <a:rPr lang="en-US" sz="1800" b="0" i="0" u="none" strike="noStrike" cap="none">
                <a:solidFill>
                  <a:schemeClr val="dk1"/>
                </a:solidFill>
                <a:latin typeface="Arial"/>
                <a:ea typeface="Arial"/>
                <a:cs typeface="Arial"/>
                <a:sym typeface="Arial"/>
              </a:rPr>
              <a:t>Posttest</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Yr. 1</a:t>
            </a:r>
          </a:p>
        </p:txBody>
      </p:sp>
      <p:grpSp>
        <p:nvGrpSpPr>
          <p:cNvPr id="325" name="Shape 325"/>
          <p:cNvGrpSpPr/>
          <p:nvPr/>
        </p:nvGrpSpPr>
        <p:grpSpPr>
          <a:xfrm>
            <a:off x="6096002" y="2971802"/>
            <a:ext cx="990599" cy="2713037"/>
            <a:chOff x="4572000" y="2971800"/>
            <a:chExt cx="990599" cy="2713037"/>
          </a:xfrm>
        </p:grpSpPr>
        <p:sp>
          <p:nvSpPr>
            <p:cNvPr id="326" name="Shape 326"/>
            <p:cNvSpPr/>
            <p:nvPr/>
          </p:nvSpPr>
          <p:spPr>
            <a:xfrm>
              <a:off x="4572000" y="2971800"/>
              <a:ext cx="990599" cy="2713037"/>
            </a:xfrm>
            <a:prstGeom prst="rect">
              <a:avLst/>
            </a:prstGeom>
            <a:solidFill>
              <a:srgbClr val="3366FF"/>
            </a:solidFill>
            <a:ln w="9525" cap="flat" cmpd="sng">
              <a:solidFill>
                <a:srgbClr val="DA551B"/>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327" name="Shape 327"/>
            <p:cNvSpPr txBox="1"/>
            <p:nvPr/>
          </p:nvSpPr>
          <p:spPr>
            <a:xfrm>
              <a:off x="4724400" y="2971800"/>
              <a:ext cx="692149" cy="307974"/>
            </a:xfrm>
            <a:prstGeom prst="rect">
              <a:avLst/>
            </a:prstGeom>
            <a:solidFill>
              <a:srgbClr val="3366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4.75</a:t>
              </a:r>
            </a:p>
          </p:txBody>
        </p:sp>
      </p:grpSp>
      <p:cxnSp>
        <p:nvCxnSpPr>
          <p:cNvPr id="328" name="Shape 328"/>
          <p:cNvCxnSpPr/>
          <p:nvPr/>
        </p:nvCxnSpPr>
        <p:spPr>
          <a:xfrm>
            <a:off x="2578101" y="5715002"/>
            <a:ext cx="6032499" cy="1587"/>
          </a:xfrm>
          <a:prstGeom prst="straightConnector1">
            <a:avLst/>
          </a:prstGeom>
          <a:noFill/>
          <a:ln w="38100" cap="flat" cmpd="sng">
            <a:solidFill>
              <a:srgbClr val="FF0000"/>
            </a:solidFill>
            <a:prstDash val="solid"/>
            <a:round/>
            <a:headEnd type="none" w="med" len="med"/>
            <a:tailEnd type="none" w="med" len="med"/>
          </a:ln>
          <a:effectLst>
            <a:outerShdw blurRad="39999" dist="20000" dir="5400000" rotWithShape="0">
              <a:srgbClr val="000000">
                <a:alpha val="37647"/>
              </a:srgbClr>
            </a:outerShdw>
          </a:effectLst>
        </p:spPr>
      </p:cxnSp>
      <p:sp>
        <p:nvSpPr>
          <p:cNvPr id="329" name="Shape 329"/>
          <p:cNvSpPr txBox="1"/>
          <p:nvPr/>
        </p:nvSpPr>
        <p:spPr>
          <a:xfrm>
            <a:off x="5327651" y="3886201"/>
            <a:ext cx="692149" cy="3079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3.26</a:t>
            </a:r>
          </a:p>
        </p:txBody>
      </p:sp>
      <p:sp>
        <p:nvSpPr>
          <p:cNvPr id="330" name="Shape 330"/>
          <p:cNvSpPr txBox="1"/>
          <p:nvPr/>
        </p:nvSpPr>
        <p:spPr>
          <a:xfrm>
            <a:off x="8305802" y="1524000"/>
            <a:ext cx="2209799" cy="2554288"/>
          </a:xfrm>
          <a:prstGeom prst="rect">
            <a:avLst/>
          </a:prstGeom>
          <a:noFill/>
          <a:ln w="381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+1.5 Yrs. in </a:t>
            </a:r>
          </a:p>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5 1/2 months</a:t>
            </a:r>
          </a:p>
          <a:p>
            <a:pPr marL="0" marR="0" lvl="0" indent="0" algn="ctr" rtl="0">
              <a:lnSpc>
                <a:spcPct val="100000"/>
              </a:lnSpc>
              <a:spcBef>
                <a:spcPts val="0"/>
              </a:spcBef>
              <a:spcAft>
                <a:spcPts val="0"/>
              </a:spcAft>
              <a:buClr>
                <a:schemeClr val="dk1"/>
              </a:buClr>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Statistically significant at the </a:t>
            </a:r>
          </a:p>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.000 level</a:t>
            </a:r>
          </a:p>
          <a:p>
            <a:pPr marL="0" marR="0" lvl="0" indent="0" algn="ctr" rtl="0">
              <a:lnSpc>
                <a:spcPct val="100000"/>
              </a:lnSpc>
              <a:spcBef>
                <a:spcPts val="0"/>
              </a:spcBef>
              <a:spcAft>
                <a:spcPts val="0"/>
              </a:spcAft>
              <a:buClr>
                <a:schemeClr val="dk1"/>
              </a:buClr>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Effect Size =1.36</a:t>
            </a:r>
          </a:p>
        </p:txBody>
      </p:sp>
      <p:cxnSp>
        <p:nvCxnSpPr>
          <p:cNvPr id="331" name="Shape 331"/>
          <p:cNvCxnSpPr/>
          <p:nvPr/>
        </p:nvCxnSpPr>
        <p:spPr>
          <a:xfrm>
            <a:off x="2590802" y="1600202"/>
            <a:ext cx="5029199" cy="1587"/>
          </a:xfrm>
          <a:prstGeom prst="straightConnector1">
            <a:avLst/>
          </a:prstGeom>
          <a:noFill/>
          <a:ln w="9525" cap="flat" cmpd="sng">
            <a:solidFill>
              <a:schemeClr val="dk1"/>
            </a:solidFill>
            <a:prstDash val="solid"/>
            <a:round/>
            <a:headEnd type="none" w="med" len="med"/>
            <a:tailEnd type="none" w="med" len="med"/>
          </a:ln>
        </p:spPr>
      </p:cxnSp>
      <p:grpSp>
        <p:nvGrpSpPr>
          <p:cNvPr id="332" name="Shape 332"/>
          <p:cNvGrpSpPr/>
          <p:nvPr/>
        </p:nvGrpSpPr>
        <p:grpSpPr>
          <a:xfrm>
            <a:off x="7239002" y="2057400"/>
            <a:ext cx="1219199" cy="4657724"/>
            <a:chOff x="5715000" y="2057400"/>
            <a:chExt cx="1219199" cy="4657724"/>
          </a:xfrm>
        </p:grpSpPr>
        <p:grpSp>
          <p:nvGrpSpPr>
            <p:cNvPr id="333" name="Shape 333"/>
            <p:cNvGrpSpPr/>
            <p:nvPr/>
          </p:nvGrpSpPr>
          <p:grpSpPr>
            <a:xfrm>
              <a:off x="5715000" y="2057400"/>
              <a:ext cx="990599" cy="3627438"/>
              <a:chOff x="5715000" y="2057400"/>
              <a:chExt cx="990599" cy="3627438"/>
            </a:xfrm>
          </p:grpSpPr>
          <p:sp>
            <p:nvSpPr>
              <p:cNvPr id="334" name="Shape 334"/>
              <p:cNvSpPr/>
              <p:nvPr/>
            </p:nvSpPr>
            <p:spPr>
              <a:xfrm>
                <a:off x="5715000" y="2057400"/>
                <a:ext cx="990599" cy="3627438"/>
              </a:xfrm>
              <a:prstGeom prst="rect">
                <a:avLst/>
              </a:prstGeom>
              <a:solidFill>
                <a:srgbClr val="66CCFF"/>
              </a:solidFill>
              <a:ln w="9525" cap="flat" cmpd="sng">
                <a:solidFill>
                  <a:srgbClr val="DA551B"/>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400" b="0" i="0" u="none" strike="noStrike" cap="none">
                  <a:solidFill>
                    <a:schemeClr val="lt1"/>
                  </a:solidFill>
                  <a:latin typeface="Arial"/>
                  <a:ea typeface="Arial"/>
                  <a:cs typeface="Arial"/>
                  <a:sym typeface="Arial"/>
                </a:endParaRPr>
              </a:p>
            </p:txBody>
          </p:sp>
          <p:sp>
            <p:nvSpPr>
              <p:cNvPr id="335" name="Shape 335"/>
              <p:cNvSpPr txBox="1"/>
              <p:nvPr/>
            </p:nvSpPr>
            <p:spPr>
              <a:xfrm>
                <a:off x="5937250" y="2133600"/>
                <a:ext cx="692149" cy="3079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6.25</a:t>
                </a:r>
              </a:p>
            </p:txBody>
          </p:sp>
        </p:grpSp>
        <p:sp>
          <p:nvSpPr>
            <p:cNvPr id="336" name="Shape 336"/>
            <p:cNvSpPr txBox="1"/>
            <p:nvPr/>
          </p:nvSpPr>
          <p:spPr>
            <a:xfrm>
              <a:off x="5715000" y="5791200"/>
              <a:ext cx="1219199" cy="9239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Fusion Projected</a:t>
              </a:r>
            </a:p>
            <a:p>
              <a:pPr marL="0" marR="0" lvl="0" indent="0" algn="ctr" rtl="0">
                <a:lnSpc>
                  <a:spcPct val="100000"/>
                </a:lnSpc>
                <a:spcBef>
                  <a:spcPts val="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Yr. 2</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41"/>
        <p:cNvGrpSpPr/>
        <p:nvPr/>
      </p:nvGrpSpPr>
      <p:grpSpPr>
        <a:xfrm>
          <a:off x="0" y="0"/>
          <a:ext cx="0" cy="0"/>
          <a:chOff x="0" y="0"/>
          <a:chExt cx="0" cy="0"/>
        </a:xfrm>
      </p:grpSpPr>
      <p:sp>
        <p:nvSpPr>
          <p:cNvPr id="342" name="Shape 342"/>
          <p:cNvSpPr txBox="1"/>
          <p:nvPr/>
        </p:nvSpPr>
        <p:spPr>
          <a:xfrm>
            <a:off x="1939635" y="43585"/>
            <a:ext cx="8458200" cy="14465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2012-2013 Year 1 NC Students</a:t>
            </a:r>
          </a:p>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Fusion Reading</a:t>
            </a:r>
          </a:p>
        </p:txBody>
      </p:sp>
      <p:graphicFrame>
        <p:nvGraphicFramePr>
          <p:cNvPr id="343" name="Shape 343"/>
          <p:cNvGraphicFramePr/>
          <p:nvPr/>
        </p:nvGraphicFramePr>
        <p:xfrm>
          <a:off x="1289155" y="2788173"/>
          <a:ext cx="8874175" cy="1703375"/>
        </p:xfrm>
        <a:graphic>
          <a:graphicData uri="http://schemas.openxmlformats.org/drawingml/2006/table">
            <a:tbl>
              <a:tblPr firstRow="1" firstCol="1" bandRow="1">
                <a:noFill/>
                <a:tableStyleId>{2F350215-A60D-4FF2-9854-C488CFD7CA10}</a:tableStyleId>
              </a:tblPr>
              <a:tblGrid>
                <a:gridCol w="3148825"/>
                <a:gridCol w="3148825"/>
                <a:gridCol w="2576525"/>
              </a:tblGrid>
              <a:tr h="1214200">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Beginning of year 1 average grade equivalency</a:t>
                      </a:r>
                    </a:p>
                    <a:p>
                      <a:pPr marL="0" marR="0" lvl="0" indent="0" algn="ctr" rtl="0">
                        <a:lnSpc>
                          <a:spcPct val="115000"/>
                        </a:lnSpc>
                        <a:spcBef>
                          <a:spcPts val="0"/>
                        </a:spcBef>
                        <a:spcAft>
                          <a:spcPts val="0"/>
                        </a:spcAft>
                        <a:buSzPct val="25000"/>
                        <a:buNone/>
                      </a:pPr>
                      <a:r>
                        <a:rPr lang="en-US" sz="1600" u="none" strike="noStrike" cap="none">
                          <a:solidFill>
                            <a:schemeClr val="dk1"/>
                          </a:solidFill>
                        </a:rPr>
                        <a:t>September 2012</a:t>
                      </a:r>
                    </a:p>
                    <a:p>
                      <a:pPr marL="0" marR="0" lvl="0" indent="0" algn="ctr" rtl="0">
                        <a:lnSpc>
                          <a:spcPct val="115000"/>
                        </a:lnSpc>
                        <a:spcBef>
                          <a:spcPts val="0"/>
                        </a:spcBef>
                        <a:spcAft>
                          <a:spcPts val="0"/>
                        </a:spcAft>
                        <a:buSzPct val="25000"/>
                        <a:buNone/>
                      </a:pPr>
                      <a:r>
                        <a:rPr lang="en-US" sz="1600" u="none" strike="noStrike" cap="none">
                          <a:solidFill>
                            <a:schemeClr val="dk1"/>
                          </a:solidFill>
                          <a:latin typeface="Calibri"/>
                          <a:ea typeface="Calibri"/>
                          <a:cs typeface="Calibri"/>
                          <a:sym typeface="Calibri"/>
                        </a:rPr>
                        <a:t>TOSCRF</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End of year 1 average grade equivalency</a:t>
                      </a:r>
                    </a:p>
                    <a:p>
                      <a:pPr marL="0" marR="0" lvl="0" indent="0" algn="ctr" rtl="0">
                        <a:lnSpc>
                          <a:spcPct val="115000"/>
                        </a:lnSpc>
                        <a:spcBef>
                          <a:spcPts val="0"/>
                        </a:spcBef>
                        <a:spcAft>
                          <a:spcPts val="0"/>
                        </a:spcAft>
                        <a:buSzPct val="25000"/>
                        <a:buNone/>
                      </a:pPr>
                      <a:r>
                        <a:rPr lang="en-US" sz="1600" u="none" strike="noStrike" cap="none">
                          <a:solidFill>
                            <a:schemeClr val="dk1"/>
                          </a:solidFill>
                        </a:rPr>
                        <a:t>April 2014</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Grade equivalency growth</a:t>
                      </a:r>
                    </a:p>
                    <a:p>
                      <a:pPr marL="0" marR="0" lvl="0" indent="0" algn="ctr" rtl="0">
                        <a:lnSpc>
                          <a:spcPct val="115000"/>
                        </a:lnSpc>
                        <a:spcBef>
                          <a:spcPts val="0"/>
                        </a:spcBef>
                        <a:spcAft>
                          <a:spcPts val="0"/>
                        </a:spcAft>
                        <a:buSzPct val="25000"/>
                        <a:buNone/>
                      </a:pPr>
                      <a:r>
                        <a:rPr lang="en-US" sz="1600" u="none" strike="noStrike" cap="none">
                          <a:solidFill>
                            <a:schemeClr val="dk1"/>
                          </a:solidFill>
                        </a:rPr>
                        <a:t>2012-2013</a:t>
                      </a:r>
                    </a:p>
                  </a:txBody>
                  <a:tcPr marL="68575" marR="68575" marT="0" marB="0">
                    <a:gradFill>
                      <a:gsLst>
                        <a:gs pos="0">
                          <a:srgbClr val="B0B0B0"/>
                        </a:gs>
                        <a:gs pos="100000">
                          <a:srgbClr val="7B7B7B"/>
                        </a:gs>
                      </a:gsLst>
                      <a:path path="circle">
                        <a:fillToRect r="100000" b="100000"/>
                      </a:path>
                      <a:tileRect l="-100000" t="-100000"/>
                    </a:gradFill>
                  </a:tcPr>
                </a:tc>
              </a:tr>
              <a:tr h="489175">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3.6</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400" u="none" strike="noStrike" cap="none">
                          <a:solidFill>
                            <a:schemeClr val="dk1"/>
                          </a:solidFill>
                          <a:latin typeface="Calibri"/>
                          <a:ea typeface="Calibri"/>
                          <a:cs typeface="Calibri"/>
                          <a:sym typeface="Calibri"/>
                        </a:rPr>
                        <a:t>5.3</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400" u="none" strike="noStrike" cap="none">
                          <a:solidFill>
                            <a:schemeClr val="dk1"/>
                          </a:solidFill>
                          <a:latin typeface="Calibri"/>
                          <a:ea typeface="Calibri"/>
                          <a:cs typeface="Calibri"/>
                          <a:sym typeface="Calibri"/>
                        </a:rPr>
                        <a:t>+1.7</a:t>
                      </a:r>
                    </a:p>
                  </a:txBody>
                  <a:tcPr marL="68575" marR="68575" marT="0" marB="0">
                    <a:gradFill>
                      <a:gsLst>
                        <a:gs pos="0">
                          <a:srgbClr val="B0B0B0"/>
                        </a:gs>
                        <a:gs pos="100000">
                          <a:srgbClr val="7B7B7B"/>
                        </a:gs>
                      </a:gsLst>
                      <a:path path="circle">
                        <a:fillToRect r="100000" b="100000"/>
                      </a:path>
                      <a:tileRect l="-100000" t="-100000"/>
                    </a:gra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graphicFrame>
        <p:nvGraphicFramePr>
          <p:cNvPr id="349" name="Shape 349"/>
          <p:cNvGraphicFramePr/>
          <p:nvPr/>
        </p:nvGraphicFramePr>
        <p:xfrm>
          <a:off x="1905000" y="1752600"/>
          <a:ext cx="6366525" cy="1402080"/>
        </p:xfrm>
        <a:graphic>
          <a:graphicData uri="http://schemas.openxmlformats.org/drawingml/2006/table">
            <a:tbl>
              <a:tblPr firstRow="1" firstCol="1" bandRow="1">
                <a:noFill/>
                <a:tableStyleId>{2F350215-A60D-4FF2-9854-C488CFD7CA10}</a:tableStyleId>
              </a:tblPr>
              <a:tblGrid>
                <a:gridCol w="2122175"/>
                <a:gridCol w="2122175"/>
                <a:gridCol w="2122175"/>
              </a:tblGrid>
              <a:tr h="429900">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Beginning of year average grade equivalency</a:t>
                      </a:r>
                    </a:p>
                    <a:p>
                      <a:pPr marL="0" marR="0" lvl="0" indent="0" algn="ctr" rtl="0">
                        <a:lnSpc>
                          <a:spcPct val="115000"/>
                        </a:lnSpc>
                        <a:spcBef>
                          <a:spcPts val="0"/>
                        </a:spcBef>
                        <a:spcAft>
                          <a:spcPts val="0"/>
                        </a:spcAft>
                        <a:buSzPct val="25000"/>
                        <a:buNone/>
                      </a:pPr>
                      <a:r>
                        <a:rPr lang="en-US" sz="1600" u="none" strike="noStrike" cap="none">
                          <a:solidFill>
                            <a:schemeClr val="dk1"/>
                          </a:solidFill>
                          <a:latin typeface="Calibri"/>
                          <a:ea typeface="Calibri"/>
                          <a:cs typeface="Calibri"/>
                          <a:sym typeface="Calibri"/>
                        </a:rPr>
                        <a:t>TOSCRF</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End of year average grade equivalency</a:t>
                      </a:r>
                    </a:p>
                    <a:p>
                      <a:pPr marL="0" marR="0" lvl="0" indent="0" algn="ctr" rtl="0">
                        <a:lnSpc>
                          <a:spcPct val="115000"/>
                        </a:lnSpc>
                        <a:spcBef>
                          <a:spcPts val="0"/>
                        </a:spcBef>
                        <a:spcAft>
                          <a:spcPts val="0"/>
                        </a:spcAft>
                        <a:buSzPct val="25000"/>
                        <a:buNone/>
                      </a:pPr>
                      <a:r>
                        <a:rPr lang="en-US" sz="1600" u="none" strike="noStrike" cap="none">
                          <a:solidFill>
                            <a:schemeClr val="dk1"/>
                          </a:solidFill>
                          <a:latin typeface="Calibri"/>
                          <a:ea typeface="Calibri"/>
                          <a:cs typeface="Calibri"/>
                          <a:sym typeface="Calibri"/>
                        </a:rPr>
                        <a:t>TOSCRF</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Average grade equivalency growth</a:t>
                      </a:r>
                    </a:p>
                    <a:p>
                      <a:pPr marL="0" marR="0" lvl="0" indent="0" algn="ctr" rtl="0">
                        <a:lnSpc>
                          <a:spcPct val="115000"/>
                        </a:lnSpc>
                        <a:spcBef>
                          <a:spcPts val="0"/>
                        </a:spcBef>
                        <a:spcAft>
                          <a:spcPts val="0"/>
                        </a:spcAft>
                        <a:buSzPct val="25000"/>
                        <a:buNone/>
                      </a:pPr>
                      <a:r>
                        <a:rPr lang="en-US" sz="1600" u="none" strike="noStrike" cap="none">
                          <a:solidFill>
                            <a:schemeClr val="dk1"/>
                          </a:solidFill>
                          <a:latin typeface="Calibri"/>
                          <a:ea typeface="Calibri"/>
                          <a:cs typeface="Calibri"/>
                          <a:sym typeface="Calibri"/>
                        </a:rPr>
                        <a:t>TOSCRF</a:t>
                      </a:r>
                    </a:p>
                  </a:txBody>
                  <a:tcPr marL="68575" marR="68575" marT="0" marB="0">
                    <a:gradFill>
                      <a:gsLst>
                        <a:gs pos="0">
                          <a:srgbClr val="B0B0B0"/>
                        </a:gs>
                        <a:gs pos="100000">
                          <a:srgbClr val="7B7B7B"/>
                        </a:gs>
                      </a:gsLst>
                      <a:path path="circle">
                        <a:fillToRect r="100000" b="100000"/>
                      </a:path>
                      <a:tileRect l="-100000" t="-100000"/>
                    </a:gradFill>
                  </a:tcPr>
                </a:tc>
              </a:tr>
              <a:tr h="181600">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3.0</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5.2</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+2.2</a:t>
                      </a:r>
                    </a:p>
                  </a:txBody>
                  <a:tcPr marL="68575" marR="68575" marT="0" marB="0">
                    <a:gradFill>
                      <a:gsLst>
                        <a:gs pos="0">
                          <a:srgbClr val="B0B0B0"/>
                        </a:gs>
                        <a:gs pos="100000">
                          <a:srgbClr val="7B7B7B"/>
                        </a:gs>
                      </a:gsLst>
                      <a:path path="circle">
                        <a:fillToRect r="100000" b="100000"/>
                      </a:path>
                      <a:tileRect l="-100000" t="-100000"/>
                    </a:gradFill>
                  </a:tcPr>
                </a:tc>
              </a:tr>
            </a:tbl>
          </a:graphicData>
        </a:graphic>
      </p:graphicFrame>
      <p:graphicFrame>
        <p:nvGraphicFramePr>
          <p:cNvPr id="350" name="Shape 350"/>
          <p:cNvGraphicFramePr/>
          <p:nvPr/>
        </p:nvGraphicFramePr>
        <p:xfrm>
          <a:off x="3505200" y="4038600"/>
          <a:ext cx="6963400" cy="1402080"/>
        </p:xfrm>
        <a:graphic>
          <a:graphicData uri="http://schemas.openxmlformats.org/drawingml/2006/table">
            <a:tbl>
              <a:tblPr firstRow="1" firstCol="1" bandRow="1">
                <a:noFill/>
                <a:tableStyleId>{2F350215-A60D-4FF2-9854-C488CFD7CA10}</a:tableStyleId>
              </a:tblPr>
              <a:tblGrid>
                <a:gridCol w="1828875"/>
                <a:gridCol w="2129525"/>
                <a:gridCol w="3005000"/>
              </a:tblGrid>
              <a:tr h="210825">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 MAP</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Met growth projection</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Did not meet growth projection</a:t>
                      </a:r>
                    </a:p>
                  </a:txBody>
                  <a:tcPr marL="68575" marR="68575" marT="0" marB="0">
                    <a:gradFill>
                      <a:gsLst>
                        <a:gs pos="0">
                          <a:srgbClr val="B0B0B0"/>
                        </a:gs>
                        <a:gs pos="100000">
                          <a:srgbClr val="7B7B7B"/>
                        </a:gs>
                      </a:gsLst>
                      <a:path path="circle">
                        <a:fillToRect r="100000" b="100000"/>
                      </a:path>
                      <a:tileRect l="-100000" t="-100000"/>
                    </a:gradFill>
                  </a:tcPr>
                </a:tc>
              </a:tr>
              <a:tr h="205100">
                <a:tc>
                  <a:txBody>
                    <a:bodyPr/>
                    <a:lstStyle/>
                    <a:p>
                      <a:pPr marL="0" marR="0" lvl="0" indent="0" algn="l" rtl="0">
                        <a:lnSpc>
                          <a:spcPct val="115000"/>
                        </a:lnSpc>
                        <a:spcBef>
                          <a:spcPts val="0"/>
                        </a:spcBef>
                        <a:spcAft>
                          <a:spcPts val="0"/>
                        </a:spcAft>
                        <a:buSzPct val="25000"/>
                        <a:buNone/>
                      </a:pPr>
                      <a:r>
                        <a:rPr lang="en-US" sz="1600" u="none" strike="noStrike" cap="none">
                          <a:solidFill>
                            <a:schemeClr val="dk1"/>
                          </a:solidFill>
                        </a:rPr>
                        <a:t>Number of Students</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113</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75</a:t>
                      </a:r>
                    </a:p>
                  </a:txBody>
                  <a:tcPr marL="68575" marR="68575" marT="0" marB="0">
                    <a:gradFill>
                      <a:gsLst>
                        <a:gs pos="0">
                          <a:srgbClr val="B0B0B0"/>
                        </a:gs>
                        <a:gs pos="100000">
                          <a:srgbClr val="7B7B7B"/>
                        </a:gs>
                      </a:gsLst>
                      <a:path path="circle">
                        <a:fillToRect r="100000" b="100000"/>
                      </a:path>
                      <a:tileRect l="-100000" t="-100000"/>
                    </a:gradFill>
                  </a:tcPr>
                </a:tc>
              </a:tr>
              <a:tr h="205100">
                <a:tc>
                  <a:txBody>
                    <a:bodyPr/>
                    <a:lstStyle/>
                    <a:p>
                      <a:pPr marL="0" marR="0" lvl="0" indent="0" algn="l" rtl="0">
                        <a:lnSpc>
                          <a:spcPct val="115000"/>
                        </a:lnSpc>
                        <a:spcBef>
                          <a:spcPts val="0"/>
                        </a:spcBef>
                        <a:spcAft>
                          <a:spcPts val="0"/>
                        </a:spcAft>
                        <a:buSzPct val="25000"/>
                        <a:buNone/>
                      </a:pPr>
                      <a:r>
                        <a:rPr lang="en-US" sz="1600" u="none" strike="noStrike" cap="none">
                          <a:solidFill>
                            <a:schemeClr val="dk1"/>
                          </a:solidFill>
                        </a:rPr>
                        <a:t>Percentage of Students</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60%</a:t>
                      </a:r>
                    </a:p>
                  </a:txBody>
                  <a:tcPr marL="68575" marR="68575" marT="0" marB="0">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SzPct val="25000"/>
                        <a:buNone/>
                      </a:pPr>
                      <a:r>
                        <a:rPr lang="en-US" sz="1600" u="none" strike="noStrike" cap="none">
                          <a:solidFill>
                            <a:schemeClr val="dk1"/>
                          </a:solidFill>
                        </a:rPr>
                        <a:t>40%</a:t>
                      </a:r>
                    </a:p>
                  </a:txBody>
                  <a:tcPr marL="68575" marR="68575" marT="0" marB="0">
                    <a:gradFill>
                      <a:gsLst>
                        <a:gs pos="0">
                          <a:srgbClr val="B0B0B0"/>
                        </a:gs>
                        <a:gs pos="100000">
                          <a:srgbClr val="7B7B7B"/>
                        </a:gs>
                      </a:gsLst>
                      <a:path path="circle">
                        <a:fillToRect r="100000" b="100000"/>
                      </a:path>
                      <a:tileRect l="-100000" t="-100000"/>
                    </a:gradFill>
                  </a:tcPr>
                </a:tc>
              </a:tr>
            </a:tbl>
          </a:graphicData>
        </a:graphic>
      </p:graphicFrame>
      <p:sp>
        <p:nvSpPr>
          <p:cNvPr id="351" name="Shape 351"/>
          <p:cNvSpPr txBox="1"/>
          <p:nvPr/>
        </p:nvSpPr>
        <p:spPr>
          <a:xfrm>
            <a:off x="1939635" y="15877"/>
            <a:ext cx="8458200" cy="14465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2013-2014 Year 1 NC Students</a:t>
            </a:r>
          </a:p>
          <a:p>
            <a:pPr marL="0" marR="0" lvl="0" indent="0" algn="ctr" rtl="0">
              <a:lnSpc>
                <a:spcPct val="100000"/>
              </a:lnSpc>
              <a:spcBef>
                <a:spcPts val="0"/>
              </a:spcBef>
              <a:spcAft>
                <a:spcPts val="0"/>
              </a:spcAft>
              <a:buClr>
                <a:srgbClr val="000000"/>
              </a:buClr>
              <a:buSzPct val="25000"/>
              <a:buFont typeface="Arial"/>
              <a:buNone/>
            </a:pPr>
            <a:r>
              <a:rPr lang="en-US" sz="4400" b="0" i="0" u="none" strike="noStrike" cap="none">
                <a:solidFill>
                  <a:srgbClr val="000000"/>
                </a:solidFill>
                <a:latin typeface="Arial"/>
                <a:ea typeface="Arial"/>
                <a:cs typeface="Arial"/>
                <a:sym typeface="Arial"/>
              </a:rPr>
              <a:t>Fusion Reading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type="body" idx="1"/>
          </p:nvPr>
        </p:nvSpPr>
        <p:spPr>
          <a:xfrm>
            <a:off x="914400" y="1660074"/>
            <a:ext cx="10363200" cy="3962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Overall: To gain knowledge regarding Fusion Reading and Xtreme Reading in order to inform others.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understand the development and rationale for each program</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understand the elements of each program</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understand the expected outcomes for students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To recognize the similarities and differences between the programs</a:t>
            </a:r>
          </a:p>
        </p:txBody>
      </p:sp>
      <p:sp>
        <p:nvSpPr>
          <p:cNvPr id="107" name="Shape 107"/>
          <p:cNvSpPr txBox="1">
            <a:spLocks noGrp="1"/>
          </p:cNvSpPr>
          <p:nvPr>
            <p:ph type="title" idx="4294967295"/>
          </p:nvPr>
        </p:nvSpPr>
        <p:spPr>
          <a:xfrm>
            <a:off x="0" y="304800"/>
            <a:ext cx="103632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Outcomes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584616" y="2600385"/>
            <a:ext cx="10363200"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2"/>
                </a:solidFill>
                <a:latin typeface="Calibri"/>
                <a:ea typeface="Calibri"/>
                <a:cs typeface="Calibri"/>
                <a:sym typeface="Calibri"/>
              </a:rPr>
              <a:t>What are the differences in the programs?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How do we get this into districts</a:t>
            </a:r>
          </a:p>
        </p:txBody>
      </p:sp>
      <p:sp>
        <p:nvSpPr>
          <p:cNvPr id="362" name="Shape 362"/>
          <p:cNvSpPr txBox="1">
            <a:spLocks noGrp="1"/>
          </p:cNvSpPr>
          <p:nvPr>
            <p:ph sz="half" idx="1"/>
          </p:nvPr>
        </p:nvSpPr>
        <p:spPr>
          <a:xfrm>
            <a:off x="914400" y="1726599"/>
            <a:ext cx="5080000" cy="3962399"/>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Calibri"/>
              <a:buNone/>
            </a:pPr>
            <a:r>
              <a:rPr lang="en-US" sz="2590" b="1" i="0" u="sng" strike="noStrike" cap="none" dirty="0">
                <a:solidFill>
                  <a:schemeClr val="dk1"/>
                </a:solidFill>
                <a:latin typeface="Calibri"/>
                <a:ea typeface="Calibri"/>
                <a:cs typeface="Calibri"/>
                <a:sym typeface="Calibri"/>
              </a:rPr>
              <a:t>Fusion Reading</a:t>
            </a:r>
          </a:p>
          <a:p>
            <a:pPr marL="514350" marR="0" lvl="0" indent="-463550" algn="l" rtl="0">
              <a:lnSpc>
                <a:spcPct val="70000"/>
              </a:lnSpc>
              <a:spcBef>
                <a:spcPts val="500"/>
              </a:spcBef>
              <a:spcAft>
                <a:spcPts val="0"/>
              </a:spcAft>
              <a:buClr>
                <a:schemeClr val="dk1"/>
              </a:buClr>
              <a:buSzPct val="101685"/>
              <a:buFont typeface="Calibri"/>
              <a:buChar char="•"/>
            </a:pPr>
            <a:r>
              <a:rPr lang="en-US" sz="2620" b="0" i="0" u="none" strike="noStrike" cap="none" dirty="0">
                <a:solidFill>
                  <a:schemeClr val="dk1"/>
                </a:solidFill>
                <a:latin typeface="Calibri"/>
                <a:ea typeface="Calibri"/>
                <a:cs typeface="Calibri"/>
                <a:sym typeface="Calibri"/>
              </a:rPr>
              <a:t>McGraw-Hill Sales Representative</a:t>
            </a:r>
          </a:p>
          <a:p>
            <a:pPr marL="514350" marR="0" lvl="0" indent="-463550" algn="l" rtl="0">
              <a:lnSpc>
                <a:spcPct val="70000"/>
              </a:lnSpc>
              <a:spcBef>
                <a:spcPts val="500"/>
              </a:spcBef>
              <a:spcAft>
                <a:spcPts val="0"/>
              </a:spcAft>
              <a:buClr>
                <a:schemeClr val="dk1"/>
              </a:buClr>
              <a:buSzPct val="101685"/>
              <a:buFont typeface="Calibri"/>
              <a:buChar char="•"/>
            </a:pPr>
            <a:r>
              <a:rPr lang="en-US" sz="2620" b="0" i="0" u="none" strike="noStrike" cap="none" dirty="0">
                <a:solidFill>
                  <a:schemeClr val="dk1"/>
                </a:solidFill>
                <a:latin typeface="Calibri"/>
                <a:ea typeface="Calibri"/>
                <a:cs typeface="Calibri"/>
                <a:sym typeface="Calibri"/>
              </a:rPr>
              <a:t>McGraw-Hill Website</a:t>
            </a:r>
          </a:p>
          <a:p>
            <a:pPr marL="400050" marR="0" lvl="0" indent="-349250" algn="l" rtl="0">
              <a:lnSpc>
                <a:spcPct val="70000"/>
              </a:lnSpc>
              <a:spcBef>
                <a:spcPts val="500"/>
              </a:spcBef>
              <a:spcAft>
                <a:spcPts val="0"/>
              </a:spcAft>
              <a:buClr>
                <a:schemeClr val="dk1"/>
              </a:buClr>
              <a:buSzPct val="100909"/>
              <a:buFont typeface="Calibri"/>
              <a:buChar char="•"/>
            </a:pPr>
            <a:r>
              <a:rPr lang="en-US" sz="2400" b="0" i="0" u="none" strike="noStrike" cap="none" dirty="0">
                <a:solidFill>
                  <a:schemeClr val="dk1"/>
                </a:solidFill>
                <a:latin typeface="Calibri"/>
                <a:ea typeface="Calibri"/>
                <a:cs typeface="Calibri"/>
                <a:sym typeface="Calibri"/>
              </a:rPr>
              <a:t>1 Day PD over ETC</a:t>
            </a:r>
          </a:p>
          <a:p>
            <a:pPr marL="57150" marR="0" lvl="0" indent="-6350" algn="l" rtl="0">
              <a:lnSpc>
                <a:spcPct val="70000"/>
              </a:lnSpc>
              <a:spcBef>
                <a:spcPts val="500"/>
              </a:spcBef>
              <a:spcAft>
                <a:spcPts val="0"/>
              </a:spcAft>
              <a:buClr>
                <a:schemeClr val="dk1"/>
              </a:buClr>
              <a:buSzPct val="25000"/>
              <a:buFont typeface="Calibri"/>
              <a:buNone/>
            </a:pPr>
            <a:r>
              <a:rPr lang="en-US" sz="2400" b="0" i="0" u="none" strike="noStrike" cap="none" dirty="0">
                <a:solidFill>
                  <a:schemeClr val="dk1"/>
                </a:solidFill>
                <a:latin typeface="Calibri"/>
                <a:ea typeface="Calibri"/>
                <a:cs typeface="Calibri"/>
                <a:sym typeface="Calibri"/>
              </a:rPr>
              <a:t>Options: </a:t>
            </a:r>
          </a:p>
          <a:p>
            <a:pPr marL="400050" marR="0" lvl="0" indent="-349250" algn="l" rtl="0">
              <a:lnSpc>
                <a:spcPct val="70000"/>
              </a:lnSpc>
              <a:spcBef>
                <a:spcPts val="500"/>
              </a:spcBef>
              <a:spcAft>
                <a:spcPts val="0"/>
              </a:spcAft>
              <a:buClr>
                <a:schemeClr val="dk1"/>
              </a:buClr>
              <a:buSzPct val="100909"/>
              <a:buFont typeface="Calibri"/>
              <a:buChar char="•"/>
            </a:pPr>
            <a:r>
              <a:rPr lang="en-US" sz="2400" b="0" i="0" u="none" strike="noStrike" cap="none" dirty="0">
                <a:solidFill>
                  <a:schemeClr val="dk1"/>
                </a:solidFill>
                <a:latin typeface="Calibri"/>
                <a:ea typeface="Calibri"/>
                <a:cs typeface="Calibri"/>
                <a:sym typeface="Calibri"/>
              </a:rPr>
              <a:t>Purchase remaining PD modules</a:t>
            </a:r>
          </a:p>
          <a:p>
            <a:pPr marL="400050" marR="0" lvl="0" indent="-349250" algn="l" rtl="0">
              <a:lnSpc>
                <a:spcPct val="70000"/>
              </a:lnSpc>
              <a:spcBef>
                <a:spcPts val="500"/>
              </a:spcBef>
              <a:spcAft>
                <a:spcPts val="0"/>
              </a:spcAft>
              <a:buClr>
                <a:schemeClr val="dk1"/>
              </a:buClr>
              <a:buSzPct val="100909"/>
              <a:buFont typeface="Calibri"/>
              <a:buChar char="•"/>
            </a:pPr>
            <a:r>
              <a:rPr lang="en-US" sz="2400" b="0" i="0" u="none" strike="noStrike" cap="none" dirty="0">
                <a:solidFill>
                  <a:schemeClr val="dk1"/>
                </a:solidFill>
                <a:latin typeface="Calibri"/>
                <a:ea typeface="Calibri"/>
                <a:cs typeface="Calibri"/>
                <a:sym typeface="Calibri"/>
              </a:rPr>
              <a:t>Work with a Fusion Reading Leader</a:t>
            </a:r>
          </a:p>
          <a:p>
            <a:pPr marL="400050" marR="0" lvl="0" indent="-349250" algn="l" rtl="0">
              <a:lnSpc>
                <a:spcPct val="70000"/>
              </a:lnSpc>
              <a:spcBef>
                <a:spcPts val="500"/>
              </a:spcBef>
              <a:spcAft>
                <a:spcPts val="0"/>
              </a:spcAft>
              <a:buClr>
                <a:schemeClr val="dk1"/>
              </a:buClr>
              <a:buSzPct val="100909"/>
              <a:buFont typeface="Calibri"/>
              <a:buChar char="•"/>
            </a:pPr>
            <a:r>
              <a:rPr lang="en-US" sz="2400" b="0" i="0" u="none" strike="noStrike" cap="none" dirty="0">
                <a:solidFill>
                  <a:schemeClr val="dk1"/>
                </a:solidFill>
                <a:latin typeface="Calibri"/>
                <a:ea typeface="Calibri"/>
                <a:cs typeface="Calibri"/>
                <a:sym typeface="Calibri"/>
              </a:rPr>
              <a:t>In time PD based on district calendar</a:t>
            </a:r>
          </a:p>
          <a:p>
            <a:pPr marL="400050" marR="0" lvl="0" indent="-349250" algn="l" rtl="0">
              <a:lnSpc>
                <a:spcPct val="70000"/>
              </a:lnSpc>
              <a:spcBef>
                <a:spcPts val="500"/>
              </a:spcBef>
              <a:spcAft>
                <a:spcPts val="0"/>
              </a:spcAft>
              <a:buClr>
                <a:schemeClr val="dk1"/>
              </a:buClr>
              <a:buSzPct val="100909"/>
              <a:buFont typeface="Calibri"/>
              <a:buChar char="•"/>
            </a:pPr>
            <a:r>
              <a:rPr lang="en-US" sz="2400" b="0" i="0" u="none" strike="noStrike" cap="none" dirty="0">
                <a:solidFill>
                  <a:schemeClr val="dk1"/>
                </a:solidFill>
                <a:latin typeface="Calibri"/>
                <a:ea typeface="Calibri"/>
                <a:cs typeface="Calibri"/>
                <a:sym typeface="Calibri"/>
              </a:rPr>
              <a:t>Building Capacity and Sustainability through….</a:t>
            </a:r>
          </a:p>
          <a:p>
            <a:pPr marL="2057400" marR="0" lvl="4" indent="-228600" algn="l" rtl="0">
              <a:lnSpc>
                <a:spcPct val="70000"/>
              </a:lnSpc>
              <a:spcBef>
                <a:spcPts val="500"/>
              </a:spcBef>
              <a:spcAft>
                <a:spcPts val="0"/>
              </a:spcAft>
              <a:buClr>
                <a:schemeClr val="dk1"/>
              </a:buClr>
              <a:buSzPct val="25000"/>
              <a:buFont typeface="Arial"/>
              <a:buNone/>
            </a:pPr>
            <a:endParaRPr sz="1665" b="0" i="0" u="none" strike="noStrike" cap="none" dirty="0">
              <a:solidFill>
                <a:schemeClr val="dk1"/>
              </a:solidFill>
              <a:latin typeface="Calibri"/>
              <a:ea typeface="Calibri"/>
              <a:cs typeface="Calibri"/>
              <a:sym typeface="Calibri"/>
            </a:endParaRPr>
          </a:p>
          <a:p>
            <a:pPr marL="685800" marR="0" lvl="1" indent="-228600" algn="l" rtl="0">
              <a:lnSpc>
                <a:spcPct val="70000"/>
              </a:lnSpc>
              <a:spcBef>
                <a:spcPts val="500"/>
              </a:spcBef>
              <a:spcAft>
                <a:spcPts val="0"/>
              </a:spcAft>
              <a:buClr>
                <a:schemeClr val="dk1"/>
              </a:buClr>
              <a:buSzPct val="25000"/>
              <a:buFont typeface="Arial"/>
              <a:buNone/>
            </a:pPr>
            <a:endParaRPr sz="2220" b="0" i="0" u="none" strike="noStrike" cap="none" dirty="0">
              <a:solidFill>
                <a:schemeClr val="dk1"/>
              </a:solidFill>
              <a:latin typeface="Calibri"/>
              <a:ea typeface="Calibri"/>
              <a:cs typeface="Calibri"/>
              <a:sym typeface="Calibri"/>
            </a:endParaRPr>
          </a:p>
        </p:txBody>
      </p:sp>
      <p:sp>
        <p:nvSpPr>
          <p:cNvPr id="363" name="Shape 363"/>
          <p:cNvSpPr txBox="1">
            <a:spLocks noGrp="1"/>
          </p:cNvSpPr>
          <p:nvPr>
            <p:ph sz="half" idx="2"/>
          </p:nvPr>
        </p:nvSpPr>
        <p:spPr>
          <a:xfrm>
            <a:off x="6197600" y="1726599"/>
            <a:ext cx="5080000" cy="3962399"/>
          </a:xfrm>
          <a:prstGeom prst="rect">
            <a:avLst/>
          </a:prstGeom>
          <a:noFill/>
          <a:ln>
            <a:noFill/>
          </a:ln>
        </p:spPr>
        <p:txBody>
          <a:bodyPr lIns="91425" tIns="45700" rIns="91425" bIns="45700" anchor="t" anchorCtr="0">
            <a:noAutofit/>
          </a:bodyPr>
          <a:lstStyle/>
          <a:p>
            <a:pPr marL="0" marR="0" lvl="0" indent="0" algn="l" rtl="0">
              <a:lnSpc>
                <a:spcPct val="70000"/>
              </a:lnSpc>
              <a:spcBef>
                <a:spcPts val="0"/>
              </a:spcBef>
              <a:spcAft>
                <a:spcPts val="0"/>
              </a:spcAft>
              <a:buClr>
                <a:schemeClr val="dk1"/>
              </a:buClr>
              <a:buSzPct val="25000"/>
              <a:buFont typeface="Calibri"/>
              <a:buNone/>
            </a:pPr>
            <a:r>
              <a:rPr lang="en-US" sz="2590" b="1" i="0" u="sng" strike="noStrike" cap="none" dirty="0">
                <a:solidFill>
                  <a:schemeClr val="dk1"/>
                </a:solidFill>
                <a:latin typeface="Calibri"/>
                <a:ea typeface="Calibri"/>
                <a:cs typeface="Calibri"/>
                <a:sym typeface="Calibri"/>
              </a:rPr>
              <a:t>Xtreme Reading</a:t>
            </a:r>
          </a:p>
          <a:p>
            <a:pPr marL="342900" marR="0" lvl="0" indent="-342900" algn="l" rtl="0">
              <a:lnSpc>
                <a:spcPct val="70000"/>
              </a:lnSpc>
              <a:spcBef>
                <a:spcPts val="600"/>
              </a:spcBef>
              <a:spcAft>
                <a:spcPts val="0"/>
              </a:spcAft>
              <a:buClr>
                <a:schemeClr val="dk1"/>
              </a:buClr>
              <a:buSzPct val="99615"/>
              <a:buFont typeface="Calibri"/>
              <a:buChar char="•"/>
            </a:pPr>
            <a:r>
              <a:rPr lang="en-US" sz="2400" b="0" i="0" u="none" strike="noStrike" cap="none" dirty="0">
                <a:solidFill>
                  <a:schemeClr val="dk1"/>
                </a:solidFill>
                <a:latin typeface="Calibri"/>
                <a:ea typeface="Calibri"/>
                <a:cs typeface="Calibri"/>
                <a:sym typeface="Calibri"/>
              </a:rPr>
              <a:t>SIM Professional Developer will order product from KUCRL &amp; conduct PD</a:t>
            </a:r>
          </a:p>
          <a:p>
            <a:pPr marL="342900" marR="0" lvl="0" indent="-342900" algn="l" rtl="0">
              <a:lnSpc>
                <a:spcPct val="70000"/>
              </a:lnSpc>
              <a:spcBef>
                <a:spcPts val="600"/>
              </a:spcBef>
              <a:spcAft>
                <a:spcPts val="0"/>
              </a:spcAft>
              <a:buClr>
                <a:schemeClr val="dk1"/>
              </a:buClr>
              <a:buSzPct val="99615"/>
              <a:buFont typeface="Calibri"/>
              <a:buChar char="•"/>
            </a:pPr>
            <a:r>
              <a:rPr lang="en-US" sz="2400" b="0" i="0" u="none" strike="noStrike" cap="none" dirty="0">
                <a:solidFill>
                  <a:schemeClr val="dk1"/>
                </a:solidFill>
                <a:latin typeface="Calibri"/>
                <a:ea typeface="Calibri"/>
                <a:cs typeface="Calibri"/>
                <a:sym typeface="Calibri"/>
              </a:rPr>
              <a:t>Three day PD with the teachers - summer</a:t>
            </a:r>
          </a:p>
          <a:p>
            <a:pPr marL="342900" marR="0" lvl="0" indent="-342900" algn="l" rtl="0">
              <a:lnSpc>
                <a:spcPct val="70000"/>
              </a:lnSpc>
              <a:spcBef>
                <a:spcPts val="600"/>
              </a:spcBef>
              <a:spcAft>
                <a:spcPts val="0"/>
              </a:spcAft>
              <a:buClr>
                <a:schemeClr val="dk1"/>
              </a:buClr>
              <a:buSzPct val="99615"/>
              <a:buFont typeface="Calibri"/>
              <a:buChar char="•"/>
            </a:pPr>
            <a:r>
              <a:rPr lang="en-US" sz="2400" b="0" i="0" u="none" strike="noStrike" cap="none" dirty="0">
                <a:solidFill>
                  <a:schemeClr val="dk1"/>
                </a:solidFill>
                <a:latin typeface="Calibri"/>
                <a:ea typeface="Calibri"/>
                <a:cs typeface="Calibri"/>
                <a:sym typeface="Calibri"/>
              </a:rPr>
              <a:t>Two day PD based – about 9 weeks in</a:t>
            </a:r>
          </a:p>
          <a:p>
            <a:pPr marL="342900" marR="0" lvl="0" indent="-342900" algn="l" rtl="0">
              <a:lnSpc>
                <a:spcPct val="70000"/>
              </a:lnSpc>
              <a:spcBef>
                <a:spcPts val="600"/>
              </a:spcBef>
              <a:spcAft>
                <a:spcPts val="0"/>
              </a:spcAft>
              <a:buClr>
                <a:schemeClr val="dk1"/>
              </a:buClr>
              <a:buSzPct val="99615"/>
              <a:buFont typeface="Calibri"/>
              <a:buChar char="•"/>
            </a:pPr>
            <a:r>
              <a:rPr lang="en-US" sz="2400" b="0" i="0" u="none" strike="noStrike" cap="none" dirty="0">
                <a:solidFill>
                  <a:schemeClr val="dk1"/>
                </a:solidFill>
                <a:latin typeface="Calibri"/>
                <a:ea typeface="Calibri"/>
                <a:cs typeface="Calibri"/>
                <a:sym typeface="Calibri"/>
              </a:rPr>
              <a:t>Monthly Coaching</a:t>
            </a:r>
          </a:p>
          <a:p>
            <a:pPr marL="342900" marR="0" lvl="0" indent="-342900" algn="l" rtl="0">
              <a:lnSpc>
                <a:spcPct val="70000"/>
              </a:lnSpc>
              <a:spcBef>
                <a:spcPts val="600"/>
              </a:spcBef>
              <a:spcAft>
                <a:spcPts val="0"/>
              </a:spcAft>
              <a:buClr>
                <a:schemeClr val="dk1"/>
              </a:buClr>
              <a:buSzPct val="99615"/>
              <a:buFont typeface="Calibri"/>
              <a:buChar char="•"/>
            </a:pPr>
            <a:r>
              <a:rPr lang="en-US" sz="2400" b="0" i="0" u="none" strike="noStrike" cap="none" dirty="0">
                <a:solidFill>
                  <a:schemeClr val="dk1"/>
                </a:solidFill>
                <a:latin typeface="Calibri"/>
                <a:ea typeface="Calibri"/>
                <a:cs typeface="Calibri"/>
                <a:sym typeface="Calibri"/>
              </a:rPr>
              <a:t>Micro-credential Specialists for sustainability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67"/>
        <p:cNvGrpSpPr/>
        <p:nvPr/>
      </p:nvGrpSpPr>
      <p:grpSpPr>
        <a:xfrm>
          <a:off x="0" y="0"/>
          <a:ext cx="0" cy="0"/>
          <a:chOff x="0" y="0"/>
          <a:chExt cx="0" cy="0"/>
        </a:xfrm>
      </p:grpSpPr>
      <p:graphicFrame>
        <p:nvGraphicFramePr>
          <p:cNvPr id="368" name="Shape 368"/>
          <p:cNvGraphicFramePr/>
          <p:nvPr/>
        </p:nvGraphicFramePr>
        <p:xfrm>
          <a:off x="4343401" y="4495802"/>
          <a:ext cx="6126475" cy="1371625"/>
        </p:xfrm>
        <a:graphic>
          <a:graphicData uri="http://schemas.openxmlformats.org/drawingml/2006/table">
            <a:tbl>
              <a:tblPr firstRow="1" firstCol="1" bandRow="1">
                <a:noFill/>
                <a:tableStyleId>{2F350215-A60D-4FF2-9854-C488CFD7CA10}</a:tableStyleId>
              </a:tblPr>
              <a:tblGrid>
                <a:gridCol w="4285275"/>
                <a:gridCol w="1841200"/>
              </a:tblGrid>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Coaching from Mike, Irma &amp; Sue</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Dates</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ETC1, ETC2</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9/16, 9/17, 9/18</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Prediction, Strategy Integration</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10/14, 10/15, 10/16</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Bridging, Summarization</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2/24, 2/25, 2/26</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Bridging, PASS</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3/24, 3/25, 3/26</a:t>
                      </a:r>
                    </a:p>
                  </a:txBody>
                  <a:tcPr marL="68575" marR="68575" marT="0" marB="0" anchor="ctr">
                    <a:gradFill>
                      <a:gsLst>
                        <a:gs pos="0">
                          <a:srgbClr val="B0B0B0"/>
                        </a:gs>
                        <a:gs pos="100000">
                          <a:srgbClr val="7B7B7B"/>
                        </a:gs>
                      </a:gsLst>
                      <a:path path="circle">
                        <a:fillToRect r="100000" b="100000"/>
                      </a:path>
                      <a:tileRect l="-100000" t="-100000"/>
                    </a:gradFill>
                  </a:tcPr>
                </a:tc>
              </a:tr>
            </a:tbl>
          </a:graphicData>
        </a:graphic>
      </p:graphicFrame>
      <p:sp>
        <p:nvSpPr>
          <p:cNvPr id="369" name="Shape 369"/>
          <p:cNvSpPr txBox="1"/>
          <p:nvPr/>
        </p:nvSpPr>
        <p:spPr>
          <a:xfrm>
            <a:off x="7308273" y="381000"/>
            <a:ext cx="2971799" cy="1569660"/>
          </a:xfrm>
          <a:prstGeom prst="rect">
            <a:avLst/>
          </a:prstGeom>
          <a:noFill/>
          <a:ln w="57150" cap="flat" cmpd="sng">
            <a:solidFill>
              <a:srgbClr val="FF1479"/>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2014-2015 </a:t>
            </a:r>
          </a:p>
          <a:p>
            <a:pPr marL="0" marR="0" lvl="0" indent="0" algn="ctr"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Fusion PD &amp; Coaching</a:t>
            </a:r>
          </a:p>
        </p:txBody>
      </p:sp>
      <p:graphicFrame>
        <p:nvGraphicFramePr>
          <p:cNvPr id="370" name="Shape 370"/>
          <p:cNvGraphicFramePr/>
          <p:nvPr/>
        </p:nvGraphicFramePr>
        <p:xfrm>
          <a:off x="3352801" y="2743200"/>
          <a:ext cx="4989451" cy="1097300"/>
        </p:xfrm>
        <a:graphic>
          <a:graphicData uri="http://schemas.openxmlformats.org/drawingml/2006/table">
            <a:tbl>
              <a:tblPr firstRow="1" firstCol="1" bandRow="1">
                <a:noFill/>
                <a:tableStyleId>{2F350215-A60D-4FF2-9854-C488CFD7CA10}</a:tableStyleId>
              </a:tblPr>
              <a:tblGrid>
                <a:gridCol w="3700400"/>
                <a:gridCol w="1289051"/>
              </a:tblGrid>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Year 2 Professional Development</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Date(s)</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Establish the Course Year 2, Strategy Integration</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8/6, 8/7</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The Summarization Strategy</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12/11</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The PASS Strategy</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2/24</a:t>
                      </a:r>
                    </a:p>
                  </a:txBody>
                  <a:tcPr marL="68575" marR="68575" marT="0" marB="0" anchor="ctr">
                    <a:gradFill>
                      <a:gsLst>
                        <a:gs pos="0">
                          <a:srgbClr val="B0B0B0"/>
                        </a:gs>
                        <a:gs pos="100000">
                          <a:srgbClr val="7B7B7B"/>
                        </a:gs>
                      </a:gsLst>
                      <a:path path="circle">
                        <a:fillToRect r="100000" b="100000"/>
                      </a:path>
                      <a:tileRect l="-100000" t="-100000"/>
                    </a:gradFill>
                  </a:tcPr>
                </a:tc>
              </a:tr>
            </a:tbl>
          </a:graphicData>
        </a:graphic>
      </p:graphicFrame>
      <p:graphicFrame>
        <p:nvGraphicFramePr>
          <p:cNvPr id="371" name="Shape 371"/>
          <p:cNvGraphicFramePr/>
          <p:nvPr/>
        </p:nvGraphicFramePr>
        <p:xfrm>
          <a:off x="2286002" y="599843"/>
          <a:ext cx="4306575" cy="1371625"/>
        </p:xfrm>
        <a:graphic>
          <a:graphicData uri="http://schemas.openxmlformats.org/drawingml/2006/table">
            <a:tbl>
              <a:tblPr firstRow="1" firstCol="1" bandRow="1">
                <a:noFill/>
                <a:tableStyleId>{2F350215-A60D-4FF2-9854-C488CFD7CA10}</a:tableStyleId>
              </a:tblPr>
              <a:tblGrid>
                <a:gridCol w="2973075"/>
                <a:gridCol w="1333500"/>
              </a:tblGrid>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Year 1 Professional Development</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Date(s)</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Establish the Course Year 1</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8/4, 8/5</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The Prediction Strategy</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9/16</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Possible Selves</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12/9</a:t>
                      </a:r>
                    </a:p>
                  </a:txBody>
                  <a:tcPr marL="68575" marR="68575" marT="0" marB="0" anchor="ctr">
                    <a:gradFill>
                      <a:gsLst>
                        <a:gs pos="0">
                          <a:srgbClr val="B0B0B0"/>
                        </a:gs>
                        <a:gs pos="100000">
                          <a:srgbClr val="7B7B7B"/>
                        </a:gs>
                      </a:gsLst>
                      <a:path path="circle">
                        <a:fillToRect r="100000" b="100000"/>
                      </a:path>
                      <a:tileRect l="-100000" t="-100000"/>
                    </a:gradFill>
                  </a:tcPr>
                </a:tc>
              </a:tr>
              <a:tr h="274325">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The Bridging Strategy</a:t>
                      </a:r>
                    </a:p>
                  </a:txBody>
                  <a:tcPr marL="68575" marR="68575" marT="0" marB="0" anchor="ctr">
                    <a:gradFill>
                      <a:gsLst>
                        <a:gs pos="0">
                          <a:srgbClr val="B0B0B0"/>
                        </a:gs>
                        <a:gs pos="100000">
                          <a:srgbClr val="7B7B7B"/>
                        </a:gs>
                      </a:gsLst>
                      <a:path path="circle">
                        <a:fillToRect r="100000" b="100000"/>
                      </a:path>
                      <a:tileRect l="-100000" t="-100000"/>
                    </a:gradFill>
                  </a:tcPr>
                </a:tc>
                <a:tc>
                  <a:txBody>
                    <a:bodyPr/>
                    <a:lstStyle/>
                    <a:p>
                      <a:pPr marL="0" marR="0" lvl="0" indent="0" algn="ctr" rtl="0">
                        <a:lnSpc>
                          <a:spcPct val="115000"/>
                        </a:lnSpc>
                        <a:spcBef>
                          <a:spcPts val="0"/>
                        </a:spcBef>
                        <a:spcAft>
                          <a:spcPts val="0"/>
                        </a:spcAft>
                        <a:buClr>
                          <a:schemeClr val="dk1"/>
                        </a:buClr>
                        <a:buSzPct val="25000"/>
                        <a:buFont typeface="Arial"/>
                        <a:buNone/>
                      </a:pPr>
                      <a:r>
                        <a:rPr lang="en-US" sz="1400" u="none" strike="noStrike" cap="none">
                          <a:solidFill>
                            <a:schemeClr val="dk1"/>
                          </a:solidFill>
                        </a:rPr>
                        <a:t>1/28, 1/29</a:t>
                      </a:r>
                    </a:p>
                  </a:txBody>
                  <a:tcPr marL="68575" marR="68575" marT="0" marB="0" anchor="ctr">
                    <a:gradFill>
                      <a:gsLst>
                        <a:gs pos="0">
                          <a:srgbClr val="B0B0B0"/>
                        </a:gs>
                        <a:gs pos="100000">
                          <a:srgbClr val="7B7B7B"/>
                        </a:gs>
                      </a:gsLst>
                      <a:path path="circle">
                        <a:fillToRect r="100000" b="100000"/>
                      </a:path>
                      <a:tileRect l="-100000" t="-100000"/>
                    </a:gra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Shape 377"/>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dirty="0" smtClean="0">
                <a:latin typeface="Calibri"/>
                <a:ea typeface="Calibri"/>
                <a:cs typeface="Calibri"/>
                <a:sym typeface="Calibri"/>
              </a:rPr>
              <a:t>Engage in </a:t>
            </a:r>
            <a:r>
              <a:rPr lang="en-US" sz="2800" b="0" i="0" u="none" strike="noStrike" cap="none" dirty="0" smtClean="0">
                <a:solidFill>
                  <a:schemeClr val="dk1"/>
                </a:solidFill>
                <a:latin typeface="Calibri"/>
                <a:ea typeface="Calibri"/>
                <a:cs typeface="Calibri"/>
                <a:sym typeface="Calibri"/>
              </a:rPr>
              <a:t>Single </a:t>
            </a:r>
            <a:r>
              <a:rPr lang="en-US" sz="2800" b="0" i="0" u="none" strike="noStrike" cap="none" dirty="0">
                <a:solidFill>
                  <a:schemeClr val="dk1"/>
                </a:solidFill>
                <a:latin typeface="Calibri"/>
                <a:ea typeface="Calibri"/>
                <a:cs typeface="Calibri"/>
                <a:sym typeface="Calibri"/>
              </a:rPr>
              <a:t>Case </a:t>
            </a:r>
            <a:r>
              <a:rPr lang="en-US" sz="2800" b="0" i="0" u="none" strike="noStrike" cap="none" dirty="0" smtClean="0">
                <a:solidFill>
                  <a:schemeClr val="dk1"/>
                </a:solidFill>
                <a:latin typeface="Calibri"/>
                <a:ea typeface="Calibri"/>
                <a:cs typeface="Calibri"/>
                <a:sym typeface="Calibri"/>
              </a:rPr>
              <a:t>Design Research</a:t>
            </a:r>
            <a:endParaRPr lang="en-US"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dirty="0" smtClean="0">
                <a:latin typeface="Calibri"/>
                <a:ea typeface="Calibri"/>
                <a:cs typeface="Calibri"/>
                <a:sym typeface="Calibri"/>
              </a:rPr>
              <a:t>Engage in </a:t>
            </a:r>
            <a:r>
              <a:rPr lang="en-US" sz="2800" b="0" i="0" u="none" strike="noStrike" cap="none" dirty="0" smtClean="0">
                <a:solidFill>
                  <a:schemeClr val="dk1"/>
                </a:solidFill>
                <a:latin typeface="Calibri"/>
                <a:ea typeface="Calibri"/>
                <a:cs typeface="Calibri"/>
                <a:sym typeface="Calibri"/>
              </a:rPr>
              <a:t>Action </a:t>
            </a:r>
            <a:r>
              <a:rPr lang="en-US" sz="2800" b="0" i="0" u="none" strike="noStrike" cap="none" dirty="0">
                <a:solidFill>
                  <a:schemeClr val="dk1"/>
                </a:solidFill>
                <a:latin typeface="Calibri"/>
                <a:ea typeface="Calibri"/>
                <a:cs typeface="Calibri"/>
                <a:sym typeface="Calibri"/>
              </a:rPr>
              <a:t>Research – see </a:t>
            </a:r>
            <a:r>
              <a:rPr lang="en-US" sz="2800" b="0" i="0" u="none" strike="noStrike" cap="none" dirty="0" err="1">
                <a:solidFill>
                  <a:schemeClr val="dk1"/>
                </a:solidFill>
                <a:latin typeface="Calibri"/>
                <a:ea typeface="Calibri"/>
                <a:cs typeface="Calibri"/>
                <a:sym typeface="Calibri"/>
              </a:rPr>
              <a:t>SIMville</a:t>
            </a:r>
            <a:r>
              <a:rPr lang="en-US" sz="2800" b="0" i="0" u="none" strike="noStrike" cap="none" dirty="0">
                <a:solidFill>
                  <a:schemeClr val="dk1"/>
                </a:solidFill>
                <a:latin typeface="Calibri"/>
                <a:ea typeface="Calibri"/>
                <a:cs typeface="Calibri"/>
                <a:sym typeface="Calibri"/>
              </a:rPr>
              <a:t> (Cache)</a:t>
            </a:r>
          </a:p>
          <a:p>
            <a:pPr marL="228600" marR="0" lvl="0" indent="-228600" algn="l" rtl="0">
              <a:lnSpc>
                <a:spcPct val="90000"/>
              </a:lnSpc>
              <a:spcBef>
                <a:spcPts val="1000"/>
              </a:spcBef>
              <a:spcAft>
                <a:spcPts val="0"/>
              </a:spcAft>
              <a:buClr>
                <a:schemeClr val="dk1"/>
              </a:buClr>
              <a:buSzPct val="100000"/>
              <a:buFont typeface="Arial"/>
              <a:buChar char="•"/>
            </a:pPr>
            <a:r>
              <a:rPr lang="en-US" sz="2800" b="0" i="0" u="sng" strike="noStrike" cap="none" dirty="0">
                <a:solidFill>
                  <a:schemeClr val="hlink"/>
                </a:solidFill>
                <a:latin typeface="Calibri"/>
                <a:ea typeface="Calibri"/>
                <a:cs typeface="Calibri"/>
                <a:sym typeface="Calibri"/>
                <a:hlinkClick r:id="rId3"/>
              </a:rPr>
              <a:t>https://www.surveymonkey.com/mp/likert-scale/</a:t>
            </a: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dirty="0">
              <a:solidFill>
                <a:schemeClr val="dk1"/>
              </a:solidFill>
              <a:latin typeface="Calibri"/>
              <a:ea typeface="Calibri"/>
              <a:cs typeface="Calibri"/>
              <a:sym typeface="Calibri"/>
            </a:endParaRPr>
          </a:p>
        </p:txBody>
      </p:sp>
      <p:sp>
        <p:nvSpPr>
          <p:cNvPr id="376" name="Shape 376"/>
          <p:cNvSpPr txBox="1">
            <a:spLocks noGrp="1"/>
          </p:cNvSpPr>
          <p:nvPr>
            <p:ph type="title" idx="4294967295"/>
          </p:nvPr>
        </p:nvSpPr>
        <p:spPr>
          <a:xfrm>
            <a:off x="914400" y="304800"/>
            <a:ext cx="10363200"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How can you help!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type="body" idx="1"/>
          </p:nvPr>
        </p:nvSpPr>
        <p:spPr>
          <a:xfrm>
            <a:off x="914400" y="1750542"/>
            <a:ext cx="103632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IES funded project</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Enhanced Reading Opportunity Study</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Year-long</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Replace 9</a:t>
            </a:r>
            <a:r>
              <a:rPr lang="en-US" sz="2400" b="0" i="0" u="none" strike="noStrike" cap="none" baseline="30000" dirty="0">
                <a:solidFill>
                  <a:schemeClr val="dk1"/>
                </a:solidFill>
                <a:latin typeface="Arial"/>
                <a:ea typeface="Arial"/>
                <a:cs typeface="Arial"/>
                <a:sym typeface="Arial"/>
              </a:rPr>
              <a:t>th</a:t>
            </a:r>
            <a:r>
              <a:rPr lang="en-US" sz="2400" b="0" i="0" u="none" strike="noStrike" cap="none" dirty="0">
                <a:solidFill>
                  <a:schemeClr val="dk1"/>
                </a:solidFill>
                <a:latin typeface="Arial"/>
                <a:ea typeface="Arial"/>
                <a:cs typeface="Arial"/>
                <a:sym typeface="Arial"/>
              </a:rPr>
              <a:t> grade elective to Student motivation &amp; engagement</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Reading Fluency</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Vocabulary, Comprehension</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Phonics</a:t>
            </a:r>
          </a:p>
          <a:p>
            <a:pPr marL="342900" marR="0" lvl="0" indent="-342900" algn="l" rtl="0">
              <a:spcBef>
                <a:spcPts val="480"/>
              </a:spcBef>
              <a:spcAft>
                <a:spcPts val="0"/>
              </a:spcAft>
              <a:buClr>
                <a:schemeClr val="dk1"/>
              </a:buClr>
              <a:buSzPct val="100000"/>
              <a:buFont typeface="Arial"/>
              <a:buChar char="•"/>
            </a:pPr>
            <a:r>
              <a:rPr lang="en-US" sz="2400" b="0" i="0" u="none" strike="noStrike" cap="none" dirty="0">
                <a:solidFill>
                  <a:schemeClr val="dk1"/>
                </a:solidFill>
                <a:latin typeface="Arial"/>
                <a:ea typeface="Arial"/>
                <a:cs typeface="Arial"/>
                <a:sym typeface="Arial"/>
              </a:rPr>
              <a:t>Writing</a:t>
            </a:r>
          </a:p>
          <a:p>
            <a:pPr marL="342900" marR="0" lvl="0" indent="-342900" algn="l" rtl="0">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p:txBody>
      </p:sp>
      <p:sp>
        <p:nvSpPr>
          <p:cNvPr id="113" name="Shape 113"/>
          <p:cNvSpPr txBox="1">
            <a:spLocks noGrp="1"/>
          </p:cNvSpPr>
          <p:nvPr>
            <p:ph type="title" idx="4294967295"/>
          </p:nvPr>
        </p:nvSpPr>
        <p:spPr>
          <a:xfrm>
            <a:off x="0" y="304800"/>
            <a:ext cx="10363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al"/>
                <a:ea typeface="Arial"/>
                <a:cs typeface="Arial"/>
                <a:sym typeface="Arial"/>
              </a:rPr>
              <a:t>Xtreme Development</a:t>
            </a:r>
          </a:p>
        </p:txBody>
      </p:sp>
      <p:sp>
        <p:nvSpPr>
          <p:cNvPr id="2" name="TextBox 1"/>
          <p:cNvSpPr txBox="1"/>
          <p:nvPr/>
        </p:nvSpPr>
        <p:spPr>
          <a:xfrm>
            <a:off x="1645573" y="5563321"/>
            <a:ext cx="6653841" cy="307777"/>
          </a:xfrm>
          <a:prstGeom prst="rect">
            <a:avLst/>
          </a:prstGeom>
          <a:noFill/>
        </p:spPr>
        <p:txBody>
          <a:bodyPr wrap="square" rtlCol="0">
            <a:spAutoFit/>
          </a:bodyPr>
          <a:lstStyle/>
          <a:p>
            <a:r>
              <a:rPr lang="en-US" dirty="0" smtClean="0">
                <a:hlinkClick r:id="rId3"/>
              </a:rPr>
              <a:t>SIM: Reading Programs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body" idx="1"/>
          </p:nvPr>
        </p:nvSpPr>
        <p:spPr>
          <a:xfrm>
            <a:off x="914400" y="1143002"/>
            <a:ext cx="10363200" cy="4124055"/>
          </a:xfrm>
          <a:prstGeom prst="rect">
            <a:avLst/>
          </a:prstGeom>
          <a:noFill/>
          <a:ln>
            <a:noFill/>
          </a:ln>
        </p:spPr>
        <p:txBody>
          <a:bodyPr lIns="91425" tIns="45700" rIns="91425" bIns="45700" anchor="t" anchorCtr="0">
            <a:noAutofit/>
          </a:bodyPr>
          <a:lstStyle/>
          <a:p>
            <a:pPr marL="400050" marR="0" lvl="0" indent="-3492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Descriptive Study</a:t>
            </a:r>
          </a:p>
          <a:p>
            <a:pPr marL="800100" marR="0" lvl="1" indent="-2921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Assessing the reading skill profile of adolescent proficient and non proficient readers = </a:t>
            </a:r>
            <a:r>
              <a:rPr lang="en-US" sz="2400" b="0" i="0" u="none" strike="noStrike" cap="none">
                <a:solidFill>
                  <a:srgbClr val="A54318"/>
                </a:solidFill>
                <a:latin typeface="Arial"/>
                <a:ea typeface="Arial"/>
                <a:cs typeface="Arial"/>
                <a:sym typeface="Arial"/>
              </a:rPr>
              <a:t>400 students </a:t>
            </a:r>
          </a:p>
          <a:p>
            <a:pPr marL="400050" marR="0" lvl="0" indent="-34925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Development Study</a:t>
            </a:r>
          </a:p>
          <a:p>
            <a:pPr marL="800100" marR="0" lvl="1" indent="-2921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Designed a comprehensive multi-component reading program for struggling adolescent readers = Increase student engagement, motivation and reading outcomes (Phonics, Word Recognition, Fluency, Vocabulary, Comprehension) = </a:t>
            </a:r>
            <a:r>
              <a:rPr lang="en-US" sz="2400" b="0" i="0" u="none" strike="noStrike" cap="none">
                <a:solidFill>
                  <a:srgbClr val="A54318"/>
                </a:solidFill>
                <a:latin typeface="Arial"/>
                <a:ea typeface="Arial"/>
                <a:cs typeface="Arial"/>
                <a:sym typeface="Arial"/>
              </a:rPr>
              <a:t>Fusion Reading Program</a:t>
            </a:r>
          </a:p>
          <a:p>
            <a:pPr marL="400050" marR="0" lvl="0" indent="-34925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Arial"/>
              <a:ea typeface="Arial"/>
              <a:cs typeface="Arial"/>
              <a:sym typeface="Arial"/>
            </a:endParaRP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Randomized Control Trial</a:t>
            </a:r>
          </a:p>
          <a:p>
            <a:pPr marL="800100" marR="0" lvl="1" indent="-292100" algn="l" rtl="0">
              <a:lnSpc>
                <a:spcPct val="90000"/>
              </a:lnSpc>
              <a:spcBef>
                <a:spcPts val="500"/>
              </a:spcBef>
              <a:spcAft>
                <a:spcPts val="0"/>
              </a:spcAft>
              <a:buClr>
                <a:schemeClr val="dk1"/>
              </a:buClr>
              <a:buSzPct val="116666"/>
              <a:buFont typeface="Arial"/>
              <a:buChar char="–"/>
            </a:pPr>
            <a:r>
              <a:rPr lang="en-US" sz="2400" b="0" i="0" u="none" strike="noStrike" cap="none">
                <a:solidFill>
                  <a:schemeClr val="dk1"/>
                </a:solidFill>
                <a:latin typeface="Arial"/>
                <a:ea typeface="Arial"/>
                <a:cs typeface="Arial"/>
                <a:sym typeface="Arial"/>
              </a:rPr>
              <a:t>Key outcome was to respond to the struggling reader profile</a:t>
            </a:r>
            <a:r>
              <a:rPr lang="en-US" sz="2800" b="0" i="0" u="none" strike="noStrike" cap="none">
                <a:solidFill>
                  <a:schemeClr val="dk1"/>
                </a:solidFill>
                <a:latin typeface="Arial"/>
                <a:ea typeface="Arial"/>
                <a:cs typeface="Arial"/>
                <a:sym typeface="Arial"/>
              </a:rPr>
              <a:t>= </a:t>
            </a:r>
            <a:r>
              <a:rPr lang="en-US" sz="2800" b="0" i="0" u="none" strike="noStrike" cap="none">
                <a:solidFill>
                  <a:srgbClr val="A54318"/>
                </a:solidFill>
                <a:latin typeface="Arial"/>
                <a:ea typeface="Arial"/>
                <a:cs typeface="Arial"/>
                <a:sym typeface="Arial"/>
              </a:rPr>
              <a:t>close the reading gap</a:t>
            </a:r>
          </a:p>
        </p:txBody>
      </p:sp>
      <p:sp>
        <p:nvSpPr>
          <p:cNvPr id="119" name="Shape 119"/>
          <p:cNvSpPr txBox="1">
            <a:spLocks noGrp="1"/>
          </p:cNvSpPr>
          <p:nvPr>
            <p:ph type="title" idx="4294967295"/>
          </p:nvPr>
        </p:nvSpPr>
        <p:spPr>
          <a:xfrm>
            <a:off x="0" y="0"/>
            <a:ext cx="103632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al"/>
                <a:ea typeface="Arial"/>
                <a:cs typeface="Arial"/>
                <a:sym typeface="Arial"/>
              </a:rPr>
              <a:t>Fusion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79843" y="111083"/>
            <a:ext cx="11912157" cy="114300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Xtreme Rationale</a:t>
            </a:r>
          </a:p>
        </p:txBody>
      </p:sp>
      <p:sp>
        <p:nvSpPr>
          <p:cNvPr id="126" name="Shape 126"/>
          <p:cNvSpPr txBox="1">
            <a:spLocks noGrp="1"/>
          </p:cNvSpPr>
          <p:nvPr>
            <p:ph sz="half" idx="1"/>
          </p:nvPr>
        </p:nvSpPr>
        <p:spPr>
          <a:xfrm>
            <a:off x="2334876" y="1600921"/>
            <a:ext cx="7802088" cy="553160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Respond to the IES Grant</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Integrate current KUCRL strategies </a:t>
            </a:r>
          </a:p>
          <a:p>
            <a:pPr marL="742950" marR="0" lvl="1" indent="-28575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In a one year program</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Minimum of 225 minutes of instruction per week</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12-15 students/class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Improved school behaviors</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Improved academic performance</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Progress toward graduation</a:t>
            </a:r>
          </a:p>
          <a:p>
            <a:pPr marL="342900" marR="0" lvl="0" indent="-342900" algn="l" rtl="0">
              <a:spcBef>
                <a:spcPts val="48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ELA or SS teacher-2 yrs.</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pic>
        <p:nvPicPr>
          <p:cNvPr id="132" name="Shape 132"/>
          <p:cNvPicPr preferRelativeResize="0"/>
          <p:nvPr/>
        </p:nvPicPr>
        <p:blipFill rotWithShape="1">
          <a:blip r:embed="rId3">
            <a:alphaModFix/>
          </a:blip>
          <a:srcRect/>
          <a:stretch/>
        </p:blipFill>
        <p:spPr>
          <a:xfrm>
            <a:off x="1524000" y="0"/>
            <a:ext cx="9136795" cy="6726294"/>
          </a:xfrm>
          <a:prstGeom prst="rect">
            <a:avLst/>
          </a:prstGeom>
          <a:noFill/>
          <a:ln>
            <a:noFill/>
          </a:ln>
        </p:spPr>
      </p:pic>
      <p:cxnSp>
        <p:nvCxnSpPr>
          <p:cNvPr id="133" name="Shape 133"/>
          <p:cNvCxnSpPr/>
          <p:nvPr/>
        </p:nvCxnSpPr>
        <p:spPr>
          <a:xfrm>
            <a:off x="6616700" y="609600"/>
            <a:ext cx="0" cy="5105398"/>
          </a:xfrm>
          <a:prstGeom prst="straightConnector1">
            <a:avLst/>
          </a:prstGeom>
          <a:solidFill>
            <a:schemeClr val="accent1"/>
          </a:solidFill>
          <a:ln w="69850" cap="flat" cmpd="sng">
            <a:solidFill>
              <a:schemeClr val="dk1"/>
            </a:solidFill>
            <a:prstDash val="solid"/>
            <a:round/>
            <a:headEnd type="none" w="med" len="med"/>
            <a:tailEnd type="none" w="med" len="med"/>
          </a:ln>
        </p:spPr>
      </p:cxnSp>
      <p:pic>
        <p:nvPicPr>
          <p:cNvPr id="134" name="Shape 134"/>
          <p:cNvPicPr preferRelativeResize="0"/>
          <p:nvPr/>
        </p:nvPicPr>
        <p:blipFill rotWithShape="1">
          <a:blip r:embed="rId4">
            <a:alphaModFix/>
          </a:blip>
          <a:srcRect l="2828" t="-7200" r="-2827" b="7200"/>
          <a:stretch/>
        </p:blipFill>
        <p:spPr>
          <a:xfrm>
            <a:off x="2173714" y="-1726363"/>
            <a:ext cx="9773479" cy="761999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endParaRPr sz="4400" b="0" i="0" u="none" strike="noStrike" cap="none">
              <a:solidFill>
                <a:schemeClr val="dk1"/>
              </a:solidFill>
              <a:latin typeface="Arial"/>
              <a:ea typeface="Arial"/>
              <a:cs typeface="Arial"/>
              <a:sym typeface="Arial"/>
            </a:endParaRPr>
          </a:p>
        </p:txBody>
      </p:sp>
      <p:pic>
        <p:nvPicPr>
          <p:cNvPr id="140" name="Shape 140"/>
          <p:cNvPicPr preferRelativeResize="0"/>
          <p:nvPr/>
        </p:nvPicPr>
        <p:blipFill rotWithShape="1">
          <a:blip r:embed="rId3">
            <a:alphaModFix/>
          </a:blip>
          <a:srcRect/>
          <a:stretch/>
        </p:blipFill>
        <p:spPr>
          <a:xfrm>
            <a:off x="1638300" y="784225"/>
            <a:ext cx="8915400" cy="6102350"/>
          </a:xfrm>
          <a:prstGeom prst="rect">
            <a:avLst/>
          </a:prstGeom>
          <a:noFill/>
          <a:ln>
            <a:noFill/>
          </a:ln>
        </p:spPr>
      </p:pic>
      <p:grpSp>
        <p:nvGrpSpPr>
          <p:cNvPr id="141" name="Shape 141"/>
          <p:cNvGrpSpPr/>
          <p:nvPr/>
        </p:nvGrpSpPr>
        <p:grpSpPr>
          <a:xfrm>
            <a:off x="2032001" y="3200399"/>
            <a:ext cx="8666060" cy="2030090"/>
            <a:chOff x="2880998" y="3291321"/>
            <a:chExt cx="6045367" cy="2029586"/>
          </a:xfrm>
        </p:grpSpPr>
        <p:sp>
          <p:nvSpPr>
            <p:cNvPr id="142" name="Shape 142"/>
            <p:cNvSpPr/>
            <p:nvPr/>
          </p:nvSpPr>
          <p:spPr>
            <a:xfrm>
              <a:off x="2880998" y="3291321"/>
              <a:ext cx="5157325" cy="1697491"/>
            </a:xfrm>
            <a:prstGeom prst="ellipse">
              <a:avLst/>
            </a:prstGeom>
            <a:noFill/>
            <a:ln w="38100" cap="flat" cmpd="sng">
              <a:solidFill>
                <a:srgbClr val="0000FF"/>
              </a:solidFill>
              <a:prstDash val="dash"/>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143" name="Shape 143"/>
            <p:cNvSpPr/>
            <p:nvPr/>
          </p:nvSpPr>
          <p:spPr>
            <a:xfrm rot="-4163418">
              <a:off x="7888217" y="4092564"/>
              <a:ext cx="533398" cy="1447800"/>
            </a:xfrm>
            <a:prstGeom prst="upArrow">
              <a:avLst>
                <a:gd name="adj1" fmla="val 59528"/>
                <a:gd name="adj2" fmla="val 67857"/>
              </a:avLst>
            </a:prstGeom>
            <a:solidFill>
              <a:srgbClr val="FF0080"/>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Calibri"/>
                <a:ea typeface="Calibri"/>
                <a:cs typeface="Calibri"/>
                <a:sym typeface="Calibri"/>
              </a:endParaRPr>
            </a:p>
          </p:txBody>
        </p:sp>
        <p:sp>
          <p:nvSpPr>
            <p:cNvPr id="144" name="Shape 144"/>
            <p:cNvSpPr txBox="1"/>
            <p:nvPr/>
          </p:nvSpPr>
          <p:spPr>
            <a:xfrm>
              <a:off x="6630903" y="4224294"/>
              <a:ext cx="776609" cy="5693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100" b="1" i="0" u="none" strike="noStrike" cap="none">
                  <a:solidFill>
                    <a:schemeClr val="dk1"/>
                  </a:solidFill>
                  <a:latin typeface="Calibri"/>
                  <a:ea typeface="Calibri"/>
                  <a:cs typeface="Calibri"/>
                  <a:sym typeface="Calibri"/>
                </a:rPr>
                <a:t>80%</a:t>
              </a:r>
            </a:p>
          </p:txBody>
        </p:sp>
      </p:grpSp>
      <p:sp>
        <p:nvSpPr>
          <p:cNvPr id="145" name="Shape 145"/>
          <p:cNvSpPr txBox="1"/>
          <p:nvPr/>
        </p:nvSpPr>
        <p:spPr>
          <a:xfrm>
            <a:off x="1524000" y="376239"/>
            <a:ext cx="9144000" cy="815975"/>
          </a:xfrm>
          <a:prstGeom prst="rect">
            <a:avLst/>
          </a:prstGeom>
          <a:solidFill>
            <a:schemeClr val="lt1"/>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4700" b="1" i="0" u="none" strike="noStrike" cap="none">
                <a:solidFill>
                  <a:srgbClr val="FF0000"/>
                </a:solidFill>
                <a:latin typeface="Calibri"/>
                <a:ea typeface="Calibri"/>
                <a:cs typeface="Calibri"/>
                <a:sym typeface="Calibri"/>
              </a:rPr>
              <a:t>“Clusters” of Poor Comprehenders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a:solidFill>
                  <a:schemeClr val="dk2"/>
                </a:solidFill>
                <a:latin typeface="Arial"/>
                <a:ea typeface="Arial"/>
                <a:cs typeface="Arial"/>
                <a:sym typeface="Arial"/>
              </a:rPr>
              <a:t>Fusion Rationale</a:t>
            </a:r>
          </a:p>
        </p:txBody>
      </p:sp>
      <p:sp>
        <p:nvSpPr>
          <p:cNvPr id="152" name="Shape 152"/>
          <p:cNvSpPr txBox="1">
            <a:spLocks noGrp="1"/>
          </p:cNvSpPr>
          <p:nvPr>
            <p:ph sz="half" idx="1"/>
          </p:nvPr>
        </p:nvSpPr>
        <p:spPr>
          <a:xfrm>
            <a:off x="3556000" y="1707574"/>
            <a:ext cx="5080000" cy="3962399"/>
          </a:xfrm>
          <a:prstGeom prst="rect">
            <a:avLst/>
          </a:prstGeom>
          <a:noFill/>
          <a:ln>
            <a:noFill/>
          </a:ln>
        </p:spPr>
        <p:txBody>
          <a:bodyPr lIns="91425" tIns="45700" rIns="91425" bIns="45700" anchor="t" anchorCtr="0">
            <a:noAutofit/>
          </a:bodyPr>
          <a:lstStyle/>
          <a:p>
            <a:pPr marL="400050" marR="0" lvl="0" indent="-34925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Respond to the IES Grant</a:t>
            </a:r>
          </a:p>
          <a:p>
            <a:pPr marL="800100" marR="0" lvl="1" indent="-292100" algn="l" rtl="0">
              <a:lnSpc>
                <a:spcPct val="90000"/>
              </a:lnSpc>
              <a:spcBef>
                <a:spcPts val="500"/>
              </a:spcBef>
              <a:spcAft>
                <a:spcPts val="0"/>
              </a:spcAft>
              <a:buClr>
                <a:schemeClr val="dk1"/>
              </a:buClr>
              <a:buSzPct val="100000"/>
              <a:buFont typeface="Arial"/>
              <a:buChar char="–"/>
            </a:pPr>
            <a:r>
              <a:rPr lang="en-US" sz="2000" b="0" i="0" u="none" strike="noStrike" cap="none">
                <a:solidFill>
                  <a:schemeClr val="dk1"/>
                </a:solidFill>
                <a:latin typeface="Arial"/>
                <a:ea typeface="Arial"/>
                <a:cs typeface="Arial"/>
                <a:sym typeface="Arial"/>
              </a:rPr>
              <a:t>Use descriptive study data</a:t>
            </a:r>
          </a:p>
          <a:p>
            <a:pPr marL="800100" marR="0" lvl="1" indent="-29210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Design new reading strategies   </a:t>
            </a:r>
          </a:p>
          <a:p>
            <a:pPr marL="400050" marR="0" lvl="0" indent="-349250" algn="l" rtl="0">
              <a:lnSpc>
                <a:spcPct val="90000"/>
              </a:lnSpc>
              <a:spcBef>
                <a:spcPts val="500"/>
              </a:spcBef>
              <a:spcAft>
                <a:spcPts val="0"/>
              </a:spcAft>
              <a:buClr>
                <a:schemeClr val="dk1"/>
              </a:buClr>
              <a:buSzPct val="100000"/>
              <a:buFont typeface="Arial"/>
              <a:buChar char="•"/>
            </a:pPr>
            <a:r>
              <a:rPr lang="en-US" sz="2800" b="0" i="0" u="none" strike="noStrike" cap="none">
                <a:solidFill>
                  <a:schemeClr val="dk1"/>
                </a:solidFill>
                <a:latin typeface="Arial"/>
                <a:ea typeface="Arial"/>
                <a:cs typeface="Arial"/>
                <a:sym typeface="Arial"/>
              </a:rPr>
              <a:t>Two year program</a:t>
            </a: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Flexible implementation</a:t>
            </a: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12-15 students/class</a:t>
            </a: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Grades 6-12</a:t>
            </a: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Teacher outcomes</a:t>
            </a:r>
          </a:p>
          <a:p>
            <a:pPr marL="400050" marR="0" lvl="0" indent="-349250" algn="l" rtl="0">
              <a:lnSpc>
                <a:spcPct val="90000"/>
              </a:lnSpc>
              <a:spcBef>
                <a:spcPts val="500"/>
              </a:spcBef>
              <a:spcAft>
                <a:spcPts val="0"/>
              </a:spcAft>
              <a:buClr>
                <a:schemeClr val="dk1"/>
              </a:buClr>
              <a:buSzPct val="100000"/>
              <a:buFont typeface="Arial"/>
              <a:buChar char="•"/>
            </a:pPr>
            <a:r>
              <a:rPr lang="en-US" sz="2400" b="0" i="0" u="none" strike="noStrike" cap="none">
                <a:solidFill>
                  <a:schemeClr val="dk1"/>
                </a:solidFill>
                <a:latin typeface="Arial"/>
                <a:ea typeface="Arial"/>
                <a:cs typeface="Arial"/>
                <a:sym typeface="Arial"/>
              </a:rPr>
              <a:t>Student outcomes</a:t>
            </a:r>
          </a:p>
          <a:p>
            <a:pPr marL="342900" marR="0" lvl="0" indent="-342900" algn="l" rtl="0">
              <a:spcBef>
                <a:spcPts val="560"/>
              </a:spcBef>
              <a:spcAft>
                <a:spcPts val="0"/>
              </a:spcAft>
              <a:buClr>
                <a:schemeClr val="dk1"/>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_temp">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5FB3D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SIM_temp.thmx</Template>
  <TotalTime>11</TotalTime>
  <Words>1602</Words>
  <Application>Microsoft Macintosh PowerPoint</Application>
  <PresentationFormat>Custom</PresentationFormat>
  <Paragraphs>317</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SIM_temp</vt:lpstr>
      <vt:lpstr>Learning to Read with KUCRL</vt:lpstr>
      <vt:lpstr>OUR GOAL</vt:lpstr>
      <vt:lpstr>Outcomes</vt:lpstr>
      <vt:lpstr>Xtreme Development</vt:lpstr>
      <vt:lpstr>Fusion Development</vt:lpstr>
      <vt:lpstr>Xtreme Rationale</vt:lpstr>
      <vt:lpstr>PowerPoint Presentation</vt:lpstr>
      <vt:lpstr>PowerPoint Presentation</vt:lpstr>
      <vt:lpstr>Fusion Rationale</vt:lpstr>
      <vt:lpstr>How are they alike</vt:lpstr>
      <vt:lpstr>Appropriate for students with:</vt:lpstr>
      <vt:lpstr>How is it delivered? (scheduling)</vt:lpstr>
      <vt:lpstr>SEQUENCE OF INSTRUCTION:  XTREME READING</vt:lpstr>
      <vt:lpstr>The Xtreme Reading Model</vt:lpstr>
      <vt:lpstr>PowerPoint Presentation</vt:lpstr>
      <vt:lpstr>PowerPoint Presentation</vt:lpstr>
      <vt:lpstr>PowerPoint Presentation</vt:lpstr>
      <vt:lpstr>Sequence of Instruction Fusion</vt:lpstr>
      <vt:lpstr>PowerPoint Presentation</vt:lpstr>
      <vt:lpstr>PowerPoint Presentation</vt:lpstr>
      <vt:lpstr>PowerPoint Presentation</vt:lpstr>
      <vt:lpstr>PowerPoint Presentation</vt:lpstr>
      <vt:lpstr>Xtreme – NC Data (2013-14)</vt:lpstr>
      <vt:lpstr>Xtreme – NC Data (2014-15)</vt:lpstr>
      <vt:lpstr>Xtreme – NC Data (2015-2016)</vt:lpstr>
      <vt:lpstr>Xtreme</vt:lpstr>
      <vt:lpstr>Fusion Reading Quasi-Experimental Study: GRADE Total Test Score</vt:lpstr>
      <vt:lpstr>PowerPoint Presentation</vt:lpstr>
      <vt:lpstr>PowerPoint Presentation</vt:lpstr>
      <vt:lpstr>What are the differences in the programs?</vt:lpstr>
      <vt:lpstr>How do we get this into districts</vt:lpstr>
      <vt:lpstr>PowerPoint Presentation</vt:lpstr>
      <vt:lpstr>How can you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Read with KUCRL</dc:title>
  <cp:lastModifiedBy>Patricia Sampson Graner</cp:lastModifiedBy>
  <cp:revision>3</cp:revision>
  <dcterms:modified xsi:type="dcterms:W3CDTF">2017-03-14T15:06:22Z</dcterms:modified>
</cp:coreProperties>
</file>