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8A1B30-9375-48C4-B6E3-C88640E6140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5BFC39-6D37-4F87-BDC5-AC05E20E1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19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A4F10-169E-B14B-B938-99B39F2A50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7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39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311899"/>
            <a:ext cx="7899400" cy="71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7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7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6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8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2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3524C-6F3E-464E-8E99-DDB1A2DDFCE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1B95-8833-427E-B19A-5986B3E58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2209" y="344537"/>
            <a:ext cx="4632805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 smtClean="0">
                <a:solidFill>
                  <a:prstClr val="black"/>
                </a:solidFill>
              </a:rPr>
              <a:t>The Strategic </a:t>
            </a:r>
            <a:r>
              <a:rPr lang="en-US" sz="2100" dirty="0">
                <a:solidFill>
                  <a:prstClr val="black"/>
                </a:solidFill>
              </a:rPr>
              <a:t>Instruction </a:t>
            </a:r>
            <a:r>
              <a:rPr lang="en-US" sz="2100" dirty="0" err="1" smtClean="0">
                <a:solidFill>
                  <a:prstClr val="black"/>
                </a:solidFill>
              </a:rPr>
              <a:t>Model</a:t>
            </a:r>
            <a:r>
              <a:rPr lang="en-US" sz="2100" baseline="30000" dirty="0" err="1" smtClean="0">
                <a:solidFill>
                  <a:prstClr val="black"/>
                </a:solidFill>
              </a:rPr>
              <a:t>TM</a:t>
            </a:r>
            <a:r>
              <a:rPr lang="en-US" sz="2100" baseline="30000" dirty="0" smtClean="0">
                <a:solidFill>
                  <a:prstClr val="black"/>
                </a:solidFill>
              </a:rPr>
              <a:t> </a:t>
            </a:r>
            <a:r>
              <a:rPr lang="en-US" sz="2100" dirty="0" smtClean="0">
                <a:solidFill>
                  <a:prstClr val="black"/>
                </a:solidFill>
              </a:rPr>
              <a:t> (SIM)</a:t>
            </a:r>
            <a:endParaRPr lang="en-US" sz="2100" baseline="30000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559705" y="820326"/>
            <a:ext cx="4882546" cy="1200049"/>
          </a:xfrm>
          <a:prstGeom prst="ellips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_______________________________practices</a:t>
            </a: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dirty="0" smtClean="0">
                <a:solidFill>
                  <a:schemeClr val="tx1"/>
                </a:solidFill>
              </a:rPr>
              <a:t>or _____________________________________planning </a:t>
            </a:r>
            <a:r>
              <a:rPr lang="en-US" sz="1200" dirty="0">
                <a:solidFill>
                  <a:schemeClr val="tx1"/>
                </a:solidFill>
              </a:rPr>
              <a:t>and 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     __________________________teaching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171" y="1573843"/>
            <a:ext cx="1729317" cy="48036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033007" y="3286994"/>
            <a:ext cx="2266553" cy="741821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charset="0"/>
                <a:ea typeface="ＭＳ Ｐゴシック" pitchFamily="28" charset="-128"/>
              </a:rPr>
              <a:t>Routines (CERs)</a:t>
            </a:r>
            <a:endParaRPr lang="en-US" sz="1200" dirty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20986" y="3088563"/>
            <a:ext cx="2475482" cy="722922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charset="0"/>
                <a:ea typeface="ＭＳ Ｐゴシック" pitchFamily="28" charset="-128"/>
              </a:rPr>
              <a:t>Curriculum (LS)</a:t>
            </a:r>
            <a:endParaRPr lang="en-US" sz="1200" dirty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 flipH="1">
            <a:off x="2567119" y="1464720"/>
            <a:ext cx="1004287" cy="212385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432184" y="1271510"/>
            <a:ext cx="11789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developed by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H="1">
            <a:off x="2622515" y="2774404"/>
            <a:ext cx="810894" cy="507339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5532706" y="2772885"/>
            <a:ext cx="588280" cy="303455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199318" y="2668946"/>
            <a:ext cx="18699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and may include co-construction of learning with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02764" y="2516647"/>
            <a:ext cx="22955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and may include intervention for academic skills with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 bwMode="auto">
          <a:xfrm>
            <a:off x="2420362" y="763444"/>
            <a:ext cx="1384193" cy="387219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299561" y="791915"/>
            <a:ext cx="10287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i</a:t>
            </a:r>
            <a:r>
              <a:rPr lang="en-US" sz="900" dirty="0" smtClean="0">
                <a:solidFill>
                  <a:prstClr val="black"/>
                </a:solidFill>
              </a:rPr>
              <a:t>s </a:t>
            </a:r>
            <a:r>
              <a:rPr lang="en-US" sz="900" dirty="0">
                <a:solidFill>
                  <a:prstClr val="black"/>
                </a:solidFill>
              </a:rPr>
              <a:t>about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48C40E8-0873-F543-8B4E-C19274598DE6}"/>
              </a:ext>
            </a:extLst>
          </p:cNvPr>
          <p:cNvSpPr/>
          <p:nvPr/>
        </p:nvSpPr>
        <p:spPr bwMode="auto">
          <a:xfrm>
            <a:off x="3419407" y="2483759"/>
            <a:ext cx="2113299" cy="650013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Arial" charset="0"/>
              <a:ea typeface="ＭＳ Ｐゴシック" pitchFamily="2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ＭＳ Ｐゴシック" pitchFamily="28" charset="-128"/>
              </a:rPr>
              <a:t>Instructional Cycle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693E351-5E3D-4047-A532-979E9BDE7408}"/>
              </a:ext>
            </a:extLst>
          </p:cNvPr>
          <p:cNvCxnSpPr>
            <a:cxnSpLocks/>
          </p:cNvCxnSpPr>
          <p:nvPr/>
        </p:nvCxnSpPr>
        <p:spPr>
          <a:xfrm flipH="1">
            <a:off x="4927990" y="2029992"/>
            <a:ext cx="557070" cy="4426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E7BBB63-5CA8-EA41-9470-78706C8825B6}"/>
              </a:ext>
            </a:extLst>
          </p:cNvPr>
          <p:cNvSpPr txBox="1"/>
          <p:nvPr/>
        </p:nvSpPr>
        <p:spPr>
          <a:xfrm>
            <a:off x="3711140" y="2044919"/>
            <a:ext cx="2225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organized through the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250F9E1-A856-6E41-A747-F94BC139F297}"/>
              </a:ext>
            </a:extLst>
          </p:cNvPr>
          <p:cNvSpPr txBox="1"/>
          <p:nvPr/>
        </p:nvSpPr>
        <p:spPr>
          <a:xfrm>
            <a:off x="780941" y="4429989"/>
            <a:ext cx="12048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5D270416-59BC-3542-BD03-6CBBD3F8F688}"/>
              </a:ext>
            </a:extLst>
          </p:cNvPr>
          <p:cNvSpPr txBox="1"/>
          <p:nvPr/>
        </p:nvSpPr>
        <p:spPr>
          <a:xfrm>
            <a:off x="2281021" y="4517110"/>
            <a:ext cx="174668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Instructional </a:t>
            </a:r>
            <a:r>
              <a:rPr lang="en-US" sz="1350" dirty="0">
                <a:solidFill>
                  <a:schemeClr val="tx1"/>
                </a:solidFill>
              </a:rPr>
              <a:t>Sequence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118529E-6B18-174D-875C-02D04F33D5DC}"/>
              </a:ext>
            </a:extLst>
          </p:cNvPr>
          <p:cNvSpPr txBox="1"/>
          <p:nvPr/>
        </p:nvSpPr>
        <p:spPr>
          <a:xfrm>
            <a:off x="4136686" y="3821277"/>
            <a:ext cx="1666078" cy="60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(#</a:t>
            </a:r>
            <a:r>
              <a:rPr lang="en-US" sz="1350" b="1" dirty="0">
                <a:solidFill>
                  <a:schemeClr val="tx1"/>
                </a:solidFill>
              </a:rPr>
              <a:t>’s on device)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72A508A-4785-7343-B82C-04498381778C}"/>
              </a:ext>
            </a:extLst>
          </p:cNvPr>
          <p:cNvSpPr txBox="1"/>
          <p:nvPr/>
        </p:nvSpPr>
        <p:spPr>
          <a:xfrm>
            <a:off x="2574189" y="5518309"/>
            <a:ext cx="1994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 smtClean="0"/>
              <a:t>that is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and engages  students</a:t>
            </a:r>
            <a:endParaRPr lang="en-US" sz="1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2188F37-90FB-B545-BE07-CF2523483125}"/>
              </a:ext>
            </a:extLst>
          </p:cNvPr>
          <p:cNvSpPr txBox="1"/>
          <p:nvPr/>
        </p:nvSpPr>
        <p:spPr>
          <a:xfrm>
            <a:off x="4366687" y="4517110"/>
            <a:ext cx="1465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/>
              <a:t>to provide a strategy for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DF76EAE6-7735-FB48-9F81-E64254050A5C}"/>
              </a:ext>
            </a:extLst>
          </p:cNvPr>
          <p:cNvCxnSpPr>
            <a:cxnSpLocks/>
          </p:cNvCxnSpPr>
          <p:nvPr/>
        </p:nvCxnSpPr>
        <p:spPr>
          <a:xfrm flipH="1">
            <a:off x="1525155" y="4028815"/>
            <a:ext cx="109538" cy="4011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7DE04A68-CE6A-7641-A230-500A60179361}"/>
              </a:ext>
            </a:extLst>
          </p:cNvPr>
          <p:cNvCxnSpPr>
            <a:cxnSpLocks/>
          </p:cNvCxnSpPr>
          <p:nvPr/>
        </p:nvCxnSpPr>
        <p:spPr>
          <a:xfrm>
            <a:off x="2223062" y="4028815"/>
            <a:ext cx="362086" cy="488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6909A432-0B26-0A42-9249-756779240D79}"/>
              </a:ext>
            </a:extLst>
          </p:cNvPr>
          <p:cNvCxnSpPr>
            <a:cxnSpLocks/>
          </p:cNvCxnSpPr>
          <p:nvPr/>
        </p:nvCxnSpPr>
        <p:spPr>
          <a:xfrm>
            <a:off x="3294472" y="3552491"/>
            <a:ext cx="825969" cy="4250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8B04FB8-C077-FE4F-A484-EA82B1C18C73}"/>
              </a:ext>
            </a:extLst>
          </p:cNvPr>
          <p:cNvSpPr txBox="1"/>
          <p:nvPr/>
        </p:nvSpPr>
        <p:spPr>
          <a:xfrm>
            <a:off x="727960" y="4090902"/>
            <a:ext cx="1083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that have 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383153E-B3C1-D840-92FE-8E7CFB8A3A0B}"/>
              </a:ext>
            </a:extLst>
          </p:cNvPr>
          <p:cNvSpPr txBox="1"/>
          <p:nvPr/>
        </p:nvSpPr>
        <p:spPr>
          <a:xfrm>
            <a:off x="3484970" y="3438630"/>
            <a:ext cx="1083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that include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885A262A-6807-0F42-A8CB-64A716D5389E}"/>
              </a:ext>
            </a:extLst>
          </p:cNvPr>
          <p:cNvSpPr txBox="1"/>
          <p:nvPr/>
        </p:nvSpPr>
        <p:spPr>
          <a:xfrm>
            <a:off x="510364" y="4985726"/>
            <a:ext cx="2002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/>
              <a:t>drafted by the teacher and </a:t>
            </a:r>
            <a:r>
              <a:rPr lang="en-US" sz="1200" dirty="0" smtClean="0"/>
              <a:t>driven by</a:t>
            </a:r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   </a:t>
            </a:r>
            <a:endParaRPr lang="en-US" sz="4000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 smtClean="0"/>
              <a:t>with embedded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200" dirty="0" smtClean="0"/>
              <a:t>      </a:t>
            </a:r>
            <a:endParaRPr lang="en-US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35878332-DD44-E74F-803E-8846691B736F}"/>
              </a:ext>
            </a:extLst>
          </p:cNvPr>
          <p:cNvSpPr txBox="1"/>
          <p:nvPr/>
        </p:nvSpPr>
        <p:spPr>
          <a:xfrm>
            <a:off x="6016763" y="4488438"/>
            <a:ext cx="1036977" cy="1338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350" b="1" dirty="0" smtClean="0">
              <a:solidFill>
                <a:schemeClr val="tx1"/>
              </a:solidFill>
            </a:endParaRPr>
          </a:p>
          <a:p>
            <a:endParaRPr lang="en-US" sz="1350" b="1" dirty="0">
              <a:solidFill>
                <a:schemeClr val="tx1"/>
              </a:solidFill>
            </a:endParaRPr>
          </a:p>
          <a:p>
            <a:endParaRPr lang="en-US" sz="1350" b="1" dirty="0" smtClean="0">
              <a:solidFill>
                <a:schemeClr val="tx1"/>
              </a:solidFill>
            </a:endParaRPr>
          </a:p>
          <a:p>
            <a:endParaRPr lang="en-US" sz="1350" b="1" dirty="0">
              <a:solidFill>
                <a:schemeClr val="tx1"/>
              </a:solidFill>
            </a:endParaRPr>
          </a:p>
          <a:p>
            <a:endParaRPr lang="en-US" sz="1350" b="1" dirty="0" smtClean="0">
              <a:solidFill>
                <a:schemeClr val="tx1"/>
              </a:solidFill>
            </a:endParaRPr>
          </a:p>
          <a:p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8AA534B1-352D-A94B-924A-0F93013C2365}"/>
              </a:ext>
            </a:extLst>
          </p:cNvPr>
          <p:cNvSpPr txBox="1"/>
          <p:nvPr/>
        </p:nvSpPr>
        <p:spPr>
          <a:xfrm>
            <a:off x="7348970" y="4478128"/>
            <a:ext cx="130253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Mastery-based</a:t>
            </a: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 smtClean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 smtClean="0">
              <a:solidFill>
                <a:schemeClr val="tx1"/>
              </a:solidFill>
            </a:endParaRPr>
          </a:p>
          <a:p>
            <a:pPr algn="ctr"/>
            <a:endParaRPr lang="en-US" sz="1350" dirty="0" smtClean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F98CFD53-CB94-1248-B894-E8D35D5730E6}"/>
              </a:ext>
            </a:extLst>
          </p:cNvPr>
          <p:cNvCxnSpPr>
            <a:cxnSpLocks/>
          </p:cNvCxnSpPr>
          <p:nvPr/>
        </p:nvCxnSpPr>
        <p:spPr>
          <a:xfrm>
            <a:off x="7505806" y="3811485"/>
            <a:ext cx="178880" cy="666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D66B195C-BF8B-EB4F-A6EB-7FA2D3333AB7}"/>
              </a:ext>
            </a:extLst>
          </p:cNvPr>
          <p:cNvSpPr txBox="1"/>
          <p:nvPr/>
        </p:nvSpPr>
        <p:spPr>
          <a:xfrm>
            <a:off x="5951353" y="4016463"/>
            <a:ext cx="795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chosen based on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xmlns="" id="{8584AB34-F2FC-9643-889E-991B390F6B21}"/>
              </a:ext>
            </a:extLst>
          </p:cNvPr>
          <p:cNvCxnSpPr/>
          <p:nvPr/>
        </p:nvCxnSpPr>
        <p:spPr>
          <a:xfrm flipH="1">
            <a:off x="6804716" y="3821795"/>
            <a:ext cx="291690" cy="6563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209" y="2054209"/>
            <a:ext cx="2327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website: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06763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/>
      <p:bldP spid="29" grpId="0"/>
      <p:bldP spid="60" grpId="0"/>
      <p:bldP spid="64" grpId="0" animBg="1"/>
      <p:bldP spid="6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89</Words>
  <Application>Microsoft Office PowerPoint</Application>
  <PresentationFormat>On-screen Show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PCSB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Creneti Janice</dc:creator>
  <cp:lastModifiedBy>Schultz Fawnia</cp:lastModifiedBy>
  <cp:revision>6</cp:revision>
  <cp:lastPrinted>2018-05-31T19:20:59Z</cp:lastPrinted>
  <dcterms:created xsi:type="dcterms:W3CDTF">2018-05-29T21:42:50Z</dcterms:created>
  <dcterms:modified xsi:type="dcterms:W3CDTF">2018-06-12T15:34:39Z</dcterms:modified>
</cp:coreProperties>
</file>