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532" r:id="rId3"/>
    <p:sldMasterId id="2147484544" r:id="rId4"/>
    <p:sldMasterId id="2147484556" r:id="rId5"/>
    <p:sldMasterId id="2147484568" r:id="rId6"/>
  </p:sldMasterIdLst>
  <p:notesMasterIdLst>
    <p:notesMasterId r:id="rId102"/>
  </p:notesMasterIdLst>
  <p:handoutMasterIdLst>
    <p:handoutMasterId r:id="rId103"/>
  </p:handoutMasterIdLst>
  <p:sldIdLst>
    <p:sldId id="497" r:id="rId7"/>
    <p:sldId id="669" r:id="rId8"/>
    <p:sldId id="863" r:id="rId9"/>
    <p:sldId id="852" r:id="rId10"/>
    <p:sldId id="451" r:id="rId11"/>
    <p:sldId id="537" r:id="rId12"/>
    <p:sldId id="543" r:id="rId13"/>
    <p:sldId id="848" r:id="rId14"/>
    <p:sldId id="317" r:id="rId15"/>
    <p:sldId id="539" r:id="rId16"/>
    <p:sldId id="541" r:id="rId17"/>
    <p:sldId id="542" r:id="rId18"/>
    <p:sldId id="846" r:id="rId19"/>
    <p:sldId id="576" r:id="rId20"/>
    <p:sldId id="372" r:id="rId21"/>
    <p:sldId id="373" r:id="rId22"/>
    <p:sldId id="840" r:id="rId23"/>
    <p:sldId id="841" r:id="rId24"/>
    <p:sldId id="842" r:id="rId25"/>
    <p:sldId id="843" r:id="rId26"/>
    <p:sldId id="844" r:id="rId27"/>
    <p:sldId id="515" r:id="rId28"/>
    <p:sldId id="529" r:id="rId29"/>
    <p:sldId id="519" r:id="rId30"/>
    <p:sldId id="375" r:id="rId31"/>
    <p:sldId id="469" r:id="rId32"/>
    <p:sldId id="853" r:id="rId33"/>
    <p:sldId id="374" r:id="rId34"/>
    <p:sldId id="470" r:id="rId35"/>
    <p:sldId id="472" r:id="rId36"/>
    <p:sldId id="283" r:id="rId37"/>
    <p:sldId id="839" r:id="rId38"/>
    <p:sldId id="510" r:id="rId39"/>
    <p:sldId id="758" r:id="rId40"/>
    <p:sldId id="284" r:id="rId41"/>
    <p:sldId id="286" r:id="rId42"/>
    <p:sldId id="864" r:id="rId43"/>
    <p:sldId id="285" r:id="rId44"/>
    <p:sldId id="545" r:id="rId45"/>
    <p:sldId id="512" r:id="rId46"/>
    <p:sldId id="289" r:id="rId47"/>
    <p:sldId id="488" r:id="rId48"/>
    <p:sldId id="791" r:id="rId49"/>
    <p:sldId id="865" r:id="rId50"/>
    <p:sldId id="860" r:id="rId51"/>
    <p:sldId id="861" r:id="rId52"/>
    <p:sldId id="391" r:id="rId53"/>
    <p:sldId id="528" r:id="rId54"/>
    <p:sldId id="394" r:id="rId55"/>
    <p:sldId id="850" r:id="rId56"/>
    <p:sldId id="866" r:id="rId57"/>
    <p:sldId id="855" r:id="rId58"/>
    <p:sldId id="854" r:id="rId59"/>
    <p:sldId id="859" r:id="rId60"/>
    <p:sldId id="862" r:id="rId61"/>
    <p:sldId id="856" r:id="rId62"/>
    <p:sldId id="857" r:id="rId63"/>
    <p:sldId id="858" r:id="rId64"/>
    <p:sldId id="826" r:id="rId65"/>
    <p:sldId id="508" r:id="rId66"/>
    <p:sldId id="824" r:id="rId67"/>
    <p:sldId id="825" r:id="rId68"/>
    <p:sldId id="795" r:id="rId69"/>
    <p:sldId id="794" r:id="rId70"/>
    <p:sldId id="832" r:id="rId71"/>
    <p:sldId id="833" r:id="rId72"/>
    <p:sldId id="837" r:id="rId73"/>
    <p:sldId id="838" r:id="rId74"/>
    <p:sldId id="849" r:id="rId75"/>
    <p:sldId id="796" r:id="rId76"/>
    <p:sldId id="756" r:id="rId77"/>
    <p:sldId id="792" r:id="rId78"/>
    <p:sldId id="790" r:id="rId79"/>
    <p:sldId id="555" r:id="rId80"/>
    <p:sldId id="797" r:id="rId81"/>
    <p:sldId id="742" r:id="rId82"/>
    <p:sldId id="798" r:id="rId83"/>
    <p:sldId id="673" r:id="rId84"/>
    <p:sldId id="757" r:id="rId85"/>
    <p:sldId id="818" r:id="rId86"/>
    <p:sldId id="803" r:id="rId87"/>
    <p:sldId id="768" r:id="rId88"/>
    <p:sldId id="793" r:id="rId89"/>
    <p:sldId id="813" r:id="rId90"/>
    <p:sldId id="809" r:id="rId91"/>
    <p:sldId id="814" r:id="rId92"/>
    <p:sldId id="552" r:id="rId93"/>
    <p:sldId id="743" r:id="rId94"/>
    <p:sldId id="815" r:id="rId95"/>
    <p:sldId id="257" r:id="rId96"/>
    <p:sldId id="710" r:id="rId97"/>
    <p:sldId id="823" r:id="rId98"/>
    <p:sldId id="550" r:id="rId99"/>
    <p:sldId id="817" r:id="rId100"/>
    <p:sldId id="502" r:id="rId101"/>
  </p:sldIdLst>
  <p:sldSz cx="9144000" cy="6858000" type="screen4x3"/>
  <p:notesSz cx="6858000" cy="1171575"/>
  <p:defaultTextStyle>
    <a:defPPr>
      <a:defRPr lang="en-US"/>
    </a:defPPr>
    <a:lvl1pPr algn="l" rtl="0" eaLnBrk="0" fontAlgn="base" hangingPunct="0">
      <a:spcBef>
        <a:spcPct val="0"/>
      </a:spcBef>
      <a:spcAft>
        <a:spcPct val="0"/>
      </a:spcAft>
      <a:defRPr sz="2400" kern="1200">
        <a:solidFill>
          <a:srgbClr val="000000"/>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1DD"/>
    <a:srgbClr val="000000"/>
    <a:srgbClr val="B381D9"/>
    <a:srgbClr val="201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9" autoAdjust="0"/>
    <p:restoredTop sz="80323" autoAdjust="0"/>
  </p:normalViewPr>
  <p:slideViewPr>
    <p:cSldViewPr snapToGrid="0">
      <p:cViewPr varScale="1">
        <p:scale>
          <a:sx n="70" d="100"/>
          <a:sy n="70" d="100"/>
        </p:scale>
        <p:origin x="1840" y="192"/>
      </p:cViewPr>
      <p:guideLst>
        <p:guide orient="horz" pos="2060"/>
        <p:guide pos="2880"/>
      </p:guideLst>
    </p:cSldViewPr>
  </p:slideViewPr>
  <p:outlineViewPr>
    <p:cViewPr>
      <p:scale>
        <a:sx n="33" d="100"/>
        <a:sy n="33" d="100"/>
      </p:scale>
      <p:origin x="0" y="-4459"/>
    </p:cViewPr>
  </p:outlineViewPr>
  <p:notesTextViewPr>
    <p:cViewPr>
      <p:scale>
        <a:sx n="3" d="2"/>
        <a:sy n="3" d="2"/>
      </p:scale>
      <p:origin x="0" y="0"/>
    </p:cViewPr>
  </p:notesTextViewPr>
  <p:sorterViewPr>
    <p:cViewPr>
      <p:scale>
        <a:sx n="1" d="1"/>
        <a:sy n="1" d="1"/>
      </p:scale>
      <p:origin x="0" y="-9028"/>
    </p:cViewPr>
  </p:sorterViewPr>
  <p:notesViewPr>
    <p:cSldViewPr snapToGrid="0">
      <p:cViewPr varScale="1">
        <p:scale>
          <a:sx n="92" d="100"/>
          <a:sy n="92" d="100"/>
        </p:scale>
        <p:origin x="-148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ableStyles" Target="tableStyle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notesMaster" Target="notesMasters/notesMaster1.xml"/><Relationship Id="rId5" Type="http://schemas.openxmlformats.org/officeDocument/2006/relationships/slideMaster" Target="slideMasters/slideMaster3.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2.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1.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5A6FB-181D-408F-94E6-7AC86434AB09}"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318ECB85-0E75-4A0B-B173-69E68F97A342}">
      <dgm:prSet/>
      <dgm:spPr/>
      <dgm:t>
        <a:bodyPr/>
        <a:lstStyle/>
        <a:p>
          <a:r>
            <a:rPr lang="en-US"/>
            <a:t>Complete “The Do” and “The Review” handouts under tab 2.</a:t>
          </a:r>
        </a:p>
      </dgm:t>
    </dgm:pt>
    <dgm:pt modelId="{D2D91079-7C4D-4158-8138-EFA4279A36E6}" type="parTrans" cxnId="{C9E5FC5D-9F62-43B3-AC10-070EDEE7B5D5}">
      <dgm:prSet/>
      <dgm:spPr/>
      <dgm:t>
        <a:bodyPr/>
        <a:lstStyle/>
        <a:p>
          <a:endParaRPr lang="en-US"/>
        </a:p>
      </dgm:t>
    </dgm:pt>
    <dgm:pt modelId="{9D77B7E3-D420-4389-B951-C889DD7DD55C}" type="sibTrans" cxnId="{C9E5FC5D-9F62-43B3-AC10-070EDEE7B5D5}">
      <dgm:prSet phldrT="01" phldr="0"/>
      <dgm:spPr/>
      <dgm:t>
        <a:bodyPr/>
        <a:lstStyle/>
        <a:p>
          <a:r>
            <a:rPr lang="en-US"/>
            <a:t>01</a:t>
          </a:r>
        </a:p>
      </dgm:t>
    </dgm:pt>
    <dgm:pt modelId="{6CA60740-ECB5-497C-A0E7-B307F5581AC1}">
      <dgm:prSet/>
      <dgm:spPr/>
      <dgm:t>
        <a:bodyPr/>
        <a:lstStyle/>
        <a:p>
          <a:r>
            <a:rPr lang="en-US"/>
            <a:t>Take a look at the Quick Reference Guide under Planning Tab 3.</a:t>
          </a:r>
        </a:p>
      </dgm:t>
    </dgm:pt>
    <dgm:pt modelId="{5F1B1ADE-19BC-4059-88E9-40349CBFEB37}" type="parTrans" cxnId="{1C147937-BEC4-40B1-9587-E5575016B612}">
      <dgm:prSet/>
      <dgm:spPr/>
      <dgm:t>
        <a:bodyPr/>
        <a:lstStyle/>
        <a:p>
          <a:endParaRPr lang="en-US"/>
        </a:p>
      </dgm:t>
    </dgm:pt>
    <dgm:pt modelId="{01583DB8-A2B5-4B27-A59A-AC7AF3B2F0D1}" type="sibTrans" cxnId="{1C147937-BEC4-40B1-9587-E5575016B612}">
      <dgm:prSet phldrT="02" phldr="0"/>
      <dgm:spPr/>
      <dgm:t>
        <a:bodyPr/>
        <a:lstStyle/>
        <a:p>
          <a:r>
            <a:rPr lang="en-US"/>
            <a:t>02</a:t>
          </a:r>
        </a:p>
      </dgm:t>
    </dgm:pt>
    <dgm:pt modelId="{30371409-29C5-4C09-9C45-4649550B16ED}">
      <dgm:prSet/>
      <dgm:spPr/>
      <dgm:t>
        <a:bodyPr/>
        <a:lstStyle/>
        <a:p>
          <a:r>
            <a:rPr lang="en-US"/>
            <a:t>Choose 2 devices you think you would like to learn more about.</a:t>
          </a:r>
        </a:p>
      </dgm:t>
    </dgm:pt>
    <dgm:pt modelId="{25690EE2-2EBA-48B0-9C2E-6748212A3305}" type="parTrans" cxnId="{B1EB5DDD-46BC-4248-A67A-A4ABFA5630BB}">
      <dgm:prSet/>
      <dgm:spPr/>
      <dgm:t>
        <a:bodyPr/>
        <a:lstStyle/>
        <a:p>
          <a:endParaRPr lang="en-US"/>
        </a:p>
      </dgm:t>
    </dgm:pt>
    <dgm:pt modelId="{28BD9253-3BF3-4693-977A-99286050CFE0}" type="sibTrans" cxnId="{B1EB5DDD-46BC-4248-A67A-A4ABFA5630BB}">
      <dgm:prSet/>
      <dgm:spPr/>
      <dgm:t>
        <a:bodyPr/>
        <a:lstStyle/>
        <a:p>
          <a:endParaRPr lang="en-US"/>
        </a:p>
      </dgm:t>
    </dgm:pt>
    <dgm:pt modelId="{7355258B-96C6-4A06-B668-C4658AAB719E}" type="pres">
      <dgm:prSet presAssocID="{2895A6FB-181D-408F-94E6-7AC86434AB09}" presName="Name0" presStyleCnt="0">
        <dgm:presLayoutVars>
          <dgm:animLvl val="lvl"/>
          <dgm:resizeHandles val="exact"/>
        </dgm:presLayoutVars>
      </dgm:prSet>
      <dgm:spPr/>
    </dgm:pt>
    <dgm:pt modelId="{8F74DF51-8697-457B-A999-55EBD6015D24}" type="pres">
      <dgm:prSet presAssocID="{318ECB85-0E75-4A0B-B173-69E68F97A342}" presName="compositeNode" presStyleCnt="0">
        <dgm:presLayoutVars>
          <dgm:bulletEnabled val="1"/>
        </dgm:presLayoutVars>
      </dgm:prSet>
      <dgm:spPr/>
    </dgm:pt>
    <dgm:pt modelId="{46DC2B91-3B42-435A-B623-51D06D203A7C}" type="pres">
      <dgm:prSet presAssocID="{318ECB85-0E75-4A0B-B173-69E68F97A342}" presName="bgRect" presStyleLbl="alignNode1" presStyleIdx="0" presStyleCnt="2"/>
      <dgm:spPr/>
    </dgm:pt>
    <dgm:pt modelId="{53D7A562-9FFD-40D7-B03B-2AC3C9CAB6DF}" type="pres">
      <dgm:prSet presAssocID="{9D77B7E3-D420-4389-B951-C889DD7DD55C}" presName="sibTransNodeRect" presStyleLbl="alignNode1" presStyleIdx="0" presStyleCnt="2">
        <dgm:presLayoutVars>
          <dgm:chMax val="0"/>
          <dgm:bulletEnabled val="1"/>
        </dgm:presLayoutVars>
      </dgm:prSet>
      <dgm:spPr/>
    </dgm:pt>
    <dgm:pt modelId="{9D2A092C-D014-4253-B920-DB2BA087AA9C}" type="pres">
      <dgm:prSet presAssocID="{318ECB85-0E75-4A0B-B173-69E68F97A342}" presName="nodeRect" presStyleLbl="alignNode1" presStyleIdx="0" presStyleCnt="2">
        <dgm:presLayoutVars>
          <dgm:bulletEnabled val="1"/>
        </dgm:presLayoutVars>
      </dgm:prSet>
      <dgm:spPr/>
    </dgm:pt>
    <dgm:pt modelId="{47F868B7-5ADC-449D-81F3-33C24690B552}" type="pres">
      <dgm:prSet presAssocID="{9D77B7E3-D420-4389-B951-C889DD7DD55C}" presName="sibTrans" presStyleCnt="0"/>
      <dgm:spPr/>
    </dgm:pt>
    <dgm:pt modelId="{9FD137BE-11D2-45A2-8F82-763E2222FFEC}" type="pres">
      <dgm:prSet presAssocID="{6CA60740-ECB5-497C-A0E7-B307F5581AC1}" presName="compositeNode" presStyleCnt="0">
        <dgm:presLayoutVars>
          <dgm:bulletEnabled val="1"/>
        </dgm:presLayoutVars>
      </dgm:prSet>
      <dgm:spPr/>
    </dgm:pt>
    <dgm:pt modelId="{1685F6AC-A995-4733-840C-AE137C9E94CD}" type="pres">
      <dgm:prSet presAssocID="{6CA60740-ECB5-497C-A0E7-B307F5581AC1}" presName="bgRect" presStyleLbl="alignNode1" presStyleIdx="1" presStyleCnt="2"/>
      <dgm:spPr/>
    </dgm:pt>
    <dgm:pt modelId="{35420BBE-899E-4342-9A4B-8AFF4142BA72}" type="pres">
      <dgm:prSet presAssocID="{01583DB8-A2B5-4B27-A59A-AC7AF3B2F0D1}" presName="sibTransNodeRect" presStyleLbl="alignNode1" presStyleIdx="1" presStyleCnt="2">
        <dgm:presLayoutVars>
          <dgm:chMax val="0"/>
          <dgm:bulletEnabled val="1"/>
        </dgm:presLayoutVars>
      </dgm:prSet>
      <dgm:spPr/>
    </dgm:pt>
    <dgm:pt modelId="{0830786B-F1D0-4AB1-9931-7ADD7D42B9EE}" type="pres">
      <dgm:prSet presAssocID="{6CA60740-ECB5-497C-A0E7-B307F5581AC1}" presName="nodeRect" presStyleLbl="alignNode1" presStyleIdx="1" presStyleCnt="2">
        <dgm:presLayoutVars>
          <dgm:bulletEnabled val="1"/>
        </dgm:presLayoutVars>
      </dgm:prSet>
      <dgm:spPr/>
    </dgm:pt>
  </dgm:ptLst>
  <dgm:cxnLst>
    <dgm:cxn modelId="{DE7ED51C-9974-4F99-96C1-ADA62F6FE7FE}" type="presOf" srcId="{6CA60740-ECB5-497C-A0E7-B307F5581AC1}" destId="{1685F6AC-A995-4733-840C-AE137C9E94CD}" srcOrd="0" destOrd="0" presId="urn:microsoft.com/office/officeart/2016/7/layout/LinearBlockProcessNumbered"/>
    <dgm:cxn modelId="{83A6642F-A1DC-4562-BCD4-FCAA66496BFF}" type="presOf" srcId="{30371409-29C5-4C09-9C45-4649550B16ED}" destId="{0830786B-F1D0-4AB1-9931-7ADD7D42B9EE}" srcOrd="0" destOrd="1" presId="urn:microsoft.com/office/officeart/2016/7/layout/LinearBlockProcessNumbered"/>
    <dgm:cxn modelId="{1C147937-BEC4-40B1-9587-E5575016B612}" srcId="{2895A6FB-181D-408F-94E6-7AC86434AB09}" destId="{6CA60740-ECB5-497C-A0E7-B307F5581AC1}" srcOrd="1" destOrd="0" parTransId="{5F1B1ADE-19BC-4059-88E9-40349CBFEB37}" sibTransId="{01583DB8-A2B5-4B27-A59A-AC7AF3B2F0D1}"/>
    <dgm:cxn modelId="{C9E5FC5D-9F62-43B3-AC10-070EDEE7B5D5}" srcId="{2895A6FB-181D-408F-94E6-7AC86434AB09}" destId="{318ECB85-0E75-4A0B-B173-69E68F97A342}" srcOrd="0" destOrd="0" parTransId="{D2D91079-7C4D-4158-8138-EFA4279A36E6}" sibTransId="{9D77B7E3-D420-4389-B951-C889DD7DD55C}"/>
    <dgm:cxn modelId="{D0333D60-025F-4672-B0D2-DCFB918EF8A8}" type="presOf" srcId="{9D77B7E3-D420-4389-B951-C889DD7DD55C}" destId="{53D7A562-9FFD-40D7-B03B-2AC3C9CAB6DF}" srcOrd="0" destOrd="0" presId="urn:microsoft.com/office/officeart/2016/7/layout/LinearBlockProcessNumbered"/>
    <dgm:cxn modelId="{6AC65A70-D40F-42BB-8555-0F29BCD69F38}" type="presOf" srcId="{6CA60740-ECB5-497C-A0E7-B307F5581AC1}" destId="{0830786B-F1D0-4AB1-9931-7ADD7D42B9EE}" srcOrd="1" destOrd="0" presId="urn:microsoft.com/office/officeart/2016/7/layout/LinearBlockProcessNumbered"/>
    <dgm:cxn modelId="{C266929B-9C4A-4877-B0EC-65ED99D2DDB7}" type="presOf" srcId="{01583DB8-A2B5-4B27-A59A-AC7AF3B2F0D1}" destId="{35420BBE-899E-4342-9A4B-8AFF4142BA72}" srcOrd="0" destOrd="0" presId="urn:microsoft.com/office/officeart/2016/7/layout/LinearBlockProcessNumbered"/>
    <dgm:cxn modelId="{F70BEBA5-15E5-4B75-AA14-B5584AD028B7}" type="presOf" srcId="{318ECB85-0E75-4A0B-B173-69E68F97A342}" destId="{9D2A092C-D014-4253-B920-DB2BA087AA9C}" srcOrd="1" destOrd="0" presId="urn:microsoft.com/office/officeart/2016/7/layout/LinearBlockProcessNumbered"/>
    <dgm:cxn modelId="{F0B614D3-AE42-4758-B184-F383049F873B}" type="presOf" srcId="{318ECB85-0E75-4A0B-B173-69E68F97A342}" destId="{46DC2B91-3B42-435A-B623-51D06D203A7C}" srcOrd="0" destOrd="0" presId="urn:microsoft.com/office/officeart/2016/7/layout/LinearBlockProcessNumbered"/>
    <dgm:cxn modelId="{B1EB5DDD-46BC-4248-A67A-A4ABFA5630BB}" srcId="{6CA60740-ECB5-497C-A0E7-B307F5581AC1}" destId="{30371409-29C5-4C09-9C45-4649550B16ED}" srcOrd="0" destOrd="0" parTransId="{25690EE2-2EBA-48B0-9C2E-6748212A3305}" sibTransId="{28BD9253-3BF3-4693-977A-99286050CFE0}"/>
    <dgm:cxn modelId="{284878E8-6330-49B7-83E0-BC6ADD577754}" type="presOf" srcId="{2895A6FB-181D-408F-94E6-7AC86434AB09}" destId="{7355258B-96C6-4A06-B668-C4658AAB719E}" srcOrd="0" destOrd="0" presId="urn:microsoft.com/office/officeart/2016/7/layout/LinearBlockProcessNumbered"/>
    <dgm:cxn modelId="{0843892C-8EB3-4E96-847A-DFF393873264}" type="presParOf" srcId="{7355258B-96C6-4A06-B668-C4658AAB719E}" destId="{8F74DF51-8697-457B-A999-55EBD6015D24}" srcOrd="0" destOrd="0" presId="urn:microsoft.com/office/officeart/2016/7/layout/LinearBlockProcessNumbered"/>
    <dgm:cxn modelId="{D689F658-553A-46A5-88CF-75DD6FA69E3C}" type="presParOf" srcId="{8F74DF51-8697-457B-A999-55EBD6015D24}" destId="{46DC2B91-3B42-435A-B623-51D06D203A7C}" srcOrd="0" destOrd="0" presId="urn:microsoft.com/office/officeart/2016/7/layout/LinearBlockProcessNumbered"/>
    <dgm:cxn modelId="{ECDF0245-72F0-4EB7-A63E-8A72B90DD7CC}" type="presParOf" srcId="{8F74DF51-8697-457B-A999-55EBD6015D24}" destId="{53D7A562-9FFD-40D7-B03B-2AC3C9CAB6DF}" srcOrd="1" destOrd="0" presId="urn:microsoft.com/office/officeart/2016/7/layout/LinearBlockProcessNumbered"/>
    <dgm:cxn modelId="{5F7EAAA9-D21D-4BDA-B3B0-A16DF273825B}" type="presParOf" srcId="{8F74DF51-8697-457B-A999-55EBD6015D24}" destId="{9D2A092C-D014-4253-B920-DB2BA087AA9C}" srcOrd="2" destOrd="0" presId="urn:microsoft.com/office/officeart/2016/7/layout/LinearBlockProcessNumbered"/>
    <dgm:cxn modelId="{D84A03F3-DED5-45E6-8088-063F99EF1E25}" type="presParOf" srcId="{7355258B-96C6-4A06-B668-C4658AAB719E}" destId="{47F868B7-5ADC-449D-81F3-33C24690B552}" srcOrd="1" destOrd="0" presId="urn:microsoft.com/office/officeart/2016/7/layout/LinearBlockProcessNumbered"/>
    <dgm:cxn modelId="{A105D7B1-A026-4F4C-9E53-4FBBFAFBD0BA}" type="presParOf" srcId="{7355258B-96C6-4A06-B668-C4658AAB719E}" destId="{9FD137BE-11D2-45A2-8F82-763E2222FFEC}" srcOrd="2" destOrd="0" presId="urn:microsoft.com/office/officeart/2016/7/layout/LinearBlockProcessNumbered"/>
    <dgm:cxn modelId="{0859E56B-6C72-4495-B5DA-6E24DFC1178A}" type="presParOf" srcId="{9FD137BE-11D2-45A2-8F82-763E2222FFEC}" destId="{1685F6AC-A995-4733-840C-AE137C9E94CD}" srcOrd="0" destOrd="0" presId="urn:microsoft.com/office/officeart/2016/7/layout/LinearBlockProcessNumbered"/>
    <dgm:cxn modelId="{B97A613D-44A6-4702-BB8C-7C7C94A5CF59}" type="presParOf" srcId="{9FD137BE-11D2-45A2-8F82-763E2222FFEC}" destId="{35420BBE-899E-4342-9A4B-8AFF4142BA72}" srcOrd="1" destOrd="0" presId="urn:microsoft.com/office/officeart/2016/7/layout/LinearBlockProcessNumbered"/>
    <dgm:cxn modelId="{B10F4186-6865-4232-AC4E-94F30D40C7BB}" type="presParOf" srcId="{9FD137BE-11D2-45A2-8F82-763E2222FFEC}" destId="{0830786B-F1D0-4AB1-9931-7ADD7D42B9EE}"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C2B91-3B42-435A-B623-51D06D203A7C}">
      <dsp:nvSpPr>
        <dsp:cNvPr id="0" name=""/>
        <dsp:cNvSpPr/>
      </dsp:nvSpPr>
      <dsp:spPr>
        <a:xfrm>
          <a:off x="2357" y="0"/>
          <a:ext cx="3624560" cy="378608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026" tIns="0" rIns="358026" bIns="330200" numCol="1" spcCol="1270" anchor="t" anchorCtr="0">
          <a:noAutofit/>
        </a:bodyPr>
        <a:lstStyle/>
        <a:p>
          <a:pPr marL="0" lvl="0" indent="0" algn="l" defTabSz="1066800">
            <a:lnSpc>
              <a:spcPct val="90000"/>
            </a:lnSpc>
            <a:spcBef>
              <a:spcPct val="0"/>
            </a:spcBef>
            <a:spcAft>
              <a:spcPct val="35000"/>
            </a:spcAft>
            <a:buNone/>
          </a:pPr>
          <a:r>
            <a:rPr lang="en-US" sz="2400" kern="1200"/>
            <a:t>Complete “The Do” and “The Review” handouts under tab 2.</a:t>
          </a:r>
        </a:p>
      </dsp:txBody>
      <dsp:txXfrm>
        <a:off x="2357" y="1514432"/>
        <a:ext cx="3624560" cy="2271648"/>
      </dsp:txXfrm>
    </dsp:sp>
    <dsp:sp modelId="{53D7A562-9FFD-40D7-B03B-2AC3C9CAB6DF}">
      <dsp:nvSpPr>
        <dsp:cNvPr id="0" name=""/>
        <dsp:cNvSpPr/>
      </dsp:nvSpPr>
      <dsp:spPr>
        <a:xfrm>
          <a:off x="2357" y="0"/>
          <a:ext cx="362456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8026" tIns="165100" rIns="358026"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357" y="0"/>
        <a:ext cx="3624560" cy="1514432"/>
      </dsp:txXfrm>
    </dsp:sp>
    <dsp:sp modelId="{1685F6AC-A995-4733-840C-AE137C9E94CD}">
      <dsp:nvSpPr>
        <dsp:cNvPr id="0" name=""/>
        <dsp:cNvSpPr/>
      </dsp:nvSpPr>
      <dsp:spPr>
        <a:xfrm>
          <a:off x="3916882" y="0"/>
          <a:ext cx="3624560" cy="3786080"/>
        </a:xfrm>
        <a:prstGeom prst="rect">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026" tIns="0" rIns="358026" bIns="330200" numCol="1" spcCol="1270" anchor="t" anchorCtr="0">
          <a:noAutofit/>
        </a:bodyPr>
        <a:lstStyle/>
        <a:p>
          <a:pPr marL="0" lvl="0" indent="0" algn="l" defTabSz="1066800">
            <a:lnSpc>
              <a:spcPct val="90000"/>
            </a:lnSpc>
            <a:spcBef>
              <a:spcPct val="0"/>
            </a:spcBef>
            <a:spcAft>
              <a:spcPct val="35000"/>
            </a:spcAft>
            <a:buNone/>
          </a:pPr>
          <a:r>
            <a:rPr lang="en-US" sz="2400" kern="1200"/>
            <a:t>Take a look at the Quick Reference Guide under Planning Tab 3.</a:t>
          </a:r>
        </a:p>
        <a:p>
          <a:pPr marL="171450" lvl="1" indent="-171450" algn="l" defTabSz="844550">
            <a:lnSpc>
              <a:spcPct val="90000"/>
            </a:lnSpc>
            <a:spcBef>
              <a:spcPct val="0"/>
            </a:spcBef>
            <a:spcAft>
              <a:spcPct val="15000"/>
            </a:spcAft>
            <a:buChar char="•"/>
          </a:pPr>
          <a:r>
            <a:rPr lang="en-US" sz="1900" kern="1200"/>
            <a:t>Choose 2 devices you think you would like to learn more about.</a:t>
          </a:r>
        </a:p>
      </dsp:txBody>
      <dsp:txXfrm>
        <a:off x="3916882" y="1514432"/>
        <a:ext cx="3624560" cy="2271648"/>
      </dsp:txXfrm>
    </dsp:sp>
    <dsp:sp modelId="{35420BBE-899E-4342-9A4B-8AFF4142BA72}">
      <dsp:nvSpPr>
        <dsp:cNvPr id="0" name=""/>
        <dsp:cNvSpPr/>
      </dsp:nvSpPr>
      <dsp:spPr>
        <a:xfrm>
          <a:off x="3916882" y="0"/>
          <a:ext cx="362456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8026" tIns="165100" rIns="358026"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916882" y="0"/>
        <a:ext cx="3624560" cy="151443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72707"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72708"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r>
              <a:rPr lang="en-US"/>
              <a:t>University of Kansas Center for Research on Learning  2002</a:t>
            </a:r>
          </a:p>
        </p:txBody>
      </p:sp>
      <p:sp>
        <p:nvSpPr>
          <p:cNvPr id="72709"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anose="02020603050405020304" pitchFamily="18" charset="0"/>
              </a:defRPr>
            </a:lvl1pPr>
          </a:lstStyle>
          <a:p>
            <a:pPr>
              <a:defRPr/>
            </a:pPr>
            <a:fld id="{8AEBAD65-986F-48BE-9E50-73FE65B0EE76}" type="slidenum">
              <a:rPr lang="en-US" altLang="en-US"/>
              <a:pPr>
                <a:defRPr/>
              </a:pPr>
              <a:t>‹#›</a:t>
            </a:fld>
            <a:endParaRPr lang="en-US" altLang="en-US"/>
          </a:p>
        </p:txBody>
      </p:sp>
    </p:spTree>
    <p:extLst>
      <p:ext uri="{BB962C8B-B14F-4D97-AF65-F5344CB8AC3E}">
        <p14:creationId xmlns:p14="http://schemas.microsoft.com/office/powerpoint/2010/main" val="2154593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69635"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381000" y="4343400"/>
            <a:ext cx="6172200" cy="419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r>
              <a:rPr lang="en-US"/>
              <a:t>University of Kansas Center for Research on Learning  2002</a:t>
            </a:r>
          </a:p>
        </p:txBody>
      </p:sp>
      <p:sp>
        <p:nvSpPr>
          <p:cNvPr id="69639"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anose="02020603050405020304" pitchFamily="18" charset="0"/>
              </a:defRPr>
            </a:lvl1pPr>
          </a:lstStyle>
          <a:p>
            <a:pPr>
              <a:defRPr/>
            </a:pPr>
            <a:r>
              <a:rPr lang="en-US" altLang="en-US"/>
              <a:t>UO Overhead  </a:t>
            </a:r>
            <a:fld id="{66A2CDF5-CC7C-4BC7-91FD-5037D7C6F24A}" type="slidenum">
              <a:rPr lang="en-US" altLang="en-US"/>
              <a:pPr>
                <a:defRPr/>
              </a:pPr>
              <a:t>‹#›</a:t>
            </a:fld>
            <a:endParaRPr lang="en-US" altLang="en-US"/>
          </a:p>
        </p:txBody>
      </p:sp>
    </p:spTree>
    <p:extLst>
      <p:ext uri="{BB962C8B-B14F-4D97-AF65-F5344CB8AC3E}">
        <p14:creationId xmlns:p14="http://schemas.microsoft.com/office/powerpoint/2010/main" val="161059551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2400" kern="1200">
        <a:solidFill>
          <a:schemeClr val="tx1"/>
        </a:solidFill>
        <a:latin typeface="Times New Roman" pitchFamily="-112"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kumimoji="1" sz="2000" kern="1200">
        <a:solidFill>
          <a:schemeClr val="tx1"/>
        </a:solidFill>
        <a:latin typeface="Times New Roman" pitchFamily="-112" charset="0"/>
        <a:ea typeface="MS PGothic" panose="020B0600070205080204" pitchFamily="34" charset="-128"/>
        <a:cs typeface="+mn-cs"/>
      </a:defRPr>
    </a:lvl2pPr>
    <a:lvl3pPr marL="914400" algn="l" rtl="0" eaLnBrk="0" fontAlgn="base" hangingPunct="0">
      <a:spcBef>
        <a:spcPct val="30000"/>
      </a:spcBef>
      <a:spcAft>
        <a:spcPct val="0"/>
      </a:spcAft>
      <a:defRPr kumimoji="1" kern="1200">
        <a:solidFill>
          <a:schemeClr val="tx1"/>
        </a:solidFill>
        <a:latin typeface="Times New Roman" pitchFamily="-112" charset="0"/>
        <a:ea typeface="MS PGothic" panose="020B0600070205080204" pitchFamily="34" charset="-128"/>
        <a:cs typeface="+mn-cs"/>
      </a:defRPr>
    </a:lvl3pPr>
    <a:lvl4pPr marL="1371600" algn="l" rtl="0" eaLnBrk="0" fontAlgn="base" hangingPunct="0">
      <a:spcBef>
        <a:spcPct val="30000"/>
      </a:spcBef>
      <a:spcAft>
        <a:spcPct val="0"/>
      </a:spcAft>
      <a:defRPr kumimoji="1" sz="1600" kern="1200">
        <a:solidFill>
          <a:schemeClr val="tx1"/>
        </a:solidFill>
        <a:latin typeface="Times New Roman" pitchFamily="-112" charset="0"/>
        <a:ea typeface="MS PGothic" panose="020B0600070205080204" pitchFamily="34" charset="-128"/>
        <a:cs typeface="+mn-cs"/>
      </a:defRPr>
    </a:lvl4pPr>
    <a:lvl5pPr marL="1828800" algn="l" rtl="0" eaLnBrk="0" fontAlgn="base" hangingPunct="0">
      <a:spcBef>
        <a:spcPct val="30000"/>
      </a:spcBef>
      <a:spcAft>
        <a:spcPct val="0"/>
      </a:spcAft>
      <a:defRPr kumimoji="1" sz="1400" kern="1200">
        <a:solidFill>
          <a:schemeClr val="tx1"/>
        </a:solidFill>
        <a:latin typeface="Times New Roman" pitchFamily="-112"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fdlrs.org/statewidepd/florida-s-state-personnel-development-grant.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
        <p:nvSpPr>
          <p:cNvPr id="11268"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11269"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85FF3AF8-14FE-4EB3-9B3A-5BEB606F488C}" type="slidenum">
              <a:rPr lang="en-US" altLang="en-US" sz="1200" smtClean="0">
                <a:solidFill>
                  <a:schemeClr val="tx1"/>
                </a:solidFill>
                <a:latin typeface="Times" panose="02020603050405020304" pitchFamily="18" charset="0"/>
              </a:rPr>
              <a:pPr/>
              <a:t>1</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41058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b="1" dirty="0"/>
              <a:t>Handout</a:t>
            </a:r>
            <a:r>
              <a:rPr lang="en-US" dirty="0"/>
              <a:t> in Binder. Review components</a:t>
            </a:r>
            <a:r>
              <a:rPr lang="en-US" baseline="0" dirty="0"/>
              <a:t> of SMARTER</a:t>
            </a:r>
            <a:endParaRPr lang="en-US" dirty="0"/>
          </a:p>
        </p:txBody>
      </p:sp>
      <p:sp>
        <p:nvSpPr>
          <p:cNvPr id="4" name="Slide Number Placeholder 3"/>
          <p:cNvSpPr>
            <a:spLocks noGrp="1"/>
          </p:cNvSpPr>
          <p:nvPr>
            <p:ph type="sldNum" sz="quarter" idx="10"/>
          </p:nvPr>
        </p:nvSpPr>
        <p:spPr/>
        <p:txBody>
          <a:bodyPr/>
          <a:lstStyle/>
          <a:p>
            <a:fld id="{0D1A4F10-169E-B14B-B938-99B39F2A5051}" type="slidenum">
              <a:rPr lang="en-US" smtClean="0"/>
              <a:t>13</a:t>
            </a:fld>
            <a:endParaRPr lang="en-US"/>
          </a:p>
        </p:txBody>
      </p:sp>
    </p:spTree>
    <p:extLst>
      <p:ext uri="{BB962C8B-B14F-4D97-AF65-F5344CB8AC3E}">
        <p14:creationId xmlns:p14="http://schemas.microsoft.com/office/powerpoint/2010/main" val="117355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Reference </a:t>
            </a:r>
            <a:r>
              <a:rPr lang="en-US" altLang="en-US" b="1" dirty="0">
                <a:latin typeface="Times New Roman" panose="02020603050405020304" pitchFamily="18" charset="0"/>
              </a:rPr>
              <a:t>handout</a:t>
            </a:r>
            <a:r>
              <a:rPr lang="en-US" altLang="en-US" dirty="0">
                <a:latin typeface="Times New Roman" panose="02020603050405020304" pitchFamily="18" charset="0"/>
              </a:rPr>
              <a:t> in binder Tab 3.  Facilitator will go over S &amp; M at this point.</a:t>
            </a:r>
          </a:p>
        </p:txBody>
      </p:sp>
      <p:sp>
        <p:nvSpPr>
          <p:cNvPr id="68612"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68613"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08AAFD41-6D1E-46D4-928C-02D0462396B5}" type="slidenum">
              <a:rPr lang="en-US" altLang="en-US" sz="1200" smtClean="0">
                <a:solidFill>
                  <a:schemeClr val="tx1"/>
                </a:solidFill>
                <a:latin typeface="Times" panose="02020603050405020304" pitchFamily="18" charset="0"/>
              </a:rPr>
              <a:pPr/>
              <a:t>14</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410209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5427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42B2568D-91CD-8F49-A5E2-7AF339C5DD23}" type="slidenum">
              <a:rPr lang="en-US" sz="1200">
                <a:latin typeface="Times" charset="0"/>
              </a:rPr>
              <a:pPr/>
              <a:t>15</a:t>
            </a:fld>
            <a:endParaRPr lang="en-US" sz="1200">
              <a:latin typeface="Times"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a:latin typeface="Times New Roman" charset="0"/>
                <a:ea typeface="MS PGothic" charset="0"/>
              </a:rPr>
              <a:t>Tab 5. Teach a piece,</a:t>
            </a:r>
            <a:r>
              <a:rPr lang="en-US" baseline="0" dirty="0">
                <a:latin typeface="Times New Roman" charset="0"/>
                <a:ea typeface="MS PGothic" charset="0"/>
              </a:rPr>
              <a:t> build a piece.  Have participants use single sided copy of UO to draft.  Write “front” on paper.</a:t>
            </a:r>
            <a:endParaRPr lang="en-US" dirty="0">
              <a:latin typeface="Times New Roman" charset="0"/>
              <a:ea typeface="MS PGothic" charset="0"/>
            </a:endParaRPr>
          </a:p>
        </p:txBody>
      </p:sp>
    </p:spTree>
    <p:extLst>
      <p:ext uri="{BB962C8B-B14F-4D97-AF65-F5344CB8AC3E}">
        <p14:creationId xmlns:p14="http://schemas.microsoft.com/office/powerpoint/2010/main" val="129659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5632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7422E7F9-416A-3F41-9FF4-18713ECCA19B}" type="slidenum">
              <a:rPr lang="en-US" sz="1200">
                <a:latin typeface="Times" charset="0"/>
              </a:rPr>
              <a:pPr/>
              <a:t>16</a:t>
            </a:fld>
            <a:endParaRPr lang="en-US" sz="1200">
              <a:latin typeface="Times"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a:latin typeface="Times New Roman" charset="0"/>
                <a:ea typeface="MS PGothic" charset="0"/>
              </a:rPr>
              <a:t>Write “back” on paper.</a:t>
            </a:r>
          </a:p>
        </p:txBody>
      </p:sp>
    </p:spTree>
    <p:extLst>
      <p:ext uri="{BB962C8B-B14F-4D97-AF65-F5344CB8AC3E}">
        <p14:creationId xmlns:p14="http://schemas.microsoft.com/office/powerpoint/2010/main" val="1131597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find this example under</a:t>
            </a:r>
            <a:r>
              <a:rPr lang="en-US" baseline="0" dirty="0"/>
              <a:t> tab 4, 9</a:t>
            </a:r>
            <a:r>
              <a:rPr lang="en-US" baseline="30000" dirty="0"/>
              <a:t>th</a:t>
            </a:r>
            <a:r>
              <a:rPr lang="en-US" baseline="0" dirty="0"/>
              <a:t> page. </a:t>
            </a:r>
          </a:p>
          <a:p>
            <a:r>
              <a:rPr lang="en-US" dirty="0">
                <a:latin typeface="Times New Roman"/>
                <a:ea typeface="MS PGothic"/>
                <a:cs typeface="Times New Roman"/>
              </a:rPr>
              <a:t>Have participants pick up integrated units</a:t>
            </a:r>
            <a:endParaRPr lang="en-US" dirty="0">
              <a:cs typeface="Times New Roman"/>
            </a:endParaRPr>
          </a:p>
          <a:p>
            <a:endParaRPr lang="en-US" dirty="0">
              <a:cs typeface="Times New Roman"/>
            </a:endParaRPr>
          </a:p>
          <a:p>
            <a:r>
              <a:rPr lang="en-US" dirty="0">
                <a:latin typeface="Times New Roman"/>
                <a:ea typeface="MS PGothic"/>
                <a:cs typeface="Times New Roman"/>
              </a:rPr>
              <a:t>Record </a:t>
            </a:r>
            <a:r>
              <a:rPr lang="en-US" dirty="0" err="1">
                <a:latin typeface="Times New Roman"/>
                <a:ea typeface="MS PGothic"/>
                <a:cs typeface="Times New Roman"/>
              </a:rPr>
              <a:t>Fawnia</a:t>
            </a:r>
            <a:endParaRPr lang="en-US" dirty="0" err="1">
              <a:cs typeface="Times New Roman"/>
            </a:endParaRP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17</a:t>
            </a:fld>
            <a:endParaRPr lang="en-US" altLang="en-US"/>
          </a:p>
        </p:txBody>
      </p:sp>
    </p:spTree>
    <p:extLst>
      <p:ext uri="{BB962C8B-B14F-4D97-AF65-F5344CB8AC3E}">
        <p14:creationId xmlns:p14="http://schemas.microsoft.com/office/powerpoint/2010/main" val="265570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use the CO to identify the Unit you are to draft a UO (Cell Biology)</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18</a:t>
            </a:fld>
            <a:endParaRPr lang="en-US" altLang="en-US"/>
          </a:p>
        </p:txBody>
      </p:sp>
    </p:spTree>
    <p:extLst>
      <p:ext uri="{BB962C8B-B14F-4D97-AF65-F5344CB8AC3E}">
        <p14:creationId xmlns:p14="http://schemas.microsoft.com/office/powerpoint/2010/main" val="3018730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how topics and standards given in curriculum guide can be used to set-up EUM</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19</a:t>
            </a:fld>
            <a:endParaRPr lang="en-US" altLang="en-US"/>
          </a:p>
        </p:txBody>
      </p:sp>
    </p:spTree>
    <p:extLst>
      <p:ext uri="{BB962C8B-B14F-4D97-AF65-F5344CB8AC3E}">
        <p14:creationId xmlns:p14="http://schemas.microsoft.com/office/powerpoint/2010/main" val="109259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unpacking with</a:t>
            </a:r>
            <a:r>
              <a:rPr lang="en-US" baseline="0" dirty="0"/>
              <a:t> this example</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20</a:t>
            </a:fld>
            <a:endParaRPr lang="en-US" altLang="en-US"/>
          </a:p>
        </p:txBody>
      </p:sp>
    </p:spTree>
    <p:extLst>
      <p:ext uri="{BB962C8B-B14F-4D97-AF65-F5344CB8AC3E}">
        <p14:creationId xmlns:p14="http://schemas.microsoft.com/office/powerpoint/2010/main" val="278562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00907E-1B0D-473F-A178-C46EBD4BF20A}" type="slidenum">
              <a:rPr lang="en-US" altLang="en-US" smtClean="0"/>
              <a:pPr>
                <a:spcBef>
                  <a:spcPct val="0"/>
                </a:spcBef>
              </a:pPr>
              <a:t>21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388938" y="4381500"/>
            <a:ext cx="6310312" cy="4227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Show how the unpack</a:t>
            </a:r>
            <a:r>
              <a:rPr lang="en-US" altLang="en-US" baseline="0" dirty="0">
                <a:latin typeface="Arial" panose="020B0604020202020204" pitchFamily="34" charset="0"/>
              </a:rPr>
              <a:t> benchmark on previous slide transcends onto EUM.  Point out Line labels.  Have participants read aloud the sentence.  </a:t>
            </a:r>
            <a:endParaRPr lang="en-US" altLang="en-US" dirty="0">
              <a:latin typeface="Arial" panose="020B0604020202020204" pitchFamily="34" charset="0"/>
            </a:endParaRPr>
          </a:p>
        </p:txBody>
      </p:sp>
    </p:spTree>
    <p:extLst>
      <p:ext uri="{BB962C8B-B14F-4D97-AF65-F5344CB8AC3E}">
        <p14:creationId xmlns:p14="http://schemas.microsoft.com/office/powerpoint/2010/main" val="104386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22</a:t>
            </a:fld>
            <a:endParaRPr lang="en-US" altLang="en-US"/>
          </a:p>
        </p:txBody>
      </p:sp>
    </p:spTree>
    <p:extLst>
      <p:ext uri="{BB962C8B-B14F-4D97-AF65-F5344CB8AC3E}">
        <p14:creationId xmlns:p14="http://schemas.microsoft.com/office/powerpoint/2010/main" val="142909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address any misconceptions from yesterday’s exit ticket questions. Hold tight on that homework, we will be using it this afternoon. </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2</a:t>
            </a:fld>
            <a:endParaRPr lang="en-US" altLang="en-US"/>
          </a:p>
        </p:txBody>
      </p:sp>
    </p:spTree>
    <p:extLst>
      <p:ext uri="{BB962C8B-B14F-4D97-AF65-F5344CB8AC3E}">
        <p14:creationId xmlns:p14="http://schemas.microsoft.com/office/powerpoint/2010/main" val="2827258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participants time to identify a unit, list standards for that unit.  Take a break during this time.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23</a:t>
            </a:fld>
            <a:endParaRPr lang="en-US" altLang="en-US"/>
          </a:p>
        </p:txBody>
      </p:sp>
    </p:spTree>
    <p:extLst>
      <p:ext uri="{BB962C8B-B14F-4D97-AF65-F5344CB8AC3E}">
        <p14:creationId xmlns:p14="http://schemas.microsoft.com/office/powerpoint/2010/main" val="3337409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7168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A78549F0-9687-6E4B-9F6A-A63966001077}" type="slidenum">
              <a:rPr lang="en-US" sz="1200">
                <a:latin typeface="Times" charset="0"/>
              </a:rPr>
              <a:pPr/>
              <a:t>24</a:t>
            </a:fld>
            <a:endParaRPr lang="en-US" sz="1200">
              <a:latin typeface="Times"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r>
              <a:rPr lang="en-US">
                <a:latin typeface="Times New Roman" charset="0"/>
                <a:ea typeface="MS PGothic" charset="0"/>
              </a:rPr>
              <a:t>Pg 9</a:t>
            </a:r>
          </a:p>
        </p:txBody>
      </p:sp>
    </p:spTree>
    <p:extLst>
      <p:ext uri="{BB962C8B-B14F-4D97-AF65-F5344CB8AC3E}">
        <p14:creationId xmlns:p14="http://schemas.microsoft.com/office/powerpoint/2010/main" val="3006058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8397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F8961ED7-24C4-1B4D-8281-8C5BAA0CDC5C}" type="slidenum">
              <a:rPr lang="en-US" sz="1200">
                <a:latin typeface="Times" charset="0"/>
              </a:rPr>
              <a:pPr/>
              <a:t>25</a:t>
            </a:fld>
            <a:endParaRPr lang="en-US" sz="1200">
              <a:latin typeface="Times"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b="1" dirty="0">
                <a:latin typeface="Times New Roman" charset="0"/>
                <a:ea typeface="MS PGothic" charset="0"/>
              </a:rPr>
              <a:t>Tab 5, 3</a:t>
            </a:r>
            <a:r>
              <a:rPr lang="en-US" b="1" baseline="30000" dirty="0">
                <a:latin typeface="Times New Roman" charset="0"/>
                <a:ea typeface="MS PGothic" charset="0"/>
              </a:rPr>
              <a:t>rd</a:t>
            </a:r>
            <a:r>
              <a:rPr lang="en-US" b="1" dirty="0">
                <a:latin typeface="Times New Roman" charset="0"/>
                <a:ea typeface="MS PGothic" charset="0"/>
              </a:rPr>
              <a:t> page</a:t>
            </a:r>
            <a:r>
              <a:rPr lang="en-US" dirty="0">
                <a:latin typeface="Times New Roman" charset="0"/>
                <a:ea typeface="MS PGothic" charset="0"/>
              </a:rPr>
              <a:t>. Reference </a:t>
            </a:r>
            <a:r>
              <a:rPr lang="en-US" b="1" dirty="0">
                <a:latin typeface="Times New Roman" charset="0"/>
                <a:ea typeface="MS PGothic" charset="0"/>
              </a:rPr>
              <a:t>Handout </a:t>
            </a:r>
          </a:p>
        </p:txBody>
      </p:sp>
    </p:spTree>
    <p:extLst>
      <p:ext uri="{BB962C8B-B14F-4D97-AF65-F5344CB8AC3E}">
        <p14:creationId xmlns:p14="http://schemas.microsoft.com/office/powerpoint/2010/main" val="816503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r>
              <a:rPr lang="en-US">
                <a:latin typeface="Times New Roman" charset="0"/>
                <a:ea typeface="MS PGothic" charset="0"/>
              </a:rPr>
              <a:t>Use the one on the next slide or at this point put in one of your own.</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67589" name="Slide Number Placeholder 4"/>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3E177675-50AF-154A-B200-AF1A6203CDCD}" type="slidenum">
              <a:rPr lang="en-US" sz="1200">
                <a:latin typeface="Times" charset="0"/>
              </a:rPr>
              <a:pPr/>
              <a:t>26</a:t>
            </a:fld>
            <a:endParaRPr lang="en-US" sz="1200">
              <a:latin typeface="Times" charset="0"/>
            </a:endParaRPr>
          </a:p>
        </p:txBody>
      </p:sp>
    </p:spTree>
    <p:extLst>
      <p:ext uri="{BB962C8B-B14F-4D97-AF65-F5344CB8AC3E}">
        <p14:creationId xmlns:p14="http://schemas.microsoft.com/office/powerpoint/2010/main" val="18434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6963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802C1AEA-2819-7E41-80A2-8FBEF239E81F}" type="slidenum">
              <a:rPr lang="en-US" sz="1200">
                <a:latin typeface="Times" charset="0"/>
              </a:rPr>
              <a:pPr/>
              <a:t>28</a:t>
            </a:fld>
            <a:endParaRPr lang="en-US" sz="1200">
              <a:latin typeface="Times"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a:latin typeface="Times New Roman" charset="0"/>
                <a:ea typeface="MS PGothic" charset="0"/>
              </a:rPr>
              <a:t>Construct</a:t>
            </a:r>
            <a:r>
              <a:rPr lang="en-US" baseline="0" dirty="0">
                <a:latin typeface="Times New Roman" charset="0"/>
                <a:ea typeface="MS PGothic" charset="0"/>
              </a:rPr>
              <a:t> on the back first. </a:t>
            </a:r>
            <a:endParaRPr lang="en-US" dirty="0">
              <a:latin typeface="Times New Roman" charset="0"/>
              <a:ea typeface="MS PGothic" charset="0"/>
            </a:endParaRPr>
          </a:p>
        </p:txBody>
      </p:sp>
    </p:spTree>
    <p:extLst>
      <p:ext uri="{BB962C8B-B14F-4D97-AF65-F5344CB8AC3E}">
        <p14:creationId xmlns:p14="http://schemas.microsoft.com/office/powerpoint/2010/main" val="791007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endParaRPr lang="en-US" dirty="0">
              <a:latin typeface="Times New Roman" charset="0"/>
              <a:ea typeface="MS PGothic" charset="0"/>
            </a:endParaRP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75781" name="Slide Number Placeholder 4"/>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A0FD7D42-F127-E74F-AC5D-30E065F1FF0E}" type="slidenum">
              <a:rPr lang="en-US" sz="1200">
                <a:latin typeface="Times" charset="0"/>
              </a:rPr>
              <a:pPr/>
              <a:t>29</a:t>
            </a:fld>
            <a:endParaRPr lang="en-US" sz="1200">
              <a:latin typeface="Times" charset="0"/>
            </a:endParaRPr>
          </a:p>
        </p:txBody>
      </p:sp>
    </p:spTree>
    <p:extLst>
      <p:ext uri="{BB962C8B-B14F-4D97-AF65-F5344CB8AC3E}">
        <p14:creationId xmlns:p14="http://schemas.microsoft.com/office/powerpoint/2010/main" val="49772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r>
              <a:rPr lang="en-US">
                <a:latin typeface="Times New Roman" charset="0"/>
                <a:ea typeface="MS PGothic" charset="0"/>
              </a:rPr>
              <a:t>Pair Discussion</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77829" name="Slide Number Placeholder 4"/>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FAC18476-9417-C84D-A560-AAD53E46CF96}" type="slidenum">
              <a:rPr lang="en-US" sz="1200">
                <a:latin typeface="Times" charset="0"/>
              </a:rPr>
              <a:pPr/>
              <a:t>30</a:t>
            </a:fld>
            <a:endParaRPr lang="en-US" sz="1200">
              <a:latin typeface="Times" charset="0"/>
            </a:endParaRPr>
          </a:p>
        </p:txBody>
      </p:sp>
    </p:spTree>
    <p:extLst>
      <p:ext uri="{BB962C8B-B14F-4D97-AF65-F5344CB8AC3E}">
        <p14:creationId xmlns:p14="http://schemas.microsoft.com/office/powerpoint/2010/main" val="694494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11571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91F2BDEE-15C0-AC45-A919-CA5850DE3D78}" type="slidenum">
              <a:rPr lang="en-US" sz="1200">
                <a:latin typeface="Times" charset="0"/>
              </a:rPr>
              <a:pPr/>
              <a:t>31</a:t>
            </a:fld>
            <a:endParaRPr lang="en-US" sz="1200">
              <a:latin typeface="Times"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786758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8601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6541C4BD-F2FD-9B40-9C52-4E7E0FDCD70C}" type="slidenum">
              <a:rPr lang="en-US" sz="1200">
                <a:latin typeface="Times" charset="0"/>
              </a:rPr>
              <a:pPr/>
              <a:t>33</a:t>
            </a:fld>
            <a:endParaRPr lang="en-US" sz="1200">
              <a:latin typeface="Times" charset="0"/>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r>
              <a:rPr lang="en-US" dirty="0" err="1">
                <a:latin typeface="Times New Roman" charset="0"/>
                <a:ea typeface="MS PGothic" charset="0"/>
              </a:rPr>
              <a:t>Pg</a:t>
            </a:r>
            <a:r>
              <a:rPr lang="en-US" dirty="0">
                <a:latin typeface="Times New Roman" charset="0"/>
                <a:ea typeface="MS PGothic" charset="0"/>
              </a:rPr>
              <a:t> 9. reference examples in back of guidebook.</a:t>
            </a:r>
            <a:r>
              <a:rPr lang="en-US" baseline="0" dirty="0">
                <a:latin typeface="Times New Roman" charset="0"/>
                <a:ea typeface="MS PGothic" charset="0"/>
              </a:rPr>
              <a:t> </a:t>
            </a:r>
            <a:r>
              <a:rPr lang="en-US" dirty="0">
                <a:latin typeface="Times New Roman" charset="0"/>
                <a:ea typeface="MS PGothic" charset="0"/>
              </a:rPr>
              <a:t>Use</a:t>
            </a:r>
            <a:r>
              <a:rPr lang="en-US" baseline="0" dirty="0">
                <a:latin typeface="Times New Roman" charset="0"/>
                <a:ea typeface="MS PGothic" charset="0"/>
              </a:rPr>
              <a:t> for discussion on structure of sub-bubble. </a:t>
            </a:r>
            <a:endParaRPr lang="en-US" dirty="0">
              <a:latin typeface="Times New Roman" charset="0"/>
              <a:ea typeface="MS PGothic" charset="0"/>
            </a:endParaRPr>
          </a:p>
        </p:txBody>
      </p:sp>
    </p:spTree>
    <p:extLst>
      <p:ext uri="{BB962C8B-B14F-4D97-AF65-F5344CB8AC3E}">
        <p14:creationId xmlns:p14="http://schemas.microsoft.com/office/powerpoint/2010/main" val="723320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9318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1AC95893-31F3-9C49-A60A-9795B0F4B0FA}" type="slidenum">
              <a:rPr lang="en-US" sz="1200">
                <a:latin typeface="Times" charset="0"/>
              </a:rPr>
              <a:pPr/>
              <a:t>35</a:t>
            </a:fld>
            <a:endParaRPr lang="en-US" sz="1200">
              <a:latin typeface="Times"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50257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r>
              <a:rPr lang="en-US" dirty="0">
                <a:latin typeface="Times New Roman" charset="0"/>
                <a:ea typeface="MS PGothic" charset="0"/>
              </a:rPr>
              <a:t>Write</a:t>
            </a:r>
            <a:r>
              <a:rPr lang="en-US" baseline="0" dirty="0">
                <a:latin typeface="Times New Roman" charset="0"/>
                <a:ea typeface="MS PGothic" charset="0"/>
              </a:rPr>
              <a:t> answer to question on a sticky note. </a:t>
            </a:r>
            <a:r>
              <a:rPr lang="en-US" dirty="0">
                <a:latin typeface="Times New Roman" charset="0"/>
                <a:ea typeface="MS PGothic" charset="0"/>
              </a:rPr>
              <a:t>Pair Discussion</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28677" name="Slide Number Placeholder 4"/>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181868D9-28F4-FA4E-A553-F3BF0E69C669}" type="slidenum">
              <a:rPr lang="en-US" sz="1200">
                <a:latin typeface="Times" charset="0"/>
              </a:rPr>
              <a:pPr/>
              <a:t>5</a:t>
            </a:fld>
            <a:endParaRPr lang="en-US" sz="1200">
              <a:latin typeface="Times" charset="0"/>
            </a:endParaRPr>
          </a:p>
        </p:txBody>
      </p:sp>
    </p:spTree>
    <p:extLst>
      <p:ext uri="{BB962C8B-B14F-4D97-AF65-F5344CB8AC3E}">
        <p14:creationId xmlns:p14="http://schemas.microsoft.com/office/powerpoint/2010/main" val="1917353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10342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4BF1041C-D895-D942-B099-FE22F4441479}" type="slidenum">
              <a:rPr lang="en-US" sz="1200">
                <a:latin typeface="Times" charset="0"/>
              </a:rPr>
              <a:pPr/>
              <a:t>36</a:t>
            </a:fld>
            <a:endParaRPr lang="en-US" sz="1200">
              <a:latin typeface="Times"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a:latin typeface="Times New Roman" charset="0"/>
                <a:ea typeface="MS PGothic" charset="0"/>
              </a:rPr>
              <a:t>Have conversation</a:t>
            </a:r>
            <a:r>
              <a:rPr lang="en-US" baseline="0" dirty="0">
                <a:latin typeface="Times New Roman" charset="0"/>
                <a:ea typeface="MS PGothic" charset="0"/>
              </a:rPr>
              <a:t> about the types of questions in this box. Are these good examples of questions that match the rigor of the standard? (level 1, 2, 3). </a:t>
            </a:r>
            <a:endParaRPr lang="en-US" dirty="0">
              <a:latin typeface="Times New Roman" charset="0"/>
              <a:ea typeface="MS PGothic" charset="0"/>
            </a:endParaRPr>
          </a:p>
        </p:txBody>
      </p:sp>
    </p:spTree>
    <p:extLst>
      <p:ext uri="{BB962C8B-B14F-4D97-AF65-F5344CB8AC3E}">
        <p14:creationId xmlns:p14="http://schemas.microsoft.com/office/powerpoint/2010/main" val="696820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10957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B0F3718E-4C93-7A46-BAA7-9503AAFEDD94}" type="slidenum">
              <a:rPr lang="en-US" sz="1200">
                <a:latin typeface="Times" charset="0"/>
              </a:rPr>
              <a:pPr/>
              <a:t>38</a:t>
            </a:fld>
            <a:endParaRPr lang="en-US" sz="1200">
              <a:latin typeface="Times" charset="0"/>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a:latin typeface="Times New Roman"/>
                <a:ea typeface="MS PGothic"/>
                <a:cs typeface="Times New Roman"/>
              </a:rPr>
              <a:t>These relationships can be used to guide other enhancement decisions</a:t>
            </a:r>
            <a:endParaRPr lang="en-US" dirty="0">
              <a:latin typeface="Times New Roman" charset="0"/>
              <a:ea typeface="MS PGothic" charset="0"/>
            </a:endParaRPr>
          </a:p>
        </p:txBody>
      </p:sp>
    </p:spTree>
    <p:extLst>
      <p:ext uri="{BB962C8B-B14F-4D97-AF65-F5344CB8AC3E}">
        <p14:creationId xmlns:p14="http://schemas.microsoft.com/office/powerpoint/2010/main" val="4276900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11981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2B3BD5F9-1E57-FE45-A664-5D7EE9541DBF}" type="slidenum">
              <a:rPr lang="en-US" sz="1200">
                <a:latin typeface="Times" charset="0"/>
              </a:rPr>
              <a:pPr/>
              <a:t>39</a:t>
            </a:fld>
            <a:endParaRPr lang="en-US" sz="1200">
              <a:latin typeface="Times"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67444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r>
              <a:rPr lang="en-US" b="1" dirty="0">
                <a:latin typeface="Times New Roman" charset="0"/>
                <a:ea typeface="MS PGothic" charset="0"/>
              </a:rPr>
              <a:t>Tab 3, third and fourth page. </a:t>
            </a:r>
            <a:r>
              <a:rPr lang="en-US" dirty="0">
                <a:latin typeface="Times New Roman" charset="0"/>
                <a:ea typeface="MS PGothic" charset="0"/>
              </a:rPr>
              <a:t>Reference</a:t>
            </a:r>
            <a:r>
              <a:rPr lang="en-US" baseline="0" dirty="0">
                <a:latin typeface="Times New Roman" charset="0"/>
                <a:ea typeface="MS PGothic" charset="0"/>
              </a:rPr>
              <a:t> </a:t>
            </a:r>
            <a:r>
              <a:rPr lang="en-US" b="1" baseline="0" dirty="0">
                <a:latin typeface="Times New Roman" charset="0"/>
                <a:ea typeface="MS PGothic" charset="0"/>
              </a:rPr>
              <a:t>Handouts</a:t>
            </a:r>
            <a:r>
              <a:rPr lang="en-US" baseline="0" dirty="0">
                <a:latin typeface="Times New Roman" charset="0"/>
                <a:ea typeface="MS PGothic" charset="0"/>
              </a:rPr>
              <a:t> Marzano Taxonomy Cross-walk question stems &amp; Question Stems FRAME to be used in constructing questions for their own UO. </a:t>
            </a:r>
            <a:r>
              <a:rPr lang="en-US" dirty="0">
                <a:latin typeface="Times New Roman" charset="0"/>
                <a:ea typeface="MS PGothic" charset="0"/>
              </a:rPr>
              <a:t>Use the one on the next slide or at this point put in one of your own.</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107525" name="Slide Number Placeholder 4"/>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F5D4069F-1478-2045-A4DB-C99A9633D9D5}" type="slidenum">
              <a:rPr lang="en-US" sz="1200">
                <a:latin typeface="Times" charset="0"/>
              </a:rPr>
              <a:pPr/>
              <a:t>40</a:t>
            </a:fld>
            <a:endParaRPr lang="en-US" sz="1200">
              <a:latin typeface="Times" charset="0"/>
            </a:endParaRPr>
          </a:p>
        </p:txBody>
      </p:sp>
    </p:spTree>
    <p:extLst>
      <p:ext uri="{BB962C8B-B14F-4D97-AF65-F5344CB8AC3E}">
        <p14:creationId xmlns:p14="http://schemas.microsoft.com/office/powerpoint/2010/main" val="3083248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12800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D3088975-EF58-F942-B020-8251732D6CA8}" type="slidenum">
              <a:rPr lang="en-US" sz="1200">
                <a:latin typeface="Times" charset="0"/>
              </a:rPr>
              <a:pPr/>
              <a:t>41</a:t>
            </a:fld>
            <a:endParaRPr lang="en-US" sz="1200">
              <a:latin typeface="Times" charset="0"/>
            </a:endParaRPr>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a:latin typeface="Times New Roman" charset="0"/>
                <a:ea typeface="MS PGothic" charset="0"/>
              </a:rPr>
              <a:t>Left blank</a:t>
            </a:r>
            <a:r>
              <a:rPr lang="en-US" baseline="0" dirty="0">
                <a:latin typeface="Times New Roman" charset="0"/>
                <a:ea typeface="MS PGothic" charset="0"/>
              </a:rPr>
              <a:t> in teacher draft</a:t>
            </a:r>
            <a:endParaRPr lang="en-US" dirty="0">
              <a:latin typeface="Times New Roman" charset="0"/>
              <a:ea typeface="MS PGothic" charset="0"/>
            </a:endParaRPr>
          </a:p>
        </p:txBody>
      </p:sp>
    </p:spTree>
    <p:extLst>
      <p:ext uri="{BB962C8B-B14F-4D97-AF65-F5344CB8AC3E}">
        <p14:creationId xmlns:p14="http://schemas.microsoft.com/office/powerpoint/2010/main" val="850935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13414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7CFE40CA-D983-664E-9415-AAF17BA99F10}" type="slidenum">
              <a:rPr lang="en-US" sz="1200">
                <a:latin typeface="Times" charset="0"/>
              </a:rPr>
              <a:pPr/>
              <a:t>42</a:t>
            </a:fld>
            <a:endParaRPr lang="en-US" sz="1200">
              <a:latin typeface="Times"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r>
              <a:rPr lang="en-US" dirty="0">
                <a:latin typeface="Times New Roman" charset="0"/>
                <a:ea typeface="MS PGothic" charset="0"/>
              </a:rPr>
              <a:t>Show</a:t>
            </a:r>
            <a:r>
              <a:rPr lang="en-US" baseline="0" dirty="0">
                <a:latin typeface="Times New Roman" charset="0"/>
                <a:ea typeface="MS PGothic" charset="0"/>
              </a:rPr>
              <a:t> examples</a:t>
            </a:r>
            <a:endParaRPr lang="en-US" dirty="0">
              <a:latin typeface="Times New Roman" charset="0"/>
              <a:ea typeface="MS PGothic" charset="0"/>
            </a:endParaRPr>
          </a:p>
        </p:txBody>
      </p:sp>
    </p:spTree>
    <p:extLst>
      <p:ext uri="{BB962C8B-B14F-4D97-AF65-F5344CB8AC3E}">
        <p14:creationId xmlns:p14="http://schemas.microsoft.com/office/powerpoint/2010/main" val="224463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 5, second to last page</a:t>
            </a:r>
            <a:r>
              <a:rPr lang="en-US" dirty="0"/>
              <a:t>. Have participants use the UO device</a:t>
            </a:r>
            <a:r>
              <a:rPr lang="en-US" baseline="0" dirty="0"/>
              <a:t> checklist to ID all parts on Unit Organizer.</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43</a:t>
            </a:fld>
            <a:endParaRPr lang="en-US" altLang="en-US"/>
          </a:p>
        </p:txBody>
      </p:sp>
    </p:spTree>
    <p:extLst>
      <p:ext uri="{BB962C8B-B14F-4D97-AF65-F5344CB8AC3E}">
        <p14:creationId xmlns:p14="http://schemas.microsoft.com/office/powerpoint/2010/main" val="90980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Questions Sort Card Activity if needed. </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44</a:t>
            </a:fld>
            <a:endParaRPr lang="en-US" altLang="en-US"/>
          </a:p>
        </p:txBody>
      </p:sp>
    </p:spTree>
    <p:extLst>
      <p:ext uri="{BB962C8B-B14F-4D97-AF65-F5344CB8AC3E}">
        <p14:creationId xmlns:p14="http://schemas.microsoft.com/office/powerpoint/2010/main" val="1999473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15155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C07DD4AA-E6BC-DE4B-A83A-144BAC929E0D}" type="slidenum">
              <a:rPr lang="en-US" sz="1200">
                <a:latin typeface="Times" charset="0"/>
              </a:rPr>
              <a:pPr/>
              <a:t>47</a:t>
            </a:fld>
            <a:endParaRPr lang="en-US" sz="1200">
              <a:latin typeface="Times" charset="0"/>
            </a:endParaRPr>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161072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15360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39B41460-9AB2-674C-8146-87E292C7A55D}" type="slidenum">
              <a:rPr lang="en-US" sz="1200">
                <a:latin typeface="Times" charset="0"/>
              </a:rPr>
              <a:pPr/>
              <a:t>48</a:t>
            </a:fld>
            <a:endParaRPr lang="en-US" sz="1200">
              <a:latin typeface="Times" charset="0"/>
            </a:endParaRP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41217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5222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67679941-0126-4345-9AAE-E0F9319A2159}" type="slidenum">
              <a:rPr lang="en-US" sz="1200">
                <a:latin typeface="Times" charset="0"/>
              </a:rPr>
              <a:pPr/>
              <a:t>7</a:t>
            </a:fld>
            <a:endParaRPr lang="en-US" sz="1200">
              <a:latin typeface="Times"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a:latin typeface="Times" charset="0"/>
                <a:ea typeface="MS PGothic" charset="0"/>
              </a:rPr>
              <a:t>Tab 5. Have participants get out the guidebook and blank devices.  May have participants tab sections in guidebooks. </a:t>
            </a:r>
          </a:p>
        </p:txBody>
      </p:sp>
    </p:spTree>
    <p:extLst>
      <p:ext uri="{BB962C8B-B14F-4D97-AF65-F5344CB8AC3E}">
        <p14:creationId xmlns:p14="http://schemas.microsoft.com/office/powerpoint/2010/main" val="3704069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15565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377EBE31-707E-B440-A914-AC0D515A2954}" type="slidenum">
              <a:rPr lang="en-US" sz="1200">
                <a:latin typeface="Times" charset="0"/>
              </a:rPr>
              <a:pPr/>
              <a:t>49</a:t>
            </a:fld>
            <a:endParaRPr lang="en-US" sz="1200">
              <a:latin typeface="Times" charset="0"/>
            </a:endParaRPr>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Tab 5, third to last page</a:t>
            </a:r>
            <a:r>
              <a:rPr lang="en-US" dirty="0"/>
              <a:t>. Reference Handout</a:t>
            </a:r>
          </a:p>
          <a:p>
            <a:endParaRPr lang="en-US" dirty="0">
              <a:latin typeface="Times New Roman" charset="0"/>
              <a:ea typeface="MS PGothic" charset="0"/>
            </a:endParaRPr>
          </a:p>
        </p:txBody>
      </p:sp>
    </p:spTree>
    <p:extLst>
      <p:ext uri="{BB962C8B-B14F-4D97-AF65-F5344CB8AC3E}">
        <p14:creationId xmlns:p14="http://schemas.microsoft.com/office/powerpoint/2010/main" val="125352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Chalk</a:t>
            </a:r>
            <a:r>
              <a:rPr lang="en-US" baseline="0" dirty="0"/>
              <a:t> Talk:</a:t>
            </a:r>
            <a:r>
              <a:rPr lang="en-US" dirty="0"/>
              <a:t> </a:t>
            </a:r>
            <a:r>
              <a:rPr lang="en-US" baseline="0" dirty="0"/>
              <a:t> Write down how you would use the unit organizer the participants drafted to launch, float, tie up in your class.</a:t>
            </a:r>
            <a:r>
              <a:rPr lang="en-US" dirty="0"/>
              <a:t> </a:t>
            </a:r>
            <a:r>
              <a:rPr lang="en-US" baseline="0" dirty="0"/>
              <a:t> Include the boxes on the unit organizer next to your ideas. Visit each poster.</a:t>
            </a:r>
            <a:r>
              <a:rPr lang="en-US" dirty="0"/>
              <a:t> </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charset="0"/>
                <a:ea typeface="ＭＳ Ｐゴシック" charset="0"/>
              </a:rPr>
              <a:t>University of Kansas Center for Research on Learning  2002</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rPr>
              <a:t>UO Overhead  </a:t>
            </a:r>
            <a:fld id="{66A2CDF5-CC7C-4BC7-91FD-5037D7C6F24A}"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57787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52</a:t>
            </a:fld>
            <a:endParaRPr lang="en-US" altLang="en-US"/>
          </a:p>
        </p:txBody>
      </p:sp>
    </p:spTree>
    <p:extLst>
      <p:ext uri="{BB962C8B-B14F-4D97-AF65-F5344CB8AC3E}">
        <p14:creationId xmlns:p14="http://schemas.microsoft.com/office/powerpoint/2010/main" val="4134176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a:t>
            </a:r>
            <a:r>
              <a:rPr lang="en-US" baseline="0" dirty="0"/>
              <a:t> Fun Reminder - </a:t>
            </a:r>
            <a:r>
              <a:rPr lang="en-US" dirty="0"/>
              <a:t> Why</a:t>
            </a:r>
            <a:r>
              <a:rPr lang="en-US" baseline="0" dirty="0"/>
              <a:t> did you pick the questions you selected.</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53</a:t>
            </a:fld>
            <a:endParaRPr lang="en-US" altLang="en-US"/>
          </a:p>
        </p:txBody>
      </p:sp>
    </p:spTree>
    <p:extLst>
      <p:ext uri="{BB962C8B-B14F-4D97-AF65-F5344CB8AC3E}">
        <p14:creationId xmlns:p14="http://schemas.microsoft.com/office/powerpoint/2010/main" val="2458150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dirty="0" err="1"/>
              <a:t>Kagen</a:t>
            </a:r>
            <a:r>
              <a:rPr lang="en-US" dirty="0"/>
              <a:t> strategy here. </a:t>
            </a:r>
          </a:p>
        </p:txBody>
      </p:sp>
      <p:sp>
        <p:nvSpPr>
          <p:cNvPr id="4" name="Slide Number Placeholder 3"/>
          <p:cNvSpPr>
            <a:spLocks noGrp="1"/>
          </p:cNvSpPr>
          <p:nvPr>
            <p:ph type="sldNum" sz="quarter" idx="5"/>
          </p:nvPr>
        </p:nvSpPr>
        <p:spPr/>
        <p:txBody>
          <a:bodyPr/>
          <a:lstStyle/>
          <a:p>
            <a:fld id="{181F6868-2FF4-4B63-A433-D6AB2EE755D6}" type="slidenum">
              <a:rPr lang="en-US" smtClean="0"/>
              <a:t>54</a:t>
            </a:fld>
            <a:endParaRPr lang="en-US"/>
          </a:p>
        </p:txBody>
      </p:sp>
    </p:spTree>
    <p:extLst>
      <p:ext uri="{BB962C8B-B14F-4D97-AF65-F5344CB8AC3E}">
        <p14:creationId xmlns:p14="http://schemas.microsoft.com/office/powerpoint/2010/main" val="3624171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stop video periodically to ask the audience what questions could he have asked in order to elicit the desired response? </a:t>
            </a:r>
          </a:p>
        </p:txBody>
      </p:sp>
      <p:sp>
        <p:nvSpPr>
          <p:cNvPr id="4" name="Slide Number Placeholder 3"/>
          <p:cNvSpPr>
            <a:spLocks noGrp="1"/>
          </p:cNvSpPr>
          <p:nvPr>
            <p:ph type="sldNum" sz="quarter" idx="5"/>
          </p:nvPr>
        </p:nvSpPr>
        <p:spPr/>
        <p:txBody>
          <a:bodyPr/>
          <a:lstStyle/>
          <a:p>
            <a:fld id="{181F6868-2FF4-4B63-A433-D6AB2EE755D6}" type="slidenum">
              <a:rPr lang="en-US" smtClean="0"/>
              <a:t>56</a:t>
            </a:fld>
            <a:endParaRPr lang="en-US"/>
          </a:p>
        </p:txBody>
      </p:sp>
    </p:spTree>
    <p:extLst>
      <p:ext uri="{BB962C8B-B14F-4D97-AF65-F5344CB8AC3E}">
        <p14:creationId xmlns:p14="http://schemas.microsoft.com/office/powerpoint/2010/main" val="2715942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partner with another</a:t>
            </a:r>
            <a:r>
              <a:rPr lang="en-US" baseline="0" dirty="0"/>
              <a:t> person that does not teach the content area and ask probing questions to co-construct a UO that was created on day 2. </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57</a:t>
            </a:fld>
            <a:endParaRPr lang="en-US" altLang="en-US"/>
          </a:p>
        </p:txBody>
      </p:sp>
    </p:spTree>
    <p:extLst>
      <p:ext uri="{BB962C8B-B14F-4D97-AF65-F5344CB8AC3E}">
        <p14:creationId xmlns:p14="http://schemas.microsoft.com/office/powerpoint/2010/main" val="149873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Co-construct the “DO” with participants. </a:t>
            </a:r>
            <a:r>
              <a:rPr lang="en-US" b="1" dirty="0"/>
              <a:t>Handout </a:t>
            </a:r>
            <a:r>
              <a:rPr lang="en-US" dirty="0"/>
              <a:t>in tab 2.  Highlight where teachers struggle</a:t>
            </a:r>
            <a:r>
              <a:rPr lang="en-US" baseline="0" dirty="0"/>
              <a:t> in “do”:  crickets and wrong answers from students.   Reference the probing questions</a:t>
            </a:r>
            <a:r>
              <a:rPr lang="en-US" b="1" baseline="0" dirty="0"/>
              <a:t> handout</a:t>
            </a:r>
            <a:r>
              <a:rPr lang="en-US" baseline="0" dirty="0"/>
              <a:t>.</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58</a:t>
            </a:fld>
            <a:endParaRPr lang="en-US" altLang="en-US"/>
          </a:p>
        </p:txBody>
      </p:sp>
    </p:spTree>
    <p:extLst>
      <p:ext uri="{BB962C8B-B14F-4D97-AF65-F5344CB8AC3E}">
        <p14:creationId xmlns:p14="http://schemas.microsoft.com/office/powerpoint/2010/main" val="26140218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Tab 5, last page. </a:t>
            </a:r>
            <a:r>
              <a:rPr lang="en-US" dirty="0"/>
              <a:t>Reference</a:t>
            </a:r>
            <a:r>
              <a:rPr lang="en-US" baseline="0" dirty="0"/>
              <a:t> Handout and play video for participants after lunch.  Video to play in the background as they work on draft. </a:t>
            </a:r>
            <a:r>
              <a:rPr kumimoji="1" lang="en-US" sz="2400" u="sng" kern="1200" dirty="0">
                <a:solidFill>
                  <a:schemeClr val="tx1"/>
                </a:solidFill>
                <a:effectLst/>
                <a:latin typeface="Times New Roman" pitchFamily="-112" charset="0"/>
                <a:ea typeface="MS PGothic" panose="020B0600070205080204" pitchFamily="34" charset="-128"/>
                <a:cs typeface="ＭＳ Ｐゴシック" pitchFamily="-112" charset="-128"/>
                <a:hlinkClick r:id="rId3"/>
              </a:rPr>
              <a:t>http://www.fdlrs.org/statewidepd/florida-s-state-personnel-development-grant.html</a:t>
            </a:r>
            <a:endParaRPr kumimoji="1" lang="en-US" sz="2400" kern="1200" dirty="0">
              <a:solidFill>
                <a:schemeClr val="tx1"/>
              </a:solidFill>
              <a:effectLst/>
              <a:latin typeface="Times New Roman" pitchFamily="-112" charset="0"/>
              <a:ea typeface="MS PGothic" panose="020B0600070205080204" pitchFamily="34" charset="-128"/>
              <a:cs typeface="ＭＳ Ｐゴシック" pitchFamily="-112" charset="-128"/>
            </a:endParaRPr>
          </a:p>
          <a:p>
            <a:r>
              <a:rPr lang="en-US" dirty="0"/>
              <a:t>https://www.screencast.com/t/ATYAOCDkyHgl </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59</a:t>
            </a:fld>
            <a:endParaRPr lang="en-US" altLang="en-US"/>
          </a:p>
        </p:txBody>
      </p:sp>
    </p:spTree>
    <p:extLst>
      <p:ext uri="{BB962C8B-B14F-4D97-AF65-F5344CB8AC3E}">
        <p14:creationId xmlns:p14="http://schemas.microsoft.com/office/powerpoint/2010/main" val="2336167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0226" name="Shape 1141"/>
          <p:cNvSpPr>
            <a:spLocks noGrp="1"/>
          </p:cNvSpPr>
          <p:nvPr>
            <p:ph type="body" idx="1"/>
          </p:nvPr>
        </p:nvSpPr>
        <p:spPr>
          <a:xfrm>
            <a:off x="929640" y="3329940"/>
            <a:ext cx="7437120" cy="315468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3162" tIns="93162" rIns="93162" bIns="93162"/>
          <a:lstStyle/>
          <a:p>
            <a:pPr>
              <a:spcBef>
                <a:spcPct val="0"/>
              </a:spcBef>
            </a:pPr>
            <a:r>
              <a:rPr lang="en-US" altLang="en-US" dirty="0">
                <a:latin typeface="Times New Roman" panose="02020603050405020304" pitchFamily="18" charset="0"/>
              </a:rPr>
              <a:t>Introduce</a:t>
            </a:r>
            <a:r>
              <a:rPr lang="en-US" altLang="en-US" baseline="0" dirty="0">
                <a:latin typeface="Times New Roman" panose="02020603050405020304" pitchFamily="18" charset="0"/>
              </a:rPr>
              <a:t> SIM EDU.</a:t>
            </a:r>
            <a:r>
              <a:rPr lang="en-US" altLang="en-US" dirty="0">
                <a:latin typeface="Times New Roman" panose="02020603050405020304" pitchFamily="18" charset="0"/>
              </a:rPr>
              <a:t> </a:t>
            </a:r>
            <a:r>
              <a:rPr lang="en-US" altLang="en-US" baseline="0" dirty="0">
                <a:latin typeface="Times New Roman" panose="02020603050405020304" pitchFamily="18" charset="0"/>
              </a:rPr>
              <a:t> (groups, classes, assignments, etc.) Participants will take the 1.</a:t>
            </a:r>
            <a:r>
              <a:rPr lang="en-US" altLang="en-US" dirty="0">
                <a:latin typeface="Times New Roman" panose="02020603050405020304" pitchFamily="18" charset="0"/>
              </a:rPr>
              <a:t> </a:t>
            </a:r>
            <a:r>
              <a:rPr lang="en-US" altLang="en-US" baseline="0" dirty="0">
                <a:latin typeface="Times New Roman" panose="02020603050405020304" pitchFamily="18" charset="0"/>
              </a:rPr>
              <a:t> Baseline Survey 2. knowledge check for course organizer 3. complete the session evaluation.</a:t>
            </a:r>
            <a:r>
              <a:rPr lang="en-US" altLang="en-US" dirty="0">
                <a:latin typeface="Times New Roman" panose="02020603050405020304" pitchFamily="18" charset="0"/>
              </a:rPr>
              <a:t>  </a:t>
            </a:r>
            <a:endParaRPr lang="en-US" dirty="0"/>
          </a:p>
        </p:txBody>
      </p:sp>
      <p:sp>
        <p:nvSpPr>
          <p:cNvPr id="180227" name="Shape 1142"/>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Tree>
    <p:extLst>
      <p:ext uri="{BB962C8B-B14F-4D97-AF65-F5344CB8AC3E}">
        <p14:creationId xmlns:p14="http://schemas.microsoft.com/office/powerpoint/2010/main" val="126271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a:pPr>
                <a:defRPr/>
              </a:pPr>
              <a:t>8</a:t>
            </a:fld>
            <a:endParaRPr lang="en-US" altLang="en-US"/>
          </a:p>
        </p:txBody>
      </p:sp>
    </p:spTree>
    <p:extLst>
      <p:ext uri="{BB962C8B-B14F-4D97-AF65-F5344CB8AC3E}">
        <p14:creationId xmlns:p14="http://schemas.microsoft.com/office/powerpoint/2010/main" val="22096027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tasks for EDU</a:t>
            </a:r>
          </a:p>
          <a:p>
            <a:r>
              <a:rPr lang="en-US" dirty="0">
                <a:latin typeface="Times New Roman"/>
                <a:ea typeface="MS PGothic"/>
                <a:cs typeface="Times New Roman"/>
              </a:rPr>
              <a:t>Don’t forget to add the units to their CO on Hot Pink</a:t>
            </a:r>
            <a:endParaRPr lang="en-US" dirty="0">
              <a:cs typeface="Times New Roman"/>
            </a:endParaRP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61</a:t>
            </a:fld>
            <a:endParaRPr lang="en-US" altLang="en-US"/>
          </a:p>
        </p:txBody>
      </p:sp>
    </p:spTree>
    <p:extLst>
      <p:ext uri="{BB962C8B-B14F-4D97-AF65-F5344CB8AC3E}">
        <p14:creationId xmlns:p14="http://schemas.microsoft.com/office/powerpoint/2010/main" val="2128509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66A2CDF5-CC7C-4BC7-91FD-5037D7C6F24A}" type="slidenum">
              <a:rPr lang="en-US" altLang="en-US" smtClean="0"/>
              <a:pPr>
                <a:defRPr/>
              </a:pPr>
              <a:t>62</a:t>
            </a:fld>
            <a:endParaRPr lang="en-US" altLang="en-US"/>
          </a:p>
        </p:txBody>
      </p:sp>
    </p:spTree>
    <p:extLst>
      <p:ext uri="{BB962C8B-B14F-4D97-AF65-F5344CB8AC3E}">
        <p14:creationId xmlns:p14="http://schemas.microsoft.com/office/powerpoint/2010/main" val="2023526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dirty="0"/>
              <a:t>Find</a:t>
            </a:r>
            <a:r>
              <a:rPr lang="en-US" baseline="0" dirty="0"/>
              <a:t> this document you will need it in a min….</a:t>
            </a:r>
          </a:p>
          <a:p>
            <a:pPr marL="457200" indent="-457200">
              <a:buAutoNum type="arabicPeriod"/>
            </a:pPr>
            <a:r>
              <a:rPr lang="en-US" dirty="0"/>
              <a:t>Participants will take cue do review checklist out of binder and rate the co-construction of the cue do review frame. This will</a:t>
            </a:r>
            <a:r>
              <a:rPr lang="en-US" baseline="0" dirty="0"/>
              <a:t> be a reflective activity to see if they can identify the </a:t>
            </a:r>
            <a:r>
              <a:rPr lang="en-US" baseline="0" dirty="0" err="1"/>
              <a:t>PDer</a:t>
            </a:r>
            <a:r>
              <a:rPr lang="en-US" baseline="0" dirty="0"/>
              <a:t> and their role in this.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63</a:t>
            </a:fld>
            <a:endParaRPr lang="en-US" altLang="en-US"/>
          </a:p>
        </p:txBody>
      </p:sp>
    </p:spTree>
    <p:extLst>
      <p:ext uri="{BB962C8B-B14F-4D97-AF65-F5344CB8AC3E}">
        <p14:creationId xmlns:p14="http://schemas.microsoft.com/office/powerpoint/2010/main" val="2087987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 2, yellow handout</a:t>
            </a:r>
            <a:r>
              <a:rPr lang="en-US" dirty="0"/>
              <a:t>. Facilitator</a:t>
            </a:r>
            <a:r>
              <a:rPr lang="en-US" baseline="0" dirty="0"/>
              <a:t> will co-construct the CUE Column Only.</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64</a:t>
            </a:fld>
            <a:endParaRPr lang="en-US" altLang="en-US"/>
          </a:p>
        </p:txBody>
      </p:sp>
    </p:spTree>
    <p:extLst>
      <p:ext uri="{BB962C8B-B14F-4D97-AF65-F5344CB8AC3E}">
        <p14:creationId xmlns:p14="http://schemas.microsoft.com/office/powerpoint/2010/main" val="17317425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4676F5-051C-6747-99CC-61AFBBC30FD7}" type="slidenum">
              <a:rPr lang="en-US">
                <a:solidFill>
                  <a:srgbClr val="000000"/>
                </a:solidFill>
              </a:rPr>
              <a:pPr>
                <a:defRPr/>
              </a:pPr>
              <a:t>65</a:t>
            </a:fld>
            <a:endParaRPr lang="en-US">
              <a:solidFill>
                <a:srgbClr val="000000"/>
              </a:solidFill>
            </a:endParaRPr>
          </a:p>
        </p:txBody>
      </p:sp>
      <p:sp>
        <p:nvSpPr>
          <p:cNvPr id="6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7" name="Rectangle 3"/>
          <p:cNvSpPr>
            <a:spLocks noGrp="1" noChangeArrowheads="1"/>
          </p:cNvSpPr>
          <p:nvPr>
            <p:ph type="body" idx="1"/>
          </p:nvPr>
        </p:nvSpPr>
        <p:spPr>
          <a:xfrm>
            <a:off x="381000" y="4343400"/>
            <a:ext cx="6172200" cy="4191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MS PGothic" charset="0"/>
              </a:rPr>
              <a:t>Teacher Version</a:t>
            </a:r>
          </a:p>
          <a:p>
            <a:pPr>
              <a:defRPr/>
            </a:pPr>
            <a:r>
              <a:rPr lang="en-US" dirty="0">
                <a:cs typeface="+mn-cs"/>
              </a:rPr>
              <a:t>Presenter's Choice for device of comfort</a:t>
            </a:r>
          </a:p>
        </p:txBody>
      </p:sp>
    </p:spTree>
    <p:extLst>
      <p:ext uri="{BB962C8B-B14F-4D97-AF65-F5344CB8AC3E}">
        <p14:creationId xmlns:p14="http://schemas.microsoft.com/office/powerpoint/2010/main" val="3102628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B6C35C-32B9-0D4C-A02D-CF82C772ED55}" type="slidenum">
              <a:rPr lang="en-US"/>
              <a:pPr>
                <a:defRPr/>
              </a:pPr>
              <a:t>66</a:t>
            </a:fld>
            <a:endParaRPr lang="en-US"/>
          </a:p>
        </p:txBody>
      </p:sp>
      <p:sp>
        <p:nvSpPr>
          <p:cNvPr id="8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a:xfrm>
            <a:off x="381000" y="4343400"/>
            <a:ext cx="6172200" cy="4191000"/>
          </a:xfrm>
        </p:spPr>
        <p:txBody>
          <a:bodyPr/>
          <a:lstStyle/>
          <a:p>
            <a:pPr eaLnBrk="1" hangingPunct="1">
              <a:defRPr/>
            </a:pPr>
            <a:r>
              <a:rPr lang="en-US" dirty="0">
                <a:cs typeface="+mn-cs"/>
              </a:rPr>
              <a:t>Teacher Version</a:t>
            </a:r>
          </a:p>
        </p:txBody>
      </p:sp>
    </p:spTree>
    <p:extLst>
      <p:ext uri="{BB962C8B-B14F-4D97-AF65-F5344CB8AC3E}">
        <p14:creationId xmlns:p14="http://schemas.microsoft.com/office/powerpoint/2010/main" val="35770009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4676F5-051C-6747-99CC-61AFBBC30FD7}" type="slidenum">
              <a:rPr lang="en-US">
                <a:solidFill>
                  <a:srgbClr val="000000"/>
                </a:solidFill>
              </a:rPr>
              <a:pPr>
                <a:defRPr/>
              </a:pPr>
              <a:t>67</a:t>
            </a:fld>
            <a:endParaRPr lang="en-US">
              <a:solidFill>
                <a:srgbClr val="000000"/>
              </a:solidFill>
            </a:endParaRPr>
          </a:p>
        </p:txBody>
      </p:sp>
      <p:sp>
        <p:nvSpPr>
          <p:cNvPr id="6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7" name="Rectangle 3"/>
          <p:cNvSpPr>
            <a:spLocks noGrp="1" noChangeArrowheads="1"/>
          </p:cNvSpPr>
          <p:nvPr>
            <p:ph type="body" idx="1"/>
          </p:nvPr>
        </p:nvSpPr>
        <p:spPr>
          <a:xfrm>
            <a:off x="381000" y="4343400"/>
            <a:ext cx="6172200" cy="4191000"/>
          </a:xfrm>
        </p:spPr>
        <p:txBody>
          <a:bodyPr/>
          <a:lstStyle/>
          <a:p>
            <a:pPr eaLnBrk="1" hangingPunct="1">
              <a:defRPr/>
            </a:pPr>
            <a:r>
              <a:rPr lang="en-US" dirty="0">
                <a:latin typeface="Times New Roman"/>
                <a:ea typeface="MS PGothic"/>
                <a:cs typeface="Times New Roman"/>
              </a:rPr>
              <a:t>Presenter's Choice for device of comfort</a:t>
            </a:r>
            <a:endParaRPr lang="en-US" dirty="0">
              <a:cs typeface="+mn-cs"/>
            </a:endParaRPr>
          </a:p>
        </p:txBody>
      </p:sp>
    </p:spTree>
    <p:extLst>
      <p:ext uri="{BB962C8B-B14F-4D97-AF65-F5344CB8AC3E}">
        <p14:creationId xmlns:p14="http://schemas.microsoft.com/office/powerpoint/2010/main" val="212062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B6C35C-32B9-0D4C-A02D-CF82C772ED55}" type="slidenum">
              <a:rPr lang="en-US"/>
              <a:pPr>
                <a:defRPr/>
              </a:pPr>
              <a:t>68</a:t>
            </a:fld>
            <a:endParaRPr lang="en-US"/>
          </a:p>
        </p:txBody>
      </p:sp>
      <p:sp>
        <p:nvSpPr>
          <p:cNvPr id="8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a:xfrm>
            <a:off x="381000" y="4343400"/>
            <a:ext cx="6172200" cy="4191000"/>
          </a:xfrm>
        </p:spPr>
        <p:txBody>
          <a:bodyPr/>
          <a:lstStyle/>
          <a:p>
            <a:pPr>
              <a:defRPr/>
            </a:pPr>
            <a:r>
              <a:rPr lang="en-US" dirty="0">
                <a:cs typeface="+mn-cs"/>
              </a:rPr>
              <a:t>Presenter's Choice for device of comfort</a:t>
            </a:r>
          </a:p>
        </p:txBody>
      </p:sp>
    </p:spTree>
    <p:extLst>
      <p:ext uri="{BB962C8B-B14F-4D97-AF65-F5344CB8AC3E}">
        <p14:creationId xmlns:p14="http://schemas.microsoft.com/office/powerpoint/2010/main" val="1061631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Participants will use inside outside circles</a:t>
            </a:r>
            <a:r>
              <a:rPr lang="en-US" baseline="0" dirty="0"/>
              <a:t> to practice the “cue” only. Inside=delivery of cue.  Outside=listen and provide feedback. (30 sec for cue, 30 sec for feedback) Switch roles.  Rotate.  Reference </a:t>
            </a:r>
            <a:r>
              <a:rPr lang="en-US" b="1" baseline="0" dirty="0"/>
              <a:t>Handout</a:t>
            </a:r>
            <a:r>
              <a:rPr lang="en-US" baseline="0" dirty="0"/>
              <a:t>:  cue do review checklist.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70</a:t>
            </a:fld>
            <a:endParaRPr lang="en-US" altLang="en-US"/>
          </a:p>
        </p:txBody>
      </p:sp>
    </p:spTree>
    <p:extLst>
      <p:ext uri="{BB962C8B-B14F-4D97-AF65-F5344CB8AC3E}">
        <p14:creationId xmlns:p14="http://schemas.microsoft.com/office/powerpoint/2010/main" val="42239358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
        <p:nvSpPr>
          <p:cNvPr id="222212"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222213"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A0913A09-2AF1-4ECE-B075-E6B9FEA91656}" type="slidenum">
              <a:rPr lang="en-US" altLang="en-US" sz="1200" smtClean="0">
                <a:solidFill>
                  <a:schemeClr val="tx1"/>
                </a:solidFill>
                <a:latin typeface="Times" panose="02020603050405020304" pitchFamily="18" charset="0"/>
              </a:rPr>
              <a:pPr/>
              <a:t>71</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66110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4198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D502BDDE-8460-0D4A-85C8-718786DBC34C}" type="slidenum">
              <a:rPr lang="en-US" sz="1200">
                <a:latin typeface="Times" charset="0"/>
              </a:rPr>
              <a:pPr/>
              <a:t>9</a:t>
            </a:fld>
            <a:endParaRPr lang="en-US" sz="1200">
              <a:latin typeface="Times"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9086174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the importance of Cue,</a:t>
            </a:r>
            <a:r>
              <a:rPr lang="en-US" baseline="0" dirty="0"/>
              <a:t> Do, Review and Co-construction.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72</a:t>
            </a:fld>
            <a:endParaRPr lang="en-US" altLang="en-US"/>
          </a:p>
        </p:txBody>
      </p:sp>
    </p:spTree>
    <p:extLst>
      <p:ext uri="{BB962C8B-B14F-4D97-AF65-F5344CB8AC3E}">
        <p14:creationId xmlns:p14="http://schemas.microsoft.com/office/powerpoint/2010/main" val="4024590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take out the</a:t>
            </a:r>
            <a:r>
              <a:rPr lang="en-US" baseline="0" dirty="0"/>
              <a:t> student version of the “teaching with CERs” UO from their binder.  Give a minute for participants to make initial observations and share out.</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73</a:t>
            </a:fld>
            <a:endParaRPr lang="en-US" altLang="en-US"/>
          </a:p>
        </p:txBody>
      </p:sp>
    </p:spTree>
    <p:extLst>
      <p:ext uri="{BB962C8B-B14F-4D97-AF65-F5344CB8AC3E}">
        <p14:creationId xmlns:p14="http://schemas.microsoft.com/office/powerpoint/2010/main" val="3950307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Review if needed</a:t>
            </a:r>
          </a:p>
        </p:txBody>
      </p:sp>
      <p:sp>
        <p:nvSpPr>
          <p:cNvPr id="160772"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160773"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B3554223-2416-4FA3-BB54-7247FEA5C7FF}" type="slidenum">
              <a:rPr lang="en-US" altLang="en-US" sz="1200" smtClean="0">
                <a:solidFill>
                  <a:schemeClr val="tx1"/>
                </a:solidFill>
                <a:latin typeface="Times" panose="02020603050405020304" pitchFamily="18" charset="0"/>
              </a:rPr>
              <a:pPr/>
              <a:t>74</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3969358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baseline="0" dirty="0"/>
              <a:t>Explain how to build unit organizer from standard (Jane/Fawnia) </a:t>
            </a:r>
          </a:p>
          <a:p>
            <a:pPr marL="457200" indent="-457200">
              <a:buAutoNum type="arabicPeriod"/>
            </a:pPr>
            <a:r>
              <a:rPr lang="en-US" baseline="0" dirty="0"/>
              <a:t>Sort participants (new to UO/Go make UO)</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75</a:t>
            </a:fld>
            <a:endParaRPr lang="en-US" altLang="en-US"/>
          </a:p>
        </p:txBody>
      </p:sp>
    </p:spTree>
    <p:extLst>
      <p:ext uri="{BB962C8B-B14F-4D97-AF65-F5344CB8AC3E}">
        <p14:creationId xmlns:p14="http://schemas.microsoft.com/office/powerpoint/2010/main" val="37579437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Remind them to use the UO</a:t>
            </a:r>
            <a:r>
              <a:rPr lang="en-US" altLang="en-US" baseline="0" dirty="0">
                <a:latin typeface="Times New Roman" panose="02020603050405020304" pitchFamily="18" charset="0"/>
              </a:rPr>
              <a:t> device checklist to assist</a:t>
            </a:r>
            <a:endParaRPr lang="en-US" altLang="en-US" dirty="0">
              <a:latin typeface="Times New Roman" panose="02020603050405020304" pitchFamily="18" charset="0"/>
            </a:endParaRPr>
          </a:p>
        </p:txBody>
      </p:sp>
      <p:sp>
        <p:nvSpPr>
          <p:cNvPr id="195588"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195589"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B19845C3-37C9-4AD2-AA66-3D1D35C18168}" type="slidenum">
              <a:rPr lang="en-US" altLang="en-US" sz="1200" smtClean="0">
                <a:solidFill>
                  <a:schemeClr val="tx1"/>
                </a:solidFill>
                <a:latin typeface="Times" panose="02020603050405020304" pitchFamily="18" charset="0"/>
              </a:rPr>
              <a:pPr/>
              <a:t>76</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389397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should stress the importance of collaboration and continuous editing.</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77</a:t>
            </a:fld>
            <a:endParaRPr lang="en-US" altLang="en-US"/>
          </a:p>
        </p:txBody>
      </p:sp>
    </p:spTree>
    <p:extLst>
      <p:ext uri="{BB962C8B-B14F-4D97-AF65-F5344CB8AC3E}">
        <p14:creationId xmlns:p14="http://schemas.microsoft.com/office/powerpoint/2010/main" val="41725538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ndParaRPr>
          </a:p>
        </p:txBody>
      </p:sp>
      <p:sp>
        <p:nvSpPr>
          <p:cNvPr id="240644"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240645"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D3A31ACE-9349-4A76-8F7B-8B5E600CA5F2}" type="slidenum">
              <a:rPr lang="en-US" altLang="en-US" sz="1200" smtClean="0">
                <a:solidFill>
                  <a:schemeClr val="tx1"/>
                </a:solidFill>
                <a:latin typeface="Times" panose="02020603050405020304" pitchFamily="18" charset="0"/>
              </a:rPr>
              <a:pPr/>
              <a:t>78</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21154885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a:latin typeface="Times New Roman" panose="02020603050405020304" pitchFamily="18" charset="0"/>
              </a:rPr>
              <a:t>K.O.  </a:t>
            </a:r>
          </a:p>
        </p:txBody>
      </p:sp>
      <p:sp>
        <p:nvSpPr>
          <p:cNvPr id="227332"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227333"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8E9EE9E0-4E67-4906-9936-C9EDF619AEB9}" type="slidenum">
              <a:rPr lang="en-US" altLang="en-US" sz="1200" smtClean="0">
                <a:solidFill>
                  <a:schemeClr val="tx1"/>
                </a:solidFill>
                <a:latin typeface="Times" panose="02020603050405020304" pitchFamily="18" charset="0"/>
              </a:rPr>
              <a:pPr/>
              <a:t>79</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4427492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 Swap to ELMO and put</a:t>
            </a:r>
            <a:r>
              <a:rPr lang="en-US" baseline="0" dirty="0"/>
              <a:t> up UNIT ORGANIZER UO and review this routine and device with participants.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81</a:t>
            </a:fld>
            <a:endParaRPr lang="en-US" altLang="en-US"/>
          </a:p>
        </p:txBody>
      </p:sp>
    </p:spTree>
    <p:extLst>
      <p:ext uri="{BB962C8B-B14F-4D97-AF65-F5344CB8AC3E}">
        <p14:creationId xmlns:p14="http://schemas.microsoft.com/office/powerpoint/2010/main" val="17290820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K - Review.  Focus on ARTER. We’ve already covered the S &amp; M</a:t>
            </a:r>
          </a:p>
        </p:txBody>
      </p:sp>
      <p:sp>
        <p:nvSpPr>
          <p:cNvPr id="278532"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278533"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1CC6746E-C96D-47EA-A0C1-11F88AC6B8B8}" type="slidenum">
              <a:rPr lang="en-US" altLang="en-US" sz="1200" smtClean="0">
                <a:solidFill>
                  <a:schemeClr val="tx1"/>
                </a:solidFill>
                <a:latin typeface="Times" panose="02020603050405020304" pitchFamily="18" charset="0"/>
              </a:rPr>
              <a:pPr/>
              <a:t>82</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76445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4403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A811426C-0893-AF4C-8923-875351BA00FD}" type="slidenum">
              <a:rPr lang="en-US" sz="1200">
                <a:latin typeface="Times" charset="0"/>
              </a:rPr>
              <a:pPr/>
              <a:t>10</a:t>
            </a:fld>
            <a:endParaRPr lang="en-US" sz="1200">
              <a:latin typeface="Times"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2039636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will call attention to JUST Co-CONSTRUCTION Participants</a:t>
            </a:r>
            <a:r>
              <a:rPr lang="en-US" baseline="0" dirty="0"/>
              <a:t> will use a notecard or sticky to tally Teacher Talk vs. Student Talk</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83</a:t>
            </a:fld>
            <a:endParaRPr lang="en-US" altLang="en-US"/>
          </a:p>
        </p:txBody>
      </p:sp>
    </p:spTree>
    <p:extLst>
      <p:ext uri="{BB962C8B-B14F-4D97-AF65-F5344CB8AC3E}">
        <p14:creationId xmlns:p14="http://schemas.microsoft.com/office/powerpoint/2010/main" val="27285265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a:t>
            </a:r>
            <a:r>
              <a:rPr lang="en-US" baseline="0" dirty="0"/>
              <a:t> </a:t>
            </a:r>
            <a:r>
              <a:rPr lang="en-US" dirty="0"/>
              <a:t>sessions  before</a:t>
            </a:r>
            <a:r>
              <a:rPr lang="en-US" baseline="0" dirty="0"/>
              <a:t> lunch</a:t>
            </a:r>
            <a:endParaRPr lang="en-US" dirty="0"/>
          </a:p>
          <a:p>
            <a:r>
              <a:rPr lang="en-US" dirty="0"/>
              <a:t>Review expectations</a:t>
            </a:r>
            <a:r>
              <a:rPr lang="en-US" baseline="0" dirty="0"/>
              <a:t> with participants</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84</a:t>
            </a:fld>
            <a:endParaRPr lang="en-US" altLang="en-US"/>
          </a:p>
        </p:txBody>
      </p:sp>
    </p:spTree>
    <p:extLst>
      <p:ext uri="{BB962C8B-B14F-4D97-AF65-F5344CB8AC3E}">
        <p14:creationId xmlns:p14="http://schemas.microsoft.com/office/powerpoint/2010/main" val="31949442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rotate</a:t>
            </a:r>
            <a:r>
              <a:rPr lang="en-US" baseline="0" dirty="0"/>
              <a:t> so that each person acts as a teacher to do the “Do” a routine they have created.  The observer makes sure that all components of do are covered. </a:t>
            </a:r>
          </a:p>
          <a:p>
            <a:r>
              <a:rPr lang="en-US" baseline="0" dirty="0"/>
              <a:t>Reflect after activity:  What did you find to be challenging?  What did you learn?  Revisit the cue do review frame if needed.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85</a:t>
            </a:fld>
            <a:endParaRPr lang="en-US" altLang="en-US"/>
          </a:p>
        </p:txBody>
      </p:sp>
    </p:spTree>
    <p:extLst>
      <p:ext uri="{BB962C8B-B14F-4D97-AF65-F5344CB8AC3E}">
        <p14:creationId xmlns:p14="http://schemas.microsoft.com/office/powerpoint/2010/main" val="14886550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rotate</a:t>
            </a:r>
            <a:r>
              <a:rPr lang="en-US" baseline="0" dirty="0"/>
              <a:t> so that each person acts as a teacher to do the “Review” of a routine they have created.  The observer makes sure that all components of do are covered.  Student will co-construct with teacher. </a:t>
            </a:r>
          </a:p>
          <a:p>
            <a:r>
              <a:rPr lang="en-US" baseline="0" dirty="0"/>
              <a:t>Reflect after activity:  What did you find to be challenging?  What did you learn?  Revisit the cue do review frame if needed.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86</a:t>
            </a:fld>
            <a:endParaRPr lang="en-US" altLang="en-US"/>
          </a:p>
        </p:txBody>
      </p:sp>
    </p:spTree>
    <p:extLst>
      <p:ext uri="{BB962C8B-B14F-4D97-AF65-F5344CB8AC3E}">
        <p14:creationId xmlns:p14="http://schemas.microsoft.com/office/powerpoint/2010/main" val="16427257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Participants leave feedback on a sticky note while gallery walking and viewing peer’s CO drafts.  Presenters all give feedback.  If time allows, allow participants to get into like content groups to discuss final drafts and share ideas. Move participants into</a:t>
            </a:r>
            <a:r>
              <a:rPr lang="en-US" altLang="en-US" baseline="0" dirty="0">
                <a:latin typeface="Times New Roman" panose="02020603050405020304" pitchFamily="18" charset="0"/>
              </a:rPr>
              <a:t> content groups.  Assign a </a:t>
            </a:r>
            <a:r>
              <a:rPr lang="en-US" altLang="en-US" baseline="0" dirty="0" err="1">
                <a:latin typeface="Times New Roman" panose="02020603050405020304" pitchFamily="18" charset="0"/>
              </a:rPr>
              <a:t>Pder</a:t>
            </a:r>
            <a:r>
              <a:rPr lang="en-US" altLang="en-US" baseline="0" dirty="0">
                <a:latin typeface="Times New Roman" panose="02020603050405020304" pitchFamily="18" charset="0"/>
              </a:rPr>
              <a:t> to sit with each group. </a:t>
            </a:r>
            <a:endParaRPr lang="en-US" altLang="en-US" dirty="0">
              <a:latin typeface="Times New Roman" panose="02020603050405020304" pitchFamily="18" charset="0"/>
            </a:endParaRPr>
          </a:p>
        </p:txBody>
      </p:sp>
      <p:sp>
        <p:nvSpPr>
          <p:cNvPr id="19763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19763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F58A4846-A597-4534-B00A-37E4DBA6685B}" type="slidenum">
              <a:rPr lang="en-US" altLang="en-US" sz="1200" smtClean="0">
                <a:solidFill>
                  <a:schemeClr val="tx1"/>
                </a:solidFill>
                <a:latin typeface="Times" panose="02020603050405020304" pitchFamily="18" charset="0"/>
              </a:rPr>
              <a:pPr/>
              <a:t>88</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36913918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r>
              <a:rPr lang="en-US" b="1" baseline="0" dirty="0"/>
              <a:t>wait to revisit when they have data to graph?) </a:t>
            </a:r>
            <a:r>
              <a:rPr lang="en-US" baseline="0" dirty="0"/>
              <a:t>Revisit Pink sheet Tab 4.  1. Have participants self evaluate the course questions with arrows(Up=I know it, sideways = </a:t>
            </a:r>
            <a:r>
              <a:rPr lang="en-US" baseline="0" dirty="0" err="1"/>
              <a:t>kinda</a:t>
            </a:r>
            <a:r>
              <a:rPr lang="en-US" baseline="0" dirty="0"/>
              <a:t>, down=haven’t heard it yet or I don’t know).  2. Graph. 3. Revisit community principles and add to it if needed.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89</a:t>
            </a:fld>
            <a:endParaRPr lang="en-US" altLang="en-US"/>
          </a:p>
        </p:txBody>
      </p:sp>
    </p:spTree>
    <p:extLst>
      <p:ext uri="{BB962C8B-B14F-4D97-AF65-F5344CB8AC3E}">
        <p14:creationId xmlns:p14="http://schemas.microsoft.com/office/powerpoint/2010/main" val="9726777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Revisit from day 1?  Complete this instead of revisiting course organizer on previous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A4F10-169E-B14B-B938-99B39F2A50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4758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Only if needed. </a:t>
            </a:r>
          </a:p>
        </p:txBody>
      </p:sp>
      <p:sp>
        <p:nvSpPr>
          <p:cNvPr id="70660"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70661"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5C9D0C52-2D35-482D-946F-79A7C0A51303}" type="slidenum">
              <a:rPr lang="en-US" altLang="en-US" sz="1200" smtClean="0">
                <a:solidFill>
                  <a:schemeClr val="tx1"/>
                </a:solidFill>
                <a:latin typeface="Times" panose="02020603050405020304" pitchFamily="18" charset="0"/>
              </a:rPr>
              <a:pPr/>
              <a:t>91</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8161252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 5, first page. </a:t>
            </a:r>
            <a:r>
              <a:rPr lang="en-US" dirty="0"/>
              <a:t>Be sure to take a trainers time out and ask participants how you co-constructed</a:t>
            </a:r>
            <a:r>
              <a:rPr lang="en-US" baseline="0" dirty="0"/>
              <a:t> device with them.  What type of questions did I ask?</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92</a:t>
            </a:fld>
            <a:endParaRPr lang="en-US" altLang="en-US"/>
          </a:p>
        </p:txBody>
      </p:sp>
    </p:spTree>
    <p:extLst>
      <p:ext uri="{BB962C8B-B14F-4D97-AF65-F5344CB8AC3E}">
        <p14:creationId xmlns:p14="http://schemas.microsoft.com/office/powerpoint/2010/main" val="39556164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used with advanced UO</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93</a:t>
            </a:fld>
            <a:endParaRPr lang="en-US" altLang="en-US"/>
          </a:p>
        </p:txBody>
      </p:sp>
    </p:spTree>
    <p:extLst>
      <p:ext uri="{BB962C8B-B14F-4D97-AF65-F5344CB8AC3E}">
        <p14:creationId xmlns:p14="http://schemas.microsoft.com/office/powerpoint/2010/main" val="154121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4813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4051F691-F61F-B34A-A3FC-2C658ED6DE2D}" type="slidenum">
              <a:rPr lang="en-US" sz="1200">
                <a:latin typeface="Times" charset="0"/>
              </a:rPr>
              <a:pPr/>
              <a:t>11</a:t>
            </a:fld>
            <a:endParaRPr lang="en-US" sz="1200">
              <a:latin typeface="Times"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dirty="0">
              <a:latin typeface="Times New Roman" charset="0"/>
              <a:ea typeface="MS PGothic" charset="0"/>
            </a:endParaRPr>
          </a:p>
        </p:txBody>
      </p:sp>
    </p:spTree>
    <p:extLst>
      <p:ext uri="{BB962C8B-B14F-4D97-AF65-F5344CB8AC3E}">
        <p14:creationId xmlns:p14="http://schemas.microsoft.com/office/powerpoint/2010/main" val="7354545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Questions Sort Card Activity if needed. </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94</a:t>
            </a:fld>
            <a:endParaRPr lang="en-US" altLang="en-US"/>
          </a:p>
        </p:txBody>
      </p:sp>
    </p:spTree>
    <p:extLst>
      <p:ext uri="{BB962C8B-B14F-4D97-AF65-F5344CB8AC3E}">
        <p14:creationId xmlns:p14="http://schemas.microsoft.com/office/powerpoint/2010/main" val="3465147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r>
              <a:rPr lang="en-US">
                <a:latin typeface="Times New Roman" charset="0"/>
                <a:ea typeface="MS PGothic" charset="0"/>
              </a:rPr>
              <a:t>Pair Discussion</a:t>
            </a:r>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148485" name="Slide Number Placeholder 4"/>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78BCE071-12D0-E544-8CB1-A50E2A8856D9}" type="slidenum">
              <a:rPr lang="en-US" sz="1200">
                <a:latin typeface="Times" charset="0"/>
              </a:rPr>
              <a:pPr/>
              <a:t>95</a:t>
            </a:fld>
            <a:endParaRPr lang="en-US" sz="1200">
              <a:latin typeface="Times" charset="0"/>
            </a:endParaRPr>
          </a:p>
        </p:txBody>
      </p:sp>
    </p:spTree>
    <p:extLst>
      <p:ext uri="{BB962C8B-B14F-4D97-AF65-F5344CB8AC3E}">
        <p14:creationId xmlns:p14="http://schemas.microsoft.com/office/powerpoint/2010/main" val="203509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5017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CE558DD7-A775-A24B-A51F-9FBA2277C9C3}" type="slidenum">
              <a:rPr lang="en-US" sz="1200">
                <a:latin typeface="Times" charset="0"/>
              </a:rPr>
              <a:pPr/>
              <a:t>12</a:t>
            </a:fld>
            <a:endParaRPr lang="en-US" sz="1200">
              <a:latin typeface="Times"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145416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University of Kansas Center for Research on Learning  1/98</a:t>
            </a:r>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E7F591DB-3A8C-4AFF-B48D-8B7AA7E87ADA}"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036" descr="sim_2color_si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066800"/>
            <a:ext cx="28194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16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939D4C1-AE65-49D9-97A2-438EE4A0C6C1}" type="datetimeFigureOut">
              <a:rPr lang="en-US" smtClean="0"/>
              <a:pPr>
                <a:defRPr/>
              </a:pPr>
              <a:t>7/2/25</a:t>
            </a:fld>
            <a:endParaRPr lang="en-US" dirty="0"/>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468733B6-4D32-460F-9673-053513A364F2}" type="slidenum">
              <a:rPr lang="en-US" altLang="en-US" smtClean="0"/>
              <a:pPr>
                <a:defRPr/>
              </a:pPr>
              <a:t>‹#›</a:t>
            </a:fld>
            <a:endParaRPr lang="en-US" altLang="en-US"/>
          </a:p>
        </p:txBody>
      </p:sp>
    </p:spTree>
    <p:extLst>
      <p:ext uri="{BB962C8B-B14F-4D97-AF65-F5344CB8AC3E}">
        <p14:creationId xmlns:p14="http://schemas.microsoft.com/office/powerpoint/2010/main" val="71892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4DC4183-A0A6-4633-AC7C-753B6495BC6C}" type="datetimeFigureOut">
              <a:rPr lang="en-US" smtClean="0"/>
              <a:pPr>
                <a:defRPr/>
              </a:pPr>
              <a:t>7/2/25</a:t>
            </a:fld>
            <a:endParaRPr lang="en-US" dirty="0"/>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7C15157F-50F7-42AA-BE83-5E3A871E26C7}" type="slidenum">
              <a:rPr lang="en-US" altLang="en-US" smtClean="0"/>
              <a:pPr>
                <a:defRPr/>
              </a:pPr>
              <a:t>‹#›</a:t>
            </a:fld>
            <a:endParaRPr lang="en-US" altLang="en-US"/>
          </a:p>
        </p:txBody>
      </p:sp>
    </p:spTree>
    <p:extLst>
      <p:ext uri="{BB962C8B-B14F-4D97-AF65-F5344CB8AC3E}">
        <p14:creationId xmlns:p14="http://schemas.microsoft.com/office/powerpoint/2010/main" val="3896014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DC5E0-5036-884C-9BAE-77FB9BA5BE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191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4B3FF-CC13-384F-8D5A-45695DF0B9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4432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E0E80B-5562-294A-ADA5-45D0526EAE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53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4F52FD-B653-CE40-9E5C-2EB0F2931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539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DB1DBF-8063-2240-83DB-612FFFCDBD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4245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AE91C6-F31F-D14F-A517-DB000F615A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717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2FDF4E-62C2-B94E-86DC-FC8D3026A8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932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DA4B52-2D93-8943-9518-1D1126F6C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233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086B0E5-B4B0-4EF9-94A2-0AD00C0FDB0C}" type="datetimeFigureOut">
              <a:rPr lang="en-US" smtClean="0"/>
              <a:pPr>
                <a:defRPr/>
              </a:pPr>
              <a:t>7/2/25</a:t>
            </a:fld>
            <a:endParaRPr lang="en-US" dirty="0"/>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D7E980DF-4CF3-49C6-B4AA-B2DD177B7BE2}" type="slidenum">
              <a:rPr lang="en-US" altLang="en-US" smtClean="0"/>
              <a:pPr>
                <a:defRPr/>
              </a:pPr>
              <a:t>‹#›</a:t>
            </a:fld>
            <a:endParaRPr lang="en-US" altLang="en-US"/>
          </a:p>
        </p:txBody>
      </p:sp>
    </p:spTree>
    <p:extLst>
      <p:ext uri="{BB962C8B-B14F-4D97-AF65-F5344CB8AC3E}">
        <p14:creationId xmlns:p14="http://schemas.microsoft.com/office/powerpoint/2010/main" val="1815412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73E45B-6DA2-D949-BB61-953EA45857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0741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6C7CB1-547A-A845-8290-9727B46C34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266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BB6BA-E1D2-B245-B23A-0D0F7F0C4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5077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DC5E0-5036-884C-9BAE-77FB9BA5BE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414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4B3FF-CC13-384F-8D5A-45695DF0B9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5580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E0E80B-5562-294A-ADA5-45D0526EAE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522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4F52FD-B653-CE40-9E5C-2EB0F2931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00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DB1DBF-8063-2240-83DB-612FFFCDBD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800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AE91C6-F31F-D14F-A517-DB000F615A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977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2FDF4E-62C2-B94E-86DC-FC8D3026A8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61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F760975-3035-435C-9BA8-71212F75C12A}" type="datetimeFigureOut">
              <a:rPr lang="en-US" smtClean="0"/>
              <a:pPr>
                <a:defRPr/>
              </a:pPr>
              <a:t>7/2/25</a:t>
            </a:fld>
            <a:endParaRPr lang="en-US" dirty="0"/>
          </a:p>
        </p:txBody>
      </p:sp>
      <p:sp>
        <p:nvSpPr>
          <p:cNvPr id="5" name="Footer Placeholder 4"/>
          <p:cNvSpPr>
            <a:spLocks noGrp="1"/>
          </p:cNvSpPr>
          <p:nvPr>
            <p:ph type="ftr" sz="quarter" idx="11"/>
          </p:nvPr>
        </p:nvSpPr>
        <p:spPr/>
        <p:txBody>
          <a:bodyPr/>
          <a:lstStyle/>
          <a:p>
            <a:pPr>
              <a:defRPr/>
            </a:pPr>
            <a:r>
              <a:rPr lang="en-US"/>
              <a:t>University of Kansas Center for Research on Learning  2006</a:t>
            </a:r>
          </a:p>
        </p:txBody>
      </p:sp>
      <p:sp>
        <p:nvSpPr>
          <p:cNvPr id="6" name="Slide Number Placeholder 5"/>
          <p:cNvSpPr>
            <a:spLocks noGrp="1"/>
          </p:cNvSpPr>
          <p:nvPr>
            <p:ph type="sldNum" sz="quarter" idx="12"/>
          </p:nvPr>
        </p:nvSpPr>
        <p:spPr/>
        <p:txBody>
          <a:bodyPr/>
          <a:lstStyle/>
          <a:p>
            <a:pPr>
              <a:defRPr/>
            </a:pPr>
            <a:fld id="{D0C50605-0D5F-4ED8-9AED-826864D94FE7}"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2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DA4B52-2D93-8943-9518-1D1126F6C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047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73E45B-6DA2-D949-BB61-953EA45857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0162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6C7CB1-547A-A845-8290-9727B46C34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012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BB6BA-E1D2-B245-B23A-0D0F7F0C4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2107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A3524C-6F3E-464E-8E99-DDB1A2DDFCE3}" type="datetimeFigureOut">
              <a:rPr lang="en-US" smtClean="0"/>
              <a:t>7/2/25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937557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3524C-6F3E-464E-8E99-DDB1A2DDFCE3}" type="datetimeFigureOut">
              <a:rPr lang="en-US" smtClean="0"/>
              <a:t>7/2/25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2041385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3524C-6F3E-464E-8E99-DDB1A2DDFCE3}" type="datetimeFigureOut">
              <a:rPr lang="en-US" smtClean="0"/>
              <a:t>7/2/25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1377988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A3524C-6F3E-464E-8E99-DDB1A2DDFCE3}" type="datetimeFigureOut">
              <a:rPr lang="en-US" smtClean="0"/>
              <a:t>7/2/25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979361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A3524C-6F3E-464E-8E99-DDB1A2DDFCE3}" type="datetimeFigureOut">
              <a:rPr lang="en-US" smtClean="0"/>
              <a:t>7/2/25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4002866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A3524C-6F3E-464E-8E99-DDB1A2DDFCE3}" type="datetimeFigureOut">
              <a:rPr lang="en-US" smtClean="0"/>
              <a:t>7/2/25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273805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DCB301D-77B2-4E8F-9C9E-E0FE281EE60B}" type="datetimeFigureOut">
              <a:rPr lang="en-US" smtClean="0"/>
              <a:pPr>
                <a:defRPr/>
              </a:pPr>
              <a:t>7/2/25</a:t>
            </a:fld>
            <a:endParaRPr lang="en-US" dirty="0"/>
          </a:p>
        </p:txBody>
      </p:sp>
      <p:sp>
        <p:nvSpPr>
          <p:cNvPr id="6" name="Footer Placeholder 5"/>
          <p:cNvSpPr>
            <a:spLocks noGrp="1"/>
          </p:cNvSpPr>
          <p:nvPr>
            <p:ph type="ftr" sz="quarter" idx="11"/>
          </p:nvPr>
        </p:nvSpPr>
        <p:spPr/>
        <p:txBody>
          <a:bodyPr/>
          <a:lstStyle/>
          <a:p>
            <a:pPr>
              <a:defRPr/>
            </a:pPr>
            <a:r>
              <a:rPr lang="en-US"/>
              <a:t>University of Kansas Center for Research on Learning  2006</a:t>
            </a:r>
          </a:p>
        </p:txBody>
      </p:sp>
      <p:sp>
        <p:nvSpPr>
          <p:cNvPr id="7" name="Slide Number Placeholder 6"/>
          <p:cNvSpPr>
            <a:spLocks noGrp="1"/>
          </p:cNvSpPr>
          <p:nvPr>
            <p:ph type="sldNum" sz="quarter" idx="12"/>
          </p:nvPr>
        </p:nvSpPr>
        <p:spPr/>
        <p:txBody>
          <a:bodyPr/>
          <a:lstStyle/>
          <a:p>
            <a:pPr>
              <a:defRPr/>
            </a:pPr>
            <a:fld id="{234C64EF-7C38-42C1-8308-B072D10CD475}" type="slidenum">
              <a:rPr lang="en-US" altLang="en-US" smtClean="0"/>
              <a:pPr>
                <a:defRPr/>
              </a:pPr>
              <a:t>‹#›</a:t>
            </a:fld>
            <a:endParaRPr lang="en-US" altLang="en-US"/>
          </a:p>
        </p:txBody>
      </p:sp>
    </p:spTree>
    <p:extLst>
      <p:ext uri="{BB962C8B-B14F-4D97-AF65-F5344CB8AC3E}">
        <p14:creationId xmlns:p14="http://schemas.microsoft.com/office/powerpoint/2010/main" val="1385659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3524C-6F3E-464E-8E99-DDB1A2DDFCE3}" type="datetimeFigureOut">
              <a:rPr lang="en-US" smtClean="0"/>
              <a:t>7/2/25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762961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3524C-6F3E-464E-8E99-DDB1A2DDFCE3}" type="datetimeFigureOut">
              <a:rPr lang="en-US" smtClean="0"/>
              <a:t>7/2/25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3294602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3524C-6F3E-464E-8E99-DDB1A2DDFCE3}" type="datetimeFigureOut">
              <a:rPr lang="en-US" smtClean="0"/>
              <a:t>7/2/25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3598736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3524C-6F3E-464E-8E99-DDB1A2DDFCE3}" type="datetimeFigureOut">
              <a:rPr lang="en-US" smtClean="0"/>
              <a:t>7/2/25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3081105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3524C-6F3E-464E-8E99-DDB1A2DDFCE3}" type="datetimeFigureOut">
              <a:rPr lang="en-US" smtClean="0"/>
              <a:t>7/2/25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95-8833-427E-B19A-5986B3E58DFB}" type="slidenum">
              <a:rPr lang="en-US" smtClean="0"/>
              <a:t>‹#›</a:t>
            </a:fld>
            <a:endParaRPr lang="en-US"/>
          </a:p>
        </p:txBody>
      </p:sp>
    </p:spTree>
    <p:extLst>
      <p:ext uri="{BB962C8B-B14F-4D97-AF65-F5344CB8AC3E}">
        <p14:creationId xmlns:p14="http://schemas.microsoft.com/office/powerpoint/2010/main" val="3950901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628650" y="6311899"/>
            <a:ext cx="7899400" cy="719008"/>
          </a:xfrm>
          <a:prstGeom prst="rect">
            <a:avLst/>
          </a:prstGeom>
        </p:spPr>
      </p:pic>
    </p:spTree>
    <p:extLst>
      <p:ext uri="{BB962C8B-B14F-4D97-AF65-F5344CB8AC3E}">
        <p14:creationId xmlns:p14="http://schemas.microsoft.com/office/powerpoint/2010/main" val="23783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C3254CE-D482-41EA-8BE9-3FE37C18CC27}" type="datetimeFigureOut">
              <a:rPr lang="en-US" smtClean="0"/>
              <a:pPr>
                <a:defRPr/>
              </a:pPr>
              <a:t>7/2/25</a:t>
            </a:fld>
            <a:endParaRPr lang="en-US" dirty="0"/>
          </a:p>
        </p:txBody>
      </p:sp>
      <p:sp>
        <p:nvSpPr>
          <p:cNvPr id="8" name="Footer Placeholder 7"/>
          <p:cNvSpPr>
            <a:spLocks noGrp="1"/>
          </p:cNvSpPr>
          <p:nvPr>
            <p:ph type="ftr" sz="quarter" idx="11"/>
          </p:nvPr>
        </p:nvSpPr>
        <p:spPr/>
        <p:txBody>
          <a:bodyPr/>
          <a:lstStyle/>
          <a:p>
            <a:pPr>
              <a:defRPr/>
            </a:pPr>
            <a:r>
              <a:rPr lang="en-US"/>
              <a:t>University of Kansas Center for Research on Learning  2006</a:t>
            </a:r>
          </a:p>
        </p:txBody>
      </p:sp>
      <p:sp>
        <p:nvSpPr>
          <p:cNvPr id="9" name="Slide Number Placeholder 8"/>
          <p:cNvSpPr>
            <a:spLocks noGrp="1"/>
          </p:cNvSpPr>
          <p:nvPr>
            <p:ph type="sldNum" sz="quarter" idx="12"/>
          </p:nvPr>
        </p:nvSpPr>
        <p:spPr/>
        <p:txBody>
          <a:bodyPr/>
          <a:lstStyle/>
          <a:p>
            <a:pPr>
              <a:defRPr/>
            </a:pPr>
            <a:fld id="{D9A85D2D-7147-4F40-9843-C884EA53380E}" type="slidenum">
              <a:rPr lang="en-US" altLang="en-US" smtClean="0"/>
              <a:pPr>
                <a:defRPr/>
              </a:pPr>
              <a:t>‹#›</a:t>
            </a:fld>
            <a:endParaRPr lang="en-US" altLang="en-US"/>
          </a:p>
        </p:txBody>
      </p:sp>
    </p:spTree>
    <p:extLst>
      <p:ext uri="{BB962C8B-B14F-4D97-AF65-F5344CB8AC3E}">
        <p14:creationId xmlns:p14="http://schemas.microsoft.com/office/powerpoint/2010/main" val="10895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C4078E2-4BE6-4E48-9876-0A0094DEDA64}" type="datetimeFigureOut">
              <a:rPr lang="en-US" smtClean="0"/>
              <a:pPr>
                <a:defRPr/>
              </a:pPr>
              <a:t>7/2/25</a:t>
            </a:fld>
            <a:endParaRPr lang="en-US"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8A8E1FE6-4A9F-42F0-8150-6FEDD84DF393}" type="slidenum">
              <a:rPr lang="en-US" altLang="en-US" smtClean="0"/>
              <a:pPr>
                <a:defRPr/>
              </a:pPr>
              <a:t>‹#›</a:t>
            </a:fld>
            <a:endParaRPr lang="en-US" altLang="en-US"/>
          </a:p>
        </p:txBody>
      </p:sp>
    </p:spTree>
    <p:extLst>
      <p:ext uri="{BB962C8B-B14F-4D97-AF65-F5344CB8AC3E}">
        <p14:creationId xmlns:p14="http://schemas.microsoft.com/office/powerpoint/2010/main" val="181287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060430BE-46BE-4D1B-B354-FEEA33B7AAE4}" type="datetimeFigureOut">
              <a:rPr lang="en-US" smtClean="0"/>
              <a:pPr>
                <a:defRPr/>
              </a:pPr>
              <a:t>7/2/25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t>University of Kansas Center for Research on Learning  2006</a:t>
            </a:r>
          </a:p>
        </p:txBody>
      </p:sp>
      <p:sp>
        <p:nvSpPr>
          <p:cNvPr id="9" name="Slide Number Placeholder 8"/>
          <p:cNvSpPr>
            <a:spLocks noGrp="1"/>
          </p:cNvSpPr>
          <p:nvPr>
            <p:ph type="sldNum" sz="quarter" idx="12"/>
          </p:nvPr>
        </p:nvSpPr>
        <p:spPr/>
        <p:txBody>
          <a:bodyPr/>
          <a:lstStyle/>
          <a:p>
            <a:pPr>
              <a:defRPr/>
            </a:pPr>
            <a:fld id="{F93D5989-1582-45EA-A0CB-90C72B6608E5}" type="slidenum">
              <a:rPr lang="en-US" altLang="en-US" smtClean="0"/>
              <a:pPr>
                <a:defRPr/>
              </a:pPr>
              <a:t>‹#›</a:t>
            </a:fld>
            <a:endParaRPr lang="en-US" altLang="en-US"/>
          </a:p>
        </p:txBody>
      </p:sp>
    </p:spTree>
    <p:extLst>
      <p:ext uri="{BB962C8B-B14F-4D97-AF65-F5344CB8AC3E}">
        <p14:creationId xmlns:p14="http://schemas.microsoft.com/office/powerpoint/2010/main" val="286180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40EFF8E4-48E9-4CD7-BAE1-E164EADAA9CD}" type="datetimeFigureOut">
              <a:rPr lang="en-US" smtClean="0"/>
              <a:pPr>
                <a:defRPr/>
              </a:pPr>
              <a:t>7/2/25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a:t>University of Kansas Center for Research on Learning  2006</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7843AEE-7546-4F63-88F1-0BF41B69C1AB}" type="slidenum">
              <a:rPr lang="en-US" altLang="en-US" smtClean="0"/>
              <a:pPr>
                <a:defRPr/>
              </a:pPr>
              <a:t>‹#›</a:t>
            </a:fld>
            <a:endParaRPr lang="en-US" altLang="en-US"/>
          </a:p>
        </p:txBody>
      </p:sp>
    </p:spTree>
    <p:extLst>
      <p:ext uri="{BB962C8B-B14F-4D97-AF65-F5344CB8AC3E}">
        <p14:creationId xmlns:p14="http://schemas.microsoft.com/office/powerpoint/2010/main" val="411024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83AC63-E4F0-4591-8906-84A41AEF0D05}" type="datetimeFigureOut">
              <a:rPr lang="en-US" smtClean="0"/>
              <a:pPr>
                <a:defRPr/>
              </a:pPr>
              <a:t>7/2/25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1C2B47E2-FEB0-486C-B0F1-42F934D8EFBA}" type="slidenum">
              <a:rPr lang="en-US" altLang="en-US" smtClean="0"/>
              <a:pPr>
                <a:defRPr/>
              </a:pPr>
              <a:t>‹#›</a:t>
            </a:fld>
            <a:endParaRPr lang="en-US" altLang="en-US"/>
          </a:p>
        </p:txBody>
      </p:sp>
    </p:spTree>
    <p:extLst>
      <p:ext uri="{BB962C8B-B14F-4D97-AF65-F5344CB8AC3E}">
        <p14:creationId xmlns:p14="http://schemas.microsoft.com/office/powerpoint/2010/main" val="409272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69CF5BEB-7BB5-42ED-A5FF-EB6F69DDAEAE}" type="datetimeFigureOut">
              <a:rPr lang="en-US" smtClean="0"/>
              <a:pPr>
                <a:defRPr/>
              </a:pPr>
              <a:t>7/2/25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University of Kansas Center for Research on Learning  2006</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AB14FE64-FD5A-45B8-A8D2-E21C2A2F6C4A}" type="slidenum">
              <a:rPr lang="en-US" altLang="en-US" smtClean="0"/>
              <a:pPr>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sim_2color_si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53313" y="5786438"/>
            <a:ext cx="16906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65062"/>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eaLnBrk="1" hangingPunct="1">
              <a:defRPr/>
            </a:pPr>
            <a:endParaRPr lang="en-US">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eaLnBrk="1" hangingPunct="1">
              <a:defRPr/>
            </a:pPr>
            <a:endParaRPr lang="en-US">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eaLnBrk="1" hangingPunct="1">
              <a:defRPr/>
            </a:pPr>
            <a:fld id="{8D92532F-CFD0-3443-9829-84B0800B5556}" type="slidenum">
              <a:rPr lang="en-US">
                <a:latin typeface="Arial" charset="0"/>
                <a:ea typeface="ＭＳ Ｐゴシック" charset="0"/>
              </a:rPr>
              <a:pPr eaLnBrk="1" hangingPunct="1">
                <a:defRPr/>
              </a:pPr>
              <a:t>‹#›</a:t>
            </a:fld>
            <a:endParaRPr lang="en-US">
              <a:latin typeface="Arial" charset="0"/>
              <a:ea typeface="ＭＳ Ｐゴシック" charset="0"/>
            </a:endParaRPr>
          </a:p>
        </p:txBody>
      </p:sp>
    </p:spTree>
    <p:extLst>
      <p:ext uri="{BB962C8B-B14F-4D97-AF65-F5344CB8AC3E}">
        <p14:creationId xmlns:p14="http://schemas.microsoft.com/office/powerpoint/2010/main" val="642947770"/>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eaLnBrk="1" hangingPunct="1">
              <a:defRPr/>
            </a:pPr>
            <a:endParaRPr lang="en-US">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eaLnBrk="1" hangingPunct="1">
              <a:defRPr/>
            </a:pPr>
            <a:endParaRPr lang="en-US">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eaLnBrk="1" hangingPunct="1">
              <a:defRPr/>
            </a:pPr>
            <a:fld id="{8D92532F-CFD0-3443-9829-84B0800B5556}" type="slidenum">
              <a:rPr lang="en-US">
                <a:latin typeface="Arial" charset="0"/>
                <a:ea typeface="ＭＳ Ｐゴシック" charset="0"/>
              </a:rPr>
              <a:pPr eaLnBrk="1" hangingPunct="1">
                <a:defRPr/>
              </a:pPr>
              <a:t>‹#›</a:t>
            </a:fld>
            <a:endParaRPr lang="en-US">
              <a:latin typeface="Arial" charset="0"/>
              <a:ea typeface="ＭＳ Ｐゴシック" charset="0"/>
            </a:endParaRPr>
          </a:p>
        </p:txBody>
      </p:sp>
    </p:spTree>
    <p:extLst>
      <p:ext uri="{BB962C8B-B14F-4D97-AF65-F5344CB8AC3E}">
        <p14:creationId xmlns:p14="http://schemas.microsoft.com/office/powerpoint/2010/main" val="446829589"/>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3524C-6F3E-464E-8E99-DDB1A2DDFCE3}" type="datetimeFigureOut">
              <a:rPr lang="en-US" smtClean="0"/>
              <a:t>7/2/25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91B95-8833-427E-B19A-5986B3E58DFB}" type="slidenum">
              <a:rPr lang="en-US" smtClean="0"/>
              <a:t>‹#›</a:t>
            </a:fld>
            <a:endParaRPr lang="en-US"/>
          </a:p>
        </p:txBody>
      </p:sp>
    </p:spTree>
    <p:extLst>
      <p:ext uri="{BB962C8B-B14F-4D97-AF65-F5344CB8AC3E}">
        <p14:creationId xmlns:p14="http://schemas.microsoft.com/office/powerpoint/2010/main" val="193064636"/>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 id="2147484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vimeo.com/simnetwork/review/87086441/4715a315f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screencast.com/t/ATYAOCDkyHg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mailto:janicecreneti@gmail.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edpuzzle.com/assignments/59305df310a91d6c026c04e8/watch"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3074" name="Title 3"/>
          <p:cNvSpPr>
            <a:spLocks noGrp="1"/>
          </p:cNvSpPr>
          <p:nvPr>
            <p:ph type="title"/>
          </p:nvPr>
        </p:nvSpPr>
        <p:spPr>
          <a:xfrm>
            <a:off x="1171074" y="112295"/>
            <a:ext cx="7732294" cy="1491916"/>
          </a:xfrm>
        </p:spPr>
        <p:txBody>
          <a:bodyPr>
            <a:noAutofit/>
          </a:bodyPr>
          <a:lstStyle/>
          <a:p>
            <a:pPr algn="ctr">
              <a:defRPr/>
            </a:pPr>
            <a:r>
              <a:rPr lang="en-US" sz="4400" b="1" dirty="0"/>
              <a:t>Content Enhancement Routines:  </a:t>
            </a:r>
            <a:br>
              <a:rPr lang="en-US" sz="4800" b="1" dirty="0"/>
            </a:br>
            <a:r>
              <a:rPr lang="en-US" sz="4800" b="1" dirty="0"/>
              <a:t>Course First! </a:t>
            </a:r>
          </a:p>
        </p:txBody>
      </p:sp>
      <p:sp>
        <p:nvSpPr>
          <p:cNvPr id="2" name="TextBox 1"/>
          <p:cNvSpPr txBox="1">
            <a:spLocks noChangeArrowheads="1"/>
          </p:cNvSpPr>
          <p:nvPr/>
        </p:nvSpPr>
        <p:spPr bwMode="auto">
          <a:xfrm>
            <a:off x="1857292" y="1984711"/>
            <a:ext cx="58816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algn="ctr"/>
            <a:r>
              <a:rPr lang="en-US" altLang="en-US" sz="4000" b="1" dirty="0">
                <a:solidFill>
                  <a:schemeClr val="tx1"/>
                </a:solidFill>
                <a:latin typeface="Aharoni" panose="02010803020104030203" pitchFamily="2" charset="-79"/>
                <a:cs typeface="Aharoni" panose="02010803020104030203" pitchFamily="2" charset="-79"/>
              </a:rPr>
              <a:t>Summer Institute </a:t>
            </a:r>
          </a:p>
          <a:p>
            <a:pPr algn="ctr"/>
            <a:r>
              <a:rPr lang="en-US" altLang="en-US" sz="4000" b="1" dirty="0">
                <a:solidFill>
                  <a:schemeClr val="tx1"/>
                </a:solidFill>
                <a:latin typeface="Aharoni" panose="02010803020104030203" pitchFamily="2" charset="-79"/>
                <a:cs typeface="Aharoni" panose="02010803020104030203" pitchFamily="2" charset="-79"/>
              </a:rPr>
              <a:t>2019</a:t>
            </a:r>
          </a:p>
          <a:p>
            <a:pPr algn="ctr"/>
            <a:r>
              <a:rPr lang="en-US" altLang="en-US" sz="3200" b="1" dirty="0">
                <a:solidFill>
                  <a:schemeClr val="tx1"/>
                </a:solidFill>
                <a:latin typeface="Aharoni" panose="02010803020104030203" pitchFamily="2" charset="-79"/>
                <a:cs typeface="Aharoni" panose="02010803020104030203" pitchFamily="2" charset="-79"/>
              </a:rPr>
              <a:t>Day</a:t>
            </a:r>
            <a:r>
              <a:rPr lang="en-US" altLang="en-US" sz="4000" b="1" dirty="0">
                <a:solidFill>
                  <a:schemeClr val="tx1"/>
                </a:solidFill>
                <a:latin typeface="Aharoni" panose="02010803020104030203" pitchFamily="2" charset="-79"/>
                <a:cs typeface="Aharoni" panose="02010803020104030203" pitchFamily="2" charset="-79"/>
              </a:rPr>
              <a:t> 2</a:t>
            </a:r>
          </a:p>
        </p:txBody>
      </p:sp>
      <p:pic>
        <p:nvPicPr>
          <p:cNvPr id="4" name="Picture 3"/>
          <p:cNvPicPr>
            <a:picLocks noChangeAspect="1"/>
          </p:cNvPicPr>
          <p:nvPr/>
        </p:nvPicPr>
        <p:blipFill>
          <a:blip r:embed="rId4"/>
          <a:stretch>
            <a:fillRect/>
          </a:stretch>
        </p:blipFill>
        <p:spPr>
          <a:xfrm>
            <a:off x="242386" y="5697372"/>
            <a:ext cx="1857375" cy="99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22960" y="286604"/>
            <a:ext cx="7543800" cy="1252829"/>
          </a:xfrm>
        </p:spPr>
        <p:txBody>
          <a:bodyPr/>
          <a:lstStyle/>
          <a:p>
            <a:pPr algn="ctr" eaLnBrk="1" hangingPunct="1"/>
            <a:r>
              <a:rPr lang="en-US" sz="3100" b="1" dirty="0">
                <a:latin typeface="Arial" charset="0"/>
                <a:ea typeface="MS PGothic" charset="0"/>
              </a:rPr>
              <a:t>Components of</a:t>
            </a:r>
            <a:br>
              <a:rPr lang="en-US" sz="3400" b="1" dirty="0">
                <a:latin typeface="Arial" charset="0"/>
                <a:ea typeface="MS PGothic" charset="0"/>
              </a:rPr>
            </a:br>
            <a:r>
              <a:rPr lang="en-US" sz="3400" b="1" dirty="0">
                <a:latin typeface="Arial" charset="0"/>
                <a:ea typeface="MS PGothic" charset="0"/>
              </a:rPr>
              <a:t>The Unit Organizer Routine</a:t>
            </a:r>
          </a:p>
        </p:txBody>
      </p:sp>
      <p:sp>
        <p:nvSpPr>
          <p:cNvPr id="50179" name="Rectangle 3"/>
          <p:cNvSpPr>
            <a:spLocks noGrp="1" noChangeArrowheads="1"/>
          </p:cNvSpPr>
          <p:nvPr>
            <p:ph idx="1"/>
          </p:nvPr>
        </p:nvSpPr>
        <p:spPr>
          <a:xfrm>
            <a:off x="374650" y="2049463"/>
            <a:ext cx="8294688" cy="4087812"/>
          </a:xfrm>
        </p:spPr>
        <p:txBody>
          <a:bodyPr rtlCol="0">
            <a:normAutofit fontScale="92500" lnSpcReduction="10000"/>
          </a:bodyPr>
          <a:lstStyle/>
          <a:p>
            <a:pPr algn="ctr" eaLnBrk="1" fontAlgn="auto" hangingPunct="1">
              <a:lnSpc>
                <a:spcPct val="90000"/>
              </a:lnSpc>
              <a:spcAft>
                <a:spcPts val="0"/>
              </a:spcAft>
              <a:buFont typeface="Wingdings" charset="0"/>
              <a:buNone/>
              <a:defRPr/>
            </a:pPr>
            <a:r>
              <a:rPr lang="en-US" sz="2800" dirty="0">
                <a:solidFill>
                  <a:schemeClr val="tx1">
                    <a:lumMod val="90000"/>
                    <a:lumOff val="10000"/>
                  </a:schemeClr>
                </a:solidFill>
                <a:latin typeface="Arial" charset="0"/>
                <a:ea typeface="ＭＳ Ｐゴシック" charset="0"/>
                <a:cs typeface="ＭＳ Ｐゴシック" charset="0"/>
              </a:rPr>
              <a:t>The</a:t>
            </a:r>
          </a:p>
          <a:p>
            <a:pPr algn="ctr" eaLnBrk="1" fontAlgn="auto" hangingPunct="1">
              <a:lnSpc>
                <a:spcPct val="90000"/>
              </a:lnSpc>
              <a:spcAft>
                <a:spcPts val="0"/>
              </a:spcAft>
              <a:buFont typeface="Wingdings" charset="0"/>
              <a:buNone/>
              <a:defRPr/>
            </a:pPr>
            <a:r>
              <a:rPr lang="en-US" b="1" dirty="0">
                <a:solidFill>
                  <a:schemeClr val="tx1">
                    <a:lumMod val="90000"/>
                    <a:lumOff val="10000"/>
                  </a:schemeClr>
                </a:solidFill>
                <a:latin typeface="Arial" charset="0"/>
                <a:ea typeface="ＭＳ Ｐゴシック" charset="0"/>
                <a:cs typeface="ＭＳ Ｐゴシック" charset="0"/>
              </a:rPr>
              <a:t>Unit Organizer</a:t>
            </a:r>
            <a:endParaRPr lang="en-US" dirty="0">
              <a:solidFill>
                <a:schemeClr val="tx1">
                  <a:lumMod val="90000"/>
                  <a:lumOff val="10000"/>
                </a:schemeClr>
              </a:solidFill>
              <a:latin typeface="Arial" charset="0"/>
              <a:ea typeface="ＭＳ Ｐゴシック" charset="0"/>
              <a:cs typeface="ＭＳ Ｐゴシック" charset="0"/>
            </a:endParaRPr>
          </a:p>
          <a:p>
            <a:pPr algn="ctr" eaLnBrk="1" fontAlgn="auto" hangingPunct="1">
              <a:lnSpc>
                <a:spcPct val="90000"/>
              </a:lnSpc>
              <a:spcAft>
                <a:spcPts val="0"/>
              </a:spcAft>
              <a:buFont typeface="Wingdings" charset="0"/>
              <a:buNone/>
              <a:defRPr/>
            </a:pPr>
            <a:r>
              <a:rPr lang="en-US" sz="2800" dirty="0">
                <a:solidFill>
                  <a:schemeClr val="tx1">
                    <a:lumMod val="90000"/>
                    <a:lumOff val="10000"/>
                  </a:schemeClr>
                </a:solidFill>
                <a:latin typeface="Arial" charset="0"/>
                <a:ea typeface="ＭＳ Ｐゴシック" charset="0"/>
                <a:cs typeface="ＭＳ Ｐゴシック" charset="0"/>
              </a:rPr>
              <a:t>Teaching Device</a:t>
            </a:r>
            <a:endParaRPr lang="en-US" dirty="0">
              <a:solidFill>
                <a:schemeClr val="tx1">
                  <a:lumMod val="90000"/>
                  <a:lumOff val="10000"/>
                </a:schemeClr>
              </a:solidFill>
              <a:latin typeface="Arial" charset="0"/>
              <a:ea typeface="ＭＳ Ｐゴシック" charset="0"/>
              <a:cs typeface="ＭＳ Ｐゴシック" charset="0"/>
            </a:endParaRPr>
          </a:p>
          <a:p>
            <a:pPr algn="ctr" eaLnBrk="1" fontAlgn="auto" hangingPunct="1">
              <a:lnSpc>
                <a:spcPct val="90000"/>
              </a:lnSpc>
              <a:spcAft>
                <a:spcPts val="0"/>
              </a:spcAft>
              <a:buFont typeface="Wingdings" charset="0"/>
              <a:buNone/>
              <a:defRPr/>
            </a:pPr>
            <a:endParaRPr lang="en-US" sz="2800" dirty="0">
              <a:solidFill>
                <a:schemeClr val="tx1">
                  <a:lumMod val="90000"/>
                  <a:lumOff val="10000"/>
                </a:schemeClr>
              </a:solidFill>
              <a:latin typeface="Arial" charset="0"/>
              <a:ea typeface="ＭＳ Ｐゴシック" charset="0"/>
              <a:cs typeface="ＭＳ Ｐゴシック" charset="0"/>
            </a:endParaRPr>
          </a:p>
          <a:p>
            <a:pPr algn="ctr" eaLnBrk="1" fontAlgn="auto" hangingPunct="1">
              <a:lnSpc>
                <a:spcPct val="90000"/>
              </a:lnSpc>
              <a:spcAft>
                <a:spcPts val="0"/>
              </a:spcAft>
              <a:buFont typeface="Wingdings" charset="0"/>
              <a:buNone/>
              <a:defRPr/>
            </a:pPr>
            <a:r>
              <a:rPr lang="en-US" b="1" dirty="0">
                <a:solidFill>
                  <a:schemeClr val="tx1">
                    <a:lumMod val="90000"/>
                    <a:lumOff val="10000"/>
                  </a:schemeClr>
                </a:solidFill>
                <a:latin typeface="Arial" charset="0"/>
                <a:ea typeface="ＭＳ Ｐゴシック" charset="0"/>
                <a:cs typeface="ＭＳ Ｐゴシック" charset="0"/>
              </a:rPr>
              <a:t>Craft</a:t>
            </a:r>
            <a:endParaRPr lang="en-US" dirty="0">
              <a:solidFill>
                <a:schemeClr val="tx1">
                  <a:lumMod val="90000"/>
                  <a:lumOff val="10000"/>
                </a:schemeClr>
              </a:solidFill>
              <a:latin typeface="Arial" charset="0"/>
              <a:ea typeface="ＭＳ Ｐゴシック" charset="0"/>
              <a:cs typeface="ＭＳ Ｐゴシック" charset="0"/>
            </a:endParaRPr>
          </a:p>
          <a:p>
            <a:pPr algn="ctr" eaLnBrk="1" fontAlgn="auto" hangingPunct="1">
              <a:lnSpc>
                <a:spcPct val="90000"/>
              </a:lnSpc>
              <a:spcAft>
                <a:spcPts val="0"/>
              </a:spcAft>
              <a:buFont typeface="Wingdings" charset="0"/>
              <a:buNone/>
              <a:defRPr/>
            </a:pPr>
            <a:r>
              <a:rPr lang="en-US" sz="2800" dirty="0">
                <a:solidFill>
                  <a:schemeClr val="tx1">
                    <a:lumMod val="90000"/>
                    <a:lumOff val="10000"/>
                  </a:schemeClr>
                </a:solidFill>
                <a:latin typeface="Arial" charset="0"/>
                <a:ea typeface="ＭＳ Ｐゴシック" charset="0"/>
                <a:cs typeface="ＭＳ Ｐゴシック" charset="0"/>
              </a:rPr>
              <a:t>Linking Steps</a:t>
            </a:r>
            <a:endParaRPr lang="en-US" dirty="0">
              <a:solidFill>
                <a:schemeClr val="tx1">
                  <a:lumMod val="90000"/>
                  <a:lumOff val="10000"/>
                </a:schemeClr>
              </a:solidFill>
              <a:latin typeface="Arial" charset="0"/>
              <a:ea typeface="ＭＳ Ｐゴシック" charset="0"/>
              <a:cs typeface="ＭＳ Ｐゴシック" charset="0"/>
            </a:endParaRPr>
          </a:p>
          <a:p>
            <a:pPr algn="ctr" eaLnBrk="1" fontAlgn="auto" hangingPunct="1">
              <a:lnSpc>
                <a:spcPct val="90000"/>
              </a:lnSpc>
              <a:spcAft>
                <a:spcPts val="0"/>
              </a:spcAft>
              <a:buFont typeface="Wingdings" charset="0"/>
              <a:buNone/>
              <a:defRPr/>
            </a:pPr>
            <a:endParaRPr lang="en-US" dirty="0">
              <a:solidFill>
                <a:schemeClr val="tx1">
                  <a:lumMod val="90000"/>
                  <a:lumOff val="10000"/>
                </a:schemeClr>
              </a:solidFill>
              <a:latin typeface="Arial" charset="0"/>
              <a:ea typeface="ＭＳ Ｐゴシック" charset="0"/>
              <a:cs typeface="ＭＳ Ｐゴシック" charset="0"/>
            </a:endParaRPr>
          </a:p>
          <a:p>
            <a:pPr algn="ctr" eaLnBrk="1" fontAlgn="auto" hangingPunct="1">
              <a:lnSpc>
                <a:spcPct val="90000"/>
              </a:lnSpc>
              <a:spcAft>
                <a:spcPts val="0"/>
              </a:spcAft>
              <a:buFont typeface="Wingdings" charset="0"/>
              <a:buNone/>
              <a:defRPr/>
            </a:pPr>
            <a:r>
              <a:rPr lang="en-US" b="1" dirty="0">
                <a:solidFill>
                  <a:schemeClr val="tx1">
                    <a:lumMod val="90000"/>
                    <a:lumOff val="10000"/>
                  </a:schemeClr>
                </a:solidFill>
                <a:latin typeface="Arial" charset="0"/>
                <a:ea typeface="ＭＳ Ｐゴシック" charset="0"/>
                <a:cs typeface="ＭＳ Ｐゴシック" charset="0"/>
              </a:rPr>
              <a:t>Cue-Do-Review</a:t>
            </a:r>
            <a:endParaRPr lang="en-US" dirty="0">
              <a:solidFill>
                <a:schemeClr val="tx1">
                  <a:lumMod val="90000"/>
                  <a:lumOff val="10000"/>
                </a:schemeClr>
              </a:solidFill>
              <a:latin typeface="Arial" charset="0"/>
              <a:ea typeface="ＭＳ Ｐゴシック" charset="0"/>
              <a:cs typeface="ＭＳ Ｐゴシック" charset="0"/>
            </a:endParaRPr>
          </a:p>
          <a:p>
            <a:pPr algn="ctr" eaLnBrk="1" fontAlgn="auto" hangingPunct="1">
              <a:lnSpc>
                <a:spcPct val="90000"/>
              </a:lnSpc>
              <a:spcAft>
                <a:spcPts val="0"/>
              </a:spcAft>
              <a:buFont typeface="Wingdings" charset="0"/>
              <a:buNone/>
              <a:defRPr/>
            </a:pPr>
            <a:r>
              <a:rPr lang="en-US" sz="2800" dirty="0">
                <a:solidFill>
                  <a:schemeClr val="tx1">
                    <a:lumMod val="90000"/>
                    <a:lumOff val="10000"/>
                  </a:schemeClr>
                </a:solidFill>
                <a:latin typeface="Arial" charset="0"/>
                <a:ea typeface="ＭＳ Ｐゴシック" charset="0"/>
                <a:cs typeface="ＭＳ Ｐゴシック" charset="0"/>
              </a:rPr>
              <a:t>Sequence</a:t>
            </a:r>
            <a:endParaRPr lang="en-US" dirty="0">
              <a:solidFill>
                <a:schemeClr val="tx1">
                  <a:lumMod val="90000"/>
                  <a:lumOff val="10000"/>
                </a:schemeClr>
              </a:solidFill>
              <a:latin typeface="Arial" charset="0"/>
              <a:ea typeface="ＭＳ Ｐゴシック" charset="0"/>
              <a:cs typeface="ＭＳ Ｐゴシック" charset="0"/>
            </a:endParaRPr>
          </a:p>
        </p:txBody>
      </p:sp>
      <p:sp>
        <p:nvSpPr>
          <p:cNvPr id="43012" name="Footer Placeholder 3"/>
          <p:cNvSpPr txBox="1">
            <a:spLocks/>
          </p:cNvSpPr>
          <p:nvPr/>
        </p:nvSpPr>
        <p:spPr bwMode="auto">
          <a:xfrm>
            <a:off x="4632325" y="6532563"/>
            <a:ext cx="4340225"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Tree>
    <p:extLst>
      <p:ext uri="{BB962C8B-B14F-4D97-AF65-F5344CB8AC3E}">
        <p14:creationId xmlns:p14="http://schemas.microsoft.com/office/powerpoint/2010/main" val="49050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5106" y="455613"/>
            <a:ext cx="8659812" cy="838200"/>
          </a:xfrm>
        </p:spPr>
        <p:txBody>
          <a:bodyPr/>
          <a:lstStyle/>
          <a:p>
            <a:pPr algn="ctr" eaLnBrk="1" hangingPunct="1">
              <a:lnSpc>
                <a:spcPct val="80000"/>
              </a:lnSpc>
            </a:pPr>
            <a:r>
              <a:rPr lang="en-US" sz="4000" b="1" dirty="0">
                <a:latin typeface="Arial" charset="0"/>
                <a:ea typeface="MS PGothic" charset="0"/>
              </a:rPr>
              <a:t>The Unit Organizer Teaching Device</a:t>
            </a:r>
          </a:p>
        </p:txBody>
      </p:sp>
      <p:sp>
        <p:nvSpPr>
          <p:cNvPr id="47107" name="Rectangle 3"/>
          <p:cNvSpPr>
            <a:spLocks noGrp="1" noChangeArrowheads="1"/>
          </p:cNvSpPr>
          <p:nvPr>
            <p:ph idx="1"/>
          </p:nvPr>
        </p:nvSpPr>
        <p:spPr>
          <a:xfrm>
            <a:off x="444500" y="1744663"/>
            <a:ext cx="8201025" cy="4337050"/>
          </a:xfrm>
        </p:spPr>
        <p:txBody>
          <a:bodyPr/>
          <a:lstStyle/>
          <a:p>
            <a:pPr eaLnBrk="1" hangingPunct="1">
              <a:lnSpc>
                <a:spcPct val="170000"/>
              </a:lnSpc>
              <a:buFont typeface="Wingdings" charset="0"/>
              <a:buNone/>
            </a:pPr>
            <a:r>
              <a:rPr lang="en-US" sz="2400" b="1" dirty="0">
                <a:latin typeface="Arial" charset="0"/>
                <a:ea typeface="MS PGothic" charset="0"/>
              </a:rPr>
              <a:t>Is a visual device that is designed to enhance student…</a:t>
            </a:r>
          </a:p>
          <a:p>
            <a:pPr lvl="2" eaLnBrk="1" hangingPunct="1">
              <a:lnSpc>
                <a:spcPct val="170000"/>
              </a:lnSpc>
            </a:pPr>
            <a:r>
              <a:rPr lang="en-US" sz="2400" dirty="0">
                <a:latin typeface="Arial" charset="0"/>
                <a:ea typeface="MS PGothic" charset="0"/>
              </a:rPr>
              <a:t>...organization</a:t>
            </a:r>
          </a:p>
          <a:p>
            <a:pPr lvl="2" eaLnBrk="1" hangingPunct="1">
              <a:lnSpc>
                <a:spcPct val="170000"/>
              </a:lnSpc>
            </a:pPr>
            <a:r>
              <a:rPr lang="en-US" sz="2400" dirty="0">
                <a:latin typeface="Arial" charset="0"/>
                <a:ea typeface="MS PGothic" charset="0"/>
              </a:rPr>
              <a:t>...understanding</a:t>
            </a:r>
          </a:p>
          <a:p>
            <a:pPr lvl="2" eaLnBrk="1" hangingPunct="1">
              <a:lnSpc>
                <a:spcPct val="170000"/>
              </a:lnSpc>
            </a:pPr>
            <a:r>
              <a:rPr lang="en-US" sz="2400" dirty="0">
                <a:latin typeface="Arial" charset="0"/>
                <a:ea typeface="MS PGothic" charset="0"/>
              </a:rPr>
              <a:t>...remembering</a:t>
            </a:r>
          </a:p>
          <a:p>
            <a:pPr lvl="2" eaLnBrk="1" hangingPunct="1">
              <a:lnSpc>
                <a:spcPct val="170000"/>
              </a:lnSpc>
            </a:pPr>
            <a:r>
              <a:rPr lang="en-US" sz="2400" dirty="0">
                <a:latin typeface="Arial" charset="0"/>
                <a:ea typeface="MS PGothic" charset="0"/>
              </a:rPr>
              <a:t>...responses</a:t>
            </a:r>
          </a:p>
          <a:p>
            <a:pPr lvl="2" eaLnBrk="1" hangingPunct="1">
              <a:lnSpc>
                <a:spcPct val="170000"/>
              </a:lnSpc>
            </a:pPr>
            <a:r>
              <a:rPr lang="en-US" sz="2400" dirty="0">
                <a:latin typeface="Arial" charset="0"/>
                <a:ea typeface="MS PGothic" charset="0"/>
              </a:rPr>
              <a:t>...belief in the value of the content</a:t>
            </a:r>
          </a:p>
        </p:txBody>
      </p:sp>
      <p:sp>
        <p:nvSpPr>
          <p:cNvPr id="47108" name="Footer Placeholder 3"/>
          <p:cNvSpPr txBox="1">
            <a:spLocks/>
          </p:cNvSpPr>
          <p:nvPr/>
        </p:nvSpPr>
        <p:spPr bwMode="auto">
          <a:xfrm>
            <a:off x="4632325" y="6532563"/>
            <a:ext cx="4340225"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Tree>
    <p:extLst>
      <p:ext uri="{BB962C8B-B14F-4D97-AF65-F5344CB8AC3E}">
        <p14:creationId xmlns:p14="http://schemas.microsoft.com/office/powerpoint/2010/main" val="373520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22960" y="286605"/>
            <a:ext cx="7543800" cy="1137082"/>
          </a:xfrm>
        </p:spPr>
        <p:txBody>
          <a:bodyPr/>
          <a:lstStyle/>
          <a:p>
            <a:pPr algn="ctr" eaLnBrk="1" hangingPunct="1"/>
            <a:r>
              <a:rPr lang="en-US" b="1" dirty="0">
                <a:latin typeface="Arial" charset="0"/>
                <a:ea typeface="MS PGothic" charset="0"/>
              </a:rPr>
              <a:t>Rationale	</a:t>
            </a:r>
          </a:p>
        </p:txBody>
      </p:sp>
      <p:sp>
        <p:nvSpPr>
          <p:cNvPr id="49155" name="Rectangle 3"/>
          <p:cNvSpPr>
            <a:spLocks noGrp="1" noChangeArrowheads="1"/>
          </p:cNvSpPr>
          <p:nvPr>
            <p:ph idx="1"/>
          </p:nvPr>
        </p:nvSpPr>
        <p:spPr>
          <a:xfrm>
            <a:off x="960699" y="1849438"/>
            <a:ext cx="7402251" cy="4600575"/>
          </a:xfrm>
        </p:spPr>
        <p:txBody>
          <a:bodyPr>
            <a:normAutofit/>
          </a:bodyPr>
          <a:lstStyle/>
          <a:p>
            <a:pPr>
              <a:spcBef>
                <a:spcPts val="0"/>
              </a:spcBef>
              <a:spcAft>
                <a:spcPts val="0"/>
              </a:spcAft>
              <a:buFont typeface="Arial" panose="020B0604020202020204" pitchFamily="34" charset="0"/>
              <a:buChar char="•"/>
            </a:pPr>
            <a:r>
              <a:rPr lang="en-US" sz="2800" dirty="0">
                <a:latin typeface="Arial" charset="0"/>
                <a:ea typeface="MS PGothic" charset="0"/>
              </a:rPr>
              <a:t>Makes the curriculum </a:t>
            </a:r>
            <a:r>
              <a:rPr lang="ja-JP" altLang="en-US" sz="2800" dirty="0">
                <a:latin typeface="Arial" charset="0"/>
                <a:ea typeface="MS PGothic" charset="0"/>
              </a:rPr>
              <a:t>“</a:t>
            </a:r>
            <a:r>
              <a:rPr lang="en-US" altLang="ja-JP" sz="2800" dirty="0">
                <a:latin typeface="Arial" charset="0"/>
                <a:ea typeface="MS PGothic" charset="0"/>
              </a:rPr>
              <a:t>conceptually transparent</a:t>
            </a:r>
            <a:r>
              <a:rPr lang="ja-JP" altLang="en-US" sz="2800" dirty="0">
                <a:latin typeface="Arial" charset="0"/>
                <a:ea typeface="MS PGothic" charset="0"/>
              </a:rPr>
              <a:t>”</a:t>
            </a:r>
            <a:endParaRPr lang="en-US" altLang="ja-JP" sz="2800" dirty="0">
              <a:latin typeface="Arial" charset="0"/>
              <a:ea typeface="MS PGothic" charset="0"/>
            </a:endParaRPr>
          </a:p>
          <a:p>
            <a:pPr marL="0" indent="0">
              <a:spcBef>
                <a:spcPts val="0"/>
              </a:spcBef>
              <a:spcAft>
                <a:spcPts val="0"/>
              </a:spcAft>
              <a:buNone/>
            </a:pPr>
            <a:endParaRPr lang="en-US" altLang="ja-JP" sz="1600" dirty="0">
              <a:latin typeface="Arial" charset="0"/>
              <a:ea typeface="MS PGothic" charset="0"/>
            </a:endParaRPr>
          </a:p>
          <a:p>
            <a:pPr>
              <a:spcBef>
                <a:spcPts val="0"/>
              </a:spcBef>
              <a:spcAft>
                <a:spcPts val="0"/>
              </a:spcAft>
              <a:buFont typeface="Arial" panose="020B0604020202020204" pitchFamily="34" charset="0"/>
              <a:buChar char="•"/>
            </a:pPr>
            <a:r>
              <a:rPr lang="en-US" sz="2800" dirty="0">
                <a:latin typeface="Arial" charset="0"/>
                <a:ea typeface="MS PGothic" charset="0"/>
              </a:rPr>
              <a:t>Makes abstract…concrete</a:t>
            </a:r>
          </a:p>
          <a:p>
            <a:pPr>
              <a:spcBef>
                <a:spcPts val="0"/>
              </a:spcBef>
              <a:spcAft>
                <a:spcPts val="0"/>
              </a:spcAft>
              <a:buFont typeface="Arial" panose="020B0604020202020204" pitchFamily="34" charset="0"/>
              <a:buChar char="•"/>
            </a:pPr>
            <a:endParaRPr lang="en-US" sz="1600" dirty="0">
              <a:latin typeface="Arial" charset="0"/>
              <a:ea typeface="MS PGothic" charset="0"/>
            </a:endParaRPr>
          </a:p>
          <a:p>
            <a:pPr>
              <a:spcBef>
                <a:spcPts val="0"/>
              </a:spcBef>
              <a:spcAft>
                <a:spcPts val="0"/>
              </a:spcAft>
              <a:buFont typeface="Arial" panose="020B0604020202020204" pitchFamily="34" charset="0"/>
              <a:buChar char="•"/>
            </a:pPr>
            <a:r>
              <a:rPr lang="en-US" sz="2800" dirty="0">
                <a:latin typeface="Arial" charset="0"/>
                <a:ea typeface="MS PGothic" charset="0"/>
              </a:rPr>
              <a:t>Helps make new connections</a:t>
            </a:r>
          </a:p>
          <a:p>
            <a:pPr>
              <a:spcBef>
                <a:spcPts val="0"/>
              </a:spcBef>
              <a:spcAft>
                <a:spcPts val="0"/>
              </a:spcAft>
              <a:buFont typeface="Arial" panose="020B0604020202020204" pitchFamily="34" charset="0"/>
              <a:buChar char="•"/>
            </a:pPr>
            <a:endParaRPr lang="en-US" sz="1600" dirty="0">
              <a:latin typeface="Arial" charset="0"/>
              <a:ea typeface="MS PGothic" charset="0"/>
            </a:endParaRPr>
          </a:p>
          <a:p>
            <a:pPr>
              <a:spcBef>
                <a:spcPts val="0"/>
              </a:spcBef>
              <a:spcAft>
                <a:spcPts val="0"/>
              </a:spcAft>
              <a:buFont typeface="Arial" panose="020B0604020202020204" pitchFamily="34" charset="0"/>
              <a:buChar char="•"/>
            </a:pPr>
            <a:r>
              <a:rPr lang="en-US" sz="2800" dirty="0">
                <a:latin typeface="Arial" charset="0"/>
                <a:ea typeface="MS PGothic" charset="0"/>
              </a:rPr>
              <a:t>Isolated bits of information are too difficult to learn; students lose interest and attention</a:t>
            </a:r>
          </a:p>
          <a:p>
            <a:pPr>
              <a:spcBef>
                <a:spcPts val="0"/>
              </a:spcBef>
              <a:spcAft>
                <a:spcPts val="0"/>
              </a:spcAft>
              <a:buFont typeface="Arial" panose="020B0604020202020204" pitchFamily="34" charset="0"/>
              <a:buChar char="•"/>
            </a:pPr>
            <a:endParaRPr lang="en-US" sz="1600" dirty="0">
              <a:latin typeface="Arial" charset="0"/>
              <a:ea typeface="MS PGothic" charset="0"/>
            </a:endParaRPr>
          </a:p>
          <a:p>
            <a:pPr>
              <a:spcBef>
                <a:spcPts val="0"/>
              </a:spcBef>
              <a:spcAft>
                <a:spcPts val="0"/>
              </a:spcAft>
              <a:buFont typeface="Arial" panose="020B0604020202020204" pitchFamily="34" charset="0"/>
              <a:buChar char="•"/>
            </a:pPr>
            <a:r>
              <a:rPr lang="ja-JP" altLang="en-US" sz="2800" dirty="0">
                <a:latin typeface="Arial" charset="0"/>
                <a:ea typeface="MS PGothic" charset="0"/>
              </a:rPr>
              <a:t>“</a:t>
            </a:r>
            <a:r>
              <a:rPr lang="en-US" altLang="ja-JP" sz="2800" dirty="0">
                <a:solidFill>
                  <a:schemeClr val="hlink"/>
                </a:solidFill>
                <a:latin typeface="Arial" charset="0"/>
                <a:ea typeface="MS PGothic" charset="0"/>
              </a:rPr>
              <a:t>Chunking</a:t>
            </a:r>
            <a:r>
              <a:rPr lang="ja-JP" altLang="en-US" sz="2800" dirty="0">
                <a:latin typeface="Arial" charset="0"/>
                <a:ea typeface="MS PGothic" charset="0"/>
              </a:rPr>
              <a:t>”</a:t>
            </a:r>
            <a:r>
              <a:rPr lang="en-US" altLang="ja-JP" sz="2800" dirty="0">
                <a:latin typeface="Arial" charset="0"/>
                <a:ea typeface="MS PGothic" charset="0"/>
              </a:rPr>
              <a:t> leads to better understanding and retention of new knowledge</a:t>
            </a:r>
          </a:p>
          <a:p>
            <a:pPr eaLnBrk="1" hangingPunct="1"/>
            <a:endParaRPr lang="en-US" dirty="0">
              <a:latin typeface="Arial" charset="0"/>
              <a:ea typeface="MS PGothic" charset="0"/>
            </a:endParaRPr>
          </a:p>
        </p:txBody>
      </p:sp>
      <p:sp>
        <p:nvSpPr>
          <p:cNvPr id="49156" name="Footer Placeholder 3"/>
          <p:cNvSpPr txBox="1">
            <a:spLocks/>
          </p:cNvSpPr>
          <p:nvPr/>
        </p:nvSpPr>
        <p:spPr bwMode="auto">
          <a:xfrm>
            <a:off x="4632325" y="6532563"/>
            <a:ext cx="4340225"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Tree>
    <p:extLst>
      <p:ext uri="{BB962C8B-B14F-4D97-AF65-F5344CB8AC3E}">
        <p14:creationId xmlns:p14="http://schemas.microsoft.com/office/powerpoint/2010/main" val="308422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53" y="275030"/>
            <a:ext cx="7430947" cy="894014"/>
          </a:xfrm>
        </p:spPr>
        <p:txBody>
          <a:bodyPr>
            <a:normAutofit fontScale="90000"/>
          </a:bodyPr>
          <a:lstStyle/>
          <a:p>
            <a:r>
              <a:rPr lang="en-US" b="1" dirty="0">
                <a:latin typeface="+mn-lt"/>
              </a:rPr>
              <a:t>SMARTER Planning &amp; Instruction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808" b="5298"/>
          <a:stretch/>
        </p:blipFill>
        <p:spPr>
          <a:xfrm>
            <a:off x="277791" y="1354238"/>
            <a:ext cx="8704371" cy="4502552"/>
          </a:xfrm>
          <a:prstGeom prst="rect">
            <a:avLst/>
          </a:prstGeom>
        </p:spPr>
      </p:pic>
    </p:spTree>
    <p:extLst>
      <p:ext uri="{BB962C8B-B14F-4D97-AF65-F5344CB8AC3E}">
        <p14:creationId xmlns:p14="http://schemas.microsoft.com/office/powerpoint/2010/main" val="717363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16283" y="287339"/>
            <a:ext cx="3751041" cy="1171072"/>
          </a:xfrm>
        </p:spPr>
        <p:txBody>
          <a:bodyPr/>
          <a:lstStyle/>
          <a:p>
            <a:pPr>
              <a:defRPr/>
            </a:pPr>
            <a:r>
              <a:rPr lang="en-US" altLang="en-US" b="1" dirty="0">
                <a:solidFill>
                  <a:srgbClr val="0070C0"/>
                </a:solidFill>
              </a:rPr>
              <a:t>SMARTER</a:t>
            </a:r>
            <a:r>
              <a:rPr lang="en-US" altLang="en-US" dirty="0"/>
              <a:t> 	</a:t>
            </a:r>
          </a:p>
        </p:txBody>
      </p:sp>
      <p:sp>
        <p:nvSpPr>
          <p:cNvPr id="67587" name="Content Placeholder 2"/>
          <p:cNvSpPr>
            <a:spLocks noGrp="1"/>
          </p:cNvSpPr>
          <p:nvPr>
            <p:ph idx="1"/>
          </p:nvPr>
        </p:nvSpPr>
        <p:spPr>
          <a:xfrm>
            <a:off x="822325" y="2017395"/>
            <a:ext cx="7543800" cy="4096068"/>
          </a:xfrm>
        </p:spPr>
        <p:txBody>
          <a:bodyPr>
            <a:normAutofit lnSpcReduction="10000"/>
          </a:bodyPr>
          <a:lstStyle/>
          <a:p>
            <a:r>
              <a:rPr lang="en-US" altLang="en-US" sz="3200" b="1" dirty="0">
                <a:solidFill>
                  <a:srgbClr val="0000FF"/>
                </a:solidFill>
              </a:rPr>
              <a:t>S</a:t>
            </a:r>
            <a:r>
              <a:rPr lang="en-US" altLang="en-US" sz="3200" dirty="0">
                <a:solidFill>
                  <a:schemeClr val="tx1"/>
                </a:solidFill>
              </a:rPr>
              <a:t>elect and shape </a:t>
            </a:r>
            <a:r>
              <a:rPr lang="en-US" altLang="en-US" sz="2800" dirty="0"/>
              <a:t>the critical questions</a:t>
            </a:r>
          </a:p>
          <a:p>
            <a:r>
              <a:rPr lang="en-US" altLang="en-US" sz="3200" b="1" dirty="0">
                <a:solidFill>
                  <a:srgbClr val="0000FF"/>
                </a:solidFill>
              </a:rPr>
              <a:t>M</a:t>
            </a:r>
            <a:r>
              <a:rPr lang="en-US" altLang="en-US" sz="3200" dirty="0">
                <a:solidFill>
                  <a:schemeClr val="tx1"/>
                </a:solidFill>
              </a:rPr>
              <a:t>ap critical content</a:t>
            </a:r>
          </a:p>
          <a:p>
            <a:r>
              <a:rPr lang="en-US" altLang="en-US" sz="3200" b="1" dirty="0">
                <a:solidFill>
                  <a:schemeClr val="bg1">
                    <a:lumMod val="95000"/>
                  </a:schemeClr>
                </a:solidFill>
              </a:rPr>
              <a:t>A</a:t>
            </a:r>
            <a:r>
              <a:rPr lang="en-US" altLang="en-US" sz="2800" dirty="0">
                <a:solidFill>
                  <a:schemeClr val="bg1">
                    <a:lumMod val="95000"/>
                  </a:schemeClr>
                </a:solidFill>
              </a:rPr>
              <a:t>nalyze Content for Learning Challenges</a:t>
            </a:r>
          </a:p>
          <a:p>
            <a:r>
              <a:rPr lang="en-US" altLang="en-US" sz="3200" b="1" dirty="0">
                <a:solidFill>
                  <a:schemeClr val="bg1">
                    <a:lumMod val="95000"/>
                  </a:schemeClr>
                </a:solidFill>
              </a:rPr>
              <a:t>R</a:t>
            </a:r>
            <a:r>
              <a:rPr lang="en-US" altLang="en-US" sz="2800" dirty="0">
                <a:solidFill>
                  <a:schemeClr val="bg1">
                    <a:lumMod val="95000"/>
                  </a:schemeClr>
                </a:solidFill>
              </a:rPr>
              <a:t>each Instructional Enhancement Decisions</a:t>
            </a:r>
          </a:p>
          <a:p>
            <a:r>
              <a:rPr lang="en-US" altLang="en-US" sz="3200" b="1" dirty="0">
                <a:solidFill>
                  <a:schemeClr val="bg1">
                    <a:lumMod val="95000"/>
                  </a:schemeClr>
                </a:solidFill>
              </a:rPr>
              <a:t>T</a:t>
            </a:r>
            <a:r>
              <a:rPr lang="en-US" altLang="en-US" sz="2800" dirty="0">
                <a:solidFill>
                  <a:schemeClr val="bg1">
                    <a:lumMod val="95000"/>
                  </a:schemeClr>
                </a:solidFill>
              </a:rPr>
              <a:t>each Strategically</a:t>
            </a:r>
          </a:p>
          <a:p>
            <a:r>
              <a:rPr lang="en-US" altLang="en-US" sz="3200" b="1" dirty="0">
                <a:solidFill>
                  <a:schemeClr val="bg1">
                    <a:lumMod val="95000"/>
                  </a:schemeClr>
                </a:solidFill>
              </a:rPr>
              <a:t>E</a:t>
            </a:r>
            <a:r>
              <a:rPr lang="en-US" altLang="en-US" sz="2800" dirty="0">
                <a:solidFill>
                  <a:schemeClr val="bg1">
                    <a:lumMod val="95000"/>
                  </a:schemeClr>
                </a:solidFill>
              </a:rPr>
              <a:t>valuate Learning</a:t>
            </a:r>
          </a:p>
          <a:p>
            <a:r>
              <a:rPr lang="en-US" altLang="en-US" sz="3200" b="1" dirty="0">
                <a:solidFill>
                  <a:schemeClr val="bg1">
                    <a:lumMod val="95000"/>
                  </a:schemeClr>
                </a:solidFill>
              </a:rPr>
              <a:t>R</a:t>
            </a:r>
            <a:r>
              <a:rPr lang="en-US" altLang="en-US" sz="2800" dirty="0">
                <a:solidFill>
                  <a:schemeClr val="bg1">
                    <a:lumMod val="95000"/>
                  </a:schemeClr>
                </a:solidFill>
              </a:rPr>
              <a:t>evisit Critical Outcomes</a:t>
            </a:r>
          </a:p>
        </p:txBody>
      </p:sp>
      <p:sp>
        <p:nvSpPr>
          <p:cNvPr id="4" name="Footer Placeholder 3"/>
          <p:cNvSpPr>
            <a:spLocks noGrp="1"/>
          </p:cNvSpPr>
          <p:nvPr>
            <p:ph type="ftr" sz="quarter" idx="11"/>
          </p:nvPr>
        </p:nvSpPr>
        <p:spPr/>
        <p:txBody>
          <a:bodyPr/>
          <a:lstStyle/>
          <a:p>
            <a:pPr>
              <a:defRPr/>
            </a:pPr>
            <a:r>
              <a:rPr lang="en-US"/>
              <a:t>University of Kansas Center for Research on Learning  2002</a:t>
            </a:r>
          </a:p>
        </p:txBody>
      </p:sp>
      <p:sp>
        <p:nvSpPr>
          <p:cNvPr id="675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endParaRPr lang="en-US" altLang="en-US" sz="1200">
              <a:solidFill>
                <a:schemeClr val="tx1"/>
              </a:solidFill>
              <a:latin typeface="Arial Black" panose="020B0A04020102020204" pitchFamily="34" charset="0"/>
            </a:endParaRPr>
          </a:p>
        </p:txBody>
      </p:sp>
      <p:pic>
        <p:nvPicPr>
          <p:cNvPr id="675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0893" y="0"/>
            <a:ext cx="2663107" cy="201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587">
                                            <p:txEl>
                                              <p:pRg st="6" end="6"/>
                                            </p:txEl>
                                          </p:spTgt>
                                        </p:tgtEl>
                                        <p:attrNameLst>
                                          <p:attrName>style.visibility</p:attrName>
                                        </p:attrNameLst>
                                      </p:cBhvr>
                                      <p:to>
                                        <p:strVal val="visible"/>
                                      </p:to>
                                    </p:set>
                                    <p:anim calcmode="lin" valueType="num">
                                      <p:cBhvr additive="base">
                                        <p:cTn id="43" dur="5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5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1" name="Group 2"/>
          <p:cNvGrpSpPr>
            <a:grpSpLocks/>
          </p:cNvGrpSpPr>
          <p:nvPr/>
        </p:nvGrpSpPr>
        <p:grpSpPr bwMode="auto">
          <a:xfrm>
            <a:off x="263525" y="104775"/>
            <a:ext cx="8686800" cy="6323013"/>
            <a:chOff x="447" y="79"/>
            <a:chExt cx="4873" cy="3867"/>
          </a:xfrm>
        </p:grpSpPr>
        <p:sp>
          <p:nvSpPr>
            <p:cNvPr id="53252"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endParaRPr lang="en-US"/>
            </a:p>
          </p:txBody>
        </p:sp>
        <p:grpSp>
          <p:nvGrpSpPr>
            <p:cNvPr id="53253" name="Group 4"/>
            <p:cNvGrpSpPr>
              <a:grpSpLocks/>
            </p:cNvGrpSpPr>
            <p:nvPr/>
          </p:nvGrpSpPr>
          <p:grpSpPr bwMode="auto">
            <a:xfrm>
              <a:off x="2894" y="1330"/>
              <a:ext cx="1120" cy="1"/>
              <a:chOff x="2894" y="1330"/>
              <a:chExt cx="1120" cy="1"/>
            </a:xfrm>
          </p:grpSpPr>
          <p:sp>
            <p:nvSpPr>
              <p:cNvPr id="53340"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41"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42"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43"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44"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45"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46"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47"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48"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49"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50"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51"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52"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53"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54"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55"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56"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57"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58"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53254" name="Rectangle 24"/>
            <p:cNvSpPr>
              <a:spLocks noChangeArrowheads="1"/>
            </p:cNvSpPr>
            <p:nvPr/>
          </p:nvSpPr>
          <p:spPr bwMode="auto">
            <a:xfrm>
              <a:off x="3952" y="134"/>
              <a:ext cx="188"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NAME</a:t>
              </a:r>
              <a:endParaRPr lang="en-US">
                <a:latin typeface="Arial" charset="0"/>
              </a:endParaRPr>
            </a:p>
          </p:txBody>
        </p:sp>
        <p:sp>
          <p:nvSpPr>
            <p:cNvPr id="53255" name="Rectangle 25"/>
            <p:cNvSpPr>
              <a:spLocks noChangeArrowheads="1"/>
            </p:cNvSpPr>
            <p:nvPr/>
          </p:nvSpPr>
          <p:spPr bwMode="auto">
            <a:xfrm>
              <a:off x="3952" y="223"/>
              <a:ext cx="174"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DATE</a:t>
              </a:r>
              <a:endParaRPr lang="en-US">
                <a:latin typeface="Arial" charset="0"/>
              </a:endParaRPr>
            </a:p>
          </p:txBody>
        </p:sp>
        <p:sp>
          <p:nvSpPr>
            <p:cNvPr id="53256"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57" name="Rectangle 27"/>
            <p:cNvSpPr>
              <a:spLocks noChangeArrowheads="1"/>
            </p:cNvSpPr>
            <p:nvPr/>
          </p:nvSpPr>
          <p:spPr bwMode="auto">
            <a:xfrm>
              <a:off x="447" y="141"/>
              <a:ext cx="118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53258" name="Rectangle 28"/>
            <p:cNvSpPr>
              <a:spLocks noChangeArrowheads="1"/>
            </p:cNvSpPr>
            <p:nvPr/>
          </p:nvSpPr>
          <p:spPr bwMode="auto">
            <a:xfrm>
              <a:off x="2571" y="203"/>
              <a:ext cx="552"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53259" name="Rectangle 29"/>
            <p:cNvSpPr>
              <a:spLocks noChangeArrowheads="1"/>
            </p:cNvSpPr>
            <p:nvPr/>
          </p:nvSpPr>
          <p:spPr bwMode="auto">
            <a:xfrm>
              <a:off x="797" y="512"/>
              <a:ext cx="334"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53260" name="Rectangle 30"/>
            <p:cNvSpPr>
              <a:spLocks noChangeArrowheads="1"/>
            </p:cNvSpPr>
            <p:nvPr/>
          </p:nvSpPr>
          <p:spPr bwMode="auto">
            <a:xfrm>
              <a:off x="1120" y="512"/>
              <a:ext cx="340"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53261" name="Rectangle 31"/>
            <p:cNvSpPr>
              <a:spLocks noChangeArrowheads="1"/>
            </p:cNvSpPr>
            <p:nvPr/>
          </p:nvSpPr>
          <p:spPr bwMode="auto">
            <a:xfrm>
              <a:off x="2770" y="525"/>
              <a:ext cx="540"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53262" name="Rectangle 32"/>
            <p:cNvSpPr>
              <a:spLocks noChangeArrowheads="1"/>
            </p:cNvSpPr>
            <p:nvPr/>
          </p:nvSpPr>
          <p:spPr bwMode="auto">
            <a:xfrm>
              <a:off x="4461" y="505"/>
              <a:ext cx="338"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53263" name="Rectangle 33"/>
            <p:cNvSpPr>
              <a:spLocks noChangeArrowheads="1"/>
            </p:cNvSpPr>
            <p:nvPr/>
          </p:nvSpPr>
          <p:spPr bwMode="auto">
            <a:xfrm>
              <a:off x="4791" y="505"/>
              <a:ext cx="340"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53264"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65"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66"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67"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68" name="Arc 38"/>
            <p:cNvSpPr>
              <a:spLocks/>
            </p:cNvSpPr>
            <p:nvPr/>
          </p:nvSpPr>
          <p:spPr bwMode="auto">
            <a:xfrm>
              <a:off x="474" y="306"/>
              <a:ext cx="1289"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3269" name="Arc 39"/>
            <p:cNvSpPr>
              <a:spLocks/>
            </p:cNvSpPr>
            <p:nvPr/>
          </p:nvSpPr>
          <p:spPr bwMode="auto">
            <a:xfrm>
              <a:off x="467" y="299"/>
              <a:ext cx="12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3270" name="Arc 40"/>
            <p:cNvSpPr>
              <a:spLocks/>
            </p:cNvSpPr>
            <p:nvPr/>
          </p:nvSpPr>
          <p:spPr bwMode="auto">
            <a:xfrm>
              <a:off x="4055" y="299"/>
              <a:ext cx="1265" cy="203"/>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4" y="0"/>
                    <a:pt x="21558" y="9606"/>
                    <a:pt x="21616" y="21493"/>
                  </a:cubicBezTo>
                </a:path>
                <a:path w="21616" h="21600" stroke="0" extrusionOk="0">
                  <a:moveTo>
                    <a:pt x="-1" y="0"/>
                  </a:moveTo>
                  <a:cubicBezTo>
                    <a:pt x="5" y="0"/>
                    <a:pt x="11" y="-1"/>
                    <a:pt x="17" y="0"/>
                  </a:cubicBezTo>
                  <a:cubicBezTo>
                    <a:pt x="11904" y="0"/>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3271"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53272" name="Group 42"/>
            <p:cNvGrpSpPr>
              <a:grpSpLocks/>
            </p:cNvGrpSpPr>
            <p:nvPr/>
          </p:nvGrpSpPr>
          <p:grpSpPr bwMode="auto">
            <a:xfrm>
              <a:off x="1760" y="326"/>
              <a:ext cx="1" cy="145"/>
              <a:chOff x="1760" y="326"/>
              <a:chExt cx="1" cy="145"/>
            </a:xfrm>
          </p:grpSpPr>
          <p:sp>
            <p:nvSpPr>
              <p:cNvPr id="53337"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38"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39"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3273" name="Group 46"/>
            <p:cNvGrpSpPr>
              <a:grpSpLocks/>
            </p:cNvGrpSpPr>
            <p:nvPr/>
          </p:nvGrpSpPr>
          <p:grpSpPr bwMode="auto">
            <a:xfrm>
              <a:off x="4062" y="333"/>
              <a:ext cx="1" cy="145"/>
              <a:chOff x="4062" y="333"/>
              <a:chExt cx="1" cy="145"/>
            </a:xfrm>
          </p:grpSpPr>
          <p:sp>
            <p:nvSpPr>
              <p:cNvPr id="53334"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35"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36"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53274"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75"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76"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77" name="Rectangle 53"/>
            <p:cNvSpPr>
              <a:spLocks noChangeArrowheads="1"/>
            </p:cNvSpPr>
            <p:nvPr/>
          </p:nvSpPr>
          <p:spPr bwMode="auto">
            <a:xfrm rot="-5400000">
              <a:off x="245" y="3284"/>
              <a:ext cx="647"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sz="800" b="1">
                  <a:solidFill>
                    <a:srgbClr val="000000"/>
                  </a:solidFill>
                  <a:latin typeface="Arial" charset="0"/>
                </a:rPr>
                <a:t> UNIT SELF-TEST QUESTIONS</a:t>
              </a:r>
            </a:p>
          </p:txBody>
        </p:sp>
        <p:sp>
          <p:nvSpPr>
            <p:cNvPr id="53278" name="Rectangle 54"/>
            <p:cNvSpPr>
              <a:spLocks noChangeArrowheads="1"/>
            </p:cNvSpPr>
            <p:nvPr/>
          </p:nvSpPr>
          <p:spPr bwMode="auto">
            <a:xfrm rot="-5400000">
              <a:off x="617" y="3831"/>
              <a:ext cx="23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53279" name="Rectangle 55"/>
            <p:cNvSpPr>
              <a:spLocks noChangeArrowheads="1"/>
            </p:cNvSpPr>
            <p:nvPr/>
          </p:nvSpPr>
          <p:spPr bwMode="auto">
            <a:xfrm rot="960000">
              <a:off x="3278" y="808"/>
              <a:ext cx="300"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is about...</a:t>
              </a:r>
              <a:endParaRPr lang="en-US">
                <a:latin typeface="Arial" charset="0"/>
              </a:endParaRPr>
            </a:p>
          </p:txBody>
        </p:sp>
        <p:sp>
          <p:nvSpPr>
            <p:cNvPr id="53280"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81"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82"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83"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84"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85"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86"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87"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88"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89"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90"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91"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92"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93"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94" name="Rectangle 70"/>
            <p:cNvSpPr>
              <a:spLocks noChangeArrowheads="1"/>
            </p:cNvSpPr>
            <p:nvPr/>
          </p:nvSpPr>
          <p:spPr bwMode="auto">
            <a:xfrm rot="5400000">
              <a:off x="5171" y="3471"/>
              <a:ext cx="185"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a:t>
              </a:r>
              <a:endParaRPr lang="en-US">
                <a:latin typeface="Arial" charset="0"/>
              </a:endParaRPr>
            </a:p>
          </p:txBody>
        </p:sp>
        <p:sp>
          <p:nvSpPr>
            <p:cNvPr id="53295" name="Rectangle 71"/>
            <p:cNvSpPr>
              <a:spLocks noChangeArrowheads="1"/>
            </p:cNvSpPr>
            <p:nvPr/>
          </p:nvSpPr>
          <p:spPr bwMode="auto">
            <a:xfrm rot="5400000">
              <a:off x="4892" y="3470"/>
              <a:ext cx="520"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RELATIONSHIPS</a:t>
              </a:r>
              <a:endParaRPr lang="en-US">
                <a:latin typeface="Arial" charset="0"/>
              </a:endParaRPr>
            </a:p>
          </p:txBody>
        </p:sp>
        <p:sp>
          <p:nvSpPr>
            <p:cNvPr id="53296" name="Rectangle 72"/>
            <p:cNvSpPr>
              <a:spLocks noChangeArrowheads="1"/>
            </p:cNvSpPr>
            <p:nvPr/>
          </p:nvSpPr>
          <p:spPr bwMode="auto">
            <a:xfrm>
              <a:off x="701" y="807"/>
              <a:ext cx="519"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53297"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98"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299"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00"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01"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02"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03"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04"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3305"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3306" name="Rectangle 82"/>
            <p:cNvSpPr>
              <a:spLocks noChangeArrowheads="1"/>
            </p:cNvSpPr>
            <p:nvPr/>
          </p:nvSpPr>
          <p:spPr bwMode="auto">
            <a:xfrm>
              <a:off x="1705" y="807"/>
              <a:ext cx="309"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53307" name="Rectangle 83"/>
            <p:cNvSpPr>
              <a:spLocks noChangeArrowheads="1"/>
            </p:cNvSpPr>
            <p:nvPr/>
          </p:nvSpPr>
          <p:spPr bwMode="auto">
            <a:xfrm>
              <a:off x="2557" y="526"/>
              <a:ext cx="540"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53308"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endParaRPr lang="en-US"/>
            </a:p>
          </p:txBody>
        </p:sp>
        <p:sp>
          <p:nvSpPr>
            <p:cNvPr id="53309"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endParaRPr lang="en-US"/>
            </a:p>
          </p:txBody>
        </p:sp>
        <p:sp>
          <p:nvSpPr>
            <p:cNvPr id="53310"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endParaRPr lang="en-US"/>
            </a:p>
          </p:txBody>
        </p:sp>
        <p:sp>
          <p:nvSpPr>
            <p:cNvPr id="53311"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endParaRPr lang="en-US"/>
            </a:p>
          </p:txBody>
        </p:sp>
        <p:sp>
          <p:nvSpPr>
            <p:cNvPr id="53312"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endParaRPr lang="en-US"/>
            </a:p>
          </p:txBody>
        </p:sp>
        <p:sp>
          <p:nvSpPr>
            <p:cNvPr id="53313"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endParaRPr lang="en-US"/>
            </a:p>
          </p:txBody>
        </p:sp>
        <p:sp>
          <p:nvSpPr>
            <p:cNvPr id="53314"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endParaRPr lang="en-US"/>
            </a:p>
          </p:txBody>
        </p:sp>
        <p:sp>
          <p:nvSpPr>
            <p:cNvPr id="53315" name="Rectangle 91"/>
            <p:cNvSpPr>
              <a:spLocks noChangeArrowheads="1"/>
            </p:cNvSpPr>
            <p:nvPr/>
          </p:nvSpPr>
          <p:spPr bwMode="auto">
            <a:xfrm>
              <a:off x="1821" y="539"/>
              <a:ext cx="36"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53316" name="Rectangle 92"/>
            <p:cNvSpPr>
              <a:spLocks noChangeArrowheads="1"/>
            </p:cNvSpPr>
            <p:nvPr/>
          </p:nvSpPr>
          <p:spPr bwMode="auto">
            <a:xfrm>
              <a:off x="4124" y="519"/>
              <a:ext cx="36"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53317" name="Rectangle 93"/>
            <p:cNvSpPr>
              <a:spLocks noChangeArrowheads="1"/>
            </p:cNvSpPr>
            <p:nvPr/>
          </p:nvSpPr>
          <p:spPr bwMode="auto">
            <a:xfrm>
              <a:off x="529" y="519"/>
              <a:ext cx="36"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53318"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endParaRPr lang="en-US"/>
            </a:p>
          </p:txBody>
        </p:sp>
        <p:sp>
          <p:nvSpPr>
            <p:cNvPr id="53319" name="Rectangle 95"/>
            <p:cNvSpPr>
              <a:spLocks noChangeArrowheads="1"/>
            </p:cNvSpPr>
            <p:nvPr/>
          </p:nvSpPr>
          <p:spPr bwMode="auto">
            <a:xfrm>
              <a:off x="2468" y="203"/>
              <a:ext cx="36"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53320" name="Rectangle 96"/>
            <p:cNvSpPr>
              <a:spLocks noChangeArrowheads="1"/>
            </p:cNvSpPr>
            <p:nvPr/>
          </p:nvSpPr>
          <p:spPr bwMode="auto">
            <a:xfrm>
              <a:off x="1567" y="821"/>
              <a:ext cx="36"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53321" name="Rectangle 97"/>
            <p:cNvSpPr>
              <a:spLocks noChangeArrowheads="1"/>
            </p:cNvSpPr>
            <p:nvPr/>
          </p:nvSpPr>
          <p:spPr bwMode="auto">
            <a:xfrm>
              <a:off x="5217" y="3069"/>
              <a:ext cx="36"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53322" name="Rectangle 98"/>
            <p:cNvSpPr>
              <a:spLocks noChangeArrowheads="1"/>
            </p:cNvSpPr>
            <p:nvPr/>
          </p:nvSpPr>
          <p:spPr bwMode="auto">
            <a:xfrm>
              <a:off x="536" y="3736"/>
              <a:ext cx="36"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53323" name="Rectangle 99"/>
            <p:cNvSpPr>
              <a:spLocks noChangeArrowheads="1"/>
            </p:cNvSpPr>
            <p:nvPr/>
          </p:nvSpPr>
          <p:spPr bwMode="auto">
            <a:xfrm>
              <a:off x="536" y="807"/>
              <a:ext cx="36" cy="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53324"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325" name="Rectangle 101"/>
            <p:cNvSpPr>
              <a:spLocks noChangeArrowheads="1"/>
            </p:cNvSpPr>
            <p:nvPr/>
          </p:nvSpPr>
          <p:spPr bwMode="auto">
            <a:xfrm>
              <a:off x="4330" y="79"/>
              <a:ext cx="0"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53326" name="Rectangle 102"/>
            <p:cNvSpPr>
              <a:spLocks noChangeArrowheads="1"/>
            </p:cNvSpPr>
            <p:nvPr/>
          </p:nvSpPr>
          <p:spPr bwMode="auto">
            <a:xfrm>
              <a:off x="4360" y="176"/>
              <a:ext cx="0"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53327" name="Rectangle 103"/>
            <p:cNvSpPr>
              <a:spLocks noChangeArrowheads="1"/>
            </p:cNvSpPr>
            <p:nvPr/>
          </p:nvSpPr>
          <p:spPr bwMode="auto">
            <a:xfrm>
              <a:off x="502" y="1295"/>
              <a:ext cx="0"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nvGrpSpPr>
            <p:cNvPr id="53328" name="Group 104"/>
            <p:cNvGrpSpPr>
              <a:grpSpLocks/>
            </p:cNvGrpSpPr>
            <p:nvPr/>
          </p:nvGrpSpPr>
          <p:grpSpPr bwMode="auto">
            <a:xfrm>
              <a:off x="1388" y="374"/>
              <a:ext cx="778" cy="55"/>
              <a:chOff x="1388" y="374"/>
              <a:chExt cx="778" cy="55"/>
            </a:xfrm>
          </p:grpSpPr>
          <p:sp>
            <p:nvSpPr>
              <p:cNvPr id="53332"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 name="T15" fmla="*/ 0 w 117"/>
                  <a:gd name="T16" fmla="*/ 0 h 55"/>
                  <a:gd name="T17" fmla="*/ 117 w 117"/>
                  <a:gd name="T18" fmla="*/ 55 h 55"/>
                </a:gdLst>
                <a:ahLst/>
                <a:cxnLst>
                  <a:cxn ang="T10">
                    <a:pos x="T0" y="T1"/>
                  </a:cxn>
                  <a:cxn ang="T11">
                    <a:pos x="T2" y="T3"/>
                  </a:cxn>
                  <a:cxn ang="T12">
                    <a:pos x="T4" y="T5"/>
                  </a:cxn>
                  <a:cxn ang="T13">
                    <a:pos x="T6" y="T7"/>
                  </a:cxn>
                  <a:cxn ang="T14">
                    <a:pos x="T8" y="T9"/>
                  </a:cxn>
                </a:cxnLst>
                <a:rect l="T15" t="T16" r="T17" b="T18"/>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3333"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3329" name="Group 107"/>
            <p:cNvGrpSpPr>
              <a:grpSpLocks/>
            </p:cNvGrpSpPr>
            <p:nvPr/>
          </p:nvGrpSpPr>
          <p:grpSpPr bwMode="auto">
            <a:xfrm>
              <a:off x="3482" y="359"/>
              <a:ext cx="898" cy="55"/>
              <a:chOff x="3482" y="359"/>
              <a:chExt cx="898" cy="55"/>
            </a:xfrm>
          </p:grpSpPr>
          <p:sp>
            <p:nvSpPr>
              <p:cNvPr id="53330"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 name="T15" fmla="*/ 0 w 117"/>
                  <a:gd name="T16" fmla="*/ 0 h 55"/>
                  <a:gd name="T17" fmla="*/ 117 w 117"/>
                  <a:gd name="T18" fmla="*/ 55 h 55"/>
                </a:gdLst>
                <a:ahLst/>
                <a:cxnLst>
                  <a:cxn ang="T10">
                    <a:pos x="T0" y="T1"/>
                  </a:cxn>
                  <a:cxn ang="T11">
                    <a:pos x="T2" y="T3"/>
                  </a:cxn>
                  <a:cxn ang="T12">
                    <a:pos x="T4" y="T5"/>
                  </a:cxn>
                  <a:cxn ang="T13">
                    <a:pos x="T6" y="T7"/>
                  </a:cxn>
                  <a:cxn ang="T14">
                    <a:pos x="T8" y="T9"/>
                  </a:cxn>
                </a:cxnLst>
                <a:rect l="T15" t="T16" r="T17" b="T18"/>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3331"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
        <p:nvSpPr>
          <p:cNvPr id="2" name="TextBox 1"/>
          <p:cNvSpPr txBox="1"/>
          <p:nvPr/>
        </p:nvSpPr>
        <p:spPr>
          <a:xfrm>
            <a:off x="2199471" y="0"/>
            <a:ext cx="1474171" cy="461665"/>
          </a:xfrm>
          <a:prstGeom prst="rect">
            <a:avLst/>
          </a:prstGeom>
          <a:noFill/>
        </p:spPr>
        <p:txBody>
          <a:bodyPr wrap="square" rtlCol="0">
            <a:spAutoFit/>
          </a:bodyPr>
          <a:lstStyle/>
          <a:p>
            <a:r>
              <a:rPr lang="en-US" b="1" dirty="0">
                <a:solidFill>
                  <a:srgbClr val="FF0000"/>
                </a:solidFill>
              </a:rPr>
              <a:t>FRONT</a:t>
            </a:r>
          </a:p>
        </p:txBody>
      </p:sp>
    </p:spTree>
    <p:extLst>
      <p:ext uri="{BB962C8B-B14F-4D97-AF65-F5344CB8AC3E}">
        <p14:creationId xmlns:p14="http://schemas.microsoft.com/office/powerpoint/2010/main" val="165017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9" name="Group 2"/>
          <p:cNvGrpSpPr>
            <a:grpSpLocks/>
          </p:cNvGrpSpPr>
          <p:nvPr/>
        </p:nvGrpSpPr>
        <p:grpSpPr bwMode="auto">
          <a:xfrm>
            <a:off x="222250" y="68263"/>
            <a:ext cx="8742363" cy="6289675"/>
            <a:chOff x="295" y="43"/>
            <a:chExt cx="5163" cy="3962"/>
          </a:xfrm>
        </p:grpSpPr>
        <p:sp>
          <p:nvSpPr>
            <p:cNvPr id="55300" name="Rectangle 3"/>
            <p:cNvSpPr>
              <a:spLocks noChangeArrowheads="1"/>
            </p:cNvSpPr>
            <p:nvPr/>
          </p:nvSpPr>
          <p:spPr bwMode="auto">
            <a:xfrm>
              <a:off x="303" y="247"/>
              <a:ext cx="5147" cy="37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charset="0"/>
              </a:endParaRPr>
            </a:p>
          </p:txBody>
        </p:sp>
        <p:sp>
          <p:nvSpPr>
            <p:cNvPr id="55301" name="Rectangle 4"/>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5302" name="Rectangle 5"/>
            <p:cNvSpPr>
              <a:spLocks noChangeArrowheads="1"/>
            </p:cNvSpPr>
            <p:nvPr/>
          </p:nvSpPr>
          <p:spPr bwMode="auto">
            <a:xfrm>
              <a:off x="3892" y="43"/>
              <a:ext cx="208"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NAME</a:t>
              </a:r>
              <a:endParaRPr lang="en-US">
                <a:latin typeface="Arial" charset="0"/>
              </a:endParaRPr>
            </a:p>
          </p:txBody>
        </p:sp>
        <p:sp>
          <p:nvSpPr>
            <p:cNvPr id="55303" name="Rectangle 6"/>
            <p:cNvSpPr>
              <a:spLocks noChangeArrowheads="1"/>
            </p:cNvSpPr>
            <p:nvPr/>
          </p:nvSpPr>
          <p:spPr bwMode="auto">
            <a:xfrm>
              <a:off x="3892" y="131"/>
              <a:ext cx="192"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DATE</a:t>
              </a:r>
              <a:endParaRPr lang="en-US">
                <a:latin typeface="Arial" charset="0"/>
              </a:endParaRPr>
            </a:p>
          </p:txBody>
        </p:sp>
        <p:sp>
          <p:nvSpPr>
            <p:cNvPr id="55304" name="Line 7"/>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05" name="Line 8"/>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06" name="Rectangle 9"/>
            <p:cNvSpPr>
              <a:spLocks noChangeArrowheads="1"/>
            </p:cNvSpPr>
            <p:nvPr/>
          </p:nvSpPr>
          <p:spPr bwMode="auto">
            <a:xfrm>
              <a:off x="324" y="58"/>
              <a:ext cx="1218" cy="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700" b="1">
                  <a:solidFill>
                    <a:srgbClr val="000000"/>
                  </a:solidFill>
                  <a:latin typeface="Arial" charset="0"/>
                </a:rPr>
                <a:t>The Unit Organizer</a:t>
              </a:r>
              <a:endParaRPr lang="en-US">
                <a:latin typeface="Arial" charset="0"/>
              </a:endParaRPr>
            </a:p>
          </p:txBody>
        </p:sp>
        <p:sp>
          <p:nvSpPr>
            <p:cNvPr id="55307" name="Line 10"/>
            <p:cNvSpPr>
              <a:spLocks noChangeShapeType="1"/>
            </p:cNvSpPr>
            <p:nvPr/>
          </p:nvSpPr>
          <p:spPr bwMode="auto">
            <a:xfrm>
              <a:off x="324" y="3553"/>
              <a:ext cx="5112" cy="1"/>
            </a:xfrm>
            <a:prstGeom prst="line">
              <a:avLst/>
            </a:prstGeom>
            <a:noFill/>
            <a:ln w="238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08" name="Rectangle 11"/>
            <p:cNvSpPr>
              <a:spLocks noChangeArrowheads="1"/>
            </p:cNvSpPr>
            <p:nvPr/>
          </p:nvSpPr>
          <p:spPr bwMode="auto">
            <a:xfrm rot="-5400000">
              <a:off x="289" y="3654"/>
              <a:ext cx="378" cy="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NEW </a:t>
              </a:r>
              <a:endParaRPr lang="en-US">
                <a:latin typeface="Arial" charset="0"/>
              </a:endParaRPr>
            </a:p>
            <a:p>
              <a:pPr algn="ctr"/>
              <a:r>
                <a:rPr lang="en-US" sz="800" b="1">
                  <a:solidFill>
                    <a:srgbClr val="000000"/>
                  </a:solidFill>
                  <a:latin typeface="Arial" charset="0"/>
                </a:rPr>
                <a:t>UNIT </a:t>
              </a:r>
              <a:endParaRPr lang="en-US">
                <a:latin typeface="Arial" charset="0"/>
              </a:endParaRPr>
            </a:p>
            <a:p>
              <a:pPr algn="ctr"/>
              <a:r>
                <a:rPr lang="en-US" sz="800" b="1">
                  <a:solidFill>
                    <a:srgbClr val="000000"/>
                  </a:solidFill>
                  <a:latin typeface="Arial" charset="0"/>
                </a:rPr>
                <a:t>SELF-TEST</a:t>
              </a:r>
            </a:p>
            <a:p>
              <a:pPr algn="ctr"/>
              <a:r>
                <a:rPr lang="en-US" sz="800" b="1">
                  <a:solidFill>
                    <a:srgbClr val="000000"/>
                  </a:solidFill>
                  <a:latin typeface="Arial" charset="0"/>
                </a:rPr>
                <a:t>QUESTIONS</a:t>
              </a:r>
            </a:p>
          </p:txBody>
        </p:sp>
        <p:sp>
          <p:nvSpPr>
            <p:cNvPr id="55309" name="Line 12"/>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10" name="Rectangle 13"/>
            <p:cNvSpPr>
              <a:spLocks noChangeArrowheads="1"/>
            </p:cNvSpPr>
            <p:nvPr/>
          </p:nvSpPr>
          <p:spPr bwMode="auto">
            <a:xfrm>
              <a:off x="455" y="255"/>
              <a:ext cx="817" cy="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1100" b="1">
                  <a:solidFill>
                    <a:srgbClr val="000000"/>
                  </a:solidFill>
                  <a:latin typeface="Arial" charset="0"/>
                </a:rPr>
                <a:t>Expanded Unit Map</a:t>
              </a:r>
              <a:endParaRPr lang="en-US">
                <a:latin typeface="Arial" charset="0"/>
              </a:endParaRPr>
            </a:p>
          </p:txBody>
        </p:sp>
        <p:sp>
          <p:nvSpPr>
            <p:cNvPr id="55311" name="Line 14"/>
            <p:cNvSpPr>
              <a:spLocks noChangeShapeType="1"/>
            </p:cNvSpPr>
            <p:nvPr/>
          </p:nvSpPr>
          <p:spPr bwMode="auto">
            <a:xfrm>
              <a:off x="2298" y="298"/>
              <a:ext cx="728" cy="204"/>
            </a:xfrm>
            <a:prstGeom prst="line">
              <a:avLst/>
            </a:prstGeom>
            <a:noFill/>
            <a:ln w="238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12" name="Rectangle 15"/>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5313" name="Rectangle 16"/>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5314" name="Rectangle 17"/>
            <p:cNvSpPr>
              <a:spLocks noChangeArrowheads="1"/>
            </p:cNvSpPr>
            <p:nvPr/>
          </p:nvSpPr>
          <p:spPr bwMode="auto">
            <a:xfrm rot="960000">
              <a:off x="2625" y="345"/>
              <a:ext cx="336"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is about...</a:t>
              </a:r>
              <a:endParaRPr lang="en-US">
                <a:latin typeface="Arial" charset="0"/>
              </a:endParaRPr>
            </a:p>
          </p:txBody>
        </p:sp>
        <p:sp>
          <p:nvSpPr>
            <p:cNvPr id="55315" name="Oval 18"/>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p>
              <a:endParaRPr lang="en-US"/>
            </a:p>
          </p:txBody>
        </p:sp>
        <p:sp>
          <p:nvSpPr>
            <p:cNvPr id="55316" name="Oval 19"/>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p>
              <a:endParaRPr lang="en-US"/>
            </a:p>
          </p:txBody>
        </p:sp>
        <p:sp>
          <p:nvSpPr>
            <p:cNvPr id="55317" name="Rectangle 20"/>
            <p:cNvSpPr>
              <a:spLocks noChangeArrowheads="1"/>
            </p:cNvSpPr>
            <p:nvPr/>
          </p:nvSpPr>
          <p:spPr bwMode="auto">
            <a:xfrm>
              <a:off x="372" y="270"/>
              <a:ext cx="40"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9</a:t>
              </a:r>
              <a:endParaRPr lang="en-US">
                <a:latin typeface="Arial" charset="0"/>
              </a:endParaRPr>
            </a:p>
          </p:txBody>
        </p:sp>
        <p:sp>
          <p:nvSpPr>
            <p:cNvPr id="55318" name="Rectangle 21"/>
            <p:cNvSpPr>
              <a:spLocks noChangeArrowheads="1"/>
            </p:cNvSpPr>
            <p:nvPr/>
          </p:nvSpPr>
          <p:spPr bwMode="auto">
            <a:xfrm>
              <a:off x="368" y="3598"/>
              <a:ext cx="80"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10</a:t>
              </a:r>
              <a:endParaRPr lang="en-US">
                <a:latin typeface="Arial" charset="0"/>
              </a:endParaRPr>
            </a:p>
          </p:txBody>
        </p:sp>
        <p:sp>
          <p:nvSpPr>
            <p:cNvPr id="55319" name="Oval 22"/>
            <p:cNvSpPr>
              <a:spLocks noChangeArrowheads="1"/>
            </p:cNvSpPr>
            <p:nvPr/>
          </p:nvSpPr>
          <p:spPr bwMode="auto">
            <a:xfrm>
              <a:off x="2276" y="480"/>
              <a:ext cx="1238" cy="561"/>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5320" name="Oval 23"/>
            <p:cNvSpPr>
              <a:spLocks noChangeArrowheads="1"/>
            </p:cNvSpPr>
            <p:nvPr/>
          </p:nvSpPr>
          <p:spPr bwMode="auto">
            <a:xfrm>
              <a:off x="2269" y="473"/>
              <a:ext cx="1252" cy="575"/>
            </a:xfrm>
            <a:prstGeom prst="ellipse">
              <a:avLst/>
            </a:prstGeom>
            <a:noFill/>
            <a:ln w="23813">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55321" name="Group 24"/>
            <p:cNvGrpSpPr>
              <a:grpSpLocks/>
            </p:cNvGrpSpPr>
            <p:nvPr/>
          </p:nvGrpSpPr>
          <p:grpSpPr bwMode="auto">
            <a:xfrm>
              <a:off x="2370" y="881"/>
              <a:ext cx="1064" cy="1"/>
              <a:chOff x="2370" y="874"/>
              <a:chExt cx="1064" cy="1"/>
            </a:xfrm>
          </p:grpSpPr>
          <p:sp>
            <p:nvSpPr>
              <p:cNvPr id="55322" name="Line 25"/>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23" name="Line 26"/>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24" name="Line 27"/>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25" name="Line 28"/>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26" name="Line 29"/>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27" name="Line 30"/>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28" name="Line 31"/>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29" name="Line 32"/>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30" name="Line 33"/>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31" name="Line 34"/>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32" name="Line 35"/>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33" name="Line 36"/>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34" name="Line 37"/>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35" name="Line 38"/>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36" name="Line 39"/>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37" name="Line 40"/>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338" name="Line 41"/>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
        <p:nvSpPr>
          <p:cNvPr id="3" name="TextBox 2"/>
          <p:cNvSpPr txBox="1"/>
          <p:nvPr/>
        </p:nvSpPr>
        <p:spPr>
          <a:xfrm rot="20210758">
            <a:off x="493174" y="1207294"/>
            <a:ext cx="2133522" cy="461665"/>
          </a:xfrm>
          <a:prstGeom prst="rect">
            <a:avLst/>
          </a:prstGeom>
          <a:noFill/>
        </p:spPr>
        <p:txBody>
          <a:bodyPr wrap="square" rtlCol="0">
            <a:spAutoFit/>
          </a:bodyPr>
          <a:lstStyle/>
          <a:p>
            <a:r>
              <a:rPr lang="en-US" b="1" dirty="0">
                <a:solidFill>
                  <a:srgbClr val="FF0000"/>
                </a:solidFill>
              </a:rPr>
              <a:t>Back</a:t>
            </a:r>
          </a:p>
        </p:txBody>
      </p:sp>
    </p:spTree>
    <p:extLst>
      <p:ext uri="{BB962C8B-B14F-4D97-AF65-F5344CB8AC3E}">
        <p14:creationId xmlns:p14="http://schemas.microsoft.com/office/powerpoint/2010/main" val="115488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20" name="Group 3"/>
          <p:cNvGrpSpPr>
            <a:grpSpLocks/>
          </p:cNvGrpSpPr>
          <p:nvPr/>
        </p:nvGrpSpPr>
        <p:grpSpPr bwMode="auto">
          <a:xfrm>
            <a:off x="0" y="0"/>
            <a:ext cx="9144000" cy="6858000"/>
            <a:chOff x="400" y="162"/>
            <a:chExt cx="4956" cy="3729"/>
          </a:xfrm>
        </p:grpSpPr>
        <p:sp>
          <p:nvSpPr>
            <p:cNvPr id="86022" name="Rectangle 4"/>
            <p:cNvSpPr>
              <a:spLocks noChangeArrowheads="1"/>
            </p:cNvSpPr>
            <p:nvPr/>
          </p:nvSpPr>
          <p:spPr bwMode="auto">
            <a:xfrm>
              <a:off x="400" y="549"/>
              <a:ext cx="4941" cy="334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3" name="Line 5"/>
            <p:cNvSpPr>
              <a:spLocks noChangeShapeType="1"/>
            </p:cNvSpPr>
            <p:nvPr/>
          </p:nvSpPr>
          <p:spPr bwMode="auto">
            <a:xfrm flipH="1">
              <a:off x="400" y="1545"/>
              <a:ext cx="309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4" name="Line 6"/>
            <p:cNvSpPr>
              <a:spLocks noChangeShapeType="1"/>
            </p:cNvSpPr>
            <p:nvPr/>
          </p:nvSpPr>
          <p:spPr bwMode="auto">
            <a:xfrm>
              <a:off x="3490" y="557"/>
              <a:ext cx="0" cy="332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5" name="Rectangle 7"/>
            <p:cNvSpPr>
              <a:spLocks noChangeArrowheads="1"/>
            </p:cNvSpPr>
            <p:nvPr/>
          </p:nvSpPr>
          <p:spPr bwMode="auto">
            <a:xfrm>
              <a:off x="404" y="180"/>
              <a:ext cx="1480" cy="3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86026" name="Line 8"/>
            <p:cNvSpPr>
              <a:spLocks noChangeShapeType="1"/>
            </p:cNvSpPr>
            <p:nvPr/>
          </p:nvSpPr>
          <p:spPr bwMode="auto">
            <a:xfrm>
              <a:off x="404" y="340"/>
              <a:ext cx="14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7" name="Text Box 9"/>
            <p:cNvSpPr txBox="1">
              <a:spLocks noChangeArrowheads="1"/>
            </p:cNvSpPr>
            <p:nvPr/>
          </p:nvSpPr>
          <p:spPr bwMode="auto">
            <a:xfrm>
              <a:off x="406" y="190"/>
              <a:ext cx="4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900">
                  <a:latin typeface="Times" pitchFamily="-112" charset="0"/>
                </a:rPr>
                <a:t>Teacher(s):</a:t>
              </a:r>
            </a:p>
          </p:txBody>
        </p:sp>
        <p:sp>
          <p:nvSpPr>
            <p:cNvPr id="86028" name="Text Box 10"/>
            <p:cNvSpPr txBox="1">
              <a:spLocks noChangeArrowheads="1"/>
            </p:cNvSpPr>
            <p:nvPr/>
          </p:nvSpPr>
          <p:spPr bwMode="auto">
            <a:xfrm>
              <a:off x="406" y="342"/>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900">
                  <a:latin typeface="Times" pitchFamily="-112" charset="0"/>
                </a:rPr>
                <a:t>Time:</a:t>
              </a:r>
            </a:p>
          </p:txBody>
        </p:sp>
        <p:sp>
          <p:nvSpPr>
            <p:cNvPr id="86029" name="Text Box 11"/>
            <p:cNvSpPr txBox="1">
              <a:spLocks noChangeArrowheads="1"/>
            </p:cNvSpPr>
            <p:nvPr/>
          </p:nvSpPr>
          <p:spPr bwMode="auto">
            <a:xfrm>
              <a:off x="1846" y="162"/>
              <a:ext cx="2087"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nSpc>
                  <a:spcPct val="70000"/>
                </a:lnSpc>
              </a:pPr>
              <a:r>
                <a:rPr lang="en-US" sz="1600" b="1">
                  <a:latin typeface="Times" pitchFamily="-112" charset="0"/>
                </a:rPr>
                <a:t>The</a:t>
              </a:r>
              <a:endParaRPr lang="en-US" sz="2800" b="1">
                <a:latin typeface="Times" pitchFamily="-112" charset="0"/>
              </a:endParaRPr>
            </a:p>
            <a:p>
              <a:pPr>
                <a:lnSpc>
                  <a:spcPct val="70000"/>
                </a:lnSpc>
              </a:pPr>
              <a:r>
                <a:rPr lang="en-US" sz="3200" b="1">
                  <a:latin typeface="Times" pitchFamily="-112" charset="0"/>
                </a:rPr>
                <a:t>Course Organizer</a:t>
              </a:r>
              <a:endParaRPr lang="en-US" sz="2800" b="1">
                <a:latin typeface="Times" pitchFamily="-112" charset="0"/>
              </a:endParaRPr>
            </a:p>
          </p:txBody>
        </p:sp>
        <p:sp>
          <p:nvSpPr>
            <p:cNvPr id="86030" name="Rectangle 12"/>
            <p:cNvSpPr>
              <a:spLocks noChangeArrowheads="1"/>
            </p:cNvSpPr>
            <p:nvPr/>
          </p:nvSpPr>
          <p:spPr bwMode="auto">
            <a:xfrm>
              <a:off x="3876" y="184"/>
              <a:ext cx="1480" cy="32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31" name="Line 13"/>
            <p:cNvSpPr>
              <a:spLocks noChangeShapeType="1"/>
            </p:cNvSpPr>
            <p:nvPr/>
          </p:nvSpPr>
          <p:spPr bwMode="auto">
            <a:xfrm>
              <a:off x="3876" y="344"/>
              <a:ext cx="14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2" name="Text Box 14"/>
            <p:cNvSpPr txBox="1">
              <a:spLocks noChangeArrowheads="1"/>
            </p:cNvSpPr>
            <p:nvPr/>
          </p:nvSpPr>
          <p:spPr bwMode="auto">
            <a:xfrm>
              <a:off x="3874" y="190"/>
              <a:ext cx="3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900">
                  <a:latin typeface="Times" pitchFamily="-112" charset="0"/>
                </a:rPr>
                <a:t>Student:</a:t>
              </a:r>
            </a:p>
          </p:txBody>
        </p:sp>
        <p:sp>
          <p:nvSpPr>
            <p:cNvPr id="86033" name="Text Box 15"/>
            <p:cNvSpPr txBox="1">
              <a:spLocks noChangeArrowheads="1"/>
            </p:cNvSpPr>
            <p:nvPr/>
          </p:nvSpPr>
          <p:spPr bwMode="auto">
            <a:xfrm>
              <a:off x="3874" y="342"/>
              <a:ext cx="52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900">
                  <a:latin typeface="Times" pitchFamily="-112" charset="0"/>
                </a:rPr>
                <a:t>Course Dates:</a:t>
              </a:r>
            </a:p>
          </p:txBody>
        </p:sp>
        <p:sp>
          <p:nvSpPr>
            <p:cNvPr id="86034" name="Rectangle 16"/>
            <p:cNvSpPr>
              <a:spLocks noChangeArrowheads="1"/>
            </p:cNvSpPr>
            <p:nvPr/>
          </p:nvSpPr>
          <p:spPr bwMode="auto">
            <a:xfrm>
              <a:off x="3532" y="596"/>
              <a:ext cx="176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35" name="Oval 17"/>
            <p:cNvSpPr>
              <a:spLocks noChangeArrowheads="1"/>
            </p:cNvSpPr>
            <p:nvPr/>
          </p:nvSpPr>
          <p:spPr bwMode="auto">
            <a:xfrm>
              <a:off x="3764" y="620"/>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36" name="Text Box 18"/>
            <p:cNvSpPr txBox="1">
              <a:spLocks noChangeArrowheads="1"/>
            </p:cNvSpPr>
            <p:nvPr/>
          </p:nvSpPr>
          <p:spPr bwMode="auto">
            <a:xfrm>
              <a:off x="4366" y="742"/>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900">
                  <a:latin typeface="Times" pitchFamily="-112" charset="0"/>
                </a:rPr>
                <a:t>How?</a:t>
              </a:r>
            </a:p>
          </p:txBody>
        </p:sp>
        <p:sp>
          <p:nvSpPr>
            <p:cNvPr id="86037" name="Text Box 19"/>
            <p:cNvSpPr txBox="1">
              <a:spLocks noChangeArrowheads="1"/>
            </p:cNvSpPr>
            <p:nvPr/>
          </p:nvSpPr>
          <p:spPr bwMode="auto">
            <a:xfrm>
              <a:off x="3530" y="742"/>
              <a:ext cx="3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900">
                  <a:latin typeface="Times" pitchFamily="-112" charset="0"/>
                </a:rPr>
                <a:t>What?</a:t>
              </a:r>
            </a:p>
          </p:txBody>
        </p:sp>
        <p:sp>
          <p:nvSpPr>
            <p:cNvPr id="86038" name="Text Box 20"/>
            <p:cNvSpPr txBox="1">
              <a:spLocks noChangeArrowheads="1"/>
            </p:cNvSpPr>
            <p:nvPr/>
          </p:nvSpPr>
          <p:spPr bwMode="auto">
            <a:xfrm>
              <a:off x="4866" y="742"/>
              <a:ext cx="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900">
                  <a:latin typeface="Times" pitchFamily="-112" charset="0"/>
                </a:rPr>
                <a:t>Value?</a:t>
              </a:r>
            </a:p>
          </p:txBody>
        </p:sp>
        <p:sp>
          <p:nvSpPr>
            <p:cNvPr id="86039" name="Text Box 21"/>
            <p:cNvSpPr txBox="1">
              <a:spLocks noChangeArrowheads="1"/>
            </p:cNvSpPr>
            <p:nvPr/>
          </p:nvSpPr>
          <p:spPr bwMode="auto">
            <a:xfrm>
              <a:off x="610" y="611"/>
              <a:ext cx="7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1600">
                  <a:latin typeface="Times" pitchFamily="-112" charset="0"/>
                </a:rPr>
                <a:t>This Course:</a:t>
              </a:r>
            </a:p>
          </p:txBody>
        </p:sp>
        <p:sp>
          <p:nvSpPr>
            <p:cNvPr id="86040" name="Text Box 22"/>
            <p:cNvSpPr txBox="1">
              <a:spLocks noChangeArrowheads="1"/>
            </p:cNvSpPr>
            <p:nvPr/>
          </p:nvSpPr>
          <p:spPr bwMode="auto">
            <a:xfrm>
              <a:off x="3504" y="832"/>
              <a:ext cx="5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1400">
                  <a:latin typeface="Times" pitchFamily="-112" charset="0"/>
                </a:rPr>
                <a:t>Content:</a:t>
              </a:r>
            </a:p>
          </p:txBody>
        </p:sp>
        <p:sp>
          <p:nvSpPr>
            <p:cNvPr id="86041" name="Text Box 23"/>
            <p:cNvSpPr txBox="1">
              <a:spLocks noChangeArrowheads="1"/>
            </p:cNvSpPr>
            <p:nvPr/>
          </p:nvSpPr>
          <p:spPr bwMode="auto">
            <a:xfrm>
              <a:off x="3508" y="1296"/>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1400">
                  <a:latin typeface="Times" pitchFamily="-112" charset="0"/>
                </a:rPr>
                <a:t>Process:</a:t>
              </a:r>
            </a:p>
          </p:txBody>
        </p:sp>
        <p:sp>
          <p:nvSpPr>
            <p:cNvPr id="86042" name="Text Box 24"/>
            <p:cNvSpPr txBox="1">
              <a:spLocks noChangeArrowheads="1"/>
            </p:cNvSpPr>
            <p:nvPr/>
          </p:nvSpPr>
          <p:spPr bwMode="auto">
            <a:xfrm>
              <a:off x="3920" y="1955"/>
              <a:ext cx="10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1200">
                  <a:latin typeface="Times" pitchFamily="-112" charset="0"/>
                </a:rPr>
                <a:t>Course Progress Graph</a:t>
              </a:r>
            </a:p>
          </p:txBody>
        </p:sp>
        <p:sp>
          <p:nvSpPr>
            <p:cNvPr id="86043" name="Line 25"/>
            <p:cNvSpPr>
              <a:spLocks noChangeShapeType="1"/>
            </p:cNvSpPr>
            <p:nvPr/>
          </p:nvSpPr>
          <p:spPr bwMode="auto">
            <a:xfrm>
              <a:off x="3488" y="1980"/>
              <a:ext cx="18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6044" name="Group 26"/>
            <p:cNvGrpSpPr>
              <a:grpSpLocks/>
            </p:cNvGrpSpPr>
            <p:nvPr/>
          </p:nvGrpSpPr>
          <p:grpSpPr bwMode="auto">
            <a:xfrm>
              <a:off x="3488" y="2100"/>
              <a:ext cx="1860" cy="1316"/>
              <a:chOff x="3488" y="2100"/>
              <a:chExt cx="1860" cy="1316"/>
            </a:xfrm>
          </p:grpSpPr>
          <p:sp>
            <p:nvSpPr>
              <p:cNvPr id="86052" name="Rectangle 27"/>
              <p:cNvSpPr>
                <a:spLocks noChangeArrowheads="1"/>
              </p:cNvSpPr>
              <p:nvPr/>
            </p:nvSpPr>
            <p:spPr bwMode="auto">
              <a:xfrm>
                <a:off x="3488" y="2100"/>
                <a:ext cx="1860" cy="13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53" name="Line 28"/>
              <p:cNvSpPr>
                <a:spLocks noChangeShapeType="1"/>
              </p:cNvSpPr>
              <p:nvPr/>
            </p:nvSpPr>
            <p:spPr bwMode="auto">
              <a:xfrm>
                <a:off x="3492" y="2160"/>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54" name="Line 29"/>
              <p:cNvSpPr>
                <a:spLocks noChangeShapeType="1"/>
              </p:cNvSpPr>
              <p:nvPr/>
            </p:nvSpPr>
            <p:spPr bwMode="auto">
              <a:xfrm>
                <a:off x="3492" y="2224"/>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100</a:t>
                </a:r>
              </a:p>
            </p:txBody>
          </p:sp>
          <p:sp>
            <p:nvSpPr>
              <p:cNvPr id="86055" name="Line 30"/>
              <p:cNvSpPr>
                <a:spLocks noChangeShapeType="1"/>
              </p:cNvSpPr>
              <p:nvPr/>
            </p:nvSpPr>
            <p:spPr bwMode="auto">
              <a:xfrm>
                <a:off x="3492" y="228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56" name="Line 31"/>
              <p:cNvSpPr>
                <a:spLocks noChangeShapeType="1"/>
              </p:cNvSpPr>
              <p:nvPr/>
            </p:nvSpPr>
            <p:spPr bwMode="auto">
              <a:xfrm>
                <a:off x="3492" y="234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90</a:t>
                </a:r>
              </a:p>
            </p:txBody>
          </p:sp>
          <p:sp>
            <p:nvSpPr>
              <p:cNvPr id="86057" name="Line 32"/>
              <p:cNvSpPr>
                <a:spLocks noChangeShapeType="1"/>
              </p:cNvSpPr>
              <p:nvPr/>
            </p:nvSpPr>
            <p:spPr bwMode="auto">
              <a:xfrm>
                <a:off x="3492" y="241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58" name="Line 33"/>
              <p:cNvSpPr>
                <a:spLocks noChangeShapeType="1"/>
              </p:cNvSpPr>
              <p:nvPr/>
            </p:nvSpPr>
            <p:spPr bwMode="auto">
              <a:xfrm>
                <a:off x="3492" y="247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80</a:t>
                </a:r>
              </a:p>
            </p:txBody>
          </p:sp>
          <p:sp>
            <p:nvSpPr>
              <p:cNvPr id="86059" name="Line 34"/>
              <p:cNvSpPr>
                <a:spLocks noChangeShapeType="1"/>
              </p:cNvSpPr>
              <p:nvPr/>
            </p:nvSpPr>
            <p:spPr bwMode="auto">
              <a:xfrm>
                <a:off x="3492" y="252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60" name="Line 35"/>
              <p:cNvSpPr>
                <a:spLocks noChangeShapeType="1"/>
              </p:cNvSpPr>
              <p:nvPr/>
            </p:nvSpPr>
            <p:spPr bwMode="auto">
              <a:xfrm>
                <a:off x="3492" y="2600"/>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70</a:t>
                </a:r>
              </a:p>
            </p:txBody>
          </p:sp>
          <p:sp>
            <p:nvSpPr>
              <p:cNvPr id="86061" name="Line 36"/>
              <p:cNvSpPr>
                <a:spLocks noChangeShapeType="1"/>
              </p:cNvSpPr>
              <p:nvPr/>
            </p:nvSpPr>
            <p:spPr bwMode="auto">
              <a:xfrm>
                <a:off x="3492" y="2660"/>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62" name="Line 37"/>
              <p:cNvSpPr>
                <a:spLocks noChangeShapeType="1"/>
              </p:cNvSpPr>
              <p:nvPr/>
            </p:nvSpPr>
            <p:spPr bwMode="auto">
              <a:xfrm>
                <a:off x="3492" y="2724"/>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60</a:t>
                </a:r>
              </a:p>
            </p:txBody>
          </p:sp>
          <p:sp>
            <p:nvSpPr>
              <p:cNvPr id="86063" name="Line 38"/>
              <p:cNvSpPr>
                <a:spLocks noChangeShapeType="1"/>
              </p:cNvSpPr>
              <p:nvPr/>
            </p:nvSpPr>
            <p:spPr bwMode="auto">
              <a:xfrm>
                <a:off x="3492" y="2780"/>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64" name="Line 39"/>
              <p:cNvSpPr>
                <a:spLocks noChangeShapeType="1"/>
              </p:cNvSpPr>
              <p:nvPr/>
            </p:nvSpPr>
            <p:spPr bwMode="auto">
              <a:xfrm>
                <a:off x="3492" y="284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50</a:t>
                </a:r>
              </a:p>
            </p:txBody>
          </p:sp>
          <p:sp>
            <p:nvSpPr>
              <p:cNvPr id="86065" name="Line 40"/>
              <p:cNvSpPr>
                <a:spLocks noChangeShapeType="1"/>
              </p:cNvSpPr>
              <p:nvPr/>
            </p:nvSpPr>
            <p:spPr bwMode="auto">
              <a:xfrm>
                <a:off x="3492" y="2908"/>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66" name="Line 41"/>
              <p:cNvSpPr>
                <a:spLocks noChangeShapeType="1"/>
              </p:cNvSpPr>
              <p:nvPr/>
            </p:nvSpPr>
            <p:spPr bwMode="auto">
              <a:xfrm>
                <a:off x="3492" y="297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40</a:t>
                </a:r>
              </a:p>
            </p:txBody>
          </p:sp>
          <p:sp>
            <p:nvSpPr>
              <p:cNvPr id="86067" name="Line 42"/>
              <p:cNvSpPr>
                <a:spLocks noChangeShapeType="1"/>
              </p:cNvSpPr>
              <p:nvPr/>
            </p:nvSpPr>
            <p:spPr bwMode="auto">
              <a:xfrm>
                <a:off x="3492" y="303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68" name="Line 43"/>
              <p:cNvSpPr>
                <a:spLocks noChangeShapeType="1"/>
              </p:cNvSpPr>
              <p:nvPr/>
            </p:nvSpPr>
            <p:spPr bwMode="auto">
              <a:xfrm>
                <a:off x="3492" y="3092"/>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30</a:t>
                </a:r>
              </a:p>
            </p:txBody>
          </p:sp>
          <p:sp>
            <p:nvSpPr>
              <p:cNvPr id="86069" name="Line 44"/>
              <p:cNvSpPr>
                <a:spLocks noChangeShapeType="1"/>
              </p:cNvSpPr>
              <p:nvPr/>
            </p:nvSpPr>
            <p:spPr bwMode="auto">
              <a:xfrm>
                <a:off x="3492" y="3156"/>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70" name="Line 45"/>
              <p:cNvSpPr>
                <a:spLocks noChangeShapeType="1"/>
              </p:cNvSpPr>
              <p:nvPr/>
            </p:nvSpPr>
            <p:spPr bwMode="auto">
              <a:xfrm>
                <a:off x="3492" y="3216"/>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20</a:t>
                </a:r>
              </a:p>
            </p:txBody>
          </p:sp>
          <p:sp>
            <p:nvSpPr>
              <p:cNvPr id="86071" name="Line 46"/>
              <p:cNvSpPr>
                <a:spLocks noChangeShapeType="1"/>
              </p:cNvSpPr>
              <p:nvPr/>
            </p:nvSpPr>
            <p:spPr bwMode="auto">
              <a:xfrm>
                <a:off x="3492" y="3276"/>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72" name="Line 47"/>
              <p:cNvSpPr>
                <a:spLocks noChangeShapeType="1"/>
              </p:cNvSpPr>
              <p:nvPr/>
            </p:nvSpPr>
            <p:spPr bwMode="auto">
              <a:xfrm>
                <a:off x="3492" y="3344"/>
                <a:ext cx="18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400" dirty="0"/>
                  <a:t>10</a:t>
                </a:r>
              </a:p>
            </p:txBody>
          </p:sp>
          <p:sp>
            <p:nvSpPr>
              <p:cNvPr id="86073" name="Line 48"/>
              <p:cNvSpPr>
                <a:spLocks noChangeShapeType="1"/>
              </p:cNvSpPr>
              <p:nvPr/>
            </p:nvSpPr>
            <p:spPr bwMode="auto">
              <a:xfrm>
                <a:off x="3624"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74" name="Line 49"/>
              <p:cNvSpPr>
                <a:spLocks noChangeShapeType="1"/>
              </p:cNvSpPr>
              <p:nvPr/>
            </p:nvSpPr>
            <p:spPr bwMode="auto">
              <a:xfrm>
                <a:off x="368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75" name="Line 50"/>
              <p:cNvSpPr>
                <a:spLocks noChangeShapeType="1"/>
              </p:cNvSpPr>
              <p:nvPr/>
            </p:nvSpPr>
            <p:spPr bwMode="auto">
              <a:xfrm>
                <a:off x="375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76" name="Line 51"/>
              <p:cNvSpPr>
                <a:spLocks noChangeShapeType="1"/>
              </p:cNvSpPr>
              <p:nvPr/>
            </p:nvSpPr>
            <p:spPr bwMode="auto">
              <a:xfrm>
                <a:off x="381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77" name="Line 52"/>
              <p:cNvSpPr>
                <a:spLocks noChangeShapeType="1"/>
              </p:cNvSpPr>
              <p:nvPr/>
            </p:nvSpPr>
            <p:spPr bwMode="auto">
              <a:xfrm>
                <a:off x="387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78" name="Line 53"/>
              <p:cNvSpPr>
                <a:spLocks noChangeShapeType="1"/>
              </p:cNvSpPr>
              <p:nvPr/>
            </p:nvSpPr>
            <p:spPr bwMode="auto">
              <a:xfrm>
                <a:off x="3936"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79" name="Line 54"/>
              <p:cNvSpPr>
                <a:spLocks noChangeShapeType="1"/>
              </p:cNvSpPr>
              <p:nvPr/>
            </p:nvSpPr>
            <p:spPr bwMode="auto">
              <a:xfrm>
                <a:off x="3996"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0" name="Line 55"/>
              <p:cNvSpPr>
                <a:spLocks noChangeShapeType="1"/>
              </p:cNvSpPr>
              <p:nvPr/>
            </p:nvSpPr>
            <p:spPr bwMode="auto">
              <a:xfrm>
                <a:off x="406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1" name="Line 56"/>
              <p:cNvSpPr>
                <a:spLocks noChangeShapeType="1"/>
              </p:cNvSpPr>
              <p:nvPr/>
            </p:nvSpPr>
            <p:spPr bwMode="auto">
              <a:xfrm>
                <a:off x="412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2" name="Line 57"/>
              <p:cNvSpPr>
                <a:spLocks noChangeShapeType="1"/>
              </p:cNvSpPr>
              <p:nvPr/>
            </p:nvSpPr>
            <p:spPr bwMode="auto">
              <a:xfrm>
                <a:off x="418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3" name="Line 58"/>
              <p:cNvSpPr>
                <a:spLocks noChangeShapeType="1"/>
              </p:cNvSpPr>
              <p:nvPr/>
            </p:nvSpPr>
            <p:spPr bwMode="auto">
              <a:xfrm>
                <a:off x="4244"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4" name="Line 59"/>
              <p:cNvSpPr>
                <a:spLocks noChangeShapeType="1"/>
              </p:cNvSpPr>
              <p:nvPr/>
            </p:nvSpPr>
            <p:spPr bwMode="auto">
              <a:xfrm>
                <a:off x="430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5" name="Line 60"/>
              <p:cNvSpPr>
                <a:spLocks noChangeShapeType="1"/>
              </p:cNvSpPr>
              <p:nvPr/>
            </p:nvSpPr>
            <p:spPr bwMode="auto">
              <a:xfrm>
                <a:off x="4364"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6" name="Line 61"/>
              <p:cNvSpPr>
                <a:spLocks noChangeShapeType="1"/>
              </p:cNvSpPr>
              <p:nvPr/>
            </p:nvSpPr>
            <p:spPr bwMode="auto">
              <a:xfrm>
                <a:off x="442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7" name="Line 62"/>
              <p:cNvSpPr>
                <a:spLocks noChangeShapeType="1"/>
              </p:cNvSpPr>
              <p:nvPr/>
            </p:nvSpPr>
            <p:spPr bwMode="auto">
              <a:xfrm>
                <a:off x="449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8" name="Line 63"/>
              <p:cNvSpPr>
                <a:spLocks noChangeShapeType="1"/>
              </p:cNvSpPr>
              <p:nvPr/>
            </p:nvSpPr>
            <p:spPr bwMode="auto">
              <a:xfrm>
                <a:off x="455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89" name="Line 64"/>
              <p:cNvSpPr>
                <a:spLocks noChangeShapeType="1"/>
              </p:cNvSpPr>
              <p:nvPr/>
            </p:nvSpPr>
            <p:spPr bwMode="auto">
              <a:xfrm>
                <a:off x="4616"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0" name="Line 65"/>
              <p:cNvSpPr>
                <a:spLocks noChangeShapeType="1"/>
              </p:cNvSpPr>
              <p:nvPr/>
            </p:nvSpPr>
            <p:spPr bwMode="auto">
              <a:xfrm>
                <a:off x="468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1" name="Line 66"/>
              <p:cNvSpPr>
                <a:spLocks noChangeShapeType="1"/>
              </p:cNvSpPr>
              <p:nvPr/>
            </p:nvSpPr>
            <p:spPr bwMode="auto">
              <a:xfrm>
                <a:off x="474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2" name="Line 67"/>
              <p:cNvSpPr>
                <a:spLocks noChangeShapeType="1"/>
              </p:cNvSpPr>
              <p:nvPr/>
            </p:nvSpPr>
            <p:spPr bwMode="auto">
              <a:xfrm>
                <a:off x="480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3" name="Line 68"/>
              <p:cNvSpPr>
                <a:spLocks noChangeShapeType="1"/>
              </p:cNvSpPr>
              <p:nvPr/>
            </p:nvSpPr>
            <p:spPr bwMode="auto">
              <a:xfrm>
                <a:off x="4860"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4" name="Line 69"/>
              <p:cNvSpPr>
                <a:spLocks noChangeShapeType="1"/>
              </p:cNvSpPr>
              <p:nvPr/>
            </p:nvSpPr>
            <p:spPr bwMode="auto">
              <a:xfrm>
                <a:off x="492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5" name="Line 70"/>
              <p:cNvSpPr>
                <a:spLocks noChangeShapeType="1"/>
              </p:cNvSpPr>
              <p:nvPr/>
            </p:nvSpPr>
            <p:spPr bwMode="auto">
              <a:xfrm>
                <a:off x="4984"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6" name="Line 71"/>
              <p:cNvSpPr>
                <a:spLocks noChangeShapeType="1"/>
              </p:cNvSpPr>
              <p:nvPr/>
            </p:nvSpPr>
            <p:spPr bwMode="auto">
              <a:xfrm>
                <a:off x="5048"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7" name="Line 72"/>
              <p:cNvSpPr>
                <a:spLocks noChangeShapeType="1"/>
              </p:cNvSpPr>
              <p:nvPr/>
            </p:nvSpPr>
            <p:spPr bwMode="auto">
              <a:xfrm>
                <a:off x="511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8" name="Line 73"/>
              <p:cNvSpPr>
                <a:spLocks noChangeShapeType="1"/>
              </p:cNvSpPr>
              <p:nvPr/>
            </p:nvSpPr>
            <p:spPr bwMode="auto">
              <a:xfrm>
                <a:off x="517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99" name="Line 74"/>
              <p:cNvSpPr>
                <a:spLocks noChangeShapeType="1"/>
              </p:cNvSpPr>
              <p:nvPr/>
            </p:nvSpPr>
            <p:spPr bwMode="auto">
              <a:xfrm>
                <a:off x="5232"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100" name="Line 75"/>
              <p:cNvSpPr>
                <a:spLocks noChangeShapeType="1"/>
              </p:cNvSpPr>
              <p:nvPr/>
            </p:nvSpPr>
            <p:spPr bwMode="auto">
              <a:xfrm>
                <a:off x="5296" y="2100"/>
                <a:ext cx="0" cy="1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6045" name="Oval 76"/>
            <p:cNvSpPr>
              <a:spLocks noChangeArrowheads="1"/>
            </p:cNvSpPr>
            <p:nvPr/>
          </p:nvSpPr>
          <p:spPr bwMode="auto">
            <a:xfrm>
              <a:off x="508" y="660"/>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46" name="Oval 77"/>
            <p:cNvSpPr>
              <a:spLocks noChangeArrowheads="1"/>
            </p:cNvSpPr>
            <p:nvPr/>
          </p:nvSpPr>
          <p:spPr bwMode="auto">
            <a:xfrm>
              <a:off x="1144" y="1604"/>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47" name="Text Box 78"/>
            <p:cNvSpPr txBox="1">
              <a:spLocks noChangeArrowheads="1"/>
            </p:cNvSpPr>
            <p:nvPr/>
          </p:nvSpPr>
          <p:spPr bwMode="auto">
            <a:xfrm>
              <a:off x="1246" y="1562"/>
              <a:ext cx="10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1600">
                  <a:latin typeface="Times" pitchFamily="-112" charset="0"/>
                </a:rPr>
                <a:t>Course Questions:</a:t>
              </a:r>
            </a:p>
          </p:txBody>
        </p:sp>
        <p:sp>
          <p:nvSpPr>
            <p:cNvPr id="86048" name="AutoShape 79"/>
            <p:cNvSpPr>
              <a:spLocks noChangeArrowheads="1"/>
            </p:cNvSpPr>
            <p:nvPr/>
          </p:nvSpPr>
          <p:spPr bwMode="auto">
            <a:xfrm>
              <a:off x="572" y="1032"/>
              <a:ext cx="2736" cy="400"/>
            </a:xfrm>
            <a:prstGeom prst="roundRect">
              <a:avLst>
                <a:gd name="adj"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49" name="AutoShape 80"/>
            <p:cNvSpPr>
              <a:spLocks noChangeArrowheads="1"/>
            </p:cNvSpPr>
            <p:nvPr/>
          </p:nvSpPr>
          <p:spPr bwMode="auto">
            <a:xfrm>
              <a:off x="516" y="1128"/>
              <a:ext cx="320" cy="216"/>
            </a:xfrm>
            <a:prstGeom prst="roundRect">
              <a:avLst>
                <a:gd name="adj" fmla="val 50000"/>
              </a:avLst>
            </a:prstGeom>
            <a:solidFill>
              <a:schemeClr val="bg1"/>
            </a:solidFill>
            <a:ln w="28575">
              <a:solidFill>
                <a:schemeClr val="tx1"/>
              </a:solidFill>
              <a:round/>
              <a:headEnd/>
              <a:tailEnd/>
            </a:ln>
          </p:spPr>
          <p:txBody>
            <a:bodyPr wrap="none" anchor="ctr"/>
            <a:lstStyle/>
            <a:p>
              <a:endParaRPr lang="en-US"/>
            </a:p>
          </p:txBody>
        </p:sp>
        <p:sp>
          <p:nvSpPr>
            <p:cNvPr id="86050" name="Text Box 81"/>
            <p:cNvSpPr txBox="1">
              <a:spLocks noChangeArrowheads="1"/>
            </p:cNvSpPr>
            <p:nvPr/>
          </p:nvSpPr>
          <p:spPr bwMode="auto">
            <a:xfrm>
              <a:off x="529" y="1111"/>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r>
                <a:rPr lang="en-US" sz="1000">
                  <a:latin typeface="Times" pitchFamily="-112" charset="0"/>
                </a:rPr>
                <a:t>is</a:t>
              </a:r>
            </a:p>
            <a:p>
              <a:pPr algn="ctr"/>
              <a:r>
                <a:rPr lang="en-US" sz="1000">
                  <a:latin typeface="Times" pitchFamily="-112" charset="0"/>
                </a:rPr>
                <a:t>about</a:t>
              </a:r>
            </a:p>
          </p:txBody>
        </p:sp>
        <p:sp>
          <p:nvSpPr>
            <p:cNvPr id="86051" name="Text Box 82"/>
            <p:cNvSpPr txBox="1">
              <a:spLocks noChangeArrowheads="1"/>
            </p:cNvSpPr>
            <p:nvPr/>
          </p:nvSpPr>
          <p:spPr bwMode="auto">
            <a:xfrm>
              <a:off x="3864" y="571"/>
              <a:ext cx="1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r>
                <a:rPr lang="en-US" sz="1800">
                  <a:latin typeface="Times" pitchFamily="-112" charset="0"/>
                </a:rPr>
                <a:t>Course Standards:</a:t>
              </a:r>
            </a:p>
          </p:txBody>
        </p:sp>
      </p:grpSp>
      <p:sp>
        <p:nvSpPr>
          <p:cNvPr id="4" name="Rectangle 3"/>
          <p:cNvSpPr/>
          <p:nvPr/>
        </p:nvSpPr>
        <p:spPr bwMode="auto">
          <a:xfrm>
            <a:off x="7865736" y="6263973"/>
            <a:ext cx="1221183" cy="579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5" name="Rectangle 4"/>
          <p:cNvSpPr/>
          <p:nvPr/>
        </p:nvSpPr>
        <p:spPr bwMode="auto">
          <a:xfrm>
            <a:off x="1560901" y="825755"/>
            <a:ext cx="3461475" cy="2813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3600" b="1" dirty="0">
                <a:solidFill>
                  <a:srgbClr val="00B050"/>
                </a:solidFill>
                <a:latin typeface="BatangChe" panose="02030609000101010101" pitchFamily="49" charset="-127"/>
                <a:ea typeface="BatangChe" panose="02030609000101010101" pitchFamily="49" charset="-127"/>
              </a:rPr>
              <a:t>Biology</a:t>
            </a:r>
            <a:endParaRPr kumimoji="0" lang="en-US" sz="3600" b="1" i="0" u="none" strike="noStrike" cap="none" normalizeH="0" baseline="0" dirty="0">
              <a:ln>
                <a:noFill/>
              </a:ln>
              <a:solidFill>
                <a:srgbClr val="00B050"/>
              </a:solidFill>
              <a:effectLst/>
              <a:latin typeface="BatangChe" panose="02030609000101010101" pitchFamily="49" charset="-127"/>
              <a:ea typeface="BatangChe" panose="02030609000101010101" pitchFamily="49" charset="-127"/>
            </a:endParaRPr>
          </a:p>
        </p:txBody>
      </p:sp>
      <p:sp>
        <p:nvSpPr>
          <p:cNvPr id="89" name="Rectangle 88"/>
          <p:cNvSpPr/>
          <p:nvPr/>
        </p:nvSpPr>
        <p:spPr bwMode="auto">
          <a:xfrm>
            <a:off x="232474" y="3093611"/>
            <a:ext cx="5180863" cy="32363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mj-lt"/>
              <a:buAutoNum type="arabicPeriod"/>
            </a:pPr>
            <a:r>
              <a:rPr lang="en-US" sz="1400" dirty="0"/>
              <a:t>Why is it critical to apply the strict standards of science when assessing the reliability of sources, data and scientific claims?</a:t>
            </a:r>
            <a:endParaRPr lang="en-US" sz="1400" dirty="0">
              <a:latin typeface="Times New Roman" panose="02020603050405020304" pitchFamily="18" charset="0"/>
              <a:cs typeface="Times New Roman" panose="02020603050405020304" pitchFamily="18" charset="0"/>
            </a:endParaRP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lang="en-US" sz="1400" dirty="0">
                <a:latin typeface="Times New Roman" panose="02020603050405020304" pitchFamily="18" charset="0"/>
                <a:cs typeface="Times New Roman" panose="02020603050405020304" pitchFamily="18" charset="0"/>
              </a:rPr>
              <a:t>How are the four major macromolecules (including enzymes) each involved in various cellular processes in living things?</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lang="en-US" sz="1400" dirty="0">
                <a:latin typeface="Times New Roman" panose="02020603050405020304" pitchFamily="18" charset="0"/>
                <a:cs typeface="Times New Roman" panose="02020603050405020304" pitchFamily="18" charset="0"/>
              </a:rPr>
              <a:t>How do living things grow and heal?</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lang="en-US" sz="1400" dirty="0">
                <a:latin typeface="Times New Roman" panose="02020603050405020304" pitchFamily="18" charset="0"/>
                <a:cs typeface="Times New Roman" panose="02020603050405020304" pitchFamily="18" charset="0"/>
              </a:rPr>
              <a:t>How do living things reproduce and pass on their traits to their offspring?</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lang="en-US" sz="1400" dirty="0">
                <a:latin typeface="Times New Roman" panose="02020603050405020304" pitchFamily="18" charset="0"/>
                <a:cs typeface="Times New Roman" panose="02020603050405020304" pitchFamily="18" charset="0"/>
              </a:rPr>
              <a:t>How has the variety of life on this planet come into existence?</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lang="en-US" sz="1400" dirty="0"/>
              <a:t>How are living things related to each other?</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lang="en-US" sz="1400" dirty="0">
                <a:latin typeface="Times New Roman" panose="02020603050405020304" pitchFamily="18" charset="0"/>
                <a:cs typeface="Times New Roman" panose="02020603050405020304" pitchFamily="18" charset="0"/>
              </a:rPr>
              <a:t>How do organisms on this planet interact?</a:t>
            </a:r>
          </a:p>
          <a:p>
            <a:pPr marR="0" algn="l" defTabSz="914400" rtl="0" eaLnBrk="0" fontAlgn="base" latinLnBrk="0" hangingPunct="0">
              <a:lnSpc>
                <a:spcPct val="100000"/>
              </a:lnSpc>
              <a:spcBef>
                <a:spcPct val="0"/>
              </a:spcBef>
              <a:spcAft>
                <a:spcPct val="0"/>
              </a:spcAft>
              <a:buClrTx/>
              <a:buSzTx/>
              <a:tabLst/>
            </a:pPr>
            <a:endParaRPr lang="en-US" sz="1400" dirty="0">
              <a:latin typeface="Times New Roman" panose="02020603050405020304" pitchFamily="18" charset="0"/>
              <a:cs typeface="Times New Roman" panose="02020603050405020304" pitchFamily="18" charset="0"/>
            </a:endParaRPr>
          </a:p>
        </p:txBody>
      </p:sp>
      <p:sp>
        <p:nvSpPr>
          <p:cNvPr id="90" name="Rectangle 89"/>
          <p:cNvSpPr/>
          <p:nvPr/>
        </p:nvSpPr>
        <p:spPr bwMode="auto">
          <a:xfrm>
            <a:off x="700877" y="39411"/>
            <a:ext cx="2096436" cy="2351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lang="en-US" sz="1600" dirty="0">
              <a:latin typeface="Calibri" panose="020F0502020204030204" pitchFamily="34" charset="0"/>
            </a:endParaRPr>
          </a:p>
        </p:txBody>
      </p:sp>
      <p:sp>
        <p:nvSpPr>
          <p:cNvPr id="91" name="Rectangle 90"/>
          <p:cNvSpPr/>
          <p:nvPr/>
        </p:nvSpPr>
        <p:spPr bwMode="auto">
          <a:xfrm>
            <a:off x="7180644" y="314606"/>
            <a:ext cx="2096436" cy="2351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1600" dirty="0">
                <a:latin typeface="Calibri" panose="020F0502020204030204" pitchFamily="34" charset="0"/>
              </a:rPr>
              <a:t>…</a:t>
            </a:r>
          </a:p>
        </p:txBody>
      </p:sp>
      <p:sp>
        <p:nvSpPr>
          <p:cNvPr id="93" name="Rectangle 92"/>
          <p:cNvSpPr/>
          <p:nvPr/>
        </p:nvSpPr>
        <p:spPr bwMode="auto">
          <a:xfrm>
            <a:off x="5823599" y="2170921"/>
            <a:ext cx="589747" cy="1787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2" name="TextBox 1"/>
          <p:cNvSpPr txBox="1"/>
          <p:nvPr/>
        </p:nvSpPr>
        <p:spPr>
          <a:xfrm>
            <a:off x="905250" y="1745305"/>
            <a:ext cx="4286920" cy="523220"/>
          </a:xfrm>
          <a:prstGeom prst="rect">
            <a:avLst/>
          </a:prstGeom>
          <a:noFill/>
        </p:spPr>
        <p:txBody>
          <a:bodyPr wrap="square" rtlCol="0">
            <a:spAutoFit/>
          </a:bodyPr>
          <a:lstStyle/>
          <a:p>
            <a:r>
              <a:rPr lang="en-US" sz="1400" dirty="0"/>
              <a:t>studying  life (the structure, function, growth, origin, evolution and distribution of living organisms).</a:t>
            </a:r>
          </a:p>
        </p:txBody>
      </p:sp>
      <p:sp>
        <p:nvSpPr>
          <p:cNvPr id="6" name="TextBox 5"/>
          <p:cNvSpPr txBox="1"/>
          <p:nvPr/>
        </p:nvSpPr>
        <p:spPr>
          <a:xfrm>
            <a:off x="5948397" y="1776570"/>
            <a:ext cx="1232247" cy="1323439"/>
          </a:xfrm>
          <a:prstGeom prst="rect">
            <a:avLst/>
          </a:prstGeom>
          <a:noFill/>
        </p:spPr>
        <p:txBody>
          <a:bodyPr wrap="square" rtlCol="0">
            <a:spAutoFit/>
          </a:bodyPr>
          <a:lstStyle/>
          <a:p>
            <a:pPr marL="228600" indent="-228600">
              <a:buAutoNum type="arabicPeriod"/>
            </a:pPr>
            <a:r>
              <a:rPr lang="en-US" sz="1000" dirty="0"/>
              <a:t>Understanding Essential Content</a:t>
            </a:r>
          </a:p>
          <a:p>
            <a:pPr marL="228600" indent="-228600">
              <a:buAutoNum type="arabicPeriod"/>
            </a:pPr>
            <a:r>
              <a:rPr lang="en-US" sz="1000" dirty="0"/>
              <a:t>Applying Concepts</a:t>
            </a:r>
          </a:p>
          <a:p>
            <a:pPr marL="228600" indent="-228600">
              <a:buAutoNum type="arabicPeriod"/>
            </a:pPr>
            <a:r>
              <a:rPr lang="en-US" sz="1000" dirty="0"/>
              <a:t>Providing examples and details</a:t>
            </a:r>
          </a:p>
        </p:txBody>
      </p:sp>
      <p:sp>
        <p:nvSpPr>
          <p:cNvPr id="8" name="TextBox 7"/>
          <p:cNvSpPr txBox="1"/>
          <p:nvPr/>
        </p:nvSpPr>
        <p:spPr>
          <a:xfrm>
            <a:off x="7180645" y="1600016"/>
            <a:ext cx="1845274" cy="1323439"/>
          </a:xfrm>
          <a:prstGeom prst="rect">
            <a:avLst/>
          </a:prstGeom>
          <a:noFill/>
        </p:spPr>
        <p:txBody>
          <a:bodyPr wrap="square" rtlCol="0">
            <a:spAutoFit/>
          </a:bodyPr>
          <a:lstStyle/>
          <a:p>
            <a:endParaRPr lang="en-US" sz="1000" dirty="0"/>
          </a:p>
          <a:p>
            <a:r>
              <a:rPr lang="en-US" sz="1000" dirty="0"/>
              <a:t>Tests/Quiz                    40%</a:t>
            </a:r>
          </a:p>
          <a:p>
            <a:endParaRPr lang="en-US" sz="1000" dirty="0"/>
          </a:p>
          <a:p>
            <a:endParaRPr lang="en-US" sz="1000" dirty="0"/>
          </a:p>
          <a:p>
            <a:r>
              <a:rPr lang="en-US" sz="1000" dirty="0"/>
              <a:t>Labs/Project                 40%</a:t>
            </a:r>
          </a:p>
          <a:p>
            <a:endParaRPr lang="en-US" sz="1000" dirty="0"/>
          </a:p>
          <a:p>
            <a:r>
              <a:rPr lang="en-US" sz="1000" dirty="0"/>
              <a:t>interactive </a:t>
            </a:r>
          </a:p>
          <a:p>
            <a:r>
              <a:rPr lang="en-US" sz="1000" dirty="0"/>
              <a:t>Notebook                     20%</a:t>
            </a:r>
          </a:p>
        </p:txBody>
      </p:sp>
      <p:sp>
        <p:nvSpPr>
          <p:cNvPr id="9" name="TextBox 8"/>
          <p:cNvSpPr txBox="1"/>
          <p:nvPr/>
        </p:nvSpPr>
        <p:spPr>
          <a:xfrm>
            <a:off x="5810942" y="5990327"/>
            <a:ext cx="3318298" cy="707886"/>
          </a:xfrm>
          <a:prstGeom prst="rect">
            <a:avLst/>
          </a:prstGeom>
          <a:noFill/>
        </p:spPr>
        <p:txBody>
          <a:bodyPr wrap="square" rtlCol="0">
            <a:spAutoFit/>
          </a:bodyPr>
          <a:lstStyle/>
          <a:p>
            <a:r>
              <a:rPr lang="en-US" sz="1000" dirty="0"/>
              <a:t>Cycle 1    Q1 Grade      Cycle 2     Q2     Cycle 3      Q3     Q4</a:t>
            </a:r>
          </a:p>
          <a:p>
            <a:endParaRPr lang="en-US" sz="1000" dirty="0"/>
          </a:p>
          <a:p>
            <a:r>
              <a:rPr lang="en-US" sz="1000" dirty="0"/>
              <a:t>A=100-90	B=89-80	C=79-70</a:t>
            </a:r>
          </a:p>
          <a:p>
            <a:r>
              <a:rPr lang="en-US" sz="1000" dirty="0"/>
              <a:t>D=69-60	F=59 and below</a:t>
            </a:r>
          </a:p>
        </p:txBody>
      </p:sp>
    </p:spTree>
    <p:extLst>
      <p:ext uri="{BB962C8B-B14F-4D97-AF65-F5344CB8AC3E}">
        <p14:creationId xmlns:p14="http://schemas.microsoft.com/office/powerpoint/2010/main" val="1310074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Oval 92"/>
          <p:cNvSpPr/>
          <p:nvPr/>
        </p:nvSpPr>
        <p:spPr bwMode="auto">
          <a:xfrm>
            <a:off x="7752174" y="4725817"/>
            <a:ext cx="1292549" cy="782335"/>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91" name="Oval 90"/>
          <p:cNvSpPr/>
          <p:nvPr/>
        </p:nvSpPr>
        <p:spPr bwMode="auto">
          <a:xfrm>
            <a:off x="7479943" y="5672073"/>
            <a:ext cx="1487112" cy="71135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89" name="Oval 88"/>
          <p:cNvSpPr/>
          <p:nvPr/>
        </p:nvSpPr>
        <p:spPr bwMode="auto">
          <a:xfrm>
            <a:off x="5716288" y="6193335"/>
            <a:ext cx="1683754" cy="587699"/>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87" name="Oval 86"/>
          <p:cNvSpPr/>
          <p:nvPr/>
        </p:nvSpPr>
        <p:spPr bwMode="auto">
          <a:xfrm>
            <a:off x="4217167" y="6248761"/>
            <a:ext cx="1337082" cy="603851"/>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85" name="Oval 84"/>
          <p:cNvSpPr/>
          <p:nvPr/>
        </p:nvSpPr>
        <p:spPr bwMode="auto">
          <a:xfrm>
            <a:off x="2713241" y="6204745"/>
            <a:ext cx="1337866" cy="576289"/>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80" name="Oval 79"/>
          <p:cNvSpPr/>
          <p:nvPr/>
        </p:nvSpPr>
        <p:spPr bwMode="auto">
          <a:xfrm>
            <a:off x="818867" y="6063000"/>
            <a:ext cx="1776700" cy="593617"/>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79" name="Oval 78"/>
          <p:cNvSpPr/>
          <p:nvPr/>
        </p:nvSpPr>
        <p:spPr bwMode="auto">
          <a:xfrm>
            <a:off x="14226" y="5111027"/>
            <a:ext cx="1663448" cy="716451"/>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grpSp>
        <p:nvGrpSpPr>
          <p:cNvPr id="84996" name="Group 3"/>
          <p:cNvGrpSpPr>
            <a:grpSpLocks/>
          </p:cNvGrpSpPr>
          <p:nvPr/>
        </p:nvGrpSpPr>
        <p:grpSpPr bwMode="auto">
          <a:xfrm>
            <a:off x="0" y="0"/>
            <a:ext cx="9143999" cy="5022376"/>
            <a:chOff x="405" y="181"/>
            <a:chExt cx="4944" cy="2727"/>
          </a:xfrm>
        </p:grpSpPr>
        <p:sp>
          <p:nvSpPr>
            <p:cNvPr id="84998" name="Line 4"/>
            <p:cNvSpPr>
              <a:spLocks noChangeShapeType="1"/>
            </p:cNvSpPr>
            <p:nvPr/>
          </p:nvSpPr>
          <p:spPr bwMode="auto">
            <a:xfrm>
              <a:off x="2835" y="417"/>
              <a:ext cx="0"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999" name="Line 5"/>
            <p:cNvSpPr>
              <a:spLocks noChangeShapeType="1"/>
            </p:cNvSpPr>
            <p:nvPr/>
          </p:nvSpPr>
          <p:spPr bwMode="auto">
            <a:xfrm>
              <a:off x="2839" y="553"/>
              <a:ext cx="0"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0" name="Line 6"/>
            <p:cNvSpPr>
              <a:spLocks noChangeShapeType="1"/>
            </p:cNvSpPr>
            <p:nvPr/>
          </p:nvSpPr>
          <p:spPr bwMode="auto">
            <a:xfrm>
              <a:off x="4851" y="521"/>
              <a:ext cx="0" cy="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1" name="Line 7"/>
            <p:cNvSpPr>
              <a:spLocks noChangeShapeType="1"/>
            </p:cNvSpPr>
            <p:nvPr/>
          </p:nvSpPr>
          <p:spPr bwMode="auto">
            <a:xfrm>
              <a:off x="907" y="521"/>
              <a:ext cx="0" cy="1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2" name="Line 8"/>
            <p:cNvSpPr>
              <a:spLocks noChangeShapeType="1"/>
            </p:cNvSpPr>
            <p:nvPr/>
          </p:nvSpPr>
          <p:spPr bwMode="auto">
            <a:xfrm>
              <a:off x="2875" y="1621"/>
              <a:ext cx="0" cy="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03" name="AutoShape 9"/>
            <p:cNvSpPr>
              <a:spLocks noChangeArrowheads="1"/>
            </p:cNvSpPr>
            <p:nvPr/>
          </p:nvSpPr>
          <p:spPr bwMode="auto">
            <a:xfrm>
              <a:off x="1609" y="1730"/>
              <a:ext cx="2545" cy="949"/>
            </a:xfrm>
            <a:prstGeom prst="roundRect">
              <a:avLst>
                <a:gd name="adj"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4" name="Rectangle 10"/>
            <p:cNvSpPr>
              <a:spLocks noChangeArrowheads="1"/>
            </p:cNvSpPr>
            <p:nvPr/>
          </p:nvSpPr>
          <p:spPr bwMode="auto">
            <a:xfrm>
              <a:off x="4250" y="661"/>
              <a:ext cx="1099" cy="9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5" name="Rectangle 11"/>
            <p:cNvSpPr>
              <a:spLocks noChangeArrowheads="1"/>
            </p:cNvSpPr>
            <p:nvPr/>
          </p:nvSpPr>
          <p:spPr bwMode="auto">
            <a:xfrm>
              <a:off x="405" y="661"/>
              <a:ext cx="1088" cy="9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6" name="Rectangle 12"/>
            <p:cNvSpPr>
              <a:spLocks noChangeArrowheads="1"/>
            </p:cNvSpPr>
            <p:nvPr/>
          </p:nvSpPr>
          <p:spPr bwMode="auto">
            <a:xfrm>
              <a:off x="1636" y="200"/>
              <a:ext cx="2544" cy="283"/>
            </a:xfrm>
            <a:prstGeom prst="rect">
              <a:avLst/>
            </a:prstGeom>
            <a:solidFill>
              <a:schemeClr val="bg1"/>
            </a:solidFill>
            <a:ln w="38100">
              <a:solidFill>
                <a:schemeClr val="tx1"/>
              </a:solidFill>
              <a:miter lim="800000"/>
              <a:headEnd/>
              <a:tailEnd/>
            </a:ln>
          </p:spPr>
          <p:txBody>
            <a:bodyPr wrap="none" anchor="ctr"/>
            <a:lstStyle/>
            <a:p>
              <a:pPr algn="ctr"/>
              <a:endParaRPr lang="en-US" sz="1400" dirty="0"/>
            </a:p>
          </p:txBody>
        </p:sp>
        <p:sp>
          <p:nvSpPr>
            <p:cNvPr id="85007" name="Rectangle 13"/>
            <p:cNvSpPr>
              <a:spLocks noChangeArrowheads="1"/>
            </p:cNvSpPr>
            <p:nvPr/>
          </p:nvSpPr>
          <p:spPr bwMode="auto">
            <a:xfrm>
              <a:off x="1616" y="661"/>
              <a:ext cx="2533" cy="9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8" name="Rectangle 14"/>
            <p:cNvSpPr>
              <a:spLocks noChangeArrowheads="1"/>
            </p:cNvSpPr>
            <p:nvPr/>
          </p:nvSpPr>
          <p:spPr bwMode="auto">
            <a:xfrm>
              <a:off x="405" y="186"/>
              <a:ext cx="1088" cy="2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9" name="Rectangle 15"/>
            <p:cNvSpPr>
              <a:spLocks noChangeArrowheads="1"/>
            </p:cNvSpPr>
            <p:nvPr/>
          </p:nvSpPr>
          <p:spPr bwMode="auto">
            <a:xfrm>
              <a:off x="485" y="597"/>
              <a:ext cx="939" cy="245"/>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85010" name="Oval 16"/>
            <p:cNvSpPr>
              <a:spLocks noChangeArrowheads="1"/>
            </p:cNvSpPr>
            <p:nvPr/>
          </p:nvSpPr>
          <p:spPr bwMode="auto">
            <a:xfrm>
              <a:off x="525" y="624"/>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11" name="Text Box 17"/>
            <p:cNvSpPr txBox="1">
              <a:spLocks noChangeArrowheads="1"/>
            </p:cNvSpPr>
            <p:nvPr/>
          </p:nvSpPr>
          <p:spPr bwMode="auto">
            <a:xfrm>
              <a:off x="641" y="590"/>
              <a:ext cx="6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400" dirty="0">
                  <a:latin typeface="Times" pitchFamily="-112" charset="0"/>
                </a:rPr>
                <a:t>Community</a:t>
              </a:r>
            </a:p>
            <a:p>
              <a:pPr algn="ctr">
                <a:lnSpc>
                  <a:spcPct val="80000"/>
                </a:lnSpc>
              </a:pPr>
              <a:r>
                <a:rPr lang="en-US" sz="1400" dirty="0">
                  <a:latin typeface="Times" pitchFamily="-112" charset="0"/>
                </a:rPr>
                <a:t>Principles</a:t>
              </a:r>
            </a:p>
          </p:txBody>
        </p:sp>
        <p:sp>
          <p:nvSpPr>
            <p:cNvPr id="85012" name="Rectangle 18"/>
            <p:cNvSpPr>
              <a:spLocks noChangeArrowheads="1"/>
            </p:cNvSpPr>
            <p:nvPr/>
          </p:nvSpPr>
          <p:spPr bwMode="auto">
            <a:xfrm>
              <a:off x="1707" y="597"/>
              <a:ext cx="2352" cy="245"/>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85013" name="Oval 19"/>
            <p:cNvSpPr>
              <a:spLocks noChangeArrowheads="1"/>
            </p:cNvSpPr>
            <p:nvPr/>
          </p:nvSpPr>
          <p:spPr bwMode="auto">
            <a:xfrm>
              <a:off x="2337" y="651"/>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14" name="Text Box 20"/>
            <p:cNvSpPr txBox="1">
              <a:spLocks noChangeArrowheads="1"/>
            </p:cNvSpPr>
            <p:nvPr/>
          </p:nvSpPr>
          <p:spPr bwMode="auto">
            <a:xfrm>
              <a:off x="2421" y="626"/>
              <a:ext cx="97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nSpc>
                  <a:spcPct val="80000"/>
                </a:lnSpc>
              </a:pPr>
              <a:r>
                <a:rPr lang="en-US" sz="1600">
                  <a:latin typeface="Times" pitchFamily="-112" charset="0"/>
                </a:rPr>
                <a:t>Learning Rituals</a:t>
              </a:r>
            </a:p>
          </p:txBody>
        </p:sp>
        <p:sp>
          <p:nvSpPr>
            <p:cNvPr id="85015" name="Text Box 21"/>
            <p:cNvSpPr txBox="1">
              <a:spLocks noChangeArrowheads="1"/>
            </p:cNvSpPr>
            <p:nvPr/>
          </p:nvSpPr>
          <p:spPr bwMode="auto">
            <a:xfrm>
              <a:off x="415" y="202"/>
              <a:ext cx="10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nSpc>
                  <a:spcPct val="80000"/>
                </a:lnSpc>
              </a:pPr>
              <a:r>
                <a:rPr lang="en-US" dirty="0">
                  <a:latin typeface="Times" pitchFamily="-112" charset="0"/>
                </a:rPr>
                <a:t>Course Map</a:t>
              </a:r>
            </a:p>
          </p:txBody>
        </p:sp>
        <p:sp>
          <p:nvSpPr>
            <p:cNvPr id="85016" name="Text Box 22"/>
            <p:cNvSpPr txBox="1">
              <a:spLocks noChangeArrowheads="1"/>
            </p:cNvSpPr>
            <p:nvPr/>
          </p:nvSpPr>
          <p:spPr bwMode="auto">
            <a:xfrm>
              <a:off x="1629" y="205"/>
              <a:ext cx="52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nSpc>
                  <a:spcPct val="80000"/>
                </a:lnSpc>
              </a:pPr>
              <a:r>
                <a:rPr lang="en-US" sz="1000">
                  <a:latin typeface="Times" pitchFamily="-112" charset="0"/>
                </a:rPr>
                <a:t>This Course:</a:t>
              </a:r>
            </a:p>
          </p:txBody>
        </p:sp>
        <p:sp>
          <p:nvSpPr>
            <p:cNvPr id="85017" name="Text Box 23"/>
            <p:cNvSpPr txBox="1">
              <a:spLocks noChangeArrowheads="1"/>
            </p:cNvSpPr>
            <p:nvPr/>
          </p:nvSpPr>
          <p:spPr bwMode="auto">
            <a:xfrm>
              <a:off x="2649" y="450"/>
              <a:ext cx="38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nSpc>
                  <a:spcPct val="80000"/>
                </a:lnSpc>
              </a:pPr>
              <a:r>
                <a:rPr lang="en-US" sz="1000">
                  <a:latin typeface="Times" pitchFamily="-112" charset="0"/>
                </a:rPr>
                <a:t>includes</a:t>
              </a:r>
            </a:p>
          </p:txBody>
        </p:sp>
        <p:sp>
          <p:nvSpPr>
            <p:cNvPr id="85018" name="Rectangle 24"/>
            <p:cNvSpPr>
              <a:spLocks noChangeArrowheads="1"/>
            </p:cNvSpPr>
            <p:nvPr/>
          </p:nvSpPr>
          <p:spPr bwMode="auto">
            <a:xfrm>
              <a:off x="4325" y="587"/>
              <a:ext cx="939" cy="245"/>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85019" name="Oval 25"/>
            <p:cNvSpPr>
              <a:spLocks noChangeArrowheads="1"/>
            </p:cNvSpPr>
            <p:nvPr/>
          </p:nvSpPr>
          <p:spPr bwMode="auto">
            <a:xfrm>
              <a:off x="4365" y="606"/>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20" name="Text Box 26"/>
            <p:cNvSpPr txBox="1">
              <a:spLocks noChangeArrowheads="1"/>
            </p:cNvSpPr>
            <p:nvPr/>
          </p:nvSpPr>
          <p:spPr bwMode="auto">
            <a:xfrm>
              <a:off x="4465" y="576"/>
              <a:ext cx="6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400">
                  <a:latin typeface="Times" pitchFamily="-112" charset="0"/>
                </a:rPr>
                <a:t>Performance</a:t>
              </a:r>
            </a:p>
            <a:p>
              <a:pPr algn="ctr">
                <a:lnSpc>
                  <a:spcPct val="80000"/>
                </a:lnSpc>
              </a:pPr>
              <a:r>
                <a:rPr lang="en-US" sz="1400">
                  <a:latin typeface="Times" pitchFamily="-112" charset="0"/>
                </a:rPr>
                <a:t>Options</a:t>
              </a:r>
            </a:p>
          </p:txBody>
        </p:sp>
        <p:sp>
          <p:nvSpPr>
            <p:cNvPr id="85021" name="Rectangle 27"/>
            <p:cNvSpPr>
              <a:spLocks noChangeArrowheads="1"/>
            </p:cNvSpPr>
            <p:nvPr/>
          </p:nvSpPr>
          <p:spPr bwMode="auto">
            <a:xfrm>
              <a:off x="4245" y="181"/>
              <a:ext cx="1104" cy="28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22" name="Text Box 28"/>
            <p:cNvSpPr txBox="1">
              <a:spLocks noChangeArrowheads="1"/>
            </p:cNvSpPr>
            <p:nvPr/>
          </p:nvSpPr>
          <p:spPr bwMode="auto">
            <a:xfrm>
              <a:off x="4246" y="206"/>
              <a:ext cx="38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nSpc>
                  <a:spcPct val="80000"/>
                </a:lnSpc>
              </a:pPr>
              <a:r>
                <a:rPr lang="en-US" sz="1000">
                  <a:latin typeface="Times" pitchFamily="-112" charset="0"/>
                </a:rPr>
                <a:t>Student:</a:t>
              </a:r>
            </a:p>
          </p:txBody>
        </p:sp>
        <p:sp>
          <p:nvSpPr>
            <p:cNvPr id="85023" name="AutoShape 29"/>
            <p:cNvSpPr>
              <a:spLocks noChangeArrowheads="1"/>
            </p:cNvSpPr>
            <p:nvPr/>
          </p:nvSpPr>
          <p:spPr bwMode="auto">
            <a:xfrm rot="5400000" flipH="1">
              <a:off x="1491" y="779"/>
              <a:ext cx="144" cy="12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24" name="AutoShape 30"/>
            <p:cNvSpPr>
              <a:spLocks noChangeArrowheads="1"/>
            </p:cNvSpPr>
            <p:nvPr/>
          </p:nvSpPr>
          <p:spPr bwMode="auto">
            <a:xfrm rot="5400000" flipH="1">
              <a:off x="1491" y="1030"/>
              <a:ext cx="144" cy="12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25" name="AutoShape 31"/>
            <p:cNvSpPr>
              <a:spLocks noChangeArrowheads="1"/>
            </p:cNvSpPr>
            <p:nvPr/>
          </p:nvSpPr>
          <p:spPr bwMode="auto">
            <a:xfrm rot="5400000" flipH="1">
              <a:off x="1491" y="1286"/>
              <a:ext cx="144" cy="12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26" name="Rectangle 32"/>
            <p:cNvSpPr>
              <a:spLocks noChangeArrowheads="1"/>
            </p:cNvSpPr>
            <p:nvPr/>
          </p:nvSpPr>
          <p:spPr bwMode="auto">
            <a:xfrm>
              <a:off x="2298" y="1680"/>
              <a:ext cx="1216" cy="16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85027" name="Oval 33"/>
            <p:cNvSpPr>
              <a:spLocks noChangeArrowheads="1"/>
            </p:cNvSpPr>
            <p:nvPr/>
          </p:nvSpPr>
          <p:spPr bwMode="auto">
            <a:xfrm>
              <a:off x="2368" y="1704"/>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28" name="Text Box 34"/>
            <p:cNvSpPr txBox="1">
              <a:spLocks noChangeArrowheads="1"/>
            </p:cNvSpPr>
            <p:nvPr/>
          </p:nvSpPr>
          <p:spPr bwMode="auto">
            <a:xfrm>
              <a:off x="2481" y="1689"/>
              <a:ext cx="8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400">
                  <a:latin typeface="Times" pitchFamily="-112" charset="0"/>
                </a:rPr>
                <a:t>Critical Concepts</a:t>
              </a:r>
            </a:p>
          </p:txBody>
        </p:sp>
        <p:sp>
          <p:nvSpPr>
            <p:cNvPr id="85029" name="AutoShape 35"/>
            <p:cNvSpPr>
              <a:spLocks noChangeArrowheads="1"/>
            </p:cNvSpPr>
            <p:nvPr/>
          </p:nvSpPr>
          <p:spPr bwMode="auto">
            <a:xfrm>
              <a:off x="2314" y="2600"/>
              <a:ext cx="1126" cy="278"/>
            </a:xfrm>
            <a:prstGeom prst="roundRect">
              <a:avLst>
                <a:gd name="adj" fmla="val 50000"/>
              </a:avLst>
            </a:prstGeom>
            <a:solidFill>
              <a:schemeClr val="bg1"/>
            </a:solidFill>
            <a:ln w="28575">
              <a:solidFill>
                <a:schemeClr val="tx1"/>
              </a:solidFill>
              <a:round/>
              <a:headEnd/>
              <a:tailEnd/>
            </a:ln>
          </p:spPr>
          <p:txBody>
            <a:bodyPr wrap="none" anchor="ctr"/>
            <a:lstStyle/>
            <a:p>
              <a:pPr algn="ctr"/>
              <a:endParaRPr lang="en-US">
                <a:latin typeface="Times" pitchFamily="-112" charset="0"/>
              </a:endParaRPr>
            </a:p>
          </p:txBody>
        </p:sp>
        <p:sp>
          <p:nvSpPr>
            <p:cNvPr id="85030" name="Oval 36"/>
            <p:cNvSpPr>
              <a:spLocks noChangeArrowheads="1"/>
            </p:cNvSpPr>
            <p:nvPr/>
          </p:nvSpPr>
          <p:spPr bwMode="auto">
            <a:xfrm>
              <a:off x="2443" y="2648"/>
              <a:ext cx="104" cy="10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31" name="Text Box 37"/>
            <p:cNvSpPr txBox="1">
              <a:spLocks noChangeArrowheads="1"/>
            </p:cNvSpPr>
            <p:nvPr/>
          </p:nvSpPr>
          <p:spPr bwMode="auto">
            <a:xfrm>
              <a:off x="2544" y="2635"/>
              <a:ext cx="75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200" dirty="0">
                  <a:latin typeface="Times" pitchFamily="-112" charset="0"/>
                </a:rPr>
                <a:t>Learned in these</a:t>
              </a:r>
              <a:endParaRPr lang="en-US" sz="1400" dirty="0">
                <a:latin typeface="Times" pitchFamily="-112" charset="0"/>
              </a:endParaRPr>
            </a:p>
            <a:p>
              <a:pPr algn="ctr">
                <a:lnSpc>
                  <a:spcPct val="80000"/>
                </a:lnSpc>
              </a:pPr>
              <a:r>
                <a:rPr lang="en-US" sz="1600" dirty="0">
                  <a:latin typeface="Times" pitchFamily="-112" charset="0"/>
                </a:rPr>
                <a:t>Units</a:t>
              </a:r>
            </a:p>
          </p:txBody>
        </p:sp>
        <p:sp>
          <p:nvSpPr>
            <p:cNvPr id="85032" name="Line 38"/>
            <p:cNvSpPr>
              <a:spLocks noChangeShapeType="1"/>
            </p:cNvSpPr>
            <p:nvPr/>
          </p:nvSpPr>
          <p:spPr bwMode="auto">
            <a:xfrm>
              <a:off x="3024" y="520"/>
              <a:ext cx="18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3" name="Line 39"/>
            <p:cNvSpPr>
              <a:spLocks noChangeShapeType="1"/>
            </p:cNvSpPr>
            <p:nvPr/>
          </p:nvSpPr>
          <p:spPr bwMode="auto">
            <a:xfrm>
              <a:off x="912" y="520"/>
              <a:ext cx="1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 name="Rectangle 43"/>
          <p:cNvSpPr/>
          <p:nvPr/>
        </p:nvSpPr>
        <p:spPr bwMode="auto">
          <a:xfrm>
            <a:off x="2222190" y="1256974"/>
            <a:ext cx="4879945" cy="1360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500" dirty="0">
                <a:latin typeface="Calibri" panose="020F0502020204030204" pitchFamily="34" charset="0"/>
              </a:rPr>
              <a:t>…</a:t>
            </a:r>
          </a:p>
        </p:txBody>
      </p:sp>
      <p:sp>
        <p:nvSpPr>
          <p:cNvPr id="50" name="Text Box 37"/>
          <p:cNvSpPr txBox="1">
            <a:spLocks noChangeArrowheads="1"/>
          </p:cNvSpPr>
          <p:nvPr/>
        </p:nvSpPr>
        <p:spPr bwMode="auto">
          <a:xfrm>
            <a:off x="56388" y="5308755"/>
            <a:ext cx="1633781"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600" b="1" dirty="0">
                <a:latin typeface="Times" pitchFamily="-112" charset="0"/>
              </a:rPr>
              <a:t>Study of Biology</a:t>
            </a:r>
          </a:p>
        </p:txBody>
      </p:sp>
      <p:sp>
        <p:nvSpPr>
          <p:cNvPr id="51" name="Text Box 37"/>
          <p:cNvSpPr txBox="1">
            <a:spLocks noChangeArrowheads="1"/>
          </p:cNvSpPr>
          <p:nvPr/>
        </p:nvSpPr>
        <p:spPr bwMode="auto">
          <a:xfrm>
            <a:off x="937704" y="6201888"/>
            <a:ext cx="1379787"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600" b="1" dirty="0">
                <a:latin typeface="Times" pitchFamily="-112" charset="0"/>
              </a:rPr>
              <a:t>Cell Biology</a:t>
            </a:r>
          </a:p>
        </p:txBody>
      </p:sp>
      <p:sp>
        <p:nvSpPr>
          <p:cNvPr id="53" name="Text Box 37"/>
          <p:cNvSpPr txBox="1">
            <a:spLocks noChangeArrowheads="1"/>
          </p:cNvSpPr>
          <p:nvPr/>
        </p:nvSpPr>
        <p:spPr bwMode="auto">
          <a:xfrm>
            <a:off x="2944006" y="6383423"/>
            <a:ext cx="939681"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600" b="1" dirty="0">
                <a:latin typeface="Times" pitchFamily="-112" charset="0"/>
              </a:rPr>
              <a:t>Genetics</a:t>
            </a:r>
            <a:endParaRPr lang="en-US" sz="1050" b="1" dirty="0">
              <a:latin typeface="Times" pitchFamily="-112" charset="0"/>
            </a:endParaRPr>
          </a:p>
        </p:txBody>
      </p:sp>
      <p:sp>
        <p:nvSpPr>
          <p:cNvPr id="54" name="Text Box 37"/>
          <p:cNvSpPr txBox="1">
            <a:spLocks noChangeArrowheads="1"/>
          </p:cNvSpPr>
          <p:nvPr/>
        </p:nvSpPr>
        <p:spPr bwMode="auto">
          <a:xfrm>
            <a:off x="4333338" y="6420876"/>
            <a:ext cx="1083325"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600" b="1" dirty="0">
                <a:latin typeface="Times" pitchFamily="-112" charset="0"/>
              </a:rPr>
              <a:t>Evolution</a:t>
            </a:r>
          </a:p>
        </p:txBody>
      </p:sp>
      <p:sp>
        <p:nvSpPr>
          <p:cNvPr id="55" name="Text Box 37"/>
          <p:cNvSpPr txBox="1">
            <a:spLocks noChangeArrowheads="1"/>
          </p:cNvSpPr>
          <p:nvPr/>
        </p:nvSpPr>
        <p:spPr bwMode="auto">
          <a:xfrm>
            <a:off x="5915122" y="6233348"/>
            <a:ext cx="133497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400" b="1" dirty="0">
                <a:latin typeface="Times" pitchFamily="-112" charset="0"/>
              </a:rPr>
              <a:t>Cycling of Matter &amp; Energy</a:t>
            </a:r>
            <a:endParaRPr lang="en-US" sz="3200" b="1" dirty="0">
              <a:latin typeface="Times" pitchFamily="-112" charset="0"/>
            </a:endParaRPr>
          </a:p>
        </p:txBody>
      </p:sp>
      <p:sp>
        <p:nvSpPr>
          <p:cNvPr id="56" name="Text Box 37"/>
          <p:cNvSpPr txBox="1">
            <a:spLocks noChangeArrowheads="1"/>
          </p:cNvSpPr>
          <p:nvPr/>
        </p:nvSpPr>
        <p:spPr bwMode="auto">
          <a:xfrm>
            <a:off x="7631544" y="5721368"/>
            <a:ext cx="1183909"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600" b="1" dirty="0">
                <a:latin typeface="Times" pitchFamily="-112" charset="0"/>
              </a:rPr>
              <a:t>Study of the Biosphere </a:t>
            </a:r>
          </a:p>
        </p:txBody>
      </p:sp>
      <p:sp>
        <p:nvSpPr>
          <p:cNvPr id="57" name="Text Box 37"/>
          <p:cNvSpPr txBox="1">
            <a:spLocks noChangeArrowheads="1"/>
          </p:cNvSpPr>
          <p:nvPr/>
        </p:nvSpPr>
        <p:spPr bwMode="auto">
          <a:xfrm>
            <a:off x="8033258" y="4867883"/>
            <a:ext cx="846707"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2" charset="0"/>
                <a:ea typeface="ＭＳ Ｐゴシック" pitchFamily="-112" charset="-128"/>
              </a:defRPr>
            </a:lvl1pPr>
            <a:lvl2pPr marL="37931725" indent="-37474525">
              <a:defRPr sz="2400">
                <a:solidFill>
                  <a:schemeClr val="tx1"/>
                </a:solidFill>
                <a:latin typeface="Times New Roman" pitchFamily="-112" charset="0"/>
                <a:ea typeface="ＭＳ Ｐゴシック" pitchFamily="-112" charset="-128"/>
              </a:defRPr>
            </a:lvl2pPr>
            <a:lvl3pPr>
              <a:defRPr sz="2400">
                <a:solidFill>
                  <a:schemeClr val="tx1"/>
                </a:solidFill>
                <a:latin typeface="Times New Roman" pitchFamily="-112" charset="0"/>
                <a:ea typeface="ＭＳ Ｐゴシック" pitchFamily="-112" charset="-128"/>
              </a:defRPr>
            </a:lvl3pPr>
            <a:lvl4pPr>
              <a:defRPr sz="2400">
                <a:solidFill>
                  <a:schemeClr val="tx1"/>
                </a:solidFill>
                <a:latin typeface="Times New Roman" pitchFamily="-112" charset="0"/>
                <a:ea typeface="ＭＳ Ｐゴシック" pitchFamily="-112" charset="-128"/>
              </a:defRPr>
            </a:lvl4pPr>
            <a:lvl5pPr>
              <a:defRPr sz="2400">
                <a:solidFill>
                  <a:schemeClr val="tx1"/>
                </a:solidFill>
                <a:latin typeface="Times New Roman"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imes New Roman" pitchFamily="-112" charset="0"/>
                <a:ea typeface="ＭＳ Ｐゴシック" pitchFamily="-112" charset="-128"/>
              </a:defRPr>
            </a:lvl9pPr>
          </a:lstStyle>
          <a:p>
            <a:pPr algn="ctr">
              <a:lnSpc>
                <a:spcPct val="80000"/>
              </a:lnSpc>
            </a:pPr>
            <a:r>
              <a:rPr lang="en-US" sz="1600" b="1" dirty="0">
                <a:latin typeface="Times" pitchFamily="-112" charset="0"/>
              </a:rPr>
              <a:t>Human</a:t>
            </a:r>
          </a:p>
          <a:p>
            <a:pPr algn="ctr">
              <a:lnSpc>
                <a:spcPct val="80000"/>
              </a:lnSpc>
            </a:pPr>
            <a:r>
              <a:rPr lang="en-US" sz="1600" b="1" dirty="0">
                <a:latin typeface="Times" pitchFamily="-112" charset="0"/>
              </a:rPr>
              <a:t>Health</a:t>
            </a:r>
          </a:p>
        </p:txBody>
      </p:sp>
      <p:cxnSp>
        <p:nvCxnSpPr>
          <p:cNvPr id="69" name="Straight Connector 68"/>
          <p:cNvCxnSpPr>
            <a:endCxn id="93" idx="2"/>
          </p:cNvCxnSpPr>
          <p:nvPr/>
        </p:nvCxnSpPr>
        <p:spPr bwMode="auto">
          <a:xfrm>
            <a:off x="5613276" y="4828955"/>
            <a:ext cx="2138898" cy="28803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a:endCxn id="91" idx="2"/>
          </p:cNvCxnSpPr>
          <p:nvPr/>
        </p:nvCxnSpPr>
        <p:spPr bwMode="auto">
          <a:xfrm>
            <a:off x="5402359" y="4967125"/>
            <a:ext cx="2077584" cy="10606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Straight Connector 81"/>
          <p:cNvCxnSpPr>
            <a:stCxn id="50" idx="3"/>
          </p:cNvCxnSpPr>
          <p:nvPr/>
        </p:nvCxnSpPr>
        <p:spPr bwMode="auto">
          <a:xfrm flipV="1">
            <a:off x="1690169" y="4869688"/>
            <a:ext cx="1863578" cy="5837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a:stCxn id="80" idx="0"/>
          </p:cNvCxnSpPr>
          <p:nvPr/>
        </p:nvCxnSpPr>
        <p:spPr bwMode="auto">
          <a:xfrm flipV="1">
            <a:off x="1707217" y="4961038"/>
            <a:ext cx="2081645" cy="11019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a:stCxn id="85" idx="0"/>
          </p:cNvCxnSpPr>
          <p:nvPr/>
        </p:nvCxnSpPr>
        <p:spPr bwMode="auto">
          <a:xfrm flipV="1">
            <a:off x="3382174" y="4964631"/>
            <a:ext cx="651646" cy="124011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a:stCxn id="87" idx="0"/>
          </p:cNvCxnSpPr>
          <p:nvPr/>
        </p:nvCxnSpPr>
        <p:spPr bwMode="auto">
          <a:xfrm flipH="1" flipV="1">
            <a:off x="4846930" y="5021354"/>
            <a:ext cx="38778" cy="122740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a:endCxn id="89" idx="0"/>
          </p:cNvCxnSpPr>
          <p:nvPr/>
        </p:nvCxnSpPr>
        <p:spPr bwMode="auto">
          <a:xfrm>
            <a:off x="5217829" y="4970542"/>
            <a:ext cx="1340336" cy="122279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9" name="Rectangle 98"/>
          <p:cNvSpPr/>
          <p:nvPr/>
        </p:nvSpPr>
        <p:spPr bwMode="auto">
          <a:xfrm>
            <a:off x="3589931" y="-4603"/>
            <a:ext cx="1823573" cy="34802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a:solidFill>
                  <a:srgbClr val="00B050"/>
                </a:solidFill>
                <a:latin typeface="BatangChe" panose="02030609000101010101" pitchFamily="49" charset="-127"/>
                <a:ea typeface="BatangChe" panose="02030609000101010101" pitchFamily="49" charset="-127"/>
              </a:rPr>
              <a:t>Biology</a:t>
            </a:r>
            <a:endParaRPr kumimoji="0" lang="en-US" sz="2800" b="1" i="0" u="none" strike="noStrike" cap="none" normalizeH="0" baseline="0" dirty="0">
              <a:ln>
                <a:noFill/>
              </a:ln>
              <a:solidFill>
                <a:srgbClr val="00B050"/>
              </a:solidFill>
              <a:effectLst/>
              <a:latin typeface="BatangChe" panose="02030609000101010101" pitchFamily="49" charset="-127"/>
              <a:ea typeface="BatangChe" panose="02030609000101010101" pitchFamily="49" charset="-127"/>
            </a:endParaRPr>
          </a:p>
        </p:txBody>
      </p:sp>
      <p:sp>
        <p:nvSpPr>
          <p:cNvPr id="2" name="Oval 1"/>
          <p:cNvSpPr/>
          <p:nvPr/>
        </p:nvSpPr>
        <p:spPr bwMode="auto">
          <a:xfrm>
            <a:off x="147961" y="4839574"/>
            <a:ext cx="995786" cy="27145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2" charset="0"/>
            </a:endParaRPr>
          </a:p>
        </p:txBody>
      </p:sp>
      <p:sp>
        <p:nvSpPr>
          <p:cNvPr id="3" name="TextBox 2"/>
          <p:cNvSpPr txBox="1"/>
          <p:nvPr/>
        </p:nvSpPr>
        <p:spPr>
          <a:xfrm>
            <a:off x="7298182" y="1425493"/>
            <a:ext cx="1688608" cy="1015663"/>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Mastery check</a:t>
            </a:r>
          </a:p>
          <a:p>
            <a:r>
              <a:rPr lang="en-US" sz="1200" dirty="0">
                <a:latin typeface="Times New Roman" panose="02020603050405020304" pitchFamily="18" charset="0"/>
                <a:cs typeface="Times New Roman" panose="02020603050405020304" pitchFamily="18" charset="0"/>
              </a:rPr>
              <a:t>Extended work time</a:t>
            </a:r>
          </a:p>
          <a:p>
            <a:r>
              <a:rPr lang="en-US" sz="1200" dirty="0">
                <a:latin typeface="Times New Roman" panose="02020603050405020304" pitchFamily="18" charset="0"/>
                <a:cs typeface="Times New Roman" panose="02020603050405020304" pitchFamily="18" charset="0"/>
              </a:rPr>
              <a:t>Alternative work areas</a:t>
            </a:r>
          </a:p>
          <a:p>
            <a:r>
              <a:rPr lang="en-US" sz="1200" dirty="0">
                <a:latin typeface="Times New Roman" panose="02020603050405020304" pitchFamily="18" charset="0"/>
                <a:cs typeface="Times New Roman" panose="02020603050405020304" pitchFamily="18" charset="0"/>
              </a:rPr>
              <a:t>Structured reviews</a:t>
            </a:r>
          </a:p>
          <a:p>
            <a:r>
              <a:rPr lang="en-US" sz="1200" dirty="0">
                <a:latin typeface="Times New Roman" panose="02020603050405020304" pitchFamily="18" charset="0"/>
                <a:cs typeface="Times New Roman" panose="02020603050405020304" pitchFamily="18" charset="0"/>
              </a:rPr>
              <a:t>Product Choice</a:t>
            </a:r>
          </a:p>
        </p:txBody>
      </p:sp>
      <p:sp>
        <p:nvSpPr>
          <p:cNvPr id="4" name="TextBox 3"/>
          <p:cNvSpPr txBox="1"/>
          <p:nvPr/>
        </p:nvSpPr>
        <p:spPr>
          <a:xfrm>
            <a:off x="2426910" y="1438507"/>
            <a:ext cx="4331216" cy="1200329"/>
          </a:xfrm>
          <a:prstGeom prst="rect">
            <a:avLst/>
          </a:prstGeom>
          <a:noFill/>
        </p:spPr>
        <p:txBody>
          <a:bodyPr wrap="square" rtlCol="0">
            <a:spAutoFit/>
          </a:bodyPr>
          <a:lstStyle/>
          <a:p>
            <a:r>
              <a:rPr lang="en-US" sz="1200" dirty="0"/>
              <a:t>Course Organizer	Unit Organizers</a:t>
            </a:r>
          </a:p>
          <a:p>
            <a:r>
              <a:rPr lang="en-US" sz="1200" dirty="0"/>
              <a:t>Frames		Lab reports</a:t>
            </a:r>
          </a:p>
          <a:p>
            <a:r>
              <a:rPr lang="en-US" sz="1200" dirty="0"/>
              <a:t>Interactive Notebooks	Concept Comparison Routine</a:t>
            </a:r>
          </a:p>
          <a:p>
            <a:r>
              <a:rPr lang="en-US" sz="1200" dirty="0"/>
              <a:t>Clickers		</a:t>
            </a:r>
            <a:r>
              <a:rPr lang="en-US" sz="1200" dirty="0" err="1"/>
              <a:t>Kahoot</a:t>
            </a:r>
            <a:endParaRPr lang="en-US" sz="1200" dirty="0"/>
          </a:p>
          <a:p>
            <a:r>
              <a:rPr lang="en-US" sz="1200" dirty="0"/>
              <a:t>Exit Tickets		</a:t>
            </a:r>
            <a:r>
              <a:rPr lang="en-US" sz="1200" dirty="0" err="1"/>
              <a:t>Foldables</a:t>
            </a:r>
            <a:endParaRPr lang="en-US" sz="1200" dirty="0"/>
          </a:p>
          <a:p>
            <a:r>
              <a:rPr lang="en-US" sz="1200" dirty="0"/>
              <a:t>Card Sorts		Stations</a:t>
            </a:r>
          </a:p>
        </p:txBody>
      </p:sp>
      <p:sp>
        <p:nvSpPr>
          <p:cNvPr id="45" name="Rectangle 44"/>
          <p:cNvSpPr/>
          <p:nvPr/>
        </p:nvSpPr>
        <p:spPr bwMode="auto">
          <a:xfrm>
            <a:off x="-21270" y="1285062"/>
            <a:ext cx="2092726" cy="1360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Clr>
                <a:schemeClr val="tx1"/>
              </a:buCl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Be Respectful</a:t>
            </a:r>
          </a:p>
          <a:p>
            <a:pPr marL="285750" indent="-285750">
              <a:buClr>
                <a:schemeClr val="tx1"/>
              </a:buCl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Be Engaged</a:t>
            </a:r>
          </a:p>
          <a:p>
            <a:pPr marL="285750" indent="-285750">
              <a:buClr>
                <a:schemeClr val="tx1"/>
              </a:buCl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Be Solution Oriented</a:t>
            </a:r>
          </a:p>
        </p:txBody>
      </p:sp>
      <p:sp>
        <p:nvSpPr>
          <p:cNvPr id="46" name="Rectangle 45"/>
          <p:cNvSpPr/>
          <p:nvPr/>
        </p:nvSpPr>
        <p:spPr bwMode="auto">
          <a:xfrm>
            <a:off x="2438404" y="3038593"/>
            <a:ext cx="1529201" cy="12601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dirty="0">
                <a:latin typeface="Times New Roman" panose="02020603050405020304" pitchFamily="18" charset="0"/>
                <a:cs typeface="Times New Roman" panose="02020603050405020304" pitchFamily="18" charset="0"/>
              </a:rPr>
              <a:t>Macromolecules</a:t>
            </a:r>
          </a:p>
          <a:p>
            <a:r>
              <a:rPr lang="en-US" sz="1200" dirty="0">
                <a:latin typeface="Times New Roman" panose="02020603050405020304" pitchFamily="18" charset="0"/>
                <a:cs typeface="Times New Roman" panose="02020603050405020304" pitchFamily="18" charset="0"/>
              </a:rPr>
              <a:t>Scientific Theory</a:t>
            </a:r>
          </a:p>
          <a:p>
            <a:r>
              <a:rPr lang="en-US" sz="1200" dirty="0">
                <a:latin typeface="Times New Roman" panose="02020603050405020304" pitchFamily="18" charset="0"/>
                <a:cs typeface="Times New Roman" panose="02020603050405020304" pitchFamily="18" charset="0"/>
              </a:rPr>
              <a:t>Scientific Law</a:t>
            </a:r>
          </a:p>
          <a:p>
            <a:r>
              <a:rPr lang="en-US" sz="1200" dirty="0">
                <a:latin typeface="Times New Roman" panose="02020603050405020304" pitchFamily="18" charset="0"/>
                <a:cs typeface="Times New Roman" panose="02020603050405020304" pitchFamily="18" charset="0"/>
              </a:rPr>
              <a:t>Evidence</a:t>
            </a:r>
          </a:p>
          <a:p>
            <a:r>
              <a:rPr lang="en-US" sz="1200" dirty="0">
                <a:latin typeface="Times New Roman" panose="02020603050405020304" pitchFamily="18" charset="0"/>
                <a:cs typeface="Times New Roman" panose="02020603050405020304" pitchFamily="18" charset="0"/>
              </a:rPr>
              <a:t>Enzymes</a:t>
            </a:r>
          </a:p>
          <a:p>
            <a:pPr lvl="0"/>
            <a:r>
              <a:rPr lang="en-US" sz="1200" dirty="0">
                <a:solidFill>
                  <a:srgbClr val="000000"/>
                </a:solidFill>
                <a:latin typeface="Times New Roman" panose="02020603050405020304" pitchFamily="18" charset="0"/>
                <a:cs typeface="Times New Roman" panose="02020603050405020304" pitchFamily="18" charset="0"/>
              </a:rPr>
              <a:t>Cellular Processes</a:t>
            </a:r>
          </a:p>
          <a:p>
            <a:pPr lvl="0"/>
            <a:r>
              <a:rPr lang="en-US" sz="1200" dirty="0">
                <a:solidFill>
                  <a:srgbClr val="000000"/>
                </a:solidFill>
                <a:latin typeface="Times New Roman" panose="02020603050405020304" pitchFamily="18" charset="0"/>
                <a:cs typeface="Times New Roman" panose="02020603050405020304" pitchFamily="18" charset="0"/>
              </a:rPr>
              <a:t>Cellular Functions</a:t>
            </a:r>
          </a:p>
          <a:p>
            <a:r>
              <a:rPr lang="en-US" sz="1500" dirty="0">
                <a:latin typeface="Calibri" panose="020F0502020204030204" pitchFamily="34" charset="0"/>
              </a:rPr>
              <a:t>	</a:t>
            </a:r>
          </a:p>
          <a:p>
            <a:endParaRPr lang="en-US" sz="1500" dirty="0">
              <a:latin typeface="Calibri" panose="020F0502020204030204" pitchFamily="34" charset="0"/>
            </a:endParaRPr>
          </a:p>
          <a:p>
            <a:endParaRPr lang="en-US" sz="1500" dirty="0">
              <a:latin typeface="Calibri" panose="020F0502020204030204" pitchFamily="34" charset="0"/>
            </a:endParaRPr>
          </a:p>
          <a:p>
            <a:pPr algn="ctr"/>
            <a:r>
              <a:rPr lang="en-US" sz="1500" dirty="0">
                <a:solidFill>
                  <a:schemeClr val="bg1"/>
                </a:solidFill>
                <a:latin typeface="Calibri" panose="020F0502020204030204" pitchFamily="34" charset="0"/>
              </a:rPr>
              <a:t>Body </a:t>
            </a:r>
            <a:r>
              <a:rPr lang="en-US" sz="1500" dirty="0">
                <a:latin typeface="Calibri" panose="020F0502020204030204" pitchFamily="34" charset="0"/>
              </a:rPr>
              <a:t>						</a:t>
            </a:r>
          </a:p>
          <a:p>
            <a:pPr algn="ctr"/>
            <a:endParaRPr lang="en-US" sz="1500" dirty="0">
              <a:solidFill>
                <a:schemeClr val="bg1"/>
              </a:solidFill>
              <a:latin typeface="Calibri" panose="020F0502020204030204" pitchFamily="34" charset="0"/>
            </a:endParaRPr>
          </a:p>
        </p:txBody>
      </p:sp>
      <p:sp>
        <p:nvSpPr>
          <p:cNvPr id="74" name="Rectangle 73"/>
          <p:cNvSpPr/>
          <p:nvPr/>
        </p:nvSpPr>
        <p:spPr bwMode="auto">
          <a:xfrm>
            <a:off x="3883687" y="3148040"/>
            <a:ext cx="3218448" cy="12601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dirty="0">
                <a:latin typeface="Times New Roman" panose="02020603050405020304" pitchFamily="18" charset="0"/>
                <a:cs typeface="Times New Roman" panose="02020603050405020304" pitchFamily="18" charset="0"/>
              </a:rPr>
              <a:t>Heredity</a:t>
            </a:r>
          </a:p>
          <a:p>
            <a:r>
              <a:rPr lang="en-US" sz="1200" dirty="0">
                <a:latin typeface="Times New Roman" panose="02020603050405020304" pitchFamily="18" charset="0"/>
                <a:cs typeface="Times New Roman" panose="02020603050405020304" pitchFamily="18" charset="0"/>
              </a:rPr>
              <a:t>Mechanisms of Evolutionary Change</a:t>
            </a:r>
          </a:p>
          <a:p>
            <a:r>
              <a:rPr lang="en-US" sz="1200" dirty="0">
                <a:latin typeface="Times New Roman" panose="02020603050405020304" pitchFamily="18" charset="0"/>
                <a:cs typeface="Times New Roman" panose="02020603050405020304" pitchFamily="18" charset="0"/>
              </a:rPr>
              <a:t>Classification</a:t>
            </a:r>
          </a:p>
          <a:p>
            <a:r>
              <a:rPr lang="en-US" sz="1200" dirty="0">
                <a:latin typeface="Times New Roman" panose="02020603050405020304" pitchFamily="18" charset="0"/>
                <a:cs typeface="Times New Roman" panose="02020603050405020304" pitchFamily="18" charset="0"/>
              </a:rPr>
              <a:t>Biogeochemical Cycles</a:t>
            </a:r>
          </a:p>
          <a:p>
            <a:r>
              <a:rPr lang="en-US" sz="1200" dirty="0">
                <a:latin typeface="Times New Roman" panose="02020603050405020304" pitchFamily="18" charset="0"/>
                <a:cs typeface="Times New Roman" panose="02020603050405020304" pitchFamily="18" charset="0"/>
              </a:rPr>
              <a:t>Ecosystem Changes</a:t>
            </a:r>
            <a:endParaRPr lang="en-US" sz="1200" dirty="0">
              <a:latin typeface="Calibri" panose="020F0502020204030204" pitchFamily="34" charset="0"/>
            </a:endParaRPr>
          </a:p>
          <a:p>
            <a:endParaRPr lang="en-US" sz="1500" dirty="0">
              <a:latin typeface="Calibri" panose="020F0502020204030204" pitchFamily="34" charset="0"/>
            </a:endParaRPr>
          </a:p>
          <a:p>
            <a:endParaRPr lang="en-US" sz="1500" dirty="0">
              <a:latin typeface="Calibri" panose="020F0502020204030204" pitchFamily="34" charset="0"/>
            </a:endParaRPr>
          </a:p>
          <a:p>
            <a:pPr algn="ctr"/>
            <a:r>
              <a:rPr lang="en-US" sz="1500" dirty="0">
                <a:solidFill>
                  <a:schemeClr val="bg1"/>
                </a:solidFill>
                <a:latin typeface="Calibri" panose="020F0502020204030204" pitchFamily="34" charset="0"/>
              </a:rPr>
              <a:t>Body </a:t>
            </a:r>
            <a:r>
              <a:rPr lang="en-US" sz="1500" dirty="0">
                <a:latin typeface="Calibri" panose="020F0502020204030204" pitchFamily="34" charset="0"/>
              </a:rPr>
              <a:t>						</a:t>
            </a:r>
          </a:p>
          <a:p>
            <a:pPr algn="ctr"/>
            <a:r>
              <a:rPr lang="en-US" sz="1500" dirty="0">
                <a:solidFill>
                  <a:schemeClr val="bg1"/>
                </a:solidFill>
                <a:latin typeface="Calibri" panose="020F0502020204030204" pitchFamily="34" charset="0"/>
              </a:rPr>
              <a:t>Organization</a:t>
            </a:r>
          </a:p>
        </p:txBody>
      </p:sp>
    </p:spTree>
    <p:extLst>
      <p:ext uri="{BB962C8B-B14F-4D97-AF65-F5344CB8AC3E}">
        <p14:creationId xmlns:p14="http://schemas.microsoft.com/office/powerpoint/2010/main" val="936807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1F835E8-1308-4B9E-818E-A5738A697C56}" type="slidenum">
              <a:rPr lang="en-US" smtClean="0"/>
              <a:pPr/>
              <a:t>19</a:t>
            </a:fld>
            <a:endParaRPr lang="en-US"/>
          </a:p>
        </p:txBody>
      </p:sp>
      <p:sp>
        <p:nvSpPr>
          <p:cNvPr id="3" name="Footer Placeholder 2"/>
          <p:cNvSpPr>
            <a:spLocks noGrp="1"/>
          </p:cNvSpPr>
          <p:nvPr>
            <p:ph type="ftr" sz="quarter" idx="11"/>
          </p:nvPr>
        </p:nvSpPr>
        <p:spPr/>
        <p:txBody>
          <a:bodyPr/>
          <a:lstStyle/>
          <a:p>
            <a:r>
              <a:rPr lang="en-US"/>
              <a:t>University of Kansas Center for Research on Learning  2006</a:t>
            </a:r>
          </a:p>
        </p:txBody>
      </p:sp>
      <p:pic>
        <p:nvPicPr>
          <p:cNvPr id="4" name="Picture 3"/>
          <p:cNvPicPr>
            <a:picLocks noChangeAspect="1"/>
          </p:cNvPicPr>
          <p:nvPr/>
        </p:nvPicPr>
        <p:blipFill>
          <a:blip r:embed="rId3"/>
          <a:stretch>
            <a:fillRect/>
          </a:stretch>
        </p:blipFill>
        <p:spPr>
          <a:xfrm>
            <a:off x="219075" y="204716"/>
            <a:ext cx="8705850" cy="3283744"/>
          </a:xfrm>
          <a:prstGeom prst="rect">
            <a:avLst/>
          </a:prstGeom>
        </p:spPr>
      </p:pic>
      <p:pic>
        <p:nvPicPr>
          <p:cNvPr id="5" name="Picture 4"/>
          <p:cNvPicPr>
            <a:picLocks noChangeAspect="1"/>
          </p:cNvPicPr>
          <p:nvPr/>
        </p:nvPicPr>
        <p:blipFill>
          <a:blip r:embed="rId4"/>
          <a:stretch>
            <a:fillRect/>
          </a:stretch>
        </p:blipFill>
        <p:spPr>
          <a:xfrm>
            <a:off x="809927" y="3987945"/>
            <a:ext cx="7524145" cy="1760970"/>
          </a:xfrm>
          <a:prstGeom prst="rect">
            <a:avLst/>
          </a:prstGeom>
        </p:spPr>
      </p:pic>
    </p:spTree>
    <p:extLst>
      <p:ext uri="{BB962C8B-B14F-4D97-AF65-F5344CB8AC3E}">
        <p14:creationId xmlns:p14="http://schemas.microsoft.com/office/powerpoint/2010/main" val="213471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4003683" cy="1450757"/>
          </a:xfrm>
        </p:spPr>
        <p:txBody>
          <a:bodyPr/>
          <a:lstStyle/>
          <a:p>
            <a:pPr>
              <a:defRPr/>
            </a:pPr>
            <a:r>
              <a:rPr lang="en-US" b="1" dirty="0"/>
              <a:t>Welcome Back!</a:t>
            </a:r>
          </a:p>
        </p:txBody>
      </p:sp>
      <p:sp>
        <p:nvSpPr>
          <p:cNvPr id="185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9FC3936B-3F13-498F-8FEA-04D69728B4BB}" type="slidenum">
              <a:rPr lang="en-US" altLang="en-US" sz="1000" smtClean="0">
                <a:solidFill>
                  <a:srgbClr val="FFFFFF"/>
                </a:solidFill>
              </a:rPr>
              <a:pPr/>
              <a:t>2</a:t>
            </a:fld>
            <a:endParaRPr lang="en-US" altLang="en-US" sz="1000">
              <a:solidFill>
                <a:srgbClr val="FFFFFF"/>
              </a:solidFill>
            </a:endParaRPr>
          </a:p>
        </p:txBody>
      </p:sp>
      <p:sp>
        <p:nvSpPr>
          <p:cNvPr id="7" name="Cloud 6"/>
          <p:cNvSpPr/>
          <p:nvPr/>
        </p:nvSpPr>
        <p:spPr>
          <a:xfrm>
            <a:off x="439270" y="2037144"/>
            <a:ext cx="3785490" cy="302742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Please review the feedback on Your Draft Course Device and edit if needed </a:t>
            </a:r>
          </a:p>
        </p:txBody>
      </p:sp>
      <p:sp>
        <p:nvSpPr>
          <p:cNvPr id="4" name="Cloud 3">
            <a:extLst>
              <a:ext uri="{FF2B5EF4-FFF2-40B4-BE49-F238E27FC236}">
                <a16:creationId xmlns:a16="http://schemas.microsoft.com/office/drawing/2014/main" id="{EC171C09-E321-4658-BA19-D680E5D71AEF}"/>
              </a:ext>
            </a:extLst>
          </p:cNvPr>
          <p:cNvSpPr/>
          <p:nvPr/>
        </p:nvSpPr>
        <p:spPr>
          <a:xfrm>
            <a:off x="4826643" y="1644763"/>
            <a:ext cx="4138281" cy="299254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Please check for an email from Canvas and see if you can access the CO for PAEC course</a:t>
            </a:r>
          </a:p>
        </p:txBody>
      </p:sp>
      <p:pic>
        <p:nvPicPr>
          <p:cNvPr id="2056" name="Picture 8" descr="Smiley Face Collection (10+ Pics) | Smiley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259" y="194006"/>
            <a:ext cx="1555244" cy="14507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01624" y="5454696"/>
            <a:ext cx="3734612" cy="461665"/>
          </a:xfrm>
          <a:prstGeom prst="rect">
            <a:avLst/>
          </a:prstGeom>
          <a:solidFill>
            <a:srgbClr val="FFC000"/>
          </a:solidFill>
        </p:spPr>
        <p:txBody>
          <a:bodyPr wrap="none">
            <a:spAutoFit/>
          </a:bodyPr>
          <a:lstStyle/>
          <a:p>
            <a:r>
              <a:rPr lang="en-US" b="1" dirty="0">
                <a:latin typeface="Calibri" panose="020F0502020204030204" pitchFamily="34" charset="0"/>
                <a:cs typeface="Calibri" panose="020F0502020204030204" pitchFamily="34" charset="0"/>
              </a:rPr>
              <a:t>And don’t forget to sign 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1F835E8-1308-4B9E-818E-A5738A697C56}" type="slidenum">
              <a:rPr lang="en-US" smtClean="0"/>
              <a:pPr/>
              <a:t>20</a:t>
            </a:fld>
            <a:endParaRPr lang="en-US"/>
          </a:p>
        </p:txBody>
      </p:sp>
      <p:sp>
        <p:nvSpPr>
          <p:cNvPr id="3" name="Footer Placeholder 2"/>
          <p:cNvSpPr>
            <a:spLocks noGrp="1"/>
          </p:cNvSpPr>
          <p:nvPr>
            <p:ph type="ftr" sz="quarter" idx="11"/>
          </p:nvPr>
        </p:nvSpPr>
        <p:spPr/>
        <p:txBody>
          <a:bodyPr/>
          <a:lstStyle/>
          <a:p>
            <a:r>
              <a:rPr lang="en-US"/>
              <a:t>University of Kansas Center for Research on Learning  2006</a:t>
            </a:r>
          </a:p>
        </p:txBody>
      </p:sp>
      <p:sp>
        <p:nvSpPr>
          <p:cNvPr id="5" name="Rectangle 4"/>
          <p:cNvSpPr/>
          <p:nvPr/>
        </p:nvSpPr>
        <p:spPr>
          <a:xfrm>
            <a:off x="252483" y="138542"/>
            <a:ext cx="8727743" cy="1569660"/>
          </a:xfrm>
          <a:prstGeom prst="rect">
            <a:avLst/>
          </a:prstGeom>
        </p:spPr>
        <p:txBody>
          <a:bodyPr wrap="square">
            <a:spAutoFit/>
          </a:bodyPr>
          <a:lstStyle/>
          <a:p>
            <a:r>
              <a:rPr lang="en-US" b="1" dirty="0">
                <a:solidFill>
                  <a:srgbClr val="2D2D2D"/>
                </a:solidFill>
                <a:latin typeface="Open Sans"/>
              </a:rPr>
              <a:t>SC.912.L.14.3</a:t>
            </a:r>
          </a:p>
          <a:p>
            <a:r>
              <a:rPr lang="en-US" dirty="0">
                <a:solidFill>
                  <a:srgbClr val="2D2D2D"/>
                </a:solidFill>
                <a:latin typeface="Open Sans"/>
              </a:rPr>
              <a:t>Compare and contrast the general structures of plant and animal cells. Compare and contrast the general structures of prokaryotic and eukaryotic cells.</a:t>
            </a:r>
          </a:p>
        </p:txBody>
      </p:sp>
      <p:sp>
        <p:nvSpPr>
          <p:cNvPr id="6" name="TextBox 5"/>
          <p:cNvSpPr txBox="1"/>
          <p:nvPr/>
        </p:nvSpPr>
        <p:spPr>
          <a:xfrm>
            <a:off x="252483" y="1786509"/>
            <a:ext cx="8434317" cy="830997"/>
          </a:xfrm>
          <a:prstGeom prst="rect">
            <a:avLst/>
          </a:prstGeom>
          <a:noFill/>
        </p:spPr>
        <p:txBody>
          <a:bodyPr wrap="square" rtlCol="0">
            <a:spAutoFit/>
          </a:bodyPr>
          <a:lstStyle/>
          <a:p>
            <a:r>
              <a:rPr lang="en-US" b="1" dirty="0">
                <a:solidFill>
                  <a:srgbClr val="2D2D2D"/>
                </a:solidFill>
                <a:latin typeface="segoe_uiregular"/>
              </a:rPr>
              <a:t>Content Limits:</a:t>
            </a:r>
            <a:endParaRPr lang="en-US" dirty="0"/>
          </a:p>
          <a:p>
            <a:endParaRPr lang="en-US" dirty="0"/>
          </a:p>
        </p:txBody>
      </p:sp>
      <p:sp>
        <p:nvSpPr>
          <p:cNvPr id="7" name="TextBox 6"/>
          <p:cNvSpPr txBox="1"/>
          <p:nvPr/>
        </p:nvSpPr>
        <p:spPr>
          <a:xfrm>
            <a:off x="194479" y="2294341"/>
            <a:ext cx="8550323"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2D2D2D"/>
                </a:solidFill>
                <a:latin typeface="segoe_uiregular"/>
              </a:rPr>
              <a:t>Items referring to prokaryotic structures are limited to the cell wall, cell membrane (plasma membrane), cytoplasm, plasmid, ribosomes, and flagella.</a:t>
            </a:r>
          </a:p>
        </p:txBody>
      </p:sp>
      <p:sp>
        <p:nvSpPr>
          <p:cNvPr id="8" name="TextBox 7"/>
          <p:cNvSpPr txBox="1"/>
          <p:nvPr/>
        </p:nvSpPr>
        <p:spPr>
          <a:xfrm>
            <a:off x="252483" y="3494670"/>
            <a:ext cx="8099946" cy="2677656"/>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2D2D2D"/>
                </a:solidFill>
                <a:latin typeface="segoe_uiregular"/>
              </a:rPr>
              <a:t>Items referring to eukaryotic structures are limited to the cell wall, cell membrane (plasma membrane), cytoplasm, nucleus, nuclear envelope, nucleolus, chromatin, ribosomes, endoplasmic reticulum, microtubules, microfilaments, vacuoles, mitochondria, Golgi apparatus, chloroplasts, lysosomes, cilia, and flagella.</a:t>
            </a:r>
          </a:p>
        </p:txBody>
      </p:sp>
    </p:spTree>
    <p:extLst>
      <p:ext uri="{BB962C8B-B14F-4D97-AF65-F5344CB8AC3E}">
        <p14:creationId xmlns:p14="http://schemas.microsoft.com/office/powerpoint/2010/main" val="34580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30175"/>
            <a:ext cx="9053513" cy="6653213"/>
            <a:chOff x="295" y="43"/>
            <a:chExt cx="5163" cy="3962"/>
          </a:xfrm>
        </p:grpSpPr>
        <p:sp>
          <p:nvSpPr>
            <p:cNvPr id="5198" name="Rectangle 3"/>
            <p:cNvSpPr>
              <a:spLocks noChangeArrowheads="1"/>
            </p:cNvSpPr>
            <p:nvPr/>
          </p:nvSpPr>
          <p:spPr bwMode="auto">
            <a:xfrm>
              <a:off x="303" y="247"/>
              <a:ext cx="5147" cy="375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sp>
          <p:nvSpPr>
            <p:cNvPr id="5199" name="Rectangle 4"/>
            <p:cNvSpPr>
              <a:spLocks noChangeArrowheads="1"/>
            </p:cNvSpPr>
            <p:nvPr/>
          </p:nvSpPr>
          <p:spPr bwMode="auto">
            <a:xfrm>
              <a:off x="295" y="240"/>
              <a:ext cx="5163" cy="3765"/>
            </a:xfrm>
            <a:prstGeom prst="rect">
              <a:avLst/>
            </a:prstGeom>
            <a:noFill/>
            <a:ln w="238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00" name="Rectangle 5"/>
            <p:cNvSpPr>
              <a:spLocks noChangeArrowheads="1"/>
            </p:cNvSpPr>
            <p:nvPr/>
          </p:nvSpPr>
          <p:spPr bwMode="auto">
            <a:xfrm>
              <a:off x="3892" y="43"/>
              <a:ext cx="208" cy="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900">
                  <a:solidFill>
                    <a:srgbClr val="000000"/>
                  </a:solidFill>
                </a:rPr>
                <a:t>NAME</a:t>
              </a:r>
              <a:endParaRPr lang="en-US" altLang="en-US" sz="2400"/>
            </a:p>
          </p:txBody>
        </p:sp>
        <p:sp>
          <p:nvSpPr>
            <p:cNvPr id="5201" name="Rectangle 6"/>
            <p:cNvSpPr>
              <a:spLocks noChangeArrowheads="1"/>
            </p:cNvSpPr>
            <p:nvPr/>
          </p:nvSpPr>
          <p:spPr bwMode="auto">
            <a:xfrm>
              <a:off x="3892" y="131"/>
              <a:ext cx="192" cy="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900">
                  <a:solidFill>
                    <a:srgbClr val="000000"/>
                  </a:solidFill>
                </a:rPr>
                <a:t>DATE</a:t>
              </a:r>
              <a:endParaRPr lang="en-US" altLang="en-US" sz="2400"/>
            </a:p>
          </p:txBody>
        </p:sp>
        <p:sp>
          <p:nvSpPr>
            <p:cNvPr id="5202" name="Line 7"/>
            <p:cNvSpPr>
              <a:spLocks noChangeShapeType="1"/>
            </p:cNvSpPr>
            <p:nvPr/>
          </p:nvSpPr>
          <p:spPr bwMode="auto">
            <a:xfrm>
              <a:off x="4118" y="102"/>
              <a:ext cx="1340"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3" name="Line 8"/>
            <p:cNvSpPr>
              <a:spLocks noChangeShapeType="1"/>
            </p:cNvSpPr>
            <p:nvPr/>
          </p:nvSpPr>
          <p:spPr bwMode="auto">
            <a:xfrm>
              <a:off x="4133" y="196"/>
              <a:ext cx="1310"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4" name="Rectangle 9"/>
            <p:cNvSpPr>
              <a:spLocks noChangeArrowheads="1"/>
            </p:cNvSpPr>
            <p:nvPr/>
          </p:nvSpPr>
          <p:spPr bwMode="auto">
            <a:xfrm>
              <a:off x="324" y="58"/>
              <a:ext cx="1218" cy="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700" b="1">
                  <a:solidFill>
                    <a:srgbClr val="000000"/>
                  </a:solidFill>
                </a:rPr>
                <a:t>The Unit Organizer</a:t>
              </a:r>
              <a:endParaRPr lang="en-US" altLang="en-US" sz="2400"/>
            </a:p>
          </p:txBody>
        </p:sp>
        <p:sp>
          <p:nvSpPr>
            <p:cNvPr id="5205" name="Line 10"/>
            <p:cNvSpPr>
              <a:spLocks noChangeShapeType="1"/>
            </p:cNvSpPr>
            <p:nvPr/>
          </p:nvSpPr>
          <p:spPr bwMode="auto">
            <a:xfrm>
              <a:off x="324" y="3553"/>
              <a:ext cx="5112" cy="1"/>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6" name="Rectangle 11"/>
            <p:cNvSpPr>
              <a:spLocks noChangeArrowheads="1"/>
            </p:cNvSpPr>
            <p:nvPr/>
          </p:nvSpPr>
          <p:spPr bwMode="auto">
            <a:xfrm rot="-5400000">
              <a:off x="289" y="3654"/>
              <a:ext cx="378" cy="3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b="1">
                  <a:solidFill>
                    <a:srgbClr val="000000"/>
                  </a:solidFill>
                </a:rPr>
                <a:t>NEW </a:t>
              </a:r>
              <a:endParaRPr lang="en-US" altLang="en-US" sz="2400"/>
            </a:p>
            <a:p>
              <a:pPr algn="ctr">
                <a:spcBef>
                  <a:spcPct val="0"/>
                </a:spcBef>
                <a:buFontTx/>
                <a:buNone/>
              </a:pPr>
              <a:r>
                <a:rPr lang="en-US" altLang="en-US" sz="800" b="1">
                  <a:solidFill>
                    <a:srgbClr val="000000"/>
                  </a:solidFill>
                </a:rPr>
                <a:t>UNIT </a:t>
              </a:r>
              <a:endParaRPr lang="en-US" altLang="en-US" sz="2400"/>
            </a:p>
            <a:p>
              <a:pPr algn="ctr">
                <a:spcBef>
                  <a:spcPct val="0"/>
                </a:spcBef>
                <a:buFontTx/>
                <a:buNone/>
              </a:pPr>
              <a:r>
                <a:rPr lang="en-US" altLang="en-US" sz="800" b="1">
                  <a:solidFill>
                    <a:srgbClr val="000000"/>
                  </a:solidFill>
                </a:rPr>
                <a:t>SELF-TEST</a:t>
              </a:r>
            </a:p>
            <a:p>
              <a:pPr algn="ctr">
                <a:spcBef>
                  <a:spcPct val="0"/>
                </a:spcBef>
                <a:buFontTx/>
                <a:buNone/>
              </a:pPr>
              <a:r>
                <a:rPr lang="en-US" altLang="en-US" sz="800" b="1">
                  <a:solidFill>
                    <a:srgbClr val="000000"/>
                  </a:solidFill>
                </a:rPr>
                <a:t>QUESTIONS</a:t>
              </a:r>
            </a:p>
          </p:txBody>
        </p:sp>
        <p:sp>
          <p:nvSpPr>
            <p:cNvPr id="5207" name="Line 12"/>
            <p:cNvSpPr>
              <a:spLocks noChangeShapeType="1"/>
            </p:cNvSpPr>
            <p:nvPr/>
          </p:nvSpPr>
          <p:spPr bwMode="auto">
            <a:xfrm>
              <a:off x="645" y="3553"/>
              <a:ext cx="1" cy="43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8" name="Line 14"/>
            <p:cNvSpPr>
              <a:spLocks noChangeShapeType="1"/>
            </p:cNvSpPr>
            <p:nvPr/>
          </p:nvSpPr>
          <p:spPr bwMode="auto">
            <a:xfrm>
              <a:off x="2298" y="298"/>
              <a:ext cx="728" cy="204"/>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9" name="Rectangle 15"/>
            <p:cNvSpPr>
              <a:spLocks noChangeArrowheads="1"/>
            </p:cNvSpPr>
            <p:nvPr/>
          </p:nvSpPr>
          <p:spPr bwMode="auto">
            <a:xfrm>
              <a:off x="1730" y="102"/>
              <a:ext cx="2111" cy="196"/>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10" name="Rectangle 16"/>
            <p:cNvSpPr>
              <a:spLocks noChangeArrowheads="1"/>
            </p:cNvSpPr>
            <p:nvPr/>
          </p:nvSpPr>
          <p:spPr bwMode="auto">
            <a:xfrm>
              <a:off x="1715" y="87"/>
              <a:ext cx="2141" cy="226"/>
            </a:xfrm>
            <a:prstGeom prst="rect">
              <a:avLst/>
            </a:prstGeom>
            <a:noFill/>
            <a:ln w="46038">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11" name="Rectangle 17"/>
            <p:cNvSpPr>
              <a:spLocks noChangeArrowheads="1"/>
            </p:cNvSpPr>
            <p:nvPr/>
          </p:nvSpPr>
          <p:spPr bwMode="auto">
            <a:xfrm rot="960000">
              <a:off x="2625" y="345"/>
              <a:ext cx="336" cy="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900" b="1">
                  <a:solidFill>
                    <a:srgbClr val="000000"/>
                  </a:solidFill>
                </a:rPr>
                <a:t>is about...</a:t>
              </a:r>
              <a:endParaRPr lang="en-US" altLang="en-US" sz="2400"/>
            </a:p>
          </p:txBody>
        </p:sp>
        <p:sp>
          <p:nvSpPr>
            <p:cNvPr id="5212" name="Oval 19"/>
            <p:cNvSpPr>
              <a:spLocks noChangeArrowheads="1"/>
            </p:cNvSpPr>
            <p:nvPr/>
          </p:nvSpPr>
          <p:spPr bwMode="auto">
            <a:xfrm>
              <a:off x="346" y="3582"/>
              <a:ext cx="102" cy="102"/>
            </a:xfrm>
            <a:prstGeom prst="ellipse">
              <a:avLst/>
            </a:prstGeom>
            <a:solidFill>
              <a:srgbClr val="FFFFFF"/>
            </a:solidFill>
            <a:ln w="11113">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13" name="Rectangle 21"/>
            <p:cNvSpPr>
              <a:spLocks noChangeArrowheads="1"/>
            </p:cNvSpPr>
            <p:nvPr/>
          </p:nvSpPr>
          <p:spPr bwMode="auto">
            <a:xfrm>
              <a:off x="368" y="3598"/>
              <a:ext cx="80" cy="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900" b="1">
                  <a:solidFill>
                    <a:srgbClr val="000000"/>
                  </a:solidFill>
                </a:rPr>
                <a:t>10</a:t>
              </a:r>
              <a:endParaRPr lang="en-US" altLang="en-US" sz="2400"/>
            </a:p>
          </p:txBody>
        </p:sp>
        <p:sp>
          <p:nvSpPr>
            <p:cNvPr id="5214" name="Oval 22"/>
            <p:cNvSpPr>
              <a:spLocks noChangeArrowheads="1"/>
            </p:cNvSpPr>
            <p:nvPr/>
          </p:nvSpPr>
          <p:spPr bwMode="auto">
            <a:xfrm>
              <a:off x="2276" y="480"/>
              <a:ext cx="1238" cy="561"/>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15" name="Oval 23"/>
            <p:cNvSpPr>
              <a:spLocks noChangeArrowheads="1"/>
            </p:cNvSpPr>
            <p:nvPr/>
          </p:nvSpPr>
          <p:spPr bwMode="auto">
            <a:xfrm>
              <a:off x="2269" y="473"/>
              <a:ext cx="1252" cy="575"/>
            </a:xfrm>
            <a:prstGeom prst="ellipse">
              <a:avLst/>
            </a:prstGeom>
            <a:noFill/>
            <a:ln w="238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5216" name="Group 24"/>
            <p:cNvGrpSpPr>
              <a:grpSpLocks/>
            </p:cNvGrpSpPr>
            <p:nvPr/>
          </p:nvGrpSpPr>
          <p:grpSpPr bwMode="auto">
            <a:xfrm>
              <a:off x="2370" y="881"/>
              <a:ext cx="1064" cy="1"/>
              <a:chOff x="2370" y="874"/>
              <a:chExt cx="1064" cy="1"/>
            </a:xfrm>
          </p:grpSpPr>
          <p:sp>
            <p:nvSpPr>
              <p:cNvPr id="5217" name="Line 25"/>
              <p:cNvSpPr>
                <a:spLocks noChangeShapeType="1"/>
              </p:cNvSpPr>
              <p:nvPr/>
            </p:nvSpPr>
            <p:spPr bwMode="auto">
              <a:xfrm>
                <a:off x="2370"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8" name="Line 26"/>
              <p:cNvSpPr>
                <a:spLocks noChangeShapeType="1"/>
              </p:cNvSpPr>
              <p:nvPr/>
            </p:nvSpPr>
            <p:spPr bwMode="auto">
              <a:xfrm>
                <a:off x="2436"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9" name="Line 27"/>
              <p:cNvSpPr>
                <a:spLocks noChangeShapeType="1"/>
              </p:cNvSpPr>
              <p:nvPr/>
            </p:nvSpPr>
            <p:spPr bwMode="auto">
              <a:xfrm>
                <a:off x="2502" y="874"/>
                <a:ext cx="21"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0" name="Line 28"/>
              <p:cNvSpPr>
                <a:spLocks noChangeShapeType="1"/>
              </p:cNvSpPr>
              <p:nvPr/>
            </p:nvSpPr>
            <p:spPr bwMode="auto">
              <a:xfrm>
                <a:off x="2567"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1" name="Line 29"/>
              <p:cNvSpPr>
                <a:spLocks noChangeShapeType="1"/>
              </p:cNvSpPr>
              <p:nvPr/>
            </p:nvSpPr>
            <p:spPr bwMode="auto">
              <a:xfrm>
                <a:off x="2633" y="874"/>
                <a:ext cx="21"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 name="Line 30"/>
              <p:cNvSpPr>
                <a:spLocks noChangeShapeType="1"/>
              </p:cNvSpPr>
              <p:nvPr/>
            </p:nvSpPr>
            <p:spPr bwMode="auto">
              <a:xfrm>
                <a:off x="2698"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 name="Line 31"/>
              <p:cNvSpPr>
                <a:spLocks noChangeShapeType="1"/>
              </p:cNvSpPr>
              <p:nvPr/>
            </p:nvSpPr>
            <p:spPr bwMode="auto">
              <a:xfrm>
                <a:off x="2764" y="874"/>
                <a:ext cx="21"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 name="Line 32"/>
              <p:cNvSpPr>
                <a:spLocks noChangeShapeType="1"/>
              </p:cNvSpPr>
              <p:nvPr/>
            </p:nvSpPr>
            <p:spPr bwMode="auto">
              <a:xfrm>
                <a:off x="2829"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 name="Line 33"/>
              <p:cNvSpPr>
                <a:spLocks noChangeShapeType="1"/>
              </p:cNvSpPr>
              <p:nvPr/>
            </p:nvSpPr>
            <p:spPr bwMode="auto">
              <a:xfrm>
                <a:off x="2895"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 name="Line 34"/>
              <p:cNvSpPr>
                <a:spLocks noChangeShapeType="1"/>
              </p:cNvSpPr>
              <p:nvPr/>
            </p:nvSpPr>
            <p:spPr bwMode="auto">
              <a:xfrm>
                <a:off x="2960"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 name="Line 35"/>
              <p:cNvSpPr>
                <a:spLocks noChangeShapeType="1"/>
              </p:cNvSpPr>
              <p:nvPr/>
            </p:nvSpPr>
            <p:spPr bwMode="auto">
              <a:xfrm>
                <a:off x="3026"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 name="Line 36"/>
              <p:cNvSpPr>
                <a:spLocks noChangeShapeType="1"/>
              </p:cNvSpPr>
              <p:nvPr/>
            </p:nvSpPr>
            <p:spPr bwMode="auto">
              <a:xfrm>
                <a:off x="3091"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 name="Line 37"/>
              <p:cNvSpPr>
                <a:spLocks noChangeShapeType="1"/>
              </p:cNvSpPr>
              <p:nvPr/>
            </p:nvSpPr>
            <p:spPr bwMode="auto">
              <a:xfrm>
                <a:off x="3157"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 name="Line 38"/>
              <p:cNvSpPr>
                <a:spLocks noChangeShapeType="1"/>
              </p:cNvSpPr>
              <p:nvPr/>
            </p:nvSpPr>
            <p:spPr bwMode="auto">
              <a:xfrm>
                <a:off x="3222"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1" name="Line 39"/>
              <p:cNvSpPr>
                <a:spLocks noChangeShapeType="1"/>
              </p:cNvSpPr>
              <p:nvPr/>
            </p:nvSpPr>
            <p:spPr bwMode="auto">
              <a:xfrm>
                <a:off x="3288"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2" name="Line 40"/>
              <p:cNvSpPr>
                <a:spLocks noChangeShapeType="1"/>
              </p:cNvSpPr>
              <p:nvPr/>
            </p:nvSpPr>
            <p:spPr bwMode="auto">
              <a:xfrm>
                <a:off x="3353" y="874"/>
                <a:ext cx="22"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3" name="Line 41"/>
              <p:cNvSpPr>
                <a:spLocks noChangeShapeType="1"/>
              </p:cNvSpPr>
              <p:nvPr/>
            </p:nvSpPr>
            <p:spPr bwMode="auto">
              <a:xfrm>
                <a:off x="3419" y="874"/>
                <a:ext cx="15"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123" name="Rectangle 1"/>
          <p:cNvSpPr>
            <a:spLocks noChangeArrowheads="1"/>
          </p:cNvSpPr>
          <p:nvPr/>
        </p:nvSpPr>
        <p:spPr bwMode="auto">
          <a:xfrm>
            <a:off x="3404850" y="213997"/>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Cell Biology</a:t>
            </a:r>
          </a:p>
        </p:txBody>
      </p:sp>
      <p:sp>
        <p:nvSpPr>
          <p:cNvPr id="5124" name="TextBox 2"/>
          <p:cNvSpPr txBox="1">
            <a:spLocks noChangeArrowheads="1"/>
          </p:cNvSpPr>
          <p:nvPr/>
        </p:nvSpPr>
        <p:spPr bwMode="auto">
          <a:xfrm>
            <a:off x="3561556" y="963326"/>
            <a:ext cx="1930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00" dirty="0"/>
              <a:t>understanding how the smallest unit of life carries out life processes</a:t>
            </a:r>
          </a:p>
        </p:txBody>
      </p:sp>
      <p:cxnSp>
        <p:nvCxnSpPr>
          <p:cNvPr id="47" name="Straight Connector 46"/>
          <p:cNvCxnSpPr>
            <a:stCxn id="5215" idx="2"/>
            <a:endCxn id="56" idx="7"/>
          </p:cNvCxnSpPr>
          <p:nvPr/>
        </p:nvCxnSpPr>
        <p:spPr>
          <a:xfrm flipH="1">
            <a:off x="2132013" y="1335088"/>
            <a:ext cx="1328737"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8" idx="2"/>
            <a:endCxn id="5215" idx="7"/>
          </p:cNvCxnSpPr>
          <p:nvPr/>
        </p:nvCxnSpPr>
        <p:spPr>
          <a:xfrm flipH="1">
            <a:off x="5335588" y="865188"/>
            <a:ext cx="2413000" cy="128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1004888" y="1373188"/>
            <a:ext cx="1320800" cy="71278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chemeClr val="tx1"/>
                </a:solidFill>
              </a:rPr>
              <a:t>Cell Structures</a:t>
            </a:r>
          </a:p>
        </p:txBody>
      </p:sp>
      <p:sp>
        <p:nvSpPr>
          <p:cNvPr id="58" name="Oval 57"/>
          <p:cNvSpPr/>
          <p:nvPr/>
        </p:nvSpPr>
        <p:spPr>
          <a:xfrm>
            <a:off x="7748588" y="557213"/>
            <a:ext cx="1081087" cy="61595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chemeClr val="tx1"/>
                </a:solidFill>
              </a:rPr>
              <a:t>Cell Cycle</a:t>
            </a:r>
          </a:p>
        </p:txBody>
      </p:sp>
      <p:sp>
        <p:nvSpPr>
          <p:cNvPr id="5129" name="TextBox 3"/>
          <p:cNvSpPr txBox="1">
            <a:spLocks noChangeArrowheads="1"/>
          </p:cNvSpPr>
          <p:nvPr/>
        </p:nvSpPr>
        <p:spPr bwMode="auto">
          <a:xfrm rot="-405721">
            <a:off x="2212975" y="1120775"/>
            <a:ext cx="12271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through different</a:t>
            </a:r>
          </a:p>
        </p:txBody>
      </p:sp>
      <p:cxnSp>
        <p:nvCxnSpPr>
          <p:cNvPr id="83" name="Straight Connector 82"/>
          <p:cNvCxnSpPr>
            <a:stCxn id="5135" idx="0"/>
            <a:endCxn id="56" idx="5"/>
          </p:cNvCxnSpPr>
          <p:nvPr/>
        </p:nvCxnSpPr>
        <p:spPr>
          <a:xfrm flipH="1" flipV="1">
            <a:off x="2132013" y="1981200"/>
            <a:ext cx="330200" cy="414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56" idx="3"/>
          </p:cNvCxnSpPr>
          <p:nvPr/>
        </p:nvCxnSpPr>
        <p:spPr>
          <a:xfrm flipV="1">
            <a:off x="473075" y="1981200"/>
            <a:ext cx="725488" cy="407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2" name="TextBox 21"/>
          <p:cNvSpPr txBox="1">
            <a:spLocks noChangeArrowheads="1"/>
          </p:cNvSpPr>
          <p:nvPr/>
        </p:nvSpPr>
        <p:spPr bwMode="auto">
          <a:xfrm>
            <a:off x="252413" y="1952625"/>
            <a:ext cx="7572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found in</a:t>
            </a:r>
          </a:p>
        </p:txBody>
      </p:sp>
      <p:sp>
        <p:nvSpPr>
          <p:cNvPr id="5133" name="TextBox 88"/>
          <p:cNvSpPr txBox="1">
            <a:spLocks noChangeArrowheads="1"/>
          </p:cNvSpPr>
          <p:nvPr/>
        </p:nvSpPr>
        <p:spPr bwMode="auto">
          <a:xfrm>
            <a:off x="3063875" y="3155950"/>
            <a:ext cx="919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and</a:t>
            </a:r>
          </a:p>
        </p:txBody>
      </p:sp>
      <p:sp>
        <p:nvSpPr>
          <p:cNvPr id="5134" name="TextBox 22"/>
          <p:cNvSpPr txBox="1">
            <a:spLocks noChangeArrowheads="1"/>
          </p:cNvSpPr>
          <p:nvPr/>
        </p:nvSpPr>
        <p:spPr bwMode="auto">
          <a:xfrm>
            <a:off x="152400" y="2395538"/>
            <a:ext cx="1382713"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prokaryotic cells</a:t>
            </a:r>
          </a:p>
        </p:txBody>
      </p:sp>
      <p:sp>
        <p:nvSpPr>
          <p:cNvPr id="5135" name="TextBox 90"/>
          <p:cNvSpPr txBox="1">
            <a:spLocks noChangeArrowheads="1"/>
          </p:cNvSpPr>
          <p:nvPr/>
        </p:nvSpPr>
        <p:spPr bwMode="auto">
          <a:xfrm>
            <a:off x="1608138" y="2395538"/>
            <a:ext cx="1708150" cy="277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eukaryotic cells</a:t>
            </a:r>
          </a:p>
        </p:txBody>
      </p:sp>
      <p:cxnSp>
        <p:nvCxnSpPr>
          <p:cNvPr id="25" name="Straight Connector 24"/>
          <p:cNvCxnSpPr/>
          <p:nvPr/>
        </p:nvCxnSpPr>
        <p:spPr>
          <a:xfrm>
            <a:off x="1943100" y="2692400"/>
            <a:ext cx="0" cy="32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57225" y="2692400"/>
            <a:ext cx="0" cy="379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8" name="TextBox 26"/>
          <p:cNvSpPr txBox="1">
            <a:spLocks noChangeArrowheads="1"/>
          </p:cNvSpPr>
          <p:nvPr/>
        </p:nvSpPr>
        <p:spPr bwMode="auto">
          <a:xfrm>
            <a:off x="1327150" y="2720975"/>
            <a:ext cx="842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such as</a:t>
            </a:r>
          </a:p>
        </p:txBody>
      </p:sp>
      <p:sp>
        <p:nvSpPr>
          <p:cNvPr id="5139" name="TextBox 101"/>
          <p:cNvSpPr txBox="1">
            <a:spLocks noChangeArrowheads="1"/>
          </p:cNvSpPr>
          <p:nvPr/>
        </p:nvSpPr>
        <p:spPr bwMode="auto">
          <a:xfrm>
            <a:off x="141288" y="3082925"/>
            <a:ext cx="1027112"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000"/>
              <a:t>Cell wall</a:t>
            </a:r>
          </a:p>
          <a:p>
            <a:pPr eaLnBrk="1" hangingPunct="1">
              <a:spcBef>
                <a:spcPct val="0"/>
              </a:spcBef>
            </a:pPr>
            <a:r>
              <a:rPr lang="en-US" altLang="en-US" sz="1000"/>
              <a:t>Cell membrane</a:t>
            </a:r>
          </a:p>
          <a:p>
            <a:pPr eaLnBrk="1" hangingPunct="1">
              <a:spcBef>
                <a:spcPct val="0"/>
              </a:spcBef>
            </a:pPr>
            <a:r>
              <a:rPr lang="en-US" altLang="en-US" sz="1000"/>
              <a:t>Cytoplasm</a:t>
            </a:r>
          </a:p>
          <a:p>
            <a:pPr eaLnBrk="1" hangingPunct="1">
              <a:spcBef>
                <a:spcPct val="0"/>
              </a:spcBef>
            </a:pPr>
            <a:r>
              <a:rPr lang="en-US" altLang="en-US" sz="1000"/>
              <a:t>Plasmid</a:t>
            </a:r>
          </a:p>
          <a:p>
            <a:pPr eaLnBrk="1" hangingPunct="1">
              <a:spcBef>
                <a:spcPct val="0"/>
              </a:spcBef>
            </a:pPr>
            <a:r>
              <a:rPr lang="en-US" altLang="en-US" sz="1000"/>
              <a:t>Ribosomes</a:t>
            </a:r>
          </a:p>
          <a:p>
            <a:pPr eaLnBrk="1" hangingPunct="1">
              <a:spcBef>
                <a:spcPct val="0"/>
              </a:spcBef>
            </a:pPr>
            <a:r>
              <a:rPr lang="en-US" altLang="en-US" sz="1000"/>
              <a:t>flagella</a:t>
            </a:r>
          </a:p>
        </p:txBody>
      </p:sp>
      <p:sp>
        <p:nvSpPr>
          <p:cNvPr id="5140" name="TextBox 103"/>
          <p:cNvSpPr txBox="1">
            <a:spLocks noChangeArrowheads="1"/>
          </p:cNvSpPr>
          <p:nvPr/>
        </p:nvSpPr>
        <p:spPr bwMode="auto">
          <a:xfrm>
            <a:off x="8026400" y="3789363"/>
            <a:ext cx="88265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Disrupt regulation</a:t>
            </a:r>
          </a:p>
        </p:txBody>
      </p:sp>
      <p:sp>
        <p:nvSpPr>
          <p:cNvPr id="5141" name="TextBox 104"/>
          <p:cNvSpPr txBox="1">
            <a:spLocks noChangeArrowheads="1"/>
          </p:cNvSpPr>
          <p:nvPr/>
        </p:nvSpPr>
        <p:spPr bwMode="auto">
          <a:xfrm>
            <a:off x="8077200" y="5337175"/>
            <a:ext cx="8763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cancer</a:t>
            </a:r>
          </a:p>
        </p:txBody>
      </p:sp>
      <p:sp>
        <p:nvSpPr>
          <p:cNvPr id="5142" name="TextBox 105"/>
          <p:cNvSpPr txBox="1">
            <a:spLocks noChangeArrowheads="1"/>
          </p:cNvSpPr>
          <p:nvPr/>
        </p:nvSpPr>
        <p:spPr bwMode="auto">
          <a:xfrm>
            <a:off x="5702300" y="1412875"/>
            <a:ext cx="70802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somatic </a:t>
            </a:r>
          </a:p>
          <a:p>
            <a:pPr algn="ctr" eaLnBrk="1" hangingPunct="1">
              <a:spcBef>
                <a:spcPct val="0"/>
              </a:spcBef>
              <a:buFontTx/>
              <a:buNone/>
            </a:pPr>
            <a:r>
              <a:rPr lang="en-US" altLang="en-US" sz="1200"/>
              <a:t>cells</a:t>
            </a:r>
          </a:p>
        </p:txBody>
      </p:sp>
      <p:sp>
        <p:nvSpPr>
          <p:cNvPr id="5143" name="TextBox 106"/>
          <p:cNvSpPr txBox="1">
            <a:spLocks noChangeArrowheads="1"/>
          </p:cNvSpPr>
          <p:nvPr/>
        </p:nvSpPr>
        <p:spPr bwMode="auto">
          <a:xfrm>
            <a:off x="7735888" y="1449388"/>
            <a:ext cx="1227137"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G1, S, G2, M, cytokinesis</a:t>
            </a:r>
          </a:p>
        </p:txBody>
      </p:sp>
      <p:sp>
        <p:nvSpPr>
          <p:cNvPr id="5144" name="TextBox 107"/>
          <p:cNvSpPr txBox="1">
            <a:spLocks noChangeArrowheads="1"/>
          </p:cNvSpPr>
          <p:nvPr/>
        </p:nvSpPr>
        <p:spPr bwMode="auto">
          <a:xfrm>
            <a:off x="6022975" y="2455863"/>
            <a:ext cx="763588"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diploid</a:t>
            </a:r>
          </a:p>
        </p:txBody>
      </p:sp>
      <p:cxnSp>
        <p:nvCxnSpPr>
          <p:cNvPr id="113" name="Straight Connector 112"/>
          <p:cNvCxnSpPr>
            <a:stCxn id="58" idx="6"/>
          </p:cNvCxnSpPr>
          <p:nvPr/>
        </p:nvCxnSpPr>
        <p:spPr>
          <a:xfrm>
            <a:off x="8829675" y="865188"/>
            <a:ext cx="0" cy="58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5193" idx="2"/>
            <a:endCxn id="5141" idx="0"/>
          </p:cNvCxnSpPr>
          <p:nvPr/>
        </p:nvCxnSpPr>
        <p:spPr>
          <a:xfrm>
            <a:off x="8502650" y="4891088"/>
            <a:ext cx="12700" cy="446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5142" idx="0"/>
          </p:cNvCxnSpPr>
          <p:nvPr/>
        </p:nvCxnSpPr>
        <p:spPr>
          <a:xfrm flipH="1">
            <a:off x="6056313" y="890588"/>
            <a:ext cx="1687512" cy="52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48" name="TextBox 42"/>
          <p:cNvSpPr txBox="1">
            <a:spLocks noChangeArrowheads="1"/>
          </p:cNvSpPr>
          <p:nvPr/>
        </p:nvSpPr>
        <p:spPr bwMode="auto">
          <a:xfrm rot="-4064798">
            <a:off x="8049419" y="3093244"/>
            <a:ext cx="8191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which can  also</a:t>
            </a:r>
          </a:p>
        </p:txBody>
      </p:sp>
      <p:sp>
        <p:nvSpPr>
          <p:cNvPr id="5149" name="TextBox 43"/>
          <p:cNvSpPr txBox="1">
            <a:spLocks noChangeArrowheads="1"/>
          </p:cNvSpPr>
          <p:nvPr/>
        </p:nvSpPr>
        <p:spPr bwMode="auto">
          <a:xfrm>
            <a:off x="7854950" y="4987925"/>
            <a:ext cx="12271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which can result in</a:t>
            </a:r>
          </a:p>
        </p:txBody>
      </p:sp>
      <p:sp>
        <p:nvSpPr>
          <p:cNvPr id="5150" name="TextBox 44"/>
          <p:cNvSpPr txBox="1">
            <a:spLocks noChangeArrowheads="1"/>
          </p:cNvSpPr>
          <p:nvPr/>
        </p:nvSpPr>
        <p:spPr bwMode="auto">
          <a:xfrm rot="-1127724">
            <a:off x="6149975" y="1035050"/>
            <a:ext cx="10033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t>Which produces</a:t>
            </a:r>
          </a:p>
        </p:txBody>
      </p:sp>
      <p:sp>
        <p:nvSpPr>
          <p:cNvPr id="5151" name="Rectangle 45"/>
          <p:cNvSpPr>
            <a:spLocks noChangeArrowheads="1"/>
          </p:cNvSpPr>
          <p:nvPr/>
        </p:nvSpPr>
        <p:spPr bwMode="auto">
          <a:xfrm rot="-5400000">
            <a:off x="5958682" y="2902743"/>
            <a:ext cx="615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through</a:t>
            </a:r>
          </a:p>
        </p:txBody>
      </p:sp>
      <p:cxnSp>
        <p:nvCxnSpPr>
          <p:cNvPr id="132" name="Straight Connector 131"/>
          <p:cNvCxnSpPr>
            <a:stCxn id="5142" idx="2"/>
            <a:endCxn id="5144" idx="0"/>
          </p:cNvCxnSpPr>
          <p:nvPr/>
        </p:nvCxnSpPr>
        <p:spPr>
          <a:xfrm>
            <a:off x="6056313" y="1874838"/>
            <a:ext cx="349250" cy="581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829675" y="1924050"/>
            <a:ext cx="0" cy="642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54" name="TextBox 52"/>
          <p:cNvSpPr txBox="1">
            <a:spLocks noChangeArrowheads="1"/>
          </p:cNvSpPr>
          <p:nvPr/>
        </p:nvSpPr>
        <p:spPr bwMode="auto">
          <a:xfrm>
            <a:off x="7896225" y="1184275"/>
            <a:ext cx="1055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which includes</a:t>
            </a:r>
          </a:p>
        </p:txBody>
      </p:sp>
      <p:sp>
        <p:nvSpPr>
          <p:cNvPr id="5155" name="TextBox 92"/>
          <p:cNvSpPr txBox="1">
            <a:spLocks noChangeArrowheads="1"/>
          </p:cNvSpPr>
          <p:nvPr/>
        </p:nvSpPr>
        <p:spPr bwMode="auto">
          <a:xfrm>
            <a:off x="101600" y="2768600"/>
            <a:ext cx="842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such as </a:t>
            </a:r>
          </a:p>
        </p:txBody>
      </p:sp>
      <p:sp>
        <p:nvSpPr>
          <p:cNvPr id="5156" name="TextBox 158"/>
          <p:cNvSpPr txBox="1">
            <a:spLocks noChangeArrowheads="1"/>
          </p:cNvSpPr>
          <p:nvPr/>
        </p:nvSpPr>
        <p:spPr bwMode="auto">
          <a:xfrm>
            <a:off x="5213350" y="3194050"/>
            <a:ext cx="61277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plant cells</a:t>
            </a:r>
          </a:p>
        </p:txBody>
      </p:sp>
      <p:sp>
        <p:nvSpPr>
          <p:cNvPr id="5157" name="TextBox 218"/>
          <p:cNvSpPr txBox="1">
            <a:spLocks noChangeArrowheads="1"/>
          </p:cNvSpPr>
          <p:nvPr/>
        </p:nvSpPr>
        <p:spPr bwMode="auto">
          <a:xfrm>
            <a:off x="5218113" y="4354513"/>
            <a:ext cx="646112"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animal cells</a:t>
            </a:r>
          </a:p>
        </p:txBody>
      </p:sp>
      <p:cxnSp>
        <p:nvCxnSpPr>
          <p:cNvPr id="174" name="Straight Connector 173"/>
          <p:cNvCxnSpPr>
            <a:stCxn id="5156" idx="1"/>
          </p:cNvCxnSpPr>
          <p:nvPr/>
        </p:nvCxnSpPr>
        <p:spPr>
          <a:xfrm flipH="1">
            <a:off x="4668838" y="3394075"/>
            <a:ext cx="5445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5157" idx="1"/>
          </p:cNvCxnSpPr>
          <p:nvPr/>
        </p:nvCxnSpPr>
        <p:spPr>
          <a:xfrm flipH="1">
            <a:off x="4654550" y="4554538"/>
            <a:ext cx="563563"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60" name="TextBox 261"/>
          <p:cNvSpPr txBox="1">
            <a:spLocks noChangeArrowheads="1"/>
          </p:cNvSpPr>
          <p:nvPr/>
        </p:nvSpPr>
        <p:spPr bwMode="auto">
          <a:xfrm>
            <a:off x="6518275" y="1584325"/>
            <a:ext cx="917575"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gametes</a:t>
            </a:r>
          </a:p>
        </p:txBody>
      </p:sp>
      <p:cxnSp>
        <p:nvCxnSpPr>
          <p:cNvPr id="263" name="Straight Connector 262"/>
          <p:cNvCxnSpPr>
            <a:endCxn id="5162" idx="0"/>
          </p:cNvCxnSpPr>
          <p:nvPr/>
        </p:nvCxnSpPr>
        <p:spPr>
          <a:xfrm>
            <a:off x="7000875" y="1873250"/>
            <a:ext cx="395288" cy="434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62" name="TextBox 263"/>
          <p:cNvSpPr txBox="1">
            <a:spLocks noChangeArrowheads="1"/>
          </p:cNvSpPr>
          <p:nvPr/>
        </p:nvSpPr>
        <p:spPr bwMode="auto">
          <a:xfrm>
            <a:off x="7015163" y="2308225"/>
            <a:ext cx="763587"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haploid </a:t>
            </a:r>
          </a:p>
        </p:txBody>
      </p:sp>
      <p:sp>
        <p:nvSpPr>
          <p:cNvPr id="5163" name="TextBox 3134"/>
          <p:cNvSpPr txBox="1">
            <a:spLocks noChangeArrowheads="1"/>
          </p:cNvSpPr>
          <p:nvPr/>
        </p:nvSpPr>
        <p:spPr bwMode="auto">
          <a:xfrm rot="-5400000">
            <a:off x="6814344" y="2807494"/>
            <a:ext cx="765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through</a:t>
            </a:r>
          </a:p>
        </p:txBody>
      </p:sp>
      <p:cxnSp>
        <p:nvCxnSpPr>
          <p:cNvPr id="316" name="Straight Connector 315"/>
          <p:cNvCxnSpPr>
            <a:endCxn id="5160" idx="0"/>
          </p:cNvCxnSpPr>
          <p:nvPr/>
        </p:nvCxnSpPr>
        <p:spPr>
          <a:xfrm flipH="1">
            <a:off x="6977063" y="985838"/>
            <a:ext cx="669925" cy="59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65" name="Rectangle 288"/>
          <p:cNvSpPr>
            <a:spLocks noChangeArrowheads="1"/>
          </p:cNvSpPr>
          <p:nvPr/>
        </p:nvSpPr>
        <p:spPr bwMode="auto">
          <a:xfrm rot="-5236061">
            <a:off x="6559551" y="4257675"/>
            <a:ext cx="1090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t>Which is a form of</a:t>
            </a:r>
          </a:p>
        </p:txBody>
      </p:sp>
      <p:sp>
        <p:nvSpPr>
          <p:cNvPr id="5166" name="TextBox 412"/>
          <p:cNvSpPr txBox="1">
            <a:spLocks noChangeArrowheads="1"/>
          </p:cNvSpPr>
          <p:nvPr/>
        </p:nvSpPr>
        <p:spPr bwMode="auto">
          <a:xfrm>
            <a:off x="5678488" y="674688"/>
            <a:ext cx="962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by the</a:t>
            </a:r>
          </a:p>
        </p:txBody>
      </p:sp>
      <p:cxnSp>
        <p:nvCxnSpPr>
          <p:cNvPr id="522" name="Straight Connector 521"/>
          <p:cNvCxnSpPr/>
          <p:nvPr/>
        </p:nvCxnSpPr>
        <p:spPr>
          <a:xfrm flipH="1">
            <a:off x="3052763" y="4489450"/>
            <a:ext cx="385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052763" y="3403600"/>
            <a:ext cx="434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69" name="TextBox 101"/>
          <p:cNvSpPr txBox="1">
            <a:spLocks noChangeArrowheads="1"/>
          </p:cNvSpPr>
          <p:nvPr/>
        </p:nvSpPr>
        <p:spPr bwMode="auto">
          <a:xfrm>
            <a:off x="1214438" y="3016250"/>
            <a:ext cx="1824037" cy="2093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000"/>
              <a:t>Nucleus</a:t>
            </a:r>
          </a:p>
          <a:p>
            <a:pPr eaLnBrk="1" hangingPunct="1">
              <a:spcBef>
                <a:spcPct val="0"/>
              </a:spcBef>
            </a:pPr>
            <a:r>
              <a:rPr lang="en-US" altLang="en-US" sz="1000"/>
              <a:t>Nuclear envelope</a:t>
            </a:r>
          </a:p>
          <a:p>
            <a:pPr eaLnBrk="1" hangingPunct="1">
              <a:spcBef>
                <a:spcPct val="0"/>
              </a:spcBef>
            </a:pPr>
            <a:r>
              <a:rPr lang="en-US" altLang="en-US" sz="1000"/>
              <a:t>Nucleolus</a:t>
            </a:r>
          </a:p>
          <a:p>
            <a:pPr eaLnBrk="1" hangingPunct="1">
              <a:spcBef>
                <a:spcPct val="0"/>
              </a:spcBef>
            </a:pPr>
            <a:r>
              <a:rPr lang="en-US" altLang="en-US" sz="1000"/>
              <a:t>Chromatin</a:t>
            </a:r>
          </a:p>
          <a:p>
            <a:pPr eaLnBrk="1" hangingPunct="1">
              <a:spcBef>
                <a:spcPct val="0"/>
              </a:spcBef>
            </a:pPr>
            <a:r>
              <a:rPr lang="en-US" altLang="en-US" sz="1000"/>
              <a:t>Cell membrane</a:t>
            </a:r>
          </a:p>
          <a:p>
            <a:pPr eaLnBrk="1" hangingPunct="1">
              <a:spcBef>
                <a:spcPct val="0"/>
              </a:spcBef>
            </a:pPr>
            <a:r>
              <a:rPr lang="en-US" altLang="en-US" sz="1000"/>
              <a:t>ribosomes</a:t>
            </a:r>
          </a:p>
          <a:p>
            <a:pPr eaLnBrk="1" hangingPunct="1">
              <a:spcBef>
                <a:spcPct val="0"/>
              </a:spcBef>
            </a:pPr>
            <a:r>
              <a:rPr lang="en-US" altLang="en-US" sz="1000"/>
              <a:t>Cytoplasm</a:t>
            </a:r>
          </a:p>
          <a:p>
            <a:pPr eaLnBrk="1" hangingPunct="1">
              <a:spcBef>
                <a:spcPct val="0"/>
              </a:spcBef>
            </a:pPr>
            <a:r>
              <a:rPr lang="en-US" altLang="en-US" sz="1000"/>
              <a:t>Microtubules</a:t>
            </a:r>
          </a:p>
          <a:p>
            <a:pPr eaLnBrk="1" hangingPunct="1">
              <a:spcBef>
                <a:spcPct val="0"/>
              </a:spcBef>
            </a:pPr>
            <a:r>
              <a:rPr lang="en-US" altLang="en-US" sz="1000"/>
              <a:t>microfilaments</a:t>
            </a:r>
          </a:p>
          <a:p>
            <a:pPr eaLnBrk="1" hangingPunct="1">
              <a:spcBef>
                <a:spcPct val="0"/>
              </a:spcBef>
            </a:pPr>
            <a:r>
              <a:rPr lang="en-US" altLang="en-US" sz="1000"/>
              <a:t>Endoplasmic reticulum</a:t>
            </a:r>
          </a:p>
          <a:p>
            <a:pPr eaLnBrk="1" hangingPunct="1">
              <a:spcBef>
                <a:spcPct val="0"/>
              </a:spcBef>
            </a:pPr>
            <a:r>
              <a:rPr lang="en-US" altLang="en-US" sz="1000"/>
              <a:t>Mitochondria</a:t>
            </a:r>
          </a:p>
          <a:p>
            <a:pPr eaLnBrk="1" hangingPunct="1">
              <a:spcBef>
                <a:spcPct val="0"/>
              </a:spcBef>
            </a:pPr>
            <a:r>
              <a:rPr lang="en-US" altLang="en-US" sz="1000"/>
              <a:t>Golgi Apparatus</a:t>
            </a:r>
          </a:p>
          <a:p>
            <a:pPr eaLnBrk="1" hangingPunct="1">
              <a:spcBef>
                <a:spcPct val="0"/>
              </a:spcBef>
            </a:pPr>
            <a:r>
              <a:rPr lang="en-US" altLang="en-US" sz="1000"/>
              <a:t>lysosomes</a:t>
            </a:r>
          </a:p>
        </p:txBody>
      </p:sp>
      <p:sp>
        <p:nvSpPr>
          <p:cNvPr id="5170" name="TextBox 101"/>
          <p:cNvSpPr txBox="1">
            <a:spLocks noChangeArrowheads="1"/>
          </p:cNvSpPr>
          <p:nvPr/>
        </p:nvSpPr>
        <p:spPr bwMode="auto">
          <a:xfrm>
            <a:off x="3476625" y="3049588"/>
            <a:ext cx="1192213"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000"/>
              <a:t>Cell Wall</a:t>
            </a:r>
          </a:p>
          <a:p>
            <a:pPr eaLnBrk="1" hangingPunct="1">
              <a:spcBef>
                <a:spcPct val="0"/>
              </a:spcBef>
            </a:pPr>
            <a:r>
              <a:rPr lang="en-US" altLang="en-US" sz="1000"/>
              <a:t>Chloroplast</a:t>
            </a:r>
          </a:p>
          <a:p>
            <a:pPr eaLnBrk="1" hangingPunct="1">
              <a:spcBef>
                <a:spcPct val="0"/>
              </a:spcBef>
            </a:pPr>
            <a:r>
              <a:rPr lang="en-US" altLang="en-US" sz="1000"/>
              <a:t>Large Central Vacuole</a:t>
            </a:r>
          </a:p>
        </p:txBody>
      </p:sp>
      <p:sp>
        <p:nvSpPr>
          <p:cNvPr id="5171" name="TextBox 88"/>
          <p:cNvSpPr txBox="1">
            <a:spLocks noChangeArrowheads="1"/>
          </p:cNvSpPr>
          <p:nvPr/>
        </p:nvSpPr>
        <p:spPr bwMode="auto">
          <a:xfrm>
            <a:off x="2400300" y="2120900"/>
            <a:ext cx="919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found in</a:t>
            </a:r>
          </a:p>
        </p:txBody>
      </p:sp>
      <p:sp>
        <p:nvSpPr>
          <p:cNvPr id="5172" name="TextBox 88"/>
          <p:cNvSpPr txBox="1">
            <a:spLocks noChangeArrowheads="1"/>
          </p:cNvSpPr>
          <p:nvPr/>
        </p:nvSpPr>
        <p:spPr bwMode="auto">
          <a:xfrm>
            <a:off x="3040063" y="4262438"/>
            <a:ext cx="9191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and</a:t>
            </a:r>
          </a:p>
        </p:txBody>
      </p:sp>
      <p:sp>
        <p:nvSpPr>
          <p:cNvPr id="5173" name="TextBox 101"/>
          <p:cNvSpPr txBox="1">
            <a:spLocks noChangeArrowheads="1"/>
          </p:cNvSpPr>
          <p:nvPr/>
        </p:nvSpPr>
        <p:spPr bwMode="auto">
          <a:xfrm>
            <a:off x="3452813" y="4310063"/>
            <a:ext cx="1190625"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000"/>
              <a:t>One or more small vacuoles</a:t>
            </a:r>
          </a:p>
          <a:p>
            <a:pPr eaLnBrk="1" hangingPunct="1">
              <a:spcBef>
                <a:spcPct val="0"/>
              </a:spcBef>
            </a:pPr>
            <a:r>
              <a:rPr lang="en-US" altLang="en-US" sz="1000"/>
              <a:t>Cilia</a:t>
            </a:r>
          </a:p>
          <a:p>
            <a:pPr eaLnBrk="1" hangingPunct="1">
              <a:spcBef>
                <a:spcPct val="0"/>
              </a:spcBef>
            </a:pPr>
            <a:r>
              <a:rPr lang="en-US" altLang="en-US" sz="1000"/>
              <a:t>flagella</a:t>
            </a:r>
          </a:p>
        </p:txBody>
      </p:sp>
      <p:sp>
        <p:nvSpPr>
          <p:cNvPr id="5174" name="TextBox 88"/>
          <p:cNvSpPr txBox="1">
            <a:spLocks noChangeArrowheads="1"/>
          </p:cNvSpPr>
          <p:nvPr/>
        </p:nvSpPr>
        <p:spPr bwMode="auto">
          <a:xfrm>
            <a:off x="4649788" y="3168650"/>
            <a:ext cx="550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00"/>
              <a:t>only found in</a:t>
            </a:r>
          </a:p>
        </p:txBody>
      </p:sp>
      <p:sp>
        <p:nvSpPr>
          <p:cNvPr id="5175" name="TextBox 88"/>
          <p:cNvSpPr txBox="1">
            <a:spLocks noChangeArrowheads="1"/>
          </p:cNvSpPr>
          <p:nvPr/>
        </p:nvSpPr>
        <p:spPr bwMode="auto">
          <a:xfrm>
            <a:off x="4638675" y="4329113"/>
            <a:ext cx="549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00"/>
              <a:t>only found in</a:t>
            </a:r>
          </a:p>
        </p:txBody>
      </p:sp>
      <p:cxnSp>
        <p:nvCxnSpPr>
          <p:cNvPr id="168" name="Straight Connector 167"/>
          <p:cNvCxnSpPr/>
          <p:nvPr/>
        </p:nvCxnSpPr>
        <p:spPr>
          <a:xfrm flipH="1">
            <a:off x="6402388" y="2760663"/>
            <a:ext cx="3175" cy="650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5187" idx="0"/>
          </p:cNvCxnSpPr>
          <p:nvPr/>
        </p:nvCxnSpPr>
        <p:spPr>
          <a:xfrm flipH="1">
            <a:off x="7312025" y="2597150"/>
            <a:ext cx="85725" cy="806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78" name="TextBox 44"/>
          <p:cNvSpPr txBox="1">
            <a:spLocks noChangeArrowheads="1"/>
          </p:cNvSpPr>
          <p:nvPr/>
        </p:nvSpPr>
        <p:spPr bwMode="auto">
          <a:xfrm>
            <a:off x="5553075" y="2114550"/>
            <a:ext cx="773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t>which are</a:t>
            </a:r>
          </a:p>
        </p:txBody>
      </p:sp>
      <p:cxnSp>
        <p:nvCxnSpPr>
          <p:cNvPr id="173" name="Straight Connector 172"/>
          <p:cNvCxnSpPr>
            <a:stCxn id="5140" idx="0"/>
          </p:cNvCxnSpPr>
          <p:nvPr/>
        </p:nvCxnSpPr>
        <p:spPr>
          <a:xfrm flipV="1">
            <a:off x="8467725" y="2851150"/>
            <a:ext cx="327025" cy="938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80" name="TextBox 52"/>
          <p:cNvSpPr txBox="1">
            <a:spLocks noChangeArrowheads="1"/>
          </p:cNvSpPr>
          <p:nvPr/>
        </p:nvSpPr>
        <p:spPr bwMode="auto">
          <a:xfrm>
            <a:off x="8010525" y="1971675"/>
            <a:ext cx="105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and is regulated by</a:t>
            </a:r>
          </a:p>
        </p:txBody>
      </p:sp>
      <p:sp>
        <p:nvSpPr>
          <p:cNvPr id="5181" name="TextBox 105"/>
          <p:cNvSpPr txBox="1">
            <a:spLocks noChangeArrowheads="1"/>
          </p:cNvSpPr>
          <p:nvPr/>
        </p:nvSpPr>
        <p:spPr bwMode="auto">
          <a:xfrm>
            <a:off x="7823200" y="2382838"/>
            <a:ext cx="1128713" cy="461962"/>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Proteins (enzymes)</a:t>
            </a:r>
          </a:p>
        </p:txBody>
      </p:sp>
      <p:sp>
        <p:nvSpPr>
          <p:cNvPr id="5182" name="TextBox 5163"/>
          <p:cNvSpPr txBox="1">
            <a:spLocks noChangeArrowheads="1"/>
          </p:cNvSpPr>
          <p:nvPr/>
        </p:nvSpPr>
        <p:spPr bwMode="auto">
          <a:xfrm>
            <a:off x="920750" y="6032500"/>
            <a:ext cx="7348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Teacher Notes:  May want to have students highlight macromolecules that appear throughout the unit.</a:t>
            </a:r>
          </a:p>
        </p:txBody>
      </p:sp>
      <p:cxnSp>
        <p:nvCxnSpPr>
          <p:cNvPr id="181" name="Straight Connector 180"/>
          <p:cNvCxnSpPr/>
          <p:nvPr/>
        </p:nvCxnSpPr>
        <p:spPr>
          <a:xfrm flipH="1">
            <a:off x="8502650" y="4227513"/>
            <a:ext cx="12700" cy="396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3134"/>
          <p:cNvSpPr txBox="1">
            <a:spLocks noChangeArrowheads="1"/>
          </p:cNvSpPr>
          <p:nvPr/>
        </p:nvSpPr>
        <p:spPr bwMode="auto">
          <a:xfrm>
            <a:off x="8001000" y="4324350"/>
            <a:ext cx="5762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050" dirty="0"/>
              <a:t>due to</a:t>
            </a:r>
          </a:p>
        </p:txBody>
      </p:sp>
      <p:sp>
        <p:nvSpPr>
          <p:cNvPr id="5185" name="TextBox 44"/>
          <p:cNvSpPr txBox="1">
            <a:spLocks noChangeArrowheads="1"/>
          </p:cNvSpPr>
          <p:nvPr/>
        </p:nvSpPr>
        <p:spPr bwMode="auto">
          <a:xfrm>
            <a:off x="6586538" y="2089150"/>
            <a:ext cx="773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t>which are</a:t>
            </a:r>
          </a:p>
        </p:txBody>
      </p:sp>
      <p:sp>
        <p:nvSpPr>
          <p:cNvPr id="5186" name="TextBox 107"/>
          <p:cNvSpPr txBox="1">
            <a:spLocks noChangeArrowheads="1"/>
          </p:cNvSpPr>
          <p:nvPr/>
        </p:nvSpPr>
        <p:spPr bwMode="auto">
          <a:xfrm>
            <a:off x="6032500" y="3402013"/>
            <a:ext cx="763588"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mitosis</a:t>
            </a:r>
          </a:p>
        </p:txBody>
      </p:sp>
      <p:sp>
        <p:nvSpPr>
          <p:cNvPr id="5187" name="TextBox 107"/>
          <p:cNvSpPr txBox="1">
            <a:spLocks noChangeArrowheads="1"/>
          </p:cNvSpPr>
          <p:nvPr/>
        </p:nvSpPr>
        <p:spPr bwMode="auto">
          <a:xfrm>
            <a:off x="6929438" y="3403600"/>
            <a:ext cx="763587"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meiosis</a:t>
            </a:r>
          </a:p>
        </p:txBody>
      </p:sp>
      <p:cxnSp>
        <p:nvCxnSpPr>
          <p:cNvPr id="190" name="Straight Connector 189"/>
          <p:cNvCxnSpPr>
            <a:stCxn id="5190" idx="2"/>
          </p:cNvCxnSpPr>
          <p:nvPr/>
        </p:nvCxnSpPr>
        <p:spPr>
          <a:xfrm>
            <a:off x="647700" y="1290638"/>
            <a:ext cx="374650" cy="377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89" name="TextBox 21"/>
          <p:cNvSpPr txBox="1">
            <a:spLocks noChangeArrowheads="1"/>
          </p:cNvSpPr>
          <p:nvPr/>
        </p:nvSpPr>
        <p:spPr bwMode="auto">
          <a:xfrm>
            <a:off x="411163" y="1314450"/>
            <a:ext cx="6445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a:t>which can contain</a:t>
            </a:r>
          </a:p>
        </p:txBody>
      </p:sp>
      <p:sp>
        <p:nvSpPr>
          <p:cNvPr id="5190" name="TextBox 22"/>
          <p:cNvSpPr txBox="1">
            <a:spLocks noChangeArrowheads="1"/>
          </p:cNvSpPr>
          <p:nvPr/>
        </p:nvSpPr>
        <p:spPr bwMode="auto">
          <a:xfrm>
            <a:off x="57150" y="460375"/>
            <a:ext cx="1182688" cy="830263"/>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proteins</a:t>
            </a:r>
          </a:p>
          <a:p>
            <a:pPr eaLnBrk="1" hangingPunct="1">
              <a:spcBef>
                <a:spcPct val="0"/>
              </a:spcBef>
              <a:buFontTx/>
              <a:buNone/>
            </a:pPr>
            <a:r>
              <a:rPr lang="en-US" altLang="en-US" sz="1200"/>
              <a:t>carbohydrates</a:t>
            </a:r>
          </a:p>
          <a:p>
            <a:pPr eaLnBrk="1" hangingPunct="1">
              <a:spcBef>
                <a:spcPct val="0"/>
              </a:spcBef>
              <a:buFontTx/>
              <a:buNone/>
            </a:pPr>
            <a:r>
              <a:rPr lang="en-US" altLang="en-US" sz="1200"/>
              <a:t>lipids</a:t>
            </a:r>
          </a:p>
          <a:p>
            <a:pPr eaLnBrk="1" hangingPunct="1">
              <a:spcBef>
                <a:spcPct val="0"/>
              </a:spcBef>
              <a:buFontTx/>
              <a:buNone/>
            </a:pPr>
            <a:r>
              <a:rPr lang="en-US" altLang="en-US" sz="1200"/>
              <a:t>nucleic acids</a:t>
            </a:r>
          </a:p>
        </p:txBody>
      </p:sp>
      <p:cxnSp>
        <p:nvCxnSpPr>
          <p:cNvPr id="108" name="Straight Connector 107"/>
          <p:cNvCxnSpPr/>
          <p:nvPr/>
        </p:nvCxnSpPr>
        <p:spPr>
          <a:xfrm>
            <a:off x="6405563" y="3689350"/>
            <a:ext cx="4762" cy="1419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5195" idx="0"/>
          </p:cNvCxnSpPr>
          <p:nvPr/>
        </p:nvCxnSpPr>
        <p:spPr>
          <a:xfrm flipH="1">
            <a:off x="7224713" y="3679825"/>
            <a:ext cx="68262" cy="1420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93" name="TextBox 104"/>
          <p:cNvSpPr txBox="1">
            <a:spLocks noChangeArrowheads="1"/>
          </p:cNvSpPr>
          <p:nvPr/>
        </p:nvSpPr>
        <p:spPr bwMode="auto">
          <a:xfrm>
            <a:off x="8064500" y="4614863"/>
            <a:ext cx="8763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Mutations</a:t>
            </a:r>
          </a:p>
        </p:txBody>
      </p:sp>
      <p:sp>
        <p:nvSpPr>
          <p:cNvPr id="5194" name="TextBox 44"/>
          <p:cNvSpPr txBox="1">
            <a:spLocks noChangeArrowheads="1"/>
          </p:cNvSpPr>
          <p:nvPr/>
        </p:nvSpPr>
        <p:spPr bwMode="auto">
          <a:xfrm rot="-2221649">
            <a:off x="6684963" y="1160463"/>
            <a:ext cx="10033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t>Which produces</a:t>
            </a:r>
          </a:p>
        </p:txBody>
      </p:sp>
      <p:sp>
        <p:nvSpPr>
          <p:cNvPr id="5195" name="TextBox 104"/>
          <p:cNvSpPr txBox="1">
            <a:spLocks noChangeArrowheads="1"/>
          </p:cNvSpPr>
          <p:nvPr/>
        </p:nvSpPr>
        <p:spPr bwMode="auto">
          <a:xfrm>
            <a:off x="6667500" y="5100638"/>
            <a:ext cx="1114425"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sexual </a:t>
            </a:r>
          </a:p>
          <a:p>
            <a:pPr eaLnBrk="1" hangingPunct="1">
              <a:spcBef>
                <a:spcPct val="0"/>
              </a:spcBef>
              <a:buFontTx/>
              <a:buNone/>
            </a:pPr>
            <a:r>
              <a:rPr lang="en-US" altLang="en-US" sz="1200"/>
              <a:t>reproduction</a:t>
            </a:r>
          </a:p>
        </p:txBody>
      </p:sp>
      <p:sp>
        <p:nvSpPr>
          <p:cNvPr id="5196" name="TextBox 104"/>
          <p:cNvSpPr txBox="1">
            <a:spLocks noChangeArrowheads="1"/>
          </p:cNvSpPr>
          <p:nvPr/>
        </p:nvSpPr>
        <p:spPr bwMode="auto">
          <a:xfrm>
            <a:off x="5473700" y="5108575"/>
            <a:ext cx="111442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asexual </a:t>
            </a:r>
          </a:p>
          <a:p>
            <a:pPr eaLnBrk="1" hangingPunct="1">
              <a:spcBef>
                <a:spcPct val="0"/>
              </a:spcBef>
              <a:buFontTx/>
              <a:buNone/>
            </a:pPr>
            <a:r>
              <a:rPr lang="en-US" altLang="en-US" sz="1200"/>
              <a:t>reproduction</a:t>
            </a:r>
          </a:p>
        </p:txBody>
      </p:sp>
      <p:sp>
        <p:nvSpPr>
          <p:cNvPr id="5197" name="Rectangle 288"/>
          <p:cNvSpPr>
            <a:spLocks noChangeArrowheads="1"/>
          </p:cNvSpPr>
          <p:nvPr/>
        </p:nvSpPr>
        <p:spPr bwMode="auto">
          <a:xfrm rot="-5400000">
            <a:off x="5687219" y="4248944"/>
            <a:ext cx="108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a:t>Which is a form of</a:t>
            </a:r>
          </a:p>
        </p:txBody>
      </p:sp>
    </p:spTree>
    <p:extLst>
      <p:ext uri="{BB962C8B-B14F-4D97-AF65-F5344CB8AC3E}">
        <p14:creationId xmlns:p14="http://schemas.microsoft.com/office/powerpoint/2010/main" val="391271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96863" y="228600"/>
            <a:ext cx="8469312" cy="990600"/>
          </a:xfrm>
        </p:spPr>
        <p:txBody>
          <a:bodyPr/>
          <a:lstStyle/>
          <a:p>
            <a:r>
              <a:rPr lang="en-US" b="1" dirty="0">
                <a:latin typeface="Corbel" charset="0"/>
                <a:ea typeface="MS PGothic" charset="0"/>
              </a:rPr>
              <a:t>Backwards (or Forwards) Design</a:t>
            </a:r>
          </a:p>
        </p:txBody>
      </p:sp>
      <p:pic>
        <p:nvPicPr>
          <p:cNvPr id="65541" name="Picture 2" descr="C:\Documents and Settings\crenetij\Local Settings\Temporary Internet Files\Content.IE5\2NPFHVHT\MC900014747[1].wmf"/>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5762625" y="1893888"/>
            <a:ext cx="2493963" cy="1455737"/>
          </a:xfrm>
          <a:noFill/>
        </p:spPr>
      </p:pic>
      <p:sp>
        <p:nvSpPr>
          <p:cNvPr id="4" name="Footer Placeholder 3"/>
          <p:cNvSpPr>
            <a:spLocks noGrp="1"/>
          </p:cNvSpPr>
          <p:nvPr>
            <p:ph type="ftr" sz="quarter" idx="11"/>
          </p:nvPr>
        </p:nvSpPr>
        <p:spPr/>
        <p:txBody>
          <a:bodyPr/>
          <a:lstStyle/>
          <a:p>
            <a:pPr>
              <a:defRPr/>
            </a:pPr>
            <a:r>
              <a:rPr lang="en-US" altLang="en-US"/>
              <a:t>University of Kansas Center for Research on Learning  2002</a:t>
            </a:r>
          </a:p>
        </p:txBody>
      </p:sp>
      <p:pic>
        <p:nvPicPr>
          <p:cNvPr id="65542" name="Picture 6" descr="C:\Documents and Settings\crenetij\Local Settings\Temporary Internet Files\Content.IE5\I60BXPY1\MC900389362[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3113" y="1862138"/>
            <a:ext cx="171767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Arrow Connector 11"/>
          <p:cNvCxnSpPr>
            <a:cxnSpLocks noChangeShapeType="1"/>
          </p:cNvCxnSpPr>
          <p:nvPr/>
        </p:nvCxnSpPr>
        <p:spPr bwMode="auto">
          <a:xfrm>
            <a:off x="3103563" y="2833688"/>
            <a:ext cx="2305050" cy="1587"/>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65544" name="Picture 2" descr="C:\Documents and Settings\crenetij\Local Settings\Temporary Internet Files\Content.IE5\2NPFHVHT\MC90001474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8950" y="4305300"/>
            <a:ext cx="2397125"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5" name="Picture 6" descr="C:\Documents and Settings\crenetij\Local Settings\Temporary Internet Files\Content.IE5\I60BXPY1\MC900389362[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0800" y="4408488"/>
            <a:ext cx="1768475" cy="164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Arrow Connector 14"/>
          <p:cNvCxnSpPr>
            <a:cxnSpLocks noChangeShapeType="1"/>
          </p:cNvCxnSpPr>
          <p:nvPr/>
        </p:nvCxnSpPr>
        <p:spPr bwMode="auto">
          <a:xfrm>
            <a:off x="3616325" y="5162550"/>
            <a:ext cx="2305050" cy="1588"/>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65547" name="TextBox 15"/>
          <p:cNvSpPr txBox="1">
            <a:spLocks noChangeArrowheads="1"/>
          </p:cNvSpPr>
          <p:nvPr/>
        </p:nvSpPr>
        <p:spPr bwMode="auto">
          <a:xfrm>
            <a:off x="4083050" y="3760788"/>
            <a:ext cx="13001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3600">
                <a:latin typeface="Rockwell Extra Bold" charset="0"/>
              </a:rPr>
              <a:t>OR</a:t>
            </a:r>
          </a:p>
        </p:txBody>
      </p:sp>
    </p:spTree>
    <p:extLst>
      <p:ext uri="{BB962C8B-B14F-4D97-AF65-F5344CB8AC3E}">
        <p14:creationId xmlns:p14="http://schemas.microsoft.com/office/powerpoint/2010/main" val="345477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algn="ctr"/>
            <a:r>
              <a:rPr lang="en-US" sz="4000" b="1" dirty="0">
                <a:latin typeface="Calibri" panose="020F0502020204030204" pitchFamily="34" charset="0"/>
                <a:ea typeface="MS PGothic" charset="0"/>
                <a:cs typeface="Calibri" panose="020F0502020204030204" pitchFamily="34" charset="0"/>
              </a:rPr>
              <a:t>Think about a Unit you have on your Course Organizer</a:t>
            </a:r>
          </a:p>
        </p:txBody>
      </p:sp>
      <p:sp>
        <p:nvSpPr>
          <p:cNvPr id="30723" name="Content Placeholder 2"/>
          <p:cNvSpPr>
            <a:spLocks noGrp="1"/>
          </p:cNvSpPr>
          <p:nvPr>
            <p:ph idx="1"/>
          </p:nvPr>
        </p:nvSpPr>
        <p:spPr>
          <a:xfrm>
            <a:off x="822959" y="2176040"/>
            <a:ext cx="7586404" cy="3693053"/>
          </a:xfrm>
        </p:spPr>
        <p:txBody>
          <a:bodyPr>
            <a:normAutofit/>
          </a:bodyPr>
          <a:lstStyle/>
          <a:p>
            <a:pPr>
              <a:lnSpc>
                <a:spcPct val="100000"/>
              </a:lnSpc>
              <a:buFont typeface="Arial" panose="020B0604020202020204" pitchFamily="34" charset="0"/>
              <a:buChar char="•"/>
            </a:pPr>
            <a:r>
              <a:rPr lang="en-US" sz="3200" dirty="0">
                <a:latin typeface="Calibri" panose="020F0502020204030204" pitchFamily="34" charset="0"/>
                <a:ea typeface="MS PGothic" charset="0"/>
                <a:cs typeface="Calibri" panose="020F0502020204030204" pitchFamily="34" charset="0"/>
              </a:rPr>
              <a:t>What standards are included in that Unit?</a:t>
            </a:r>
          </a:p>
          <a:p>
            <a:pPr>
              <a:lnSpc>
                <a:spcPct val="100000"/>
              </a:lnSpc>
              <a:buFont typeface="Arial" panose="020B0604020202020204" pitchFamily="34" charset="0"/>
              <a:buChar char="•"/>
            </a:pPr>
            <a:r>
              <a:rPr lang="en-US" sz="3200" dirty="0">
                <a:latin typeface="Calibri" panose="020F0502020204030204" pitchFamily="34" charset="0"/>
                <a:ea typeface="MS PGothic" charset="0"/>
                <a:cs typeface="Calibri" panose="020F0502020204030204" pitchFamily="34" charset="0"/>
              </a:rPr>
              <a:t>What should students know, understand, and be able to do by the end of the Unit?</a:t>
            </a:r>
          </a:p>
          <a:p>
            <a:pPr>
              <a:lnSpc>
                <a:spcPct val="100000"/>
              </a:lnSpc>
              <a:buFont typeface="Arial" panose="020B0604020202020204" pitchFamily="34" charset="0"/>
              <a:buChar char="•"/>
            </a:pPr>
            <a:r>
              <a:rPr lang="en-US" sz="3200" dirty="0">
                <a:latin typeface="Calibri" panose="020F0502020204030204" pitchFamily="34" charset="0"/>
                <a:ea typeface="MS PGothic" charset="0"/>
                <a:cs typeface="Calibri" panose="020F0502020204030204" pitchFamily="34" charset="0"/>
              </a:rPr>
              <a:t>What content/skills are necessary to get students to the level of rigor in the standard?</a:t>
            </a:r>
          </a:p>
        </p:txBody>
      </p:sp>
      <p:sp>
        <p:nvSpPr>
          <p:cNvPr id="4" name="Footer Placeholder 3"/>
          <p:cNvSpPr>
            <a:spLocks noGrp="1"/>
          </p:cNvSpPr>
          <p:nvPr>
            <p:ph type="ftr" sz="quarter" idx="11"/>
          </p:nvPr>
        </p:nvSpPr>
        <p:spPr/>
        <p:txBody>
          <a:bodyPr/>
          <a:lstStyle/>
          <a:p>
            <a:pPr>
              <a:defRPr/>
            </a:pPr>
            <a:r>
              <a:rPr lang="en-US"/>
              <a:t>University of Kansas Center for Research on Learning  2002</a:t>
            </a:r>
          </a:p>
        </p:txBody>
      </p:sp>
      <p:sp>
        <p:nvSpPr>
          <p:cNvPr id="3072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85E8828-1931-214B-B350-CD61CAC9BB5C}" type="slidenum">
              <a:rPr lang="en-US" sz="1100">
                <a:solidFill>
                  <a:srgbClr val="A6A6A6"/>
                </a:solidFill>
              </a:rPr>
              <a:pPr/>
              <a:t>23</a:t>
            </a:fld>
            <a:endParaRPr lang="en-US" sz="1100">
              <a:solidFill>
                <a:srgbClr val="A6A6A6"/>
              </a:solidFill>
            </a:endParaRPr>
          </a:p>
        </p:txBody>
      </p:sp>
    </p:spTree>
    <p:extLst>
      <p:ext uri="{BB962C8B-B14F-4D97-AF65-F5344CB8AC3E}">
        <p14:creationId xmlns:p14="http://schemas.microsoft.com/office/powerpoint/2010/main" val="140466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9" name="Group 182"/>
          <p:cNvGrpSpPr>
            <a:grpSpLocks noChangeAspect="1"/>
          </p:cNvGrpSpPr>
          <p:nvPr/>
        </p:nvGrpSpPr>
        <p:grpSpPr bwMode="auto">
          <a:xfrm>
            <a:off x="428625" y="165100"/>
            <a:ext cx="8288338" cy="6442075"/>
            <a:chOff x="156" y="-7"/>
            <a:chExt cx="5495" cy="4271"/>
          </a:xfrm>
        </p:grpSpPr>
        <p:sp>
          <p:nvSpPr>
            <p:cNvPr id="70673" name="Rectangle 183"/>
            <p:cNvSpPr>
              <a:spLocks noChangeAspect="1" noChangeArrowheads="1"/>
            </p:cNvSpPr>
            <p:nvPr/>
          </p:nvSpPr>
          <p:spPr bwMode="auto">
            <a:xfrm>
              <a:off x="303" y="240"/>
              <a:ext cx="5147" cy="37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
          <p:nvSpPr>
            <p:cNvPr id="70674" name="Rectangle 184"/>
            <p:cNvSpPr>
              <a:spLocks noChangeAspect="1" noChangeArrowheads="1"/>
            </p:cNvSpPr>
            <p:nvPr/>
          </p:nvSpPr>
          <p:spPr bwMode="auto">
            <a:xfrm>
              <a:off x="295" y="233"/>
              <a:ext cx="5163" cy="3765"/>
            </a:xfrm>
            <a:prstGeom prst="rect">
              <a:avLst/>
            </a:prstGeom>
            <a:noFill/>
            <a:ln w="2381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675" name="Rectangle 185"/>
            <p:cNvSpPr>
              <a:spLocks noChangeAspect="1" noChangeArrowheads="1"/>
            </p:cNvSpPr>
            <p:nvPr/>
          </p:nvSpPr>
          <p:spPr bwMode="auto">
            <a:xfrm>
              <a:off x="3892" y="36"/>
              <a:ext cx="219"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NAME</a:t>
              </a:r>
              <a:endParaRPr lang="en-US">
                <a:latin typeface="Arial" charset="0"/>
              </a:endParaRPr>
            </a:p>
          </p:txBody>
        </p:sp>
        <p:sp>
          <p:nvSpPr>
            <p:cNvPr id="70676" name="Rectangle 186"/>
            <p:cNvSpPr>
              <a:spLocks noChangeAspect="1" noChangeArrowheads="1"/>
            </p:cNvSpPr>
            <p:nvPr/>
          </p:nvSpPr>
          <p:spPr bwMode="auto">
            <a:xfrm>
              <a:off x="3892" y="124"/>
              <a:ext cx="202"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DATE</a:t>
              </a:r>
              <a:endParaRPr lang="en-US">
                <a:latin typeface="Arial" charset="0"/>
              </a:endParaRPr>
            </a:p>
          </p:txBody>
        </p:sp>
        <p:sp>
          <p:nvSpPr>
            <p:cNvPr id="70677" name="Line 187"/>
            <p:cNvSpPr>
              <a:spLocks noChangeAspect="1" noChangeShapeType="1"/>
            </p:cNvSpPr>
            <p:nvPr/>
          </p:nvSpPr>
          <p:spPr bwMode="auto">
            <a:xfrm>
              <a:off x="4118" y="95"/>
              <a:ext cx="134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8" name="Line 188"/>
            <p:cNvSpPr>
              <a:spLocks noChangeAspect="1" noChangeShapeType="1"/>
            </p:cNvSpPr>
            <p:nvPr/>
          </p:nvSpPr>
          <p:spPr bwMode="auto">
            <a:xfrm>
              <a:off x="4133" y="189"/>
              <a:ext cx="131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9" name="Rectangle 189"/>
            <p:cNvSpPr>
              <a:spLocks noChangeAspect="1" noChangeArrowheads="1"/>
            </p:cNvSpPr>
            <p:nvPr/>
          </p:nvSpPr>
          <p:spPr bwMode="auto">
            <a:xfrm>
              <a:off x="324" y="51"/>
              <a:ext cx="1282"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700" b="1">
                  <a:solidFill>
                    <a:srgbClr val="000000"/>
                  </a:solidFill>
                  <a:latin typeface="Arial" charset="0"/>
                </a:rPr>
                <a:t>The Unit Organizer</a:t>
              </a:r>
              <a:endParaRPr lang="en-US">
                <a:latin typeface="Arial" charset="0"/>
              </a:endParaRPr>
            </a:p>
          </p:txBody>
        </p:sp>
        <p:sp>
          <p:nvSpPr>
            <p:cNvPr id="70680" name="Line 190"/>
            <p:cNvSpPr>
              <a:spLocks noChangeAspect="1" noChangeShapeType="1"/>
            </p:cNvSpPr>
            <p:nvPr/>
          </p:nvSpPr>
          <p:spPr bwMode="auto">
            <a:xfrm>
              <a:off x="324" y="3546"/>
              <a:ext cx="5112" cy="1"/>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1" name="Rectangle 191"/>
            <p:cNvSpPr>
              <a:spLocks noChangeAspect="1" noChangeArrowheads="1"/>
            </p:cNvSpPr>
            <p:nvPr/>
          </p:nvSpPr>
          <p:spPr bwMode="auto">
            <a:xfrm rot="-5400000">
              <a:off x="221" y="4082"/>
              <a:ext cx="24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pPr algn="just"/>
              <a:endParaRPr lang="en-US">
                <a:latin typeface="Times" charset="0"/>
              </a:endParaRPr>
            </a:p>
          </p:txBody>
        </p:sp>
        <p:sp>
          <p:nvSpPr>
            <p:cNvPr id="70682" name="Rectangle 192"/>
            <p:cNvSpPr>
              <a:spLocks noChangeAspect="1" noChangeArrowheads="1"/>
            </p:cNvSpPr>
            <p:nvPr/>
          </p:nvSpPr>
          <p:spPr bwMode="auto">
            <a:xfrm rot="-5400000">
              <a:off x="220" y="4143"/>
              <a:ext cx="24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pPr algn="just"/>
              <a:endParaRPr lang="en-US">
                <a:latin typeface="Arial" charset="0"/>
              </a:endParaRPr>
            </a:p>
          </p:txBody>
        </p:sp>
        <p:sp>
          <p:nvSpPr>
            <p:cNvPr id="70683" name="Rectangle 193"/>
            <p:cNvSpPr>
              <a:spLocks noChangeAspect="1" noChangeArrowheads="1"/>
            </p:cNvSpPr>
            <p:nvPr/>
          </p:nvSpPr>
          <p:spPr bwMode="auto">
            <a:xfrm rot="-5400000">
              <a:off x="287" y="3636"/>
              <a:ext cx="398"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NEW </a:t>
              </a:r>
              <a:endParaRPr lang="en-US">
                <a:latin typeface="Arial" charset="0"/>
              </a:endParaRPr>
            </a:p>
            <a:p>
              <a:pPr algn="ctr"/>
              <a:r>
                <a:rPr lang="en-US" sz="800" b="1">
                  <a:solidFill>
                    <a:srgbClr val="000000"/>
                  </a:solidFill>
                  <a:latin typeface="Arial" charset="0"/>
                </a:rPr>
                <a:t>UNIT </a:t>
              </a:r>
              <a:endParaRPr lang="en-US">
                <a:latin typeface="Arial" charset="0"/>
              </a:endParaRPr>
            </a:p>
            <a:p>
              <a:pPr algn="ctr"/>
              <a:r>
                <a:rPr lang="en-US" sz="800" b="1">
                  <a:solidFill>
                    <a:srgbClr val="000000"/>
                  </a:solidFill>
                  <a:latin typeface="Arial" charset="0"/>
                </a:rPr>
                <a:t>SELF-TEST</a:t>
              </a:r>
            </a:p>
            <a:p>
              <a:pPr algn="ctr"/>
              <a:r>
                <a:rPr lang="en-US" sz="800" b="1">
                  <a:solidFill>
                    <a:srgbClr val="000000"/>
                  </a:solidFill>
                  <a:latin typeface="Arial" charset="0"/>
                </a:rPr>
                <a:t>QUESTIONS</a:t>
              </a:r>
            </a:p>
          </p:txBody>
        </p:sp>
        <p:sp>
          <p:nvSpPr>
            <p:cNvPr id="70684" name="Rectangle 194"/>
            <p:cNvSpPr>
              <a:spLocks noChangeAspect="1" noChangeArrowheads="1"/>
            </p:cNvSpPr>
            <p:nvPr/>
          </p:nvSpPr>
          <p:spPr bwMode="auto">
            <a:xfrm rot="-5400000">
              <a:off x="35" y="3395"/>
              <a:ext cx="24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pPr algn="just"/>
              <a:endParaRPr lang="en-US">
                <a:latin typeface="Arial" charset="0"/>
              </a:endParaRPr>
            </a:p>
          </p:txBody>
        </p:sp>
        <p:sp>
          <p:nvSpPr>
            <p:cNvPr id="70685" name="Line 195"/>
            <p:cNvSpPr>
              <a:spLocks noChangeAspect="1" noChangeShapeType="1"/>
            </p:cNvSpPr>
            <p:nvPr/>
          </p:nvSpPr>
          <p:spPr bwMode="auto">
            <a:xfrm>
              <a:off x="645" y="3546"/>
              <a:ext cx="1" cy="430"/>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6" name="Rectangle 196"/>
            <p:cNvSpPr>
              <a:spLocks noChangeAspect="1" noChangeArrowheads="1"/>
            </p:cNvSpPr>
            <p:nvPr/>
          </p:nvSpPr>
          <p:spPr bwMode="auto">
            <a:xfrm>
              <a:off x="455" y="248"/>
              <a:ext cx="860" cy="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b="1">
                  <a:solidFill>
                    <a:srgbClr val="000000"/>
                  </a:solidFill>
                  <a:latin typeface="Arial" charset="0"/>
                </a:rPr>
                <a:t>Expanded Unit Map</a:t>
              </a:r>
              <a:endParaRPr lang="en-US">
                <a:latin typeface="Arial" charset="0"/>
              </a:endParaRPr>
            </a:p>
          </p:txBody>
        </p:sp>
        <p:sp>
          <p:nvSpPr>
            <p:cNvPr id="70687" name="Line 197"/>
            <p:cNvSpPr>
              <a:spLocks noChangeAspect="1" noChangeShapeType="1"/>
            </p:cNvSpPr>
            <p:nvPr/>
          </p:nvSpPr>
          <p:spPr bwMode="auto">
            <a:xfrm>
              <a:off x="2298" y="291"/>
              <a:ext cx="728" cy="204"/>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8" name="Rectangle 198"/>
            <p:cNvSpPr>
              <a:spLocks noChangeAspect="1" noChangeArrowheads="1"/>
            </p:cNvSpPr>
            <p:nvPr/>
          </p:nvSpPr>
          <p:spPr bwMode="auto">
            <a:xfrm>
              <a:off x="1730" y="95"/>
              <a:ext cx="2111" cy="1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0689" name="Rectangle 199"/>
            <p:cNvSpPr>
              <a:spLocks noChangeAspect="1" noChangeArrowheads="1"/>
            </p:cNvSpPr>
            <p:nvPr/>
          </p:nvSpPr>
          <p:spPr bwMode="auto">
            <a:xfrm>
              <a:off x="1715" y="80"/>
              <a:ext cx="2141" cy="226"/>
            </a:xfrm>
            <a:prstGeom prst="rect">
              <a:avLst/>
            </a:prstGeom>
            <a:noFill/>
            <a:ln w="460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690" name="Rectangle 200"/>
            <p:cNvSpPr>
              <a:spLocks noChangeAspect="1" noChangeArrowheads="1"/>
            </p:cNvSpPr>
            <p:nvPr/>
          </p:nvSpPr>
          <p:spPr bwMode="auto">
            <a:xfrm rot="960000">
              <a:off x="2624" y="340"/>
              <a:ext cx="354"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is about...</a:t>
              </a:r>
              <a:endParaRPr lang="en-US">
                <a:latin typeface="Arial" charset="0"/>
              </a:endParaRPr>
            </a:p>
          </p:txBody>
        </p:sp>
        <p:sp>
          <p:nvSpPr>
            <p:cNvPr id="70691" name="Oval 201"/>
            <p:cNvSpPr>
              <a:spLocks noChangeAspect="1" noChangeArrowheads="1"/>
            </p:cNvSpPr>
            <p:nvPr/>
          </p:nvSpPr>
          <p:spPr bwMode="auto">
            <a:xfrm>
              <a:off x="346" y="255"/>
              <a:ext cx="102" cy="102"/>
            </a:xfrm>
            <a:prstGeom prst="ellipse">
              <a:avLst/>
            </a:prstGeom>
            <a:solidFill>
              <a:srgbClr val="FFFFFF"/>
            </a:solidFill>
            <a:ln w="11113">
              <a:solidFill>
                <a:srgbClr val="000000"/>
              </a:solidFill>
              <a:round/>
              <a:headEnd/>
              <a:tailEnd/>
            </a:ln>
          </p:spPr>
          <p:txBody>
            <a:bodyPr/>
            <a:lstStyle/>
            <a:p>
              <a:endParaRPr lang="en-US"/>
            </a:p>
          </p:txBody>
        </p:sp>
        <p:sp>
          <p:nvSpPr>
            <p:cNvPr id="70692" name="Oval 202"/>
            <p:cNvSpPr>
              <a:spLocks noChangeAspect="1" noChangeArrowheads="1"/>
            </p:cNvSpPr>
            <p:nvPr/>
          </p:nvSpPr>
          <p:spPr bwMode="auto">
            <a:xfrm>
              <a:off x="346" y="3575"/>
              <a:ext cx="102" cy="102"/>
            </a:xfrm>
            <a:prstGeom prst="ellipse">
              <a:avLst/>
            </a:prstGeom>
            <a:solidFill>
              <a:srgbClr val="FFFFFF"/>
            </a:solidFill>
            <a:ln w="11113">
              <a:solidFill>
                <a:srgbClr val="000000"/>
              </a:solidFill>
              <a:round/>
              <a:headEnd/>
              <a:tailEnd/>
            </a:ln>
          </p:spPr>
          <p:txBody>
            <a:bodyPr/>
            <a:lstStyle/>
            <a:p>
              <a:endParaRPr lang="en-US"/>
            </a:p>
          </p:txBody>
        </p:sp>
        <p:sp>
          <p:nvSpPr>
            <p:cNvPr id="70693" name="Rectangle 203"/>
            <p:cNvSpPr>
              <a:spLocks noChangeAspect="1" noChangeArrowheads="1"/>
            </p:cNvSpPr>
            <p:nvPr/>
          </p:nvSpPr>
          <p:spPr bwMode="auto">
            <a:xfrm>
              <a:off x="372" y="263"/>
              <a:ext cx="42"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9</a:t>
              </a:r>
              <a:endParaRPr lang="en-US">
                <a:latin typeface="Arial" charset="0"/>
              </a:endParaRPr>
            </a:p>
          </p:txBody>
        </p:sp>
        <p:sp>
          <p:nvSpPr>
            <p:cNvPr id="70694" name="Rectangle 204"/>
            <p:cNvSpPr>
              <a:spLocks noChangeAspect="1" noChangeArrowheads="1"/>
            </p:cNvSpPr>
            <p:nvPr/>
          </p:nvSpPr>
          <p:spPr bwMode="auto">
            <a:xfrm>
              <a:off x="366" y="3591"/>
              <a:ext cx="85"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10</a:t>
              </a:r>
              <a:endParaRPr lang="en-US">
                <a:latin typeface="Arial" charset="0"/>
              </a:endParaRPr>
            </a:p>
          </p:txBody>
        </p:sp>
        <p:sp>
          <p:nvSpPr>
            <p:cNvPr id="70695" name="Rectangle 205"/>
            <p:cNvSpPr>
              <a:spLocks noChangeAspect="1" noChangeArrowheads="1"/>
            </p:cNvSpPr>
            <p:nvPr/>
          </p:nvSpPr>
          <p:spPr bwMode="auto">
            <a:xfrm>
              <a:off x="1248" y="3677"/>
              <a:ext cx="420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How did national events and leaders pull the different sections of the U.S. apart? </a:t>
              </a:r>
              <a:endParaRPr lang="en-US">
                <a:latin typeface="Comic Sans MS" charset="0"/>
              </a:endParaRPr>
            </a:p>
          </p:txBody>
        </p:sp>
        <p:sp>
          <p:nvSpPr>
            <p:cNvPr id="70696" name="Rectangle 206"/>
            <p:cNvSpPr>
              <a:spLocks noChangeAspect="1" noChangeArrowheads="1"/>
            </p:cNvSpPr>
            <p:nvPr/>
          </p:nvSpPr>
          <p:spPr bwMode="auto">
            <a:xfrm>
              <a:off x="1981" y="116"/>
              <a:ext cx="1647"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500">
                  <a:solidFill>
                    <a:srgbClr val="000000"/>
                  </a:solidFill>
                  <a:latin typeface="Comic Sans MS" charset="0"/>
                </a:rPr>
                <a:t>The Causes of the Civil War</a:t>
              </a:r>
              <a:endParaRPr lang="en-US">
                <a:latin typeface="Comic Sans MS" charset="0"/>
              </a:endParaRPr>
            </a:p>
          </p:txBody>
        </p:sp>
        <p:sp>
          <p:nvSpPr>
            <p:cNvPr id="70697" name="Rectangle 207"/>
            <p:cNvSpPr>
              <a:spLocks noChangeAspect="1" noChangeArrowheads="1"/>
            </p:cNvSpPr>
            <p:nvPr/>
          </p:nvSpPr>
          <p:spPr bwMode="auto">
            <a:xfrm>
              <a:off x="4344" y="-7"/>
              <a:ext cx="582"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Elida Cordora</a:t>
              </a:r>
              <a:endParaRPr lang="en-US">
                <a:latin typeface="Comic Sans MS" charset="0"/>
              </a:endParaRPr>
            </a:p>
          </p:txBody>
        </p:sp>
        <p:sp>
          <p:nvSpPr>
            <p:cNvPr id="70698" name="Rectangle 208"/>
            <p:cNvSpPr>
              <a:spLocks noChangeAspect="1" noChangeArrowheads="1"/>
            </p:cNvSpPr>
            <p:nvPr/>
          </p:nvSpPr>
          <p:spPr bwMode="auto">
            <a:xfrm>
              <a:off x="4301" y="94"/>
              <a:ext cx="18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1/22</a:t>
              </a:r>
              <a:endParaRPr lang="en-US">
                <a:latin typeface="Comic Sans MS" charset="0"/>
              </a:endParaRPr>
            </a:p>
          </p:txBody>
        </p:sp>
        <p:sp>
          <p:nvSpPr>
            <p:cNvPr id="70699" name="Line 209"/>
            <p:cNvSpPr>
              <a:spLocks noChangeAspect="1" noChangeShapeType="1"/>
            </p:cNvSpPr>
            <p:nvPr/>
          </p:nvSpPr>
          <p:spPr bwMode="auto">
            <a:xfrm>
              <a:off x="3499" y="1638"/>
              <a:ext cx="1" cy="1500"/>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0" name="Line 210"/>
            <p:cNvSpPr>
              <a:spLocks noChangeAspect="1" noChangeShapeType="1"/>
            </p:cNvSpPr>
            <p:nvPr/>
          </p:nvSpPr>
          <p:spPr bwMode="auto">
            <a:xfrm>
              <a:off x="3135" y="947"/>
              <a:ext cx="466" cy="35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1" name="Line 211"/>
            <p:cNvSpPr>
              <a:spLocks noChangeAspect="1" noChangeShapeType="1"/>
            </p:cNvSpPr>
            <p:nvPr/>
          </p:nvSpPr>
          <p:spPr bwMode="auto">
            <a:xfrm flipH="1">
              <a:off x="2414" y="961"/>
              <a:ext cx="175" cy="35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2" name="Line 212"/>
            <p:cNvSpPr>
              <a:spLocks noChangeAspect="1" noChangeShapeType="1"/>
            </p:cNvSpPr>
            <p:nvPr/>
          </p:nvSpPr>
          <p:spPr bwMode="auto">
            <a:xfrm flipH="1">
              <a:off x="1730" y="757"/>
              <a:ext cx="626" cy="18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3" name="Line 213"/>
            <p:cNvSpPr>
              <a:spLocks noChangeAspect="1" noChangeShapeType="1"/>
            </p:cNvSpPr>
            <p:nvPr/>
          </p:nvSpPr>
          <p:spPr bwMode="auto">
            <a:xfrm>
              <a:off x="3470" y="750"/>
              <a:ext cx="1012" cy="204"/>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4" name="Oval 214"/>
            <p:cNvSpPr>
              <a:spLocks noChangeAspect="1" noChangeArrowheads="1"/>
            </p:cNvSpPr>
            <p:nvPr/>
          </p:nvSpPr>
          <p:spPr bwMode="auto">
            <a:xfrm>
              <a:off x="2276" y="473"/>
              <a:ext cx="1238" cy="56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705" name="Oval 215"/>
            <p:cNvSpPr>
              <a:spLocks noChangeAspect="1" noChangeArrowheads="1"/>
            </p:cNvSpPr>
            <p:nvPr/>
          </p:nvSpPr>
          <p:spPr bwMode="auto">
            <a:xfrm>
              <a:off x="2269" y="466"/>
              <a:ext cx="1252" cy="575"/>
            </a:xfrm>
            <a:prstGeom prst="ellipse">
              <a:avLst/>
            </a:prstGeom>
            <a:noFill/>
            <a:ln w="238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70706" name="Group 216"/>
            <p:cNvGrpSpPr>
              <a:grpSpLocks noChangeAspect="1"/>
            </p:cNvGrpSpPr>
            <p:nvPr/>
          </p:nvGrpSpPr>
          <p:grpSpPr bwMode="auto">
            <a:xfrm>
              <a:off x="2370" y="874"/>
              <a:ext cx="1064" cy="1"/>
              <a:chOff x="2370" y="874"/>
              <a:chExt cx="1064" cy="1"/>
            </a:xfrm>
          </p:grpSpPr>
          <p:sp>
            <p:nvSpPr>
              <p:cNvPr id="70782" name="Line 217"/>
              <p:cNvSpPr>
                <a:spLocks noChangeAspect="1"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3" name="Line 218"/>
              <p:cNvSpPr>
                <a:spLocks noChangeAspect="1"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4" name="Line 219"/>
              <p:cNvSpPr>
                <a:spLocks noChangeAspect="1"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5" name="Line 220"/>
              <p:cNvSpPr>
                <a:spLocks noChangeAspect="1"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6" name="Line 221"/>
              <p:cNvSpPr>
                <a:spLocks noChangeAspect="1"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7" name="Line 222"/>
              <p:cNvSpPr>
                <a:spLocks noChangeAspect="1"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8" name="Line 223"/>
              <p:cNvSpPr>
                <a:spLocks noChangeAspect="1"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9" name="Line 224"/>
              <p:cNvSpPr>
                <a:spLocks noChangeAspect="1"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0" name="Line 225"/>
              <p:cNvSpPr>
                <a:spLocks noChangeAspect="1"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1" name="Line 226"/>
              <p:cNvSpPr>
                <a:spLocks noChangeAspect="1"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2" name="Line 227"/>
              <p:cNvSpPr>
                <a:spLocks noChangeAspect="1"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3" name="Line 228"/>
              <p:cNvSpPr>
                <a:spLocks noChangeAspect="1"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4" name="Line 229"/>
              <p:cNvSpPr>
                <a:spLocks noChangeAspect="1"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5" name="Line 230"/>
              <p:cNvSpPr>
                <a:spLocks noChangeAspect="1"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6" name="Line 231"/>
              <p:cNvSpPr>
                <a:spLocks noChangeAspect="1"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7" name="Line 232"/>
              <p:cNvSpPr>
                <a:spLocks noChangeAspect="1"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8" name="Line 233"/>
              <p:cNvSpPr>
                <a:spLocks noChangeAspect="1"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0707" name="Rectangle 234"/>
            <p:cNvSpPr>
              <a:spLocks noChangeAspect="1" noChangeArrowheads="1"/>
            </p:cNvSpPr>
            <p:nvPr/>
          </p:nvSpPr>
          <p:spPr bwMode="auto">
            <a:xfrm>
              <a:off x="2458" y="634"/>
              <a:ext cx="843"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700">
                  <a:solidFill>
                    <a:srgbClr val="000000"/>
                  </a:solidFill>
                  <a:latin typeface="Comic Sans MS" charset="0"/>
                </a:rPr>
                <a:t>Sectionalism</a:t>
              </a:r>
              <a:endParaRPr lang="en-US">
                <a:latin typeface="Comic Sans MS" charset="0"/>
              </a:endParaRPr>
            </a:p>
          </p:txBody>
        </p:sp>
        <p:sp>
          <p:nvSpPr>
            <p:cNvPr id="70708" name="Rectangle 235"/>
            <p:cNvSpPr>
              <a:spLocks noChangeAspect="1" noChangeArrowheads="1"/>
            </p:cNvSpPr>
            <p:nvPr/>
          </p:nvSpPr>
          <p:spPr bwMode="auto">
            <a:xfrm>
              <a:off x="2650" y="896"/>
              <a:ext cx="51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pp. 201-236</a:t>
              </a:r>
              <a:endParaRPr lang="en-US">
                <a:latin typeface="Comic Sans MS" charset="0"/>
              </a:endParaRPr>
            </a:p>
          </p:txBody>
        </p:sp>
        <p:sp>
          <p:nvSpPr>
            <p:cNvPr id="70709" name="Line 236"/>
            <p:cNvSpPr>
              <a:spLocks noChangeAspect="1" noChangeShapeType="1"/>
            </p:cNvSpPr>
            <p:nvPr/>
          </p:nvSpPr>
          <p:spPr bwMode="auto">
            <a:xfrm flipH="1">
              <a:off x="2057" y="1602"/>
              <a:ext cx="241" cy="32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0" name="Line 237"/>
            <p:cNvSpPr>
              <a:spLocks noChangeAspect="1" noChangeShapeType="1"/>
            </p:cNvSpPr>
            <p:nvPr/>
          </p:nvSpPr>
          <p:spPr bwMode="auto">
            <a:xfrm>
              <a:off x="2545" y="1558"/>
              <a:ext cx="1" cy="394"/>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1" name="Line 238"/>
            <p:cNvSpPr>
              <a:spLocks noChangeAspect="1" noChangeShapeType="1"/>
            </p:cNvSpPr>
            <p:nvPr/>
          </p:nvSpPr>
          <p:spPr bwMode="auto">
            <a:xfrm>
              <a:off x="2822" y="1617"/>
              <a:ext cx="218" cy="30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2" name="Oval 239"/>
            <p:cNvSpPr>
              <a:spLocks noChangeAspect="1" noChangeArrowheads="1"/>
            </p:cNvSpPr>
            <p:nvPr/>
          </p:nvSpPr>
          <p:spPr bwMode="auto">
            <a:xfrm>
              <a:off x="2152" y="1289"/>
              <a:ext cx="874" cy="422"/>
            </a:xfrm>
            <a:prstGeom prst="ellipse">
              <a:avLst/>
            </a:prstGeom>
            <a:solidFill>
              <a:srgbClr val="FFFFFF"/>
            </a:solidFill>
            <a:ln w="11113">
              <a:solidFill>
                <a:srgbClr val="000000"/>
              </a:solidFill>
              <a:round/>
              <a:headEnd/>
              <a:tailEnd/>
            </a:ln>
          </p:spPr>
          <p:txBody>
            <a:bodyPr/>
            <a:lstStyle/>
            <a:p>
              <a:endParaRPr lang="en-US"/>
            </a:p>
          </p:txBody>
        </p:sp>
        <p:sp>
          <p:nvSpPr>
            <p:cNvPr id="70713" name="Rectangle 240"/>
            <p:cNvSpPr>
              <a:spLocks noChangeAspect="1" noChangeArrowheads="1"/>
            </p:cNvSpPr>
            <p:nvPr/>
          </p:nvSpPr>
          <p:spPr bwMode="auto">
            <a:xfrm>
              <a:off x="1636" y="735"/>
              <a:ext cx="721"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was based on the  </a:t>
              </a:r>
              <a:endParaRPr lang="en-US">
                <a:latin typeface="Comic Sans MS" charset="0"/>
              </a:endParaRPr>
            </a:p>
          </p:txBody>
        </p:sp>
        <p:sp>
          <p:nvSpPr>
            <p:cNvPr id="70714" name="Rectangle 241"/>
            <p:cNvSpPr>
              <a:spLocks noChangeAspect="1" noChangeArrowheads="1"/>
            </p:cNvSpPr>
            <p:nvPr/>
          </p:nvSpPr>
          <p:spPr bwMode="auto">
            <a:xfrm>
              <a:off x="2044" y="1092"/>
              <a:ext cx="868"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developed because of </a:t>
              </a:r>
              <a:endParaRPr lang="en-US">
                <a:latin typeface="Comic Sans MS" charset="0"/>
              </a:endParaRPr>
            </a:p>
          </p:txBody>
        </p:sp>
        <p:sp>
          <p:nvSpPr>
            <p:cNvPr id="70715" name="Line 242"/>
            <p:cNvSpPr>
              <a:spLocks noChangeAspect="1" noChangeShapeType="1"/>
            </p:cNvSpPr>
            <p:nvPr/>
          </p:nvSpPr>
          <p:spPr bwMode="auto">
            <a:xfrm flipH="1">
              <a:off x="1045" y="1165"/>
              <a:ext cx="255" cy="139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6" name="Line 243"/>
            <p:cNvSpPr>
              <a:spLocks noChangeAspect="1" noChangeShapeType="1"/>
            </p:cNvSpPr>
            <p:nvPr/>
          </p:nvSpPr>
          <p:spPr bwMode="auto">
            <a:xfrm>
              <a:off x="1395" y="1172"/>
              <a:ext cx="116" cy="104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7" name="Line 244"/>
            <p:cNvSpPr>
              <a:spLocks noChangeAspect="1" noChangeShapeType="1"/>
            </p:cNvSpPr>
            <p:nvPr/>
          </p:nvSpPr>
          <p:spPr bwMode="auto">
            <a:xfrm flipH="1">
              <a:off x="659" y="1143"/>
              <a:ext cx="546" cy="1864"/>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8" name="Rectangle 245"/>
            <p:cNvSpPr>
              <a:spLocks noChangeAspect="1" noChangeArrowheads="1"/>
            </p:cNvSpPr>
            <p:nvPr/>
          </p:nvSpPr>
          <p:spPr bwMode="auto">
            <a:xfrm>
              <a:off x="536" y="2942"/>
              <a:ext cx="451" cy="182"/>
            </a:xfrm>
            <a:prstGeom prst="rect">
              <a:avLst/>
            </a:prstGeom>
            <a:solidFill>
              <a:srgbClr val="FFFFFF"/>
            </a:solidFill>
            <a:ln w="11113">
              <a:solidFill>
                <a:srgbClr val="000000"/>
              </a:solidFill>
              <a:miter lim="800000"/>
              <a:headEnd/>
              <a:tailEnd/>
            </a:ln>
          </p:spPr>
          <p:txBody>
            <a:bodyPr/>
            <a:lstStyle/>
            <a:p>
              <a:endParaRPr lang="en-US"/>
            </a:p>
          </p:txBody>
        </p:sp>
        <p:sp>
          <p:nvSpPr>
            <p:cNvPr id="70719" name="Rectangle 246"/>
            <p:cNvSpPr>
              <a:spLocks noChangeAspect="1" noChangeArrowheads="1"/>
            </p:cNvSpPr>
            <p:nvPr/>
          </p:nvSpPr>
          <p:spPr bwMode="auto">
            <a:xfrm>
              <a:off x="620" y="2979"/>
              <a:ext cx="313"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North</a:t>
              </a:r>
              <a:endParaRPr lang="en-US">
                <a:latin typeface="Comic Sans MS" charset="0"/>
              </a:endParaRPr>
            </a:p>
          </p:txBody>
        </p:sp>
        <p:sp>
          <p:nvSpPr>
            <p:cNvPr id="70720" name="Rectangle 247"/>
            <p:cNvSpPr>
              <a:spLocks noChangeAspect="1" noChangeArrowheads="1"/>
            </p:cNvSpPr>
            <p:nvPr/>
          </p:nvSpPr>
          <p:spPr bwMode="auto">
            <a:xfrm>
              <a:off x="849" y="2556"/>
              <a:ext cx="444" cy="182"/>
            </a:xfrm>
            <a:prstGeom prst="rect">
              <a:avLst/>
            </a:prstGeom>
            <a:solidFill>
              <a:srgbClr val="FFFFFF"/>
            </a:solidFill>
            <a:ln w="11113">
              <a:solidFill>
                <a:srgbClr val="000000"/>
              </a:solidFill>
              <a:miter lim="800000"/>
              <a:headEnd/>
              <a:tailEnd/>
            </a:ln>
          </p:spPr>
          <p:txBody>
            <a:bodyPr/>
            <a:lstStyle/>
            <a:p>
              <a:endParaRPr lang="en-US"/>
            </a:p>
          </p:txBody>
        </p:sp>
        <p:sp>
          <p:nvSpPr>
            <p:cNvPr id="70721" name="Rectangle 248"/>
            <p:cNvSpPr>
              <a:spLocks noChangeAspect="1" noChangeArrowheads="1"/>
            </p:cNvSpPr>
            <p:nvPr/>
          </p:nvSpPr>
          <p:spPr bwMode="auto">
            <a:xfrm>
              <a:off x="904" y="2569"/>
              <a:ext cx="306"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South</a:t>
              </a:r>
              <a:endParaRPr lang="en-US">
                <a:latin typeface="Comic Sans MS" charset="0"/>
              </a:endParaRPr>
            </a:p>
          </p:txBody>
        </p:sp>
        <p:sp>
          <p:nvSpPr>
            <p:cNvPr id="70722" name="Rectangle 249"/>
            <p:cNvSpPr>
              <a:spLocks noChangeAspect="1" noChangeArrowheads="1"/>
            </p:cNvSpPr>
            <p:nvPr/>
          </p:nvSpPr>
          <p:spPr bwMode="auto">
            <a:xfrm>
              <a:off x="1278" y="2185"/>
              <a:ext cx="415" cy="189"/>
            </a:xfrm>
            <a:prstGeom prst="rect">
              <a:avLst/>
            </a:prstGeom>
            <a:solidFill>
              <a:srgbClr val="FFFFFF"/>
            </a:solidFill>
            <a:ln w="11113">
              <a:solidFill>
                <a:srgbClr val="000000"/>
              </a:solidFill>
              <a:miter lim="800000"/>
              <a:headEnd/>
              <a:tailEnd/>
            </a:ln>
          </p:spPr>
          <p:txBody>
            <a:bodyPr/>
            <a:lstStyle/>
            <a:p>
              <a:endParaRPr lang="en-US"/>
            </a:p>
          </p:txBody>
        </p:sp>
        <p:sp>
          <p:nvSpPr>
            <p:cNvPr id="70723" name="Rectangle 250"/>
            <p:cNvSpPr>
              <a:spLocks noChangeAspect="1" noChangeArrowheads="1"/>
            </p:cNvSpPr>
            <p:nvPr/>
          </p:nvSpPr>
          <p:spPr bwMode="auto">
            <a:xfrm>
              <a:off x="1352" y="2206"/>
              <a:ext cx="27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West</a:t>
              </a:r>
              <a:endParaRPr lang="en-US">
                <a:latin typeface="Comic Sans MS" charset="0"/>
              </a:endParaRPr>
            </a:p>
          </p:txBody>
        </p:sp>
        <p:sp>
          <p:nvSpPr>
            <p:cNvPr id="70724" name="Rectangle 251"/>
            <p:cNvSpPr>
              <a:spLocks noChangeAspect="1" noChangeArrowheads="1"/>
            </p:cNvSpPr>
            <p:nvPr/>
          </p:nvSpPr>
          <p:spPr bwMode="auto">
            <a:xfrm>
              <a:off x="1832" y="1842"/>
              <a:ext cx="466" cy="248"/>
            </a:xfrm>
            <a:prstGeom prst="rect">
              <a:avLst/>
            </a:prstGeom>
            <a:solidFill>
              <a:srgbClr val="FFFFFF"/>
            </a:solidFill>
            <a:ln w="11113">
              <a:solidFill>
                <a:srgbClr val="000000"/>
              </a:solidFill>
              <a:miter lim="800000"/>
              <a:headEnd/>
              <a:tailEnd/>
            </a:ln>
          </p:spPr>
          <p:txBody>
            <a:bodyPr/>
            <a:lstStyle/>
            <a:p>
              <a:endParaRPr lang="en-US"/>
            </a:p>
          </p:txBody>
        </p:sp>
        <p:sp>
          <p:nvSpPr>
            <p:cNvPr id="70725" name="Rectangle 252"/>
            <p:cNvSpPr>
              <a:spLocks noChangeAspect="1" noChangeArrowheads="1"/>
            </p:cNvSpPr>
            <p:nvPr/>
          </p:nvSpPr>
          <p:spPr bwMode="auto">
            <a:xfrm>
              <a:off x="1934" y="1850"/>
              <a:ext cx="305"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Social</a:t>
              </a:r>
              <a:endParaRPr lang="en-US">
                <a:latin typeface="Comic Sans MS" charset="0"/>
              </a:endParaRPr>
            </a:p>
          </p:txBody>
        </p:sp>
        <p:sp>
          <p:nvSpPr>
            <p:cNvPr id="70726" name="Rectangle 253"/>
            <p:cNvSpPr>
              <a:spLocks noChangeAspect="1" noChangeArrowheads="1"/>
            </p:cNvSpPr>
            <p:nvPr/>
          </p:nvSpPr>
          <p:spPr bwMode="auto">
            <a:xfrm>
              <a:off x="1833" y="1966"/>
              <a:ext cx="525"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Differences</a:t>
              </a:r>
              <a:endParaRPr lang="en-US">
                <a:latin typeface="Comic Sans MS" charset="0"/>
              </a:endParaRPr>
            </a:p>
          </p:txBody>
        </p:sp>
        <p:sp>
          <p:nvSpPr>
            <p:cNvPr id="70727" name="Rectangle 254"/>
            <p:cNvSpPr>
              <a:spLocks noChangeAspect="1" noChangeArrowheads="1"/>
            </p:cNvSpPr>
            <p:nvPr/>
          </p:nvSpPr>
          <p:spPr bwMode="auto">
            <a:xfrm>
              <a:off x="2370" y="1850"/>
              <a:ext cx="466" cy="247"/>
            </a:xfrm>
            <a:prstGeom prst="rect">
              <a:avLst/>
            </a:prstGeom>
            <a:solidFill>
              <a:srgbClr val="FFFFFF"/>
            </a:solidFill>
            <a:ln w="11113">
              <a:solidFill>
                <a:srgbClr val="000000"/>
              </a:solidFill>
              <a:miter lim="800000"/>
              <a:headEnd/>
              <a:tailEnd/>
            </a:ln>
          </p:spPr>
          <p:txBody>
            <a:bodyPr/>
            <a:lstStyle/>
            <a:p>
              <a:endParaRPr lang="en-US"/>
            </a:p>
          </p:txBody>
        </p:sp>
        <p:sp>
          <p:nvSpPr>
            <p:cNvPr id="70728" name="Rectangle 255"/>
            <p:cNvSpPr>
              <a:spLocks noChangeAspect="1" noChangeArrowheads="1"/>
            </p:cNvSpPr>
            <p:nvPr/>
          </p:nvSpPr>
          <p:spPr bwMode="auto">
            <a:xfrm>
              <a:off x="2415" y="1871"/>
              <a:ext cx="39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Political</a:t>
              </a:r>
              <a:endParaRPr lang="en-US">
                <a:latin typeface="Comic Sans MS" charset="0"/>
              </a:endParaRPr>
            </a:p>
          </p:txBody>
        </p:sp>
        <p:sp>
          <p:nvSpPr>
            <p:cNvPr id="70729" name="Rectangle 256"/>
            <p:cNvSpPr>
              <a:spLocks noChangeAspect="1" noChangeArrowheads="1"/>
            </p:cNvSpPr>
            <p:nvPr/>
          </p:nvSpPr>
          <p:spPr bwMode="auto">
            <a:xfrm>
              <a:off x="2376" y="1981"/>
              <a:ext cx="525"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Differences</a:t>
              </a:r>
              <a:endParaRPr lang="en-US">
                <a:latin typeface="Comic Sans MS" charset="0"/>
              </a:endParaRPr>
            </a:p>
          </p:txBody>
        </p:sp>
        <p:sp>
          <p:nvSpPr>
            <p:cNvPr id="70730" name="Rectangle 257"/>
            <p:cNvSpPr>
              <a:spLocks noChangeAspect="1" noChangeArrowheads="1"/>
            </p:cNvSpPr>
            <p:nvPr/>
          </p:nvSpPr>
          <p:spPr bwMode="auto">
            <a:xfrm>
              <a:off x="2938" y="1857"/>
              <a:ext cx="466" cy="247"/>
            </a:xfrm>
            <a:prstGeom prst="rect">
              <a:avLst/>
            </a:prstGeom>
            <a:solidFill>
              <a:srgbClr val="FFFFFF"/>
            </a:solidFill>
            <a:ln w="11113">
              <a:solidFill>
                <a:srgbClr val="000000"/>
              </a:solidFill>
              <a:miter lim="800000"/>
              <a:headEnd/>
              <a:tailEnd/>
            </a:ln>
          </p:spPr>
          <p:txBody>
            <a:bodyPr/>
            <a:lstStyle/>
            <a:p>
              <a:endParaRPr lang="en-US"/>
            </a:p>
          </p:txBody>
        </p:sp>
        <p:sp>
          <p:nvSpPr>
            <p:cNvPr id="70731" name="Rectangle 258"/>
            <p:cNvSpPr>
              <a:spLocks noChangeAspect="1" noChangeArrowheads="1"/>
            </p:cNvSpPr>
            <p:nvPr/>
          </p:nvSpPr>
          <p:spPr bwMode="auto">
            <a:xfrm>
              <a:off x="2939" y="1864"/>
              <a:ext cx="46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Economic</a:t>
              </a:r>
              <a:endParaRPr lang="en-US">
                <a:latin typeface="Comic Sans MS" charset="0"/>
              </a:endParaRPr>
            </a:p>
          </p:txBody>
        </p:sp>
        <p:sp>
          <p:nvSpPr>
            <p:cNvPr id="70732" name="Rectangle 259"/>
            <p:cNvSpPr>
              <a:spLocks noChangeAspect="1" noChangeArrowheads="1"/>
            </p:cNvSpPr>
            <p:nvPr/>
          </p:nvSpPr>
          <p:spPr bwMode="auto">
            <a:xfrm>
              <a:off x="2939" y="1981"/>
              <a:ext cx="525"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Differences</a:t>
              </a:r>
              <a:endParaRPr lang="en-US">
                <a:latin typeface="Comic Sans MS" charset="0"/>
              </a:endParaRPr>
            </a:p>
          </p:txBody>
        </p:sp>
        <p:sp>
          <p:nvSpPr>
            <p:cNvPr id="70733" name="Rectangle 260"/>
            <p:cNvSpPr>
              <a:spLocks noChangeAspect="1" noChangeArrowheads="1"/>
            </p:cNvSpPr>
            <p:nvPr/>
          </p:nvSpPr>
          <p:spPr bwMode="auto">
            <a:xfrm>
              <a:off x="2501" y="1726"/>
              <a:ext cx="4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rPr>
                <a:t>  </a:t>
              </a:r>
              <a:endParaRPr lang="en-US">
                <a:latin typeface="Times" charset="0"/>
              </a:endParaRPr>
            </a:p>
          </p:txBody>
        </p:sp>
        <p:sp>
          <p:nvSpPr>
            <p:cNvPr id="70734" name="Oval 261"/>
            <p:cNvSpPr>
              <a:spLocks noChangeAspect="1" noChangeArrowheads="1"/>
            </p:cNvSpPr>
            <p:nvPr/>
          </p:nvSpPr>
          <p:spPr bwMode="auto">
            <a:xfrm>
              <a:off x="907" y="794"/>
              <a:ext cx="874" cy="422"/>
            </a:xfrm>
            <a:prstGeom prst="ellipse">
              <a:avLst/>
            </a:prstGeom>
            <a:solidFill>
              <a:srgbClr val="FFFFFF"/>
            </a:solidFill>
            <a:ln w="11113">
              <a:solidFill>
                <a:srgbClr val="000000"/>
              </a:solidFill>
              <a:round/>
              <a:headEnd/>
              <a:tailEnd/>
            </a:ln>
          </p:spPr>
          <p:txBody>
            <a:bodyPr/>
            <a:lstStyle/>
            <a:p>
              <a:endParaRPr lang="en-US"/>
            </a:p>
          </p:txBody>
        </p:sp>
        <p:sp>
          <p:nvSpPr>
            <p:cNvPr id="70735" name="Rectangle 262"/>
            <p:cNvSpPr>
              <a:spLocks noChangeAspect="1" noChangeArrowheads="1"/>
            </p:cNvSpPr>
            <p:nvPr/>
          </p:nvSpPr>
          <p:spPr bwMode="auto">
            <a:xfrm>
              <a:off x="1046" y="874"/>
              <a:ext cx="689"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Areas of the </a:t>
              </a:r>
              <a:endParaRPr lang="en-US">
                <a:latin typeface="Comic Sans MS" charset="0"/>
              </a:endParaRPr>
            </a:p>
          </p:txBody>
        </p:sp>
        <p:sp>
          <p:nvSpPr>
            <p:cNvPr id="70736" name="Rectangle 263"/>
            <p:cNvSpPr>
              <a:spLocks noChangeAspect="1" noChangeArrowheads="1"/>
            </p:cNvSpPr>
            <p:nvPr/>
          </p:nvSpPr>
          <p:spPr bwMode="auto">
            <a:xfrm>
              <a:off x="1152" y="983"/>
              <a:ext cx="21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U.S.</a:t>
              </a:r>
              <a:endParaRPr lang="en-US">
                <a:latin typeface="Comic Sans MS" charset="0"/>
              </a:endParaRPr>
            </a:p>
          </p:txBody>
        </p:sp>
        <p:sp>
          <p:nvSpPr>
            <p:cNvPr id="70737" name="Rectangle 264"/>
            <p:cNvSpPr>
              <a:spLocks noChangeAspect="1" noChangeArrowheads="1"/>
            </p:cNvSpPr>
            <p:nvPr/>
          </p:nvSpPr>
          <p:spPr bwMode="auto">
            <a:xfrm>
              <a:off x="2296" y="1318"/>
              <a:ext cx="652"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Differences </a:t>
              </a:r>
              <a:endParaRPr lang="en-US">
                <a:latin typeface="Comic Sans MS" charset="0"/>
              </a:endParaRPr>
            </a:p>
          </p:txBody>
        </p:sp>
        <p:sp>
          <p:nvSpPr>
            <p:cNvPr id="70738" name="Rectangle 265"/>
            <p:cNvSpPr>
              <a:spLocks noChangeAspect="1" noChangeArrowheads="1"/>
            </p:cNvSpPr>
            <p:nvPr/>
          </p:nvSpPr>
          <p:spPr bwMode="auto">
            <a:xfrm>
              <a:off x="2296" y="1426"/>
              <a:ext cx="66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between the </a:t>
              </a:r>
              <a:endParaRPr lang="en-US">
                <a:latin typeface="Comic Sans MS" charset="0"/>
              </a:endParaRPr>
            </a:p>
          </p:txBody>
        </p:sp>
        <p:sp>
          <p:nvSpPr>
            <p:cNvPr id="70739" name="Rectangle 266"/>
            <p:cNvSpPr>
              <a:spLocks noChangeAspect="1" noChangeArrowheads="1"/>
            </p:cNvSpPr>
            <p:nvPr/>
          </p:nvSpPr>
          <p:spPr bwMode="auto">
            <a:xfrm>
              <a:off x="2458" y="1536"/>
              <a:ext cx="27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areas</a:t>
              </a:r>
              <a:endParaRPr lang="en-US">
                <a:latin typeface="Comic Sans MS" charset="0"/>
              </a:endParaRPr>
            </a:p>
          </p:txBody>
        </p:sp>
        <p:sp>
          <p:nvSpPr>
            <p:cNvPr id="70740" name="Rectangle 267"/>
            <p:cNvSpPr>
              <a:spLocks noChangeAspect="1" noChangeArrowheads="1"/>
            </p:cNvSpPr>
            <p:nvPr/>
          </p:nvSpPr>
          <p:spPr bwMode="auto">
            <a:xfrm>
              <a:off x="4606" y="1289"/>
              <a:ext cx="50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-Henry Clay</a:t>
              </a:r>
              <a:endParaRPr lang="en-US">
                <a:latin typeface="Comic Sans MS" charset="0"/>
              </a:endParaRPr>
            </a:p>
          </p:txBody>
        </p:sp>
        <p:sp>
          <p:nvSpPr>
            <p:cNvPr id="70741" name="Rectangle 268"/>
            <p:cNvSpPr>
              <a:spLocks noChangeAspect="1" noChangeArrowheads="1"/>
            </p:cNvSpPr>
            <p:nvPr/>
          </p:nvSpPr>
          <p:spPr bwMode="auto">
            <a:xfrm>
              <a:off x="4606" y="1384"/>
              <a:ext cx="758"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-Stephen Douglas</a:t>
              </a:r>
              <a:endParaRPr lang="en-US">
                <a:latin typeface="Comic Sans MS" charset="0"/>
              </a:endParaRPr>
            </a:p>
          </p:txBody>
        </p:sp>
        <p:sp>
          <p:nvSpPr>
            <p:cNvPr id="70742" name="Rectangle 269"/>
            <p:cNvSpPr>
              <a:spLocks noChangeAspect="1" noChangeArrowheads="1"/>
            </p:cNvSpPr>
            <p:nvPr/>
          </p:nvSpPr>
          <p:spPr bwMode="auto">
            <a:xfrm>
              <a:off x="4606" y="1479"/>
              <a:ext cx="696"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-Zachary Taylor</a:t>
              </a:r>
              <a:endParaRPr lang="en-US">
                <a:latin typeface="Comic Sans MS" charset="0"/>
              </a:endParaRPr>
            </a:p>
          </p:txBody>
        </p:sp>
        <p:sp>
          <p:nvSpPr>
            <p:cNvPr id="70743" name="Rectangle 270"/>
            <p:cNvSpPr>
              <a:spLocks noChangeAspect="1" noChangeArrowheads="1"/>
            </p:cNvSpPr>
            <p:nvPr/>
          </p:nvSpPr>
          <p:spPr bwMode="auto">
            <a:xfrm>
              <a:off x="4606" y="1573"/>
              <a:ext cx="104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-Harriet Beecher Stowe</a:t>
              </a:r>
              <a:endParaRPr lang="en-US">
                <a:latin typeface="Comic Sans MS" charset="0"/>
              </a:endParaRPr>
            </a:p>
          </p:txBody>
        </p:sp>
        <p:sp>
          <p:nvSpPr>
            <p:cNvPr id="70744" name="Rectangle 271"/>
            <p:cNvSpPr>
              <a:spLocks noChangeAspect="1" noChangeArrowheads="1"/>
            </p:cNvSpPr>
            <p:nvPr/>
          </p:nvSpPr>
          <p:spPr bwMode="auto">
            <a:xfrm>
              <a:off x="4606" y="1669"/>
              <a:ext cx="720"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-Douglas Filmore</a:t>
              </a:r>
              <a:endParaRPr lang="en-US">
                <a:latin typeface="Comic Sans MS" charset="0"/>
              </a:endParaRPr>
            </a:p>
          </p:txBody>
        </p:sp>
        <p:sp>
          <p:nvSpPr>
            <p:cNvPr id="70745" name="Rectangle 272"/>
            <p:cNvSpPr>
              <a:spLocks noChangeAspect="1" noChangeArrowheads="1"/>
            </p:cNvSpPr>
            <p:nvPr/>
          </p:nvSpPr>
          <p:spPr bwMode="auto">
            <a:xfrm>
              <a:off x="4606" y="1763"/>
              <a:ext cx="541"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-John Brown</a:t>
              </a:r>
              <a:endParaRPr lang="en-US">
                <a:latin typeface="Comic Sans MS" charset="0"/>
              </a:endParaRPr>
            </a:p>
          </p:txBody>
        </p:sp>
        <p:sp>
          <p:nvSpPr>
            <p:cNvPr id="70746" name="Rectangle 273"/>
            <p:cNvSpPr>
              <a:spLocks noChangeAspect="1" noChangeArrowheads="1"/>
            </p:cNvSpPr>
            <p:nvPr/>
          </p:nvSpPr>
          <p:spPr bwMode="auto">
            <a:xfrm>
              <a:off x="4606" y="1857"/>
              <a:ext cx="742"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-Jefferson Davis</a:t>
              </a:r>
              <a:endParaRPr lang="en-US">
                <a:latin typeface="Comic Sans MS" charset="0"/>
              </a:endParaRPr>
            </a:p>
          </p:txBody>
        </p:sp>
        <p:sp>
          <p:nvSpPr>
            <p:cNvPr id="70747" name="Rectangle 274"/>
            <p:cNvSpPr>
              <a:spLocks noChangeAspect="1" noChangeArrowheads="1"/>
            </p:cNvSpPr>
            <p:nvPr/>
          </p:nvSpPr>
          <p:spPr bwMode="auto">
            <a:xfrm>
              <a:off x="4606" y="1952"/>
              <a:ext cx="74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-Abraham Lincoln</a:t>
              </a:r>
              <a:endParaRPr lang="en-US">
                <a:latin typeface="Comic Sans MS" charset="0"/>
              </a:endParaRPr>
            </a:p>
          </p:txBody>
        </p:sp>
        <p:sp>
          <p:nvSpPr>
            <p:cNvPr id="70748" name="Rectangle 275"/>
            <p:cNvSpPr>
              <a:spLocks noChangeAspect="1" noChangeArrowheads="1"/>
            </p:cNvSpPr>
            <p:nvPr/>
          </p:nvSpPr>
          <p:spPr bwMode="auto">
            <a:xfrm>
              <a:off x="4443" y="1206"/>
              <a:ext cx="311"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such as </a:t>
              </a:r>
              <a:endParaRPr lang="en-US">
                <a:latin typeface="Comic Sans MS" charset="0"/>
              </a:endParaRPr>
            </a:p>
          </p:txBody>
        </p:sp>
        <p:sp>
          <p:nvSpPr>
            <p:cNvPr id="70749" name="Line 276"/>
            <p:cNvSpPr>
              <a:spLocks noChangeAspect="1" noChangeShapeType="1"/>
            </p:cNvSpPr>
            <p:nvPr/>
          </p:nvSpPr>
          <p:spPr bwMode="auto">
            <a:xfrm>
              <a:off x="4606" y="1165"/>
              <a:ext cx="1" cy="85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0" name="Oval 277"/>
            <p:cNvSpPr>
              <a:spLocks noChangeAspect="1" noChangeArrowheads="1"/>
            </p:cNvSpPr>
            <p:nvPr/>
          </p:nvSpPr>
          <p:spPr bwMode="auto">
            <a:xfrm>
              <a:off x="4402" y="772"/>
              <a:ext cx="881" cy="430"/>
            </a:xfrm>
            <a:prstGeom prst="ellipse">
              <a:avLst/>
            </a:prstGeom>
            <a:solidFill>
              <a:srgbClr val="FFFFFF"/>
            </a:solidFill>
            <a:ln w="11113">
              <a:solidFill>
                <a:srgbClr val="000000"/>
              </a:solidFill>
              <a:round/>
              <a:headEnd/>
              <a:tailEnd/>
            </a:ln>
          </p:spPr>
          <p:txBody>
            <a:bodyPr/>
            <a:lstStyle/>
            <a:p>
              <a:endParaRPr lang="en-US"/>
            </a:p>
          </p:txBody>
        </p:sp>
        <p:sp>
          <p:nvSpPr>
            <p:cNvPr id="70751" name="Rectangle 278"/>
            <p:cNvSpPr>
              <a:spLocks noChangeAspect="1" noChangeArrowheads="1"/>
            </p:cNvSpPr>
            <p:nvPr/>
          </p:nvSpPr>
          <p:spPr bwMode="auto">
            <a:xfrm>
              <a:off x="3779" y="728"/>
              <a:ext cx="74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was influenced by  </a:t>
              </a:r>
              <a:endParaRPr lang="en-US">
                <a:latin typeface="Comic Sans MS" charset="0"/>
              </a:endParaRPr>
            </a:p>
          </p:txBody>
        </p:sp>
        <p:sp>
          <p:nvSpPr>
            <p:cNvPr id="70752" name="Rectangle 279"/>
            <p:cNvSpPr>
              <a:spLocks noChangeAspect="1" noChangeArrowheads="1"/>
            </p:cNvSpPr>
            <p:nvPr/>
          </p:nvSpPr>
          <p:spPr bwMode="auto">
            <a:xfrm>
              <a:off x="4621" y="874"/>
              <a:ext cx="585"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Leaders of </a:t>
              </a:r>
              <a:endParaRPr lang="en-US">
                <a:latin typeface="Comic Sans MS" charset="0"/>
              </a:endParaRPr>
            </a:p>
          </p:txBody>
        </p:sp>
        <p:sp>
          <p:nvSpPr>
            <p:cNvPr id="70753" name="Rectangle 280"/>
            <p:cNvSpPr>
              <a:spLocks noChangeAspect="1" noChangeArrowheads="1"/>
            </p:cNvSpPr>
            <p:nvPr/>
          </p:nvSpPr>
          <p:spPr bwMode="auto">
            <a:xfrm>
              <a:off x="4738" y="983"/>
              <a:ext cx="350"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change</a:t>
              </a:r>
              <a:endParaRPr lang="en-US">
                <a:latin typeface="Comic Sans MS" charset="0"/>
              </a:endParaRPr>
            </a:p>
          </p:txBody>
        </p:sp>
        <p:sp>
          <p:nvSpPr>
            <p:cNvPr id="70754" name="Oval 281"/>
            <p:cNvSpPr>
              <a:spLocks noChangeAspect="1" noChangeArrowheads="1"/>
            </p:cNvSpPr>
            <p:nvPr/>
          </p:nvSpPr>
          <p:spPr bwMode="auto">
            <a:xfrm>
              <a:off x="3310" y="1274"/>
              <a:ext cx="888" cy="423"/>
            </a:xfrm>
            <a:prstGeom prst="ellipse">
              <a:avLst/>
            </a:prstGeom>
            <a:solidFill>
              <a:srgbClr val="FFFFFF"/>
            </a:solidFill>
            <a:ln w="11113">
              <a:solidFill>
                <a:srgbClr val="000000"/>
              </a:solidFill>
              <a:round/>
              <a:headEnd/>
              <a:tailEnd/>
            </a:ln>
          </p:spPr>
          <p:txBody>
            <a:bodyPr/>
            <a:lstStyle/>
            <a:p>
              <a:endParaRPr lang="en-US"/>
            </a:p>
          </p:txBody>
        </p:sp>
        <p:sp>
          <p:nvSpPr>
            <p:cNvPr id="70755" name="Rectangle 282"/>
            <p:cNvSpPr>
              <a:spLocks noChangeAspect="1" noChangeArrowheads="1"/>
            </p:cNvSpPr>
            <p:nvPr/>
          </p:nvSpPr>
          <p:spPr bwMode="auto">
            <a:xfrm>
              <a:off x="3186" y="1099"/>
              <a:ext cx="86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became greater with  </a:t>
              </a:r>
              <a:endParaRPr lang="en-US">
                <a:latin typeface="Comic Sans MS" charset="0"/>
              </a:endParaRPr>
            </a:p>
          </p:txBody>
        </p:sp>
        <p:sp>
          <p:nvSpPr>
            <p:cNvPr id="70756" name="Rectangle 283"/>
            <p:cNvSpPr>
              <a:spLocks noChangeAspect="1" noChangeArrowheads="1"/>
            </p:cNvSpPr>
            <p:nvPr/>
          </p:nvSpPr>
          <p:spPr bwMode="auto">
            <a:xfrm>
              <a:off x="3402" y="1362"/>
              <a:ext cx="70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Events in the </a:t>
              </a:r>
              <a:endParaRPr lang="en-US">
                <a:latin typeface="Comic Sans MS" charset="0"/>
              </a:endParaRPr>
            </a:p>
          </p:txBody>
        </p:sp>
        <p:sp>
          <p:nvSpPr>
            <p:cNvPr id="70757" name="Rectangle 284"/>
            <p:cNvSpPr>
              <a:spLocks noChangeAspect="1" noChangeArrowheads="1"/>
            </p:cNvSpPr>
            <p:nvPr/>
          </p:nvSpPr>
          <p:spPr bwMode="auto">
            <a:xfrm>
              <a:off x="3655" y="1470"/>
              <a:ext cx="212"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U.S.</a:t>
              </a:r>
              <a:endParaRPr lang="en-US">
                <a:latin typeface="Comic Sans MS" charset="0"/>
              </a:endParaRPr>
            </a:p>
          </p:txBody>
        </p:sp>
        <p:sp>
          <p:nvSpPr>
            <p:cNvPr id="70758" name="Rectangle 285"/>
            <p:cNvSpPr>
              <a:spLocks noChangeAspect="1" noChangeArrowheads="1"/>
            </p:cNvSpPr>
            <p:nvPr/>
          </p:nvSpPr>
          <p:spPr bwMode="auto">
            <a:xfrm>
              <a:off x="3322" y="1683"/>
              <a:ext cx="311"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such as </a:t>
              </a:r>
              <a:endParaRPr lang="en-US">
                <a:latin typeface="Comic Sans MS" charset="0"/>
              </a:endParaRPr>
            </a:p>
          </p:txBody>
        </p:sp>
        <p:sp>
          <p:nvSpPr>
            <p:cNvPr id="70759" name="Rectangle 286"/>
            <p:cNvSpPr>
              <a:spLocks noChangeAspect="1" noChangeArrowheads="1"/>
            </p:cNvSpPr>
            <p:nvPr/>
          </p:nvSpPr>
          <p:spPr bwMode="auto">
            <a:xfrm>
              <a:off x="3506" y="1843"/>
              <a:ext cx="1184"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-1820 Missouri Compromise</a:t>
              </a:r>
              <a:endParaRPr lang="en-US">
                <a:latin typeface="Comic Sans MS" charset="0"/>
              </a:endParaRPr>
            </a:p>
          </p:txBody>
        </p:sp>
        <p:sp>
          <p:nvSpPr>
            <p:cNvPr id="70760" name="Rectangle 287"/>
            <p:cNvSpPr>
              <a:spLocks noChangeAspect="1" noChangeArrowheads="1"/>
            </p:cNvSpPr>
            <p:nvPr/>
          </p:nvSpPr>
          <p:spPr bwMode="auto">
            <a:xfrm>
              <a:off x="3506" y="1937"/>
              <a:ext cx="850"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-1846 Mexican War</a:t>
              </a:r>
              <a:endParaRPr lang="en-US">
                <a:latin typeface="Comic Sans MS" charset="0"/>
              </a:endParaRPr>
            </a:p>
          </p:txBody>
        </p:sp>
        <p:sp>
          <p:nvSpPr>
            <p:cNvPr id="70761" name="Rectangle 288"/>
            <p:cNvSpPr>
              <a:spLocks noChangeAspect="1" noChangeArrowheads="1"/>
            </p:cNvSpPr>
            <p:nvPr/>
          </p:nvSpPr>
          <p:spPr bwMode="auto">
            <a:xfrm>
              <a:off x="3506" y="2032"/>
              <a:ext cx="115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-1850 Compromise of 1850</a:t>
              </a:r>
              <a:endParaRPr lang="en-US">
                <a:latin typeface="Comic Sans MS" charset="0"/>
              </a:endParaRPr>
            </a:p>
          </p:txBody>
        </p:sp>
        <p:sp>
          <p:nvSpPr>
            <p:cNvPr id="70762" name="Rectangle 289"/>
            <p:cNvSpPr>
              <a:spLocks noChangeAspect="1" noChangeArrowheads="1"/>
            </p:cNvSpPr>
            <p:nvPr/>
          </p:nvSpPr>
          <p:spPr bwMode="auto">
            <a:xfrm>
              <a:off x="3506" y="2127"/>
              <a:ext cx="1436"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-1850 Fugitive Slave Law of 1850</a:t>
              </a:r>
              <a:endParaRPr lang="en-US">
                <a:latin typeface="Comic Sans MS" charset="0"/>
              </a:endParaRPr>
            </a:p>
          </p:txBody>
        </p:sp>
        <p:sp>
          <p:nvSpPr>
            <p:cNvPr id="70763" name="Rectangle 290"/>
            <p:cNvSpPr>
              <a:spLocks noChangeAspect="1" noChangeArrowheads="1"/>
            </p:cNvSpPr>
            <p:nvPr/>
          </p:nvSpPr>
          <p:spPr bwMode="auto">
            <a:xfrm>
              <a:off x="3506" y="2221"/>
              <a:ext cx="279"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-1852 </a:t>
              </a:r>
              <a:endParaRPr lang="en-US">
                <a:latin typeface="Comic Sans MS" charset="0"/>
              </a:endParaRPr>
            </a:p>
          </p:txBody>
        </p:sp>
        <p:sp>
          <p:nvSpPr>
            <p:cNvPr id="70764" name="Rectangle 291"/>
            <p:cNvSpPr>
              <a:spLocks noChangeAspect="1" noChangeArrowheads="1"/>
            </p:cNvSpPr>
            <p:nvPr/>
          </p:nvSpPr>
          <p:spPr bwMode="auto">
            <a:xfrm>
              <a:off x="3739" y="2221"/>
              <a:ext cx="791"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u="sng">
                  <a:solidFill>
                    <a:srgbClr val="000000"/>
                  </a:solidFill>
                  <a:latin typeface="Comic Sans MS" charset="0"/>
                </a:rPr>
                <a:t>Uncle Tom's Cabin</a:t>
              </a:r>
              <a:endParaRPr lang="en-US">
                <a:latin typeface="Comic Sans MS" charset="0"/>
              </a:endParaRPr>
            </a:p>
          </p:txBody>
        </p:sp>
        <p:sp>
          <p:nvSpPr>
            <p:cNvPr id="70765" name="Rectangle 292"/>
            <p:cNvSpPr>
              <a:spLocks noChangeAspect="1" noChangeArrowheads="1"/>
            </p:cNvSpPr>
            <p:nvPr/>
          </p:nvSpPr>
          <p:spPr bwMode="auto">
            <a:xfrm>
              <a:off x="4358" y="2221"/>
              <a:ext cx="0"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endParaRPr lang="en-US">
                <a:latin typeface="Times" charset="0"/>
              </a:endParaRPr>
            </a:p>
          </p:txBody>
        </p:sp>
        <p:sp>
          <p:nvSpPr>
            <p:cNvPr id="70766" name="Rectangle 293"/>
            <p:cNvSpPr>
              <a:spLocks noChangeAspect="1" noChangeArrowheads="1"/>
            </p:cNvSpPr>
            <p:nvPr/>
          </p:nvSpPr>
          <p:spPr bwMode="auto">
            <a:xfrm>
              <a:off x="3506" y="2316"/>
              <a:ext cx="120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-1854 Kansas-Nebraska Act</a:t>
              </a:r>
              <a:endParaRPr lang="en-US">
                <a:latin typeface="Comic Sans MS" charset="0"/>
              </a:endParaRPr>
            </a:p>
          </p:txBody>
        </p:sp>
        <p:sp>
          <p:nvSpPr>
            <p:cNvPr id="70767" name="Rectangle 294"/>
            <p:cNvSpPr>
              <a:spLocks noChangeAspect="1" noChangeArrowheads="1"/>
            </p:cNvSpPr>
            <p:nvPr/>
          </p:nvSpPr>
          <p:spPr bwMode="auto">
            <a:xfrm>
              <a:off x="3506" y="2411"/>
              <a:ext cx="1338"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-1854 Republican Party formed</a:t>
              </a:r>
              <a:endParaRPr lang="en-US">
                <a:latin typeface="Comic Sans MS" charset="0"/>
              </a:endParaRPr>
            </a:p>
          </p:txBody>
        </p:sp>
        <p:sp>
          <p:nvSpPr>
            <p:cNvPr id="70768" name="Rectangle 295"/>
            <p:cNvSpPr>
              <a:spLocks noChangeAspect="1" noChangeArrowheads="1"/>
            </p:cNvSpPr>
            <p:nvPr/>
          </p:nvSpPr>
          <p:spPr bwMode="auto">
            <a:xfrm>
              <a:off x="3506" y="2505"/>
              <a:ext cx="960"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-1854 Bleeding Kansas</a:t>
              </a:r>
              <a:endParaRPr lang="en-US">
                <a:latin typeface="Comic Sans MS" charset="0"/>
              </a:endParaRPr>
            </a:p>
          </p:txBody>
        </p:sp>
        <p:sp>
          <p:nvSpPr>
            <p:cNvPr id="70769" name="Rectangle 296"/>
            <p:cNvSpPr>
              <a:spLocks noChangeAspect="1" noChangeArrowheads="1"/>
            </p:cNvSpPr>
            <p:nvPr/>
          </p:nvSpPr>
          <p:spPr bwMode="auto">
            <a:xfrm>
              <a:off x="3506" y="2600"/>
              <a:ext cx="99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-1857 Dred Scott Case</a:t>
              </a:r>
              <a:endParaRPr lang="en-US">
                <a:latin typeface="Comic Sans MS" charset="0"/>
              </a:endParaRPr>
            </a:p>
          </p:txBody>
        </p:sp>
        <p:sp>
          <p:nvSpPr>
            <p:cNvPr id="70770" name="Rectangle 297"/>
            <p:cNvSpPr>
              <a:spLocks noChangeAspect="1" noChangeArrowheads="1"/>
            </p:cNvSpPr>
            <p:nvPr/>
          </p:nvSpPr>
          <p:spPr bwMode="auto">
            <a:xfrm>
              <a:off x="3506" y="2695"/>
              <a:ext cx="137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-1858 Lincoln Douglas Debates  </a:t>
              </a:r>
              <a:endParaRPr lang="en-US">
                <a:latin typeface="Comic Sans MS" charset="0"/>
              </a:endParaRPr>
            </a:p>
          </p:txBody>
        </p:sp>
        <p:sp>
          <p:nvSpPr>
            <p:cNvPr id="70771" name="Rectangle 298"/>
            <p:cNvSpPr>
              <a:spLocks noChangeAspect="1" noChangeArrowheads="1"/>
            </p:cNvSpPr>
            <p:nvPr/>
          </p:nvSpPr>
          <p:spPr bwMode="auto">
            <a:xfrm>
              <a:off x="3506" y="2789"/>
              <a:ext cx="1076"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-1859 John Brown's Raid</a:t>
              </a:r>
              <a:endParaRPr lang="en-US">
                <a:latin typeface="Comic Sans MS" charset="0"/>
              </a:endParaRPr>
            </a:p>
          </p:txBody>
        </p:sp>
        <p:sp>
          <p:nvSpPr>
            <p:cNvPr id="70772" name="Rectangle 299"/>
            <p:cNvSpPr>
              <a:spLocks noChangeAspect="1" noChangeArrowheads="1"/>
            </p:cNvSpPr>
            <p:nvPr/>
          </p:nvSpPr>
          <p:spPr bwMode="auto">
            <a:xfrm>
              <a:off x="3506" y="2884"/>
              <a:ext cx="958"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-1860 Lincoln Elected </a:t>
              </a:r>
              <a:endParaRPr lang="en-US">
                <a:latin typeface="Comic Sans MS" charset="0"/>
              </a:endParaRPr>
            </a:p>
          </p:txBody>
        </p:sp>
        <p:sp>
          <p:nvSpPr>
            <p:cNvPr id="70773" name="Rectangle 300"/>
            <p:cNvSpPr>
              <a:spLocks noChangeAspect="1" noChangeArrowheads="1"/>
            </p:cNvSpPr>
            <p:nvPr/>
          </p:nvSpPr>
          <p:spPr bwMode="auto">
            <a:xfrm>
              <a:off x="3506" y="2979"/>
              <a:ext cx="1298"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-1860 South Carolina Secedes</a:t>
              </a:r>
              <a:endParaRPr lang="en-US">
                <a:latin typeface="Comic Sans MS" charset="0"/>
              </a:endParaRPr>
            </a:p>
          </p:txBody>
        </p:sp>
        <p:sp>
          <p:nvSpPr>
            <p:cNvPr id="70774" name="Rectangle 301"/>
            <p:cNvSpPr>
              <a:spLocks noChangeAspect="1" noChangeArrowheads="1"/>
            </p:cNvSpPr>
            <p:nvPr/>
          </p:nvSpPr>
          <p:spPr bwMode="auto">
            <a:xfrm>
              <a:off x="3506" y="3073"/>
              <a:ext cx="117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-1861  Confederacy formed</a:t>
              </a:r>
              <a:endParaRPr lang="en-US">
                <a:latin typeface="Comic Sans MS" charset="0"/>
              </a:endParaRPr>
            </a:p>
          </p:txBody>
        </p:sp>
        <p:sp>
          <p:nvSpPr>
            <p:cNvPr id="70775" name="Rectangle 302"/>
            <p:cNvSpPr>
              <a:spLocks noChangeAspect="1" noChangeArrowheads="1"/>
            </p:cNvSpPr>
            <p:nvPr/>
          </p:nvSpPr>
          <p:spPr bwMode="auto">
            <a:xfrm rot="-4380000">
              <a:off x="563" y="1772"/>
              <a:ext cx="75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which included the </a:t>
              </a:r>
              <a:endParaRPr lang="en-US">
                <a:latin typeface="Comic Sans MS" charset="0"/>
              </a:endParaRPr>
            </a:p>
          </p:txBody>
        </p:sp>
        <p:sp>
          <p:nvSpPr>
            <p:cNvPr id="70776" name="Rectangle 303"/>
            <p:cNvSpPr>
              <a:spLocks noChangeAspect="1" noChangeArrowheads="1"/>
            </p:cNvSpPr>
            <p:nvPr/>
          </p:nvSpPr>
          <p:spPr bwMode="auto">
            <a:xfrm rot="-4740000">
              <a:off x="734" y="1797"/>
              <a:ext cx="75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which included the </a:t>
              </a:r>
              <a:endParaRPr lang="en-US">
                <a:latin typeface="Comic Sans MS" charset="0"/>
              </a:endParaRPr>
            </a:p>
          </p:txBody>
        </p:sp>
        <p:sp>
          <p:nvSpPr>
            <p:cNvPr id="70777" name="Rectangle 304"/>
            <p:cNvSpPr>
              <a:spLocks noChangeAspect="1" noChangeArrowheads="1"/>
            </p:cNvSpPr>
            <p:nvPr/>
          </p:nvSpPr>
          <p:spPr bwMode="auto">
            <a:xfrm rot="-5760000">
              <a:off x="1013" y="1531"/>
              <a:ext cx="75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which included the </a:t>
              </a:r>
              <a:endParaRPr lang="en-US">
                <a:latin typeface="Comic Sans MS" charset="0"/>
              </a:endParaRPr>
            </a:p>
          </p:txBody>
        </p:sp>
        <p:sp>
          <p:nvSpPr>
            <p:cNvPr id="70778" name="Rectangle 305"/>
            <p:cNvSpPr>
              <a:spLocks noChangeAspect="1" noChangeArrowheads="1"/>
            </p:cNvSpPr>
            <p:nvPr/>
          </p:nvSpPr>
          <p:spPr bwMode="auto">
            <a:xfrm>
              <a:off x="2375" y="1739"/>
              <a:ext cx="48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and included</a:t>
              </a:r>
              <a:endParaRPr lang="en-US">
                <a:latin typeface="Comic Sans MS" charset="0"/>
              </a:endParaRPr>
            </a:p>
          </p:txBody>
        </p:sp>
        <p:sp>
          <p:nvSpPr>
            <p:cNvPr id="70779" name="Rectangle 306"/>
            <p:cNvSpPr>
              <a:spLocks noChangeAspect="1" noChangeArrowheads="1"/>
            </p:cNvSpPr>
            <p:nvPr/>
          </p:nvSpPr>
          <p:spPr bwMode="auto">
            <a:xfrm>
              <a:off x="2860" y="1739"/>
              <a:ext cx="48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and included</a:t>
              </a:r>
              <a:endParaRPr lang="en-US">
                <a:latin typeface="Comic Sans MS" charset="0"/>
              </a:endParaRPr>
            </a:p>
          </p:txBody>
        </p:sp>
        <p:sp>
          <p:nvSpPr>
            <p:cNvPr id="70780" name="Rectangle 307"/>
            <p:cNvSpPr>
              <a:spLocks noChangeAspect="1" noChangeArrowheads="1"/>
            </p:cNvSpPr>
            <p:nvPr/>
          </p:nvSpPr>
          <p:spPr bwMode="auto">
            <a:xfrm>
              <a:off x="3281" y="1733"/>
              <a:ext cx="23" cy="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Helvetica" charset="0"/>
                </a:rPr>
                <a:t> </a:t>
              </a:r>
              <a:endParaRPr lang="en-US">
                <a:latin typeface="Times" charset="0"/>
              </a:endParaRPr>
            </a:p>
          </p:txBody>
        </p:sp>
        <p:sp>
          <p:nvSpPr>
            <p:cNvPr id="70781" name="Rectangle 308"/>
            <p:cNvSpPr>
              <a:spLocks noChangeAspect="1" noChangeArrowheads="1"/>
            </p:cNvSpPr>
            <p:nvPr/>
          </p:nvSpPr>
          <p:spPr bwMode="auto">
            <a:xfrm>
              <a:off x="1860" y="1681"/>
              <a:ext cx="48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and included</a:t>
              </a:r>
              <a:endParaRPr lang="en-US">
                <a:latin typeface="Comic Sans MS" charset="0"/>
              </a:endParaRPr>
            </a:p>
          </p:txBody>
        </p:sp>
      </p:grpSp>
      <p:sp>
        <p:nvSpPr>
          <p:cNvPr id="70660" name="Rectangle 6"/>
          <p:cNvSpPr>
            <a:spLocks noChangeArrowheads="1"/>
          </p:cNvSpPr>
          <p:nvPr/>
        </p:nvSpPr>
        <p:spPr bwMode="auto">
          <a:xfrm>
            <a:off x="508000" y="177800"/>
            <a:ext cx="8280400" cy="5232400"/>
          </a:xfrm>
          <a:prstGeom prst="rect">
            <a:avLst/>
          </a:prstGeom>
          <a:noFill/>
          <a:ln w="1270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661" name="Rectangle 13"/>
          <p:cNvSpPr>
            <a:spLocks noChangeArrowheads="1"/>
          </p:cNvSpPr>
          <p:nvPr/>
        </p:nvSpPr>
        <p:spPr bwMode="auto">
          <a:xfrm>
            <a:off x="3829050" y="5080000"/>
            <a:ext cx="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sp>
        <p:nvSpPr>
          <p:cNvPr id="70662" name="Freeform 7"/>
          <p:cNvSpPr>
            <a:spLocks/>
          </p:cNvSpPr>
          <p:nvPr/>
        </p:nvSpPr>
        <p:spPr bwMode="auto">
          <a:xfrm>
            <a:off x="7369175" y="5403850"/>
            <a:ext cx="442913" cy="371475"/>
          </a:xfrm>
          <a:custGeom>
            <a:avLst/>
            <a:gdLst>
              <a:gd name="T0" fmla="*/ 2147483646 w 344"/>
              <a:gd name="T1" fmla="*/ 0 h 288"/>
              <a:gd name="T2" fmla="*/ 2147483646 w 344"/>
              <a:gd name="T3" fmla="*/ 2147483646 h 288"/>
              <a:gd name="T4" fmla="*/ 2147483646 w 344"/>
              <a:gd name="T5" fmla="*/ 2147483646 h 288"/>
              <a:gd name="T6" fmla="*/ 0 w 344"/>
              <a:gd name="T7" fmla="*/ 2147483646 h 288"/>
              <a:gd name="T8" fmla="*/ 2147483646 w 344"/>
              <a:gd name="T9" fmla="*/ 0 h 288"/>
              <a:gd name="T10" fmla="*/ 0 60000 65536"/>
              <a:gd name="T11" fmla="*/ 0 60000 65536"/>
              <a:gd name="T12" fmla="*/ 0 60000 65536"/>
              <a:gd name="T13" fmla="*/ 0 60000 65536"/>
              <a:gd name="T14" fmla="*/ 0 60000 65536"/>
              <a:gd name="T15" fmla="*/ 0 w 344"/>
              <a:gd name="T16" fmla="*/ 0 h 288"/>
              <a:gd name="T17" fmla="*/ 344 w 344"/>
              <a:gd name="T18" fmla="*/ 288 h 288"/>
            </a:gdLst>
            <a:ahLst/>
            <a:cxnLst>
              <a:cxn ang="T10">
                <a:pos x="T0" y="T1"/>
              </a:cxn>
              <a:cxn ang="T11">
                <a:pos x="T2" y="T3"/>
              </a:cxn>
              <a:cxn ang="T12">
                <a:pos x="T4" y="T5"/>
              </a:cxn>
              <a:cxn ang="T13">
                <a:pos x="T6" y="T7"/>
              </a:cxn>
              <a:cxn ang="T14">
                <a:pos x="T8" y="T9"/>
              </a:cxn>
            </a:cxnLst>
            <a:rect l="T15" t="T16" r="T17" b="T18"/>
            <a:pathLst>
              <a:path w="344" h="288">
                <a:moveTo>
                  <a:pt x="344" y="0"/>
                </a:moveTo>
                <a:lnTo>
                  <a:pt x="152" y="288"/>
                </a:lnTo>
                <a:lnTo>
                  <a:pt x="168" y="104"/>
                </a:lnTo>
                <a:lnTo>
                  <a:pt x="0" y="24"/>
                </a:lnTo>
                <a:lnTo>
                  <a:pt x="3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663" name="Line 8"/>
          <p:cNvSpPr>
            <a:spLocks noChangeShapeType="1"/>
          </p:cNvSpPr>
          <p:nvPr/>
        </p:nvSpPr>
        <p:spPr bwMode="auto">
          <a:xfrm flipV="1">
            <a:off x="5861050" y="5553075"/>
            <a:ext cx="1728788" cy="419100"/>
          </a:xfrm>
          <a:prstGeom prst="line">
            <a:avLst/>
          </a:prstGeom>
          <a:noFill/>
          <a:ln w="1270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70664" name="Group 20"/>
          <p:cNvGrpSpPr>
            <a:grpSpLocks/>
          </p:cNvGrpSpPr>
          <p:nvPr/>
        </p:nvGrpSpPr>
        <p:grpSpPr bwMode="auto">
          <a:xfrm>
            <a:off x="544513" y="3862388"/>
            <a:ext cx="5546725" cy="2413000"/>
            <a:chOff x="328" y="2840"/>
            <a:chExt cx="4304" cy="1872"/>
          </a:xfrm>
        </p:grpSpPr>
        <p:sp>
          <p:nvSpPr>
            <p:cNvPr id="70665" name="AutoShape 11"/>
            <p:cNvSpPr>
              <a:spLocks noChangeArrowheads="1"/>
            </p:cNvSpPr>
            <p:nvPr/>
          </p:nvSpPr>
          <p:spPr bwMode="auto">
            <a:xfrm>
              <a:off x="328" y="2840"/>
              <a:ext cx="4304" cy="1872"/>
            </a:xfrm>
            <a:prstGeom prst="roundRect">
              <a:avLst>
                <a:gd name="adj" fmla="val 7907"/>
              </a:avLst>
            </a:prstGeom>
            <a:solidFill>
              <a:schemeClr val="bg1"/>
            </a:solidFill>
            <a:ln w="127000">
              <a:solidFill>
                <a:srgbClr val="000000"/>
              </a:solidFill>
              <a:round/>
              <a:headEnd/>
              <a:tailEnd/>
            </a:ln>
          </p:spPr>
          <p:txBody>
            <a:bodyPr/>
            <a:lstStyle/>
            <a:p>
              <a:endParaRPr lang="en-US"/>
            </a:p>
          </p:txBody>
        </p:sp>
        <p:grpSp>
          <p:nvGrpSpPr>
            <p:cNvPr id="70666" name="Group 19"/>
            <p:cNvGrpSpPr>
              <a:grpSpLocks/>
            </p:cNvGrpSpPr>
            <p:nvPr/>
          </p:nvGrpSpPr>
          <p:grpSpPr bwMode="auto">
            <a:xfrm>
              <a:off x="516" y="2983"/>
              <a:ext cx="3928" cy="1581"/>
              <a:chOff x="916" y="2975"/>
              <a:chExt cx="3928" cy="1581"/>
            </a:xfrm>
          </p:grpSpPr>
          <p:sp>
            <p:nvSpPr>
              <p:cNvPr id="70667" name="Rectangle 12"/>
              <p:cNvSpPr>
                <a:spLocks noChangeArrowheads="1"/>
              </p:cNvSpPr>
              <p:nvPr/>
            </p:nvSpPr>
            <p:spPr bwMode="auto">
              <a:xfrm>
                <a:off x="1695" y="2975"/>
                <a:ext cx="2786" cy="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9. EXPANDED UNIT MAP</a:t>
                </a:r>
                <a:endParaRPr lang="en-US">
                  <a:latin typeface="Arial" charset="0"/>
                </a:endParaRPr>
              </a:p>
            </p:txBody>
          </p:sp>
          <p:sp>
            <p:nvSpPr>
              <p:cNvPr id="70668" name="Rectangle 14"/>
              <p:cNvSpPr>
                <a:spLocks noChangeArrowheads="1"/>
              </p:cNvSpPr>
              <p:nvPr/>
            </p:nvSpPr>
            <p:spPr bwMode="auto">
              <a:xfrm>
                <a:off x="1036" y="3424"/>
                <a:ext cx="3666" cy="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Arial" charset="0"/>
                  </a:rPr>
                  <a:t>As the unit progresses, the basic UNIT </a:t>
                </a:r>
                <a:endParaRPr lang="en-US" sz="2000">
                  <a:latin typeface="Arial" charset="0"/>
                </a:endParaRPr>
              </a:p>
            </p:txBody>
          </p:sp>
          <p:sp>
            <p:nvSpPr>
              <p:cNvPr id="70669" name="Rectangle 15"/>
              <p:cNvSpPr>
                <a:spLocks noChangeArrowheads="1"/>
              </p:cNvSpPr>
              <p:nvPr/>
            </p:nvSpPr>
            <p:spPr bwMode="auto">
              <a:xfrm>
                <a:off x="1206" y="3647"/>
                <a:ext cx="3302" cy="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Arial" charset="0"/>
                  </a:rPr>
                  <a:t>MAP from the first page of the Unit </a:t>
                </a:r>
                <a:endParaRPr lang="en-US" sz="2000">
                  <a:latin typeface="Arial" charset="0"/>
                </a:endParaRPr>
              </a:p>
            </p:txBody>
          </p:sp>
          <p:sp>
            <p:nvSpPr>
              <p:cNvPr id="70670" name="Rectangle 16"/>
              <p:cNvSpPr>
                <a:spLocks noChangeArrowheads="1"/>
              </p:cNvSpPr>
              <p:nvPr/>
            </p:nvSpPr>
            <p:spPr bwMode="auto">
              <a:xfrm>
                <a:off x="916" y="3871"/>
                <a:ext cx="3928" cy="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Arial" charset="0"/>
                  </a:rPr>
                  <a:t>Organizer is expanded with key summary </a:t>
                </a:r>
                <a:endParaRPr lang="en-US" sz="2000">
                  <a:latin typeface="Arial" charset="0"/>
                </a:endParaRPr>
              </a:p>
            </p:txBody>
          </p:sp>
          <p:sp>
            <p:nvSpPr>
              <p:cNvPr id="70671" name="Rectangle 17"/>
              <p:cNvSpPr>
                <a:spLocks noChangeArrowheads="1"/>
              </p:cNvSpPr>
              <p:nvPr/>
            </p:nvSpPr>
            <p:spPr bwMode="auto">
              <a:xfrm>
                <a:off x="1802" y="4096"/>
                <a:ext cx="2078"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Arial" charset="0"/>
                  </a:rPr>
                  <a:t>information about the </a:t>
                </a:r>
                <a:endParaRPr lang="en-US" sz="2000">
                  <a:latin typeface="Arial" charset="0"/>
                </a:endParaRPr>
              </a:p>
            </p:txBody>
          </p:sp>
          <p:sp>
            <p:nvSpPr>
              <p:cNvPr id="70672" name="Rectangle 18"/>
              <p:cNvSpPr>
                <a:spLocks noChangeArrowheads="1"/>
              </p:cNvSpPr>
              <p:nvPr/>
            </p:nvSpPr>
            <p:spPr bwMode="auto">
              <a:xfrm>
                <a:off x="1951" y="4320"/>
                <a:ext cx="1772"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Arial" charset="0"/>
                  </a:rPr>
                  <a:t>content of the unit.</a:t>
                </a:r>
                <a:endParaRPr lang="en-US" sz="2000">
                  <a:latin typeface="Arial" charset="0"/>
                </a:endParaRPr>
              </a:p>
            </p:txBody>
          </p:sp>
        </p:grpSp>
      </p:grpSp>
      <p:sp>
        <p:nvSpPr>
          <p:cNvPr id="152" name="TextBox 151"/>
          <p:cNvSpPr txBox="1"/>
          <p:nvPr/>
        </p:nvSpPr>
        <p:spPr>
          <a:xfrm>
            <a:off x="654471" y="3883718"/>
            <a:ext cx="1065212" cy="830997"/>
          </a:xfrm>
          <a:prstGeom prst="rect">
            <a:avLst/>
          </a:prstGeom>
          <a:noFill/>
        </p:spPr>
        <p:txBody>
          <a:bodyPr wrap="square" rtlCol="0">
            <a:spAutoFit/>
          </a:bodyPr>
          <a:lstStyle/>
          <a:p>
            <a:r>
              <a:rPr lang="en-US" b="1" dirty="0">
                <a:solidFill>
                  <a:schemeClr val="accent2"/>
                </a:solidFill>
              </a:rPr>
              <a:t>Page 25-26</a:t>
            </a:r>
          </a:p>
        </p:txBody>
      </p:sp>
    </p:spTree>
    <p:extLst>
      <p:ext uri="{BB962C8B-B14F-4D97-AF65-F5344CB8AC3E}">
        <p14:creationId xmlns:p14="http://schemas.microsoft.com/office/powerpoint/2010/main" val="1958099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73063" y="0"/>
            <a:ext cx="7583487" cy="1143000"/>
          </a:xfrm>
        </p:spPr>
        <p:txBody>
          <a:bodyPr/>
          <a:lstStyle/>
          <a:p>
            <a:pPr eaLnBrk="1" hangingPunct="1"/>
            <a:r>
              <a:rPr lang="en-US" b="1" dirty="0">
                <a:latin typeface="Arial" charset="0"/>
                <a:ea typeface="MS PGothic" charset="0"/>
              </a:rPr>
              <a:t>Connectors</a:t>
            </a:r>
          </a:p>
        </p:txBody>
      </p:sp>
      <p:sp>
        <p:nvSpPr>
          <p:cNvPr id="82947" name="Rectangle 3"/>
          <p:cNvSpPr>
            <a:spLocks noGrp="1" noChangeArrowheads="1"/>
          </p:cNvSpPr>
          <p:nvPr>
            <p:ph idx="1"/>
          </p:nvPr>
        </p:nvSpPr>
        <p:spPr>
          <a:xfrm>
            <a:off x="565712" y="3072494"/>
            <a:ext cx="7924800" cy="2870534"/>
          </a:xfrm>
        </p:spPr>
        <p:txBody>
          <a:bodyPr>
            <a:noAutofit/>
          </a:bodyPr>
          <a:lstStyle/>
          <a:p>
            <a:pPr eaLnBrk="1" hangingPunct="1">
              <a:buFont typeface="Arial" panose="020B0604020202020204" pitchFamily="34" charset="0"/>
              <a:buChar char="•"/>
            </a:pPr>
            <a:r>
              <a:rPr lang="en-US" sz="2800" dirty="0">
                <a:latin typeface="Arial" charset="0"/>
                <a:ea typeface="MS PGothic" charset="0"/>
              </a:rPr>
              <a:t>Linked bubbles can be read as a series of sentences</a:t>
            </a:r>
          </a:p>
          <a:p>
            <a:pPr eaLnBrk="1" hangingPunct="1">
              <a:buFont typeface="Arial" panose="020B0604020202020204" pitchFamily="34" charset="0"/>
              <a:buChar char="•"/>
            </a:pPr>
            <a:endParaRPr lang="en-US" sz="1000" dirty="0">
              <a:latin typeface="Arial" charset="0"/>
              <a:ea typeface="MS PGothic" charset="0"/>
            </a:endParaRPr>
          </a:p>
          <a:p>
            <a:pPr eaLnBrk="1" hangingPunct="1">
              <a:buFont typeface="Arial" panose="020B0604020202020204" pitchFamily="34" charset="0"/>
              <a:buChar char="•"/>
            </a:pPr>
            <a:r>
              <a:rPr lang="en-US" sz="2800" dirty="0">
                <a:latin typeface="Arial" charset="0"/>
                <a:ea typeface="MS PGothic" charset="0"/>
              </a:rPr>
              <a:t>Represent clearest and most accurate picture of relationships between key ideas/concepts</a:t>
            </a:r>
          </a:p>
          <a:p>
            <a:pPr eaLnBrk="1" hangingPunct="1">
              <a:buFont typeface="Arial" panose="020B0604020202020204" pitchFamily="34" charset="0"/>
              <a:buChar char="•"/>
            </a:pPr>
            <a:endParaRPr lang="en-US" sz="1000" dirty="0">
              <a:latin typeface="Arial" charset="0"/>
              <a:ea typeface="MS PGothic" charset="0"/>
            </a:endParaRPr>
          </a:p>
          <a:p>
            <a:pPr eaLnBrk="1" hangingPunct="1">
              <a:buFont typeface="Arial" panose="020B0604020202020204" pitchFamily="34" charset="0"/>
              <a:buChar char="•"/>
            </a:pPr>
            <a:r>
              <a:rPr lang="en-US" sz="2800" dirty="0">
                <a:latin typeface="Arial" charset="0"/>
                <a:ea typeface="MS PGothic" charset="0"/>
              </a:rPr>
              <a:t>See the purple sheet…</a:t>
            </a:r>
          </a:p>
        </p:txBody>
      </p:sp>
      <p:sp>
        <p:nvSpPr>
          <p:cNvPr id="82948" name="Text Box 4"/>
          <p:cNvSpPr txBox="1">
            <a:spLocks noChangeArrowheads="1"/>
          </p:cNvSpPr>
          <p:nvPr/>
        </p:nvSpPr>
        <p:spPr bwMode="auto">
          <a:xfrm>
            <a:off x="5023412" y="812800"/>
            <a:ext cx="3849125" cy="2062163"/>
          </a:xfrm>
          <a:prstGeom prst="rect">
            <a:avLst/>
          </a:prstGeom>
          <a:solidFill>
            <a:schemeClr val="accent1"/>
          </a:solidFill>
          <a:ln w="9525">
            <a:solidFill>
              <a:schemeClr val="tx1"/>
            </a:solidFill>
            <a:miter lim="800000"/>
            <a:headEnd/>
            <a:tailEnd/>
          </a:ln>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sz="3200" dirty="0">
                <a:latin typeface="Comic Sans MS" charset="0"/>
              </a:rPr>
              <a:t>line labels stating the relationship between two or more ideas</a:t>
            </a:r>
          </a:p>
        </p:txBody>
      </p:sp>
      <p:sp>
        <p:nvSpPr>
          <p:cNvPr id="82949" name="Line 5"/>
          <p:cNvSpPr>
            <a:spLocks noChangeShapeType="1"/>
          </p:cNvSpPr>
          <p:nvPr/>
        </p:nvSpPr>
        <p:spPr bwMode="auto">
          <a:xfrm>
            <a:off x="3374022" y="1194707"/>
            <a:ext cx="1581568" cy="45461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2950" name="Text Box 6"/>
          <p:cNvSpPr txBox="1">
            <a:spLocks noChangeArrowheads="1"/>
          </p:cNvSpPr>
          <p:nvPr/>
        </p:nvSpPr>
        <p:spPr bwMode="auto">
          <a:xfrm>
            <a:off x="4032812" y="915695"/>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dirty="0">
                <a:latin typeface="Comic Sans MS" charset="0"/>
              </a:rPr>
              <a:t>are</a:t>
            </a:r>
          </a:p>
        </p:txBody>
      </p:sp>
      <p:sp>
        <p:nvSpPr>
          <p:cNvPr id="82951" name="Footer Placeholder 3"/>
          <p:cNvSpPr txBox="1">
            <a:spLocks/>
          </p:cNvSpPr>
          <p:nvPr/>
        </p:nvSpPr>
        <p:spPr bwMode="auto">
          <a:xfrm>
            <a:off x="4632325" y="6532563"/>
            <a:ext cx="4340225"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Tree>
    <p:extLst>
      <p:ext uri="{BB962C8B-B14F-4D97-AF65-F5344CB8AC3E}">
        <p14:creationId xmlns:p14="http://schemas.microsoft.com/office/powerpoint/2010/main" val="1191812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22960" y="286604"/>
            <a:ext cx="7543800" cy="1194955"/>
          </a:xfrm>
        </p:spPr>
        <p:txBody>
          <a:bodyPr/>
          <a:lstStyle/>
          <a:p>
            <a:pPr algn="ctr" eaLnBrk="1" hangingPunct="1"/>
            <a:r>
              <a:rPr lang="en-US" dirty="0">
                <a:latin typeface="Arial" charset="0"/>
                <a:ea typeface="MS PGothic" charset="0"/>
              </a:rPr>
              <a:t>Practice</a:t>
            </a:r>
          </a:p>
        </p:txBody>
      </p:sp>
      <p:sp>
        <p:nvSpPr>
          <p:cNvPr id="66564" name="Rectangle 3"/>
          <p:cNvSpPr>
            <a:spLocks noGrp="1" noChangeArrowheads="1"/>
          </p:cNvSpPr>
          <p:nvPr>
            <p:ph idx="1"/>
          </p:nvPr>
        </p:nvSpPr>
        <p:spPr>
          <a:xfrm>
            <a:off x="649339" y="1826629"/>
            <a:ext cx="8323211" cy="4360863"/>
          </a:xfrm>
        </p:spPr>
        <p:txBody>
          <a:bodyPr>
            <a:normAutofit lnSpcReduction="10000"/>
          </a:bodyPr>
          <a:lstStyle/>
          <a:p>
            <a:pPr eaLnBrk="1" hangingPunct="1"/>
            <a:r>
              <a:rPr lang="en-US" sz="2800" b="1" i="1" dirty="0">
                <a:latin typeface="Arial" charset="0"/>
                <a:ea typeface="MS PGothic" charset="0"/>
              </a:rPr>
              <a:t>Work on drafting your extended unit map:</a:t>
            </a:r>
          </a:p>
          <a:p>
            <a:pPr eaLnBrk="1" hangingPunct="1"/>
            <a:endParaRPr lang="en-US" sz="900" b="1" i="1" dirty="0">
              <a:latin typeface="Arial" charset="0"/>
              <a:ea typeface="MS PGothic" charset="0"/>
            </a:endParaRPr>
          </a:p>
          <a:p>
            <a:pPr>
              <a:spcBef>
                <a:spcPts val="0"/>
              </a:spcBef>
              <a:spcAft>
                <a:spcPts val="0"/>
              </a:spcAft>
              <a:buFont typeface="Wingdings" panose="05000000000000000000" pitchFamily="2" charset="2"/>
              <a:buChar char="§"/>
            </a:pPr>
            <a:r>
              <a:rPr lang="en-US" sz="2800" dirty="0">
                <a:latin typeface="Arial" charset="0"/>
                <a:ea typeface="MS PGothic" charset="0"/>
              </a:rPr>
              <a:t>Identify the Standards that you will be addressing (you may need to unpack more)</a:t>
            </a:r>
          </a:p>
          <a:p>
            <a:pPr>
              <a:spcBef>
                <a:spcPts val="0"/>
              </a:spcBef>
              <a:spcAft>
                <a:spcPts val="0"/>
              </a:spcAft>
              <a:buFont typeface="Wingdings" panose="05000000000000000000" pitchFamily="2" charset="2"/>
              <a:buChar char="§"/>
            </a:pPr>
            <a:endParaRPr lang="en-US" sz="1700" dirty="0">
              <a:latin typeface="Arial" charset="0"/>
              <a:ea typeface="MS PGothic" charset="0"/>
            </a:endParaRPr>
          </a:p>
          <a:p>
            <a:pPr>
              <a:spcBef>
                <a:spcPts val="0"/>
              </a:spcBef>
              <a:spcAft>
                <a:spcPts val="0"/>
              </a:spcAft>
              <a:buFont typeface="Wingdings" panose="05000000000000000000" pitchFamily="2" charset="2"/>
              <a:buChar char="§"/>
            </a:pPr>
            <a:r>
              <a:rPr lang="en-US" sz="2800" dirty="0">
                <a:latin typeface="Arial" charset="0"/>
                <a:ea typeface="MS PGothic" charset="0"/>
              </a:rPr>
              <a:t>Use curriculum guides to help identify appropriate sub-bubbles(topics) and critical content within your unit.</a:t>
            </a:r>
          </a:p>
          <a:p>
            <a:pPr>
              <a:spcBef>
                <a:spcPts val="0"/>
              </a:spcBef>
              <a:spcAft>
                <a:spcPts val="0"/>
              </a:spcAft>
              <a:buFont typeface="Wingdings" panose="05000000000000000000" pitchFamily="2" charset="2"/>
              <a:buChar char="§"/>
            </a:pPr>
            <a:endParaRPr lang="en-US" sz="1700" dirty="0">
              <a:latin typeface="Arial" charset="0"/>
              <a:ea typeface="MS PGothic" charset="0"/>
            </a:endParaRPr>
          </a:p>
          <a:p>
            <a:pPr>
              <a:spcBef>
                <a:spcPts val="0"/>
              </a:spcBef>
              <a:spcAft>
                <a:spcPts val="0"/>
              </a:spcAft>
              <a:buFont typeface="Wingdings" panose="05000000000000000000" pitchFamily="2" charset="2"/>
              <a:buChar char="§"/>
            </a:pPr>
            <a:r>
              <a:rPr lang="en-US" sz="2800" dirty="0">
                <a:latin typeface="Arial" charset="0"/>
                <a:ea typeface="MS PGothic" charset="0"/>
              </a:rPr>
              <a:t>Map out the pieces and connections between them</a:t>
            </a:r>
          </a:p>
          <a:p>
            <a:pPr>
              <a:spcBef>
                <a:spcPts val="0"/>
              </a:spcBef>
              <a:spcAft>
                <a:spcPts val="0"/>
              </a:spcAft>
              <a:buFont typeface="Wingdings" panose="05000000000000000000" pitchFamily="2" charset="2"/>
              <a:buChar char="§"/>
            </a:pPr>
            <a:endParaRPr lang="en-US" sz="1700" dirty="0">
              <a:latin typeface="Arial" charset="0"/>
              <a:ea typeface="MS PGothic" charset="0"/>
            </a:endParaRPr>
          </a:p>
          <a:p>
            <a:pPr>
              <a:spcBef>
                <a:spcPts val="0"/>
              </a:spcBef>
              <a:spcAft>
                <a:spcPts val="0"/>
              </a:spcAft>
              <a:buFont typeface="Wingdings" panose="05000000000000000000" pitchFamily="2" charset="2"/>
              <a:buChar char="§"/>
            </a:pPr>
            <a:r>
              <a:rPr lang="en-US" sz="2800" dirty="0">
                <a:latin typeface="Arial" charset="0"/>
                <a:ea typeface="MS PGothic" charset="0"/>
              </a:rPr>
              <a:t>Make sure that the language from your standard is included in the content of your unit map</a:t>
            </a:r>
          </a:p>
        </p:txBody>
      </p:sp>
      <p:sp>
        <p:nvSpPr>
          <p:cNvPr id="66563" name="Footer Placeholder 3"/>
          <p:cNvSpPr txBox="1">
            <a:spLocks/>
          </p:cNvSpPr>
          <p:nvPr/>
        </p:nvSpPr>
        <p:spPr bwMode="auto">
          <a:xfrm>
            <a:off x="4632325" y="6532563"/>
            <a:ext cx="4340225"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Tree>
    <p:extLst>
      <p:ext uri="{BB962C8B-B14F-4D97-AF65-F5344CB8AC3E}">
        <p14:creationId xmlns:p14="http://schemas.microsoft.com/office/powerpoint/2010/main" val="2658108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218105"/>
          </a:xfrm>
        </p:spPr>
        <p:txBody>
          <a:bodyPr/>
          <a:lstStyle/>
          <a:p>
            <a:pPr algn="ctr"/>
            <a:r>
              <a:rPr lang="en-US" b="1" dirty="0">
                <a:latin typeface="Calibri" panose="020F0502020204030204" pitchFamily="34" charset="0"/>
                <a:cs typeface="Calibri" panose="020F0502020204030204" pitchFamily="34" charset="0"/>
              </a:rPr>
              <a:t>Connector Check</a:t>
            </a:r>
          </a:p>
        </p:txBody>
      </p:sp>
      <p:sp>
        <p:nvSpPr>
          <p:cNvPr id="3" name="Content Placeholder 2"/>
          <p:cNvSpPr>
            <a:spLocks noGrp="1"/>
          </p:cNvSpPr>
          <p:nvPr>
            <p:ph idx="1"/>
          </p:nvPr>
        </p:nvSpPr>
        <p:spPr/>
        <p:txBody>
          <a:bodyPr>
            <a:normAutofit/>
          </a:bodyPr>
          <a:lstStyle/>
          <a:p>
            <a:r>
              <a:rPr lang="en-US" sz="2800" dirty="0"/>
              <a:t>Try reading your Extended Unit Map from the unit title through the “is about” bubble, through each sub-bubble through the chain under each sub-bubble. Does each chain read as a complete, grammatically correct sentence?</a:t>
            </a:r>
          </a:p>
          <a:p>
            <a:endParaRPr lang="en-US" sz="1200" dirty="0"/>
          </a:p>
          <a:p>
            <a:r>
              <a:rPr lang="en-US" sz="2800" dirty="0"/>
              <a:t>If not, adjust the language in the sub-bubble and/or on the line labels until the sentences are grammatically correct.</a:t>
            </a:r>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27</a:t>
            </a:fld>
            <a:endParaRPr lang="en-US" altLang="en-US"/>
          </a:p>
        </p:txBody>
      </p:sp>
    </p:spTree>
    <p:extLst>
      <p:ext uri="{BB962C8B-B14F-4D97-AF65-F5344CB8AC3E}">
        <p14:creationId xmlns:p14="http://schemas.microsoft.com/office/powerpoint/2010/main" val="3665530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a:latin typeface="Arial" charset="0"/>
                <a:ea typeface="MS PGothic" charset="0"/>
              </a:rPr>
              <a:t>The </a:t>
            </a:r>
            <a:r>
              <a:rPr lang="ja-JP" altLang="en-US" dirty="0">
                <a:latin typeface="Arial" charset="0"/>
                <a:ea typeface="MS PGothic" charset="0"/>
              </a:rPr>
              <a:t>“</a:t>
            </a:r>
            <a:r>
              <a:rPr lang="en-US" altLang="ja-JP" dirty="0">
                <a:latin typeface="Arial" charset="0"/>
                <a:ea typeface="MS PGothic" charset="0"/>
              </a:rPr>
              <a:t>Big Idea</a:t>
            </a:r>
            <a:r>
              <a:rPr lang="ja-JP" altLang="en-US" dirty="0">
                <a:latin typeface="Arial" charset="0"/>
                <a:ea typeface="MS PGothic" charset="0"/>
              </a:rPr>
              <a:t>”</a:t>
            </a:r>
            <a:r>
              <a:rPr lang="en-US" altLang="ja-JP" dirty="0">
                <a:latin typeface="Arial" charset="0"/>
                <a:ea typeface="MS PGothic" charset="0"/>
              </a:rPr>
              <a:t> Paraphrase</a:t>
            </a:r>
            <a:endParaRPr lang="en-US" dirty="0">
              <a:latin typeface="Arial" charset="0"/>
              <a:ea typeface="MS PGothic" charset="0"/>
            </a:endParaRPr>
          </a:p>
        </p:txBody>
      </p:sp>
      <p:sp>
        <p:nvSpPr>
          <p:cNvPr id="68611" name="Rectangle 3"/>
          <p:cNvSpPr>
            <a:spLocks noGrp="1" noChangeArrowheads="1"/>
          </p:cNvSpPr>
          <p:nvPr>
            <p:ph idx="1"/>
          </p:nvPr>
        </p:nvSpPr>
        <p:spPr>
          <a:xfrm>
            <a:off x="592138" y="2159000"/>
            <a:ext cx="4284662" cy="4360863"/>
          </a:xfrm>
        </p:spPr>
        <p:txBody>
          <a:bodyPr>
            <a:normAutofit/>
          </a:bodyPr>
          <a:lstStyle/>
          <a:p>
            <a:pPr eaLnBrk="1" hangingPunct="1"/>
            <a:r>
              <a:rPr lang="en-US" sz="3200" dirty="0">
                <a:latin typeface="Arial" charset="0"/>
                <a:ea typeface="MS PGothic" charset="0"/>
              </a:rPr>
              <a:t>Captures the major point of learning</a:t>
            </a:r>
          </a:p>
          <a:p>
            <a:pPr eaLnBrk="1" hangingPunct="1"/>
            <a:r>
              <a:rPr lang="en-US" sz="3200" dirty="0">
                <a:latin typeface="Arial" charset="0"/>
                <a:ea typeface="MS PGothic" charset="0"/>
              </a:rPr>
              <a:t>Translated for students</a:t>
            </a:r>
          </a:p>
          <a:p>
            <a:pPr eaLnBrk="1" hangingPunct="1"/>
            <a:r>
              <a:rPr lang="en-US" sz="3200" dirty="0">
                <a:latin typeface="Arial" charset="0"/>
                <a:ea typeface="MS PGothic" charset="0"/>
              </a:rPr>
              <a:t>Understandable</a:t>
            </a:r>
          </a:p>
          <a:p>
            <a:pPr eaLnBrk="1" hangingPunct="1"/>
            <a:r>
              <a:rPr lang="en-US" sz="3200" dirty="0">
                <a:latin typeface="Arial" charset="0"/>
                <a:ea typeface="MS PGothic" charset="0"/>
              </a:rPr>
              <a:t>Inclusive</a:t>
            </a:r>
          </a:p>
        </p:txBody>
      </p:sp>
      <p:sp>
        <p:nvSpPr>
          <p:cNvPr id="68612" name="Oval 4"/>
          <p:cNvSpPr>
            <a:spLocks noChangeArrowheads="1"/>
          </p:cNvSpPr>
          <p:nvPr/>
        </p:nvSpPr>
        <p:spPr bwMode="auto">
          <a:xfrm>
            <a:off x="4800600" y="3632200"/>
            <a:ext cx="3060700" cy="17272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8613" name="Oval 5"/>
          <p:cNvSpPr>
            <a:spLocks noChangeArrowheads="1"/>
          </p:cNvSpPr>
          <p:nvPr/>
        </p:nvSpPr>
        <p:spPr bwMode="auto">
          <a:xfrm>
            <a:off x="5283200" y="3873500"/>
            <a:ext cx="2400300" cy="1752600"/>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8614" name="Line 6"/>
          <p:cNvSpPr>
            <a:spLocks noChangeShapeType="1"/>
          </p:cNvSpPr>
          <p:nvPr/>
        </p:nvSpPr>
        <p:spPr bwMode="auto">
          <a:xfrm>
            <a:off x="5372100" y="5080000"/>
            <a:ext cx="22352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5" name="Line 7"/>
          <p:cNvSpPr>
            <a:spLocks noChangeShapeType="1"/>
          </p:cNvSpPr>
          <p:nvPr/>
        </p:nvSpPr>
        <p:spPr bwMode="auto">
          <a:xfrm flipH="1" flipV="1">
            <a:off x="5118100" y="3390900"/>
            <a:ext cx="1168400" cy="482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6" name="Text Box 8"/>
          <p:cNvSpPr txBox="1">
            <a:spLocks noChangeArrowheads="1"/>
          </p:cNvSpPr>
          <p:nvPr/>
        </p:nvSpPr>
        <p:spPr bwMode="auto">
          <a:xfrm rot="1392635">
            <a:off x="5372100" y="3238500"/>
            <a:ext cx="157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a:t>Is about</a:t>
            </a:r>
          </a:p>
        </p:txBody>
      </p:sp>
      <p:sp>
        <p:nvSpPr>
          <p:cNvPr id="68617" name="AutoShape 9"/>
          <p:cNvSpPr>
            <a:spLocks noChangeArrowheads="1"/>
          </p:cNvSpPr>
          <p:nvPr/>
        </p:nvSpPr>
        <p:spPr bwMode="auto">
          <a:xfrm>
            <a:off x="3797300" y="5181600"/>
            <a:ext cx="2044700" cy="266700"/>
          </a:xfrm>
          <a:prstGeom prst="rightArrow">
            <a:avLst>
              <a:gd name="adj1" fmla="val 50000"/>
              <a:gd name="adj2" fmla="val 191667"/>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8618" name="Text Box 10"/>
          <p:cNvSpPr txBox="1">
            <a:spLocks noChangeArrowheads="1"/>
          </p:cNvSpPr>
          <p:nvPr/>
        </p:nvSpPr>
        <p:spPr bwMode="auto">
          <a:xfrm>
            <a:off x="5918200" y="5118100"/>
            <a:ext cx="1117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spcBef>
                <a:spcPct val="50000"/>
              </a:spcBef>
            </a:pPr>
            <a:r>
              <a:rPr lang="en-US"/>
              <a:t>pp.</a:t>
            </a:r>
          </a:p>
        </p:txBody>
      </p:sp>
      <p:sp>
        <p:nvSpPr>
          <p:cNvPr id="68619" name="Footer Placeholder 3"/>
          <p:cNvSpPr txBox="1">
            <a:spLocks/>
          </p:cNvSpPr>
          <p:nvPr/>
        </p:nvSpPr>
        <p:spPr bwMode="auto">
          <a:xfrm>
            <a:off x="4632325" y="6532563"/>
            <a:ext cx="4340225"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
        <p:nvSpPr>
          <p:cNvPr id="12" name="TextBox 11"/>
          <p:cNvSpPr txBox="1"/>
          <p:nvPr/>
        </p:nvSpPr>
        <p:spPr>
          <a:xfrm>
            <a:off x="7150894" y="1880354"/>
            <a:ext cx="1065212" cy="830997"/>
          </a:xfrm>
          <a:prstGeom prst="rect">
            <a:avLst/>
          </a:prstGeom>
          <a:noFill/>
        </p:spPr>
        <p:txBody>
          <a:bodyPr wrap="square" rtlCol="0">
            <a:spAutoFit/>
          </a:bodyPr>
          <a:lstStyle/>
          <a:p>
            <a:r>
              <a:rPr lang="en-US" b="1" dirty="0">
                <a:solidFill>
                  <a:schemeClr val="accent2"/>
                </a:solidFill>
              </a:rPr>
              <a:t>Page 22</a:t>
            </a:r>
          </a:p>
        </p:txBody>
      </p:sp>
    </p:spTree>
    <p:extLst>
      <p:ext uri="{BB962C8B-B14F-4D97-AF65-F5344CB8AC3E}">
        <p14:creationId xmlns:p14="http://schemas.microsoft.com/office/powerpoint/2010/main" val="1657848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22960" y="286604"/>
            <a:ext cx="7543800" cy="1183381"/>
          </a:xfrm>
        </p:spPr>
        <p:txBody>
          <a:bodyPr/>
          <a:lstStyle/>
          <a:p>
            <a:pPr algn="ctr" eaLnBrk="1" hangingPunct="1"/>
            <a:r>
              <a:rPr lang="en-US" dirty="0">
                <a:latin typeface="Arial" charset="0"/>
                <a:ea typeface="MS PGothic" charset="0"/>
              </a:rPr>
              <a:t>Practice</a:t>
            </a:r>
          </a:p>
        </p:txBody>
      </p:sp>
      <p:sp>
        <p:nvSpPr>
          <p:cNvPr id="74756" name="Rectangle 3"/>
          <p:cNvSpPr>
            <a:spLocks noGrp="1" noChangeArrowheads="1"/>
          </p:cNvSpPr>
          <p:nvPr>
            <p:ph idx="1"/>
          </p:nvPr>
        </p:nvSpPr>
        <p:spPr>
          <a:xfrm>
            <a:off x="610393" y="1935142"/>
            <a:ext cx="8043862" cy="4360863"/>
          </a:xfrm>
        </p:spPr>
        <p:txBody>
          <a:bodyPr/>
          <a:lstStyle/>
          <a:p>
            <a:pPr eaLnBrk="1" hangingPunct="1"/>
            <a:r>
              <a:rPr lang="en-US" sz="2800" dirty="0">
                <a:latin typeface="Arial" charset="0"/>
                <a:ea typeface="MS PGothic" charset="0"/>
              </a:rPr>
              <a:t>Do your “is about” bubble on your expanded map</a:t>
            </a:r>
            <a:r>
              <a:rPr lang="en-US" dirty="0">
                <a:latin typeface="Arial" charset="0"/>
                <a:ea typeface="MS PGothic" charset="0"/>
              </a:rPr>
              <a:t>.</a:t>
            </a:r>
          </a:p>
        </p:txBody>
      </p:sp>
      <p:sp>
        <p:nvSpPr>
          <p:cNvPr id="74755" name="Footer Placeholder 3"/>
          <p:cNvSpPr txBox="1">
            <a:spLocks/>
          </p:cNvSpPr>
          <p:nvPr/>
        </p:nvSpPr>
        <p:spPr bwMode="auto">
          <a:xfrm>
            <a:off x="4632325" y="6532563"/>
            <a:ext cx="4340225"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pic>
        <p:nvPicPr>
          <p:cNvPr id="2" name="Picture 1"/>
          <p:cNvPicPr>
            <a:picLocks noChangeAspect="1"/>
          </p:cNvPicPr>
          <p:nvPr/>
        </p:nvPicPr>
        <p:blipFill>
          <a:blip r:embed="rId3"/>
          <a:stretch>
            <a:fillRect/>
          </a:stretch>
        </p:blipFill>
        <p:spPr>
          <a:xfrm>
            <a:off x="2146107" y="2512850"/>
            <a:ext cx="4972433" cy="3590439"/>
          </a:xfrm>
          <a:prstGeom prst="rect">
            <a:avLst/>
          </a:prstGeom>
        </p:spPr>
      </p:pic>
    </p:spTree>
    <p:extLst>
      <p:ext uri="{BB962C8B-B14F-4D97-AF65-F5344CB8AC3E}">
        <p14:creationId xmlns:p14="http://schemas.microsoft.com/office/powerpoint/2010/main" val="412995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4"/>
            <a:ext cx="7543800" cy="1218105"/>
          </a:xfrm>
        </p:spPr>
        <p:txBody>
          <a:bodyPr/>
          <a:lstStyle/>
          <a:p>
            <a:r>
              <a:rPr lang="en-US" b="1" dirty="0">
                <a:latin typeface="+mn-lt"/>
              </a:rPr>
              <a:t>Barriers to Student Success</a:t>
            </a:r>
          </a:p>
        </p:txBody>
      </p:sp>
      <p:sp>
        <p:nvSpPr>
          <p:cNvPr id="4" name="Content Placeholder 3"/>
          <p:cNvSpPr>
            <a:spLocks noGrp="1"/>
          </p:cNvSpPr>
          <p:nvPr>
            <p:ph sz="half" idx="1"/>
          </p:nvPr>
        </p:nvSpPr>
        <p:spPr>
          <a:xfrm>
            <a:off x="822960" y="1845735"/>
            <a:ext cx="3413374" cy="4023359"/>
          </a:xfrm>
        </p:spPr>
        <p:txBody>
          <a:bodyPr>
            <a:normAutofit/>
          </a:bodyPr>
          <a:lstStyle/>
          <a:p>
            <a:pPr>
              <a:buFont typeface="Arial" panose="020B0604020202020204" pitchFamily="34" charset="0"/>
              <a:buChar char="•"/>
            </a:pPr>
            <a:r>
              <a:rPr lang="en-US" dirty="0"/>
              <a:t>Skill gaps – reading, problem solving, research</a:t>
            </a:r>
          </a:p>
          <a:p>
            <a:pPr>
              <a:buFont typeface="Arial" panose="020B0604020202020204" pitchFamily="34" charset="0"/>
              <a:buChar char="•"/>
            </a:pPr>
            <a:r>
              <a:rPr lang="en-US" dirty="0"/>
              <a:t>Knowledge gaps (from previous courses)</a:t>
            </a:r>
          </a:p>
          <a:p>
            <a:pPr>
              <a:buFont typeface="Arial" panose="020B0604020202020204" pitchFamily="34" charset="0"/>
              <a:buChar char="•"/>
            </a:pPr>
            <a:r>
              <a:rPr lang="en-US" dirty="0"/>
              <a:t>Won’t ask questions/for help</a:t>
            </a:r>
          </a:p>
          <a:p>
            <a:pPr>
              <a:buFont typeface="Arial" panose="020B0604020202020204" pitchFamily="34" charset="0"/>
              <a:buChar char="•"/>
            </a:pPr>
            <a:r>
              <a:rPr lang="en-US" dirty="0"/>
              <a:t>Mindset (I can’t…)</a:t>
            </a:r>
          </a:p>
          <a:p>
            <a:pPr>
              <a:buFont typeface="Arial" panose="020B0604020202020204" pitchFamily="34" charset="0"/>
              <a:buChar char="•"/>
            </a:pPr>
            <a:r>
              <a:rPr lang="en-US" dirty="0"/>
              <a:t>Social acceptance</a:t>
            </a:r>
          </a:p>
          <a:p>
            <a:pPr>
              <a:buFont typeface="Arial" panose="020B0604020202020204" pitchFamily="34" charset="0"/>
              <a:buChar char="•"/>
            </a:pPr>
            <a:r>
              <a:rPr lang="en-US" dirty="0"/>
              <a:t>Don’t value education, disengaged, or only care about the “A”</a:t>
            </a:r>
          </a:p>
          <a:p>
            <a:pPr>
              <a:buFont typeface="Arial" panose="020B0604020202020204" pitchFamily="34" charset="0"/>
              <a:buChar char="•"/>
            </a:pPr>
            <a:endParaRPr lang="en-US" sz="1000"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2" name="Content Placeholder 1"/>
          <p:cNvSpPr>
            <a:spLocks noGrp="1"/>
          </p:cNvSpPr>
          <p:nvPr>
            <p:ph sz="half" idx="2"/>
          </p:nvPr>
        </p:nvSpPr>
        <p:spPr/>
        <p:txBody>
          <a:bodyPr>
            <a:normAutofit/>
          </a:bodyPr>
          <a:lstStyle/>
          <a:p>
            <a:pPr>
              <a:buFont typeface="Arial" panose="020B0604020202020204" pitchFamily="34" charset="0"/>
              <a:buChar char="•"/>
            </a:pPr>
            <a:r>
              <a:rPr lang="en-US" dirty="0"/>
              <a:t>Lazy, do it later mentality</a:t>
            </a:r>
          </a:p>
          <a:p>
            <a:pPr>
              <a:buFont typeface="Arial" panose="020B0604020202020204" pitchFamily="34" charset="0"/>
              <a:buChar char="•"/>
            </a:pPr>
            <a:r>
              <a:rPr lang="en-US" dirty="0"/>
              <a:t>Struggle to focus (distractions, cell phones)</a:t>
            </a:r>
          </a:p>
          <a:p>
            <a:pPr>
              <a:buFont typeface="Arial" panose="020B0604020202020204" pitchFamily="34" charset="0"/>
              <a:buChar char="•"/>
            </a:pPr>
            <a:r>
              <a:rPr lang="en-US" dirty="0"/>
              <a:t>Attendance</a:t>
            </a:r>
          </a:p>
          <a:p>
            <a:pPr>
              <a:buFont typeface="Arial" panose="020B0604020202020204" pitchFamily="34" charset="0"/>
              <a:buChar char="•"/>
            </a:pPr>
            <a:r>
              <a:rPr lang="en-US" dirty="0"/>
              <a:t>Afraid to stretch because of too much support</a:t>
            </a:r>
          </a:p>
          <a:p>
            <a:pPr>
              <a:buFont typeface="Arial" panose="020B0604020202020204" pitchFamily="34" charset="0"/>
              <a:buChar char="•"/>
            </a:pPr>
            <a:r>
              <a:rPr lang="en-US" dirty="0"/>
              <a:t>Cheating</a:t>
            </a:r>
          </a:p>
          <a:p>
            <a:pPr>
              <a:buFont typeface="Arial" panose="020B0604020202020204" pitchFamily="34" charset="0"/>
              <a:buChar char="•"/>
            </a:pPr>
            <a:r>
              <a:rPr lang="en-US" dirty="0"/>
              <a:t>Lack of support at home</a:t>
            </a:r>
          </a:p>
          <a:p>
            <a:pPr>
              <a:buFont typeface="Arial" panose="020B0604020202020204" pitchFamily="34" charset="0"/>
              <a:buChar char="•"/>
            </a:pPr>
            <a:r>
              <a:rPr lang="en-US" dirty="0"/>
              <a:t>Struggle with “big picture”</a:t>
            </a:r>
          </a:p>
          <a:p>
            <a:endParaRPr lang="en-US" dirty="0"/>
          </a:p>
        </p:txBody>
      </p:sp>
    </p:spTree>
    <p:extLst>
      <p:ext uri="{BB962C8B-B14F-4D97-AF65-F5344CB8AC3E}">
        <p14:creationId xmlns:p14="http://schemas.microsoft.com/office/powerpoint/2010/main" val="3715635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822960" y="286604"/>
            <a:ext cx="7543800" cy="1188013"/>
          </a:xfrm>
        </p:spPr>
        <p:txBody>
          <a:bodyPr/>
          <a:lstStyle/>
          <a:p>
            <a:pPr algn="ctr" eaLnBrk="1" hangingPunct="1"/>
            <a:r>
              <a:rPr lang="en-US" b="1" dirty="0">
                <a:latin typeface="Arial" charset="0"/>
                <a:ea typeface="MS PGothic" charset="0"/>
              </a:rPr>
              <a:t>Mixed Pair-Share</a:t>
            </a:r>
          </a:p>
        </p:txBody>
      </p:sp>
      <p:sp>
        <p:nvSpPr>
          <p:cNvPr id="4" name="Footer Placeholder 3"/>
          <p:cNvSpPr>
            <a:spLocks noGrp="1"/>
          </p:cNvSpPr>
          <p:nvPr>
            <p:ph type="ftr" sz="quarter" idx="11"/>
          </p:nvPr>
        </p:nvSpPr>
        <p:spPr>
          <a:xfrm>
            <a:off x="4632325" y="6532563"/>
            <a:ext cx="4340225" cy="385762"/>
          </a:xfrm>
        </p:spPr>
        <p:txBody>
          <a:bodyPr/>
          <a:lstStyle/>
          <a:p>
            <a:pPr>
              <a:defRPr/>
            </a:pPr>
            <a:r>
              <a:rPr lang="en-US" dirty="0"/>
              <a:t>University of Kansas Center for Research on Learning  2002</a:t>
            </a:r>
          </a:p>
        </p:txBody>
      </p:sp>
      <p:sp>
        <p:nvSpPr>
          <p:cNvPr id="7680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CBABB865-A0A4-F344-8F8B-C9343F715298}" type="slidenum">
              <a:rPr lang="en-US" sz="1200">
                <a:latin typeface="Arial Black" charset="0"/>
              </a:rPr>
              <a:pPr/>
              <a:t>30</a:t>
            </a:fld>
            <a:endParaRPr lang="en-US" sz="1200">
              <a:latin typeface="Arial Black" charset="0"/>
            </a:endParaRPr>
          </a:p>
        </p:txBody>
      </p:sp>
      <p:pic>
        <p:nvPicPr>
          <p:cNvPr id="76805"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1300" y="1863555"/>
            <a:ext cx="4391025" cy="4280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6" name="Rectangle 5"/>
          <p:cNvSpPr>
            <a:spLocks noChangeArrowheads="1"/>
          </p:cNvSpPr>
          <p:nvPr/>
        </p:nvSpPr>
        <p:spPr bwMode="auto">
          <a:xfrm>
            <a:off x="4977606" y="2038513"/>
            <a:ext cx="3649662"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atin typeface="Arial" charset="0"/>
              </a:rPr>
              <a:t>Get with someone in a different content then you and share your “is about” statements.</a:t>
            </a:r>
          </a:p>
          <a:p>
            <a:endParaRPr lang="en-US">
              <a:latin typeface="Arial" charset="0"/>
            </a:endParaRPr>
          </a:p>
          <a:p>
            <a:r>
              <a:rPr lang="en-US">
                <a:latin typeface="Arial" charset="0"/>
              </a:rPr>
              <a:t>Are they clear and understandable?</a:t>
            </a:r>
          </a:p>
          <a:p>
            <a:endParaRPr lang="en-US">
              <a:latin typeface="Arial" charset="0"/>
            </a:endParaRPr>
          </a:p>
          <a:p>
            <a:r>
              <a:rPr lang="en-US">
                <a:latin typeface="Arial" charset="0"/>
              </a:rPr>
              <a:t>If not, discuss how to reword these.</a:t>
            </a:r>
            <a:endParaRPr lang="en-US"/>
          </a:p>
        </p:txBody>
      </p:sp>
    </p:spTree>
    <p:extLst>
      <p:ext uri="{BB962C8B-B14F-4D97-AF65-F5344CB8AC3E}">
        <p14:creationId xmlns:p14="http://schemas.microsoft.com/office/powerpoint/2010/main" val="1697284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2"/>
          <p:cNvSpPr>
            <a:spLocks noGrp="1"/>
          </p:cNvSpPr>
          <p:nvPr>
            <p:ph type="ftr" sz="quarter" idx="11"/>
          </p:nvPr>
        </p:nvSpPr>
        <p:spPr>
          <a:xfrm>
            <a:off x="706438" y="6381750"/>
            <a:ext cx="5313362"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l"/>
            <a:r>
              <a:rPr lang="en-US" sz="1200"/>
              <a:t>University of Kansas Center for Research on Learning  2002</a:t>
            </a:r>
          </a:p>
        </p:txBody>
      </p:sp>
      <p:grpSp>
        <p:nvGrpSpPr>
          <p:cNvPr id="114691" name="Group 340"/>
          <p:cNvGrpSpPr>
            <a:grpSpLocks/>
          </p:cNvGrpSpPr>
          <p:nvPr/>
        </p:nvGrpSpPr>
        <p:grpSpPr bwMode="auto">
          <a:xfrm>
            <a:off x="704850" y="228600"/>
            <a:ext cx="7735888" cy="6048375"/>
            <a:chOff x="446" y="196"/>
            <a:chExt cx="4873" cy="3810"/>
          </a:xfrm>
        </p:grpSpPr>
        <p:sp>
          <p:nvSpPr>
            <p:cNvPr id="114702" name="Rectangle 341"/>
            <p:cNvSpPr>
              <a:spLocks noChangeArrowheads="1"/>
            </p:cNvSpPr>
            <p:nvPr/>
          </p:nvSpPr>
          <p:spPr bwMode="auto">
            <a:xfrm>
              <a:off x="4309" y="197"/>
              <a:ext cx="553"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Elida Cordora</a:t>
              </a:r>
              <a:endParaRPr lang="en-US">
                <a:latin typeface="Comic Sans MS" charset="0"/>
              </a:endParaRPr>
            </a:p>
          </p:txBody>
        </p:sp>
        <p:sp>
          <p:nvSpPr>
            <p:cNvPr id="114703" name="Rectangle 342"/>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NAME</a:t>
              </a:r>
              <a:endParaRPr lang="en-US">
                <a:latin typeface="Arial" charset="0"/>
              </a:endParaRPr>
            </a:p>
          </p:txBody>
        </p:sp>
        <p:sp>
          <p:nvSpPr>
            <p:cNvPr id="114704" name="Rectangle 343"/>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DATE</a:t>
              </a:r>
              <a:endParaRPr lang="en-US">
                <a:latin typeface="Arial" charset="0"/>
              </a:endParaRPr>
            </a:p>
          </p:txBody>
        </p:sp>
        <p:sp>
          <p:nvSpPr>
            <p:cNvPr id="114705" name="Line 344"/>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06" name="Line 345"/>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07" name="Rectangle 346"/>
            <p:cNvSpPr>
              <a:spLocks noChangeArrowheads="1"/>
            </p:cNvSpPr>
            <p:nvPr/>
          </p:nvSpPr>
          <p:spPr bwMode="auto">
            <a:xfrm>
              <a:off x="446" y="196"/>
              <a:ext cx="118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14708" name="Rectangle 347"/>
            <p:cNvSpPr>
              <a:spLocks noChangeArrowheads="1"/>
            </p:cNvSpPr>
            <p:nvPr/>
          </p:nvSpPr>
          <p:spPr bwMode="auto">
            <a:xfrm>
              <a:off x="2570" y="265"/>
              <a:ext cx="552"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14709" name="Rectangle 348"/>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14710" name="Rectangle 349"/>
            <p:cNvSpPr>
              <a:spLocks noChangeArrowheads="1"/>
            </p:cNvSpPr>
            <p:nvPr/>
          </p:nvSpPr>
          <p:spPr bwMode="auto">
            <a:xfrm>
              <a:off x="1181"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14711" name="Rectangle 350"/>
            <p:cNvSpPr>
              <a:spLocks noChangeArrowheads="1"/>
            </p:cNvSpPr>
            <p:nvPr/>
          </p:nvSpPr>
          <p:spPr bwMode="auto">
            <a:xfrm>
              <a:off x="2769" y="601"/>
              <a:ext cx="540"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rPr>
                <a:t>CURRENT UNIT</a:t>
              </a:r>
              <a:endParaRPr lang="en-US">
                <a:latin typeface="Times" charset="0"/>
              </a:endParaRPr>
            </a:p>
          </p:txBody>
        </p:sp>
        <p:sp>
          <p:nvSpPr>
            <p:cNvPr id="114712" name="Rectangle 351"/>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14713" name="Rectangle 352"/>
            <p:cNvSpPr>
              <a:spLocks noChangeArrowheads="1"/>
            </p:cNvSpPr>
            <p:nvPr/>
          </p:nvSpPr>
          <p:spPr bwMode="auto">
            <a:xfrm>
              <a:off x="4838"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14714" name="Line 353"/>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15" name="Line 354"/>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16" name="Line 355"/>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17" name="Line 356"/>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18" name="Arc 357"/>
            <p:cNvSpPr>
              <a:spLocks/>
            </p:cNvSpPr>
            <p:nvPr/>
          </p:nvSpPr>
          <p:spPr bwMode="auto">
            <a:xfrm>
              <a:off x="473" y="382"/>
              <a:ext cx="1293" cy="199"/>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719" name="Arc 358"/>
            <p:cNvSpPr>
              <a:spLocks/>
            </p:cNvSpPr>
            <p:nvPr/>
          </p:nvSpPr>
          <p:spPr bwMode="auto">
            <a:xfrm>
              <a:off x="466" y="375"/>
              <a:ext cx="1300" cy="20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720" name="Arc 359"/>
            <p:cNvSpPr>
              <a:spLocks/>
            </p:cNvSpPr>
            <p:nvPr/>
          </p:nvSpPr>
          <p:spPr bwMode="auto">
            <a:xfrm>
              <a:off x="4054" y="375"/>
              <a:ext cx="1265" cy="210"/>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721" name="Line 360"/>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4722" name="Group 361"/>
            <p:cNvGrpSpPr>
              <a:grpSpLocks/>
            </p:cNvGrpSpPr>
            <p:nvPr/>
          </p:nvGrpSpPr>
          <p:grpSpPr bwMode="auto">
            <a:xfrm>
              <a:off x="1759" y="395"/>
              <a:ext cx="1" cy="186"/>
              <a:chOff x="1759" y="395"/>
              <a:chExt cx="1" cy="186"/>
            </a:xfrm>
          </p:grpSpPr>
          <p:sp>
            <p:nvSpPr>
              <p:cNvPr id="114857" name="Line 362"/>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58" name="Line 363"/>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59" name="Line 364"/>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60" name="Line 365"/>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4723" name="Group 366"/>
            <p:cNvGrpSpPr>
              <a:grpSpLocks/>
            </p:cNvGrpSpPr>
            <p:nvPr/>
          </p:nvGrpSpPr>
          <p:grpSpPr bwMode="auto">
            <a:xfrm>
              <a:off x="4061" y="409"/>
              <a:ext cx="1" cy="186"/>
              <a:chOff x="4061" y="409"/>
              <a:chExt cx="1" cy="186"/>
            </a:xfrm>
          </p:grpSpPr>
          <p:sp>
            <p:nvSpPr>
              <p:cNvPr id="114853" name="Line 367"/>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54" name="Line 368"/>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55" name="Line 369"/>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56" name="Line 370"/>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14724" name="Line 371"/>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25" name="Line 372"/>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26" name="Line 373"/>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27" name="Rectangle 374"/>
            <p:cNvSpPr>
              <a:spLocks noChangeArrowheads="1"/>
            </p:cNvSpPr>
            <p:nvPr/>
          </p:nvSpPr>
          <p:spPr bwMode="auto">
            <a:xfrm rot="-5400000">
              <a:off x="281" y="3452"/>
              <a:ext cx="53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SELF-TEST</a:t>
              </a:r>
            </a:p>
            <a:p>
              <a:pPr algn="ctr"/>
              <a:r>
                <a:rPr lang="en-US" sz="800" b="1">
                  <a:solidFill>
                    <a:srgbClr val="000000"/>
                  </a:solidFill>
                  <a:latin typeface="Arial" charset="0"/>
                </a:rPr>
                <a:t>QUESTIONS </a:t>
              </a:r>
            </a:p>
          </p:txBody>
        </p:sp>
        <p:sp>
          <p:nvSpPr>
            <p:cNvPr id="114728" name="Rectangle 375"/>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14729" name="Oval 376"/>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730" name="Oval 377"/>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731" name="Line 378"/>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32" name="Rectangle 379"/>
            <p:cNvSpPr>
              <a:spLocks noChangeArrowheads="1"/>
            </p:cNvSpPr>
            <p:nvPr/>
          </p:nvSpPr>
          <p:spPr bwMode="auto">
            <a:xfrm rot="960000">
              <a:off x="3279" y="877"/>
              <a:ext cx="335"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Comic Sans MS" charset="0"/>
                </a:rPr>
                <a:t>is </a:t>
              </a:r>
              <a:r>
                <a:rPr lang="en-US" sz="800" b="1">
                  <a:solidFill>
                    <a:srgbClr val="000000"/>
                  </a:solidFill>
                  <a:latin typeface="Arial" charset="0"/>
                </a:rPr>
                <a:t>about</a:t>
              </a:r>
              <a:r>
                <a:rPr lang="en-US" sz="800" b="1">
                  <a:solidFill>
                    <a:srgbClr val="000000"/>
                  </a:solidFill>
                  <a:latin typeface="Comic Sans MS" charset="0"/>
                </a:rPr>
                <a:t>...</a:t>
              </a:r>
              <a:endParaRPr lang="en-US">
                <a:latin typeface="Comic Sans MS" charset="0"/>
              </a:endParaRPr>
            </a:p>
          </p:txBody>
        </p:sp>
        <p:grpSp>
          <p:nvGrpSpPr>
            <p:cNvPr id="114733" name="Group 380"/>
            <p:cNvGrpSpPr>
              <a:grpSpLocks/>
            </p:cNvGrpSpPr>
            <p:nvPr/>
          </p:nvGrpSpPr>
          <p:grpSpPr bwMode="auto">
            <a:xfrm>
              <a:off x="2845" y="1440"/>
              <a:ext cx="1114" cy="1"/>
              <a:chOff x="2845" y="1440"/>
              <a:chExt cx="1114" cy="1"/>
            </a:xfrm>
          </p:grpSpPr>
          <p:sp>
            <p:nvSpPr>
              <p:cNvPr id="114834" name="Line 381"/>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35" name="Line 382"/>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36" name="Line 383"/>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37" name="Line 384"/>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38" name="Line 385"/>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39" name="Line 386"/>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0" name="Line 387"/>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1" name="Line 388"/>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2" name="Line 389"/>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3" name="Line 390"/>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4" name="Line 391"/>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5" name="Line 392"/>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6" name="Line 393"/>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7" name="Line 394"/>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8" name="Line 395"/>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49" name="Line 396"/>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50" name="Line 397"/>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51" name="Line 398"/>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52" name="Line 399"/>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14734" name="Line 400"/>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35" name="Line 401"/>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36" name="Line 402"/>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37" name="Line 403"/>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38" name="Line 404"/>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39" name="Line 405"/>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0" name="Line 406"/>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1" name="Line 407"/>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2" name="Line 408"/>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3" name="Line 409"/>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4" name="Line 410"/>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5" name="Line 411"/>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6" name="Line 412"/>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7" name="Line 413"/>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8" name="Line 414"/>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49" name="Rectangle 415"/>
            <p:cNvSpPr>
              <a:spLocks noChangeArrowheads="1"/>
            </p:cNvSpPr>
            <p:nvPr/>
          </p:nvSpPr>
          <p:spPr bwMode="auto">
            <a:xfrm rot="5400000">
              <a:off x="4958" y="3457"/>
              <a:ext cx="53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a:t>
              </a:r>
            </a:p>
            <a:p>
              <a:pPr algn="ctr"/>
              <a:r>
                <a:rPr lang="en-US" sz="800" b="1">
                  <a:solidFill>
                    <a:srgbClr val="000000"/>
                  </a:solidFill>
                  <a:latin typeface="Arial" charset="0"/>
                </a:rPr>
                <a:t>RELATIONSHIPS </a:t>
              </a:r>
            </a:p>
          </p:txBody>
        </p:sp>
        <p:sp>
          <p:nvSpPr>
            <p:cNvPr id="114750" name="Rectangle 416"/>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lIns="0" tIns="0" rIns="0" bIns="0">
              <a:spAutoFit/>
            </a:bodyPr>
            <a:lstStyle/>
            <a:p>
              <a:endParaRPr lang="en-US">
                <a:latin typeface="Arial" charset="0"/>
              </a:endParaRPr>
            </a:p>
          </p:txBody>
        </p:sp>
        <p:sp>
          <p:nvSpPr>
            <p:cNvPr id="114751" name="Rectangle 417"/>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14752" name="Line 418"/>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53" name="Line 419"/>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54" name="Line 420"/>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55" name="Line 421"/>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56" name="Line 422"/>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57" name="Line 423"/>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58" name="Line 424"/>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59" name="Rectangle 425"/>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14760" name="Rectangle 426"/>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761" name="Rectangle 427"/>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14762" name="Rectangle 428"/>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14763" name="Oval 429"/>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14764" name="Oval 430"/>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14765" name="Oval 431"/>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14766" name="Oval 432"/>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114767" name="Oval 433"/>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114768" name="Oval 434"/>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114769" name="Oval 435"/>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114770" name="Oval 436"/>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114771" name="Rectangle 437"/>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14772" name="Rectangle 438"/>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14773" name="Rectangle 439"/>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14774" name="Rectangle 440"/>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14775" name="Rectangle 441"/>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14776" name="Rectangle 442"/>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14777" name="Rectangle 443"/>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14778" name="Rectangle 444"/>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14779" name="Rectangle 445"/>
            <p:cNvSpPr>
              <a:spLocks noChangeArrowheads="1"/>
            </p:cNvSpPr>
            <p:nvPr/>
          </p:nvSpPr>
          <p:spPr bwMode="auto">
            <a:xfrm>
              <a:off x="2013" y="404"/>
              <a:ext cx="193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roots and consequences of civil unrest.</a:t>
              </a:r>
              <a:endParaRPr lang="en-US">
                <a:latin typeface="Comic Sans MS" charset="0"/>
              </a:endParaRPr>
            </a:p>
          </p:txBody>
        </p:sp>
        <p:sp>
          <p:nvSpPr>
            <p:cNvPr id="114780" name="Rectangle 446"/>
            <p:cNvSpPr>
              <a:spLocks noChangeArrowheads="1"/>
            </p:cNvSpPr>
            <p:nvPr/>
          </p:nvSpPr>
          <p:spPr bwMode="auto">
            <a:xfrm>
              <a:off x="2240" y="670"/>
              <a:ext cx="145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Causes of the Civil War</a:t>
              </a:r>
              <a:endParaRPr lang="en-US">
                <a:latin typeface="Comic Sans MS" charset="0"/>
              </a:endParaRPr>
            </a:p>
          </p:txBody>
        </p:sp>
        <p:sp>
          <p:nvSpPr>
            <p:cNvPr id="114781" name="Rectangle 447"/>
            <p:cNvSpPr>
              <a:spLocks noChangeArrowheads="1"/>
            </p:cNvSpPr>
            <p:nvPr/>
          </p:nvSpPr>
          <p:spPr bwMode="auto">
            <a:xfrm>
              <a:off x="618" y="684"/>
              <a:ext cx="96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Growth of the Nation</a:t>
              </a:r>
              <a:endParaRPr lang="en-US">
                <a:latin typeface="Comic Sans MS" charset="0"/>
              </a:endParaRPr>
            </a:p>
          </p:txBody>
        </p:sp>
        <p:sp>
          <p:nvSpPr>
            <p:cNvPr id="114782" name="Rectangle 448"/>
            <p:cNvSpPr>
              <a:spLocks noChangeArrowheads="1"/>
            </p:cNvSpPr>
            <p:nvPr/>
          </p:nvSpPr>
          <p:spPr bwMode="auto">
            <a:xfrm>
              <a:off x="4439" y="650"/>
              <a:ext cx="61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Civil War</a:t>
              </a:r>
              <a:endParaRPr lang="en-US">
                <a:latin typeface="Comic Sans MS" charset="0"/>
              </a:endParaRPr>
            </a:p>
          </p:txBody>
        </p:sp>
        <p:sp>
          <p:nvSpPr>
            <p:cNvPr id="114783" name="Rectangle 449"/>
            <p:cNvSpPr>
              <a:spLocks noChangeArrowheads="1"/>
            </p:cNvSpPr>
            <p:nvPr/>
          </p:nvSpPr>
          <p:spPr bwMode="auto">
            <a:xfrm>
              <a:off x="3071" y="1179"/>
              <a:ext cx="753"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Comic Sans MS" charset="0"/>
                </a:rPr>
                <a:t>Sectionalism</a:t>
              </a:r>
              <a:endParaRPr lang="en-US">
                <a:latin typeface="Comic Sans MS" charset="0"/>
              </a:endParaRPr>
            </a:p>
          </p:txBody>
        </p:sp>
        <p:sp>
          <p:nvSpPr>
            <p:cNvPr id="114784" name="Rectangle 450"/>
            <p:cNvSpPr>
              <a:spLocks noChangeArrowheads="1"/>
            </p:cNvSpPr>
            <p:nvPr/>
          </p:nvSpPr>
          <p:spPr bwMode="auto">
            <a:xfrm>
              <a:off x="3181" y="1455"/>
              <a:ext cx="48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pp. 201-236</a:t>
              </a:r>
              <a:endParaRPr lang="en-US">
                <a:latin typeface="Comic Sans MS" charset="0"/>
              </a:endParaRPr>
            </a:p>
          </p:txBody>
        </p:sp>
        <p:sp>
          <p:nvSpPr>
            <p:cNvPr id="114785" name="Rectangle 451"/>
            <p:cNvSpPr>
              <a:spLocks noChangeArrowheads="1"/>
            </p:cNvSpPr>
            <p:nvPr/>
          </p:nvSpPr>
          <p:spPr bwMode="auto">
            <a:xfrm>
              <a:off x="480" y="1021"/>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      Cooperative groups -</a:t>
              </a:r>
              <a:endParaRPr lang="en-US">
                <a:latin typeface="Comic Sans MS" charset="0"/>
              </a:endParaRPr>
            </a:p>
          </p:txBody>
        </p:sp>
        <p:sp>
          <p:nvSpPr>
            <p:cNvPr id="114786" name="Rectangle 452"/>
            <p:cNvSpPr>
              <a:spLocks noChangeArrowheads="1"/>
            </p:cNvSpPr>
            <p:nvPr/>
          </p:nvSpPr>
          <p:spPr bwMode="auto">
            <a:xfrm>
              <a:off x="514" y="1096"/>
              <a:ext cx="841"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201-210</a:t>
              </a:r>
              <a:endParaRPr lang="en-US">
                <a:latin typeface="Comic Sans MS" charset="0"/>
              </a:endParaRPr>
            </a:p>
          </p:txBody>
        </p:sp>
        <p:sp>
          <p:nvSpPr>
            <p:cNvPr id="114787" name="Rectangle 453"/>
            <p:cNvSpPr>
              <a:spLocks noChangeArrowheads="1"/>
            </p:cNvSpPr>
            <p:nvPr/>
          </p:nvSpPr>
          <p:spPr bwMode="auto">
            <a:xfrm>
              <a:off x="494" y="1346"/>
              <a:ext cx="44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1/28      Quiz</a:t>
              </a:r>
              <a:endParaRPr lang="en-US">
                <a:latin typeface="Comic Sans MS" charset="0"/>
              </a:endParaRPr>
            </a:p>
          </p:txBody>
        </p:sp>
        <p:sp>
          <p:nvSpPr>
            <p:cNvPr id="114788" name="Rectangle 454"/>
            <p:cNvSpPr>
              <a:spLocks noChangeArrowheads="1"/>
            </p:cNvSpPr>
            <p:nvPr/>
          </p:nvSpPr>
          <p:spPr bwMode="auto">
            <a:xfrm>
              <a:off x="494" y="1488"/>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1/29      Cooperative groups -</a:t>
              </a:r>
              <a:endParaRPr lang="en-US">
                <a:latin typeface="Comic Sans MS" charset="0"/>
              </a:endParaRPr>
            </a:p>
          </p:txBody>
        </p:sp>
        <p:sp>
          <p:nvSpPr>
            <p:cNvPr id="114789" name="Rectangle 455"/>
            <p:cNvSpPr>
              <a:spLocks noChangeArrowheads="1"/>
            </p:cNvSpPr>
            <p:nvPr/>
          </p:nvSpPr>
          <p:spPr bwMode="auto">
            <a:xfrm>
              <a:off x="514" y="1564"/>
              <a:ext cx="853"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210-225</a:t>
              </a:r>
              <a:endParaRPr lang="en-US">
                <a:latin typeface="Comic Sans MS" charset="0"/>
              </a:endParaRPr>
            </a:p>
          </p:txBody>
        </p:sp>
        <p:sp>
          <p:nvSpPr>
            <p:cNvPr id="114790" name="Rectangle 456"/>
            <p:cNvSpPr>
              <a:spLocks noChangeArrowheads="1"/>
            </p:cNvSpPr>
            <p:nvPr/>
          </p:nvSpPr>
          <p:spPr bwMode="auto">
            <a:xfrm>
              <a:off x="629" y="1817"/>
              <a:ext cx="892"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"Influential Personalities" </a:t>
              </a:r>
              <a:endParaRPr lang="en-US">
                <a:latin typeface="Comic Sans MS" charset="0"/>
              </a:endParaRPr>
            </a:p>
          </p:txBody>
        </p:sp>
        <p:sp>
          <p:nvSpPr>
            <p:cNvPr id="114791" name="Rectangle 457"/>
            <p:cNvSpPr>
              <a:spLocks noChangeArrowheads="1"/>
            </p:cNvSpPr>
            <p:nvPr/>
          </p:nvSpPr>
          <p:spPr bwMode="auto">
            <a:xfrm>
              <a:off x="734" y="1887"/>
              <a:ext cx="36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projectdue</a:t>
              </a:r>
              <a:endParaRPr lang="en-US">
                <a:latin typeface="Comic Sans MS" charset="0"/>
              </a:endParaRPr>
            </a:p>
          </p:txBody>
        </p:sp>
        <p:sp>
          <p:nvSpPr>
            <p:cNvPr id="114792" name="Rectangle 458"/>
            <p:cNvSpPr>
              <a:spLocks noChangeArrowheads="1"/>
            </p:cNvSpPr>
            <p:nvPr/>
          </p:nvSpPr>
          <p:spPr bwMode="auto">
            <a:xfrm>
              <a:off x="473" y="1982"/>
              <a:ext cx="4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1/30     Quiz</a:t>
              </a:r>
              <a:endParaRPr lang="en-US">
                <a:latin typeface="Comic Sans MS" charset="0"/>
              </a:endParaRPr>
            </a:p>
          </p:txBody>
        </p:sp>
        <p:sp>
          <p:nvSpPr>
            <p:cNvPr id="114793" name="Rectangle 459"/>
            <p:cNvSpPr>
              <a:spLocks noChangeArrowheads="1"/>
            </p:cNvSpPr>
            <p:nvPr/>
          </p:nvSpPr>
          <p:spPr bwMode="auto">
            <a:xfrm>
              <a:off x="514" y="2141"/>
              <a:ext cx="9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2/2     Cooperative groups -</a:t>
              </a:r>
              <a:endParaRPr lang="en-US">
                <a:latin typeface="Comic Sans MS" charset="0"/>
              </a:endParaRPr>
            </a:p>
          </p:txBody>
        </p:sp>
        <p:sp>
          <p:nvSpPr>
            <p:cNvPr id="114794" name="Rectangle 460"/>
            <p:cNvSpPr>
              <a:spLocks noChangeArrowheads="1"/>
            </p:cNvSpPr>
            <p:nvPr/>
          </p:nvSpPr>
          <p:spPr bwMode="auto">
            <a:xfrm>
              <a:off x="514" y="2217"/>
              <a:ext cx="865"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228-234</a:t>
              </a:r>
              <a:endParaRPr lang="en-US">
                <a:latin typeface="Comic Sans MS" charset="0"/>
              </a:endParaRPr>
            </a:p>
          </p:txBody>
        </p:sp>
        <p:sp>
          <p:nvSpPr>
            <p:cNvPr id="114795" name="Rectangle 461"/>
            <p:cNvSpPr>
              <a:spLocks noChangeArrowheads="1"/>
            </p:cNvSpPr>
            <p:nvPr/>
          </p:nvSpPr>
          <p:spPr bwMode="auto">
            <a:xfrm>
              <a:off x="514" y="2643"/>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Review for test</a:t>
              </a:r>
              <a:endParaRPr lang="en-US">
                <a:latin typeface="Comic Sans MS" charset="0"/>
              </a:endParaRPr>
            </a:p>
          </p:txBody>
        </p:sp>
        <p:sp>
          <p:nvSpPr>
            <p:cNvPr id="114796" name="Rectangle 462"/>
            <p:cNvSpPr>
              <a:spLocks noChangeArrowheads="1"/>
            </p:cNvSpPr>
            <p:nvPr/>
          </p:nvSpPr>
          <p:spPr bwMode="auto">
            <a:xfrm>
              <a:off x="514" y="2801"/>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2/7      Review for test</a:t>
              </a:r>
              <a:endParaRPr lang="en-US">
                <a:latin typeface="Comic Sans MS" charset="0"/>
              </a:endParaRPr>
            </a:p>
          </p:txBody>
        </p:sp>
        <p:sp>
          <p:nvSpPr>
            <p:cNvPr id="114797" name="Rectangle 463"/>
            <p:cNvSpPr>
              <a:spLocks noChangeArrowheads="1"/>
            </p:cNvSpPr>
            <p:nvPr/>
          </p:nvSpPr>
          <p:spPr bwMode="auto">
            <a:xfrm>
              <a:off x="514" y="2973"/>
              <a:ext cx="414"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Test</a:t>
              </a:r>
              <a:endParaRPr lang="en-US">
                <a:latin typeface="Comic Sans MS" charset="0"/>
              </a:endParaRPr>
            </a:p>
          </p:txBody>
        </p:sp>
        <p:sp>
          <p:nvSpPr>
            <p:cNvPr id="114798" name="Line 464"/>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799" name="Line 465"/>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00" name="Line 466"/>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01" name="Line 467"/>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802" name="Oval 468"/>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114803" name="Oval 469"/>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114804" name="Oval 470"/>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114805" name="Oval 471"/>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114806" name="Rectangle 472"/>
            <p:cNvSpPr>
              <a:spLocks noChangeArrowheads="1"/>
            </p:cNvSpPr>
            <p:nvPr/>
          </p:nvSpPr>
          <p:spPr bwMode="auto">
            <a:xfrm>
              <a:off x="1814" y="1626"/>
              <a:ext cx="49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Areas of </a:t>
              </a:r>
              <a:endParaRPr lang="en-US">
                <a:latin typeface="Comic Sans MS" charset="0"/>
              </a:endParaRPr>
            </a:p>
          </p:txBody>
        </p:sp>
        <p:sp>
          <p:nvSpPr>
            <p:cNvPr id="114807" name="Rectangle 473"/>
            <p:cNvSpPr>
              <a:spLocks noChangeArrowheads="1"/>
            </p:cNvSpPr>
            <p:nvPr/>
          </p:nvSpPr>
          <p:spPr bwMode="auto">
            <a:xfrm>
              <a:off x="1814" y="1736"/>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114808" name="Rectangle 474"/>
            <p:cNvSpPr>
              <a:spLocks noChangeArrowheads="1"/>
            </p:cNvSpPr>
            <p:nvPr/>
          </p:nvSpPr>
          <p:spPr bwMode="auto">
            <a:xfrm>
              <a:off x="2673" y="1894"/>
              <a:ext cx="66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Differences </a:t>
              </a:r>
              <a:endParaRPr lang="en-US">
                <a:latin typeface="Comic Sans MS" charset="0"/>
              </a:endParaRPr>
            </a:p>
          </p:txBody>
        </p:sp>
        <p:sp>
          <p:nvSpPr>
            <p:cNvPr id="114809" name="Rectangle 475"/>
            <p:cNvSpPr>
              <a:spLocks noChangeArrowheads="1"/>
            </p:cNvSpPr>
            <p:nvPr/>
          </p:nvSpPr>
          <p:spPr bwMode="auto">
            <a:xfrm>
              <a:off x="2673" y="2004"/>
              <a:ext cx="47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between </a:t>
              </a:r>
              <a:endParaRPr lang="en-US">
                <a:latin typeface="Comic Sans MS" charset="0"/>
              </a:endParaRPr>
            </a:p>
          </p:txBody>
        </p:sp>
        <p:sp>
          <p:nvSpPr>
            <p:cNvPr id="114810" name="Rectangle 476"/>
            <p:cNvSpPr>
              <a:spLocks noChangeArrowheads="1"/>
            </p:cNvSpPr>
            <p:nvPr/>
          </p:nvSpPr>
          <p:spPr bwMode="auto">
            <a:xfrm>
              <a:off x="2673" y="2114"/>
              <a:ext cx="49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areas</a:t>
              </a:r>
              <a:endParaRPr lang="en-US">
                <a:latin typeface="Comic Sans MS" charset="0"/>
              </a:endParaRPr>
            </a:p>
          </p:txBody>
        </p:sp>
        <p:sp>
          <p:nvSpPr>
            <p:cNvPr id="114811" name="Rectangle 477"/>
            <p:cNvSpPr>
              <a:spLocks noChangeArrowheads="1"/>
            </p:cNvSpPr>
            <p:nvPr/>
          </p:nvSpPr>
          <p:spPr bwMode="auto">
            <a:xfrm>
              <a:off x="3690" y="1922"/>
              <a:ext cx="50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Events in </a:t>
              </a:r>
              <a:endParaRPr lang="en-US">
                <a:latin typeface="Comic Sans MS" charset="0"/>
              </a:endParaRPr>
            </a:p>
          </p:txBody>
        </p:sp>
        <p:sp>
          <p:nvSpPr>
            <p:cNvPr id="114812" name="Rectangle 478"/>
            <p:cNvSpPr>
              <a:spLocks noChangeArrowheads="1"/>
            </p:cNvSpPr>
            <p:nvPr/>
          </p:nvSpPr>
          <p:spPr bwMode="auto">
            <a:xfrm>
              <a:off x="3690" y="2032"/>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114813" name="Rectangle 479"/>
            <p:cNvSpPr>
              <a:spLocks noChangeArrowheads="1"/>
            </p:cNvSpPr>
            <p:nvPr/>
          </p:nvSpPr>
          <p:spPr bwMode="auto">
            <a:xfrm>
              <a:off x="4439" y="1523"/>
              <a:ext cx="44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Leaders </a:t>
              </a:r>
              <a:endParaRPr lang="en-US">
                <a:latin typeface="Comic Sans MS" charset="0"/>
              </a:endParaRPr>
            </a:p>
          </p:txBody>
        </p:sp>
        <p:sp>
          <p:nvSpPr>
            <p:cNvPr id="114814" name="Rectangle 480"/>
            <p:cNvSpPr>
              <a:spLocks noChangeArrowheads="1"/>
            </p:cNvSpPr>
            <p:nvPr/>
          </p:nvSpPr>
          <p:spPr bwMode="auto">
            <a:xfrm>
              <a:off x="4439" y="1633"/>
              <a:ext cx="583"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across the </a:t>
              </a:r>
              <a:endParaRPr lang="en-US">
                <a:latin typeface="Comic Sans MS" charset="0"/>
              </a:endParaRPr>
            </a:p>
          </p:txBody>
        </p:sp>
        <p:sp>
          <p:nvSpPr>
            <p:cNvPr id="114815" name="Rectangle 481"/>
            <p:cNvSpPr>
              <a:spLocks noChangeArrowheads="1"/>
            </p:cNvSpPr>
            <p:nvPr/>
          </p:nvSpPr>
          <p:spPr bwMode="auto">
            <a:xfrm>
              <a:off x="4439" y="1743"/>
              <a:ext cx="217"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U.S.</a:t>
              </a:r>
              <a:endParaRPr lang="en-US">
                <a:latin typeface="Comic Sans MS" charset="0"/>
              </a:endParaRPr>
            </a:p>
          </p:txBody>
        </p:sp>
        <p:sp>
          <p:nvSpPr>
            <p:cNvPr id="114816" name="Rectangle 482"/>
            <p:cNvSpPr>
              <a:spLocks noChangeArrowheads="1"/>
            </p:cNvSpPr>
            <p:nvPr/>
          </p:nvSpPr>
          <p:spPr bwMode="auto">
            <a:xfrm>
              <a:off x="2219" y="1282"/>
              <a:ext cx="45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based on </a:t>
              </a:r>
              <a:endParaRPr lang="en-US">
                <a:latin typeface="Comic Sans MS" charset="0"/>
              </a:endParaRPr>
            </a:p>
          </p:txBody>
        </p:sp>
        <p:sp>
          <p:nvSpPr>
            <p:cNvPr id="114817" name="Rectangle 483"/>
            <p:cNvSpPr>
              <a:spLocks noChangeArrowheads="1"/>
            </p:cNvSpPr>
            <p:nvPr/>
          </p:nvSpPr>
          <p:spPr bwMode="auto">
            <a:xfrm>
              <a:off x="2755" y="1695"/>
              <a:ext cx="71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emerged  because of </a:t>
              </a:r>
              <a:endParaRPr lang="en-US">
                <a:latin typeface="Comic Sans MS" charset="0"/>
              </a:endParaRPr>
            </a:p>
          </p:txBody>
        </p:sp>
        <p:sp>
          <p:nvSpPr>
            <p:cNvPr id="114818" name="Rectangle 484"/>
            <p:cNvSpPr>
              <a:spLocks noChangeArrowheads="1"/>
            </p:cNvSpPr>
            <p:nvPr/>
          </p:nvSpPr>
          <p:spPr bwMode="auto">
            <a:xfrm>
              <a:off x="3463" y="1688"/>
              <a:ext cx="71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became greater with </a:t>
              </a:r>
              <a:endParaRPr lang="en-US">
                <a:latin typeface="Comic Sans MS" charset="0"/>
              </a:endParaRPr>
            </a:p>
          </p:txBody>
        </p:sp>
        <p:sp>
          <p:nvSpPr>
            <p:cNvPr id="114819" name="Rectangle 485"/>
            <p:cNvSpPr>
              <a:spLocks noChangeArrowheads="1"/>
            </p:cNvSpPr>
            <p:nvPr/>
          </p:nvSpPr>
          <p:spPr bwMode="auto">
            <a:xfrm>
              <a:off x="4130" y="1296"/>
              <a:ext cx="63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influenced by  </a:t>
              </a:r>
              <a:endParaRPr lang="en-US">
                <a:latin typeface="Comic Sans MS" charset="0"/>
              </a:endParaRPr>
            </a:p>
          </p:txBody>
        </p:sp>
        <p:sp>
          <p:nvSpPr>
            <p:cNvPr id="114820" name="Rectangle 486"/>
            <p:cNvSpPr>
              <a:spLocks noChangeArrowheads="1"/>
            </p:cNvSpPr>
            <p:nvPr/>
          </p:nvSpPr>
          <p:spPr bwMode="auto">
            <a:xfrm>
              <a:off x="4405" y="3180"/>
              <a:ext cx="50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descriptive</a:t>
              </a:r>
              <a:endParaRPr lang="en-US">
                <a:latin typeface="Comic Sans MS" charset="0"/>
              </a:endParaRPr>
            </a:p>
          </p:txBody>
        </p:sp>
        <p:sp>
          <p:nvSpPr>
            <p:cNvPr id="114821" name="Rectangle 487"/>
            <p:cNvSpPr>
              <a:spLocks noChangeArrowheads="1"/>
            </p:cNvSpPr>
            <p:nvPr/>
          </p:nvSpPr>
          <p:spPr bwMode="auto">
            <a:xfrm>
              <a:off x="4398" y="3586"/>
              <a:ext cx="59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cause/effect</a:t>
              </a:r>
              <a:endParaRPr lang="en-US">
                <a:latin typeface="Comic Sans MS" charset="0"/>
              </a:endParaRPr>
            </a:p>
          </p:txBody>
        </p:sp>
        <p:sp>
          <p:nvSpPr>
            <p:cNvPr id="114822" name="Rectangle 488"/>
            <p:cNvSpPr>
              <a:spLocks noChangeArrowheads="1"/>
            </p:cNvSpPr>
            <p:nvPr/>
          </p:nvSpPr>
          <p:spPr bwMode="auto">
            <a:xfrm>
              <a:off x="734" y="3201"/>
              <a:ext cx="259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was sectionalism as it existed in the U. S.  of 1860?</a:t>
              </a:r>
              <a:endParaRPr lang="en-US">
                <a:latin typeface="Comic Sans MS" charset="0"/>
              </a:endParaRPr>
            </a:p>
          </p:txBody>
        </p:sp>
        <p:sp>
          <p:nvSpPr>
            <p:cNvPr id="114823" name="Rectangle 489"/>
            <p:cNvSpPr>
              <a:spLocks noChangeArrowheads="1"/>
            </p:cNvSpPr>
            <p:nvPr/>
          </p:nvSpPr>
          <p:spPr bwMode="auto">
            <a:xfrm>
              <a:off x="728" y="3448"/>
              <a:ext cx="3581"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200">
                  <a:solidFill>
                    <a:srgbClr val="000000"/>
                  </a:solidFill>
                  <a:latin typeface="Comic Sans MS" charset="0"/>
                </a:rPr>
                <a:t>How did the differences in the sections of the U.S. in 1860 contribute to the start of the Civil War?</a:t>
              </a:r>
              <a:endParaRPr lang="en-US">
                <a:latin typeface="Comic Sans MS" charset="0"/>
              </a:endParaRPr>
            </a:p>
          </p:txBody>
        </p:sp>
        <p:sp>
          <p:nvSpPr>
            <p:cNvPr id="114824" name="Rectangle 490"/>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grpSp>
          <p:nvGrpSpPr>
            <p:cNvPr id="114825" name="Group 491"/>
            <p:cNvGrpSpPr>
              <a:grpSpLocks/>
            </p:cNvGrpSpPr>
            <p:nvPr/>
          </p:nvGrpSpPr>
          <p:grpSpPr bwMode="auto">
            <a:xfrm>
              <a:off x="1484" y="444"/>
              <a:ext cx="529" cy="55"/>
              <a:chOff x="1484" y="444"/>
              <a:chExt cx="529" cy="55"/>
            </a:xfrm>
          </p:grpSpPr>
          <p:sp>
            <p:nvSpPr>
              <p:cNvPr id="114832" name="Freeform 492"/>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833" name="Line 493"/>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4826" name="Group 494"/>
            <p:cNvGrpSpPr>
              <a:grpSpLocks/>
            </p:cNvGrpSpPr>
            <p:nvPr/>
          </p:nvGrpSpPr>
          <p:grpSpPr bwMode="auto">
            <a:xfrm>
              <a:off x="3944" y="457"/>
              <a:ext cx="591" cy="55"/>
              <a:chOff x="3807" y="444"/>
              <a:chExt cx="591" cy="55"/>
            </a:xfrm>
          </p:grpSpPr>
          <p:sp>
            <p:nvSpPr>
              <p:cNvPr id="114830" name="Freeform 495"/>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831" name="Line 496"/>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14827" name="Rectangle 497"/>
            <p:cNvSpPr>
              <a:spLocks noChangeArrowheads="1"/>
            </p:cNvSpPr>
            <p:nvPr/>
          </p:nvSpPr>
          <p:spPr bwMode="auto">
            <a:xfrm>
              <a:off x="4323" y="3386"/>
              <a:ext cx="80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compare/contrast</a:t>
              </a:r>
              <a:endParaRPr lang="en-US">
                <a:latin typeface="Comic Sans MS" charset="0"/>
              </a:endParaRPr>
            </a:p>
          </p:txBody>
        </p:sp>
        <p:sp>
          <p:nvSpPr>
            <p:cNvPr id="114828" name="Rectangle 498"/>
            <p:cNvSpPr>
              <a:spLocks noChangeArrowheads="1"/>
            </p:cNvSpPr>
            <p:nvPr/>
          </p:nvSpPr>
          <p:spPr bwMode="auto">
            <a:xfrm>
              <a:off x="4322" y="271"/>
              <a:ext cx="157"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a:t>
              </a:r>
              <a:endParaRPr lang="en-US">
                <a:latin typeface="Comic Sans MS" charset="0"/>
              </a:endParaRPr>
            </a:p>
          </p:txBody>
        </p:sp>
        <p:sp>
          <p:nvSpPr>
            <p:cNvPr id="114829" name="Rectangle 499"/>
            <p:cNvSpPr>
              <a:spLocks noChangeArrowheads="1"/>
            </p:cNvSpPr>
            <p:nvPr/>
          </p:nvSpPr>
          <p:spPr bwMode="auto">
            <a:xfrm>
              <a:off x="741" y="3778"/>
              <a:ext cx="254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examples of sectionalism exist in the world today?</a:t>
              </a:r>
              <a:endParaRPr lang="en-US">
                <a:latin typeface="Comic Sans MS" charset="0"/>
              </a:endParaRPr>
            </a:p>
          </p:txBody>
        </p:sp>
      </p:grpSp>
      <p:grpSp>
        <p:nvGrpSpPr>
          <p:cNvPr id="114692" name="Group 339"/>
          <p:cNvGrpSpPr>
            <a:grpSpLocks/>
          </p:cNvGrpSpPr>
          <p:nvPr/>
        </p:nvGrpSpPr>
        <p:grpSpPr bwMode="auto">
          <a:xfrm>
            <a:off x="428625" y="188913"/>
            <a:ext cx="8283575" cy="5913437"/>
            <a:chOff x="336" y="366"/>
            <a:chExt cx="5218" cy="3725"/>
          </a:xfrm>
        </p:grpSpPr>
        <p:sp>
          <p:nvSpPr>
            <p:cNvPr id="114693" name="AutoShape 165"/>
            <p:cNvSpPr>
              <a:spLocks noChangeArrowheads="1"/>
            </p:cNvSpPr>
            <p:nvPr/>
          </p:nvSpPr>
          <p:spPr bwMode="auto">
            <a:xfrm>
              <a:off x="2301" y="1669"/>
              <a:ext cx="3091" cy="2422"/>
            </a:xfrm>
            <a:prstGeom prst="roundRect">
              <a:avLst>
                <a:gd name="adj" fmla="val 5389"/>
              </a:avLst>
            </a:prstGeom>
            <a:solidFill>
              <a:schemeClr val="bg1"/>
            </a:solidFill>
            <a:ln w="111125">
              <a:solidFill>
                <a:srgbClr val="000000"/>
              </a:solidFill>
              <a:round/>
              <a:headEnd/>
              <a:tailEnd/>
            </a:ln>
          </p:spPr>
          <p:txBody>
            <a:bodyPr/>
            <a:lstStyle/>
            <a:p>
              <a:endParaRPr lang="en-US"/>
            </a:p>
          </p:txBody>
        </p:sp>
        <p:sp>
          <p:nvSpPr>
            <p:cNvPr id="114694" name="Rectangle 5"/>
            <p:cNvSpPr>
              <a:spLocks noChangeArrowheads="1"/>
            </p:cNvSpPr>
            <p:nvPr/>
          </p:nvSpPr>
          <p:spPr bwMode="auto">
            <a:xfrm>
              <a:off x="336" y="366"/>
              <a:ext cx="5218" cy="775"/>
            </a:xfrm>
            <a:prstGeom prst="rect">
              <a:avLst/>
            </a:prstGeom>
            <a:noFill/>
            <a:ln w="1111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695" name="Freeform 161"/>
            <p:cNvSpPr>
              <a:spLocks/>
            </p:cNvSpPr>
            <p:nvPr/>
          </p:nvSpPr>
          <p:spPr bwMode="auto">
            <a:xfrm>
              <a:off x="2547" y="1126"/>
              <a:ext cx="261" cy="226"/>
            </a:xfrm>
            <a:custGeom>
              <a:avLst/>
              <a:gdLst>
                <a:gd name="T0" fmla="*/ 0 w 261"/>
                <a:gd name="T1" fmla="*/ 0 h 226"/>
                <a:gd name="T2" fmla="*/ 261 w 261"/>
                <a:gd name="T3" fmla="*/ 36 h 226"/>
                <a:gd name="T4" fmla="*/ 127 w 261"/>
                <a:gd name="T5" fmla="*/ 85 h 226"/>
                <a:gd name="T6" fmla="*/ 127 w 261"/>
                <a:gd name="T7" fmla="*/ 226 h 226"/>
                <a:gd name="T8" fmla="*/ 0 w 261"/>
                <a:gd name="T9" fmla="*/ 0 h 226"/>
                <a:gd name="T10" fmla="*/ 0 60000 65536"/>
                <a:gd name="T11" fmla="*/ 0 60000 65536"/>
                <a:gd name="T12" fmla="*/ 0 60000 65536"/>
                <a:gd name="T13" fmla="*/ 0 60000 65536"/>
                <a:gd name="T14" fmla="*/ 0 60000 65536"/>
                <a:gd name="T15" fmla="*/ 0 w 261"/>
                <a:gd name="T16" fmla="*/ 0 h 226"/>
                <a:gd name="T17" fmla="*/ 261 w 261"/>
                <a:gd name="T18" fmla="*/ 226 h 226"/>
              </a:gdLst>
              <a:ahLst/>
              <a:cxnLst>
                <a:cxn ang="T10">
                  <a:pos x="T0" y="T1"/>
                </a:cxn>
                <a:cxn ang="T11">
                  <a:pos x="T2" y="T3"/>
                </a:cxn>
                <a:cxn ang="T12">
                  <a:pos x="T4" y="T5"/>
                </a:cxn>
                <a:cxn ang="T13">
                  <a:pos x="T6" y="T7"/>
                </a:cxn>
                <a:cxn ang="T14">
                  <a:pos x="T8" y="T9"/>
                </a:cxn>
              </a:cxnLst>
              <a:rect l="T15" t="T16" r="T17" b="T18"/>
              <a:pathLst>
                <a:path w="261" h="226">
                  <a:moveTo>
                    <a:pt x="0" y="0"/>
                  </a:moveTo>
                  <a:lnTo>
                    <a:pt x="261" y="36"/>
                  </a:lnTo>
                  <a:lnTo>
                    <a:pt x="127" y="85"/>
                  </a:lnTo>
                  <a:lnTo>
                    <a:pt x="127" y="22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696" name="Line 162"/>
            <p:cNvSpPr>
              <a:spLocks noChangeShapeType="1"/>
            </p:cNvSpPr>
            <p:nvPr/>
          </p:nvSpPr>
          <p:spPr bwMode="auto">
            <a:xfrm>
              <a:off x="2646" y="1183"/>
              <a:ext cx="732" cy="486"/>
            </a:xfrm>
            <a:prstGeom prst="line">
              <a:avLst/>
            </a:prstGeom>
            <a:noFill/>
            <a:ln w="889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4697" name="Rectangle 166"/>
            <p:cNvSpPr>
              <a:spLocks noChangeArrowheads="1"/>
            </p:cNvSpPr>
            <p:nvPr/>
          </p:nvSpPr>
          <p:spPr bwMode="auto">
            <a:xfrm>
              <a:off x="2374" y="3048"/>
              <a:ext cx="2867" cy="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sz="2200" b="1">
                  <a:solidFill>
                    <a:srgbClr val="000000"/>
                  </a:solidFill>
                  <a:latin typeface="Arial" charset="0"/>
                </a:rPr>
                <a:t>Information is listed to help students see how the current unit is related to other units </a:t>
              </a:r>
              <a:endParaRPr lang="en-US">
                <a:latin typeface="Arial" charset="0"/>
              </a:endParaRPr>
            </a:p>
            <a:p>
              <a:pPr algn="ctr"/>
              <a:r>
                <a:rPr lang="en-US" sz="2200" b="1">
                  <a:solidFill>
                    <a:srgbClr val="000000"/>
                  </a:solidFill>
                  <a:latin typeface="Arial" charset="0"/>
                </a:rPr>
                <a:t>an to course ideas.  </a:t>
              </a:r>
            </a:p>
          </p:txBody>
        </p:sp>
        <p:sp>
          <p:nvSpPr>
            <p:cNvPr id="114698" name="Rectangle 171"/>
            <p:cNvSpPr>
              <a:spLocks noChangeArrowheads="1"/>
            </p:cNvSpPr>
            <p:nvPr/>
          </p:nvSpPr>
          <p:spPr bwMode="auto">
            <a:xfrm>
              <a:off x="2892" y="1943"/>
              <a:ext cx="1516" cy="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b="1">
                  <a:solidFill>
                    <a:srgbClr val="000000"/>
                  </a:solidFill>
                  <a:latin typeface="Arial" charset="0"/>
                </a:rPr>
                <a:t>1. CURRENT UNIT</a:t>
              </a:r>
              <a:endParaRPr lang="en-US">
                <a:latin typeface="Arial" charset="0"/>
              </a:endParaRPr>
            </a:p>
          </p:txBody>
        </p:sp>
        <p:sp>
          <p:nvSpPr>
            <p:cNvPr id="114699" name="Rectangle 172"/>
            <p:cNvSpPr>
              <a:spLocks noChangeArrowheads="1"/>
            </p:cNvSpPr>
            <p:nvPr/>
          </p:nvSpPr>
          <p:spPr bwMode="auto">
            <a:xfrm>
              <a:off x="2892" y="2161"/>
              <a:ext cx="1116" cy="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b="1">
                  <a:solidFill>
                    <a:srgbClr val="000000"/>
                  </a:solidFill>
                  <a:latin typeface="Arial" charset="0"/>
                </a:rPr>
                <a:t>2. LAST UNIT</a:t>
              </a:r>
              <a:endParaRPr lang="en-US">
                <a:latin typeface="Arial" charset="0"/>
              </a:endParaRPr>
            </a:p>
          </p:txBody>
        </p:sp>
        <p:sp>
          <p:nvSpPr>
            <p:cNvPr id="114700" name="Rectangle 173"/>
            <p:cNvSpPr>
              <a:spLocks noChangeArrowheads="1"/>
            </p:cNvSpPr>
            <p:nvPr/>
          </p:nvSpPr>
          <p:spPr bwMode="auto">
            <a:xfrm>
              <a:off x="2892" y="2379"/>
              <a:ext cx="1125" cy="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b="1">
                  <a:solidFill>
                    <a:srgbClr val="000000"/>
                  </a:solidFill>
                  <a:latin typeface="Arial" charset="0"/>
                </a:rPr>
                <a:t>3. NEXT UNIT</a:t>
              </a:r>
              <a:endParaRPr lang="en-US">
                <a:latin typeface="Arial" charset="0"/>
              </a:endParaRPr>
            </a:p>
          </p:txBody>
        </p:sp>
        <p:sp>
          <p:nvSpPr>
            <p:cNvPr id="114701" name="Rectangle 174"/>
            <p:cNvSpPr>
              <a:spLocks noChangeArrowheads="1"/>
            </p:cNvSpPr>
            <p:nvPr/>
          </p:nvSpPr>
          <p:spPr bwMode="auto">
            <a:xfrm>
              <a:off x="2892" y="2598"/>
              <a:ext cx="1711" cy="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b="1">
                  <a:solidFill>
                    <a:srgbClr val="000000"/>
                  </a:solidFill>
                  <a:latin typeface="Arial" charset="0"/>
                </a:rPr>
                <a:t>4. BIGGER PICTURE</a:t>
              </a:r>
              <a:endParaRPr lang="en-US">
                <a:latin typeface="Arial" charset="0"/>
              </a:endParaRPr>
            </a:p>
          </p:txBody>
        </p:sp>
      </p:grpSp>
      <p:sp>
        <p:nvSpPr>
          <p:cNvPr id="2" name="TextBox 1"/>
          <p:cNvSpPr txBox="1"/>
          <p:nvPr/>
        </p:nvSpPr>
        <p:spPr>
          <a:xfrm>
            <a:off x="7107238" y="2608263"/>
            <a:ext cx="1065212" cy="461665"/>
          </a:xfrm>
          <a:prstGeom prst="rect">
            <a:avLst/>
          </a:prstGeom>
          <a:noFill/>
        </p:spPr>
        <p:txBody>
          <a:bodyPr wrap="square" rtlCol="0">
            <a:spAutoFit/>
          </a:bodyPr>
          <a:lstStyle/>
          <a:p>
            <a:r>
              <a:rPr lang="en-US" b="1" dirty="0" err="1">
                <a:solidFill>
                  <a:schemeClr val="accent2"/>
                </a:solidFill>
              </a:rPr>
              <a:t>Pg</a:t>
            </a:r>
            <a:r>
              <a:rPr lang="en-US" b="1" dirty="0">
                <a:solidFill>
                  <a:schemeClr val="accent2"/>
                </a:solidFill>
              </a:rPr>
              <a:t> 21</a:t>
            </a:r>
          </a:p>
        </p:txBody>
      </p:sp>
    </p:spTree>
    <p:extLst>
      <p:ext uri="{BB962C8B-B14F-4D97-AF65-F5344CB8AC3E}">
        <p14:creationId xmlns:p14="http://schemas.microsoft.com/office/powerpoint/2010/main" val="3144174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Practice</a:t>
            </a:r>
          </a:p>
        </p:txBody>
      </p:sp>
      <p:sp>
        <p:nvSpPr>
          <p:cNvPr id="5" name="Content Placeholder 4"/>
          <p:cNvSpPr>
            <a:spLocks noGrp="1"/>
          </p:cNvSpPr>
          <p:nvPr>
            <p:ph idx="1"/>
          </p:nvPr>
        </p:nvSpPr>
        <p:spPr/>
        <p:txBody>
          <a:bodyPr>
            <a:normAutofit/>
          </a:bodyPr>
          <a:lstStyle/>
          <a:p>
            <a:r>
              <a:rPr lang="en-US" sz="3600" dirty="0"/>
              <a:t>Complete boxes 1-4 on your draft. </a:t>
            </a:r>
          </a:p>
        </p:txBody>
      </p:sp>
      <p:sp>
        <p:nvSpPr>
          <p:cNvPr id="2" name="Footer Placeholder 1"/>
          <p:cNvSpPr>
            <a:spLocks noGrp="1"/>
          </p:cNvSpPr>
          <p:nvPr>
            <p:ph type="ftr" sz="quarter" idx="11"/>
          </p:nvPr>
        </p:nvSpPr>
        <p:spPr/>
        <p:txBody>
          <a:bodyPr/>
          <a:lstStyle/>
          <a:p>
            <a:pPr>
              <a:defRPr/>
            </a:pPr>
            <a:r>
              <a:rPr lang="en-US"/>
              <a:t>University of Kansas Center for Research on Learning  2006</a:t>
            </a:r>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32</a:t>
            </a:fld>
            <a:endParaRPr lang="en-US" altLang="en-US"/>
          </a:p>
        </p:txBody>
      </p:sp>
      <p:pic>
        <p:nvPicPr>
          <p:cNvPr id="6" name="Picture 5"/>
          <p:cNvPicPr>
            <a:picLocks noChangeAspect="1"/>
          </p:cNvPicPr>
          <p:nvPr/>
        </p:nvPicPr>
        <p:blipFill>
          <a:blip r:embed="rId2"/>
          <a:stretch>
            <a:fillRect/>
          </a:stretch>
        </p:blipFill>
        <p:spPr>
          <a:xfrm>
            <a:off x="307471" y="2793872"/>
            <a:ext cx="8602418" cy="1248738"/>
          </a:xfrm>
          <a:prstGeom prst="rect">
            <a:avLst/>
          </a:prstGeom>
        </p:spPr>
      </p:pic>
    </p:spTree>
    <p:extLst>
      <p:ext uri="{BB962C8B-B14F-4D97-AF65-F5344CB8AC3E}">
        <p14:creationId xmlns:p14="http://schemas.microsoft.com/office/powerpoint/2010/main" val="3241873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4995" name="Group 182"/>
          <p:cNvGrpSpPr>
            <a:grpSpLocks noChangeAspect="1"/>
          </p:cNvGrpSpPr>
          <p:nvPr/>
        </p:nvGrpSpPr>
        <p:grpSpPr bwMode="auto">
          <a:xfrm>
            <a:off x="428625" y="165100"/>
            <a:ext cx="8288338" cy="6442075"/>
            <a:chOff x="156" y="-7"/>
            <a:chExt cx="5495" cy="4271"/>
          </a:xfrm>
        </p:grpSpPr>
        <p:sp>
          <p:nvSpPr>
            <p:cNvPr id="84997" name="Rectangle 183"/>
            <p:cNvSpPr>
              <a:spLocks noChangeAspect="1" noChangeArrowheads="1"/>
            </p:cNvSpPr>
            <p:nvPr/>
          </p:nvSpPr>
          <p:spPr bwMode="auto">
            <a:xfrm>
              <a:off x="303" y="240"/>
              <a:ext cx="5147" cy="37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
          <p:nvSpPr>
            <p:cNvPr id="84998" name="Rectangle 184"/>
            <p:cNvSpPr>
              <a:spLocks noChangeAspect="1" noChangeArrowheads="1"/>
            </p:cNvSpPr>
            <p:nvPr/>
          </p:nvSpPr>
          <p:spPr bwMode="auto">
            <a:xfrm>
              <a:off x="295" y="233"/>
              <a:ext cx="5163" cy="3765"/>
            </a:xfrm>
            <a:prstGeom prst="rect">
              <a:avLst/>
            </a:prstGeom>
            <a:noFill/>
            <a:ln w="2381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4999" name="Rectangle 185"/>
            <p:cNvSpPr>
              <a:spLocks noChangeAspect="1" noChangeArrowheads="1"/>
            </p:cNvSpPr>
            <p:nvPr/>
          </p:nvSpPr>
          <p:spPr bwMode="auto">
            <a:xfrm>
              <a:off x="3892" y="36"/>
              <a:ext cx="219"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NAME</a:t>
              </a:r>
              <a:endParaRPr lang="en-US">
                <a:latin typeface="Arial" charset="0"/>
              </a:endParaRPr>
            </a:p>
          </p:txBody>
        </p:sp>
        <p:sp>
          <p:nvSpPr>
            <p:cNvPr id="85000" name="Rectangle 186"/>
            <p:cNvSpPr>
              <a:spLocks noChangeAspect="1" noChangeArrowheads="1"/>
            </p:cNvSpPr>
            <p:nvPr/>
          </p:nvSpPr>
          <p:spPr bwMode="auto">
            <a:xfrm>
              <a:off x="3892" y="124"/>
              <a:ext cx="202"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DATE</a:t>
              </a:r>
              <a:endParaRPr lang="en-US">
                <a:latin typeface="Arial" charset="0"/>
              </a:endParaRPr>
            </a:p>
          </p:txBody>
        </p:sp>
        <p:sp>
          <p:nvSpPr>
            <p:cNvPr id="85001" name="Line 187"/>
            <p:cNvSpPr>
              <a:spLocks noChangeAspect="1" noChangeShapeType="1"/>
            </p:cNvSpPr>
            <p:nvPr/>
          </p:nvSpPr>
          <p:spPr bwMode="auto">
            <a:xfrm>
              <a:off x="4118" y="95"/>
              <a:ext cx="134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02" name="Line 188"/>
            <p:cNvSpPr>
              <a:spLocks noChangeAspect="1" noChangeShapeType="1"/>
            </p:cNvSpPr>
            <p:nvPr/>
          </p:nvSpPr>
          <p:spPr bwMode="auto">
            <a:xfrm>
              <a:off x="4133" y="189"/>
              <a:ext cx="131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03" name="Rectangle 189"/>
            <p:cNvSpPr>
              <a:spLocks noChangeAspect="1" noChangeArrowheads="1"/>
            </p:cNvSpPr>
            <p:nvPr/>
          </p:nvSpPr>
          <p:spPr bwMode="auto">
            <a:xfrm>
              <a:off x="324" y="51"/>
              <a:ext cx="1282"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700" b="1">
                  <a:solidFill>
                    <a:srgbClr val="000000"/>
                  </a:solidFill>
                  <a:latin typeface="Arial" charset="0"/>
                </a:rPr>
                <a:t>The Unit Organizer</a:t>
              </a:r>
              <a:endParaRPr lang="en-US">
                <a:latin typeface="Arial" charset="0"/>
              </a:endParaRPr>
            </a:p>
          </p:txBody>
        </p:sp>
        <p:sp>
          <p:nvSpPr>
            <p:cNvPr id="85004" name="Line 190"/>
            <p:cNvSpPr>
              <a:spLocks noChangeAspect="1" noChangeShapeType="1"/>
            </p:cNvSpPr>
            <p:nvPr/>
          </p:nvSpPr>
          <p:spPr bwMode="auto">
            <a:xfrm>
              <a:off x="324" y="3546"/>
              <a:ext cx="5112" cy="1"/>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05" name="Rectangle 191"/>
            <p:cNvSpPr>
              <a:spLocks noChangeAspect="1" noChangeArrowheads="1"/>
            </p:cNvSpPr>
            <p:nvPr/>
          </p:nvSpPr>
          <p:spPr bwMode="auto">
            <a:xfrm rot="-5400000">
              <a:off x="221" y="4082"/>
              <a:ext cx="24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pPr algn="just"/>
              <a:endParaRPr lang="en-US">
                <a:latin typeface="Times" charset="0"/>
              </a:endParaRPr>
            </a:p>
          </p:txBody>
        </p:sp>
        <p:sp>
          <p:nvSpPr>
            <p:cNvPr id="85006" name="Rectangle 192"/>
            <p:cNvSpPr>
              <a:spLocks noChangeAspect="1" noChangeArrowheads="1"/>
            </p:cNvSpPr>
            <p:nvPr/>
          </p:nvSpPr>
          <p:spPr bwMode="auto">
            <a:xfrm rot="-5400000">
              <a:off x="220" y="4143"/>
              <a:ext cx="24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pPr algn="just"/>
              <a:endParaRPr lang="en-US">
                <a:latin typeface="Arial" charset="0"/>
              </a:endParaRPr>
            </a:p>
          </p:txBody>
        </p:sp>
        <p:sp>
          <p:nvSpPr>
            <p:cNvPr id="85007" name="Rectangle 193"/>
            <p:cNvSpPr>
              <a:spLocks noChangeAspect="1" noChangeArrowheads="1"/>
            </p:cNvSpPr>
            <p:nvPr/>
          </p:nvSpPr>
          <p:spPr bwMode="auto">
            <a:xfrm rot="-5400000">
              <a:off x="287" y="3636"/>
              <a:ext cx="398"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NEW </a:t>
              </a:r>
              <a:endParaRPr lang="en-US">
                <a:latin typeface="Arial" charset="0"/>
              </a:endParaRPr>
            </a:p>
            <a:p>
              <a:pPr algn="ctr"/>
              <a:r>
                <a:rPr lang="en-US" sz="800" b="1">
                  <a:solidFill>
                    <a:srgbClr val="000000"/>
                  </a:solidFill>
                  <a:latin typeface="Arial" charset="0"/>
                </a:rPr>
                <a:t>UNIT </a:t>
              </a:r>
              <a:endParaRPr lang="en-US">
                <a:latin typeface="Arial" charset="0"/>
              </a:endParaRPr>
            </a:p>
            <a:p>
              <a:pPr algn="ctr"/>
              <a:r>
                <a:rPr lang="en-US" sz="800" b="1">
                  <a:solidFill>
                    <a:srgbClr val="000000"/>
                  </a:solidFill>
                  <a:latin typeface="Arial" charset="0"/>
                </a:rPr>
                <a:t>SELF-TEST</a:t>
              </a:r>
            </a:p>
            <a:p>
              <a:pPr algn="ctr"/>
              <a:r>
                <a:rPr lang="en-US" sz="800" b="1">
                  <a:solidFill>
                    <a:srgbClr val="000000"/>
                  </a:solidFill>
                  <a:latin typeface="Arial" charset="0"/>
                </a:rPr>
                <a:t>QUESTIONS</a:t>
              </a:r>
            </a:p>
          </p:txBody>
        </p:sp>
        <p:sp>
          <p:nvSpPr>
            <p:cNvPr id="85008" name="Rectangle 194"/>
            <p:cNvSpPr>
              <a:spLocks noChangeAspect="1" noChangeArrowheads="1"/>
            </p:cNvSpPr>
            <p:nvPr/>
          </p:nvSpPr>
          <p:spPr bwMode="auto">
            <a:xfrm rot="-5400000">
              <a:off x="35" y="3395"/>
              <a:ext cx="24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pPr algn="just"/>
              <a:endParaRPr lang="en-US">
                <a:latin typeface="Arial" charset="0"/>
              </a:endParaRPr>
            </a:p>
          </p:txBody>
        </p:sp>
        <p:sp>
          <p:nvSpPr>
            <p:cNvPr id="85009" name="Line 195"/>
            <p:cNvSpPr>
              <a:spLocks noChangeAspect="1" noChangeShapeType="1"/>
            </p:cNvSpPr>
            <p:nvPr/>
          </p:nvSpPr>
          <p:spPr bwMode="auto">
            <a:xfrm>
              <a:off x="645" y="3546"/>
              <a:ext cx="1" cy="430"/>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10" name="Rectangle 196"/>
            <p:cNvSpPr>
              <a:spLocks noChangeAspect="1" noChangeArrowheads="1"/>
            </p:cNvSpPr>
            <p:nvPr/>
          </p:nvSpPr>
          <p:spPr bwMode="auto">
            <a:xfrm>
              <a:off x="455" y="248"/>
              <a:ext cx="860" cy="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b="1">
                  <a:solidFill>
                    <a:srgbClr val="000000"/>
                  </a:solidFill>
                  <a:latin typeface="Arial" charset="0"/>
                </a:rPr>
                <a:t>Expanded Unit Map</a:t>
              </a:r>
              <a:endParaRPr lang="en-US">
                <a:latin typeface="Arial" charset="0"/>
              </a:endParaRPr>
            </a:p>
          </p:txBody>
        </p:sp>
        <p:sp>
          <p:nvSpPr>
            <p:cNvPr id="85011" name="Line 197"/>
            <p:cNvSpPr>
              <a:spLocks noChangeAspect="1" noChangeShapeType="1"/>
            </p:cNvSpPr>
            <p:nvPr/>
          </p:nvSpPr>
          <p:spPr bwMode="auto">
            <a:xfrm>
              <a:off x="2298" y="291"/>
              <a:ext cx="728" cy="204"/>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12" name="Rectangle 198"/>
            <p:cNvSpPr>
              <a:spLocks noChangeAspect="1" noChangeArrowheads="1"/>
            </p:cNvSpPr>
            <p:nvPr/>
          </p:nvSpPr>
          <p:spPr bwMode="auto">
            <a:xfrm>
              <a:off x="1730" y="95"/>
              <a:ext cx="2111" cy="1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5013" name="Rectangle 199"/>
            <p:cNvSpPr>
              <a:spLocks noChangeAspect="1" noChangeArrowheads="1"/>
            </p:cNvSpPr>
            <p:nvPr/>
          </p:nvSpPr>
          <p:spPr bwMode="auto">
            <a:xfrm>
              <a:off x="1715" y="80"/>
              <a:ext cx="2141" cy="226"/>
            </a:xfrm>
            <a:prstGeom prst="rect">
              <a:avLst/>
            </a:prstGeom>
            <a:noFill/>
            <a:ln w="460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5014" name="Rectangle 200"/>
            <p:cNvSpPr>
              <a:spLocks noChangeAspect="1" noChangeArrowheads="1"/>
            </p:cNvSpPr>
            <p:nvPr/>
          </p:nvSpPr>
          <p:spPr bwMode="auto">
            <a:xfrm rot="960000">
              <a:off x="2624" y="340"/>
              <a:ext cx="354"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is about...</a:t>
              </a:r>
              <a:endParaRPr lang="en-US">
                <a:latin typeface="Arial" charset="0"/>
              </a:endParaRPr>
            </a:p>
          </p:txBody>
        </p:sp>
        <p:sp>
          <p:nvSpPr>
            <p:cNvPr id="85015" name="Oval 201"/>
            <p:cNvSpPr>
              <a:spLocks noChangeAspect="1" noChangeArrowheads="1"/>
            </p:cNvSpPr>
            <p:nvPr/>
          </p:nvSpPr>
          <p:spPr bwMode="auto">
            <a:xfrm>
              <a:off x="346" y="255"/>
              <a:ext cx="102" cy="102"/>
            </a:xfrm>
            <a:prstGeom prst="ellipse">
              <a:avLst/>
            </a:prstGeom>
            <a:solidFill>
              <a:srgbClr val="FFFFFF"/>
            </a:solidFill>
            <a:ln w="11113">
              <a:solidFill>
                <a:srgbClr val="000000"/>
              </a:solidFill>
              <a:round/>
              <a:headEnd/>
              <a:tailEnd/>
            </a:ln>
          </p:spPr>
          <p:txBody>
            <a:bodyPr/>
            <a:lstStyle/>
            <a:p>
              <a:endParaRPr lang="en-US"/>
            </a:p>
          </p:txBody>
        </p:sp>
        <p:sp>
          <p:nvSpPr>
            <p:cNvPr id="85016" name="Oval 202"/>
            <p:cNvSpPr>
              <a:spLocks noChangeAspect="1" noChangeArrowheads="1"/>
            </p:cNvSpPr>
            <p:nvPr/>
          </p:nvSpPr>
          <p:spPr bwMode="auto">
            <a:xfrm>
              <a:off x="346" y="3575"/>
              <a:ext cx="102" cy="102"/>
            </a:xfrm>
            <a:prstGeom prst="ellipse">
              <a:avLst/>
            </a:prstGeom>
            <a:solidFill>
              <a:srgbClr val="FFFFFF"/>
            </a:solidFill>
            <a:ln w="11113">
              <a:solidFill>
                <a:srgbClr val="000000"/>
              </a:solidFill>
              <a:round/>
              <a:headEnd/>
              <a:tailEnd/>
            </a:ln>
          </p:spPr>
          <p:txBody>
            <a:bodyPr/>
            <a:lstStyle/>
            <a:p>
              <a:endParaRPr lang="en-US"/>
            </a:p>
          </p:txBody>
        </p:sp>
        <p:sp>
          <p:nvSpPr>
            <p:cNvPr id="85017" name="Rectangle 203"/>
            <p:cNvSpPr>
              <a:spLocks noChangeAspect="1" noChangeArrowheads="1"/>
            </p:cNvSpPr>
            <p:nvPr/>
          </p:nvSpPr>
          <p:spPr bwMode="auto">
            <a:xfrm>
              <a:off x="372" y="263"/>
              <a:ext cx="42"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9</a:t>
              </a:r>
              <a:endParaRPr lang="en-US">
                <a:latin typeface="Arial" charset="0"/>
              </a:endParaRPr>
            </a:p>
          </p:txBody>
        </p:sp>
        <p:sp>
          <p:nvSpPr>
            <p:cNvPr id="85018" name="Rectangle 204"/>
            <p:cNvSpPr>
              <a:spLocks noChangeAspect="1" noChangeArrowheads="1"/>
            </p:cNvSpPr>
            <p:nvPr/>
          </p:nvSpPr>
          <p:spPr bwMode="auto">
            <a:xfrm>
              <a:off x="366" y="3591"/>
              <a:ext cx="85"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10</a:t>
              </a:r>
              <a:endParaRPr lang="en-US">
                <a:latin typeface="Arial" charset="0"/>
              </a:endParaRPr>
            </a:p>
          </p:txBody>
        </p:sp>
        <p:sp>
          <p:nvSpPr>
            <p:cNvPr id="85019" name="Rectangle 205"/>
            <p:cNvSpPr>
              <a:spLocks noChangeAspect="1" noChangeArrowheads="1"/>
            </p:cNvSpPr>
            <p:nvPr/>
          </p:nvSpPr>
          <p:spPr bwMode="auto">
            <a:xfrm>
              <a:off x="1248" y="3677"/>
              <a:ext cx="420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How did national events and leaders pull the different sections of the U.S. apart? </a:t>
              </a:r>
              <a:endParaRPr lang="en-US">
                <a:latin typeface="Comic Sans MS" charset="0"/>
              </a:endParaRPr>
            </a:p>
          </p:txBody>
        </p:sp>
        <p:sp>
          <p:nvSpPr>
            <p:cNvPr id="85020" name="Rectangle 206"/>
            <p:cNvSpPr>
              <a:spLocks noChangeAspect="1" noChangeArrowheads="1"/>
            </p:cNvSpPr>
            <p:nvPr/>
          </p:nvSpPr>
          <p:spPr bwMode="auto">
            <a:xfrm>
              <a:off x="1981" y="116"/>
              <a:ext cx="1647"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500">
                  <a:solidFill>
                    <a:srgbClr val="000000"/>
                  </a:solidFill>
                  <a:latin typeface="Comic Sans MS" charset="0"/>
                </a:rPr>
                <a:t>The Causes of the Civil War</a:t>
              </a:r>
              <a:endParaRPr lang="en-US">
                <a:latin typeface="Comic Sans MS" charset="0"/>
              </a:endParaRPr>
            </a:p>
          </p:txBody>
        </p:sp>
        <p:sp>
          <p:nvSpPr>
            <p:cNvPr id="85021" name="Rectangle 207"/>
            <p:cNvSpPr>
              <a:spLocks noChangeAspect="1" noChangeArrowheads="1"/>
            </p:cNvSpPr>
            <p:nvPr/>
          </p:nvSpPr>
          <p:spPr bwMode="auto">
            <a:xfrm>
              <a:off x="4344" y="-7"/>
              <a:ext cx="582"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Elida Cordora</a:t>
              </a:r>
              <a:endParaRPr lang="en-US">
                <a:latin typeface="Comic Sans MS" charset="0"/>
              </a:endParaRPr>
            </a:p>
          </p:txBody>
        </p:sp>
        <p:sp>
          <p:nvSpPr>
            <p:cNvPr id="85022" name="Rectangle 208"/>
            <p:cNvSpPr>
              <a:spLocks noChangeAspect="1" noChangeArrowheads="1"/>
            </p:cNvSpPr>
            <p:nvPr/>
          </p:nvSpPr>
          <p:spPr bwMode="auto">
            <a:xfrm>
              <a:off x="4301" y="94"/>
              <a:ext cx="18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1/22</a:t>
              </a:r>
              <a:endParaRPr lang="en-US">
                <a:latin typeface="Comic Sans MS" charset="0"/>
              </a:endParaRPr>
            </a:p>
          </p:txBody>
        </p:sp>
        <p:sp>
          <p:nvSpPr>
            <p:cNvPr id="85023" name="Line 209"/>
            <p:cNvSpPr>
              <a:spLocks noChangeAspect="1" noChangeShapeType="1"/>
            </p:cNvSpPr>
            <p:nvPr/>
          </p:nvSpPr>
          <p:spPr bwMode="auto">
            <a:xfrm>
              <a:off x="3499" y="1638"/>
              <a:ext cx="1" cy="1500"/>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4" name="Line 210"/>
            <p:cNvSpPr>
              <a:spLocks noChangeAspect="1" noChangeShapeType="1"/>
            </p:cNvSpPr>
            <p:nvPr/>
          </p:nvSpPr>
          <p:spPr bwMode="auto">
            <a:xfrm>
              <a:off x="3135" y="947"/>
              <a:ext cx="466" cy="35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5" name="Line 211"/>
            <p:cNvSpPr>
              <a:spLocks noChangeAspect="1" noChangeShapeType="1"/>
            </p:cNvSpPr>
            <p:nvPr/>
          </p:nvSpPr>
          <p:spPr bwMode="auto">
            <a:xfrm flipH="1">
              <a:off x="2414" y="961"/>
              <a:ext cx="175" cy="35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6" name="Line 212"/>
            <p:cNvSpPr>
              <a:spLocks noChangeAspect="1" noChangeShapeType="1"/>
            </p:cNvSpPr>
            <p:nvPr/>
          </p:nvSpPr>
          <p:spPr bwMode="auto">
            <a:xfrm flipH="1">
              <a:off x="1730" y="757"/>
              <a:ext cx="626" cy="18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7" name="Line 213"/>
            <p:cNvSpPr>
              <a:spLocks noChangeAspect="1" noChangeShapeType="1"/>
            </p:cNvSpPr>
            <p:nvPr/>
          </p:nvSpPr>
          <p:spPr bwMode="auto">
            <a:xfrm>
              <a:off x="3470" y="750"/>
              <a:ext cx="1012" cy="204"/>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8" name="Oval 214"/>
            <p:cNvSpPr>
              <a:spLocks noChangeAspect="1" noChangeArrowheads="1"/>
            </p:cNvSpPr>
            <p:nvPr/>
          </p:nvSpPr>
          <p:spPr bwMode="auto">
            <a:xfrm>
              <a:off x="2276" y="473"/>
              <a:ext cx="1238" cy="56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029" name="Oval 215"/>
            <p:cNvSpPr>
              <a:spLocks noChangeAspect="1" noChangeArrowheads="1"/>
            </p:cNvSpPr>
            <p:nvPr/>
          </p:nvSpPr>
          <p:spPr bwMode="auto">
            <a:xfrm>
              <a:off x="2269" y="466"/>
              <a:ext cx="1252" cy="575"/>
            </a:xfrm>
            <a:prstGeom prst="ellipse">
              <a:avLst/>
            </a:prstGeom>
            <a:noFill/>
            <a:ln w="238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85030" name="Group 216"/>
            <p:cNvGrpSpPr>
              <a:grpSpLocks noChangeAspect="1"/>
            </p:cNvGrpSpPr>
            <p:nvPr/>
          </p:nvGrpSpPr>
          <p:grpSpPr bwMode="auto">
            <a:xfrm>
              <a:off x="2370" y="874"/>
              <a:ext cx="1064" cy="1"/>
              <a:chOff x="2370" y="874"/>
              <a:chExt cx="1064" cy="1"/>
            </a:xfrm>
          </p:grpSpPr>
          <p:sp>
            <p:nvSpPr>
              <p:cNvPr id="85106" name="Line 217"/>
              <p:cNvSpPr>
                <a:spLocks noChangeAspect="1"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07" name="Line 218"/>
              <p:cNvSpPr>
                <a:spLocks noChangeAspect="1"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08" name="Line 219"/>
              <p:cNvSpPr>
                <a:spLocks noChangeAspect="1"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09" name="Line 220"/>
              <p:cNvSpPr>
                <a:spLocks noChangeAspect="1"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0" name="Line 221"/>
              <p:cNvSpPr>
                <a:spLocks noChangeAspect="1"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1" name="Line 222"/>
              <p:cNvSpPr>
                <a:spLocks noChangeAspect="1"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2" name="Line 223"/>
              <p:cNvSpPr>
                <a:spLocks noChangeAspect="1"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3" name="Line 224"/>
              <p:cNvSpPr>
                <a:spLocks noChangeAspect="1"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4" name="Line 225"/>
              <p:cNvSpPr>
                <a:spLocks noChangeAspect="1"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5" name="Line 226"/>
              <p:cNvSpPr>
                <a:spLocks noChangeAspect="1"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6" name="Line 227"/>
              <p:cNvSpPr>
                <a:spLocks noChangeAspect="1"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7" name="Line 228"/>
              <p:cNvSpPr>
                <a:spLocks noChangeAspect="1"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8" name="Line 229"/>
              <p:cNvSpPr>
                <a:spLocks noChangeAspect="1"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19" name="Line 230"/>
              <p:cNvSpPr>
                <a:spLocks noChangeAspect="1"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20" name="Line 231"/>
              <p:cNvSpPr>
                <a:spLocks noChangeAspect="1"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21" name="Line 232"/>
              <p:cNvSpPr>
                <a:spLocks noChangeAspect="1"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122" name="Line 233"/>
              <p:cNvSpPr>
                <a:spLocks noChangeAspect="1"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85031" name="Rectangle 234"/>
            <p:cNvSpPr>
              <a:spLocks noChangeAspect="1" noChangeArrowheads="1"/>
            </p:cNvSpPr>
            <p:nvPr/>
          </p:nvSpPr>
          <p:spPr bwMode="auto">
            <a:xfrm>
              <a:off x="2458" y="634"/>
              <a:ext cx="843"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700">
                  <a:solidFill>
                    <a:srgbClr val="000000"/>
                  </a:solidFill>
                  <a:latin typeface="Comic Sans MS" charset="0"/>
                </a:rPr>
                <a:t>Sectionalism</a:t>
              </a:r>
              <a:endParaRPr lang="en-US">
                <a:latin typeface="Comic Sans MS" charset="0"/>
              </a:endParaRPr>
            </a:p>
          </p:txBody>
        </p:sp>
        <p:sp>
          <p:nvSpPr>
            <p:cNvPr id="85032" name="Rectangle 235"/>
            <p:cNvSpPr>
              <a:spLocks noChangeAspect="1" noChangeArrowheads="1"/>
            </p:cNvSpPr>
            <p:nvPr/>
          </p:nvSpPr>
          <p:spPr bwMode="auto">
            <a:xfrm>
              <a:off x="2650" y="896"/>
              <a:ext cx="51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pp. 201-236</a:t>
              </a:r>
              <a:endParaRPr lang="en-US">
                <a:latin typeface="Comic Sans MS" charset="0"/>
              </a:endParaRPr>
            </a:p>
          </p:txBody>
        </p:sp>
        <p:sp>
          <p:nvSpPr>
            <p:cNvPr id="85033" name="Line 236"/>
            <p:cNvSpPr>
              <a:spLocks noChangeAspect="1" noChangeShapeType="1"/>
            </p:cNvSpPr>
            <p:nvPr/>
          </p:nvSpPr>
          <p:spPr bwMode="auto">
            <a:xfrm flipH="1">
              <a:off x="2057" y="1602"/>
              <a:ext cx="241" cy="32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34" name="Line 237"/>
            <p:cNvSpPr>
              <a:spLocks noChangeAspect="1" noChangeShapeType="1"/>
            </p:cNvSpPr>
            <p:nvPr/>
          </p:nvSpPr>
          <p:spPr bwMode="auto">
            <a:xfrm>
              <a:off x="2545" y="1558"/>
              <a:ext cx="1" cy="394"/>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35" name="Line 238"/>
            <p:cNvSpPr>
              <a:spLocks noChangeAspect="1" noChangeShapeType="1"/>
            </p:cNvSpPr>
            <p:nvPr/>
          </p:nvSpPr>
          <p:spPr bwMode="auto">
            <a:xfrm>
              <a:off x="2822" y="1617"/>
              <a:ext cx="218" cy="30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36" name="Oval 239"/>
            <p:cNvSpPr>
              <a:spLocks noChangeAspect="1" noChangeArrowheads="1"/>
            </p:cNvSpPr>
            <p:nvPr/>
          </p:nvSpPr>
          <p:spPr bwMode="auto">
            <a:xfrm>
              <a:off x="2152" y="1289"/>
              <a:ext cx="874" cy="422"/>
            </a:xfrm>
            <a:prstGeom prst="ellipse">
              <a:avLst/>
            </a:prstGeom>
            <a:solidFill>
              <a:srgbClr val="FFFFFF"/>
            </a:solidFill>
            <a:ln w="11113">
              <a:solidFill>
                <a:srgbClr val="000000"/>
              </a:solidFill>
              <a:round/>
              <a:headEnd/>
              <a:tailEnd/>
            </a:ln>
          </p:spPr>
          <p:txBody>
            <a:bodyPr/>
            <a:lstStyle/>
            <a:p>
              <a:endParaRPr lang="en-US"/>
            </a:p>
          </p:txBody>
        </p:sp>
        <p:sp>
          <p:nvSpPr>
            <p:cNvPr id="85037" name="Rectangle 240"/>
            <p:cNvSpPr>
              <a:spLocks noChangeAspect="1" noChangeArrowheads="1"/>
            </p:cNvSpPr>
            <p:nvPr/>
          </p:nvSpPr>
          <p:spPr bwMode="auto">
            <a:xfrm>
              <a:off x="1636" y="735"/>
              <a:ext cx="721"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was based on the  </a:t>
              </a:r>
              <a:endParaRPr lang="en-US">
                <a:latin typeface="Comic Sans MS" charset="0"/>
              </a:endParaRPr>
            </a:p>
          </p:txBody>
        </p:sp>
        <p:sp>
          <p:nvSpPr>
            <p:cNvPr id="85038" name="Rectangle 241"/>
            <p:cNvSpPr>
              <a:spLocks noChangeAspect="1" noChangeArrowheads="1"/>
            </p:cNvSpPr>
            <p:nvPr/>
          </p:nvSpPr>
          <p:spPr bwMode="auto">
            <a:xfrm>
              <a:off x="2044" y="1092"/>
              <a:ext cx="868"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developed because of </a:t>
              </a:r>
              <a:endParaRPr lang="en-US">
                <a:latin typeface="Comic Sans MS" charset="0"/>
              </a:endParaRPr>
            </a:p>
          </p:txBody>
        </p:sp>
        <p:sp>
          <p:nvSpPr>
            <p:cNvPr id="85039" name="Line 242"/>
            <p:cNvSpPr>
              <a:spLocks noChangeAspect="1" noChangeShapeType="1"/>
            </p:cNvSpPr>
            <p:nvPr/>
          </p:nvSpPr>
          <p:spPr bwMode="auto">
            <a:xfrm flipH="1">
              <a:off x="1045" y="1165"/>
              <a:ext cx="255" cy="139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40" name="Line 243"/>
            <p:cNvSpPr>
              <a:spLocks noChangeAspect="1" noChangeShapeType="1"/>
            </p:cNvSpPr>
            <p:nvPr/>
          </p:nvSpPr>
          <p:spPr bwMode="auto">
            <a:xfrm>
              <a:off x="1395" y="1172"/>
              <a:ext cx="116" cy="104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41" name="Line 244"/>
            <p:cNvSpPr>
              <a:spLocks noChangeAspect="1" noChangeShapeType="1"/>
            </p:cNvSpPr>
            <p:nvPr/>
          </p:nvSpPr>
          <p:spPr bwMode="auto">
            <a:xfrm flipH="1">
              <a:off x="659" y="1143"/>
              <a:ext cx="546" cy="1864"/>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42" name="Rectangle 245"/>
            <p:cNvSpPr>
              <a:spLocks noChangeAspect="1" noChangeArrowheads="1"/>
            </p:cNvSpPr>
            <p:nvPr/>
          </p:nvSpPr>
          <p:spPr bwMode="auto">
            <a:xfrm>
              <a:off x="536" y="2942"/>
              <a:ext cx="451" cy="182"/>
            </a:xfrm>
            <a:prstGeom prst="rect">
              <a:avLst/>
            </a:prstGeom>
            <a:solidFill>
              <a:srgbClr val="FFFFFF"/>
            </a:solidFill>
            <a:ln w="11113">
              <a:solidFill>
                <a:srgbClr val="000000"/>
              </a:solidFill>
              <a:miter lim="800000"/>
              <a:headEnd/>
              <a:tailEnd/>
            </a:ln>
          </p:spPr>
          <p:txBody>
            <a:bodyPr/>
            <a:lstStyle/>
            <a:p>
              <a:endParaRPr lang="en-US"/>
            </a:p>
          </p:txBody>
        </p:sp>
        <p:sp>
          <p:nvSpPr>
            <p:cNvPr id="85043" name="Rectangle 246"/>
            <p:cNvSpPr>
              <a:spLocks noChangeAspect="1" noChangeArrowheads="1"/>
            </p:cNvSpPr>
            <p:nvPr/>
          </p:nvSpPr>
          <p:spPr bwMode="auto">
            <a:xfrm>
              <a:off x="620" y="2979"/>
              <a:ext cx="313"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North</a:t>
              </a:r>
              <a:endParaRPr lang="en-US">
                <a:latin typeface="Comic Sans MS" charset="0"/>
              </a:endParaRPr>
            </a:p>
          </p:txBody>
        </p:sp>
        <p:sp>
          <p:nvSpPr>
            <p:cNvPr id="85044" name="Rectangle 247"/>
            <p:cNvSpPr>
              <a:spLocks noChangeAspect="1" noChangeArrowheads="1"/>
            </p:cNvSpPr>
            <p:nvPr/>
          </p:nvSpPr>
          <p:spPr bwMode="auto">
            <a:xfrm>
              <a:off x="849" y="2556"/>
              <a:ext cx="444" cy="182"/>
            </a:xfrm>
            <a:prstGeom prst="rect">
              <a:avLst/>
            </a:prstGeom>
            <a:solidFill>
              <a:srgbClr val="FFFFFF"/>
            </a:solidFill>
            <a:ln w="11113">
              <a:solidFill>
                <a:srgbClr val="000000"/>
              </a:solidFill>
              <a:miter lim="800000"/>
              <a:headEnd/>
              <a:tailEnd/>
            </a:ln>
          </p:spPr>
          <p:txBody>
            <a:bodyPr/>
            <a:lstStyle/>
            <a:p>
              <a:endParaRPr lang="en-US"/>
            </a:p>
          </p:txBody>
        </p:sp>
        <p:sp>
          <p:nvSpPr>
            <p:cNvPr id="85045" name="Rectangle 248"/>
            <p:cNvSpPr>
              <a:spLocks noChangeAspect="1" noChangeArrowheads="1"/>
            </p:cNvSpPr>
            <p:nvPr/>
          </p:nvSpPr>
          <p:spPr bwMode="auto">
            <a:xfrm>
              <a:off x="904" y="2569"/>
              <a:ext cx="306"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South</a:t>
              </a:r>
              <a:endParaRPr lang="en-US">
                <a:latin typeface="Comic Sans MS" charset="0"/>
              </a:endParaRPr>
            </a:p>
          </p:txBody>
        </p:sp>
        <p:sp>
          <p:nvSpPr>
            <p:cNvPr id="85046" name="Rectangle 249"/>
            <p:cNvSpPr>
              <a:spLocks noChangeAspect="1" noChangeArrowheads="1"/>
            </p:cNvSpPr>
            <p:nvPr/>
          </p:nvSpPr>
          <p:spPr bwMode="auto">
            <a:xfrm>
              <a:off x="1278" y="2185"/>
              <a:ext cx="415" cy="189"/>
            </a:xfrm>
            <a:prstGeom prst="rect">
              <a:avLst/>
            </a:prstGeom>
            <a:solidFill>
              <a:srgbClr val="FFFFFF"/>
            </a:solidFill>
            <a:ln w="11113">
              <a:solidFill>
                <a:srgbClr val="000000"/>
              </a:solidFill>
              <a:miter lim="800000"/>
              <a:headEnd/>
              <a:tailEnd/>
            </a:ln>
          </p:spPr>
          <p:txBody>
            <a:bodyPr/>
            <a:lstStyle/>
            <a:p>
              <a:endParaRPr lang="en-US"/>
            </a:p>
          </p:txBody>
        </p:sp>
        <p:sp>
          <p:nvSpPr>
            <p:cNvPr id="85047" name="Rectangle 250"/>
            <p:cNvSpPr>
              <a:spLocks noChangeAspect="1" noChangeArrowheads="1"/>
            </p:cNvSpPr>
            <p:nvPr/>
          </p:nvSpPr>
          <p:spPr bwMode="auto">
            <a:xfrm>
              <a:off x="1352" y="2206"/>
              <a:ext cx="27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West</a:t>
              </a:r>
              <a:endParaRPr lang="en-US">
                <a:latin typeface="Comic Sans MS" charset="0"/>
              </a:endParaRPr>
            </a:p>
          </p:txBody>
        </p:sp>
        <p:sp>
          <p:nvSpPr>
            <p:cNvPr id="85048" name="Rectangle 251"/>
            <p:cNvSpPr>
              <a:spLocks noChangeAspect="1" noChangeArrowheads="1"/>
            </p:cNvSpPr>
            <p:nvPr/>
          </p:nvSpPr>
          <p:spPr bwMode="auto">
            <a:xfrm>
              <a:off x="1832" y="1842"/>
              <a:ext cx="466" cy="248"/>
            </a:xfrm>
            <a:prstGeom prst="rect">
              <a:avLst/>
            </a:prstGeom>
            <a:solidFill>
              <a:srgbClr val="FFFFFF"/>
            </a:solidFill>
            <a:ln w="11113">
              <a:solidFill>
                <a:srgbClr val="000000"/>
              </a:solidFill>
              <a:miter lim="800000"/>
              <a:headEnd/>
              <a:tailEnd/>
            </a:ln>
          </p:spPr>
          <p:txBody>
            <a:bodyPr/>
            <a:lstStyle/>
            <a:p>
              <a:endParaRPr lang="en-US"/>
            </a:p>
          </p:txBody>
        </p:sp>
        <p:sp>
          <p:nvSpPr>
            <p:cNvPr id="85049" name="Rectangle 252"/>
            <p:cNvSpPr>
              <a:spLocks noChangeAspect="1" noChangeArrowheads="1"/>
            </p:cNvSpPr>
            <p:nvPr/>
          </p:nvSpPr>
          <p:spPr bwMode="auto">
            <a:xfrm>
              <a:off x="1934" y="1850"/>
              <a:ext cx="305"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Social</a:t>
              </a:r>
              <a:endParaRPr lang="en-US">
                <a:latin typeface="Comic Sans MS" charset="0"/>
              </a:endParaRPr>
            </a:p>
          </p:txBody>
        </p:sp>
        <p:sp>
          <p:nvSpPr>
            <p:cNvPr id="85050" name="Rectangle 253"/>
            <p:cNvSpPr>
              <a:spLocks noChangeAspect="1" noChangeArrowheads="1"/>
            </p:cNvSpPr>
            <p:nvPr/>
          </p:nvSpPr>
          <p:spPr bwMode="auto">
            <a:xfrm>
              <a:off x="1833" y="1966"/>
              <a:ext cx="525"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Differences</a:t>
              </a:r>
              <a:endParaRPr lang="en-US">
                <a:latin typeface="Comic Sans MS" charset="0"/>
              </a:endParaRPr>
            </a:p>
          </p:txBody>
        </p:sp>
        <p:sp>
          <p:nvSpPr>
            <p:cNvPr id="85051" name="Rectangle 254"/>
            <p:cNvSpPr>
              <a:spLocks noChangeAspect="1" noChangeArrowheads="1"/>
            </p:cNvSpPr>
            <p:nvPr/>
          </p:nvSpPr>
          <p:spPr bwMode="auto">
            <a:xfrm>
              <a:off x="2370" y="1850"/>
              <a:ext cx="466" cy="247"/>
            </a:xfrm>
            <a:prstGeom prst="rect">
              <a:avLst/>
            </a:prstGeom>
            <a:solidFill>
              <a:srgbClr val="FFFFFF"/>
            </a:solidFill>
            <a:ln w="11113">
              <a:solidFill>
                <a:srgbClr val="000000"/>
              </a:solidFill>
              <a:miter lim="800000"/>
              <a:headEnd/>
              <a:tailEnd/>
            </a:ln>
          </p:spPr>
          <p:txBody>
            <a:bodyPr/>
            <a:lstStyle/>
            <a:p>
              <a:endParaRPr lang="en-US"/>
            </a:p>
          </p:txBody>
        </p:sp>
        <p:sp>
          <p:nvSpPr>
            <p:cNvPr id="85052" name="Rectangle 255"/>
            <p:cNvSpPr>
              <a:spLocks noChangeAspect="1" noChangeArrowheads="1"/>
            </p:cNvSpPr>
            <p:nvPr/>
          </p:nvSpPr>
          <p:spPr bwMode="auto">
            <a:xfrm>
              <a:off x="2415" y="1871"/>
              <a:ext cx="39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Political</a:t>
              </a:r>
              <a:endParaRPr lang="en-US">
                <a:latin typeface="Comic Sans MS" charset="0"/>
              </a:endParaRPr>
            </a:p>
          </p:txBody>
        </p:sp>
        <p:sp>
          <p:nvSpPr>
            <p:cNvPr id="85053" name="Rectangle 256"/>
            <p:cNvSpPr>
              <a:spLocks noChangeAspect="1" noChangeArrowheads="1"/>
            </p:cNvSpPr>
            <p:nvPr/>
          </p:nvSpPr>
          <p:spPr bwMode="auto">
            <a:xfrm>
              <a:off x="2376" y="1981"/>
              <a:ext cx="525"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Differences</a:t>
              </a:r>
              <a:endParaRPr lang="en-US">
                <a:latin typeface="Comic Sans MS" charset="0"/>
              </a:endParaRPr>
            </a:p>
          </p:txBody>
        </p:sp>
        <p:sp>
          <p:nvSpPr>
            <p:cNvPr id="85054" name="Rectangle 257"/>
            <p:cNvSpPr>
              <a:spLocks noChangeAspect="1" noChangeArrowheads="1"/>
            </p:cNvSpPr>
            <p:nvPr/>
          </p:nvSpPr>
          <p:spPr bwMode="auto">
            <a:xfrm>
              <a:off x="2938" y="1857"/>
              <a:ext cx="466" cy="247"/>
            </a:xfrm>
            <a:prstGeom prst="rect">
              <a:avLst/>
            </a:prstGeom>
            <a:solidFill>
              <a:srgbClr val="FFFFFF"/>
            </a:solidFill>
            <a:ln w="11113">
              <a:solidFill>
                <a:srgbClr val="000000"/>
              </a:solidFill>
              <a:miter lim="800000"/>
              <a:headEnd/>
              <a:tailEnd/>
            </a:ln>
          </p:spPr>
          <p:txBody>
            <a:bodyPr/>
            <a:lstStyle/>
            <a:p>
              <a:endParaRPr lang="en-US"/>
            </a:p>
          </p:txBody>
        </p:sp>
        <p:sp>
          <p:nvSpPr>
            <p:cNvPr id="85055" name="Rectangle 258"/>
            <p:cNvSpPr>
              <a:spLocks noChangeAspect="1" noChangeArrowheads="1"/>
            </p:cNvSpPr>
            <p:nvPr/>
          </p:nvSpPr>
          <p:spPr bwMode="auto">
            <a:xfrm>
              <a:off x="2939" y="1864"/>
              <a:ext cx="46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Economic</a:t>
              </a:r>
              <a:endParaRPr lang="en-US">
                <a:latin typeface="Comic Sans MS" charset="0"/>
              </a:endParaRPr>
            </a:p>
          </p:txBody>
        </p:sp>
        <p:sp>
          <p:nvSpPr>
            <p:cNvPr id="85056" name="Rectangle 259"/>
            <p:cNvSpPr>
              <a:spLocks noChangeAspect="1" noChangeArrowheads="1"/>
            </p:cNvSpPr>
            <p:nvPr/>
          </p:nvSpPr>
          <p:spPr bwMode="auto">
            <a:xfrm>
              <a:off x="2939" y="1981"/>
              <a:ext cx="525"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Differences</a:t>
              </a:r>
              <a:endParaRPr lang="en-US">
                <a:latin typeface="Comic Sans MS" charset="0"/>
              </a:endParaRPr>
            </a:p>
          </p:txBody>
        </p:sp>
        <p:sp>
          <p:nvSpPr>
            <p:cNvPr id="85057" name="Rectangle 260"/>
            <p:cNvSpPr>
              <a:spLocks noChangeAspect="1" noChangeArrowheads="1"/>
            </p:cNvSpPr>
            <p:nvPr/>
          </p:nvSpPr>
          <p:spPr bwMode="auto">
            <a:xfrm>
              <a:off x="2501" y="1726"/>
              <a:ext cx="4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rPr>
                <a:t>  </a:t>
              </a:r>
              <a:endParaRPr lang="en-US">
                <a:latin typeface="Times" charset="0"/>
              </a:endParaRPr>
            </a:p>
          </p:txBody>
        </p:sp>
        <p:sp>
          <p:nvSpPr>
            <p:cNvPr id="85058" name="Oval 261"/>
            <p:cNvSpPr>
              <a:spLocks noChangeAspect="1" noChangeArrowheads="1"/>
            </p:cNvSpPr>
            <p:nvPr/>
          </p:nvSpPr>
          <p:spPr bwMode="auto">
            <a:xfrm>
              <a:off x="907" y="794"/>
              <a:ext cx="874" cy="422"/>
            </a:xfrm>
            <a:prstGeom prst="ellipse">
              <a:avLst/>
            </a:prstGeom>
            <a:solidFill>
              <a:srgbClr val="FFFFFF"/>
            </a:solidFill>
            <a:ln w="11113">
              <a:solidFill>
                <a:srgbClr val="000000"/>
              </a:solidFill>
              <a:round/>
              <a:headEnd/>
              <a:tailEnd/>
            </a:ln>
          </p:spPr>
          <p:txBody>
            <a:bodyPr/>
            <a:lstStyle/>
            <a:p>
              <a:endParaRPr lang="en-US"/>
            </a:p>
          </p:txBody>
        </p:sp>
        <p:sp>
          <p:nvSpPr>
            <p:cNvPr id="85059" name="Rectangle 262"/>
            <p:cNvSpPr>
              <a:spLocks noChangeAspect="1" noChangeArrowheads="1"/>
            </p:cNvSpPr>
            <p:nvPr/>
          </p:nvSpPr>
          <p:spPr bwMode="auto">
            <a:xfrm>
              <a:off x="1046" y="874"/>
              <a:ext cx="689"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Areas of the </a:t>
              </a:r>
              <a:endParaRPr lang="en-US">
                <a:latin typeface="Comic Sans MS" charset="0"/>
              </a:endParaRPr>
            </a:p>
          </p:txBody>
        </p:sp>
        <p:sp>
          <p:nvSpPr>
            <p:cNvPr id="85060" name="Rectangle 263"/>
            <p:cNvSpPr>
              <a:spLocks noChangeAspect="1" noChangeArrowheads="1"/>
            </p:cNvSpPr>
            <p:nvPr/>
          </p:nvSpPr>
          <p:spPr bwMode="auto">
            <a:xfrm>
              <a:off x="1152" y="983"/>
              <a:ext cx="21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U.S.</a:t>
              </a:r>
              <a:endParaRPr lang="en-US">
                <a:latin typeface="Comic Sans MS" charset="0"/>
              </a:endParaRPr>
            </a:p>
          </p:txBody>
        </p:sp>
        <p:sp>
          <p:nvSpPr>
            <p:cNvPr id="85061" name="Rectangle 264"/>
            <p:cNvSpPr>
              <a:spLocks noChangeAspect="1" noChangeArrowheads="1"/>
            </p:cNvSpPr>
            <p:nvPr/>
          </p:nvSpPr>
          <p:spPr bwMode="auto">
            <a:xfrm>
              <a:off x="2296" y="1318"/>
              <a:ext cx="652"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Differences </a:t>
              </a:r>
              <a:endParaRPr lang="en-US">
                <a:latin typeface="Comic Sans MS" charset="0"/>
              </a:endParaRPr>
            </a:p>
          </p:txBody>
        </p:sp>
        <p:sp>
          <p:nvSpPr>
            <p:cNvPr id="85062" name="Rectangle 265"/>
            <p:cNvSpPr>
              <a:spLocks noChangeAspect="1" noChangeArrowheads="1"/>
            </p:cNvSpPr>
            <p:nvPr/>
          </p:nvSpPr>
          <p:spPr bwMode="auto">
            <a:xfrm>
              <a:off x="2296" y="1426"/>
              <a:ext cx="66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between the </a:t>
              </a:r>
              <a:endParaRPr lang="en-US">
                <a:latin typeface="Comic Sans MS" charset="0"/>
              </a:endParaRPr>
            </a:p>
          </p:txBody>
        </p:sp>
        <p:sp>
          <p:nvSpPr>
            <p:cNvPr id="85063" name="Rectangle 266"/>
            <p:cNvSpPr>
              <a:spLocks noChangeAspect="1" noChangeArrowheads="1"/>
            </p:cNvSpPr>
            <p:nvPr/>
          </p:nvSpPr>
          <p:spPr bwMode="auto">
            <a:xfrm>
              <a:off x="2458" y="1536"/>
              <a:ext cx="27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areas</a:t>
              </a:r>
              <a:endParaRPr lang="en-US">
                <a:latin typeface="Comic Sans MS" charset="0"/>
              </a:endParaRPr>
            </a:p>
          </p:txBody>
        </p:sp>
        <p:sp>
          <p:nvSpPr>
            <p:cNvPr id="85064" name="Rectangle 267"/>
            <p:cNvSpPr>
              <a:spLocks noChangeAspect="1" noChangeArrowheads="1"/>
            </p:cNvSpPr>
            <p:nvPr/>
          </p:nvSpPr>
          <p:spPr bwMode="auto">
            <a:xfrm>
              <a:off x="4606" y="1289"/>
              <a:ext cx="50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-Henry Clay</a:t>
              </a:r>
              <a:endParaRPr lang="en-US">
                <a:latin typeface="Comic Sans MS" charset="0"/>
              </a:endParaRPr>
            </a:p>
          </p:txBody>
        </p:sp>
        <p:sp>
          <p:nvSpPr>
            <p:cNvPr id="85065" name="Rectangle 268"/>
            <p:cNvSpPr>
              <a:spLocks noChangeAspect="1" noChangeArrowheads="1"/>
            </p:cNvSpPr>
            <p:nvPr/>
          </p:nvSpPr>
          <p:spPr bwMode="auto">
            <a:xfrm>
              <a:off x="4606" y="1384"/>
              <a:ext cx="758"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-Stephen Douglas</a:t>
              </a:r>
              <a:endParaRPr lang="en-US">
                <a:latin typeface="Comic Sans MS" charset="0"/>
              </a:endParaRPr>
            </a:p>
          </p:txBody>
        </p:sp>
        <p:sp>
          <p:nvSpPr>
            <p:cNvPr id="85066" name="Rectangle 269"/>
            <p:cNvSpPr>
              <a:spLocks noChangeAspect="1" noChangeArrowheads="1"/>
            </p:cNvSpPr>
            <p:nvPr/>
          </p:nvSpPr>
          <p:spPr bwMode="auto">
            <a:xfrm>
              <a:off x="4606" y="1479"/>
              <a:ext cx="696"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-Zachary Taylor</a:t>
              </a:r>
              <a:endParaRPr lang="en-US">
                <a:latin typeface="Comic Sans MS" charset="0"/>
              </a:endParaRPr>
            </a:p>
          </p:txBody>
        </p:sp>
        <p:sp>
          <p:nvSpPr>
            <p:cNvPr id="85067" name="Rectangle 270"/>
            <p:cNvSpPr>
              <a:spLocks noChangeAspect="1" noChangeArrowheads="1"/>
            </p:cNvSpPr>
            <p:nvPr/>
          </p:nvSpPr>
          <p:spPr bwMode="auto">
            <a:xfrm>
              <a:off x="4606" y="1573"/>
              <a:ext cx="104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-Harriet Beecher Stowe</a:t>
              </a:r>
              <a:endParaRPr lang="en-US">
                <a:latin typeface="Comic Sans MS" charset="0"/>
              </a:endParaRPr>
            </a:p>
          </p:txBody>
        </p:sp>
        <p:sp>
          <p:nvSpPr>
            <p:cNvPr id="85068" name="Rectangle 271"/>
            <p:cNvSpPr>
              <a:spLocks noChangeAspect="1" noChangeArrowheads="1"/>
            </p:cNvSpPr>
            <p:nvPr/>
          </p:nvSpPr>
          <p:spPr bwMode="auto">
            <a:xfrm>
              <a:off x="4606" y="1669"/>
              <a:ext cx="720"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-Douglas Filmore</a:t>
              </a:r>
              <a:endParaRPr lang="en-US">
                <a:latin typeface="Comic Sans MS" charset="0"/>
              </a:endParaRPr>
            </a:p>
          </p:txBody>
        </p:sp>
        <p:sp>
          <p:nvSpPr>
            <p:cNvPr id="85069" name="Rectangle 272"/>
            <p:cNvSpPr>
              <a:spLocks noChangeAspect="1" noChangeArrowheads="1"/>
            </p:cNvSpPr>
            <p:nvPr/>
          </p:nvSpPr>
          <p:spPr bwMode="auto">
            <a:xfrm>
              <a:off x="4606" y="1763"/>
              <a:ext cx="541"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-John Brown</a:t>
              </a:r>
              <a:endParaRPr lang="en-US">
                <a:latin typeface="Comic Sans MS" charset="0"/>
              </a:endParaRPr>
            </a:p>
          </p:txBody>
        </p:sp>
        <p:sp>
          <p:nvSpPr>
            <p:cNvPr id="85070" name="Rectangle 273"/>
            <p:cNvSpPr>
              <a:spLocks noChangeAspect="1" noChangeArrowheads="1"/>
            </p:cNvSpPr>
            <p:nvPr/>
          </p:nvSpPr>
          <p:spPr bwMode="auto">
            <a:xfrm>
              <a:off x="4606" y="1857"/>
              <a:ext cx="742"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-Jefferson Davis</a:t>
              </a:r>
              <a:endParaRPr lang="en-US">
                <a:latin typeface="Comic Sans MS" charset="0"/>
              </a:endParaRPr>
            </a:p>
          </p:txBody>
        </p:sp>
        <p:sp>
          <p:nvSpPr>
            <p:cNvPr id="85071" name="Rectangle 274"/>
            <p:cNvSpPr>
              <a:spLocks noChangeAspect="1" noChangeArrowheads="1"/>
            </p:cNvSpPr>
            <p:nvPr/>
          </p:nvSpPr>
          <p:spPr bwMode="auto">
            <a:xfrm>
              <a:off x="4606" y="1952"/>
              <a:ext cx="74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-Abraham Lincoln</a:t>
              </a:r>
              <a:endParaRPr lang="en-US">
                <a:latin typeface="Comic Sans MS" charset="0"/>
              </a:endParaRPr>
            </a:p>
          </p:txBody>
        </p:sp>
        <p:sp>
          <p:nvSpPr>
            <p:cNvPr id="85072" name="Rectangle 275"/>
            <p:cNvSpPr>
              <a:spLocks noChangeAspect="1" noChangeArrowheads="1"/>
            </p:cNvSpPr>
            <p:nvPr/>
          </p:nvSpPr>
          <p:spPr bwMode="auto">
            <a:xfrm>
              <a:off x="4443" y="1206"/>
              <a:ext cx="311"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such as </a:t>
              </a:r>
              <a:endParaRPr lang="en-US">
                <a:latin typeface="Comic Sans MS" charset="0"/>
              </a:endParaRPr>
            </a:p>
          </p:txBody>
        </p:sp>
        <p:sp>
          <p:nvSpPr>
            <p:cNvPr id="85073" name="Line 276"/>
            <p:cNvSpPr>
              <a:spLocks noChangeAspect="1" noChangeShapeType="1"/>
            </p:cNvSpPr>
            <p:nvPr/>
          </p:nvSpPr>
          <p:spPr bwMode="auto">
            <a:xfrm>
              <a:off x="4606" y="1165"/>
              <a:ext cx="1" cy="85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74" name="Oval 277"/>
            <p:cNvSpPr>
              <a:spLocks noChangeAspect="1" noChangeArrowheads="1"/>
            </p:cNvSpPr>
            <p:nvPr/>
          </p:nvSpPr>
          <p:spPr bwMode="auto">
            <a:xfrm>
              <a:off x="4402" y="772"/>
              <a:ext cx="881" cy="430"/>
            </a:xfrm>
            <a:prstGeom prst="ellipse">
              <a:avLst/>
            </a:prstGeom>
            <a:solidFill>
              <a:srgbClr val="FFFFFF"/>
            </a:solidFill>
            <a:ln w="11113">
              <a:solidFill>
                <a:srgbClr val="000000"/>
              </a:solidFill>
              <a:round/>
              <a:headEnd/>
              <a:tailEnd/>
            </a:ln>
          </p:spPr>
          <p:txBody>
            <a:bodyPr/>
            <a:lstStyle/>
            <a:p>
              <a:endParaRPr lang="en-US"/>
            </a:p>
          </p:txBody>
        </p:sp>
        <p:sp>
          <p:nvSpPr>
            <p:cNvPr id="85075" name="Rectangle 278"/>
            <p:cNvSpPr>
              <a:spLocks noChangeAspect="1" noChangeArrowheads="1"/>
            </p:cNvSpPr>
            <p:nvPr/>
          </p:nvSpPr>
          <p:spPr bwMode="auto">
            <a:xfrm>
              <a:off x="3779" y="728"/>
              <a:ext cx="74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was influenced by  </a:t>
              </a:r>
              <a:endParaRPr lang="en-US">
                <a:latin typeface="Comic Sans MS" charset="0"/>
              </a:endParaRPr>
            </a:p>
          </p:txBody>
        </p:sp>
        <p:sp>
          <p:nvSpPr>
            <p:cNvPr id="85076" name="Rectangle 279"/>
            <p:cNvSpPr>
              <a:spLocks noChangeAspect="1" noChangeArrowheads="1"/>
            </p:cNvSpPr>
            <p:nvPr/>
          </p:nvSpPr>
          <p:spPr bwMode="auto">
            <a:xfrm>
              <a:off x="4621" y="874"/>
              <a:ext cx="585"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Leaders of </a:t>
              </a:r>
              <a:endParaRPr lang="en-US">
                <a:latin typeface="Comic Sans MS" charset="0"/>
              </a:endParaRPr>
            </a:p>
          </p:txBody>
        </p:sp>
        <p:sp>
          <p:nvSpPr>
            <p:cNvPr id="85077" name="Rectangle 280"/>
            <p:cNvSpPr>
              <a:spLocks noChangeAspect="1" noChangeArrowheads="1"/>
            </p:cNvSpPr>
            <p:nvPr/>
          </p:nvSpPr>
          <p:spPr bwMode="auto">
            <a:xfrm>
              <a:off x="4738" y="983"/>
              <a:ext cx="350"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change</a:t>
              </a:r>
              <a:endParaRPr lang="en-US">
                <a:latin typeface="Comic Sans MS" charset="0"/>
              </a:endParaRPr>
            </a:p>
          </p:txBody>
        </p:sp>
        <p:sp>
          <p:nvSpPr>
            <p:cNvPr id="85078" name="Oval 281"/>
            <p:cNvSpPr>
              <a:spLocks noChangeAspect="1" noChangeArrowheads="1"/>
            </p:cNvSpPr>
            <p:nvPr/>
          </p:nvSpPr>
          <p:spPr bwMode="auto">
            <a:xfrm>
              <a:off x="3310" y="1274"/>
              <a:ext cx="888" cy="423"/>
            </a:xfrm>
            <a:prstGeom prst="ellipse">
              <a:avLst/>
            </a:prstGeom>
            <a:solidFill>
              <a:srgbClr val="FFFFFF"/>
            </a:solidFill>
            <a:ln w="11113">
              <a:solidFill>
                <a:srgbClr val="000000"/>
              </a:solidFill>
              <a:round/>
              <a:headEnd/>
              <a:tailEnd/>
            </a:ln>
          </p:spPr>
          <p:txBody>
            <a:bodyPr/>
            <a:lstStyle/>
            <a:p>
              <a:endParaRPr lang="en-US"/>
            </a:p>
          </p:txBody>
        </p:sp>
        <p:sp>
          <p:nvSpPr>
            <p:cNvPr id="85079" name="Rectangle 282"/>
            <p:cNvSpPr>
              <a:spLocks noChangeAspect="1" noChangeArrowheads="1"/>
            </p:cNvSpPr>
            <p:nvPr/>
          </p:nvSpPr>
          <p:spPr bwMode="auto">
            <a:xfrm>
              <a:off x="3186" y="1099"/>
              <a:ext cx="86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became greater with  </a:t>
              </a:r>
              <a:endParaRPr lang="en-US">
                <a:latin typeface="Comic Sans MS" charset="0"/>
              </a:endParaRPr>
            </a:p>
          </p:txBody>
        </p:sp>
        <p:sp>
          <p:nvSpPr>
            <p:cNvPr id="85080" name="Rectangle 283"/>
            <p:cNvSpPr>
              <a:spLocks noChangeAspect="1" noChangeArrowheads="1"/>
            </p:cNvSpPr>
            <p:nvPr/>
          </p:nvSpPr>
          <p:spPr bwMode="auto">
            <a:xfrm>
              <a:off x="3402" y="1362"/>
              <a:ext cx="70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Events in the </a:t>
              </a:r>
              <a:endParaRPr lang="en-US">
                <a:latin typeface="Comic Sans MS" charset="0"/>
              </a:endParaRPr>
            </a:p>
          </p:txBody>
        </p:sp>
        <p:sp>
          <p:nvSpPr>
            <p:cNvPr id="85081" name="Rectangle 284"/>
            <p:cNvSpPr>
              <a:spLocks noChangeAspect="1" noChangeArrowheads="1"/>
            </p:cNvSpPr>
            <p:nvPr/>
          </p:nvSpPr>
          <p:spPr bwMode="auto">
            <a:xfrm>
              <a:off x="3655" y="1470"/>
              <a:ext cx="212"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U.S.</a:t>
              </a:r>
              <a:endParaRPr lang="en-US">
                <a:latin typeface="Comic Sans MS" charset="0"/>
              </a:endParaRPr>
            </a:p>
          </p:txBody>
        </p:sp>
        <p:sp>
          <p:nvSpPr>
            <p:cNvPr id="85082" name="Rectangle 285"/>
            <p:cNvSpPr>
              <a:spLocks noChangeAspect="1" noChangeArrowheads="1"/>
            </p:cNvSpPr>
            <p:nvPr/>
          </p:nvSpPr>
          <p:spPr bwMode="auto">
            <a:xfrm>
              <a:off x="3322" y="1683"/>
              <a:ext cx="311"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such as </a:t>
              </a:r>
              <a:endParaRPr lang="en-US">
                <a:latin typeface="Comic Sans MS" charset="0"/>
              </a:endParaRPr>
            </a:p>
          </p:txBody>
        </p:sp>
        <p:sp>
          <p:nvSpPr>
            <p:cNvPr id="85083" name="Rectangle 286"/>
            <p:cNvSpPr>
              <a:spLocks noChangeAspect="1" noChangeArrowheads="1"/>
            </p:cNvSpPr>
            <p:nvPr/>
          </p:nvSpPr>
          <p:spPr bwMode="auto">
            <a:xfrm>
              <a:off x="3506" y="1843"/>
              <a:ext cx="1184"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-1820 Missouri Compromise</a:t>
              </a:r>
              <a:endParaRPr lang="en-US">
                <a:latin typeface="Comic Sans MS" charset="0"/>
              </a:endParaRPr>
            </a:p>
          </p:txBody>
        </p:sp>
        <p:sp>
          <p:nvSpPr>
            <p:cNvPr id="85084" name="Rectangle 287"/>
            <p:cNvSpPr>
              <a:spLocks noChangeAspect="1" noChangeArrowheads="1"/>
            </p:cNvSpPr>
            <p:nvPr/>
          </p:nvSpPr>
          <p:spPr bwMode="auto">
            <a:xfrm>
              <a:off x="3506" y="1937"/>
              <a:ext cx="850"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-1846 Mexican War</a:t>
              </a:r>
              <a:endParaRPr lang="en-US">
                <a:latin typeface="Comic Sans MS" charset="0"/>
              </a:endParaRPr>
            </a:p>
          </p:txBody>
        </p:sp>
        <p:sp>
          <p:nvSpPr>
            <p:cNvPr id="85085" name="Rectangle 288"/>
            <p:cNvSpPr>
              <a:spLocks noChangeAspect="1" noChangeArrowheads="1"/>
            </p:cNvSpPr>
            <p:nvPr/>
          </p:nvSpPr>
          <p:spPr bwMode="auto">
            <a:xfrm>
              <a:off x="3506" y="2032"/>
              <a:ext cx="115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-1850 Compromise of 1850</a:t>
              </a:r>
              <a:endParaRPr lang="en-US">
                <a:latin typeface="Comic Sans MS" charset="0"/>
              </a:endParaRPr>
            </a:p>
          </p:txBody>
        </p:sp>
        <p:sp>
          <p:nvSpPr>
            <p:cNvPr id="85086" name="Rectangle 289"/>
            <p:cNvSpPr>
              <a:spLocks noChangeAspect="1" noChangeArrowheads="1"/>
            </p:cNvSpPr>
            <p:nvPr/>
          </p:nvSpPr>
          <p:spPr bwMode="auto">
            <a:xfrm>
              <a:off x="3506" y="2127"/>
              <a:ext cx="1436"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-1850 Fugitive Slave Law of 1850</a:t>
              </a:r>
              <a:endParaRPr lang="en-US">
                <a:latin typeface="Comic Sans MS" charset="0"/>
              </a:endParaRPr>
            </a:p>
          </p:txBody>
        </p:sp>
        <p:sp>
          <p:nvSpPr>
            <p:cNvPr id="85087" name="Rectangle 290"/>
            <p:cNvSpPr>
              <a:spLocks noChangeAspect="1" noChangeArrowheads="1"/>
            </p:cNvSpPr>
            <p:nvPr/>
          </p:nvSpPr>
          <p:spPr bwMode="auto">
            <a:xfrm>
              <a:off x="3506" y="2221"/>
              <a:ext cx="279"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-1852 </a:t>
              </a:r>
              <a:endParaRPr lang="en-US">
                <a:latin typeface="Comic Sans MS" charset="0"/>
              </a:endParaRPr>
            </a:p>
          </p:txBody>
        </p:sp>
        <p:sp>
          <p:nvSpPr>
            <p:cNvPr id="85088" name="Rectangle 291"/>
            <p:cNvSpPr>
              <a:spLocks noChangeAspect="1" noChangeArrowheads="1"/>
            </p:cNvSpPr>
            <p:nvPr/>
          </p:nvSpPr>
          <p:spPr bwMode="auto">
            <a:xfrm>
              <a:off x="3739" y="2221"/>
              <a:ext cx="791"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u="sng">
                  <a:solidFill>
                    <a:srgbClr val="000000"/>
                  </a:solidFill>
                  <a:latin typeface="Comic Sans MS" charset="0"/>
                </a:rPr>
                <a:t>Uncle Tom's Cabin</a:t>
              </a:r>
              <a:endParaRPr lang="en-US">
                <a:latin typeface="Comic Sans MS" charset="0"/>
              </a:endParaRPr>
            </a:p>
          </p:txBody>
        </p:sp>
        <p:sp>
          <p:nvSpPr>
            <p:cNvPr id="85089" name="Rectangle 292"/>
            <p:cNvSpPr>
              <a:spLocks noChangeAspect="1" noChangeArrowheads="1"/>
            </p:cNvSpPr>
            <p:nvPr/>
          </p:nvSpPr>
          <p:spPr bwMode="auto">
            <a:xfrm>
              <a:off x="4358" y="2221"/>
              <a:ext cx="0"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endParaRPr lang="en-US">
                <a:latin typeface="Times" charset="0"/>
              </a:endParaRPr>
            </a:p>
          </p:txBody>
        </p:sp>
        <p:sp>
          <p:nvSpPr>
            <p:cNvPr id="85090" name="Rectangle 293"/>
            <p:cNvSpPr>
              <a:spLocks noChangeAspect="1" noChangeArrowheads="1"/>
            </p:cNvSpPr>
            <p:nvPr/>
          </p:nvSpPr>
          <p:spPr bwMode="auto">
            <a:xfrm>
              <a:off x="3506" y="2316"/>
              <a:ext cx="120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-1854 Kansas-Nebraska Act</a:t>
              </a:r>
              <a:endParaRPr lang="en-US">
                <a:latin typeface="Comic Sans MS" charset="0"/>
              </a:endParaRPr>
            </a:p>
          </p:txBody>
        </p:sp>
        <p:sp>
          <p:nvSpPr>
            <p:cNvPr id="85091" name="Rectangle 294"/>
            <p:cNvSpPr>
              <a:spLocks noChangeAspect="1" noChangeArrowheads="1"/>
            </p:cNvSpPr>
            <p:nvPr/>
          </p:nvSpPr>
          <p:spPr bwMode="auto">
            <a:xfrm>
              <a:off x="3506" y="2411"/>
              <a:ext cx="1338"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-1854 Republican Party formed</a:t>
              </a:r>
              <a:endParaRPr lang="en-US">
                <a:latin typeface="Comic Sans MS" charset="0"/>
              </a:endParaRPr>
            </a:p>
          </p:txBody>
        </p:sp>
        <p:sp>
          <p:nvSpPr>
            <p:cNvPr id="85092" name="Rectangle 295"/>
            <p:cNvSpPr>
              <a:spLocks noChangeAspect="1" noChangeArrowheads="1"/>
            </p:cNvSpPr>
            <p:nvPr/>
          </p:nvSpPr>
          <p:spPr bwMode="auto">
            <a:xfrm>
              <a:off x="3506" y="2505"/>
              <a:ext cx="960"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-1854 Bleeding Kansas</a:t>
              </a:r>
              <a:endParaRPr lang="en-US">
                <a:latin typeface="Comic Sans MS" charset="0"/>
              </a:endParaRPr>
            </a:p>
          </p:txBody>
        </p:sp>
        <p:sp>
          <p:nvSpPr>
            <p:cNvPr id="85093" name="Rectangle 296"/>
            <p:cNvSpPr>
              <a:spLocks noChangeAspect="1" noChangeArrowheads="1"/>
            </p:cNvSpPr>
            <p:nvPr/>
          </p:nvSpPr>
          <p:spPr bwMode="auto">
            <a:xfrm>
              <a:off x="3506" y="2600"/>
              <a:ext cx="99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-1857 Dred Scott Case</a:t>
              </a:r>
              <a:endParaRPr lang="en-US">
                <a:latin typeface="Comic Sans MS" charset="0"/>
              </a:endParaRPr>
            </a:p>
          </p:txBody>
        </p:sp>
        <p:sp>
          <p:nvSpPr>
            <p:cNvPr id="85094" name="Rectangle 297"/>
            <p:cNvSpPr>
              <a:spLocks noChangeAspect="1" noChangeArrowheads="1"/>
            </p:cNvSpPr>
            <p:nvPr/>
          </p:nvSpPr>
          <p:spPr bwMode="auto">
            <a:xfrm>
              <a:off x="3506" y="2695"/>
              <a:ext cx="137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-1858 Lincoln Douglas Debates  </a:t>
              </a:r>
              <a:endParaRPr lang="en-US">
                <a:latin typeface="Comic Sans MS" charset="0"/>
              </a:endParaRPr>
            </a:p>
          </p:txBody>
        </p:sp>
        <p:sp>
          <p:nvSpPr>
            <p:cNvPr id="85095" name="Rectangle 298"/>
            <p:cNvSpPr>
              <a:spLocks noChangeAspect="1" noChangeArrowheads="1"/>
            </p:cNvSpPr>
            <p:nvPr/>
          </p:nvSpPr>
          <p:spPr bwMode="auto">
            <a:xfrm>
              <a:off x="3506" y="2789"/>
              <a:ext cx="1076"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-1859 John Brown's Raid</a:t>
              </a:r>
              <a:endParaRPr lang="en-US">
                <a:latin typeface="Comic Sans MS" charset="0"/>
              </a:endParaRPr>
            </a:p>
          </p:txBody>
        </p:sp>
        <p:sp>
          <p:nvSpPr>
            <p:cNvPr id="85096" name="Rectangle 299"/>
            <p:cNvSpPr>
              <a:spLocks noChangeAspect="1" noChangeArrowheads="1"/>
            </p:cNvSpPr>
            <p:nvPr/>
          </p:nvSpPr>
          <p:spPr bwMode="auto">
            <a:xfrm>
              <a:off x="3506" y="2884"/>
              <a:ext cx="958"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-1860 Lincoln Elected </a:t>
              </a:r>
              <a:endParaRPr lang="en-US">
                <a:latin typeface="Comic Sans MS" charset="0"/>
              </a:endParaRPr>
            </a:p>
          </p:txBody>
        </p:sp>
        <p:sp>
          <p:nvSpPr>
            <p:cNvPr id="85097" name="Rectangle 300"/>
            <p:cNvSpPr>
              <a:spLocks noChangeAspect="1" noChangeArrowheads="1"/>
            </p:cNvSpPr>
            <p:nvPr/>
          </p:nvSpPr>
          <p:spPr bwMode="auto">
            <a:xfrm>
              <a:off x="3506" y="2979"/>
              <a:ext cx="1298"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-1860 South Carolina Secedes</a:t>
              </a:r>
              <a:endParaRPr lang="en-US">
                <a:latin typeface="Comic Sans MS" charset="0"/>
              </a:endParaRPr>
            </a:p>
          </p:txBody>
        </p:sp>
        <p:sp>
          <p:nvSpPr>
            <p:cNvPr id="85098" name="Rectangle 301"/>
            <p:cNvSpPr>
              <a:spLocks noChangeAspect="1" noChangeArrowheads="1"/>
            </p:cNvSpPr>
            <p:nvPr/>
          </p:nvSpPr>
          <p:spPr bwMode="auto">
            <a:xfrm>
              <a:off x="3506" y="3073"/>
              <a:ext cx="117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-1861  Confederacy formed</a:t>
              </a:r>
              <a:endParaRPr lang="en-US">
                <a:latin typeface="Comic Sans MS" charset="0"/>
              </a:endParaRPr>
            </a:p>
          </p:txBody>
        </p:sp>
        <p:sp>
          <p:nvSpPr>
            <p:cNvPr id="85099" name="Rectangle 302"/>
            <p:cNvSpPr>
              <a:spLocks noChangeAspect="1" noChangeArrowheads="1"/>
            </p:cNvSpPr>
            <p:nvPr/>
          </p:nvSpPr>
          <p:spPr bwMode="auto">
            <a:xfrm rot="-4380000">
              <a:off x="563" y="1772"/>
              <a:ext cx="75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which included the </a:t>
              </a:r>
              <a:endParaRPr lang="en-US">
                <a:latin typeface="Comic Sans MS" charset="0"/>
              </a:endParaRPr>
            </a:p>
          </p:txBody>
        </p:sp>
        <p:sp>
          <p:nvSpPr>
            <p:cNvPr id="85100" name="Rectangle 303"/>
            <p:cNvSpPr>
              <a:spLocks noChangeAspect="1" noChangeArrowheads="1"/>
            </p:cNvSpPr>
            <p:nvPr/>
          </p:nvSpPr>
          <p:spPr bwMode="auto">
            <a:xfrm rot="-4740000">
              <a:off x="734" y="1797"/>
              <a:ext cx="75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which included the </a:t>
              </a:r>
              <a:endParaRPr lang="en-US">
                <a:latin typeface="Comic Sans MS" charset="0"/>
              </a:endParaRPr>
            </a:p>
          </p:txBody>
        </p:sp>
        <p:sp>
          <p:nvSpPr>
            <p:cNvPr id="85101" name="Rectangle 304"/>
            <p:cNvSpPr>
              <a:spLocks noChangeAspect="1" noChangeArrowheads="1"/>
            </p:cNvSpPr>
            <p:nvPr/>
          </p:nvSpPr>
          <p:spPr bwMode="auto">
            <a:xfrm rot="-5760000">
              <a:off x="1013" y="1531"/>
              <a:ext cx="75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which included the </a:t>
              </a:r>
              <a:endParaRPr lang="en-US">
                <a:latin typeface="Comic Sans MS" charset="0"/>
              </a:endParaRPr>
            </a:p>
          </p:txBody>
        </p:sp>
        <p:sp>
          <p:nvSpPr>
            <p:cNvPr id="85102" name="Rectangle 305"/>
            <p:cNvSpPr>
              <a:spLocks noChangeAspect="1" noChangeArrowheads="1"/>
            </p:cNvSpPr>
            <p:nvPr/>
          </p:nvSpPr>
          <p:spPr bwMode="auto">
            <a:xfrm>
              <a:off x="2375" y="1739"/>
              <a:ext cx="48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and included</a:t>
              </a:r>
              <a:endParaRPr lang="en-US">
                <a:latin typeface="Comic Sans MS" charset="0"/>
              </a:endParaRPr>
            </a:p>
          </p:txBody>
        </p:sp>
        <p:sp>
          <p:nvSpPr>
            <p:cNvPr id="85103" name="Rectangle 306"/>
            <p:cNvSpPr>
              <a:spLocks noChangeAspect="1" noChangeArrowheads="1"/>
            </p:cNvSpPr>
            <p:nvPr/>
          </p:nvSpPr>
          <p:spPr bwMode="auto">
            <a:xfrm>
              <a:off x="2860" y="1739"/>
              <a:ext cx="48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and included</a:t>
              </a:r>
              <a:endParaRPr lang="en-US">
                <a:latin typeface="Comic Sans MS" charset="0"/>
              </a:endParaRPr>
            </a:p>
          </p:txBody>
        </p:sp>
        <p:sp>
          <p:nvSpPr>
            <p:cNvPr id="85104" name="Rectangle 307"/>
            <p:cNvSpPr>
              <a:spLocks noChangeAspect="1" noChangeArrowheads="1"/>
            </p:cNvSpPr>
            <p:nvPr/>
          </p:nvSpPr>
          <p:spPr bwMode="auto">
            <a:xfrm>
              <a:off x="3281" y="1733"/>
              <a:ext cx="23" cy="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Helvetica" charset="0"/>
                </a:rPr>
                <a:t> </a:t>
              </a:r>
              <a:endParaRPr lang="en-US">
                <a:latin typeface="Times" charset="0"/>
              </a:endParaRPr>
            </a:p>
          </p:txBody>
        </p:sp>
        <p:sp>
          <p:nvSpPr>
            <p:cNvPr id="85105" name="Rectangle 308"/>
            <p:cNvSpPr>
              <a:spLocks noChangeAspect="1" noChangeArrowheads="1"/>
            </p:cNvSpPr>
            <p:nvPr/>
          </p:nvSpPr>
          <p:spPr bwMode="auto">
            <a:xfrm>
              <a:off x="1860" y="1681"/>
              <a:ext cx="48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and included</a:t>
              </a:r>
              <a:endParaRPr lang="en-US">
                <a:latin typeface="Comic Sans MS" charset="0"/>
              </a:endParaRPr>
            </a:p>
          </p:txBody>
        </p:sp>
      </p:grpSp>
      <p:sp>
        <p:nvSpPr>
          <p:cNvPr id="84996" name="Rectangle 13"/>
          <p:cNvSpPr>
            <a:spLocks noChangeArrowheads="1"/>
          </p:cNvSpPr>
          <p:nvPr/>
        </p:nvSpPr>
        <p:spPr bwMode="auto">
          <a:xfrm>
            <a:off x="3829050" y="5080000"/>
            <a:ext cx="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spTree>
    <p:extLst>
      <p:ext uri="{BB962C8B-B14F-4D97-AF65-F5344CB8AC3E}">
        <p14:creationId xmlns:p14="http://schemas.microsoft.com/office/powerpoint/2010/main" val="1063621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2283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71C5A52C-4577-4855-BF36-5A39F3847D13}" type="slidenum">
              <a:rPr lang="en-US" altLang="en-US" sz="1000" smtClean="0">
                <a:solidFill>
                  <a:srgbClr val="FFFFFF"/>
                </a:solidFill>
              </a:rPr>
              <a:pPr/>
              <a:t>34</a:t>
            </a:fld>
            <a:endParaRPr lang="en-US" altLang="en-US" sz="1000">
              <a:solidFill>
                <a:srgbClr val="FFFFFF"/>
              </a:solidFill>
            </a:endParaRPr>
          </a:p>
        </p:txBody>
      </p:sp>
      <p:pic>
        <p:nvPicPr>
          <p:cNvPr id="22835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341438"/>
            <a:ext cx="3808413" cy="3808412"/>
          </a:xfrm>
        </p:spPr>
      </p:pic>
      <p:sp>
        <p:nvSpPr>
          <p:cNvPr id="2" name="Rectangle 1"/>
          <p:cNvSpPr/>
          <p:nvPr/>
        </p:nvSpPr>
        <p:spPr>
          <a:xfrm>
            <a:off x="5101389" y="1443789"/>
            <a:ext cx="3307974" cy="37057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Leave your Draft of the Unit Organizer for some feedback.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2"/>
          <p:cNvSpPr>
            <a:spLocks noGrp="1"/>
          </p:cNvSpPr>
          <p:nvPr>
            <p:ph type="ftr" sz="quarter" idx="11"/>
          </p:nvPr>
        </p:nvSpPr>
        <p:spPr>
          <a:xfrm>
            <a:off x="679450" y="6381750"/>
            <a:ext cx="5326063"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l"/>
            <a:r>
              <a:rPr lang="en-US" sz="1400"/>
              <a:t>University of Kansas Center for Research on Learning  2002</a:t>
            </a:r>
          </a:p>
        </p:txBody>
      </p:sp>
      <p:grpSp>
        <p:nvGrpSpPr>
          <p:cNvPr id="92163" name="Group 512"/>
          <p:cNvGrpSpPr>
            <a:grpSpLocks/>
          </p:cNvGrpSpPr>
          <p:nvPr/>
        </p:nvGrpSpPr>
        <p:grpSpPr bwMode="auto">
          <a:xfrm>
            <a:off x="704850" y="50800"/>
            <a:ext cx="7735888" cy="6048375"/>
            <a:chOff x="446" y="196"/>
            <a:chExt cx="4873" cy="3810"/>
          </a:xfrm>
        </p:grpSpPr>
        <p:sp>
          <p:nvSpPr>
            <p:cNvPr id="92171" name="Rectangle 513"/>
            <p:cNvSpPr>
              <a:spLocks noChangeArrowheads="1"/>
            </p:cNvSpPr>
            <p:nvPr/>
          </p:nvSpPr>
          <p:spPr bwMode="auto">
            <a:xfrm>
              <a:off x="4309" y="197"/>
              <a:ext cx="553"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Elida Cordora</a:t>
              </a:r>
              <a:endParaRPr lang="en-US">
                <a:latin typeface="Comic Sans MS" charset="0"/>
              </a:endParaRPr>
            </a:p>
          </p:txBody>
        </p:sp>
        <p:sp>
          <p:nvSpPr>
            <p:cNvPr id="92172" name="Rectangle 514"/>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NAME</a:t>
              </a:r>
              <a:endParaRPr lang="en-US">
                <a:latin typeface="Arial" charset="0"/>
              </a:endParaRPr>
            </a:p>
          </p:txBody>
        </p:sp>
        <p:sp>
          <p:nvSpPr>
            <p:cNvPr id="92173" name="Rectangle 515"/>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DATE</a:t>
              </a:r>
              <a:endParaRPr lang="en-US">
                <a:latin typeface="Arial" charset="0"/>
              </a:endParaRPr>
            </a:p>
          </p:txBody>
        </p:sp>
        <p:sp>
          <p:nvSpPr>
            <p:cNvPr id="92174" name="Line 51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75" name="Line 51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76" name="Rectangle 518"/>
            <p:cNvSpPr>
              <a:spLocks noChangeArrowheads="1"/>
            </p:cNvSpPr>
            <p:nvPr/>
          </p:nvSpPr>
          <p:spPr bwMode="auto">
            <a:xfrm>
              <a:off x="446" y="196"/>
              <a:ext cx="118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92177" name="Rectangle 519"/>
            <p:cNvSpPr>
              <a:spLocks noChangeArrowheads="1"/>
            </p:cNvSpPr>
            <p:nvPr/>
          </p:nvSpPr>
          <p:spPr bwMode="auto">
            <a:xfrm>
              <a:off x="2570" y="265"/>
              <a:ext cx="552"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92178" name="Rectangle 520"/>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92179" name="Rectangle 521"/>
            <p:cNvSpPr>
              <a:spLocks noChangeArrowheads="1"/>
            </p:cNvSpPr>
            <p:nvPr/>
          </p:nvSpPr>
          <p:spPr bwMode="auto">
            <a:xfrm>
              <a:off x="1181"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92180" name="Rectangle 522"/>
            <p:cNvSpPr>
              <a:spLocks noChangeArrowheads="1"/>
            </p:cNvSpPr>
            <p:nvPr/>
          </p:nvSpPr>
          <p:spPr bwMode="auto">
            <a:xfrm>
              <a:off x="2769" y="601"/>
              <a:ext cx="540"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rPr>
                <a:t>CURRENT UNIT</a:t>
              </a:r>
              <a:endParaRPr lang="en-US">
                <a:latin typeface="Times" charset="0"/>
              </a:endParaRPr>
            </a:p>
          </p:txBody>
        </p:sp>
        <p:sp>
          <p:nvSpPr>
            <p:cNvPr id="92181" name="Rectangle 523"/>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92182" name="Rectangle 524"/>
            <p:cNvSpPr>
              <a:spLocks noChangeArrowheads="1"/>
            </p:cNvSpPr>
            <p:nvPr/>
          </p:nvSpPr>
          <p:spPr bwMode="auto">
            <a:xfrm>
              <a:off x="4838"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92183" name="Line 52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84" name="Line 52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85" name="Line 52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86" name="Line 52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87" name="Arc 529"/>
            <p:cNvSpPr>
              <a:spLocks/>
            </p:cNvSpPr>
            <p:nvPr/>
          </p:nvSpPr>
          <p:spPr bwMode="auto">
            <a:xfrm>
              <a:off x="473" y="382"/>
              <a:ext cx="1293" cy="199"/>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88" name="Arc 530"/>
            <p:cNvSpPr>
              <a:spLocks/>
            </p:cNvSpPr>
            <p:nvPr/>
          </p:nvSpPr>
          <p:spPr bwMode="auto">
            <a:xfrm>
              <a:off x="466" y="375"/>
              <a:ext cx="1300" cy="20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189" name="Arc 531"/>
            <p:cNvSpPr>
              <a:spLocks/>
            </p:cNvSpPr>
            <p:nvPr/>
          </p:nvSpPr>
          <p:spPr bwMode="auto">
            <a:xfrm>
              <a:off x="4054" y="375"/>
              <a:ext cx="1265" cy="210"/>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190" name="Line 53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92191" name="Group 533"/>
            <p:cNvGrpSpPr>
              <a:grpSpLocks/>
            </p:cNvGrpSpPr>
            <p:nvPr/>
          </p:nvGrpSpPr>
          <p:grpSpPr bwMode="auto">
            <a:xfrm>
              <a:off x="1759" y="395"/>
              <a:ext cx="1" cy="186"/>
              <a:chOff x="1759" y="395"/>
              <a:chExt cx="1" cy="186"/>
            </a:xfrm>
          </p:grpSpPr>
          <p:sp>
            <p:nvSpPr>
              <p:cNvPr id="92326" name="Line 53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27" name="Line 53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28" name="Line 53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29" name="Line 53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92" name="Group 538"/>
            <p:cNvGrpSpPr>
              <a:grpSpLocks/>
            </p:cNvGrpSpPr>
            <p:nvPr/>
          </p:nvGrpSpPr>
          <p:grpSpPr bwMode="auto">
            <a:xfrm>
              <a:off x="4061" y="409"/>
              <a:ext cx="1" cy="186"/>
              <a:chOff x="4061" y="409"/>
              <a:chExt cx="1" cy="186"/>
            </a:xfrm>
          </p:grpSpPr>
          <p:sp>
            <p:nvSpPr>
              <p:cNvPr id="92322" name="Line 53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23" name="Line 54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24" name="Line 54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25" name="Line 54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2193" name="Line 54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94" name="Line 54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95" name="Line 54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96" name="Rectangle 546"/>
            <p:cNvSpPr>
              <a:spLocks noChangeArrowheads="1"/>
            </p:cNvSpPr>
            <p:nvPr/>
          </p:nvSpPr>
          <p:spPr bwMode="auto">
            <a:xfrm rot="-5400000">
              <a:off x="281" y="3452"/>
              <a:ext cx="53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SELF-TEST</a:t>
              </a:r>
            </a:p>
            <a:p>
              <a:pPr algn="ctr"/>
              <a:r>
                <a:rPr lang="en-US" sz="800" b="1">
                  <a:solidFill>
                    <a:srgbClr val="000000"/>
                  </a:solidFill>
                  <a:latin typeface="Arial" charset="0"/>
                </a:rPr>
                <a:t>QUESTIONS </a:t>
              </a:r>
            </a:p>
          </p:txBody>
        </p:sp>
        <p:sp>
          <p:nvSpPr>
            <p:cNvPr id="92197" name="Rectangle 547"/>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92198" name="Oval 54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99" name="Oval 54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00" name="Line 55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01" name="Rectangle 551"/>
            <p:cNvSpPr>
              <a:spLocks noChangeArrowheads="1"/>
            </p:cNvSpPr>
            <p:nvPr/>
          </p:nvSpPr>
          <p:spPr bwMode="auto">
            <a:xfrm rot="960000">
              <a:off x="3279" y="877"/>
              <a:ext cx="335"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Comic Sans MS" charset="0"/>
                </a:rPr>
                <a:t>is </a:t>
              </a:r>
              <a:r>
                <a:rPr lang="en-US" sz="800" b="1">
                  <a:solidFill>
                    <a:srgbClr val="000000"/>
                  </a:solidFill>
                  <a:latin typeface="Arial" charset="0"/>
                </a:rPr>
                <a:t>about</a:t>
              </a:r>
              <a:r>
                <a:rPr lang="en-US" sz="800" b="1">
                  <a:solidFill>
                    <a:srgbClr val="000000"/>
                  </a:solidFill>
                  <a:latin typeface="Comic Sans MS" charset="0"/>
                </a:rPr>
                <a:t>...</a:t>
              </a:r>
              <a:endParaRPr lang="en-US">
                <a:latin typeface="Comic Sans MS" charset="0"/>
              </a:endParaRPr>
            </a:p>
          </p:txBody>
        </p:sp>
        <p:grpSp>
          <p:nvGrpSpPr>
            <p:cNvPr id="92202" name="Group 552"/>
            <p:cNvGrpSpPr>
              <a:grpSpLocks/>
            </p:cNvGrpSpPr>
            <p:nvPr/>
          </p:nvGrpSpPr>
          <p:grpSpPr bwMode="auto">
            <a:xfrm>
              <a:off x="2845" y="1440"/>
              <a:ext cx="1114" cy="1"/>
              <a:chOff x="2845" y="1440"/>
              <a:chExt cx="1114" cy="1"/>
            </a:xfrm>
          </p:grpSpPr>
          <p:sp>
            <p:nvSpPr>
              <p:cNvPr id="92303" name="Line 55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04" name="Line 55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05" name="Line 55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06" name="Line 55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07" name="Line 55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08" name="Line 55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09" name="Line 55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0" name="Line 56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1" name="Line 56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2" name="Line 56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3" name="Line 56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4" name="Line 56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5" name="Line 56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6" name="Line 56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7" name="Line 56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8" name="Line 56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9" name="Line 56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20" name="Line 57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21" name="Line 57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2203" name="Line 57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04" name="Line 57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05" name="Line 57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06" name="Line 57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07" name="Line 57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08" name="Line 57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09" name="Line 57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0" name="Line 57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1" name="Line 58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2" name="Line 58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3" name="Line 58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4" name="Line 58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5" name="Line 58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6" name="Line 58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7" name="Line 58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8" name="Rectangle 587"/>
            <p:cNvSpPr>
              <a:spLocks noChangeArrowheads="1"/>
            </p:cNvSpPr>
            <p:nvPr/>
          </p:nvSpPr>
          <p:spPr bwMode="auto">
            <a:xfrm rot="5400000">
              <a:off x="4958" y="3457"/>
              <a:ext cx="53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a:t>
              </a:r>
            </a:p>
            <a:p>
              <a:pPr algn="ctr"/>
              <a:r>
                <a:rPr lang="en-US" sz="800" b="1">
                  <a:solidFill>
                    <a:srgbClr val="000000"/>
                  </a:solidFill>
                  <a:latin typeface="Arial" charset="0"/>
                </a:rPr>
                <a:t>RELATIONSHIPS </a:t>
              </a:r>
            </a:p>
          </p:txBody>
        </p:sp>
        <p:sp>
          <p:nvSpPr>
            <p:cNvPr id="92219" name="Rectangle 588"/>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lIns="0" tIns="0" rIns="0" bIns="0">
              <a:spAutoFit/>
            </a:bodyPr>
            <a:lstStyle/>
            <a:p>
              <a:endParaRPr lang="en-US">
                <a:latin typeface="Arial" charset="0"/>
              </a:endParaRPr>
            </a:p>
          </p:txBody>
        </p:sp>
        <p:sp>
          <p:nvSpPr>
            <p:cNvPr id="92220" name="Rectangle 589"/>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92221" name="Line 59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2" name="Line 59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3" name="Line 59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4" name="Line 59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5" name="Line 59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6" name="Line 59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7" name="Line 59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8" name="Rectangle 59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229" name="Rectangle 59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30" name="Rectangle 599"/>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92231" name="Rectangle 600"/>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92232" name="Oval 60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92233" name="Oval 60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92234" name="Oval 60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92235" name="Oval 60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92236" name="Oval 60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92237" name="Oval 60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92238" name="Oval 60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92239" name="Oval 60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92240" name="Rectangle 609"/>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92241" name="Rectangle 610"/>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92242" name="Rectangle 611"/>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92243" name="Rectangle 612"/>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92244" name="Rectangle 613"/>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92245" name="Rectangle 614"/>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92246" name="Rectangle 615"/>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92247" name="Rectangle 616"/>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92248" name="Rectangle 617"/>
            <p:cNvSpPr>
              <a:spLocks noChangeArrowheads="1"/>
            </p:cNvSpPr>
            <p:nvPr/>
          </p:nvSpPr>
          <p:spPr bwMode="auto">
            <a:xfrm>
              <a:off x="2013" y="404"/>
              <a:ext cx="193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roots and consequences of civil unrest.</a:t>
              </a:r>
              <a:endParaRPr lang="en-US">
                <a:latin typeface="Comic Sans MS" charset="0"/>
              </a:endParaRPr>
            </a:p>
          </p:txBody>
        </p:sp>
        <p:sp>
          <p:nvSpPr>
            <p:cNvPr id="92249" name="Rectangle 618"/>
            <p:cNvSpPr>
              <a:spLocks noChangeArrowheads="1"/>
            </p:cNvSpPr>
            <p:nvPr/>
          </p:nvSpPr>
          <p:spPr bwMode="auto">
            <a:xfrm>
              <a:off x="2240" y="670"/>
              <a:ext cx="145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Causes of the Civil War</a:t>
              </a:r>
              <a:endParaRPr lang="en-US">
                <a:latin typeface="Comic Sans MS" charset="0"/>
              </a:endParaRPr>
            </a:p>
          </p:txBody>
        </p:sp>
        <p:sp>
          <p:nvSpPr>
            <p:cNvPr id="92250" name="Rectangle 619"/>
            <p:cNvSpPr>
              <a:spLocks noChangeArrowheads="1"/>
            </p:cNvSpPr>
            <p:nvPr/>
          </p:nvSpPr>
          <p:spPr bwMode="auto">
            <a:xfrm>
              <a:off x="618" y="684"/>
              <a:ext cx="96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Growth of the Nation</a:t>
              </a:r>
              <a:endParaRPr lang="en-US">
                <a:latin typeface="Comic Sans MS" charset="0"/>
              </a:endParaRPr>
            </a:p>
          </p:txBody>
        </p:sp>
        <p:sp>
          <p:nvSpPr>
            <p:cNvPr id="92251" name="Rectangle 620"/>
            <p:cNvSpPr>
              <a:spLocks noChangeArrowheads="1"/>
            </p:cNvSpPr>
            <p:nvPr/>
          </p:nvSpPr>
          <p:spPr bwMode="auto">
            <a:xfrm>
              <a:off x="4439" y="650"/>
              <a:ext cx="61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Civil War</a:t>
              </a:r>
              <a:endParaRPr lang="en-US">
                <a:latin typeface="Comic Sans MS" charset="0"/>
              </a:endParaRPr>
            </a:p>
          </p:txBody>
        </p:sp>
        <p:sp>
          <p:nvSpPr>
            <p:cNvPr id="92252" name="Rectangle 621"/>
            <p:cNvSpPr>
              <a:spLocks noChangeArrowheads="1"/>
            </p:cNvSpPr>
            <p:nvPr/>
          </p:nvSpPr>
          <p:spPr bwMode="auto">
            <a:xfrm>
              <a:off x="3071" y="1179"/>
              <a:ext cx="753"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Comic Sans MS" charset="0"/>
                </a:rPr>
                <a:t>Sectionalism</a:t>
              </a:r>
              <a:endParaRPr lang="en-US">
                <a:latin typeface="Comic Sans MS" charset="0"/>
              </a:endParaRPr>
            </a:p>
          </p:txBody>
        </p:sp>
        <p:sp>
          <p:nvSpPr>
            <p:cNvPr id="92253" name="Rectangle 622"/>
            <p:cNvSpPr>
              <a:spLocks noChangeArrowheads="1"/>
            </p:cNvSpPr>
            <p:nvPr/>
          </p:nvSpPr>
          <p:spPr bwMode="auto">
            <a:xfrm>
              <a:off x="3181" y="1455"/>
              <a:ext cx="48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pp. 201-236</a:t>
              </a:r>
              <a:endParaRPr lang="en-US">
                <a:latin typeface="Comic Sans MS" charset="0"/>
              </a:endParaRPr>
            </a:p>
          </p:txBody>
        </p:sp>
        <p:sp>
          <p:nvSpPr>
            <p:cNvPr id="92254" name="Rectangle 623"/>
            <p:cNvSpPr>
              <a:spLocks noChangeArrowheads="1"/>
            </p:cNvSpPr>
            <p:nvPr/>
          </p:nvSpPr>
          <p:spPr bwMode="auto">
            <a:xfrm>
              <a:off x="480" y="1021"/>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      Cooperative groups -</a:t>
              </a:r>
              <a:endParaRPr lang="en-US">
                <a:latin typeface="Comic Sans MS" charset="0"/>
              </a:endParaRPr>
            </a:p>
          </p:txBody>
        </p:sp>
        <p:sp>
          <p:nvSpPr>
            <p:cNvPr id="92255" name="Rectangle 624"/>
            <p:cNvSpPr>
              <a:spLocks noChangeArrowheads="1"/>
            </p:cNvSpPr>
            <p:nvPr/>
          </p:nvSpPr>
          <p:spPr bwMode="auto">
            <a:xfrm>
              <a:off x="514" y="1096"/>
              <a:ext cx="841"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201-210</a:t>
              </a:r>
              <a:endParaRPr lang="en-US">
                <a:latin typeface="Comic Sans MS" charset="0"/>
              </a:endParaRPr>
            </a:p>
          </p:txBody>
        </p:sp>
        <p:sp>
          <p:nvSpPr>
            <p:cNvPr id="92256" name="Rectangle 625"/>
            <p:cNvSpPr>
              <a:spLocks noChangeArrowheads="1"/>
            </p:cNvSpPr>
            <p:nvPr/>
          </p:nvSpPr>
          <p:spPr bwMode="auto">
            <a:xfrm>
              <a:off x="494" y="1346"/>
              <a:ext cx="44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1/28      Quiz</a:t>
              </a:r>
              <a:endParaRPr lang="en-US">
                <a:latin typeface="Comic Sans MS" charset="0"/>
              </a:endParaRPr>
            </a:p>
          </p:txBody>
        </p:sp>
        <p:sp>
          <p:nvSpPr>
            <p:cNvPr id="92257" name="Rectangle 626"/>
            <p:cNvSpPr>
              <a:spLocks noChangeArrowheads="1"/>
            </p:cNvSpPr>
            <p:nvPr/>
          </p:nvSpPr>
          <p:spPr bwMode="auto">
            <a:xfrm>
              <a:off x="494" y="1488"/>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1/29      Cooperative groups -</a:t>
              </a:r>
              <a:endParaRPr lang="en-US">
                <a:latin typeface="Comic Sans MS" charset="0"/>
              </a:endParaRPr>
            </a:p>
          </p:txBody>
        </p:sp>
        <p:sp>
          <p:nvSpPr>
            <p:cNvPr id="92258" name="Rectangle 627"/>
            <p:cNvSpPr>
              <a:spLocks noChangeArrowheads="1"/>
            </p:cNvSpPr>
            <p:nvPr/>
          </p:nvSpPr>
          <p:spPr bwMode="auto">
            <a:xfrm>
              <a:off x="514" y="1564"/>
              <a:ext cx="853"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210-225</a:t>
              </a:r>
              <a:endParaRPr lang="en-US">
                <a:latin typeface="Comic Sans MS" charset="0"/>
              </a:endParaRPr>
            </a:p>
          </p:txBody>
        </p:sp>
        <p:sp>
          <p:nvSpPr>
            <p:cNvPr id="92259" name="Rectangle 628"/>
            <p:cNvSpPr>
              <a:spLocks noChangeArrowheads="1"/>
            </p:cNvSpPr>
            <p:nvPr/>
          </p:nvSpPr>
          <p:spPr bwMode="auto">
            <a:xfrm>
              <a:off x="629" y="1817"/>
              <a:ext cx="892"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"Influential Personalities" </a:t>
              </a:r>
              <a:endParaRPr lang="en-US">
                <a:latin typeface="Comic Sans MS" charset="0"/>
              </a:endParaRPr>
            </a:p>
          </p:txBody>
        </p:sp>
        <p:sp>
          <p:nvSpPr>
            <p:cNvPr id="92260" name="Rectangle 629"/>
            <p:cNvSpPr>
              <a:spLocks noChangeArrowheads="1"/>
            </p:cNvSpPr>
            <p:nvPr/>
          </p:nvSpPr>
          <p:spPr bwMode="auto">
            <a:xfrm>
              <a:off x="734" y="1887"/>
              <a:ext cx="36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projectdue</a:t>
              </a:r>
              <a:endParaRPr lang="en-US">
                <a:latin typeface="Comic Sans MS" charset="0"/>
              </a:endParaRPr>
            </a:p>
          </p:txBody>
        </p:sp>
        <p:sp>
          <p:nvSpPr>
            <p:cNvPr id="92261" name="Rectangle 630"/>
            <p:cNvSpPr>
              <a:spLocks noChangeArrowheads="1"/>
            </p:cNvSpPr>
            <p:nvPr/>
          </p:nvSpPr>
          <p:spPr bwMode="auto">
            <a:xfrm>
              <a:off x="473" y="1982"/>
              <a:ext cx="4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1/30     Quiz</a:t>
              </a:r>
              <a:endParaRPr lang="en-US">
                <a:latin typeface="Comic Sans MS" charset="0"/>
              </a:endParaRPr>
            </a:p>
          </p:txBody>
        </p:sp>
        <p:sp>
          <p:nvSpPr>
            <p:cNvPr id="92262" name="Rectangle 631"/>
            <p:cNvSpPr>
              <a:spLocks noChangeArrowheads="1"/>
            </p:cNvSpPr>
            <p:nvPr/>
          </p:nvSpPr>
          <p:spPr bwMode="auto">
            <a:xfrm>
              <a:off x="514" y="2141"/>
              <a:ext cx="9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2/2     Cooperative groups -</a:t>
              </a:r>
              <a:endParaRPr lang="en-US">
                <a:latin typeface="Comic Sans MS" charset="0"/>
              </a:endParaRPr>
            </a:p>
          </p:txBody>
        </p:sp>
        <p:sp>
          <p:nvSpPr>
            <p:cNvPr id="92263" name="Rectangle 632"/>
            <p:cNvSpPr>
              <a:spLocks noChangeArrowheads="1"/>
            </p:cNvSpPr>
            <p:nvPr/>
          </p:nvSpPr>
          <p:spPr bwMode="auto">
            <a:xfrm>
              <a:off x="514" y="2217"/>
              <a:ext cx="865"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228-234</a:t>
              </a:r>
              <a:endParaRPr lang="en-US">
                <a:latin typeface="Comic Sans MS" charset="0"/>
              </a:endParaRPr>
            </a:p>
          </p:txBody>
        </p:sp>
        <p:sp>
          <p:nvSpPr>
            <p:cNvPr id="92264" name="Rectangle 633"/>
            <p:cNvSpPr>
              <a:spLocks noChangeArrowheads="1"/>
            </p:cNvSpPr>
            <p:nvPr/>
          </p:nvSpPr>
          <p:spPr bwMode="auto">
            <a:xfrm>
              <a:off x="514" y="2643"/>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Review for test</a:t>
              </a:r>
              <a:endParaRPr lang="en-US">
                <a:latin typeface="Comic Sans MS" charset="0"/>
              </a:endParaRPr>
            </a:p>
          </p:txBody>
        </p:sp>
        <p:sp>
          <p:nvSpPr>
            <p:cNvPr id="92265" name="Rectangle 634"/>
            <p:cNvSpPr>
              <a:spLocks noChangeArrowheads="1"/>
            </p:cNvSpPr>
            <p:nvPr/>
          </p:nvSpPr>
          <p:spPr bwMode="auto">
            <a:xfrm>
              <a:off x="514" y="2801"/>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2/7      Review for test</a:t>
              </a:r>
              <a:endParaRPr lang="en-US">
                <a:latin typeface="Comic Sans MS" charset="0"/>
              </a:endParaRPr>
            </a:p>
          </p:txBody>
        </p:sp>
        <p:sp>
          <p:nvSpPr>
            <p:cNvPr id="92266" name="Rectangle 635"/>
            <p:cNvSpPr>
              <a:spLocks noChangeArrowheads="1"/>
            </p:cNvSpPr>
            <p:nvPr/>
          </p:nvSpPr>
          <p:spPr bwMode="auto">
            <a:xfrm>
              <a:off x="514" y="2973"/>
              <a:ext cx="414"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Test</a:t>
              </a:r>
              <a:endParaRPr lang="en-US">
                <a:latin typeface="Comic Sans MS" charset="0"/>
              </a:endParaRPr>
            </a:p>
          </p:txBody>
        </p:sp>
        <p:sp>
          <p:nvSpPr>
            <p:cNvPr id="92267" name="Line 63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68" name="Line 63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69" name="Line 63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70" name="Line 63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71" name="Oval 64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92272" name="Oval 64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92273" name="Oval 64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92274" name="Oval 64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92275" name="Rectangle 644"/>
            <p:cNvSpPr>
              <a:spLocks noChangeArrowheads="1"/>
            </p:cNvSpPr>
            <p:nvPr/>
          </p:nvSpPr>
          <p:spPr bwMode="auto">
            <a:xfrm>
              <a:off x="1814" y="1626"/>
              <a:ext cx="49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Areas of </a:t>
              </a:r>
              <a:endParaRPr lang="en-US">
                <a:latin typeface="Comic Sans MS" charset="0"/>
              </a:endParaRPr>
            </a:p>
          </p:txBody>
        </p:sp>
        <p:sp>
          <p:nvSpPr>
            <p:cNvPr id="92276" name="Rectangle 645"/>
            <p:cNvSpPr>
              <a:spLocks noChangeArrowheads="1"/>
            </p:cNvSpPr>
            <p:nvPr/>
          </p:nvSpPr>
          <p:spPr bwMode="auto">
            <a:xfrm>
              <a:off x="1814" y="1736"/>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92277" name="Rectangle 646"/>
            <p:cNvSpPr>
              <a:spLocks noChangeArrowheads="1"/>
            </p:cNvSpPr>
            <p:nvPr/>
          </p:nvSpPr>
          <p:spPr bwMode="auto">
            <a:xfrm>
              <a:off x="2673" y="1894"/>
              <a:ext cx="66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Differences </a:t>
              </a:r>
              <a:endParaRPr lang="en-US">
                <a:latin typeface="Comic Sans MS" charset="0"/>
              </a:endParaRPr>
            </a:p>
          </p:txBody>
        </p:sp>
        <p:sp>
          <p:nvSpPr>
            <p:cNvPr id="92278" name="Rectangle 647"/>
            <p:cNvSpPr>
              <a:spLocks noChangeArrowheads="1"/>
            </p:cNvSpPr>
            <p:nvPr/>
          </p:nvSpPr>
          <p:spPr bwMode="auto">
            <a:xfrm>
              <a:off x="2673" y="2004"/>
              <a:ext cx="47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between </a:t>
              </a:r>
              <a:endParaRPr lang="en-US">
                <a:latin typeface="Comic Sans MS" charset="0"/>
              </a:endParaRPr>
            </a:p>
          </p:txBody>
        </p:sp>
        <p:sp>
          <p:nvSpPr>
            <p:cNvPr id="92279" name="Rectangle 648"/>
            <p:cNvSpPr>
              <a:spLocks noChangeArrowheads="1"/>
            </p:cNvSpPr>
            <p:nvPr/>
          </p:nvSpPr>
          <p:spPr bwMode="auto">
            <a:xfrm>
              <a:off x="2673" y="2114"/>
              <a:ext cx="49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areas</a:t>
              </a:r>
              <a:endParaRPr lang="en-US">
                <a:latin typeface="Comic Sans MS" charset="0"/>
              </a:endParaRPr>
            </a:p>
          </p:txBody>
        </p:sp>
        <p:sp>
          <p:nvSpPr>
            <p:cNvPr id="92280" name="Rectangle 649"/>
            <p:cNvSpPr>
              <a:spLocks noChangeArrowheads="1"/>
            </p:cNvSpPr>
            <p:nvPr/>
          </p:nvSpPr>
          <p:spPr bwMode="auto">
            <a:xfrm>
              <a:off x="3690" y="1922"/>
              <a:ext cx="50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Events in </a:t>
              </a:r>
              <a:endParaRPr lang="en-US">
                <a:latin typeface="Comic Sans MS" charset="0"/>
              </a:endParaRPr>
            </a:p>
          </p:txBody>
        </p:sp>
        <p:sp>
          <p:nvSpPr>
            <p:cNvPr id="92281" name="Rectangle 650"/>
            <p:cNvSpPr>
              <a:spLocks noChangeArrowheads="1"/>
            </p:cNvSpPr>
            <p:nvPr/>
          </p:nvSpPr>
          <p:spPr bwMode="auto">
            <a:xfrm>
              <a:off x="3690" y="2032"/>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92282" name="Rectangle 651"/>
            <p:cNvSpPr>
              <a:spLocks noChangeArrowheads="1"/>
            </p:cNvSpPr>
            <p:nvPr/>
          </p:nvSpPr>
          <p:spPr bwMode="auto">
            <a:xfrm>
              <a:off x="4439" y="1523"/>
              <a:ext cx="44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Leaders </a:t>
              </a:r>
              <a:endParaRPr lang="en-US">
                <a:latin typeface="Comic Sans MS" charset="0"/>
              </a:endParaRPr>
            </a:p>
          </p:txBody>
        </p:sp>
        <p:sp>
          <p:nvSpPr>
            <p:cNvPr id="92283" name="Rectangle 652"/>
            <p:cNvSpPr>
              <a:spLocks noChangeArrowheads="1"/>
            </p:cNvSpPr>
            <p:nvPr/>
          </p:nvSpPr>
          <p:spPr bwMode="auto">
            <a:xfrm>
              <a:off x="4439" y="1633"/>
              <a:ext cx="583"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across the </a:t>
              </a:r>
              <a:endParaRPr lang="en-US">
                <a:latin typeface="Comic Sans MS" charset="0"/>
              </a:endParaRPr>
            </a:p>
          </p:txBody>
        </p:sp>
        <p:sp>
          <p:nvSpPr>
            <p:cNvPr id="92284" name="Rectangle 653"/>
            <p:cNvSpPr>
              <a:spLocks noChangeArrowheads="1"/>
            </p:cNvSpPr>
            <p:nvPr/>
          </p:nvSpPr>
          <p:spPr bwMode="auto">
            <a:xfrm>
              <a:off x="4439" y="1743"/>
              <a:ext cx="217"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U.S.</a:t>
              </a:r>
              <a:endParaRPr lang="en-US">
                <a:latin typeface="Comic Sans MS" charset="0"/>
              </a:endParaRPr>
            </a:p>
          </p:txBody>
        </p:sp>
        <p:sp>
          <p:nvSpPr>
            <p:cNvPr id="92285" name="Rectangle 654"/>
            <p:cNvSpPr>
              <a:spLocks noChangeArrowheads="1"/>
            </p:cNvSpPr>
            <p:nvPr/>
          </p:nvSpPr>
          <p:spPr bwMode="auto">
            <a:xfrm>
              <a:off x="2219" y="1282"/>
              <a:ext cx="45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based on </a:t>
              </a:r>
              <a:endParaRPr lang="en-US">
                <a:latin typeface="Comic Sans MS" charset="0"/>
              </a:endParaRPr>
            </a:p>
          </p:txBody>
        </p:sp>
        <p:sp>
          <p:nvSpPr>
            <p:cNvPr id="92286" name="Rectangle 655"/>
            <p:cNvSpPr>
              <a:spLocks noChangeArrowheads="1"/>
            </p:cNvSpPr>
            <p:nvPr/>
          </p:nvSpPr>
          <p:spPr bwMode="auto">
            <a:xfrm>
              <a:off x="2755" y="1695"/>
              <a:ext cx="71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emerged  because of </a:t>
              </a:r>
              <a:endParaRPr lang="en-US">
                <a:latin typeface="Comic Sans MS" charset="0"/>
              </a:endParaRPr>
            </a:p>
          </p:txBody>
        </p:sp>
        <p:sp>
          <p:nvSpPr>
            <p:cNvPr id="92287" name="Rectangle 656"/>
            <p:cNvSpPr>
              <a:spLocks noChangeArrowheads="1"/>
            </p:cNvSpPr>
            <p:nvPr/>
          </p:nvSpPr>
          <p:spPr bwMode="auto">
            <a:xfrm>
              <a:off x="3463" y="1688"/>
              <a:ext cx="71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became greater with </a:t>
              </a:r>
              <a:endParaRPr lang="en-US">
                <a:latin typeface="Comic Sans MS" charset="0"/>
              </a:endParaRPr>
            </a:p>
          </p:txBody>
        </p:sp>
        <p:sp>
          <p:nvSpPr>
            <p:cNvPr id="92288" name="Rectangle 657"/>
            <p:cNvSpPr>
              <a:spLocks noChangeArrowheads="1"/>
            </p:cNvSpPr>
            <p:nvPr/>
          </p:nvSpPr>
          <p:spPr bwMode="auto">
            <a:xfrm>
              <a:off x="4130" y="1296"/>
              <a:ext cx="63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influenced by  </a:t>
              </a:r>
              <a:endParaRPr lang="en-US">
                <a:latin typeface="Comic Sans MS" charset="0"/>
              </a:endParaRPr>
            </a:p>
          </p:txBody>
        </p:sp>
        <p:sp>
          <p:nvSpPr>
            <p:cNvPr id="92289" name="Rectangle 658"/>
            <p:cNvSpPr>
              <a:spLocks noChangeArrowheads="1"/>
            </p:cNvSpPr>
            <p:nvPr/>
          </p:nvSpPr>
          <p:spPr bwMode="auto">
            <a:xfrm>
              <a:off x="4405" y="3180"/>
              <a:ext cx="50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descriptive</a:t>
              </a:r>
              <a:endParaRPr lang="en-US">
                <a:latin typeface="Comic Sans MS" charset="0"/>
              </a:endParaRPr>
            </a:p>
          </p:txBody>
        </p:sp>
        <p:sp>
          <p:nvSpPr>
            <p:cNvPr id="92290" name="Rectangle 659"/>
            <p:cNvSpPr>
              <a:spLocks noChangeArrowheads="1"/>
            </p:cNvSpPr>
            <p:nvPr/>
          </p:nvSpPr>
          <p:spPr bwMode="auto">
            <a:xfrm>
              <a:off x="4398" y="3586"/>
              <a:ext cx="59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cause/effect</a:t>
              </a:r>
              <a:endParaRPr lang="en-US">
                <a:latin typeface="Comic Sans MS" charset="0"/>
              </a:endParaRPr>
            </a:p>
          </p:txBody>
        </p:sp>
        <p:sp>
          <p:nvSpPr>
            <p:cNvPr id="92291" name="Rectangle 660"/>
            <p:cNvSpPr>
              <a:spLocks noChangeArrowheads="1"/>
            </p:cNvSpPr>
            <p:nvPr/>
          </p:nvSpPr>
          <p:spPr bwMode="auto">
            <a:xfrm>
              <a:off x="734" y="3201"/>
              <a:ext cx="259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was sectionalism as it existed in the U. S.  of 1860?</a:t>
              </a:r>
              <a:endParaRPr lang="en-US">
                <a:latin typeface="Comic Sans MS" charset="0"/>
              </a:endParaRPr>
            </a:p>
          </p:txBody>
        </p:sp>
        <p:sp>
          <p:nvSpPr>
            <p:cNvPr id="92292" name="Rectangle 661"/>
            <p:cNvSpPr>
              <a:spLocks noChangeArrowheads="1"/>
            </p:cNvSpPr>
            <p:nvPr/>
          </p:nvSpPr>
          <p:spPr bwMode="auto">
            <a:xfrm>
              <a:off x="728" y="3448"/>
              <a:ext cx="3581"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200">
                  <a:solidFill>
                    <a:srgbClr val="000000"/>
                  </a:solidFill>
                  <a:latin typeface="Comic Sans MS" charset="0"/>
                </a:rPr>
                <a:t>How did the differences in the sections of the U.S. in 1860 contribute to the start of the Civil War?</a:t>
              </a:r>
              <a:endParaRPr lang="en-US">
                <a:latin typeface="Comic Sans MS" charset="0"/>
              </a:endParaRPr>
            </a:p>
          </p:txBody>
        </p:sp>
        <p:sp>
          <p:nvSpPr>
            <p:cNvPr id="92293" name="Rectangle 662"/>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grpSp>
          <p:nvGrpSpPr>
            <p:cNvPr id="92294" name="Group 663"/>
            <p:cNvGrpSpPr>
              <a:grpSpLocks/>
            </p:cNvGrpSpPr>
            <p:nvPr/>
          </p:nvGrpSpPr>
          <p:grpSpPr bwMode="auto">
            <a:xfrm>
              <a:off x="1484" y="444"/>
              <a:ext cx="529" cy="55"/>
              <a:chOff x="1484" y="444"/>
              <a:chExt cx="529" cy="55"/>
            </a:xfrm>
          </p:grpSpPr>
          <p:sp>
            <p:nvSpPr>
              <p:cNvPr id="92301" name="Freeform 66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302" name="Line 66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295" name="Group 666"/>
            <p:cNvGrpSpPr>
              <a:grpSpLocks/>
            </p:cNvGrpSpPr>
            <p:nvPr/>
          </p:nvGrpSpPr>
          <p:grpSpPr bwMode="auto">
            <a:xfrm>
              <a:off x="3944" y="457"/>
              <a:ext cx="591" cy="55"/>
              <a:chOff x="3807" y="444"/>
              <a:chExt cx="591" cy="55"/>
            </a:xfrm>
          </p:grpSpPr>
          <p:sp>
            <p:nvSpPr>
              <p:cNvPr id="92299" name="Freeform 66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300" name="Line 66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2296" name="Rectangle 669"/>
            <p:cNvSpPr>
              <a:spLocks noChangeArrowheads="1"/>
            </p:cNvSpPr>
            <p:nvPr/>
          </p:nvSpPr>
          <p:spPr bwMode="auto">
            <a:xfrm>
              <a:off x="4323" y="3386"/>
              <a:ext cx="80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compare/contrast</a:t>
              </a:r>
              <a:endParaRPr lang="en-US">
                <a:latin typeface="Comic Sans MS" charset="0"/>
              </a:endParaRPr>
            </a:p>
          </p:txBody>
        </p:sp>
        <p:sp>
          <p:nvSpPr>
            <p:cNvPr id="92297" name="Rectangle 670"/>
            <p:cNvSpPr>
              <a:spLocks noChangeArrowheads="1"/>
            </p:cNvSpPr>
            <p:nvPr/>
          </p:nvSpPr>
          <p:spPr bwMode="auto">
            <a:xfrm>
              <a:off x="4322" y="271"/>
              <a:ext cx="157"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a:t>
              </a:r>
              <a:endParaRPr lang="en-US">
                <a:latin typeface="Comic Sans MS" charset="0"/>
              </a:endParaRPr>
            </a:p>
          </p:txBody>
        </p:sp>
        <p:sp>
          <p:nvSpPr>
            <p:cNvPr id="92298" name="Rectangle 671"/>
            <p:cNvSpPr>
              <a:spLocks noChangeArrowheads="1"/>
            </p:cNvSpPr>
            <p:nvPr/>
          </p:nvSpPr>
          <p:spPr bwMode="auto">
            <a:xfrm>
              <a:off x="741" y="3778"/>
              <a:ext cx="254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examples of sectionalism exist in the world today?</a:t>
              </a:r>
              <a:endParaRPr lang="en-US">
                <a:latin typeface="Comic Sans MS" charset="0"/>
              </a:endParaRPr>
            </a:p>
          </p:txBody>
        </p:sp>
      </p:grpSp>
      <p:grpSp>
        <p:nvGrpSpPr>
          <p:cNvPr id="92164" name="Group 673"/>
          <p:cNvGrpSpPr>
            <a:grpSpLocks/>
          </p:cNvGrpSpPr>
          <p:nvPr/>
        </p:nvGrpSpPr>
        <p:grpSpPr bwMode="auto">
          <a:xfrm>
            <a:off x="317500" y="979488"/>
            <a:ext cx="8207375" cy="5307012"/>
            <a:chOff x="200" y="617"/>
            <a:chExt cx="5170" cy="3343"/>
          </a:xfrm>
        </p:grpSpPr>
        <p:sp>
          <p:nvSpPr>
            <p:cNvPr id="92165" name="Rectangle 495"/>
            <p:cNvSpPr>
              <a:spLocks noChangeArrowheads="1"/>
            </p:cNvSpPr>
            <p:nvPr/>
          </p:nvSpPr>
          <p:spPr bwMode="auto">
            <a:xfrm>
              <a:off x="1436" y="617"/>
              <a:ext cx="3934" cy="2359"/>
            </a:xfrm>
            <a:prstGeom prst="rect">
              <a:avLst/>
            </a:prstGeom>
            <a:noFill/>
            <a:ln w="1095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166" name="Freeform 496"/>
            <p:cNvSpPr>
              <a:spLocks/>
            </p:cNvSpPr>
            <p:nvPr/>
          </p:nvSpPr>
          <p:spPr bwMode="auto">
            <a:xfrm>
              <a:off x="1505" y="2117"/>
              <a:ext cx="255" cy="206"/>
            </a:xfrm>
            <a:custGeom>
              <a:avLst/>
              <a:gdLst>
                <a:gd name="T0" fmla="*/ 255 w 255"/>
                <a:gd name="T1" fmla="*/ 0 h 206"/>
                <a:gd name="T2" fmla="*/ 110 w 255"/>
                <a:gd name="T3" fmla="*/ 206 h 206"/>
                <a:gd name="T4" fmla="*/ 124 w 255"/>
                <a:gd name="T5" fmla="*/ 68 h 206"/>
                <a:gd name="T6" fmla="*/ 0 w 255"/>
                <a:gd name="T7" fmla="*/ 6 h 206"/>
                <a:gd name="T8" fmla="*/ 255 w 255"/>
                <a:gd name="T9" fmla="*/ 0 h 206"/>
                <a:gd name="T10" fmla="*/ 0 60000 65536"/>
                <a:gd name="T11" fmla="*/ 0 60000 65536"/>
                <a:gd name="T12" fmla="*/ 0 60000 65536"/>
                <a:gd name="T13" fmla="*/ 0 60000 65536"/>
                <a:gd name="T14" fmla="*/ 0 60000 65536"/>
                <a:gd name="T15" fmla="*/ 0 w 255"/>
                <a:gd name="T16" fmla="*/ 0 h 206"/>
                <a:gd name="T17" fmla="*/ 255 w 255"/>
                <a:gd name="T18" fmla="*/ 206 h 206"/>
              </a:gdLst>
              <a:ahLst/>
              <a:cxnLst>
                <a:cxn ang="T10">
                  <a:pos x="T0" y="T1"/>
                </a:cxn>
                <a:cxn ang="T11">
                  <a:pos x="T2" y="T3"/>
                </a:cxn>
                <a:cxn ang="T12">
                  <a:pos x="T4" y="T5"/>
                </a:cxn>
                <a:cxn ang="T13">
                  <a:pos x="T6" y="T7"/>
                </a:cxn>
                <a:cxn ang="T14">
                  <a:pos x="T8" y="T9"/>
                </a:cxn>
              </a:cxnLst>
              <a:rect l="T15" t="T16" r="T17" b="T18"/>
              <a:pathLst>
                <a:path w="255" h="206">
                  <a:moveTo>
                    <a:pt x="255" y="0"/>
                  </a:moveTo>
                  <a:lnTo>
                    <a:pt x="110" y="206"/>
                  </a:lnTo>
                  <a:lnTo>
                    <a:pt x="124" y="68"/>
                  </a:lnTo>
                  <a:lnTo>
                    <a:pt x="0" y="6"/>
                  </a:lnTo>
                  <a:lnTo>
                    <a:pt x="25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67" name="Line 497"/>
            <p:cNvSpPr>
              <a:spLocks noChangeShapeType="1"/>
            </p:cNvSpPr>
            <p:nvPr/>
          </p:nvSpPr>
          <p:spPr bwMode="auto">
            <a:xfrm flipH="1">
              <a:off x="1115" y="2185"/>
              <a:ext cx="529" cy="303"/>
            </a:xfrm>
            <a:prstGeom prst="line">
              <a:avLst/>
            </a:prstGeom>
            <a:noFill/>
            <a:ln w="873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168" name="AutoShape 500"/>
            <p:cNvSpPr>
              <a:spLocks noChangeArrowheads="1"/>
            </p:cNvSpPr>
            <p:nvPr/>
          </p:nvSpPr>
          <p:spPr bwMode="auto">
            <a:xfrm>
              <a:off x="200" y="2494"/>
              <a:ext cx="5050" cy="1466"/>
            </a:xfrm>
            <a:prstGeom prst="roundRect">
              <a:avLst>
                <a:gd name="adj" fmla="val 8699"/>
              </a:avLst>
            </a:prstGeom>
            <a:solidFill>
              <a:schemeClr val="bg1"/>
            </a:solidFill>
            <a:ln w="109538">
              <a:solidFill>
                <a:srgbClr val="000000"/>
              </a:solidFill>
              <a:round/>
              <a:headEnd/>
              <a:tailEnd/>
            </a:ln>
          </p:spPr>
          <p:txBody>
            <a:bodyPr/>
            <a:lstStyle/>
            <a:p>
              <a:endParaRPr lang="en-US"/>
            </a:p>
          </p:txBody>
        </p:sp>
        <p:sp>
          <p:nvSpPr>
            <p:cNvPr id="92169" name="Rectangle 501"/>
            <p:cNvSpPr>
              <a:spLocks noChangeArrowheads="1"/>
            </p:cNvSpPr>
            <p:nvPr/>
          </p:nvSpPr>
          <p:spPr bwMode="auto">
            <a:xfrm>
              <a:off x="502" y="2698"/>
              <a:ext cx="999"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100" b="1">
                  <a:solidFill>
                    <a:srgbClr val="000000"/>
                  </a:solidFill>
                  <a:latin typeface="Arial" charset="0"/>
                </a:rPr>
                <a:t>5. UNIT MAP</a:t>
              </a:r>
              <a:endParaRPr lang="en-US">
                <a:latin typeface="Arial" charset="0"/>
              </a:endParaRPr>
            </a:p>
          </p:txBody>
        </p:sp>
        <p:sp>
          <p:nvSpPr>
            <p:cNvPr id="92170" name="Rectangle 503"/>
            <p:cNvSpPr>
              <a:spLocks noChangeArrowheads="1"/>
            </p:cNvSpPr>
            <p:nvPr/>
          </p:nvSpPr>
          <p:spPr bwMode="auto">
            <a:xfrm>
              <a:off x="331" y="3114"/>
              <a:ext cx="4773" cy="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sz="2100" b="1">
                  <a:solidFill>
                    <a:srgbClr val="000000"/>
                  </a:solidFill>
                  <a:latin typeface="Arial" charset="0"/>
                </a:rPr>
                <a:t>A Unit Paraphrase of the big idea of the unit and a Content Map are used to show students how to think about and structure the information in the unit. </a:t>
              </a:r>
            </a:p>
          </p:txBody>
        </p:sp>
      </p:grpSp>
      <p:sp>
        <p:nvSpPr>
          <p:cNvPr id="170" name="TextBox 169"/>
          <p:cNvSpPr txBox="1"/>
          <p:nvPr/>
        </p:nvSpPr>
        <p:spPr>
          <a:xfrm>
            <a:off x="6541296" y="3995739"/>
            <a:ext cx="1065212" cy="830997"/>
          </a:xfrm>
          <a:prstGeom prst="rect">
            <a:avLst/>
          </a:prstGeom>
          <a:noFill/>
        </p:spPr>
        <p:txBody>
          <a:bodyPr wrap="square" rtlCol="0">
            <a:spAutoFit/>
          </a:bodyPr>
          <a:lstStyle/>
          <a:p>
            <a:r>
              <a:rPr lang="en-US" b="1" dirty="0">
                <a:solidFill>
                  <a:schemeClr val="accent2"/>
                </a:solidFill>
              </a:rPr>
              <a:t>Page 22-23</a:t>
            </a:r>
          </a:p>
        </p:txBody>
      </p:sp>
    </p:spTree>
    <p:extLst>
      <p:ext uri="{BB962C8B-B14F-4D97-AF65-F5344CB8AC3E}">
        <p14:creationId xmlns:p14="http://schemas.microsoft.com/office/powerpoint/2010/main" val="293271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2"/>
          <p:cNvSpPr>
            <a:spLocks noGrp="1"/>
          </p:cNvSpPr>
          <p:nvPr>
            <p:ph type="ftr" sz="quarter" idx="11"/>
          </p:nvPr>
        </p:nvSpPr>
        <p:spPr>
          <a:xfrm>
            <a:off x="788988" y="6381750"/>
            <a:ext cx="5230812"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l"/>
            <a:r>
              <a:rPr lang="en-US" sz="1400"/>
              <a:t>University of Kansas Center for Research on Learning  2002</a:t>
            </a:r>
          </a:p>
        </p:txBody>
      </p:sp>
      <p:grpSp>
        <p:nvGrpSpPr>
          <p:cNvPr id="102403" name="Group 18"/>
          <p:cNvGrpSpPr>
            <a:grpSpLocks/>
          </p:cNvGrpSpPr>
          <p:nvPr/>
        </p:nvGrpSpPr>
        <p:grpSpPr bwMode="auto">
          <a:xfrm>
            <a:off x="704850" y="177800"/>
            <a:ext cx="7735888" cy="6048375"/>
            <a:chOff x="446" y="196"/>
            <a:chExt cx="4873" cy="3810"/>
          </a:xfrm>
        </p:grpSpPr>
        <p:sp>
          <p:nvSpPr>
            <p:cNvPr id="102415" name="Rectangle 19"/>
            <p:cNvSpPr>
              <a:spLocks noChangeArrowheads="1"/>
            </p:cNvSpPr>
            <p:nvPr/>
          </p:nvSpPr>
          <p:spPr bwMode="auto">
            <a:xfrm>
              <a:off x="4309" y="197"/>
              <a:ext cx="553"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Elida Cordora</a:t>
              </a:r>
              <a:endParaRPr lang="en-US">
                <a:latin typeface="Comic Sans MS" charset="0"/>
              </a:endParaRPr>
            </a:p>
          </p:txBody>
        </p:sp>
        <p:sp>
          <p:nvSpPr>
            <p:cNvPr id="102416" name="Rectangle 20"/>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NAME</a:t>
              </a:r>
              <a:endParaRPr lang="en-US">
                <a:latin typeface="Arial" charset="0"/>
              </a:endParaRPr>
            </a:p>
          </p:txBody>
        </p:sp>
        <p:sp>
          <p:nvSpPr>
            <p:cNvPr id="102417" name="Rectangle 21"/>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DATE</a:t>
              </a:r>
              <a:endParaRPr lang="en-US">
                <a:latin typeface="Arial" charset="0"/>
              </a:endParaRPr>
            </a:p>
          </p:txBody>
        </p:sp>
        <p:sp>
          <p:nvSpPr>
            <p:cNvPr id="102418" name="Line 22"/>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19" name="Line 23"/>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20" name="Rectangle 24"/>
            <p:cNvSpPr>
              <a:spLocks noChangeArrowheads="1"/>
            </p:cNvSpPr>
            <p:nvPr/>
          </p:nvSpPr>
          <p:spPr bwMode="auto">
            <a:xfrm>
              <a:off x="446" y="196"/>
              <a:ext cx="118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02421" name="Rectangle 25"/>
            <p:cNvSpPr>
              <a:spLocks noChangeArrowheads="1"/>
            </p:cNvSpPr>
            <p:nvPr/>
          </p:nvSpPr>
          <p:spPr bwMode="auto">
            <a:xfrm>
              <a:off x="2570" y="265"/>
              <a:ext cx="552"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02422" name="Rectangle 26"/>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02423" name="Rectangle 27"/>
            <p:cNvSpPr>
              <a:spLocks noChangeArrowheads="1"/>
            </p:cNvSpPr>
            <p:nvPr/>
          </p:nvSpPr>
          <p:spPr bwMode="auto">
            <a:xfrm>
              <a:off x="1181"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02424" name="Rectangle 28"/>
            <p:cNvSpPr>
              <a:spLocks noChangeArrowheads="1"/>
            </p:cNvSpPr>
            <p:nvPr/>
          </p:nvSpPr>
          <p:spPr bwMode="auto">
            <a:xfrm>
              <a:off x="2769" y="601"/>
              <a:ext cx="540"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rPr>
                <a:t>CURRENT UNIT</a:t>
              </a:r>
              <a:endParaRPr lang="en-US">
                <a:latin typeface="Times" charset="0"/>
              </a:endParaRPr>
            </a:p>
          </p:txBody>
        </p:sp>
        <p:sp>
          <p:nvSpPr>
            <p:cNvPr id="102425" name="Rectangle 29"/>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02426" name="Rectangle 30"/>
            <p:cNvSpPr>
              <a:spLocks noChangeArrowheads="1"/>
            </p:cNvSpPr>
            <p:nvPr/>
          </p:nvSpPr>
          <p:spPr bwMode="auto">
            <a:xfrm>
              <a:off x="4838"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02427" name="Line 31"/>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28" name="Line 32"/>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29" name="Line 33"/>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30" name="Line 34"/>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31" name="Arc 35"/>
            <p:cNvSpPr>
              <a:spLocks/>
            </p:cNvSpPr>
            <p:nvPr/>
          </p:nvSpPr>
          <p:spPr bwMode="auto">
            <a:xfrm>
              <a:off x="473" y="382"/>
              <a:ext cx="1293" cy="199"/>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432" name="Arc 36"/>
            <p:cNvSpPr>
              <a:spLocks/>
            </p:cNvSpPr>
            <p:nvPr/>
          </p:nvSpPr>
          <p:spPr bwMode="auto">
            <a:xfrm>
              <a:off x="466" y="375"/>
              <a:ext cx="1300" cy="20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33" name="Arc 37"/>
            <p:cNvSpPr>
              <a:spLocks/>
            </p:cNvSpPr>
            <p:nvPr/>
          </p:nvSpPr>
          <p:spPr bwMode="auto">
            <a:xfrm>
              <a:off x="4054" y="375"/>
              <a:ext cx="1265" cy="210"/>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34" name="Line 38"/>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02435" name="Group 39"/>
            <p:cNvGrpSpPr>
              <a:grpSpLocks/>
            </p:cNvGrpSpPr>
            <p:nvPr/>
          </p:nvGrpSpPr>
          <p:grpSpPr bwMode="auto">
            <a:xfrm>
              <a:off x="1759" y="395"/>
              <a:ext cx="1" cy="186"/>
              <a:chOff x="1759" y="395"/>
              <a:chExt cx="1" cy="186"/>
            </a:xfrm>
          </p:grpSpPr>
          <p:sp>
            <p:nvSpPr>
              <p:cNvPr id="102570" name="Line 40"/>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71" name="Line 41"/>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72" name="Line 42"/>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73" name="Line 43"/>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36" name="Group 44"/>
            <p:cNvGrpSpPr>
              <a:grpSpLocks/>
            </p:cNvGrpSpPr>
            <p:nvPr/>
          </p:nvGrpSpPr>
          <p:grpSpPr bwMode="auto">
            <a:xfrm>
              <a:off x="4061" y="409"/>
              <a:ext cx="1" cy="186"/>
              <a:chOff x="4061" y="409"/>
              <a:chExt cx="1" cy="186"/>
            </a:xfrm>
          </p:grpSpPr>
          <p:sp>
            <p:nvSpPr>
              <p:cNvPr id="102566" name="Line 45"/>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7" name="Line 46"/>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8" name="Line 47"/>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9" name="Line 48"/>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2437" name="Line 49"/>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38" name="Line 50"/>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39" name="Line 51"/>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40" name="Rectangle 52"/>
            <p:cNvSpPr>
              <a:spLocks noChangeArrowheads="1"/>
            </p:cNvSpPr>
            <p:nvPr/>
          </p:nvSpPr>
          <p:spPr bwMode="auto">
            <a:xfrm rot="-5400000">
              <a:off x="281" y="3452"/>
              <a:ext cx="53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SELF-TEST</a:t>
              </a:r>
            </a:p>
            <a:p>
              <a:pPr algn="ctr"/>
              <a:r>
                <a:rPr lang="en-US" sz="800" b="1">
                  <a:solidFill>
                    <a:srgbClr val="000000"/>
                  </a:solidFill>
                  <a:latin typeface="Arial" charset="0"/>
                </a:rPr>
                <a:t>QUESTIONS </a:t>
              </a:r>
            </a:p>
          </p:txBody>
        </p:sp>
        <p:sp>
          <p:nvSpPr>
            <p:cNvPr id="102441" name="Rectangle 53"/>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02442" name="Oval 54"/>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443" name="Oval 55"/>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44" name="Line 56"/>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45" name="Rectangle 57"/>
            <p:cNvSpPr>
              <a:spLocks noChangeArrowheads="1"/>
            </p:cNvSpPr>
            <p:nvPr/>
          </p:nvSpPr>
          <p:spPr bwMode="auto">
            <a:xfrm rot="960000">
              <a:off x="3279" y="877"/>
              <a:ext cx="335"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Comic Sans MS" charset="0"/>
                </a:rPr>
                <a:t>is </a:t>
              </a:r>
              <a:r>
                <a:rPr lang="en-US" sz="800" b="1">
                  <a:solidFill>
                    <a:srgbClr val="000000"/>
                  </a:solidFill>
                  <a:latin typeface="Arial" charset="0"/>
                </a:rPr>
                <a:t>about</a:t>
              </a:r>
              <a:r>
                <a:rPr lang="en-US" sz="800" b="1">
                  <a:solidFill>
                    <a:srgbClr val="000000"/>
                  </a:solidFill>
                  <a:latin typeface="Comic Sans MS" charset="0"/>
                </a:rPr>
                <a:t>...</a:t>
              </a:r>
              <a:endParaRPr lang="en-US">
                <a:latin typeface="Comic Sans MS" charset="0"/>
              </a:endParaRPr>
            </a:p>
          </p:txBody>
        </p:sp>
        <p:grpSp>
          <p:nvGrpSpPr>
            <p:cNvPr id="102446" name="Group 58"/>
            <p:cNvGrpSpPr>
              <a:grpSpLocks/>
            </p:cNvGrpSpPr>
            <p:nvPr/>
          </p:nvGrpSpPr>
          <p:grpSpPr bwMode="auto">
            <a:xfrm>
              <a:off x="2845" y="1440"/>
              <a:ext cx="1114" cy="1"/>
              <a:chOff x="2845" y="1440"/>
              <a:chExt cx="1114" cy="1"/>
            </a:xfrm>
          </p:grpSpPr>
          <p:sp>
            <p:nvSpPr>
              <p:cNvPr id="102547" name="Line 59"/>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48" name="Line 60"/>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49" name="Line 61"/>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0" name="Line 62"/>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1" name="Line 63"/>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2" name="Line 64"/>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3" name="Line 65"/>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4" name="Line 66"/>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5" name="Line 67"/>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6" name="Line 68"/>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7" name="Line 69"/>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8" name="Line 70"/>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9" name="Line 71"/>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0" name="Line 72"/>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1" name="Line 73"/>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2" name="Line 74"/>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3" name="Line 75"/>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4" name="Line 76"/>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5" name="Line 77"/>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2447" name="Line 78"/>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48" name="Line 79"/>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49" name="Line 80"/>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0" name="Line 81"/>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1" name="Line 82"/>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2" name="Line 83"/>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3" name="Line 84"/>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4" name="Line 85"/>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5" name="Line 86"/>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6" name="Line 87"/>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7" name="Line 88"/>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8" name="Line 89"/>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59" name="Line 90"/>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0" name="Line 91"/>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1" name="Line 92"/>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2" name="Rectangle 93"/>
            <p:cNvSpPr>
              <a:spLocks noChangeArrowheads="1"/>
            </p:cNvSpPr>
            <p:nvPr/>
          </p:nvSpPr>
          <p:spPr bwMode="auto">
            <a:xfrm rot="5400000">
              <a:off x="4958" y="3457"/>
              <a:ext cx="53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a:t>
              </a:r>
            </a:p>
            <a:p>
              <a:pPr algn="ctr"/>
              <a:r>
                <a:rPr lang="en-US" sz="800" b="1">
                  <a:solidFill>
                    <a:srgbClr val="000000"/>
                  </a:solidFill>
                  <a:latin typeface="Arial" charset="0"/>
                </a:rPr>
                <a:t>RELATIONSHIPS </a:t>
              </a:r>
            </a:p>
          </p:txBody>
        </p:sp>
        <p:sp>
          <p:nvSpPr>
            <p:cNvPr id="102463" name="Rectangle 94"/>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lIns="0" tIns="0" rIns="0" bIns="0">
              <a:spAutoFit/>
            </a:bodyPr>
            <a:lstStyle/>
            <a:p>
              <a:endParaRPr lang="en-US">
                <a:latin typeface="Arial" charset="0"/>
              </a:endParaRPr>
            </a:p>
          </p:txBody>
        </p:sp>
        <p:sp>
          <p:nvSpPr>
            <p:cNvPr id="102464" name="Rectangle 95"/>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02465" name="Line 96"/>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6" name="Line 97"/>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7" name="Line 98"/>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8" name="Line 99"/>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9" name="Line 100"/>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0" name="Line 101"/>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1" name="Line 102"/>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2" name="Rectangle 103"/>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2473" name="Rectangle 104"/>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74" name="Rectangle 105"/>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02475" name="Rectangle 106"/>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02476" name="Oval 107"/>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02477" name="Oval 108"/>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02478" name="Oval 109"/>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02479" name="Oval 110"/>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102480" name="Oval 111"/>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102481" name="Oval 112"/>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102482" name="Oval 113"/>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102483" name="Oval 114"/>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102484" name="Rectangle 115"/>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02485" name="Rectangle 116"/>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02486" name="Rectangle 117"/>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02487" name="Rectangle 118"/>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02488" name="Rectangle 119"/>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02489" name="Rectangle 120"/>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02490" name="Rectangle 121"/>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02491" name="Rectangle 122"/>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02492" name="Rectangle 123"/>
            <p:cNvSpPr>
              <a:spLocks noChangeArrowheads="1"/>
            </p:cNvSpPr>
            <p:nvPr/>
          </p:nvSpPr>
          <p:spPr bwMode="auto">
            <a:xfrm>
              <a:off x="2013" y="404"/>
              <a:ext cx="193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roots and consequences of civil unrest.</a:t>
              </a:r>
              <a:endParaRPr lang="en-US">
                <a:latin typeface="Comic Sans MS" charset="0"/>
              </a:endParaRPr>
            </a:p>
          </p:txBody>
        </p:sp>
        <p:sp>
          <p:nvSpPr>
            <p:cNvPr id="102493" name="Rectangle 124"/>
            <p:cNvSpPr>
              <a:spLocks noChangeArrowheads="1"/>
            </p:cNvSpPr>
            <p:nvPr/>
          </p:nvSpPr>
          <p:spPr bwMode="auto">
            <a:xfrm>
              <a:off x="2240" y="670"/>
              <a:ext cx="145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Causes of the Civil War</a:t>
              </a:r>
              <a:endParaRPr lang="en-US">
                <a:latin typeface="Comic Sans MS" charset="0"/>
              </a:endParaRPr>
            </a:p>
          </p:txBody>
        </p:sp>
        <p:sp>
          <p:nvSpPr>
            <p:cNvPr id="102494" name="Rectangle 125"/>
            <p:cNvSpPr>
              <a:spLocks noChangeArrowheads="1"/>
            </p:cNvSpPr>
            <p:nvPr/>
          </p:nvSpPr>
          <p:spPr bwMode="auto">
            <a:xfrm>
              <a:off x="618" y="684"/>
              <a:ext cx="96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Growth of the Nation</a:t>
              </a:r>
              <a:endParaRPr lang="en-US">
                <a:latin typeface="Comic Sans MS" charset="0"/>
              </a:endParaRPr>
            </a:p>
          </p:txBody>
        </p:sp>
        <p:sp>
          <p:nvSpPr>
            <p:cNvPr id="102495" name="Rectangle 126"/>
            <p:cNvSpPr>
              <a:spLocks noChangeArrowheads="1"/>
            </p:cNvSpPr>
            <p:nvPr/>
          </p:nvSpPr>
          <p:spPr bwMode="auto">
            <a:xfrm>
              <a:off x="4439" y="650"/>
              <a:ext cx="61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Civil War</a:t>
              </a:r>
              <a:endParaRPr lang="en-US">
                <a:latin typeface="Comic Sans MS" charset="0"/>
              </a:endParaRPr>
            </a:p>
          </p:txBody>
        </p:sp>
        <p:sp>
          <p:nvSpPr>
            <p:cNvPr id="102496" name="Rectangle 127"/>
            <p:cNvSpPr>
              <a:spLocks noChangeArrowheads="1"/>
            </p:cNvSpPr>
            <p:nvPr/>
          </p:nvSpPr>
          <p:spPr bwMode="auto">
            <a:xfrm>
              <a:off x="3071" y="1179"/>
              <a:ext cx="753"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Comic Sans MS" charset="0"/>
                </a:rPr>
                <a:t>Sectionalism</a:t>
              </a:r>
              <a:endParaRPr lang="en-US">
                <a:latin typeface="Comic Sans MS" charset="0"/>
              </a:endParaRPr>
            </a:p>
          </p:txBody>
        </p:sp>
        <p:sp>
          <p:nvSpPr>
            <p:cNvPr id="102497" name="Rectangle 128"/>
            <p:cNvSpPr>
              <a:spLocks noChangeArrowheads="1"/>
            </p:cNvSpPr>
            <p:nvPr/>
          </p:nvSpPr>
          <p:spPr bwMode="auto">
            <a:xfrm>
              <a:off x="3181" y="1455"/>
              <a:ext cx="48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pp. 201-236</a:t>
              </a:r>
              <a:endParaRPr lang="en-US">
                <a:latin typeface="Comic Sans MS" charset="0"/>
              </a:endParaRPr>
            </a:p>
          </p:txBody>
        </p:sp>
        <p:sp>
          <p:nvSpPr>
            <p:cNvPr id="102498" name="Rectangle 129"/>
            <p:cNvSpPr>
              <a:spLocks noChangeArrowheads="1"/>
            </p:cNvSpPr>
            <p:nvPr/>
          </p:nvSpPr>
          <p:spPr bwMode="auto">
            <a:xfrm>
              <a:off x="480" y="1021"/>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      Cooperative groups -</a:t>
              </a:r>
              <a:endParaRPr lang="en-US">
                <a:latin typeface="Comic Sans MS" charset="0"/>
              </a:endParaRPr>
            </a:p>
          </p:txBody>
        </p:sp>
        <p:sp>
          <p:nvSpPr>
            <p:cNvPr id="102499" name="Rectangle 130"/>
            <p:cNvSpPr>
              <a:spLocks noChangeArrowheads="1"/>
            </p:cNvSpPr>
            <p:nvPr/>
          </p:nvSpPr>
          <p:spPr bwMode="auto">
            <a:xfrm>
              <a:off x="514" y="1096"/>
              <a:ext cx="841"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201-210</a:t>
              </a:r>
              <a:endParaRPr lang="en-US">
                <a:latin typeface="Comic Sans MS" charset="0"/>
              </a:endParaRPr>
            </a:p>
          </p:txBody>
        </p:sp>
        <p:sp>
          <p:nvSpPr>
            <p:cNvPr id="102500" name="Rectangle 131"/>
            <p:cNvSpPr>
              <a:spLocks noChangeArrowheads="1"/>
            </p:cNvSpPr>
            <p:nvPr/>
          </p:nvSpPr>
          <p:spPr bwMode="auto">
            <a:xfrm>
              <a:off x="494" y="1346"/>
              <a:ext cx="44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1/28      Quiz</a:t>
              </a:r>
              <a:endParaRPr lang="en-US">
                <a:latin typeface="Comic Sans MS" charset="0"/>
              </a:endParaRPr>
            </a:p>
          </p:txBody>
        </p:sp>
        <p:sp>
          <p:nvSpPr>
            <p:cNvPr id="102501" name="Rectangle 132"/>
            <p:cNvSpPr>
              <a:spLocks noChangeArrowheads="1"/>
            </p:cNvSpPr>
            <p:nvPr/>
          </p:nvSpPr>
          <p:spPr bwMode="auto">
            <a:xfrm>
              <a:off x="494" y="1488"/>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1/29      Cooperative groups -</a:t>
              </a:r>
              <a:endParaRPr lang="en-US">
                <a:latin typeface="Comic Sans MS" charset="0"/>
              </a:endParaRPr>
            </a:p>
          </p:txBody>
        </p:sp>
        <p:sp>
          <p:nvSpPr>
            <p:cNvPr id="102502" name="Rectangle 133"/>
            <p:cNvSpPr>
              <a:spLocks noChangeArrowheads="1"/>
            </p:cNvSpPr>
            <p:nvPr/>
          </p:nvSpPr>
          <p:spPr bwMode="auto">
            <a:xfrm>
              <a:off x="514" y="1564"/>
              <a:ext cx="853"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210-225</a:t>
              </a:r>
              <a:endParaRPr lang="en-US">
                <a:latin typeface="Comic Sans MS" charset="0"/>
              </a:endParaRPr>
            </a:p>
          </p:txBody>
        </p:sp>
        <p:sp>
          <p:nvSpPr>
            <p:cNvPr id="102503" name="Rectangle 134"/>
            <p:cNvSpPr>
              <a:spLocks noChangeArrowheads="1"/>
            </p:cNvSpPr>
            <p:nvPr/>
          </p:nvSpPr>
          <p:spPr bwMode="auto">
            <a:xfrm>
              <a:off x="629" y="1817"/>
              <a:ext cx="892"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"Influential Personalities" </a:t>
              </a:r>
              <a:endParaRPr lang="en-US">
                <a:latin typeface="Comic Sans MS" charset="0"/>
              </a:endParaRPr>
            </a:p>
          </p:txBody>
        </p:sp>
        <p:sp>
          <p:nvSpPr>
            <p:cNvPr id="102504" name="Rectangle 135"/>
            <p:cNvSpPr>
              <a:spLocks noChangeArrowheads="1"/>
            </p:cNvSpPr>
            <p:nvPr/>
          </p:nvSpPr>
          <p:spPr bwMode="auto">
            <a:xfrm>
              <a:off x="734" y="1887"/>
              <a:ext cx="36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projectdue</a:t>
              </a:r>
              <a:endParaRPr lang="en-US">
                <a:latin typeface="Comic Sans MS" charset="0"/>
              </a:endParaRPr>
            </a:p>
          </p:txBody>
        </p:sp>
        <p:sp>
          <p:nvSpPr>
            <p:cNvPr id="102505" name="Rectangle 136"/>
            <p:cNvSpPr>
              <a:spLocks noChangeArrowheads="1"/>
            </p:cNvSpPr>
            <p:nvPr/>
          </p:nvSpPr>
          <p:spPr bwMode="auto">
            <a:xfrm>
              <a:off x="473" y="1982"/>
              <a:ext cx="4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1/30     Quiz</a:t>
              </a:r>
              <a:endParaRPr lang="en-US">
                <a:latin typeface="Comic Sans MS" charset="0"/>
              </a:endParaRPr>
            </a:p>
          </p:txBody>
        </p:sp>
        <p:sp>
          <p:nvSpPr>
            <p:cNvPr id="102506" name="Rectangle 137"/>
            <p:cNvSpPr>
              <a:spLocks noChangeArrowheads="1"/>
            </p:cNvSpPr>
            <p:nvPr/>
          </p:nvSpPr>
          <p:spPr bwMode="auto">
            <a:xfrm>
              <a:off x="514" y="2141"/>
              <a:ext cx="9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2/2     Cooperative groups -</a:t>
              </a:r>
              <a:endParaRPr lang="en-US">
                <a:latin typeface="Comic Sans MS" charset="0"/>
              </a:endParaRPr>
            </a:p>
          </p:txBody>
        </p:sp>
        <p:sp>
          <p:nvSpPr>
            <p:cNvPr id="102507" name="Rectangle 138"/>
            <p:cNvSpPr>
              <a:spLocks noChangeArrowheads="1"/>
            </p:cNvSpPr>
            <p:nvPr/>
          </p:nvSpPr>
          <p:spPr bwMode="auto">
            <a:xfrm>
              <a:off x="514" y="2217"/>
              <a:ext cx="865"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228-234</a:t>
              </a:r>
              <a:endParaRPr lang="en-US">
                <a:latin typeface="Comic Sans MS" charset="0"/>
              </a:endParaRPr>
            </a:p>
          </p:txBody>
        </p:sp>
        <p:sp>
          <p:nvSpPr>
            <p:cNvPr id="102508" name="Rectangle 139"/>
            <p:cNvSpPr>
              <a:spLocks noChangeArrowheads="1"/>
            </p:cNvSpPr>
            <p:nvPr/>
          </p:nvSpPr>
          <p:spPr bwMode="auto">
            <a:xfrm>
              <a:off x="514" y="2643"/>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Review for test</a:t>
              </a:r>
              <a:endParaRPr lang="en-US">
                <a:latin typeface="Comic Sans MS" charset="0"/>
              </a:endParaRPr>
            </a:p>
          </p:txBody>
        </p:sp>
        <p:sp>
          <p:nvSpPr>
            <p:cNvPr id="102509" name="Rectangle 140"/>
            <p:cNvSpPr>
              <a:spLocks noChangeArrowheads="1"/>
            </p:cNvSpPr>
            <p:nvPr/>
          </p:nvSpPr>
          <p:spPr bwMode="auto">
            <a:xfrm>
              <a:off x="514" y="2801"/>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2/7      Review for test</a:t>
              </a:r>
              <a:endParaRPr lang="en-US">
                <a:latin typeface="Comic Sans MS" charset="0"/>
              </a:endParaRPr>
            </a:p>
          </p:txBody>
        </p:sp>
        <p:sp>
          <p:nvSpPr>
            <p:cNvPr id="102510" name="Rectangle 141"/>
            <p:cNvSpPr>
              <a:spLocks noChangeArrowheads="1"/>
            </p:cNvSpPr>
            <p:nvPr/>
          </p:nvSpPr>
          <p:spPr bwMode="auto">
            <a:xfrm>
              <a:off x="514" y="2973"/>
              <a:ext cx="414"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Test</a:t>
              </a:r>
              <a:endParaRPr lang="en-US">
                <a:latin typeface="Comic Sans MS" charset="0"/>
              </a:endParaRPr>
            </a:p>
          </p:txBody>
        </p:sp>
        <p:sp>
          <p:nvSpPr>
            <p:cNvPr id="102511" name="Line 142"/>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2" name="Line 143"/>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3" name="Line 144"/>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4" name="Line 145"/>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5" name="Oval 146"/>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102516" name="Oval 147"/>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102517" name="Oval 148"/>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102518" name="Oval 149"/>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102519" name="Rectangle 150"/>
            <p:cNvSpPr>
              <a:spLocks noChangeArrowheads="1"/>
            </p:cNvSpPr>
            <p:nvPr/>
          </p:nvSpPr>
          <p:spPr bwMode="auto">
            <a:xfrm>
              <a:off x="1814" y="1626"/>
              <a:ext cx="49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Areas of </a:t>
              </a:r>
              <a:endParaRPr lang="en-US">
                <a:latin typeface="Comic Sans MS" charset="0"/>
              </a:endParaRPr>
            </a:p>
          </p:txBody>
        </p:sp>
        <p:sp>
          <p:nvSpPr>
            <p:cNvPr id="102520" name="Rectangle 151"/>
            <p:cNvSpPr>
              <a:spLocks noChangeArrowheads="1"/>
            </p:cNvSpPr>
            <p:nvPr/>
          </p:nvSpPr>
          <p:spPr bwMode="auto">
            <a:xfrm>
              <a:off x="1814" y="1736"/>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102521" name="Rectangle 152"/>
            <p:cNvSpPr>
              <a:spLocks noChangeArrowheads="1"/>
            </p:cNvSpPr>
            <p:nvPr/>
          </p:nvSpPr>
          <p:spPr bwMode="auto">
            <a:xfrm>
              <a:off x="2673" y="1894"/>
              <a:ext cx="66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Differences </a:t>
              </a:r>
              <a:endParaRPr lang="en-US">
                <a:latin typeface="Comic Sans MS" charset="0"/>
              </a:endParaRPr>
            </a:p>
          </p:txBody>
        </p:sp>
        <p:sp>
          <p:nvSpPr>
            <p:cNvPr id="102522" name="Rectangle 153"/>
            <p:cNvSpPr>
              <a:spLocks noChangeArrowheads="1"/>
            </p:cNvSpPr>
            <p:nvPr/>
          </p:nvSpPr>
          <p:spPr bwMode="auto">
            <a:xfrm>
              <a:off x="2673" y="2004"/>
              <a:ext cx="47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between </a:t>
              </a:r>
              <a:endParaRPr lang="en-US">
                <a:latin typeface="Comic Sans MS" charset="0"/>
              </a:endParaRPr>
            </a:p>
          </p:txBody>
        </p:sp>
        <p:sp>
          <p:nvSpPr>
            <p:cNvPr id="102523" name="Rectangle 154"/>
            <p:cNvSpPr>
              <a:spLocks noChangeArrowheads="1"/>
            </p:cNvSpPr>
            <p:nvPr/>
          </p:nvSpPr>
          <p:spPr bwMode="auto">
            <a:xfrm>
              <a:off x="2673" y="2114"/>
              <a:ext cx="49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areas</a:t>
              </a:r>
              <a:endParaRPr lang="en-US">
                <a:latin typeface="Comic Sans MS" charset="0"/>
              </a:endParaRPr>
            </a:p>
          </p:txBody>
        </p:sp>
        <p:sp>
          <p:nvSpPr>
            <p:cNvPr id="102524" name="Rectangle 155"/>
            <p:cNvSpPr>
              <a:spLocks noChangeArrowheads="1"/>
            </p:cNvSpPr>
            <p:nvPr/>
          </p:nvSpPr>
          <p:spPr bwMode="auto">
            <a:xfrm>
              <a:off x="3690" y="1922"/>
              <a:ext cx="50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Events in </a:t>
              </a:r>
              <a:endParaRPr lang="en-US">
                <a:latin typeface="Comic Sans MS" charset="0"/>
              </a:endParaRPr>
            </a:p>
          </p:txBody>
        </p:sp>
        <p:sp>
          <p:nvSpPr>
            <p:cNvPr id="102525" name="Rectangle 156"/>
            <p:cNvSpPr>
              <a:spLocks noChangeArrowheads="1"/>
            </p:cNvSpPr>
            <p:nvPr/>
          </p:nvSpPr>
          <p:spPr bwMode="auto">
            <a:xfrm>
              <a:off x="3690" y="2032"/>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102526" name="Rectangle 157"/>
            <p:cNvSpPr>
              <a:spLocks noChangeArrowheads="1"/>
            </p:cNvSpPr>
            <p:nvPr/>
          </p:nvSpPr>
          <p:spPr bwMode="auto">
            <a:xfrm>
              <a:off x="4439" y="1523"/>
              <a:ext cx="44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Leaders </a:t>
              </a:r>
              <a:endParaRPr lang="en-US">
                <a:latin typeface="Comic Sans MS" charset="0"/>
              </a:endParaRPr>
            </a:p>
          </p:txBody>
        </p:sp>
        <p:sp>
          <p:nvSpPr>
            <p:cNvPr id="102527" name="Rectangle 158"/>
            <p:cNvSpPr>
              <a:spLocks noChangeArrowheads="1"/>
            </p:cNvSpPr>
            <p:nvPr/>
          </p:nvSpPr>
          <p:spPr bwMode="auto">
            <a:xfrm>
              <a:off x="4439" y="1633"/>
              <a:ext cx="583"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across the </a:t>
              </a:r>
              <a:endParaRPr lang="en-US">
                <a:latin typeface="Comic Sans MS" charset="0"/>
              </a:endParaRPr>
            </a:p>
          </p:txBody>
        </p:sp>
        <p:sp>
          <p:nvSpPr>
            <p:cNvPr id="102528" name="Rectangle 159"/>
            <p:cNvSpPr>
              <a:spLocks noChangeArrowheads="1"/>
            </p:cNvSpPr>
            <p:nvPr/>
          </p:nvSpPr>
          <p:spPr bwMode="auto">
            <a:xfrm>
              <a:off x="4439" y="1743"/>
              <a:ext cx="217"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U.S.</a:t>
              </a:r>
              <a:endParaRPr lang="en-US">
                <a:latin typeface="Comic Sans MS" charset="0"/>
              </a:endParaRPr>
            </a:p>
          </p:txBody>
        </p:sp>
        <p:sp>
          <p:nvSpPr>
            <p:cNvPr id="102529" name="Rectangle 160"/>
            <p:cNvSpPr>
              <a:spLocks noChangeArrowheads="1"/>
            </p:cNvSpPr>
            <p:nvPr/>
          </p:nvSpPr>
          <p:spPr bwMode="auto">
            <a:xfrm>
              <a:off x="2219" y="1282"/>
              <a:ext cx="45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based on </a:t>
              </a:r>
              <a:endParaRPr lang="en-US">
                <a:latin typeface="Comic Sans MS" charset="0"/>
              </a:endParaRPr>
            </a:p>
          </p:txBody>
        </p:sp>
        <p:sp>
          <p:nvSpPr>
            <p:cNvPr id="102530" name="Rectangle 161"/>
            <p:cNvSpPr>
              <a:spLocks noChangeArrowheads="1"/>
            </p:cNvSpPr>
            <p:nvPr/>
          </p:nvSpPr>
          <p:spPr bwMode="auto">
            <a:xfrm>
              <a:off x="2755" y="1695"/>
              <a:ext cx="71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emerged  because of </a:t>
              </a:r>
              <a:endParaRPr lang="en-US">
                <a:latin typeface="Comic Sans MS" charset="0"/>
              </a:endParaRPr>
            </a:p>
          </p:txBody>
        </p:sp>
        <p:sp>
          <p:nvSpPr>
            <p:cNvPr id="102531" name="Rectangle 162"/>
            <p:cNvSpPr>
              <a:spLocks noChangeArrowheads="1"/>
            </p:cNvSpPr>
            <p:nvPr/>
          </p:nvSpPr>
          <p:spPr bwMode="auto">
            <a:xfrm>
              <a:off x="3463" y="1688"/>
              <a:ext cx="71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became greater with </a:t>
              </a:r>
              <a:endParaRPr lang="en-US">
                <a:latin typeface="Comic Sans MS" charset="0"/>
              </a:endParaRPr>
            </a:p>
          </p:txBody>
        </p:sp>
        <p:sp>
          <p:nvSpPr>
            <p:cNvPr id="102532" name="Rectangle 163"/>
            <p:cNvSpPr>
              <a:spLocks noChangeArrowheads="1"/>
            </p:cNvSpPr>
            <p:nvPr/>
          </p:nvSpPr>
          <p:spPr bwMode="auto">
            <a:xfrm>
              <a:off x="4130" y="1296"/>
              <a:ext cx="63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influenced by  </a:t>
              </a:r>
              <a:endParaRPr lang="en-US">
                <a:latin typeface="Comic Sans MS" charset="0"/>
              </a:endParaRPr>
            </a:p>
          </p:txBody>
        </p:sp>
        <p:sp>
          <p:nvSpPr>
            <p:cNvPr id="102533" name="Rectangle 164"/>
            <p:cNvSpPr>
              <a:spLocks noChangeArrowheads="1"/>
            </p:cNvSpPr>
            <p:nvPr/>
          </p:nvSpPr>
          <p:spPr bwMode="auto">
            <a:xfrm>
              <a:off x="4405" y="3180"/>
              <a:ext cx="50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descriptive</a:t>
              </a:r>
              <a:endParaRPr lang="en-US">
                <a:latin typeface="Comic Sans MS" charset="0"/>
              </a:endParaRPr>
            </a:p>
          </p:txBody>
        </p:sp>
        <p:sp>
          <p:nvSpPr>
            <p:cNvPr id="102534" name="Rectangle 165"/>
            <p:cNvSpPr>
              <a:spLocks noChangeArrowheads="1"/>
            </p:cNvSpPr>
            <p:nvPr/>
          </p:nvSpPr>
          <p:spPr bwMode="auto">
            <a:xfrm>
              <a:off x="4398" y="3586"/>
              <a:ext cx="59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cause/effect</a:t>
              </a:r>
              <a:endParaRPr lang="en-US">
                <a:latin typeface="Comic Sans MS" charset="0"/>
              </a:endParaRPr>
            </a:p>
          </p:txBody>
        </p:sp>
        <p:sp>
          <p:nvSpPr>
            <p:cNvPr id="102535" name="Rectangle 166"/>
            <p:cNvSpPr>
              <a:spLocks noChangeArrowheads="1"/>
            </p:cNvSpPr>
            <p:nvPr/>
          </p:nvSpPr>
          <p:spPr bwMode="auto">
            <a:xfrm>
              <a:off x="734" y="3201"/>
              <a:ext cx="259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was sectionalism as it existed in the U. S.  of 1860?</a:t>
              </a:r>
              <a:endParaRPr lang="en-US">
                <a:latin typeface="Comic Sans MS" charset="0"/>
              </a:endParaRPr>
            </a:p>
          </p:txBody>
        </p:sp>
        <p:sp>
          <p:nvSpPr>
            <p:cNvPr id="102536" name="Rectangle 167"/>
            <p:cNvSpPr>
              <a:spLocks noChangeArrowheads="1"/>
            </p:cNvSpPr>
            <p:nvPr/>
          </p:nvSpPr>
          <p:spPr bwMode="auto">
            <a:xfrm>
              <a:off x="728" y="3448"/>
              <a:ext cx="3581"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200">
                  <a:solidFill>
                    <a:srgbClr val="000000"/>
                  </a:solidFill>
                  <a:latin typeface="Comic Sans MS" charset="0"/>
                </a:rPr>
                <a:t>How did the differences in the sections of the U.S. in 1860 contribute to the start of the Civil War?</a:t>
              </a:r>
              <a:endParaRPr lang="en-US">
                <a:latin typeface="Comic Sans MS" charset="0"/>
              </a:endParaRPr>
            </a:p>
          </p:txBody>
        </p:sp>
        <p:sp>
          <p:nvSpPr>
            <p:cNvPr id="102537" name="Rectangle 168"/>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grpSp>
          <p:nvGrpSpPr>
            <p:cNvPr id="102538" name="Group 169"/>
            <p:cNvGrpSpPr>
              <a:grpSpLocks/>
            </p:cNvGrpSpPr>
            <p:nvPr/>
          </p:nvGrpSpPr>
          <p:grpSpPr bwMode="auto">
            <a:xfrm>
              <a:off x="1484" y="444"/>
              <a:ext cx="529" cy="55"/>
              <a:chOff x="1484" y="444"/>
              <a:chExt cx="529" cy="55"/>
            </a:xfrm>
          </p:grpSpPr>
          <p:sp>
            <p:nvSpPr>
              <p:cNvPr id="102545" name="Freeform 170"/>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546" name="Line 171"/>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539" name="Group 172"/>
            <p:cNvGrpSpPr>
              <a:grpSpLocks/>
            </p:cNvGrpSpPr>
            <p:nvPr/>
          </p:nvGrpSpPr>
          <p:grpSpPr bwMode="auto">
            <a:xfrm>
              <a:off x="3944" y="457"/>
              <a:ext cx="591" cy="55"/>
              <a:chOff x="3807" y="444"/>
              <a:chExt cx="591" cy="55"/>
            </a:xfrm>
          </p:grpSpPr>
          <p:sp>
            <p:nvSpPr>
              <p:cNvPr id="102543" name="Freeform 173"/>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544" name="Line 174"/>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2540" name="Rectangle 175"/>
            <p:cNvSpPr>
              <a:spLocks noChangeArrowheads="1"/>
            </p:cNvSpPr>
            <p:nvPr/>
          </p:nvSpPr>
          <p:spPr bwMode="auto">
            <a:xfrm>
              <a:off x="4323" y="3386"/>
              <a:ext cx="80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compare/contrast</a:t>
              </a:r>
              <a:endParaRPr lang="en-US">
                <a:latin typeface="Comic Sans MS" charset="0"/>
              </a:endParaRPr>
            </a:p>
          </p:txBody>
        </p:sp>
        <p:sp>
          <p:nvSpPr>
            <p:cNvPr id="102541" name="Rectangle 176"/>
            <p:cNvSpPr>
              <a:spLocks noChangeArrowheads="1"/>
            </p:cNvSpPr>
            <p:nvPr/>
          </p:nvSpPr>
          <p:spPr bwMode="auto">
            <a:xfrm>
              <a:off x="4322" y="271"/>
              <a:ext cx="157"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a:t>
              </a:r>
              <a:endParaRPr lang="en-US">
                <a:latin typeface="Comic Sans MS" charset="0"/>
              </a:endParaRPr>
            </a:p>
          </p:txBody>
        </p:sp>
        <p:sp>
          <p:nvSpPr>
            <p:cNvPr id="102542" name="Rectangle 177"/>
            <p:cNvSpPr>
              <a:spLocks noChangeArrowheads="1"/>
            </p:cNvSpPr>
            <p:nvPr/>
          </p:nvSpPr>
          <p:spPr bwMode="auto">
            <a:xfrm>
              <a:off x="741" y="3778"/>
              <a:ext cx="254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examples of sectionalism exist in the world today?</a:t>
              </a:r>
              <a:endParaRPr lang="en-US">
                <a:latin typeface="Comic Sans MS" charset="0"/>
              </a:endParaRPr>
            </a:p>
          </p:txBody>
        </p:sp>
      </p:grpSp>
      <p:sp>
        <p:nvSpPr>
          <p:cNvPr id="102404" name="Rectangle 13"/>
          <p:cNvSpPr>
            <a:spLocks noChangeArrowheads="1"/>
          </p:cNvSpPr>
          <p:nvPr/>
        </p:nvSpPr>
        <p:spPr bwMode="auto">
          <a:xfrm>
            <a:off x="2400300" y="1676400"/>
            <a:ext cx="841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Helvetica" charset="0"/>
              </a:rPr>
              <a:t> </a:t>
            </a:r>
            <a:endParaRPr lang="en-US">
              <a:latin typeface="Times" charset="0"/>
            </a:endParaRPr>
          </a:p>
        </p:txBody>
      </p:sp>
      <p:grpSp>
        <p:nvGrpSpPr>
          <p:cNvPr id="102405" name="Group 180"/>
          <p:cNvGrpSpPr>
            <a:grpSpLocks/>
          </p:cNvGrpSpPr>
          <p:nvPr/>
        </p:nvGrpSpPr>
        <p:grpSpPr bwMode="auto">
          <a:xfrm>
            <a:off x="482600" y="1473200"/>
            <a:ext cx="7950200" cy="4775200"/>
            <a:chOff x="304" y="928"/>
            <a:chExt cx="5008" cy="3008"/>
          </a:xfrm>
        </p:grpSpPr>
        <p:sp>
          <p:nvSpPr>
            <p:cNvPr id="102406" name="Rectangle 6"/>
            <p:cNvSpPr>
              <a:spLocks noChangeArrowheads="1"/>
            </p:cNvSpPr>
            <p:nvPr/>
          </p:nvSpPr>
          <p:spPr bwMode="auto">
            <a:xfrm>
              <a:off x="304" y="2928"/>
              <a:ext cx="4096" cy="1008"/>
            </a:xfrm>
            <a:prstGeom prst="rect">
              <a:avLst/>
            </a:prstGeom>
            <a:noFill/>
            <a:ln w="1270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07" name="AutoShape 8"/>
            <p:cNvSpPr>
              <a:spLocks noChangeArrowheads="1"/>
            </p:cNvSpPr>
            <p:nvPr/>
          </p:nvSpPr>
          <p:spPr bwMode="auto">
            <a:xfrm>
              <a:off x="1216" y="928"/>
              <a:ext cx="4096" cy="1792"/>
            </a:xfrm>
            <a:prstGeom prst="roundRect">
              <a:avLst>
                <a:gd name="adj" fmla="val 8259"/>
              </a:avLst>
            </a:prstGeom>
            <a:solidFill>
              <a:schemeClr val="bg1"/>
            </a:solidFill>
            <a:ln w="127000">
              <a:solidFill>
                <a:srgbClr val="000000"/>
              </a:solidFill>
              <a:round/>
              <a:headEnd/>
              <a:tailEnd/>
            </a:ln>
          </p:spPr>
          <p:txBody>
            <a:bodyPr/>
            <a:lstStyle/>
            <a:p>
              <a:endParaRPr lang="en-US"/>
            </a:p>
          </p:txBody>
        </p:sp>
        <p:grpSp>
          <p:nvGrpSpPr>
            <p:cNvPr id="102408" name="Group 179"/>
            <p:cNvGrpSpPr>
              <a:grpSpLocks/>
            </p:cNvGrpSpPr>
            <p:nvPr/>
          </p:nvGrpSpPr>
          <p:grpSpPr bwMode="auto">
            <a:xfrm>
              <a:off x="1476" y="2736"/>
              <a:ext cx="585" cy="392"/>
              <a:chOff x="1496" y="2696"/>
              <a:chExt cx="800" cy="536"/>
            </a:xfrm>
          </p:grpSpPr>
          <p:sp>
            <p:nvSpPr>
              <p:cNvPr id="102413" name="Freeform 9"/>
              <p:cNvSpPr>
                <a:spLocks/>
              </p:cNvSpPr>
              <p:nvPr/>
            </p:nvSpPr>
            <p:spPr bwMode="auto">
              <a:xfrm>
                <a:off x="1496" y="2968"/>
                <a:ext cx="296" cy="264"/>
              </a:xfrm>
              <a:custGeom>
                <a:avLst/>
                <a:gdLst>
                  <a:gd name="T0" fmla="*/ 0 w 296"/>
                  <a:gd name="T1" fmla="*/ 879 h 256"/>
                  <a:gd name="T2" fmla="*/ 152 w 296"/>
                  <a:gd name="T3" fmla="*/ 0 h 256"/>
                  <a:gd name="T4" fmla="*/ 144 w 296"/>
                  <a:gd name="T5" fmla="*/ 547 h 256"/>
                  <a:gd name="T6" fmla="*/ 296 w 296"/>
                  <a:gd name="T7" fmla="*/ 767 h 256"/>
                  <a:gd name="T8" fmla="*/ 0 w 296"/>
                  <a:gd name="T9" fmla="*/ 879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0" y="256"/>
                    </a:moveTo>
                    <a:lnTo>
                      <a:pt x="152" y="0"/>
                    </a:lnTo>
                    <a:lnTo>
                      <a:pt x="144" y="160"/>
                    </a:lnTo>
                    <a:lnTo>
                      <a:pt x="296" y="224"/>
                    </a:lnTo>
                    <a:lnTo>
                      <a:pt x="0"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414" name="Line 10"/>
              <p:cNvSpPr>
                <a:spLocks noChangeShapeType="1"/>
              </p:cNvSpPr>
              <p:nvPr/>
            </p:nvSpPr>
            <p:spPr bwMode="auto">
              <a:xfrm flipH="1">
                <a:off x="1624" y="2696"/>
                <a:ext cx="672" cy="432"/>
              </a:xfrm>
              <a:prstGeom prst="line">
                <a:avLst/>
              </a:prstGeom>
              <a:noFill/>
              <a:ln w="1016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2409" name="Rectangle 12"/>
            <p:cNvSpPr>
              <a:spLocks noChangeArrowheads="1"/>
            </p:cNvSpPr>
            <p:nvPr/>
          </p:nvSpPr>
          <p:spPr bwMode="auto">
            <a:xfrm>
              <a:off x="1520" y="1144"/>
              <a:ext cx="2941"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Helvetica" charset="0"/>
                </a:rPr>
                <a:t>7. UNIT SELF-TEST QUESTIONS</a:t>
              </a:r>
              <a:endParaRPr lang="en-US">
                <a:latin typeface="Times" charset="0"/>
              </a:endParaRPr>
            </a:p>
          </p:txBody>
        </p:sp>
        <p:sp>
          <p:nvSpPr>
            <p:cNvPr id="102410" name="Rectangle 14"/>
            <p:cNvSpPr>
              <a:spLocks noChangeArrowheads="1"/>
            </p:cNvSpPr>
            <p:nvPr/>
          </p:nvSpPr>
          <p:spPr bwMode="auto">
            <a:xfrm>
              <a:off x="1520" y="1608"/>
              <a:ext cx="3251"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Helvetica" charset="0"/>
                </a:rPr>
                <a:t>Questions that students can use to </a:t>
              </a:r>
              <a:endParaRPr lang="en-US">
                <a:latin typeface="Times" charset="0"/>
              </a:endParaRPr>
            </a:p>
          </p:txBody>
        </p:sp>
        <p:sp>
          <p:nvSpPr>
            <p:cNvPr id="102411" name="Rectangle 15"/>
            <p:cNvSpPr>
              <a:spLocks noChangeArrowheads="1"/>
            </p:cNvSpPr>
            <p:nvPr/>
          </p:nvSpPr>
          <p:spPr bwMode="auto">
            <a:xfrm>
              <a:off x="1520" y="1840"/>
              <a:ext cx="3442"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Helvetica" charset="0"/>
                </a:rPr>
                <a:t>check understanding of the big ideas </a:t>
              </a:r>
              <a:endParaRPr lang="en-US">
                <a:latin typeface="Times" charset="0"/>
              </a:endParaRPr>
            </a:p>
          </p:txBody>
        </p:sp>
        <p:sp>
          <p:nvSpPr>
            <p:cNvPr id="102412" name="Rectangle 16"/>
            <p:cNvSpPr>
              <a:spLocks noChangeArrowheads="1"/>
            </p:cNvSpPr>
            <p:nvPr/>
          </p:nvSpPr>
          <p:spPr bwMode="auto">
            <a:xfrm>
              <a:off x="1520" y="2072"/>
              <a:ext cx="3558"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Helvetica" charset="0"/>
                </a:rPr>
                <a:t>and relationships in the unit are listed. </a:t>
              </a:r>
              <a:endParaRPr lang="en-US">
                <a:latin typeface="Times" charset="0"/>
              </a:endParaRPr>
            </a:p>
          </p:txBody>
        </p:sp>
      </p:grpSp>
      <p:sp>
        <p:nvSpPr>
          <p:cNvPr id="174" name="TextBox 173"/>
          <p:cNvSpPr txBox="1"/>
          <p:nvPr/>
        </p:nvSpPr>
        <p:spPr>
          <a:xfrm>
            <a:off x="7359651" y="1747530"/>
            <a:ext cx="1065212" cy="830997"/>
          </a:xfrm>
          <a:prstGeom prst="rect">
            <a:avLst/>
          </a:prstGeom>
          <a:noFill/>
        </p:spPr>
        <p:txBody>
          <a:bodyPr wrap="square" rtlCol="0">
            <a:spAutoFit/>
          </a:bodyPr>
          <a:lstStyle/>
          <a:p>
            <a:r>
              <a:rPr lang="en-US" b="1" dirty="0">
                <a:solidFill>
                  <a:schemeClr val="accent2"/>
                </a:solidFill>
              </a:rPr>
              <a:t>Page 24</a:t>
            </a:r>
          </a:p>
        </p:txBody>
      </p:sp>
    </p:spTree>
    <p:extLst>
      <p:ext uri="{BB962C8B-B14F-4D97-AF65-F5344CB8AC3E}">
        <p14:creationId xmlns:p14="http://schemas.microsoft.com/office/powerpoint/2010/main" val="360003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University of Kansas Center for Research on Learning  2006</a:t>
            </a:r>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37</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97701" cy="6349148"/>
          </a:xfrm>
          <a:prstGeom prst="rect">
            <a:avLst/>
          </a:prstGeom>
        </p:spPr>
      </p:pic>
    </p:spTree>
    <p:extLst>
      <p:ext uri="{BB962C8B-B14F-4D97-AF65-F5344CB8AC3E}">
        <p14:creationId xmlns:p14="http://schemas.microsoft.com/office/powerpoint/2010/main" val="2635612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2"/>
          <p:cNvSpPr>
            <a:spLocks noGrp="1"/>
          </p:cNvSpPr>
          <p:nvPr>
            <p:ph type="ftr" sz="quarter" idx="11"/>
          </p:nvPr>
        </p:nvSpPr>
        <p:spPr>
          <a:xfrm>
            <a:off x="679450" y="6245225"/>
            <a:ext cx="53403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l"/>
            <a:r>
              <a:rPr lang="en-US" sz="1200"/>
              <a:t>University of Kansas Center for Research on Learning  2002</a:t>
            </a:r>
          </a:p>
        </p:txBody>
      </p:sp>
      <p:grpSp>
        <p:nvGrpSpPr>
          <p:cNvPr id="108547" name="Group 21"/>
          <p:cNvGrpSpPr>
            <a:grpSpLocks/>
          </p:cNvGrpSpPr>
          <p:nvPr/>
        </p:nvGrpSpPr>
        <p:grpSpPr bwMode="auto">
          <a:xfrm>
            <a:off x="704850" y="177800"/>
            <a:ext cx="7735888" cy="6048375"/>
            <a:chOff x="446" y="196"/>
            <a:chExt cx="4873" cy="3810"/>
          </a:xfrm>
        </p:grpSpPr>
        <p:sp>
          <p:nvSpPr>
            <p:cNvPr id="108561" name="Rectangle 22"/>
            <p:cNvSpPr>
              <a:spLocks noChangeArrowheads="1"/>
            </p:cNvSpPr>
            <p:nvPr/>
          </p:nvSpPr>
          <p:spPr bwMode="auto">
            <a:xfrm>
              <a:off x="4309" y="197"/>
              <a:ext cx="553"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Elida Cordora</a:t>
              </a:r>
              <a:endParaRPr lang="en-US">
                <a:latin typeface="Comic Sans MS" charset="0"/>
              </a:endParaRPr>
            </a:p>
          </p:txBody>
        </p:sp>
        <p:sp>
          <p:nvSpPr>
            <p:cNvPr id="108562" name="Rectangle 23"/>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NAME</a:t>
              </a:r>
              <a:endParaRPr lang="en-US">
                <a:latin typeface="Arial" charset="0"/>
              </a:endParaRPr>
            </a:p>
          </p:txBody>
        </p:sp>
        <p:sp>
          <p:nvSpPr>
            <p:cNvPr id="108563" name="Rectangle 24"/>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DATE</a:t>
              </a:r>
              <a:endParaRPr lang="en-US">
                <a:latin typeface="Arial" charset="0"/>
              </a:endParaRPr>
            </a:p>
          </p:txBody>
        </p:sp>
        <p:sp>
          <p:nvSpPr>
            <p:cNvPr id="108564" name="Line 25"/>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65" name="Line 26"/>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66" name="Rectangle 27"/>
            <p:cNvSpPr>
              <a:spLocks noChangeArrowheads="1"/>
            </p:cNvSpPr>
            <p:nvPr/>
          </p:nvSpPr>
          <p:spPr bwMode="auto">
            <a:xfrm>
              <a:off x="446" y="196"/>
              <a:ext cx="118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08567" name="Rectangle 28"/>
            <p:cNvSpPr>
              <a:spLocks noChangeArrowheads="1"/>
            </p:cNvSpPr>
            <p:nvPr/>
          </p:nvSpPr>
          <p:spPr bwMode="auto">
            <a:xfrm>
              <a:off x="2570" y="265"/>
              <a:ext cx="552"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08568" name="Rectangle 29"/>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08569" name="Rectangle 30"/>
            <p:cNvSpPr>
              <a:spLocks noChangeArrowheads="1"/>
            </p:cNvSpPr>
            <p:nvPr/>
          </p:nvSpPr>
          <p:spPr bwMode="auto">
            <a:xfrm>
              <a:off x="1181"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08570" name="Rectangle 31"/>
            <p:cNvSpPr>
              <a:spLocks noChangeArrowheads="1"/>
            </p:cNvSpPr>
            <p:nvPr/>
          </p:nvSpPr>
          <p:spPr bwMode="auto">
            <a:xfrm>
              <a:off x="2769" y="601"/>
              <a:ext cx="540"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rPr>
                <a:t>CURRENT UNIT</a:t>
              </a:r>
              <a:endParaRPr lang="en-US">
                <a:latin typeface="Times" charset="0"/>
              </a:endParaRPr>
            </a:p>
          </p:txBody>
        </p:sp>
        <p:sp>
          <p:nvSpPr>
            <p:cNvPr id="108571" name="Rectangle 32"/>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08572" name="Rectangle 33"/>
            <p:cNvSpPr>
              <a:spLocks noChangeArrowheads="1"/>
            </p:cNvSpPr>
            <p:nvPr/>
          </p:nvSpPr>
          <p:spPr bwMode="auto">
            <a:xfrm>
              <a:off x="4838"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08573" name="Line 34"/>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74" name="Line 35"/>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75" name="Line 36"/>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76" name="Line 37"/>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77" name="Arc 38"/>
            <p:cNvSpPr>
              <a:spLocks/>
            </p:cNvSpPr>
            <p:nvPr/>
          </p:nvSpPr>
          <p:spPr bwMode="auto">
            <a:xfrm>
              <a:off x="473" y="382"/>
              <a:ext cx="1293" cy="199"/>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578" name="Arc 39"/>
            <p:cNvSpPr>
              <a:spLocks/>
            </p:cNvSpPr>
            <p:nvPr/>
          </p:nvSpPr>
          <p:spPr bwMode="auto">
            <a:xfrm>
              <a:off x="466" y="375"/>
              <a:ext cx="1300" cy="20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579" name="Arc 40"/>
            <p:cNvSpPr>
              <a:spLocks/>
            </p:cNvSpPr>
            <p:nvPr/>
          </p:nvSpPr>
          <p:spPr bwMode="auto">
            <a:xfrm>
              <a:off x="4054" y="375"/>
              <a:ext cx="1265" cy="210"/>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580" name="Line 41"/>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08581" name="Group 42"/>
            <p:cNvGrpSpPr>
              <a:grpSpLocks/>
            </p:cNvGrpSpPr>
            <p:nvPr/>
          </p:nvGrpSpPr>
          <p:grpSpPr bwMode="auto">
            <a:xfrm>
              <a:off x="1759" y="395"/>
              <a:ext cx="1" cy="186"/>
              <a:chOff x="1759" y="395"/>
              <a:chExt cx="1" cy="186"/>
            </a:xfrm>
          </p:grpSpPr>
          <p:sp>
            <p:nvSpPr>
              <p:cNvPr id="108716" name="Line 43"/>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17" name="Line 44"/>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18" name="Line 45"/>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19" name="Line 46"/>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8582" name="Group 47"/>
            <p:cNvGrpSpPr>
              <a:grpSpLocks/>
            </p:cNvGrpSpPr>
            <p:nvPr/>
          </p:nvGrpSpPr>
          <p:grpSpPr bwMode="auto">
            <a:xfrm>
              <a:off x="4061" y="409"/>
              <a:ext cx="1" cy="186"/>
              <a:chOff x="4061" y="409"/>
              <a:chExt cx="1" cy="186"/>
            </a:xfrm>
          </p:grpSpPr>
          <p:sp>
            <p:nvSpPr>
              <p:cNvPr id="108712" name="Line 48"/>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13" name="Line 49"/>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14" name="Line 50"/>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15" name="Line 51"/>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8583" name="Line 52"/>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84" name="Line 53"/>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85" name="Line 54"/>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86" name="Rectangle 55"/>
            <p:cNvSpPr>
              <a:spLocks noChangeArrowheads="1"/>
            </p:cNvSpPr>
            <p:nvPr/>
          </p:nvSpPr>
          <p:spPr bwMode="auto">
            <a:xfrm rot="-5400000">
              <a:off x="281" y="3452"/>
              <a:ext cx="53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SELF-TEST</a:t>
              </a:r>
            </a:p>
            <a:p>
              <a:pPr algn="ctr"/>
              <a:r>
                <a:rPr lang="en-US" sz="800" b="1">
                  <a:solidFill>
                    <a:srgbClr val="000000"/>
                  </a:solidFill>
                  <a:latin typeface="Arial" charset="0"/>
                </a:rPr>
                <a:t>QUESTIONS </a:t>
              </a:r>
            </a:p>
          </p:txBody>
        </p:sp>
        <p:sp>
          <p:nvSpPr>
            <p:cNvPr id="108587" name="Rectangle 56"/>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08588" name="Oval 57"/>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589" name="Oval 58"/>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590" name="Line 59"/>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91" name="Rectangle 60"/>
            <p:cNvSpPr>
              <a:spLocks noChangeArrowheads="1"/>
            </p:cNvSpPr>
            <p:nvPr/>
          </p:nvSpPr>
          <p:spPr bwMode="auto">
            <a:xfrm rot="960000">
              <a:off x="3279" y="877"/>
              <a:ext cx="335"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Comic Sans MS" charset="0"/>
                </a:rPr>
                <a:t>is </a:t>
              </a:r>
              <a:r>
                <a:rPr lang="en-US" sz="800" b="1">
                  <a:solidFill>
                    <a:srgbClr val="000000"/>
                  </a:solidFill>
                  <a:latin typeface="Arial" charset="0"/>
                </a:rPr>
                <a:t>about</a:t>
              </a:r>
              <a:r>
                <a:rPr lang="en-US" sz="800" b="1">
                  <a:solidFill>
                    <a:srgbClr val="000000"/>
                  </a:solidFill>
                  <a:latin typeface="Comic Sans MS" charset="0"/>
                </a:rPr>
                <a:t>...</a:t>
              </a:r>
              <a:endParaRPr lang="en-US">
                <a:latin typeface="Comic Sans MS" charset="0"/>
              </a:endParaRPr>
            </a:p>
          </p:txBody>
        </p:sp>
        <p:grpSp>
          <p:nvGrpSpPr>
            <p:cNvPr id="108592" name="Group 61"/>
            <p:cNvGrpSpPr>
              <a:grpSpLocks/>
            </p:cNvGrpSpPr>
            <p:nvPr/>
          </p:nvGrpSpPr>
          <p:grpSpPr bwMode="auto">
            <a:xfrm>
              <a:off x="2845" y="1440"/>
              <a:ext cx="1114" cy="1"/>
              <a:chOff x="2845" y="1440"/>
              <a:chExt cx="1114" cy="1"/>
            </a:xfrm>
          </p:grpSpPr>
          <p:sp>
            <p:nvSpPr>
              <p:cNvPr id="108693" name="Line 62"/>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94" name="Line 63"/>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95" name="Line 64"/>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96" name="Line 65"/>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97" name="Line 66"/>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98" name="Line 67"/>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99" name="Line 68"/>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0" name="Line 69"/>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1" name="Line 70"/>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2" name="Line 71"/>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3" name="Line 72"/>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4" name="Line 73"/>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5" name="Line 74"/>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6" name="Line 75"/>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7" name="Line 76"/>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8" name="Line 77"/>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09" name="Line 78"/>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10" name="Line 79"/>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711" name="Line 80"/>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8593" name="Line 81"/>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94" name="Line 82"/>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95" name="Line 83"/>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96" name="Line 84"/>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97" name="Line 85"/>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98" name="Line 86"/>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599" name="Line 87"/>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00" name="Line 88"/>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01" name="Line 89"/>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02" name="Line 90"/>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03" name="Line 91"/>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04" name="Line 92"/>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05" name="Line 93"/>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06" name="Line 94"/>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07" name="Line 95"/>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08" name="Rectangle 96"/>
            <p:cNvSpPr>
              <a:spLocks noChangeArrowheads="1"/>
            </p:cNvSpPr>
            <p:nvPr/>
          </p:nvSpPr>
          <p:spPr bwMode="auto">
            <a:xfrm rot="5400000">
              <a:off x="4958" y="3457"/>
              <a:ext cx="53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a:t>
              </a:r>
            </a:p>
            <a:p>
              <a:pPr algn="ctr"/>
              <a:r>
                <a:rPr lang="en-US" sz="800" b="1">
                  <a:solidFill>
                    <a:srgbClr val="000000"/>
                  </a:solidFill>
                  <a:latin typeface="Arial" charset="0"/>
                </a:rPr>
                <a:t>RELATIONSHIPS </a:t>
              </a:r>
            </a:p>
          </p:txBody>
        </p:sp>
        <p:sp>
          <p:nvSpPr>
            <p:cNvPr id="108609" name="Rectangle 97"/>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lIns="0" tIns="0" rIns="0" bIns="0">
              <a:spAutoFit/>
            </a:bodyPr>
            <a:lstStyle/>
            <a:p>
              <a:endParaRPr lang="en-US">
                <a:latin typeface="Arial" charset="0"/>
              </a:endParaRPr>
            </a:p>
          </p:txBody>
        </p:sp>
        <p:sp>
          <p:nvSpPr>
            <p:cNvPr id="108610" name="Rectangle 98"/>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08611" name="Line 99"/>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12" name="Line 100"/>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13" name="Line 101"/>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14" name="Line 102"/>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15" name="Line 103"/>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16" name="Line 104"/>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17" name="Line 105"/>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18" name="Rectangle 106"/>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8619" name="Rectangle 107"/>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620" name="Rectangle 108"/>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08621" name="Rectangle 109"/>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08622" name="Oval 110"/>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08623" name="Oval 111"/>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08624" name="Oval 112"/>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08625" name="Oval 113"/>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108626" name="Oval 114"/>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108627" name="Oval 115"/>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108628" name="Oval 116"/>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108629" name="Oval 117"/>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108630" name="Rectangle 118"/>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08631" name="Rectangle 119"/>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08632" name="Rectangle 120"/>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08633" name="Rectangle 121"/>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08634" name="Rectangle 122"/>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08635" name="Rectangle 123"/>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08636" name="Rectangle 124"/>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08637" name="Rectangle 125"/>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08638" name="Rectangle 126"/>
            <p:cNvSpPr>
              <a:spLocks noChangeArrowheads="1"/>
            </p:cNvSpPr>
            <p:nvPr/>
          </p:nvSpPr>
          <p:spPr bwMode="auto">
            <a:xfrm>
              <a:off x="2013" y="404"/>
              <a:ext cx="193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roots and consequences of civil unrest.</a:t>
              </a:r>
              <a:endParaRPr lang="en-US">
                <a:latin typeface="Comic Sans MS" charset="0"/>
              </a:endParaRPr>
            </a:p>
          </p:txBody>
        </p:sp>
        <p:sp>
          <p:nvSpPr>
            <p:cNvPr id="108639" name="Rectangle 127"/>
            <p:cNvSpPr>
              <a:spLocks noChangeArrowheads="1"/>
            </p:cNvSpPr>
            <p:nvPr/>
          </p:nvSpPr>
          <p:spPr bwMode="auto">
            <a:xfrm>
              <a:off x="2240" y="670"/>
              <a:ext cx="145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Causes of the Civil War</a:t>
              </a:r>
              <a:endParaRPr lang="en-US">
                <a:latin typeface="Comic Sans MS" charset="0"/>
              </a:endParaRPr>
            </a:p>
          </p:txBody>
        </p:sp>
        <p:sp>
          <p:nvSpPr>
            <p:cNvPr id="108640" name="Rectangle 128"/>
            <p:cNvSpPr>
              <a:spLocks noChangeArrowheads="1"/>
            </p:cNvSpPr>
            <p:nvPr/>
          </p:nvSpPr>
          <p:spPr bwMode="auto">
            <a:xfrm>
              <a:off x="618" y="684"/>
              <a:ext cx="96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Growth of the Nation</a:t>
              </a:r>
              <a:endParaRPr lang="en-US">
                <a:latin typeface="Comic Sans MS" charset="0"/>
              </a:endParaRPr>
            </a:p>
          </p:txBody>
        </p:sp>
        <p:sp>
          <p:nvSpPr>
            <p:cNvPr id="108641" name="Rectangle 129"/>
            <p:cNvSpPr>
              <a:spLocks noChangeArrowheads="1"/>
            </p:cNvSpPr>
            <p:nvPr/>
          </p:nvSpPr>
          <p:spPr bwMode="auto">
            <a:xfrm>
              <a:off x="4439" y="650"/>
              <a:ext cx="61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Civil War</a:t>
              </a:r>
              <a:endParaRPr lang="en-US">
                <a:latin typeface="Comic Sans MS" charset="0"/>
              </a:endParaRPr>
            </a:p>
          </p:txBody>
        </p:sp>
        <p:sp>
          <p:nvSpPr>
            <p:cNvPr id="108642" name="Rectangle 130"/>
            <p:cNvSpPr>
              <a:spLocks noChangeArrowheads="1"/>
            </p:cNvSpPr>
            <p:nvPr/>
          </p:nvSpPr>
          <p:spPr bwMode="auto">
            <a:xfrm>
              <a:off x="3071" y="1179"/>
              <a:ext cx="753"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Comic Sans MS" charset="0"/>
                </a:rPr>
                <a:t>Sectionalism</a:t>
              </a:r>
              <a:endParaRPr lang="en-US">
                <a:latin typeface="Comic Sans MS" charset="0"/>
              </a:endParaRPr>
            </a:p>
          </p:txBody>
        </p:sp>
        <p:sp>
          <p:nvSpPr>
            <p:cNvPr id="108643" name="Rectangle 131"/>
            <p:cNvSpPr>
              <a:spLocks noChangeArrowheads="1"/>
            </p:cNvSpPr>
            <p:nvPr/>
          </p:nvSpPr>
          <p:spPr bwMode="auto">
            <a:xfrm>
              <a:off x="3181" y="1455"/>
              <a:ext cx="48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pp. 201-236</a:t>
              </a:r>
              <a:endParaRPr lang="en-US">
                <a:latin typeface="Comic Sans MS" charset="0"/>
              </a:endParaRPr>
            </a:p>
          </p:txBody>
        </p:sp>
        <p:sp>
          <p:nvSpPr>
            <p:cNvPr id="108644" name="Rectangle 132"/>
            <p:cNvSpPr>
              <a:spLocks noChangeArrowheads="1"/>
            </p:cNvSpPr>
            <p:nvPr/>
          </p:nvSpPr>
          <p:spPr bwMode="auto">
            <a:xfrm>
              <a:off x="480" y="1021"/>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      Cooperative groups -</a:t>
              </a:r>
              <a:endParaRPr lang="en-US">
                <a:latin typeface="Comic Sans MS" charset="0"/>
              </a:endParaRPr>
            </a:p>
          </p:txBody>
        </p:sp>
        <p:sp>
          <p:nvSpPr>
            <p:cNvPr id="108645" name="Rectangle 133"/>
            <p:cNvSpPr>
              <a:spLocks noChangeArrowheads="1"/>
            </p:cNvSpPr>
            <p:nvPr/>
          </p:nvSpPr>
          <p:spPr bwMode="auto">
            <a:xfrm>
              <a:off x="514" y="1096"/>
              <a:ext cx="841"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201-210</a:t>
              </a:r>
              <a:endParaRPr lang="en-US">
                <a:latin typeface="Comic Sans MS" charset="0"/>
              </a:endParaRPr>
            </a:p>
          </p:txBody>
        </p:sp>
        <p:sp>
          <p:nvSpPr>
            <p:cNvPr id="108646" name="Rectangle 134"/>
            <p:cNvSpPr>
              <a:spLocks noChangeArrowheads="1"/>
            </p:cNvSpPr>
            <p:nvPr/>
          </p:nvSpPr>
          <p:spPr bwMode="auto">
            <a:xfrm>
              <a:off x="494" y="1346"/>
              <a:ext cx="44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1/28      Quiz</a:t>
              </a:r>
              <a:endParaRPr lang="en-US">
                <a:latin typeface="Comic Sans MS" charset="0"/>
              </a:endParaRPr>
            </a:p>
          </p:txBody>
        </p:sp>
        <p:sp>
          <p:nvSpPr>
            <p:cNvPr id="108647" name="Rectangle 135"/>
            <p:cNvSpPr>
              <a:spLocks noChangeArrowheads="1"/>
            </p:cNvSpPr>
            <p:nvPr/>
          </p:nvSpPr>
          <p:spPr bwMode="auto">
            <a:xfrm>
              <a:off x="494" y="1488"/>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1/29      Cooperative groups -</a:t>
              </a:r>
              <a:endParaRPr lang="en-US">
                <a:latin typeface="Comic Sans MS" charset="0"/>
              </a:endParaRPr>
            </a:p>
          </p:txBody>
        </p:sp>
        <p:sp>
          <p:nvSpPr>
            <p:cNvPr id="108648" name="Rectangle 136"/>
            <p:cNvSpPr>
              <a:spLocks noChangeArrowheads="1"/>
            </p:cNvSpPr>
            <p:nvPr/>
          </p:nvSpPr>
          <p:spPr bwMode="auto">
            <a:xfrm>
              <a:off x="514" y="1564"/>
              <a:ext cx="853"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210-225</a:t>
              </a:r>
              <a:endParaRPr lang="en-US">
                <a:latin typeface="Comic Sans MS" charset="0"/>
              </a:endParaRPr>
            </a:p>
          </p:txBody>
        </p:sp>
        <p:sp>
          <p:nvSpPr>
            <p:cNvPr id="108649" name="Rectangle 137"/>
            <p:cNvSpPr>
              <a:spLocks noChangeArrowheads="1"/>
            </p:cNvSpPr>
            <p:nvPr/>
          </p:nvSpPr>
          <p:spPr bwMode="auto">
            <a:xfrm>
              <a:off x="629" y="1817"/>
              <a:ext cx="892"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"Influential Personalities" </a:t>
              </a:r>
              <a:endParaRPr lang="en-US">
                <a:latin typeface="Comic Sans MS" charset="0"/>
              </a:endParaRPr>
            </a:p>
          </p:txBody>
        </p:sp>
        <p:sp>
          <p:nvSpPr>
            <p:cNvPr id="108650" name="Rectangle 138"/>
            <p:cNvSpPr>
              <a:spLocks noChangeArrowheads="1"/>
            </p:cNvSpPr>
            <p:nvPr/>
          </p:nvSpPr>
          <p:spPr bwMode="auto">
            <a:xfrm>
              <a:off x="734" y="1887"/>
              <a:ext cx="36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projectdue</a:t>
              </a:r>
              <a:endParaRPr lang="en-US">
                <a:latin typeface="Comic Sans MS" charset="0"/>
              </a:endParaRPr>
            </a:p>
          </p:txBody>
        </p:sp>
        <p:sp>
          <p:nvSpPr>
            <p:cNvPr id="108651" name="Rectangle 139"/>
            <p:cNvSpPr>
              <a:spLocks noChangeArrowheads="1"/>
            </p:cNvSpPr>
            <p:nvPr/>
          </p:nvSpPr>
          <p:spPr bwMode="auto">
            <a:xfrm>
              <a:off x="473" y="1982"/>
              <a:ext cx="4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1/30     Quiz</a:t>
              </a:r>
              <a:endParaRPr lang="en-US">
                <a:latin typeface="Comic Sans MS" charset="0"/>
              </a:endParaRPr>
            </a:p>
          </p:txBody>
        </p:sp>
        <p:sp>
          <p:nvSpPr>
            <p:cNvPr id="108652" name="Rectangle 140"/>
            <p:cNvSpPr>
              <a:spLocks noChangeArrowheads="1"/>
            </p:cNvSpPr>
            <p:nvPr/>
          </p:nvSpPr>
          <p:spPr bwMode="auto">
            <a:xfrm>
              <a:off x="514" y="2141"/>
              <a:ext cx="9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2/2     Cooperative groups -</a:t>
              </a:r>
              <a:endParaRPr lang="en-US">
                <a:latin typeface="Comic Sans MS" charset="0"/>
              </a:endParaRPr>
            </a:p>
          </p:txBody>
        </p:sp>
        <p:sp>
          <p:nvSpPr>
            <p:cNvPr id="108653" name="Rectangle 141"/>
            <p:cNvSpPr>
              <a:spLocks noChangeArrowheads="1"/>
            </p:cNvSpPr>
            <p:nvPr/>
          </p:nvSpPr>
          <p:spPr bwMode="auto">
            <a:xfrm>
              <a:off x="514" y="2217"/>
              <a:ext cx="865"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228-234</a:t>
              </a:r>
              <a:endParaRPr lang="en-US">
                <a:latin typeface="Comic Sans MS" charset="0"/>
              </a:endParaRPr>
            </a:p>
          </p:txBody>
        </p:sp>
        <p:sp>
          <p:nvSpPr>
            <p:cNvPr id="108654" name="Rectangle 142"/>
            <p:cNvSpPr>
              <a:spLocks noChangeArrowheads="1"/>
            </p:cNvSpPr>
            <p:nvPr/>
          </p:nvSpPr>
          <p:spPr bwMode="auto">
            <a:xfrm>
              <a:off x="514" y="2643"/>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Review for test</a:t>
              </a:r>
              <a:endParaRPr lang="en-US">
                <a:latin typeface="Comic Sans MS" charset="0"/>
              </a:endParaRPr>
            </a:p>
          </p:txBody>
        </p:sp>
        <p:sp>
          <p:nvSpPr>
            <p:cNvPr id="108655" name="Rectangle 143"/>
            <p:cNvSpPr>
              <a:spLocks noChangeArrowheads="1"/>
            </p:cNvSpPr>
            <p:nvPr/>
          </p:nvSpPr>
          <p:spPr bwMode="auto">
            <a:xfrm>
              <a:off x="514" y="2801"/>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2/7      Review for test</a:t>
              </a:r>
              <a:endParaRPr lang="en-US">
                <a:latin typeface="Comic Sans MS" charset="0"/>
              </a:endParaRPr>
            </a:p>
          </p:txBody>
        </p:sp>
        <p:sp>
          <p:nvSpPr>
            <p:cNvPr id="108656" name="Rectangle 144"/>
            <p:cNvSpPr>
              <a:spLocks noChangeArrowheads="1"/>
            </p:cNvSpPr>
            <p:nvPr/>
          </p:nvSpPr>
          <p:spPr bwMode="auto">
            <a:xfrm>
              <a:off x="514" y="2973"/>
              <a:ext cx="414"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Test</a:t>
              </a:r>
              <a:endParaRPr lang="en-US">
                <a:latin typeface="Comic Sans MS" charset="0"/>
              </a:endParaRPr>
            </a:p>
          </p:txBody>
        </p:sp>
        <p:sp>
          <p:nvSpPr>
            <p:cNvPr id="108657" name="Line 145"/>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58" name="Line 146"/>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59" name="Line 147"/>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60" name="Line 148"/>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661" name="Oval 149"/>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108662" name="Oval 150"/>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108663" name="Oval 151"/>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108664" name="Oval 152"/>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108665" name="Rectangle 153"/>
            <p:cNvSpPr>
              <a:spLocks noChangeArrowheads="1"/>
            </p:cNvSpPr>
            <p:nvPr/>
          </p:nvSpPr>
          <p:spPr bwMode="auto">
            <a:xfrm>
              <a:off x="1814" y="1626"/>
              <a:ext cx="49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Areas of </a:t>
              </a:r>
              <a:endParaRPr lang="en-US">
                <a:latin typeface="Comic Sans MS" charset="0"/>
              </a:endParaRPr>
            </a:p>
          </p:txBody>
        </p:sp>
        <p:sp>
          <p:nvSpPr>
            <p:cNvPr id="108666" name="Rectangle 154"/>
            <p:cNvSpPr>
              <a:spLocks noChangeArrowheads="1"/>
            </p:cNvSpPr>
            <p:nvPr/>
          </p:nvSpPr>
          <p:spPr bwMode="auto">
            <a:xfrm>
              <a:off x="1814" y="1736"/>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108667" name="Rectangle 155"/>
            <p:cNvSpPr>
              <a:spLocks noChangeArrowheads="1"/>
            </p:cNvSpPr>
            <p:nvPr/>
          </p:nvSpPr>
          <p:spPr bwMode="auto">
            <a:xfrm>
              <a:off x="2673" y="1894"/>
              <a:ext cx="66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Differences </a:t>
              </a:r>
              <a:endParaRPr lang="en-US">
                <a:latin typeface="Comic Sans MS" charset="0"/>
              </a:endParaRPr>
            </a:p>
          </p:txBody>
        </p:sp>
        <p:sp>
          <p:nvSpPr>
            <p:cNvPr id="108668" name="Rectangle 156"/>
            <p:cNvSpPr>
              <a:spLocks noChangeArrowheads="1"/>
            </p:cNvSpPr>
            <p:nvPr/>
          </p:nvSpPr>
          <p:spPr bwMode="auto">
            <a:xfrm>
              <a:off x="2673" y="2004"/>
              <a:ext cx="47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between </a:t>
              </a:r>
              <a:endParaRPr lang="en-US">
                <a:latin typeface="Comic Sans MS" charset="0"/>
              </a:endParaRPr>
            </a:p>
          </p:txBody>
        </p:sp>
        <p:sp>
          <p:nvSpPr>
            <p:cNvPr id="108669" name="Rectangle 157"/>
            <p:cNvSpPr>
              <a:spLocks noChangeArrowheads="1"/>
            </p:cNvSpPr>
            <p:nvPr/>
          </p:nvSpPr>
          <p:spPr bwMode="auto">
            <a:xfrm>
              <a:off x="2673" y="2114"/>
              <a:ext cx="49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areas</a:t>
              </a:r>
              <a:endParaRPr lang="en-US">
                <a:latin typeface="Comic Sans MS" charset="0"/>
              </a:endParaRPr>
            </a:p>
          </p:txBody>
        </p:sp>
        <p:sp>
          <p:nvSpPr>
            <p:cNvPr id="108670" name="Rectangle 158"/>
            <p:cNvSpPr>
              <a:spLocks noChangeArrowheads="1"/>
            </p:cNvSpPr>
            <p:nvPr/>
          </p:nvSpPr>
          <p:spPr bwMode="auto">
            <a:xfrm>
              <a:off x="3690" y="1922"/>
              <a:ext cx="50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Events in </a:t>
              </a:r>
              <a:endParaRPr lang="en-US">
                <a:latin typeface="Comic Sans MS" charset="0"/>
              </a:endParaRPr>
            </a:p>
          </p:txBody>
        </p:sp>
        <p:sp>
          <p:nvSpPr>
            <p:cNvPr id="108671" name="Rectangle 159"/>
            <p:cNvSpPr>
              <a:spLocks noChangeArrowheads="1"/>
            </p:cNvSpPr>
            <p:nvPr/>
          </p:nvSpPr>
          <p:spPr bwMode="auto">
            <a:xfrm>
              <a:off x="3690" y="2032"/>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108672" name="Rectangle 160"/>
            <p:cNvSpPr>
              <a:spLocks noChangeArrowheads="1"/>
            </p:cNvSpPr>
            <p:nvPr/>
          </p:nvSpPr>
          <p:spPr bwMode="auto">
            <a:xfrm>
              <a:off x="4439" y="1523"/>
              <a:ext cx="44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Leaders </a:t>
              </a:r>
              <a:endParaRPr lang="en-US">
                <a:latin typeface="Comic Sans MS" charset="0"/>
              </a:endParaRPr>
            </a:p>
          </p:txBody>
        </p:sp>
        <p:sp>
          <p:nvSpPr>
            <p:cNvPr id="108673" name="Rectangle 161"/>
            <p:cNvSpPr>
              <a:spLocks noChangeArrowheads="1"/>
            </p:cNvSpPr>
            <p:nvPr/>
          </p:nvSpPr>
          <p:spPr bwMode="auto">
            <a:xfrm>
              <a:off x="4439" y="1633"/>
              <a:ext cx="583"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across the </a:t>
              </a:r>
              <a:endParaRPr lang="en-US">
                <a:latin typeface="Comic Sans MS" charset="0"/>
              </a:endParaRPr>
            </a:p>
          </p:txBody>
        </p:sp>
        <p:sp>
          <p:nvSpPr>
            <p:cNvPr id="108674" name="Rectangle 162"/>
            <p:cNvSpPr>
              <a:spLocks noChangeArrowheads="1"/>
            </p:cNvSpPr>
            <p:nvPr/>
          </p:nvSpPr>
          <p:spPr bwMode="auto">
            <a:xfrm>
              <a:off x="4439" y="1743"/>
              <a:ext cx="217"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U.S.</a:t>
              </a:r>
              <a:endParaRPr lang="en-US">
                <a:latin typeface="Comic Sans MS" charset="0"/>
              </a:endParaRPr>
            </a:p>
          </p:txBody>
        </p:sp>
        <p:sp>
          <p:nvSpPr>
            <p:cNvPr id="108675" name="Rectangle 163"/>
            <p:cNvSpPr>
              <a:spLocks noChangeArrowheads="1"/>
            </p:cNvSpPr>
            <p:nvPr/>
          </p:nvSpPr>
          <p:spPr bwMode="auto">
            <a:xfrm>
              <a:off x="2219" y="1282"/>
              <a:ext cx="45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based on </a:t>
              </a:r>
              <a:endParaRPr lang="en-US">
                <a:latin typeface="Comic Sans MS" charset="0"/>
              </a:endParaRPr>
            </a:p>
          </p:txBody>
        </p:sp>
        <p:sp>
          <p:nvSpPr>
            <p:cNvPr id="108676" name="Rectangle 164"/>
            <p:cNvSpPr>
              <a:spLocks noChangeArrowheads="1"/>
            </p:cNvSpPr>
            <p:nvPr/>
          </p:nvSpPr>
          <p:spPr bwMode="auto">
            <a:xfrm>
              <a:off x="2755" y="1695"/>
              <a:ext cx="71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emerged  because of </a:t>
              </a:r>
              <a:endParaRPr lang="en-US">
                <a:latin typeface="Comic Sans MS" charset="0"/>
              </a:endParaRPr>
            </a:p>
          </p:txBody>
        </p:sp>
        <p:sp>
          <p:nvSpPr>
            <p:cNvPr id="108677" name="Rectangle 165"/>
            <p:cNvSpPr>
              <a:spLocks noChangeArrowheads="1"/>
            </p:cNvSpPr>
            <p:nvPr/>
          </p:nvSpPr>
          <p:spPr bwMode="auto">
            <a:xfrm>
              <a:off x="3463" y="1688"/>
              <a:ext cx="71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became greater with </a:t>
              </a:r>
              <a:endParaRPr lang="en-US">
                <a:latin typeface="Comic Sans MS" charset="0"/>
              </a:endParaRPr>
            </a:p>
          </p:txBody>
        </p:sp>
        <p:sp>
          <p:nvSpPr>
            <p:cNvPr id="108678" name="Rectangle 166"/>
            <p:cNvSpPr>
              <a:spLocks noChangeArrowheads="1"/>
            </p:cNvSpPr>
            <p:nvPr/>
          </p:nvSpPr>
          <p:spPr bwMode="auto">
            <a:xfrm>
              <a:off x="4130" y="1296"/>
              <a:ext cx="63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influenced by  </a:t>
              </a:r>
              <a:endParaRPr lang="en-US">
                <a:latin typeface="Comic Sans MS" charset="0"/>
              </a:endParaRPr>
            </a:p>
          </p:txBody>
        </p:sp>
        <p:sp>
          <p:nvSpPr>
            <p:cNvPr id="108679" name="Rectangle 167"/>
            <p:cNvSpPr>
              <a:spLocks noChangeArrowheads="1"/>
            </p:cNvSpPr>
            <p:nvPr/>
          </p:nvSpPr>
          <p:spPr bwMode="auto">
            <a:xfrm>
              <a:off x="4405" y="3180"/>
              <a:ext cx="50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descriptive</a:t>
              </a:r>
              <a:endParaRPr lang="en-US">
                <a:latin typeface="Comic Sans MS" charset="0"/>
              </a:endParaRPr>
            </a:p>
          </p:txBody>
        </p:sp>
        <p:sp>
          <p:nvSpPr>
            <p:cNvPr id="108680" name="Rectangle 168"/>
            <p:cNvSpPr>
              <a:spLocks noChangeArrowheads="1"/>
            </p:cNvSpPr>
            <p:nvPr/>
          </p:nvSpPr>
          <p:spPr bwMode="auto">
            <a:xfrm>
              <a:off x="4398" y="3586"/>
              <a:ext cx="59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cause/effect</a:t>
              </a:r>
              <a:endParaRPr lang="en-US">
                <a:latin typeface="Comic Sans MS" charset="0"/>
              </a:endParaRPr>
            </a:p>
          </p:txBody>
        </p:sp>
        <p:sp>
          <p:nvSpPr>
            <p:cNvPr id="108681" name="Rectangle 169"/>
            <p:cNvSpPr>
              <a:spLocks noChangeArrowheads="1"/>
            </p:cNvSpPr>
            <p:nvPr/>
          </p:nvSpPr>
          <p:spPr bwMode="auto">
            <a:xfrm>
              <a:off x="734" y="3201"/>
              <a:ext cx="259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was sectionalism as it existed in the U. S.  of 1860?</a:t>
              </a:r>
              <a:endParaRPr lang="en-US">
                <a:latin typeface="Comic Sans MS" charset="0"/>
              </a:endParaRPr>
            </a:p>
          </p:txBody>
        </p:sp>
        <p:sp>
          <p:nvSpPr>
            <p:cNvPr id="108682" name="Rectangle 170"/>
            <p:cNvSpPr>
              <a:spLocks noChangeArrowheads="1"/>
            </p:cNvSpPr>
            <p:nvPr/>
          </p:nvSpPr>
          <p:spPr bwMode="auto">
            <a:xfrm>
              <a:off x="728" y="3448"/>
              <a:ext cx="3581"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200">
                  <a:solidFill>
                    <a:srgbClr val="000000"/>
                  </a:solidFill>
                  <a:latin typeface="Comic Sans MS" charset="0"/>
                </a:rPr>
                <a:t>How did the differences in the sections of the U.S. in 1860 contribute to the start of the Civil War?</a:t>
              </a:r>
              <a:endParaRPr lang="en-US">
                <a:latin typeface="Comic Sans MS" charset="0"/>
              </a:endParaRPr>
            </a:p>
          </p:txBody>
        </p:sp>
        <p:sp>
          <p:nvSpPr>
            <p:cNvPr id="108683" name="Rectangle 171"/>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grpSp>
          <p:nvGrpSpPr>
            <p:cNvPr id="108684" name="Group 172"/>
            <p:cNvGrpSpPr>
              <a:grpSpLocks/>
            </p:cNvGrpSpPr>
            <p:nvPr/>
          </p:nvGrpSpPr>
          <p:grpSpPr bwMode="auto">
            <a:xfrm>
              <a:off x="1484" y="444"/>
              <a:ext cx="529" cy="55"/>
              <a:chOff x="1484" y="444"/>
              <a:chExt cx="529" cy="55"/>
            </a:xfrm>
          </p:grpSpPr>
          <p:sp>
            <p:nvSpPr>
              <p:cNvPr id="108691" name="Freeform 173"/>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692" name="Line 174"/>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8685" name="Group 175"/>
            <p:cNvGrpSpPr>
              <a:grpSpLocks/>
            </p:cNvGrpSpPr>
            <p:nvPr/>
          </p:nvGrpSpPr>
          <p:grpSpPr bwMode="auto">
            <a:xfrm>
              <a:off x="3944" y="457"/>
              <a:ext cx="591" cy="55"/>
              <a:chOff x="3807" y="444"/>
              <a:chExt cx="591" cy="55"/>
            </a:xfrm>
          </p:grpSpPr>
          <p:sp>
            <p:nvSpPr>
              <p:cNvPr id="108689" name="Freeform 176"/>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690" name="Line 177"/>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8686" name="Rectangle 178"/>
            <p:cNvSpPr>
              <a:spLocks noChangeArrowheads="1"/>
            </p:cNvSpPr>
            <p:nvPr/>
          </p:nvSpPr>
          <p:spPr bwMode="auto">
            <a:xfrm>
              <a:off x="4323" y="3386"/>
              <a:ext cx="80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compare/contrast</a:t>
              </a:r>
              <a:endParaRPr lang="en-US">
                <a:latin typeface="Comic Sans MS" charset="0"/>
              </a:endParaRPr>
            </a:p>
          </p:txBody>
        </p:sp>
        <p:sp>
          <p:nvSpPr>
            <p:cNvPr id="108687" name="Rectangle 179"/>
            <p:cNvSpPr>
              <a:spLocks noChangeArrowheads="1"/>
            </p:cNvSpPr>
            <p:nvPr/>
          </p:nvSpPr>
          <p:spPr bwMode="auto">
            <a:xfrm>
              <a:off x="4322" y="271"/>
              <a:ext cx="157"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a:t>
              </a:r>
              <a:endParaRPr lang="en-US">
                <a:latin typeface="Comic Sans MS" charset="0"/>
              </a:endParaRPr>
            </a:p>
          </p:txBody>
        </p:sp>
        <p:sp>
          <p:nvSpPr>
            <p:cNvPr id="108688" name="Rectangle 180"/>
            <p:cNvSpPr>
              <a:spLocks noChangeArrowheads="1"/>
            </p:cNvSpPr>
            <p:nvPr/>
          </p:nvSpPr>
          <p:spPr bwMode="auto">
            <a:xfrm>
              <a:off x="741" y="3778"/>
              <a:ext cx="254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examples of sectionalism exist in the world today?</a:t>
              </a:r>
              <a:endParaRPr lang="en-US">
                <a:latin typeface="Comic Sans MS" charset="0"/>
              </a:endParaRPr>
            </a:p>
          </p:txBody>
        </p:sp>
      </p:grpSp>
      <p:sp>
        <p:nvSpPr>
          <p:cNvPr id="108548" name="Rectangle 14"/>
          <p:cNvSpPr>
            <a:spLocks noChangeArrowheads="1"/>
          </p:cNvSpPr>
          <p:nvPr/>
        </p:nvSpPr>
        <p:spPr bwMode="auto">
          <a:xfrm>
            <a:off x="901700" y="1231900"/>
            <a:ext cx="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nvGrpSpPr>
          <p:cNvPr id="108549" name="Group 181"/>
          <p:cNvGrpSpPr>
            <a:grpSpLocks/>
          </p:cNvGrpSpPr>
          <p:nvPr/>
        </p:nvGrpSpPr>
        <p:grpSpPr bwMode="auto">
          <a:xfrm>
            <a:off x="419100" y="584200"/>
            <a:ext cx="8229600" cy="5715000"/>
            <a:chOff x="288" y="360"/>
            <a:chExt cx="5184" cy="3600"/>
          </a:xfrm>
        </p:grpSpPr>
        <p:sp>
          <p:nvSpPr>
            <p:cNvPr id="108550" name="Rectangle 7"/>
            <p:cNvSpPr>
              <a:spLocks noChangeArrowheads="1"/>
            </p:cNvSpPr>
            <p:nvPr/>
          </p:nvSpPr>
          <p:spPr bwMode="auto">
            <a:xfrm>
              <a:off x="3840" y="2616"/>
              <a:ext cx="1632" cy="1344"/>
            </a:xfrm>
            <a:prstGeom prst="rect">
              <a:avLst/>
            </a:prstGeom>
            <a:noFill/>
            <a:ln w="1270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551" name="AutoShape 9"/>
            <p:cNvSpPr>
              <a:spLocks noChangeArrowheads="1"/>
            </p:cNvSpPr>
            <p:nvPr/>
          </p:nvSpPr>
          <p:spPr bwMode="auto">
            <a:xfrm>
              <a:off x="288" y="360"/>
              <a:ext cx="4704" cy="2032"/>
            </a:xfrm>
            <a:prstGeom prst="roundRect">
              <a:avLst>
                <a:gd name="adj" fmla="val 7282"/>
              </a:avLst>
            </a:prstGeom>
            <a:solidFill>
              <a:schemeClr val="bg1"/>
            </a:solidFill>
            <a:ln w="127000">
              <a:solidFill>
                <a:srgbClr val="000000"/>
              </a:solidFill>
              <a:round/>
              <a:headEnd/>
              <a:tailEnd/>
            </a:ln>
          </p:spPr>
          <p:txBody>
            <a:bodyPr/>
            <a:lstStyle/>
            <a:p>
              <a:endParaRPr lang="en-US"/>
            </a:p>
          </p:txBody>
        </p:sp>
        <p:grpSp>
          <p:nvGrpSpPr>
            <p:cNvPr id="108552" name="Group 12"/>
            <p:cNvGrpSpPr>
              <a:grpSpLocks/>
            </p:cNvGrpSpPr>
            <p:nvPr/>
          </p:nvGrpSpPr>
          <p:grpSpPr bwMode="auto">
            <a:xfrm>
              <a:off x="3128" y="2400"/>
              <a:ext cx="704" cy="560"/>
              <a:chOff x="3128" y="2400"/>
              <a:chExt cx="704" cy="560"/>
            </a:xfrm>
          </p:grpSpPr>
          <p:sp>
            <p:nvSpPr>
              <p:cNvPr id="108559" name="Freeform 10"/>
              <p:cNvSpPr>
                <a:spLocks/>
              </p:cNvSpPr>
              <p:nvPr/>
            </p:nvSpPr>
            <p:spPr bwMode="auto">
              <a:xfrm>
                <a:off x="3128" y="2400"/>
                <a:ext cx="288" cy="272"/>
              </a:xfrm>
              <a:custGeom>
                <a:avLst/>
                <a:gdLst>
                  <a:gd name="T0" fmla="*/ 0 w 288"/>
                  <a:gd name="T1" fmla="*/ 0 h 272"/>
                  <a:gd name="T2" fmla="*/ 288 w 288"/>
                  <a:gd name="T3" fmla="*/ 64 h 272"/>
                  <a:gd name="T4" fmla="*/ 136 w 288"/>
                  <a:gd name="T5" fmla="*/ 112 h 272"/>
                  <a:gd name="T6" fmla="*/ 120 w 288"/>
                  <a:gd name="T7" fmla="*/ 272 h 272"/>
                  <a:gd name="T8" fmla="*/ 0 w 288"/>
                  <a:gd name="T9" fmla="*/ 0 h 272"/>
                  <a:gd name="T10" fmla="*/ 0 60000 65536"/>
                  <a:gd name="T11" fmla="*/ 0 60000 65536"/>
                  <a:gd name="T12" fmla="*/ 0 60000 65536"/>
                  <a:gd name="T13" fmla="*/ 0 60000 65536"/>
                  <a:gd name="T14" fmla="*/ 0 60000 65536"/>
                  <a:gd name="T15" fmla="*/ 0 w 288"/>
                  <a:gd name="T16" fmla="*/ 0 h 272"/>
                  <a:gd name="T17" fmla="*/ 288 w 288"/>
                  <a:gd name="T18" fmla="*/ 272 h 272"/>
                </a:gdLst>
                <a:ahLst/>
                <a:cxnLst>
                  <a:cxn ang="T10">
                    <a:pos x="T0" y="T1"/>
                  </a:cxn>
                  <a:cxn ang="T11">
                    <a:pos x="T2" y="T3"/>
                  </a:cxn>
                  <a:cxn ang="T12">
                    <a:pos x="T4" y="T5"/>
                  </a:cxn>
                  <a:cxn ang="T13">
                    <a:pos x="T6" y="T7"/>
                  </a:cxn>
                  <a:cxn ang="T14">
                    <a:pos x="T8" y="T9"/>
                  </a:cxn>
                </a:cxnLst>
                <a:rect l="T15" t="T16" r="T17" b="T18"/>
                <a:pathLst>
                  <a:path w="288" h="272">
                    <a:moveTo>
                      <a:pt x="0" y="0"/>
                    </a:moveTo>
                    <a:lnTo>
                      <a:pt x="288" y="64"/>
                    </a:lnTo>
                    <a:lnTo>
                      <a:pt x="136" y="112"/>
                    </a:lnTo>
                    <a:lnTo>
                      <a:pt x="120" y="27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560" name="Line 11"/>
              <p:cNvSpPr>
                <a:spLocks noChangeShapeType="1"/>
              </p:cNvSpPr>
              <p:nvPr/>
            </p:nvSpPr>
            <p:spPr bwMode="auto">
              <a:xfrm>
                <a:off x="3232" y="2480"/>
                <a:ext cx="600" cy="480"/>
              </a:xfrm>
              <a:prstGeom prst="line">
                <a:avLst/>
              </a:prstGeom>
              <a:noFill/>
              <a:ln w="1016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8553" name="Rectangle 13"/>
            <p:cNvSpPr>
              <a:spLocks noChangeArrowheads="1"/>
            </p:cNvSpPr>
            <p:nvPr/>
          </p:nvSpPr>
          <p:spPr bwMode="auto">
            <a:xfrm>
              <a:off x="568" y="544"/>
              <a:ext cx="2271"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6. UNIT RELATIONSHIPS</a:t>
              </a:r>
              <a:endParaRPr lang="en-US">
                <a:latin typeface="Arial" charset="0"/>
              </a:endParaRPr>
            </a:p>
          </p:txBody>
        </p:sp>
        <p:sp>
          <p:nvSpPr>
            <p:cNvPr id="108554" name="Rectangle 15"/>
            <p:cNvSpPr>
              <a:spLocks noChangeArrowheads="1"/>
            </p:cNvSpPr>
            <p:nvPr/>
          </p:nvSpPr>
          <p:spPr bwMode="auto">
            <a:xfrm>
              <a:off x="568" y="1008"/>
              <a:ext cx="3038"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A list of relationships that reflect </a:t>
              </a:r>
              <a:endParaRPr lang="en-US">
                <a:latin typeface="Arial" charset="0"/>
              </a:endParaRPr>
            </a:p>
          </p:txBody>
        </p:sp>
        <p:sp>
          <p:nvSpPr>
            <p:cNvPr id="108555" name="Rectangle 16"/>
            <p:cNvSpPr>
              <a:spLocks noChangeArrowheads="1"/>
            </p:cNvSpPr>
            <p:nvPr/>
          </p:nvSpPr>
          <p:spPr bwMode="auto">
            <a:xfrm>
              <a:off x="568" y="1240"/>
              <a:ext cx="2889"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the central ideas of the unit are </a:t>
              </a:r>
              <a:endParaRPr lang="en-US">
                <a:latin typeface="Arial" charset="0"/>
              </a:endParaRPr>
            </a:p>
          </p:txBody>
        </p:sp>
        <p:sp>
          <p:nvSpPr>
            <p:cNvPr id="108556" name="Rectangle 17"/>
            <p:cNvSpPr>
              <a:spLocks noChangeArrowheads="1"/>
            </p:cNvSpPr>
            <p:nvPr/>
          </p:nvSpPr>
          <p:spPr bwMode="auto">
            <a:xfrm>
              <a:off x="568" y="1472"/>
              <a:ext cx="3538"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provided so that students can look for </a:t>
              </a:r>
              <a:endParaRPr lang="en-US">
                <a:latin typeface="Arial" charset="0"/>
              </a:endParaRPr>
            </a:p>
          </p:txBody>
        </p:sp>
        <p:sp>
          <p:nvSpPr>
            <p:cNvPr id="108557" name="Rectangle 18"/>
            <p:cNvSpPr>
              <a:spLocks noChangeArrowheads="1"/>
            </p:cNvSpPr>
            <p:nvPr/>
          </p:nvSpPr>
          <p:spPr bwMode="auto">
            <a:xfrm>
              <a:off x="568" y="1704"/>
              <a:ext cx="339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these relationships as the content of </a:t>
              </a:r>
              <a:endParaRPr lang="en-US">
                <a:latin typeface="Arial" charset="0"/>
              </a:endParaRPr>
            </a:p>
          </p:txBody>
        </p:sp>
        <p:sp>
          <p:nvSpPr>
            <p:cNvPr id="108558" name="Rectangle 19"/>
            <p:cNvSpPr>
              <a:spLocks noChangeArrowheads="1"/>
            </p:cNvSpPr>
            <p:nvPr/>
          </p:nvSpPr>
          <p:spPr bwMode="auto">
            <a:xfrm>
              <a:off x="568" y="1936"/>
              <a:ext cx="1694"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the unit is learned.</a:t>
              </a:r>
              <a:endParaRPr lang="en-US">
                <a:latin typeface="Arial" charset="0"/>
              </a:endParaRPr>
            </a:p>
          </p:txBody>
        </p:sp>
      </p:grpSp>
      <p:sp>
        <p:nvSpPr>
          <p:cNvPr id="176" name="TextBox 175"/>
          <p:cNvSpPr txBox="1"/>
          <p:nvPr/>
        </p:nvSpPr>
        <p:spPr>
          <a:xfrm>
            <a:off x="6484938" y="985838"/>
            <a:ext cx="1065212" cy="830997"/>
          </a:xfrm>
          <a:prstGeom prst="rect">
            <a:avLst/>
          </a:prstGeom>
          <a:noFill/>
        </p:spPr>
        <p:txBody>
          <a:bodyPr wrap="square" rtlCol="0">
            <a:spAutoFit/>
          </a:bodyPr>
          <a:lstStyle/>
          <a:p>
            <a:r>
              <a:rPr lang="en-US" b="1" dirty="0">
                <a:solidFill>
                  <a:schemeClr val="accent2"/>
                </a:solidFill>
              </a:rPr>
              <a:t>Page 23-24</a:t>
            </a:r>
          </a:p>
        </p:txBody>
      </p:sp>
    </p:spTree>
    <p:extLst>
      <p:ext uri="{BB962C8B-B14F-4D97-AF65-F5344CB8AC3E}">
        <p14:creationId xmlns:p14="http://schemas.microsoft.com/office/powerpoint/2010/main" val="146690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2"/>
          <p:cNvSpPr>
            <a:spLocks noGrp="1"/>
          </p:cNvSpPr>
          <p:nvPr>
            <p:ph type="ftr" sz="quarter" idx="11"/>
          </p:nvPr>
        </p:nvSpPr>
        <p:spPr>
          <a:xfrm>
            <a:off x="706438" y="6245225"/>
            <a:ext cx="5313362"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l"/>
            <a:r>
              <a:rPr lang="en-US" sz="1200"/>
              <a:t>University of Kansas Center for Research on Learning  2002</a:t>
            </a:r>
          </a:p>
        </p:txBody>
      </p:sp>
      <p:grpSp>
        <p:nvGrpSpPr>
          <p:cNvPr id="118787" name="Group 22"/>
          <p:cNvGrpSpPr>
            <a:grpSpLocks/>
          </p:cNvGrpSpPr>
          <p:nvPr/>
        </p:nvGrpSpPr>
        <p:grpSpPr bwMode="auto">
          <a:xfrm>
            <a:off x="704850" y="177800"/>
            <a:ext cx="7735888" cy="6048375"/>
            <a:chOff x="446" y="196"/>
            <a:chExt cx="4873" cy="3810"/>
          </a:xfrm>
        </p:grpSpPr>
        <p:sp>
          <p:nvSpPr>
            <p:cNvPr id="118801" name="Rectangle 23"/>
            <p:cNvSpPr>
              <a:spLocks noChangeArrowheads="1"/>
            </p:cNvSpPr>
            <p:nvPr/>
          </p:nvSpPr>
          <p:spPr bwMode="auto">
            <a:xfrm>
              <a:off x="4309" y="197"/>
              <a:ext cx="553"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Elida Cordora</a:t>
              </a:r>
              <a:endParaRPr lang="en-US">
                <a:latin typeface="Comic Sans MS" charset="0"/>
              </a:endParaRPr>
            </a:p>
          </p:txBody>
        </p:sp>
        <p:sp>
          <p:nvSpPr>
            <p:cNvPr id="118802" name="Rectangle 24"/>
            <p:cNvSpPr>
              <a:spLocks noChangeArrowheads="1"/>
            </p:cNvSpPr>
            <p:nvPr/>
          </p:nvSpPr>
          <p:spPr bwMode="auto">
            <a:xfrm>
              <a:off x="3951" y="203"/>
              <a:ext cx="185"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NAME</a:t>
              </a:r>
              <a:endParaRPr lang="en-US">
                <a:latin typeface="Arial" charset="0"/>
              </a:endParaRPr>
            </a:p>
          </p:txBody>
        </p:sp>
        <p:sp>
          <p:nvSpPr>
            <p:cNvPr id="118803" name="Rectangle 25"/>
            <p:cNvSpPr>
              <a:spLocks noChangeArrowheads="1"/>
            </p:cNvSpPr>
            <p:nvPr/>
          </p:nvSpPr>
          <p:spPr bwMode="auto">
            <a:xfrm>
              <a:off x="3951" y="285"/>
              <a:ext cx="171"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DATE</a:t>
              </a:r>
              <a:endParaRPr lang="en-US">
                <a:latin typeface="Arial" charset="0"/>
              </a:endParaRPr>
            </a:p>
          </p:txBody>
        </p:sp>
        <p:sp>
          <p:nvSpPr>
            <p:cNvPr id="118804" name="Line 2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5" name="Line 2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6" name="Rectangle 28"/>
            <p:cNvSpPr>
              <a:spLocks noChangeArrowheads="1"/>
            </p:cNvSpPr>
            <p:nvPr/>
          </p:nvSpPr>
          <p:spPr bwMode="auto">
            <a:xfrm>
              <a:off x="446" y="196"/>
              <a:ext cx="118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118807" name="Rectangle 29"/>
            <p:cNvSpPr>
              <a:spLocks noChangeArrowheads="1"/>
            </p:cNvSpPr>
            <p:nvPr/>
          </p:nvSpPr>
          <p:spPr bwMode="auto">
            <a:xfrm>
              <a:off x="2570" y="265"/>
              <a:ext cx="552"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118808" name="Rectangle 30"/>
            <p:cNvSpPr>
              <a:spLocks noChangeArrowheads="1"/>
            </p:cNvSpPr>
            <p:nvPr/>
          </p:nvSpPr>
          <p:spPr bwMode="auto">
            <a:xfrm>
              <a:off x="789" y="574"/>
              <a:ext cx="334"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118809" name="Rectangle 31"/>
            <p:cNvSpPr>
              <a:spLocks noChangeArrowheads="1"/>
            </p:cNvSpPr>
            <p:nvPr/>
          </p:nvSpPr>
          <p:spPr bwMode="auto">
            <a:xfrm>
              <a:off x="1181"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18810" name="Rectangle 32"/>
            <p:cNvSpPr>
              <a:spLocks noChangeArrowheads="1"/>
            </p:cNvSpPr>
            <p:nvPr/>
          </p:nvSpPr>
          <p:spPr bwMode="auto">
            <a:xfrm>
              <a:off x="2769" y="601"/>
              <a:ext cx="540"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rPr>
                <a:t>CURRENT UNIT</a:t>
              </a:r>
              <a:endParaRPr lang="en-US">
                <a:latin typeface="Times" charset="0"/>
              </a:endParaRPr>
            </a:p>
          </p:txBody>
        </p:sp>
        <p:sp>
          <p:nvSpPr>
            <p:cNvPr id="118811" name="Rectangle 33"/>
            <p:cNvSpPr>
              <a:spLocks noChangeArrowheads="1"/>
            </p:cNvSpPr>
            <p:nvPr/>
          </p:nvSpPr>
          <p:spPr bwMode="auto">
            <a:xfrm>
              <a:off x="4453" y="574"/>
              <a:ext cx="338"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118812" name="Rectangle 34"/>
            <p:cNvSpPr>
              <a:spLocks noChangeArrowheads="1"/>
            </p:cNvSpPr>
            <p:nvPr/>
          </p:nvSpPr>
          <p:spPr bwMode="auto">
            <a:xfrm>
              <a:off x="4838" y="574"/>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118813" name="Line 3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4" name="Line 3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5" name="Line 3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6" name="Line 3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7" name="Arc 39"/>
            <p:cNvSpPr>
              <a:spLocks/>
            </p:cNvSpPr>
            <p:nvPr/>
          </p:nvSpPr>
          <p:spPr bwMode="auto">
            <a:xfrm>
              <a:off x="473" y="382"/>
              <a:ext cx="1293" cy="199"/>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818" name="Arc 40"/>
            <p:cNvSpPr>
              <a:spLocks/>
            </p:cNvSpPr>
            <p:nvPr/>
          </p:nvSpPr>
          <p:spPr bwMode="auto">
            <a:xfrm>
              <a:off x="466" y="375"/>
              <a:ext cx="1300" cy="20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lnTo>
                    <a:pt x="0" y="21599"/>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819" name="Arc 41"/>
            <p:cNvSpPr>
              <a:spLocks/>
            </p:cNvSpPr>
            <p:nvPr/>
          </p:nvSpPr>
          <p:spPr bwMode="auto">
            <a:xfrm>
              <a:off x="4054" y="375"/>
              <a:ext cx="1265" cy="210"/>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820" name="Line 4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8821" name="Group 43"/>
            <p:cNvGrpSpPr>
              <a:grpSpLocks/>
            </p:cNvGrpSpPr>
            <p:nvPr/>
          </p:nvGrpSpPr>
          <p:grpSpPr bwMode="auto">
            <a:xfrm>
              <a:off x="1759" y="395"/>
              <a:ext cx="1" cy="186"/>
              <a:chOff x="1759" y="395"/>
              <a:chExt cx="1" cy="186"/>
            </a:xfrm>
          </p:grpSpPr>
          <p:sp>
            <p:nvSpPr>
              <p:cNvPr id="118956" name="Line 4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57" name="Line 4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58" name="Line 4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59" name="Line 4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8822" name="Group 48"/>
            <p:cNvGrpSpPr>
              <a:grpSpLocks/>
            </p:cNvGrpSpPr>
            <p:nvPr/>
          </p:nvGrpSpPr>
          <p:grpSpPr bwMode="auto">
            <a:xfrm>
              <a:off x="4061" y="409"/>
              <a:ext cx="1" cy="186"/>
              <a:chOff x="4061" y="409"/>
              <a:chExt cx="1" cy="186"/>
            </a:xfrm>
          </p:grpSpPr>
          <p:sp>
            <p:nvSpPr>
              <p:cNvPr id="118952" name="Line 4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53" name="Line 5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54" name="Line 5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55" name="Line 5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18823" name="Line 5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24" name="Line 5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25" name="Line 5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26" name="Rectangle 56"/>
            <p:cNvSpPr>
              <a:spLocks noChangeArrowheads="1"/>
            </p:cNvSpPr>
            <p:nvPr/>
          </p:nvSpPr>
          <p:spPr bwMode="auto">
            <a:xfrm rot="-5400000">
              <a:off x="281" y="3452"/>
              <a:ext cx="53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SELF-TEST</a:t>
              </a:r>
            </a:p>
            <a:p>
              <a:pPr algn="ctr"/>
              <a:r>
                <a:rPr lang="en-US" sz="800" b="1">
                  <a:solidFill>
                    <a:srgbClr val="000000"/>
                  </a:solidFill>
                  <a:latin typeface="Arial" charset="0"/>
                </a:rPr>
                <a:t>QUESTIONS </a:t>
              </a:r>
            </a:p>
          </p:txBody>
        </p:sp>
        <p:sp>
          <p:nvSpPr>
            <p:cNvPr id="118827" name="Rectangle 57"/>
            <p:cNvSpPr>
              <a:spLocks noChangeArrowheads="1"/>
            </p:cNvSpPr>
            <p:nvPr/>
          </p:nvSpPr>
          <p:spPr bwMode="auto">
            <a:xfrm rot="-5400000">
              <a:off x="507" y="3891"/>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118828" name="Oval 5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829" name="Oval 5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830" name="Line 6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1" name="Rectangle 61"/>
            <p:cNvSpPr>
              <a:spLocks noChangeArrowheads="1"/>
            </p:cNvSpPr>
            <p:nvPr/>
          </p:nvSpPr>
          <p:spPr bwMode="auto">
            <a:xfrm rot="960000">
              <a:off x="3279" y="877"/>
              <a:ext cx="335"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Comic Sans MS" charset="0"/>
                </a:rPr>
                <a:t>is </a:t>
              </a:r>
              <a:r>
                <a:rPr lang="en-US" sz="800" b="1">
                  <a:solidFill>
                    <a:srgbClr val="000000"/>
                  </a:solidFill>
                  <a:latin typeface="Arial" charset="0"/>
                </a:rPr>
                <a:t>about</a:t>
              </a:r>
              <a:r>
                <a:rPr lang="en-US" sz="800" b="1">
                  <a:solidFill>
                    <a:srgbClr val="000000"/>
                  </a:solidFill>
                  <a:latin typeface="Comic Sans MS" charset="0"/>
                </a:rPr>
                <a:t>...</a:t>
              </a:r>
              <a:endParaRPr lang="en-US">
                <a:latin typeface="Comic Sans MS" charset="0"/>
              </a:endParaRPr>
            </a:p>
          </p:txBody>
        </p:sp>
        <p:grpSp>
          <p:nvGrpSpPr>
            <p:cNvPr id="118832" name="Group 62"/>
            <p:cNvGrpSpPr>
              <a:grpSpLocks/>
            </p:cNvGrpSpPr>
            <p:nvPr/>
          </p:nvGrpSpPr>
          <p:grpSpPr bwMode="auto">
            <a:xfrm>
              <a:off x="2845" y="1440"/>
              <a:ext cx="1114" cy="1"/>
              <a:chOff x="2845" y="1440"/>
              <a:chExt cx="1114" cy="1"/>
            </a:xfrm>
          </p:grpSpPr>
          <p:sp>
            <p:nvSpPr>
              <p:cNvPr id="118933" name="Line 6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34" name="Line 6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35" name="Line 6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36" name="Line 6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37" name="Line 6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38" name="Line 6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39" name="Line 6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0" name="Line 7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1" name="Line 7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2" name="Line 7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3" name="Line 7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4" name="Line 7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5" name="Line 7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6" name="Line 7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7" name="Line 7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8" name="Line 7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9" name="Line 7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50" name="Line 8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51" name="Line 8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18833" name="Line 8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4" name="Line 8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5" name="Line 8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6" name="Line 8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7" name="Line 8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8" name="Line 8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9" name="Line 8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40" name="Line 8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41" name="Line 9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42" name="Line 9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43" name="Line 9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44" name="Line 9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45" name="Line 9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46" name="Line 9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47" name="Line 9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48" name="Rectangle 97"/>
            <p:cNvSpPr>
              <a:spLocks noChangeArrowheads="1"/>
            </p:cNvSpPr>
            <p:nvPr/>
          </p:nvSpPr>
          <p:spPr bwMode="auto">
            <a:xfrm rot="5400000">
              <a:off x="4958" y="3457"/>
              <a:ext cx="53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a:t>
              </a:r>
            </a:p>
            <a:p>
              <a:pPr algn="ctr"/>
              <a:r>
                <a:rPr lang="en-US" sz="800" b="1">
                  <a:solidFill>
                    <a:srgbClr val="000000"/>
                  </a:solidFill>
                  <a:latin typeface="Arial" charset="0"/>
                </a:rPr>
                <a:t>RELATIONSHIPS </a:t>
              </a:r>
            </a:p>
          </p:txBody>
        </p:sp>
        <p:sp>
          <p:nvSpPr>
            <p:cNvPr id="118849" name="Rectangle 98"/>
            <p:cNvSpPr>
              <a:spLocks noChangeArrowheads="1"/>
            </p:cNvSpPr>
            <p:nvPr/>
          </p:nvSpPr>
          <p:spPr bwMode="auto">
            <a:xfrm rot="5400000">
              <a:off x="4797" y="3474"/>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lIns="0" tIns="0" rIns="0" bIns="0">
              <a:spAutoFit/>
            </a:bodyPr>
            <a:lstStyle/>
            <a:p>
              <a:endParaRPr lang="en-US">
                <a:latin typeface="Arial" charset="0"/>
              </a:endParaRPr>
            </a:p>
          </p:txBody>
        </p:sp>
        <p:sp>
          <p:nvSpPr>
            <p:cNvPr id="118850" name="Rectangle 99"/>
            <p:cNvSpPr>
              <a:spLocks noChangeArrowheads="1"/>
            </p:cNvSpPr>
            <p:nvPr/>
          </p:nvSpPr>
          <p:spPr bwMode="auto">
            <a:xfrm>
              <a:off x="700" y="883"/>
              <a:ext cx="51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118851" name="Line 10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2" name="Line 10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3" name="Line 10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4" name="Line 10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5" name="Line 10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6" name="Line 10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7" name="Line 10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8" name="Rectangle 10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18859" name="Rectangle 10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860" name="Rectangle 109"/>
            <p:cNvSpPr>
              <a:spLocks noChangeArrowheads="1"/>
            </p:cNvSpPr>
            <p:nvPr/>
          </p:nvSpPr>
          <p:spPr bwMode="auto">
            <a:xfrm>
              <a:off x="1704" y="883"/>
              <a:ext cx="30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118861" name="Rectangle 110"/>
            <p:cNvSpPr>
              <a:spLocks noChangeArrowheads="1"/>
            </p:cNvSpPr>
            <p:nvPr/>
          </p:nvSpPr>
          <p:spPr bwMode="auto">
            <a:xfrm>
              <a:off x="2542" y="588"/>
              <a:ext cx="5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118862" name="Oval 11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18863" name="Oval 11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18864" name="Oval 11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118865" name="Oval 11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118866" name="Oval 11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118867" name="Oval 11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118868" name="Oval 11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118869" name="Oval 11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118870" name="Rectangle 119"/>
            <p:cNvSpPr>
              <a:spLocks noChangeArrowheads="1"/>
            </p:cNvSpPr>
            <p:nvPr/>
          </p:nvSpPr>
          <p:spPr bwMode="auto">
            <a:xfrm>
              <a:off x="1814"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118871" name="Rectangle 120"/>
            <p:cNvSpPr>
              <a:spLocks noChangeArrowheads="1"/>
            </p:cNvSpPr>
            <p:nvPr/>
          </p:nvSpPr>
          <p:spPr bwMode="auto">
            <a:xfrm>
              <a:off x="4109" y="588"/>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118872" name="Rectangle 121"/>
            <p:cNvSpPr>
              <a:spLocks noChangeArrowheads="1"/>
            </p:cNvSpPr>
            <p:nvPr/>
          </p:nvSpPr>
          <p:spPr bwMode="auto">
            <a:xfrm>
              <a:off x="521" y="59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118873" name="Rectangle 122"/>
            <p:cNvSpPr>
              <a:spLocks noChangeArrowheads="1"/>
            </p:cNvSpPr>
            <p:nvPr/>
          </p:nvSpPr>
          <p:spPr bwMode="auto">
            <a:xfrm>
              <a:off x="2467" y="26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118874" name="Rectangle 123"/>
            <p:cNvSpPr>
              <a:spLocks noChangeArrowheads="1"/>
            </p:cNvSpPr>
            <p:nvPr/>
          </p:nvSpPr>
          <p:spPr bwMode="auto">
            <a:xfrm>
              <a:off x="1566" y="883"/>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118875" name="Rectangle 124"/>
            <p:cNvSpPr>
              <a:spLocks noChangeArrowheads="1"/>
            </p:cNvSpPr>
            <p:nvPr/>
          </p:nvSpPr>
          <p:spPr bwMode="auto">
            <a:xfrm>
              <a:off x="5216" y="3145"/>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118876" name="Rectangle 125"/>
            <p:cNvSpPr>
              <a:spLocks noChangeArrowheads="1"/>
            </p:cNvSpPr>
            <p:nvPr/>
          </p:nvSpPr>
          <p:spPr bwMode="auto">
            <a:xfrm>
              <a:off x="535" y="381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118877" name="Rectangle 126"/>
            <p:cNvSpPr>
              <a:spLocks noChangeArrowheads="1"/>
            </p:cNvSpPr>
            <p:nvPr/>
          </p:nvSpPr>
          <p:spPr bwMode="auto">
            <a:xfrm>
              <a:off x="542" y="876"/>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118878" name="Rectangle 127"/>
            <p:cNvSpPr>
              <a:spLocks noChangeArrowheads="1"/>
            </p:cNvSpPr>
            <p:nvPr/>
          </p:nvSpPr>
          <p:spPr bwMode="auto">
            <a:xfrm>
              <a:off x="2013" y="404"/>
              <a:ext cx="193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roots and consequences of civil unrest.</a:t>
              </a:r>
              <a:endParaRPr lang="en-US">
                <a:latin typeface="Comic Sans MS" charset="0"/>
              </a:endParaRPr>
            </a:p>
          </p:txBody>
        </p:sp>
        <p:sp>
          <p:nvSpPr>
            <p:cNvPr id="118879" name="Rectangle 128"/>
            <p:cNvSpPr>
              <a:spLocks noChangeArrowheads="1"/>
            </p:cNvSpPr>
            <p:nvPr/>
          </p:nvSpPr>
          <p:spPr bwMode="auto">
            <a:xfrm>
              <a:off x="2240" y="670"/>
              <a:ext cx="145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Causes of the Civil War</a:t>
              </a:r>
              <a:endParaRPr lang="en-US">
                <a:latin typeface="Comic Sans MS" charset="0"/>
              </a:endParaRPr>
            </a:p>
          </p:txBody>
        </p:sp>
        <p:sp>
          <p:nvSpPr>
            <p:cNvPr id="118880" name="Rectangle 129"/>
            <p:cNvSpPr>
              <a:spLocks noChangeArrowheads="1"/>
            </p:cNvSpPr>
            <p:nvPr/>
          </p:nvSpPr>
          <p:spPr bwMode="auto">
            <a:xfrm>
              <a:off x="618" y="684"/>
              <a:ext cx="96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Growth of the Nation</a:t>
              </a:r>
              <a:endParaRPr lang="en-US">
                <a:latin typeface="Comic Sans MS" charset="0"/>
              </a:endParaRPr>
            </a:p>
          </p:txBody>
        </p:sp>
        <p:sp>
          <p:nvSpPr>
            <p:cNvPr id="118881" name="Rectangle 130"/>
            <p:cNvSpPr>
              <a:spLocks noChangeArrowheads="1"/>
            </p:cNvSpPr>
            <p:nvPr/>
          </p:nvSpPr>
          <p:spPr bwMode="auto">
            <a:xfrm>
              <a:off x="4439" y="650"/>
              <a:ext cx="61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The Civil War</a:t>
              </a:r>
              <a:endParaRPr lang="en-US">
                <a:latin typeface="Comic Sans MS" charset="0"/>
              </a:endParaRPr>
            </a:p>
          </p:txBody>
        </p:sp>
        <p:sp>
          <p:nvSpPr>
            <p:cNvPr id="118882" name="Rectangle 131"/>
            <p:cNvSpPr>
              <a:spLocks noChangeArrowheads="1"/>
            </p:cNvSpPr>
            <p:nvPr/>
          </p:nvSpPr>
          <p:spPr bwMode="auto">
            <a:xfrm>
              <a:off x="3071" y="1179"/>
              <a:ext cx="753"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Comic Sans MS" charset="0"/>
                </a:rPr>
                <a:t>Sectionalism</a:t>
              </a:r>
              <a:endParaRPr lang="en-US">
                <a:latin typeface="Comic Sans MS" charset="0"/>
              </a:endParaRPr>
            </a:p>
          </p:txBody>
        </p:sp>
        <p:sp>
          <p:nvSpPr>
            <p:cNvPr id="118883" name="Rectangle 132"/>
            <p:cNvSpPr>
              <a:spLocks noChangeArrowheads="1"/>
            </p:cNvSpPr>
            <p:nvPr/>
          </p:nvSpPr>
          <p:spPr bwMode="auto">
            <a:xfrm>
              <a:off x="3181" y="1455"/>
              <a:ext cx="48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000000"/>
                  </a:solidFill>
                  <a:latin typeface="Comic Sans MS" charset="0"/>
                </a:rPr>
                <a:t>pp. 201-236</a:t>
              </a:r>
              <a:endParaRPr lang="en-US">
                <a:latin typeface="Comic Sans MS" charset="0"/>
              </a:endParaRPr>
            </a:p>
          </p:txBody>
        </p:sp>
        <p:sp>
          <p:nvSpPr>
            <p:cNvPr id="118884" name="Rectangle 133"/>
            <p:cNvSpPr>
              <a:spLocks noChangeArrowheads="1"/>
            </p:cNvSpPr>
            <p:nvPr/>
          </p:nvSpPr>
          <p:spPr bwMode="auto">
            <a:xfrm>
              <a:off x="480" y="1021"/>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      Cooperative groups -</a:t>
              </a:r>
              <a:endParaRPr lang="en-US">
                <a:latin typeface="Comic Sans MS" charset="0"/>
              </a:endParaRPr>
            </a:p>
          </p:txBody>
        </p:sp>
        <p:sp>
          <p:nvSpPr>
            <p:cNvPr id="118885" name="Rectangle 134"/>
            <p:cNvSpPr>
              <a:spLocks noChangeArrowheads="1"/>
            </p:cNvSpPr>
            <p:nvPr/>
          </p:nvSpPr>
          <p:spPr bwMode="auto">
            <a:xfrm>
              <a:off x="514" y="1096"/>
              <a:ext cx="841"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201-210</a:t>
              </a:r>
              <a:endParaRPr lang="en-US">
                <a:latin typeface="Comic Sans MS" charset="0"/>
              </a:endParaRPr>
            </a:p>
          </p:txBody>
        </p:sp>
        <p:sp>
          <p:nvSpPr>
            <p:cNvPr id="118886" name="Rectangle 135"/>
            <p:cNvSpPr>
              <a:spLocks noChangeArrowheads="1"/>
            </p:cNvSpPr>
            <p:nvPr/>
          </p:nvSpPr>
          <p:spPr bwMode="auto">
            <a:xfrm>
              <a:off x="494" y="1346"/>
              <a:ext cx="44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1/28      Quiz</a:t>
              </a:r>
              <a:endParaRPr lang="en-US">
                <a:latin typeface="Comic Sans MS" charset="0"/>
              </a:endParaRPr>
            </a:p>
          </p:txBody>
        </p:sp>
        <p:sp>
          <p:nvSpPr>
            <p:cNvPr id="118887" name="Rectangle 136"/>
            <p:cNvSpPr>
              <a:spLocks noChangeArrowheads="1"/>
            </p:cNvSpPr>
            <p:nvPr/>
          </p:nvSpPr>
          <p:spPr bwMode="auto">
            <a:xfrm>
              <a:off x="494" y="1488"/>
              <a:ext cx="9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1/29      Cooperative groups -</a:t>
              </a:r>
              <a:endParaRPr lang="en-US">
                <a:latin typeface="Comic Sans MS" charset="0"/>
              </a:endParaRPr>
            </a:p>
          </p:txBody>
        </p:sp>
        <p:sp>
          <p:nvSpPr>
            <p:cNvPr id="118888" name="Rectangle 137"/>
            <p:cNvSpPr>
              <a:spLocks noChangeArrowheads="1"/>
            </p:cNvSpPr>
            <p:nvPr/>
          </p:nvSpPr>
          <p:spPr bwMode="auto">
            <a:xfrm>
              <a:off x="514" y="1564"/>
              <a:ext cx="853"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210-225</a:t>
              </a:r>
              <a:endParaRPr lang="en-US">
                <a:latin typeface="Comic Sans MS" charset="0"/>
              </a:endParaRPr>
            </a:p>
          </p:txBody>
        </p:sp>
        <p:sp>
          <p:nvSpPr>
            <p:cNvPr id="118889" name="Rectangle 138"/>
            <p:cNvSpPr>
              <a:spLocks noChangeArrowheads="1"/>
            </p:cNvSpPr>
            <p:nvPr/>
          </p:nvSpPr>
          <p:spPr bwMode="auto">
            <a:xfrm>
              <a:off x="629" y="1817"/>
              <a:ext cx="892"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"Influential Personalities" </a:t>
              </a:r>
              <a:endParaRPr lang="en-US">
                <a:latin typeface="Comic Sans MS" charset="0"/>
              </a:endParaRPr>
            </a:p>
          </p:txBody>
        </p:sp>
        <p:sp>
          <p:nvSpPr>
            <p:cNvPr id="118890" name="Rectangle 139"/>
            <p:cNvSpPr>
              <a:spLocks noChangeArrowheads="1"/>
            </p:cNvSpPr>
            <p:nvPr/>
          </p:nvSpPr>
          <p:spPr bwMode="auto">
            <a:xfrm>
              <a:off x="734" y="1887"/>
              <a:ext cx="36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projectdue</a:t>
              </a:r>
              <a:endParaRPr lang="en-US">
                <a:latin typeface="Comic Sans MS" charset="0"/>
              </a:endParaRPr>
            </a:p>
          </p:txBody>
        </p:sp>
        <p:sp>
          <p:nvSpPr>
            <p:cNvPr id="118891" name="Rectangle 140"/>
            <p:cNvSpPr>
              <a:spLocks noChangeArrowheads="1"/>
            </p:cNvSpPr>
            <p:nvPr/>
          </p:nvSpPr>
          <p:spPr bwMode="auto">
            <a:xfrm>
              <a:off x="473" y="1982"/>
              <a:ext cx="4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1/30     Quiz</a:t>
              </a:r>
              <a:endParaRPr lang="en-US">
                <a:latin typeface="Comic Sans MS" charset="0"/>
              </a:endParaRPr>
            </a:p>
          </p:txBody>
        </p:sp>
        <p:sp>
          <p:nvSpPr>
            <p:cNvPr id="118892" name="Rectangle 141"/>
            <p:cNvSpPr>
              <a:spLocks noChangeArrowheads="1"/>
            </p:cNvSpPr>
            <p:nvPr/>
          </p:nvSpPr>
          <p:spPr bwMode="auto">
            <a:xfrm>
              <a:off x="514" y="2141"/>
              <a:ext cx="92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2/2     Cooperative groups -</a:t>
              </a:r>
              <a:endParaRPr lang="en-US">
                <a:latin typeface="Comic Sans MS" charset="0"/>
              </a:endParaRPr>
            </a:p>
          </p:txBody>
        </p:sp>
        <p:sp>
          <p:nvSpPr>
            <p:cNvPr id="118893" name="Rectangle 142"/>
            <p:cNvSpPr>
              <a:spLocks noChangeArrowheads="1"/>
            </p:cNvSpPr>
            <p:nvPr/>
          </p:nvSpPr>
          <p:spPr bwMode="auto">
            <a:xfrm>
              <a:off x="514" y="2217"/>
              <a:ext cx="865"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             over pp. 228-234</a:t>
              </a:r>
              <a:endParaRPr lang="en-US">
                <a:latin typeface="Comic Sans MS" charset="0"/>
              </a:endParaRPr>
            </a:p>
          </p:txBody>
        </p:sp>
        <p:sp>
          <p:nvSpPr>
            <p:cNvPr id="118894" name="Rectangle 143"/>
            <p:cNvSpPr>
              <a:spLocks noChangeArrowheads="1"/>
            </p:cNvSpPr>
            <p:nvPr/>
          </p:nvSpPr>
          <p:spPr bwMode="auto">
            <a:xfrm>
              <a:off x="514" y="2643"/>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Review for test</a:t>
              </a:r>
              <a:endParaRPr lang="en-US">
                <a:latin typeface="Comic Sans MS" charset="0"/>
              </a:endParaRPr>
            </a:p>
          </p:txBody>
        </p:sp>
        <p:sp>
          <p:nvSpPr>
            <p:cNvPr id="118895" name="Rectangle 144"/>
            <p:cNvSpPr>
              <a:spLocks noChangeArrowheads="1"/>
            </p:cNvSpPr>
            <p:nvPr/>
          </p:nvSpPr>
          <p:spPr bwMode="auto">
            <a:xfrm>
              <a:off x="514" y="2801"/>
              <a:ext cx="780"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2/7      Review for test</a:t>
              </a:r>
              <a:endParaRPr lang="en-US">
                <a:latin typeface="Comic Sans MS" charset="0"/>
              </a:endParaRPr>
            </a:p>
          </p:txBody>
        </p:sp>
        <p:sp>
          <p:nvSpPr>
            <p:cNvPr id="118896" name="Rectangle 145"/>
            <p:cNvSpPr>
              <a:spLocks noChangeArrowheads="1"/>
            </p:cNvSpPr>
            <p:nvPr/>
          </p:nvSpPr>
          <p:spPr bwMode="auto">
            <a:xfrm>
              <a:off x="514" y="2973"/>
              <a:ext cx="414"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2/6      Test</a:t>
              </a:r>
              <a:endParaRPr lang="en-US">
                <a:latin typeface="Comic Sans MS" charset="0"/>
              </a:endParaRPr>
            </a:p>
          </p:txBody>
        </p:sp>
        <p:sp>
          <p:nvSpPr>
            <p:cNvPr id="118897" name="Line 14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98" name="Line 14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99" name="Line 14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00" name="Line 14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01" name="Oval 15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118902" name="Oval 15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118903" name="Oval 15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118904" name="Oval 15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118905" name="Rectangle 154"/>
            <p:cNvSpPr>
              <a:spLocks noChangeArrowheads="1"/>
            </p:cNvSpPr>
            <p:nvPr/>
          </p:nvSpPr>
          <p:spPr bwMode="auto">
            <a:xfrm>
              <a:off x="1814" y="1626"/>
              <a:ext cx="49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Areas of </a:t>
              </a:r>
              <a:endParaRPr lang="en-US">
                <a:latin typeface="Comic Sans MS" charset="0"/>
              </a:endParaRPr>
            </a:p>
          </p:txBody>
        </p:sp>
        <p:sp>
          <p:nvSpPr>
            <p:cNvPr id="118906" name="Rectangle 155"/>
            <p:cNvSpPr>
              <a:spLocks noChangeArrowheads="1"/>
            </p:cNvSpPr>
            <p:nvPr/>
          </p:nvSpPr>
          <p:spPr bwMode="auto">
            <a:xfrm>
              <a:off x="1814" y="1736"/>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118907" name="Rectangle 156"/>
            <p:cNvSpPr>
              <a:spLocks noChangeArrowheads="1"/>
            </p:cNvSpPr>
            <p:nvPr/>
          </p:nvSpPr>
          <p:spPr bwMode="auto">
            <a:xfrm>
              <a:off x="2673" y="1894"/>
              <a:ext cx="66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Differences </a:t>
              </a:r>
              <a:endParaRPr lang="en-US">
                <a:latin typeface="Comic Sans MS" charset="0"/>
              </a:endParaRPr>
            </a:p>
          </p:txBody>
        </p:sp>
        <p:sp>
          <p:nvSpPr>
            <p:cNvPr id="118908" name="Rectangle 157"/>
            <p:cNvSpPr>
              <a:spLocks noChangeArrowheads="1"/>
            </p:cNvSpPr>
            <p:nvPr/>
          </p:nvSpPr>
          <p:spPr bwMode="auto">
            <a:xfrm>
              <a:off x="2673" y="2004"/>
              <a:ext cx="471"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between </a:t>
              </a:r>
              <a:endParaRPr lang="en-US">
                <a:latin typeface="Comic Sans MS" charset="0"/>
              </a:endParaRPr>
            </a:p>
          </p:txBody>
        </p:sp>
        <p:sp>
          <p:nvSpPr>
            <p:cNvPr id="118909" name="Rectangle 158"/>
            <p:cNvSpPr>
              <a:spLocks noChangeArrowheads="1"/>
            </p:cNvSpPr>
            <p:nvPr/>
          </p:nvSpPr>
          <p:spPr bwMode="auto">
            <a:xfrm>
              <a:off x="2673" y="2114"/>
              <a:ext cx="49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areas</a:t>
              </a:r>
              <a:endParaRPr lang="en-US">
                <a:latin typeface="Comic Sans MS" charset="0"/>
              </a:endParaRPr>
            </a:p>
          </p:txBody>
        </p:sp>
        <p:sp>
          <p:nvSpPr>
            <p:cNvPr id="118910" name="Rectangle 159"/>
            <p:cNvSpPr>
              <a:spLocks noChangeArrowheads="1"/>
            </p:cNvSpPr>
            <p:nvPr/>
          </p:nvSpPr>
          <p:spPr bwMode="auto">
            <a:xfrm>
              <a:off x="3690" y="1922"/>
              <a:ext cx="50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Events in </a:t>
              </a:r>
              <a:endParaRPr lang="en-US">
                <a:latin typeface="Comic Sans MS" charset="0"/>
              </a:endParaRPr>
            </a:p>
          </p:txBody>
        </p:sp>
        <p:sp>
          <p:nvSpPr>
            <p:cNvPr id="118911" name="Rectangle 160"/>
            <p:cNvSpPr>
              <a:spLocks noChangeArrowheads="1"/>
            </p:cNvSpPr>
            <p:nvPr/>
          </p:nvSpPr>
          <p:spPr bwMode="auto">
            <a:xfrm>
              <a:off x="3690" y="2032"/>
              <a:ext cx="4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the U.S.</a:t>
              </a:r>
              <a:endParaRPr lang="en-US">
                <a:latin typeface="Comic Sans MS" charset="0"/>
              </a:endParaRPr>
            </a:p>
          </p:txBody>
        </p:sp>
        <p:sp>
          <p:nvSpPr>
            <p:cNvPr id="118912" name="Rectangle 161"/>
            <p:cNvSpPr>
              <a:spLocks noChangeArrowheads="1"/>
            </p:cNvSpPr>
            <p:nvPr/>
          </p:nvSpPr>
          <p:spPr bwMode="auto">
            <a:xfrm>
              <a:off x="4439" y="1523"/>
              <a:ext cx="44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Leaders </a:t>
              </a:r>
              <a:endParaRPr lang="en-US">
                <a:latin typeface="Comic Sans MS" charset="0"/>
              </a:endParaRPr>
            </a:p>
          </p:txBody>
        </p:sp>
        <p:sp>
          <p:nvSpPr>
            <p:cNvPr id="118913" name="Rectangle 162"/>
            <p:cNvSpPr>
              <a:spLocks noChangeArrowheads="1"/>
            </p:cNvSpPr>
            <p:nvPr/>
          </p:nvSpPr>
          <p:spPr bwMode="auto">
            <a:xfrm>
              <a:off x="4439" y="1633"/>
              <a:ext cx="583"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across the </a:t>
              </a:r>
              <a:endParaRPr lang="en-US">
                <a:latin typeface="Comic Sans MS" charset="0"/>
              </a:endParaRPr>
            </a:p>
          </p:txBody>
        </p:sp>
        <p:sp>
          <p:nvSpPr>
            <p:cNvPr id="118914" name="Rectangle 163"/>
            <p:cNvSpPr>
              <a:spLocks noChangeArrowheads="1"/>
            </p:cNvSpPr>
            <p:nvPr/>
          </p:nvSpPr>
          <p:spPr bwMode="auto">
            <a:xfrm>
              <a:off x="4439" y="1743"/>
              <a:ext cx="217"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Comic Sans MS" charset="0"/>
                </a:rPr>
                <a:t>U.S.</a:t>
              </a:r>
              <a:endParaRPr lang="en-US">
                <a:latin typeface="Comic Sans MS" charset="0"/>
              </a:endParaRPr>
            </a:p>
          </p:txBody>
        </p:sp>
        <p:sp>
          <p:nvSpPr>
            <p:cNvPr id="118915" name="Rectangle 164"/>
            <p:cNvSpPr>
              <a:spLocks noChangeArrowheads="1"/>
            </p:cNvSpPr>
            <p:nvPr/>
          </p:nvSpPr>
          <p:spPr bwMode="auto">
            <a:xfrm>
              <a:off x="2219" y="1282"/>
              <a:ext cx="45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based on </a:t>
              </a:r>
              <a:endParaRPr lang="en-US">
                <a:latin typeface="Comic Sans MS" charset="0"/>
              </a:endParaRPr>
            </a:p>
          </p:txBody>
        </p:sp>
        <p:sp>
          <p:nvSpPr>
            <p:cNvPr id="118916" name="Rectangle 165"/>
            <p:cNvSpPr>
              <a:spLocks noChangeArrowheads="1"/>
            </p:cNvSpPr>
            <p:nvPr/>
          </p:nvSpPr>
          <p:spPr bwMode="auto">
            <a:xfrm>
              <a:off x="2755" y="1695"/>
              <a:ext cx="718"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emerged  because of </a:t>
              </a:r>
              <a:endParaRPr lang="en-US">
                <a:latin typeface="Comic Sans MS" charset="0"/>
              </a:endParaRPr>
            </a:p>
          </p:txBody>
        </p:sp>
        <p:sp>
          <p:nvSpPr>
            <p:cNvPr id="118917" name="Rectangle 166"/>
            <p:cNvSpPr>
              <a:spLocks noChangeArrowheads="1"/>
            </p:cNvSpPr>
            <p:nvPr/>
          </p:nvSpPr>
          <p:spPr bwMode="auto">
            <a:xfrm>
              <a:off x="3463" y="1688"/>
              <a:ext cx="719"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became greater with </a:t>
              </a:r>
              <a:endParaRPr lang="en-US">
                <a:latin typeface="Comic Sans MS" charset="0"/>
              </a:endParaRPr>
            </a:p>
          </p:txBody>
        </p:sp>
        <p:sp>
          <p:nvSpPr>
            <p:cNvPr id="118918" name="Rectangle 167"/>
            <p:cNvSpPr>
              <a:spLocks noChangeArrowheads="1"/>
            </p:cNvSpPr>
            <p:nvPr/>
          </p:nvSpPr>
          <p:spPr bwMode="auto">
            <a:xfrm>
              <a:off x="4130" y="1296"/>
              <a:ext cx="636"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was influenced by  </a:t>
              </a:r>
              <a:endParaRPr lang="en-US">
                <a:latin typeface="Comic Sans MS" charset="0"/>
              </a:endParaRPr>
            </a:p>
          </p:txBody>
        </p:sp>
        <p:sp>
          <p:nvSpPr>
            <p:cNvPr id="118919" name="Rectangle 168"/>
            <p:cNvSpPr>
              <a:spLocks noChangeArrowheads="1"/>
            </p:cNvSpPr>
            <p:nvPr/>
          </p:nvSpPr>
          <p:spPr bwMode="auto">
            <a:xfrm>
              <a:off x="4405" y="3180"/>
              <a:ext cx="50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descriptive</a:t>
              </a:r>
              <a:endParaRPr lang="en-US">
                <a:latin typeface="Comic Sans MS" charset="0"/>
              </a:endParaRPr>
            </a:p>
          </p:txBody>
        </p:sp>
        <p:sp>
          <p:nvSpPr>
            <p:cNvPr id="118920" name="Rectangle 169"/>
            <p:cNvSpPr>
              <a:spLocks noChangeArrowheads="1"/>
            </p:cNvSpPr>
            <p:nvPr/>
          </p:nvSpPr>
          <p:spPr bwMode="auto">
            <a:xfrm>
              <a:off x="4398" y="3586"/>
              <a:ext cx="59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cause/effect</a:t>
              </a:r>
              <a:endParaRPr lang="en-US">
                <a:latin typeface="Comic Sans MS" charset="0"/>
              </a:endParaRPr>
            </a:p>
          </p:txBody>
        </p:sp>
        <p:sp>
          <p:nvSpPr>
            <p:cNvPr id="118921" name="Rectangle 170"/>
            <p:cNvSpPr>
              <a:spLocks noChangeArrowheads="1"/>
            </p:cNvSpPr>
            <p:nvPr/>
          </p:nvSpPr>
          <p:spPr bwMode="auto">
            <a:xfrm>
              <a:off x="734" y="3201"/>
              <a:ext cx="259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was sectionalism as it existed in the U. S.  of 1860?</a:t>
              </a:r>
              <a:endParaRPr lang="en-US">
                <a:latin typeface="Comic Sans MS" charset="0"/>
              </a:endParaRPr>
            </a:p>
          </p:txBody>
        </p:sp>
        <p:sp>
          <p:nvSpPr>
            <p:cNvPr id="118922" name="Rectangle 171"/>
            <p:cNvSpPr>
              <a:spLocks noChangeArrowheads="1"/>
            </p:cNvSpPr>
            <p:nvPr/>
          </p:nvSpPr>
          <p:spPr bwMode="auto">
            <a:xfrm>
              <a:off x="728" y="3448"/>
              <a:ext cx="3581"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200">
                  <a:solidFill>
                    <a:srgbClr val="000000"/>
                  </a:solidFill>
                  <a:latin typeface="Comic Sans MS" charset="0"/>
                </a:rPr>
                <a:t>How did the differences in the sections of the U.S. in 1860 contribute to the start of the Civil War?</a:t>
              </a:r>
              <a:endParaRPr lang="en-US">
                <a:latin typeface="Comic Sans MS" charset="0"/>
              </a:endParaRPr>
            </a:p>
          </p:txBody>
        </p:sp>
        <p:sp>
          <p:nvSpPr>
            <p:cNvPr id="118923" name="Rectangle 172"/>
            <p:cNvSpPr>
              <a:spLocks noChangeArrowheads="1"/>
            </p:cNvSpPr>
            <p:nvPr/>
          </p:nvSpPr>
          <p:spPr bwMode="auto">
            <a:xfrm>
              <a:off x="710" y="3551"/>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grpSp>
          <p:nvGrpSpPr>
            <p:cNvPr id="118924" name="Group 173"/>
            <p:cNvGrpSpPr>
              <a:grpSpLocks/>
            </p:cNvGrpSpPr>
            <p:nvPr/>
          </p:nvGrpSpPr>
          <p:grpSpPr bwMode="auto">
            <a:xfrm>
              <a:off x="1484" y="444"/>
              <a:ext cx="529" cy="55"/>
              <a:chOff x="1484" y="444"/>
              <a:chExt cx="529" cy="55"/>
            </a:xfrm>
          </p:grpSpPr>
          <p:sp>
            <p:nvSpPr>
              <p:cNvPr id="118931" name="Freeform 17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932" name="Line 17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8925" name="Group 176"/>
            <p:cNvGrpSpPr>
              <a:grpSpLocks/>
            </p:cNvGrpSpPr>
            <p:nvPr/>
          </p:nvGrpSpPr>
          <p:grpSpPr bwMode="auto">
            <a:xfrm>
              <a:off x="3944" y="457"/>
              <a:ext cx="591" cy="55"/>
              <a:chOff x="3807" y="444"/>
              <a:chExt cx="591" cy="55"/>
            </a:xfrm>
          </p:grpSpPr>
          <p:sp>
            <p:nvSpPr>
              <p:cNvPr id="118929" name="Freeform 17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 name="T10" fmla="*/ 0 60000 65536"/>
                  <a:gd name="T11" fmla="*/ 0 60000 65536"/>
                  <a:gd name="T12" fmla="*/ 0 60000 65536"/>
                  <a:gd name="T13" fmla="*/ 0 60000 65536"/>
                  <a:gd name="T14" fmla="*/ 0 60000 65536"/>
                  <a:gd name="T15" fmla="*/ 0 w 96"/>
                  <a:gd name="T16" fmla="*/ 0 h 55"/>
                  <a:gd name="T17" fmla="*/ 96 w 96"/>
                  <a:gd name="T18" fmla="*/ 55 h 55"/>
                </a:gdLst>
                <a:ahLst/>
                <a:cxnLst>
                  <a:cxn ang="T10">
                    <a:pos x="T0" y="T1"/>
                  </a:cxn>
                  <a:cxn ang="T11">
                    <a:pos x="T2" y="T3"/>
                  </a:cxn>
                  <a:cxn ang="T12">
                    <a:pos x="T4" y="T5"/>
                  </a:cxn>
                  <a:cxn ang="T13">
                    <a:pos x="T6" y="T7"/>
                  </a:cxn>
                  <a:cxn ang="T14">
                    <a:pos x="T8" y="T9"/>
                  </a:cxn>
                </a:cxnLst>
                <a:rect l="T15" t="T16" r="T17" b="T18"/>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930" name="Line 17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18926" name="Rectangle 179"/>
            <p:cNvSpPr>
              <a:spLocks noChangeArrowheads="1"/>
            </p:cNvSpPr>
            <p:nvPr/>
          </p:nvSpPr>
          <p:spPr bwMode="auto">
            <a:xfrm>
              <a:off x="4323" y="3386"/>
              <a:ext cx="80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compare/contrast</a:t>
              </a:r>
              <a:endParaRPr lang="en-US">
                <a:latin typeface="Comic Sans MS" charset="0"/>
              </a:endParaRPr>
            </a:p>
          </p:txBody>
        </p:sp>
        <p:sp>
          <p:nvSpPr>
            <p:cNvPr id="118927" name="Rectangle 180"/>
            <p:cNvSpPr>
              <a:spLocks noChangeArrowheads="1"/>
            </p:cNvSpPr>
            <p:nvPr/>
          </p:nvSpPr>
          <p:spPr bwMode="auto">
            <a:xfrm>
              <a:off x="4322" y="271"/>
              <a:ext cx="157"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Comic Sans MS" charset="0"/>
                </a:rPr>
                <a:t>1/22</a:t>
              </a:r>
              <a:endParaRPr lang="en-US">
                <a:latin typeface="Comic Sans MS" charset="0"/>
              </a:endParaRPr>
            </a:p>
          </p:txBody>
        </p:sp>
        <p:sp>
          <p:nvSpPr>
            <p:cNvPr id="118928" name="Rectangle 181"/>
            <p:cNvSpPr>
              <a:spLocks noChangeArrowheads="1"/>
            </p:cNvSpPr>
            <p:nvPr/>
          </p:nvSpPr>
          <p:spPr bwMode="auto">
            <a:xfrm>
              <a:off x="741" y="3778"/>
              <a:ext cx="254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Comic Sans MS" charset="0"/>
                </a:rPr>
                <a:t>What examples of sectionalism exist in the world today?</a:t>
              </a:r>
              <a:endParaRPr lang="en-US">
                <a:latin typeface="Comic Sans MS" charset="0"/>
              </a:endParaRPr>
            </a:p>
          </p:txBody>
        </p:sp>
      </p:grpSp>
      <p:sp>
        <p:nvSpPr>
          <p:cNvPr id="118788" name="Rectangle 6"/>
          <p:cNvSpPr>
            <a:spLocks noChangeArrowheads="1"/>
          </p:cNvSpPr>
          <p:nvPr/>
        </p:nvSpPr>
        <p:spPr bwMode="auto">
          <a:xfrm>
            <a:off x="609600" y="1066800"/>
            <a:ext cx="2044700" cy="3860800"/>
          </a:xfrm>
          <a:prstGeom prst="rect">
            <a:avLst/>
          </a:prstGeom>
          <a:noFill/>
          <a:ln w="1270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18789" name="Group 21"/>
          <p:cNvGrpSpPr>
            <a:grpSpLocks/>
          </p:cNvGrpSpPr>
          <p:nvPr/>
        </p:nvGrpSpPr>
        <p:grpSpPr bwMode="auto">
          <a:xfrm>
            <a:off x="2674938" y="355600"/>
            <a:ext cx="5719762" cy="3632200"/>
            <a:chOff x="1925" y="360"/>
            <a:chExt cx="3603" cy="2288"/>
          </a:xfrm>
        </p:grpSpPr>
        <p:sp>
          <p:nvSpPr>
            <p:cNvPr id="118790" name="AutoShape 8"/>
            <p:cNvSpPr>
              <a:spLocks noChangeArrowheads="1"/>
            </p:cNvSpPr>
            <p:nvPr/>
          </p:nvSpPr>
          <p:spPr bwMode="auto">
            <a:xfrm>
              <a:off x="2360" y="360"/>
              <a:ext cx="3168" cy="2288"/>
            </a:xfrm>
            <a:prstGeom prst="roundRect">
              <a:avLst>
                <a:gd name="adj" fmla="val 6468"/>
              </a:avLst>
            </a:prstGeom>
            <a:solidFill>
              <a:schemeClr val="bg1"/>
            </a:solidFill>
            <a:ln w="127000">
              <a:solidFill>
                <a:srgbClr val="000000"/>
              </a:solidFill>
              <a:round/>
              <a:headEnd/>
              <a:tailEnd/>
            </a:ln>
          </p:spPr>
          <p:txBody>
            <a:bodyPr/>
            <a:lstStyle/>
            <a:p>
              <a:endParaRPr lang="en-US"/>
            </a:p>
          </p:txBody>
        </p:sp>
        <p:sp>
          <p:nvSpPr>
            <p:cNvPr id="118791" name="Freeform 9"/>
            <p:cNvSpPr>
              <a:spLocks/>
            </p:cNvSpPr>
            <p:nvPr/>
          </p:nvSpPr>
          <p:spPr bwMode="auto">
            <a:xfrm>
              <a:off x="1925" y="1165"/>
              <a:ext cx="214" cy="227"/>
            </a:xfrm>
            <a:custGeom>
              <a:avLst/>
              <a:gdLst>
                <a:gd name="T0" fmla="*/ 0 w 272"/>
                <a:gd name="T1" fmla="*/ 2 h 288"/>
                <a:gd name="T2" fmla="*/ 2 w 272"/>
                <a:gd name="T3" fmla="*/ 0 h 288"/>
                <a:gd name="T4" fmla="*/ 2 w 272"/>
                <a:gd name="T5" fmla="*/ 2 h 288"/>
                <a:gd name="T6" fmla="*/ 2 w 272"/>
                <a:gd name="T7" fmla="*/ 2 h 288"/>
                <a:gd name="T8" fmla="*/ 0 w 272"/>
                <a:gd name="T9" fmla="*/ 2 h 288"/>
                <a:gd name="T10" fmla="*/ 0 60000 65536"/>
                <a:gd name="T11" fmla="*/ 0 60000 65536"/>
                <a:gd name="T12" fmla="*/ 0 60000 65536"/>
                <a:gd name="T13" fmla="*/ 0 60000 65536"/>
                <a:gd name="T14" fmla="*/ 0 60000 65536"/>
                <a:gd name="T15" fmla="*/ 0 w 272"/>
                <a:gd name="T16" fmla="*/ 0 h 288"/>
                <a:gd name="T17" fmla="*/ 272 w 272"/>
                <a:gd name="T18" fmla="*/ 288 h 288"/>
              </a:gdLst>
              <a:ahLst/>
              <a:cxnLst>
                <a:cxn ang="T10">
                  <a:pos x="T0" y="T1"/>
                </a:cxn>
                <a:cxn ang="T11">
                  <a:pos x="T2" y="T3"/>
                </a:cxn>
                <a:cxn ang="T12">
                  <a:pos x="T4" y="T5"/>
                </a:cxn>
                <a:cxn ang="T13">
                  <a:pos x="T6" y="T7"/>
                </a:cxn>
                <a:cxn ang="T14">
                  <a:pos x="T8" y="T9"/>
                </a:cxn>
              </a:cxnLst>
              <a:rect l="T15" t="T16" r="T17" b="T18"/>
              <a:pathLst>
                <a:path w="272" h="288">
                  <a:moveTo>
                    <a:pt x="0" y="288"/>
                  </a:moveTo>
                  <a:lnTo>
                    <a:pt x="80" y="0"/>
                  </a:lnTo>
                  <a:lnTo>
                    <a:pt x="120" y="160"/>
                  </a:lnTo>
                  <a:lnTo>
                    <a:pt x="272" y="176"/>
                  </a:lnTo>
                  <a:lnTo>
                    <a:pt x="0" y="2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792" name="Line 10"/>
            <p:cNvSpPr>
              <a:spLocks noChangeShapeType="1"/>
            </p:cNvSpPr>
            <p:nvPr/>
          </p:nvSpPr>
          <p:spPr bwMode="auto">
            <a:xfrm flipH="1">
              <a:off x="2018" y="912"/>
              <a:ext cx="334" cy="378"/>
            </a:xfrm>
            <a:prstGeom prst="line">
              <a:avLst/>
            </a:prstGeom>
            <a:noFill/>
            <a:ln w="1016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8793" name="Group 20"/>
            <p:cNvGrpSpPr>
              <a:grpSpLocks/>
            </p:cNvGrpSpPr>
            <p:nvPr/>
          </p:nvGrpSpPr>
          <p:grpSpPr bwMode="auto">
            <a:xfrm>
              <a:off x="2544" y="568"/>
              <a:ext cx="2751" cy="1798"/>
              <a:chOff x="1448" y="552"/>
              <a:chExt cx="2751" cy="1798"/>
            </a:xfrm>
          </p:grpSpPr>
          <p:sp>
            <p:nvSpPr>
              <p:cNvPr id="118794" name="Rectangle 12"/>
              <p:cNvSpPr>
                <a:spLocks noChangeArrowheads="1"/>
              </p:cNvSpPr>
              <p:nvPr/>
            </p:nvSpPr>
            <p:spPr bwMode="auto">
              <a:xfrm>
                <a:off x="1944" y="552"/>
                <a:ext cx="1771"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8. UNIT SCHEDULE</a:t>
                </a:r>
                <a:endParaRPr lang="en-US">
                  <a:latin typeface="Times" charset="0"/>
                </a:endParaRPr>
              </a:p>
            </p:txBody>
          </p:sp>
          <p:sp>
            <p:nvSpPr>
              <p:cNvPr id="118795" name="Rectangle 14"/>
              <p:cNvSpPr>
                <a:spLocks noChangeArrowheads="1"/>
              </p:cNvSpPr>
              <p:nvPr/>
            </p:nvSpPr>
            <p:spPr bwMode="auto">
              <a:xfrm>
                <a:off x="1600" y="1000"/>
                <a:ext cx="2429"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To help students organize </a:t>
                </a:r>
                <a:endParaRPr lang="en-US">
                  <a:latin typeface="Times" charset="0"/>
                </a:endParaRPr>
              </a:p>
            </p:txBody>
          </p:sp>
          <p:sp>
            <p:nvSpPr>
              <p:cNvPr id="118796" name="Rectangle 15"/>
              <p:cNvSpPr>
                <a:spLocks noChangeArrowheads="1"/>
              </p:cNvSpPr>
              <p:nvPr/>
            </p:nvSpPr>
            <p:spPr bwMode="auto">
              <a:xfrm>
                <a:off x="1796" y="1224"/>
                <a:ext cx="207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task management and </a:t>
                </a:r>
                <a:endParaRPr lang="en-US">
                  <a:latin typeface="Times" charset="0"/>
                </a:endParaRPr>
              </a:p>
            </p:txBody>
          </p:sp>
          <p:sp>
            <p:nvSpPr>
              <p:cNvPr id="118797" name="Rectangle 16"/>
              <p:cNvSpPr>
                <a:spLocks noChangeArrowheads="1"/>
              </p:cNvSpPr>
              <p:nvPr/>
            </p:nvSpPr>
            <p:spPr bwMode="auto">
              <a:xfrm>
                <a:off x="1448" y="1448"/>
                <a:ext cx="2751"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completion, experiences that  </a:t>
                </a:r>
                <a:endParaRPr lang="en-US">
                  <a:latin typeface="Times" charset="0"/>
                </a:endParaRPr>
              </a:p>
            </p:txBody>
          </p:sp>
          <p:sp>
            <p:nvSpPr>
              <p:cNvPr id="118798" name="Rectangle 17"/>
              <p:cNvSpPr>
                <a:spLocks noChangeArrowheads="1"/>
              </p:cNvSpPr>
              <p:nvPr/>
            </p:nvSpPr>
            <p:spPr bwMode="auto">
              <a:xfrm>
                <a:off x="1536" y="1672"/>
                <a:ext cx="2557"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promote learning and show </a:t>
                </a:r>
                <a:endParaRPr lang="en-US">
                  <a:latin typeface="Times" charset="0"/>
                </a:endParaRPr>
              </a:p>
            </p:txBody>
          </p:sp>
          <p:sp>
            <p:nvSpPr>
              <p:cNvPr id="118799" name="Rectangle 18"/>
              <p:cNvSpPr>
                <a:spLocks noChangeArrowheads="1"/>
              </p:cNvSpPr>
              <p:nvPr/>
            </p:nvSpPr>
            <p:spPr bwMode="auto">
              <a:xfrm>
                <a:off x="1684" y="1896"/>
                <a:ext cx="2282"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students what they have </a:t>
                </a:r>
                <a:endParaRPr lang="en-US">
                  <a:latin typeface="Times" charset="0"/>
                </a:endParaRPr>
              </a:p>
            </p:txBody>
          </p:sp>
          <p:sp>
            <p:nvSpPr>
              <p:cNvPr id="118800" name="Rectangle 19"/>
              <p:cNvSpPr>
                <a:spLocks noChangeArrowheads="1"/>
              </p:cNvSpPr>
              <p:nvPr/>
            </p:nvSpPr>
            <p:spPr bwMode="auto">
              <a:xfrm>
                <a:off x="1984" y="2120"/>
                <a:ext cx="1685"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learned are listed. </a:t>
                </a:r>
                <a:endParaRPr lang="en-US">
                  <a:latin typeface="Times" charset="0"/>
                </a:endParaRPr>
              </a:p>
            </p:txBody>
          </p:sp>
        </p:grpSp>
      </p:grpSp>
      <p:sp>
        <p:nvSpPr>
          <p:cNvPr id="176" name="TextBox 175"/>
          <p:cNvSpPr txBox="1"/>
          <p:nvPr/>
        </p:nvSpPr>
        <p:spPr>
          <a:xfrm>
            <a:off x="7359649" y="3159184"/>
            <a:ext cx="1065212" cy="830997"/>
          </a:xfrm>
          <a:prstGeom prst="rect">
            <a:avLst/>
          </a:prstGeom>
          <a:noFill/>
        </p:spPr>
        <p:txBody>
          <a:bodyPr wrap="square" rtlCol="0">
            <a:spAutoFit/>
          </a:bodyPr>
          <a:lstStyle/>
          <a:p>
            <a:r>
              <a:rPr lang="en-US" b="1" dirty="0">
                <a:solidFill>
                  <a:schemeClr val="accent2"/>
                </a:solidFill>
              </a:rPr>
              <a:t>Pages 24-25</a:t>
            </a:r>
          </a:p>
        </p:txBody>
      </p:sp>
    </p:spTree>
    <p:extLst>
      <p:ext uri="{BB962C8B-B14F-4D97-AF65-F5344CB8AC3E}">
        <p14:creationId xmlns:p14="http://schemas.microsoft.com/office/powerpoint/2010/main" val="413926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5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18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5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fld id="{C90F1340-9EB8-4999-8DF4-C87CB00D13F8}" type="slidenum">
              <a:rPr lang="en-US" altLang="en-US" sz="750">
                <a:solidFill>
                  <a:srgbClr val="FFFFFF"/>
                </a:solidFill>
              </a:rPr>
              <a:pPr eaLnBrk="0" fontAlgn="base" hangingPunct="0">
                <a:spcBef>
                  <a:spcPct val="0"/>
                </a:spcBef>
                <a:spcAft>
                  <a:spcPct val="0"/>
                </a:spcAft>
                <a:buNone/>
              </a:pPr>
              <a:t>4</a:t>
            </a:fld>
            <a:endParaRPr lang="en-US" altLang="en-US" sz="750">
              <a:solidFill>
                <a:srgbClr val="FFFFFF"/>
              </a:solidFill>
            </a:endParaRPr>
          </a:p>
        </p:txBody>
      </p:sp>
      <p:sp>
        <p:nvSpPr>
          <p:cNvPr id="819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5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18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5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r>
              <a:rPr lang="en-US" altLang="en-US" sz="750">
                <a:solidFill>
                  <a:srgbClr val="FFFFFF"/>
                </a:solidFill>
              </a:rPr>
              <a:t>University of Kansas Center for Research on Learning  2019</a:t>
            </a:r>
          </a:p>
        </p:txBody>
      </p:sp>
      <p:sp>
        <p:nvSpPr>
          <p:cNvPr id="81923" name="Rectangle 1026"/>
          <p:cNvSpPr>
            <a:spLocks noGrp="1" noChangeArrowheads="1"/>
          </p:cNvSpPr>
          <p:nvPr>
            <p:ph type="title"/>
          </p:nvPr>
        </p:nvSpPr>
        <p:spPr>
          <a:xfrm>
            <a:off x="822960" y="286605"/>
            <a:ext cx="8054822" cy="968438"/>
          </a:xfrm>
        </p:spPr>
        <p:txBody>
          <a:bodyPr>
            <a:normAutofit/>
          </a:bodyPr>
          <a:lstStyle/>
          <a:p>
            <a:pPr eaLnBrk="1" hangingPunct="1"/>
            <a:r>
              <a:rPr lang="en-US" altLang="en-US" sz="4000" b="1" dirty="0">
                <a:latin typeface="Calibri" panose="020F0502020204030204" pitchFamily="34" charset="0"/>
                <a:cs typeface="Calibri" panose="020F0502020204030204" pitchFamily="34" charset="0"/>
              </a:rPr>
              <a:t>Linking Steps for the Course Organizer</a:t>
            </a:r>
          </a:p>
        </p:txBody>
      </p:sp>
      <p:sp>
        <p:nvSpPr>
          <p:cNvPr id="81924" name="Rectangle 1027"/>
          <p:cNvSpPr>
            <a:spLocks noGrp="1" noChangeArrowheads="1"/>
          </p:cNvSpPr>
          <p:nvPr>
            <p:ph type="body" idx="1"/>
          </p:nvPr>
        </p:nvSpPr>
        <p:spPr>
          <a:xfrm>
            <a:off x="1169043" y="1845734"/>
            <a:ext cx="7197717" cy="4023360"/>
          </a:xfrm>
        </p:spPr>
        <p:txBody>
          <a:bodyPr>
            <a:normAutofit fontScale="85000" lnSpcReduction="10000"/>
          </a:bodyPr>
          <a:lstStyle/>
          <a:p>
            <a:pPr eaLnBrk="1" hangingPunct="1">
              <a:lnSpc>
                <a:spcPct val="150000"/>
              </a:lnSpc>
              <a:buFontTx/>
              <a:buNone/>
            </a:pPr>
            <a:r>
              <a:rPr lang="en-US" altLang="en-US" sz="2800" b="1" dirty="0"/>
              <a:t>C</a:t>
            </a:r>
            <a:r>
              <a:rPr lang="en-US" altLang="en-US" sz="2800" dirty="0"/>
              <a:t>ue Course Questions.</a:t>
            </a:r>
          </a:p>
          <a:p>
            <a:pPr eaLnBrk="1" hangingPunct="1">
              <a:lnSpc>
                <a:spcPct val="150000"/>
              </a:lnSpc>
              <a:buFontTx/>
              <a:buNone/>
            </a:pPr>
            <a:r>
              <a:rPr lang="en-US" altLang="en-US" sz="2800" b="1" dirty="0"/>
              <a:t>O</a:t>
            </a:r>
            <a:r>
              <a:rPr lang="en-US" altLang="en-US" sz="2800" dirty="0"/>
              <a:t>utline Critical Concepts and Units.</a:t>
            </a:r>
          </a:p>
          <a:p>
            <a:pPr eaLnBrk="1" hangingPunct="1">
              <a:lnSpc>
                <a:spcPct val="150000"/>
              </a:lnSpc>
              <a:buFontTx/>
              <a:buNone/>
            </a:pPr>
            <a:r>
              <a:rPr lang="en-US" altLang="en-US" sz="2800" b="1" dirty="0"/>
              <a:t>U</a:t>
            </a:r>
            <a:r>
              <a:rPr lang="en-US" altLang="en-US" sz="2800" dirty="0"/>
              <a:t>ncover Community Principles.</a:t>
            </a:r>
          </a:p>
          <a:p>
            <a:pPr eaLnBrk="1" hangingPunct="1">
              <a:lnSpc>
                <a:spcPct val="150000"/>
              </a:lnSpc>
              <a:buFontTx/>
              <a:buNone/>
            </a:pPr>
            <a:r>
              <a:rPr lang="en-US" altLang="en-US" sz="2800" b="1" dirty="0"/>
              <a:t>R</a:t>
            </a:r>
            <a:r>
              <a:rPr lang="en-US" altLang="en-US" sz="2800" dirty="0"/>
              <a:t>eveal Learning Rituals.</a:t>
            </a:r>
          </a:p>
          <a:p>
            <a:pPr eaLnBrk="1" hangingPunct="1">
              <a:lnSpc>
                <a:spcPct val="150000"/>
              </a:lnSpc>
              <a:buFontTx/>
              <a:buNone/>
            </a:pPr>
            <a:r>
              <a:rPr lang="en-US" altLang="en-US" sz="2800" b="1" dirty="0"/>
              <a:t>S</a:t>
            </a:r>
            <a:r>
              <a:rPr lang="en-US" altLang="en-US" sz="2800" dirty="0"/>
              <a:t>hare Performance Options.</a:t>
            </a:r>
          </a:p>
          <a:p>
            <a:pPr eaLnBrk="1" hangingPunct="1">
              <a:lnSpc>
                <a:spcPct val="150000"/>
              </a:lnSpc>
              <a:buFontTx/>
              <a:buNone/>
            </a:pPr>
            <a:r>
              <a:rPr lang="en-US" altLang="en-US" sz="2800" b="1" dirty="0"/>
              <a:t>E</a:t>
            </a:r>
            <a:r>
              <a:rPr lang="en-US" altLang="en-US" sz="2800" dirty="0"/>
              <a:t>xplain Course Standards</a:t>
            </a:r>
          </a:p>
        </p:txBody>
      </p:sp>
    </p:spTree>
    <p:extLst>
      <p:ext uri="{BB962C8B-B14F-4D97-AF65-F5344CB8AC3E}">
        <p14:creationId xmlns:p14="http://schemas.microsoft.com/office/powerpoint/2010/main" val="2830054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ctr" eaLnBrk="1" hangingPunct="1"/>
            <a:r>
              <a:rPr lang="en-US" b="1" dirty="0">
                <a:latin typeface="Arial" charset="0"/>
                <a:ea typeface="MS PGothic" charset="0"/>
              </a:rPr>
              <a:t>Practice</a:t>
            </a:r>
          </a:p>
        </p:txBody>
      </p:sp>
      <p:sp>
        <p:nvSpPr>
          <p:cNvPr id="106500" name="Rectangle 3"/>
          <p:cNvSpPr>
            <a:spLocks noGrp="1" noChangeArrowheads="1"/>
          </p:cNvSpPr>
          <p:nvPr>
            <p:ph idx="1"/>
          </p:nvPr>
        </p:nvSpPr>
        <p:spPr>
          <a:xfrm>
            <a:off x="1203767" y="2159000"/>
            <a:ext cx="6863788" cy="4360863"/>
          </a:xfrm>
        </p:spPr>
        <p:txBody>
          <a:bodyPr>
            <a:normAutofit/>
          </a:bodyPr>
          <a:lstStyle/>
          <a:p>
            <a:pPr eaLnBrk="1" hangingPunct="1"/>
            <a:r>
              <a:rPr lang="en-US" sz="4400" dirty="0">
                <a:latin typeface="Arial" charset="0"/>
                <a:ea typeface="MS PGothic" charset="0"/>
              </a:rPr>
              <a:t>Complete boxes 5, 6, 7, 8 on your draft device.</a:t>
            </a:r>
          </a:p>
        </p:txBody>
      </p:sp>
      <p:sp>
        <p:nvSpPr>
          <p:cNvPr id="106499" name="Footer Placeholder 3"/>
          <p:cNvSpPr txBox="1">
            <a:spLocks/>
          </p:cNvSpPr>
          <p:nvPr/>
        </p:nvSpPr>
        <p:spPr bwMode="auto">
          <a:xfrm>
            <a:off x="4632325" y="6532563"/>
            <a:ext cx="4340225"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Tree>
    <p:extLst>
      <p:ext uri="{BB962C8B-B14F-4D97-AF65-F5344CB8AC3E}">
        <p14:creationId xmlns:p14="http://schemas.microsoft.com/office/powerpoint/2010/main" val="1066677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9" name="Group 20"/>
          <p:cNvGrpSpPr>
            <a:grpSpLocks noChangeAspect="1"/>
          </p:cNvGrpSpPr>
          <p:nvPr/>
        </p:nvGrpSpPr>
        <p:grpSpPr bwMode="auto">
          <a:xfrm>
            <a:off x="428625" y="88900"/>
            <a:ext cx="8288338" cy="6442075"/>
            <a:chOff x="156" y="-7"/>
            <a:chExt cx="5495" cy="4271"/>
          </a:xfrm>
        </p:grpSpPr>
        <p:sp>
          <p:nvSpPr>
            <p:cNvPr id="126993" name="Rectangle 21"/>
            <p:cNvSpPr>
              <a:spLocks noChangeAspect="1" noChangeArrowheads="1"/>
            </p:cNvSpPr>
            <p:nvPr/>
          </p:nvSpPr>
          <p:spPr bwMode="auto">
            <a:xfrm>
              <a:off x="303" y="240"/>
              <a:ext cx="5147" cy="37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ndParaRPr>
            </a:p>
          </p:txBody>
        </p:sp>
        <p:sp>
          <p:nvSpPr>
            <p:cNvPr id="126994" name="Rectangle 22"/>
            <p:cNvSpPr>
              <a:spLocks noChangeAspect="1" noChangeArrowheads="1"/>
            </p:cNvSpPr>
            <p:nvPr/>
          </p:nvSpPr>
          <p:spPr bwMode="auto">
            <a:xfrm>
              <a:off x="295" y="233"/>
              <a:ext cx="5163" cy="3765"/>
            </a:xfrm>
            <a:prstGeom prst="rect">
              <a:avLst/>
            </a:prstGeom>
            <a:noFill/>
            <a:ln w="2381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995" name="Rectangle 23"/>
            <p:cNvSpPr>
              <a:spLocks noChangeAspect="1" noChangeArrowheads="1"/>
            </p:cNvSpPr>
            <p:nvPr/>
          </p:nvSpPr>
          <p:spPr bwMode="auto">
            <a:xfrm>
              <a:off x="3892" y="36"/>
              <a:ext cx="219"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NAME</a:t>
              </a:r>
              <a:endParaRPr lang="en-US">
                <a:latin typeface="Arial" charset="0"/>
              </a:endParaRPr>
            </a:p>
          </p:txBody>
        </p:sp>
        <p:sp>
          <p:nvSpPr>
            <p:cNvPr id="126996" name="Rectangle 24"/>
            <p:cNvSpPr>
              <a:spLocks noChangeAspect="1" noChangeArrowheads="1"/>
            </p:cNvSpPr>
            <p:nvPr/>
          </p:nvSpPr>
          <p:spPr bwMode="auto">
            <a:xfrm>
              <a:off x="3892" y="124"/>
              <a:ext cx="202"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a:solidFill>
                    <a:srgbClr val="000000"/>
                  </a:solidFill>
                  <a:latin typeface="Arial" charset="0"/>
                </a:rPr>
                <a:t>DATE</a:t>
              </a:r>
              <a:endParaRPr lang="en-US">
                <a:latin typeface="Arial" charset="0"/>
              </a:endParaRPr>
            </a:p>
          </p:txBody>
        </p:sp>
        <p:sp>
          <p:nvSpPr>
            <p:cNvPr id="126997" name="Line 25"/>
            <p:cNvSpPr>
              <a:spLocks noChangeAspect="1" noChangeShapeType="1"/>
            </p:cNvSpPr>
            <p:nvPr/>
          </p:nvSpPr>
          <p:spPr bwMode="auto">
            <a:xfrm>
              <a:off x="4118" y="95"/>
              <a:ext cx="134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998" name="Line 26"/>
            <p:cNvSpPr>
              <a:spLocks noChangeAspect="1" noChangeShapeType="1"/>
            </p:cNvSpPr>
            <p:nvPr/>
          </p:nvSpPr>
          <p:spPr bwMode="auto">
            <a:xfrm>
              <a:off x="4133" y="189"/>
              <a:ext cx="131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999" name="Rectangle 27"/>
            <p:cNvSpPr>
              <a:spLocks noChangeAspect="1" noChangeArrowheads="1"/>
            </p:cNvSpPr>
            <p:nvPr/>
          </p:nvSpPr>
          <p:spPr bwMode="auto">
            <a:xfrm>
              <a:off x="324" y="51"/>
              <a:ext cx="1282"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700" b="1">
                  <a:solidFill>
                    <a:srgbClr val="000000"/>
                  </a:solidFill>
                  <a:latin typeface="Arial" charset="0"/>
                </a:rPr>
                <a:t>The Unit Organizer</a:t>
              </a:r>
              <a:endParaRPr lang="en-US">
                <a:latin typeface="Arial" charset="0"/>
              </a:endParaRPr>
            </a:p>
          </p:txBody>
        </p:sp>
        <p:sp>
          <p:nvSpPr>
            <p:cNvPr id="127000" name="Line 28"/>
            <p:cNvSpPr>
              <a:spLocks noChangeAspect="1" noChangeShapeType="1"/>
            </p:cNvSpPr>
            <p:nvPr/>
          </p:nvSpPr>
          <p:spPr bwMode="auto">
            <a:xfrm>
              <a:off x="324" y="3546"/>
              <a:ext cx="5112" cy="1"/>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01" name="Rectangle 29"/>
            <p:cNvSpPr>
              <a:spLocks noChangeAspect="1" noChangeArrowheads="1"/>
            </p:cNvSpPr>
            <p:nvPr/>
          </p:nvSpPr>
          <p:spPr bwMode="auto">
            <a:xfrm rot="-5400000">
              <a:off x="221" y="4082"/>
              <a:ext cx="24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pPr algn="just"/>
              <a:endParaRPr lang="en-US">
                <a:latin typeface="Times" charset="0"/>
              </a:endParaRPr>
            </a:p>
          </p:txBody>
        </p:sp>
        <p:sp>
          <p:nvSpPr>
            <p:cNvPr id="127002" name="Rectangle 30"/>
            <p:cNvSpPr>
              <a:spLocks noChangeAspect="1" noChangeArrowheads="1"/>
            </p:cNvSpPr>
            <p:nvPr/>
          </p:nvSpPr>
          <p:spPr bwMode="auto">
            <a:xfrm rot="-5400000">
              <a:off x="220" y="4143"/>
              <a:ext cx="24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pPr algn="just"/>
              <a:endParaRPr lang="en-US">
                <a:latin typeface="Arial" charset="0"/>
              </a:endParaRPr>
            </a:p>
          </p:txBody>
        </p:sp>
        <p:sp>
          <p:nvSpPr>
            <p:cNvPr id="127003" name="Rectangle 31"/>
            <p:cNvSpPr>
              <a:spLocks noChangeAspect="1" noChangeArrowheads="1"/>
            </p:cNvSpPr>
            <p:nvPr/>
          </p:nvSpPr>
          <p:spPr bwMode="auto">
            <a:xfrm rot="-5400000">
              <a:off x="287" y="3636"/>
              <a:ext cx="398"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NEW </a:t>
              </a:r>
              <a:endParaRPr lang="en-US">
                <a:latin typeface="Arial" charset="0"/>
              </a:endParaRPr>
            </a:p>
            <a:p>
              <a:pPr algn="ctr"/>
              <a:r>
                <a:rPr lang="en-US" sz="800" b="1">
                  <a:solidFill>
                    <a:srgbClr val="000000"/>
                  </a:solidFill>
                  <a:latin typeface="Arial" charset="0"/>
                </a:rPr>
                <a:t>UNIT </a:t>
              </a:r>
              <a:endParaRPr lang="en-US">
                <a:latin typeface="Arial" charset="0"/>
              </a:endParaRPr>
            </a:p>
            <a:p>
              <a:pPr algn="ctr"/>
              <a:r>
                <a:rPr lang="en-US" sz="800" b="1">
                  <a:solidFill>
                    <a:srgbClr val="000000"/>
                  </a:solidFill>
                  <a:latin typeface="Arial" charset="0"/>
                </a:rPr>
                <a:t>SELF-TEST</a:t>
              </a:r>
            </a:p>
            <a:p>
              <a:pPr algn="ctr"/>
              <a:r>
                <a:rPr lang="en-US" sz="800" b="1">
                  <a:solidFill>
                    <a:srgbClr val="000000"/>
                  </a:solidFill>
                  <a:latin typeface="Arial" charset="0"/>
                </a:rPr>
                <a:t>QUESTIONS</a:t>
              </a:r>
            </a:p>
          </p:txBody>
        </p:sp>
        <p:sp>
          <p:nvSpPr>
            <p:cNvPr id="127004" name="Rectangle 32"/>
            <p:cNvSpPr>
              <a:spLocks noChangeAspect="1" noChangeArrowheads="1"/>
            </p:cNvSpPr>
            <p:nvPr/>
          </p:nvSpPr>
          <p:spPr bwMode="auto">
            <a:xfrm rot="-5400000">
              <a:off x="35" y="3395"/>
              <a:ext cx="24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pPr algn="just"/>
              <a:endParaRPr lang="en-US">
                <a:latin typeface="Arial" charset="0"/>
              </a:endParaRPr>
            </a:p>
          </p:txBody>
        </p:sp>
        <p:sp>
          <p:nvSpPr>
            <p:cNvPr id="127005" name="Line 33"/>
            <p:cNvSpPr>
              <a:spLocks noChangeAspect="1" noChangeShapeType="1"/>
            </p:cNvSpPr>
            <p:nvPr/>
          </p:nvSpPr>
          <p:spPr bwMode="auto">
            <a:xfrm>
              <a:off x="645" y="3546"/>
              <a:ext cx="1" cy="430"/>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06" name="Rectangle 34"/>
            <p:cNvSpPr>
              <a:spLocks noChangeAspect="1" noChangeArrowheads="1"/>
            </p:cNvSpPr>
            <p:nvPr/>
          </p:nvSpPr>
          <p:spPr bwMode="auto">
            <a:xfrm>
              <a:off x="455" y="248"/>
              <a:ext cx="860" cy="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b="1">
                  <a:solidFill>
                    <a:srgbClr val="000000"/>
                  </a:solidFill>
                  <a:latin typeface="Arial" charset="0"/>
                </a:rPr>
                <a:t>Expanded Unit Map</a:t>
              </a:r>
              <a:endParaRPr lang="en-US">
                <a:latin typeface="Arial" charset="0"/>
              </a:endParaRPr>
            </a:p>
          </p:txBody>
        </p:sp>
        <p:sp>
          <p:nvSpPr>
            <p:cNvPr id="127007" name="Line 35"/>
            <p:cNvSpPr>
              <a:spLocks noChangeAspect="1" noChangeShapeType="1"/>
            </p:cNvSpPr>
            <p:nvPr/>
          </p:nvSpPr>
          <p:spPr bwMode="auto">
            <a:xfrm>
              <a:off x="2298" y="291"/>
              <a:ext cx="728" cy="204"/>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08" name="Rectangle 36"/>
            <p:cNvSpPr>
              <a:spLocks noChangeAspect="1" noChangeArrowheads="1"/>
            </p:cNvSpPr>
            <p:nvPr/>
          </p:nvSpPr>
          <p:spPr bwMode="auto">
            <a:xfrm>
              <a:off x="1730" y="95"/>
              <a:ext cx="2111" cy="1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7009" name="Rectangle 37"/>
            <p:cNvSpPr>
              <a:spLocks noChangeAspect="1" noChangeArrowheads="1"/>
            </p:cNvSpPr>
            <p:nvPr/>
          </p:nvSpPr>
          <p:spPr bwMode="auto">
            <a:xfrm>
              <a:off x="1715" y="80"/>
              <a:ext cx="2141" cy="226"/>
            </a:xfrm>
            <a:prstGeom prst="rect">
              <a:avLst/>
            </a:prstGeom>
            <a:noFill/>
            <a:ln w="460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010" name="Rectangle 38"/>
            <p:cNvSpPr>
              <a:spLocks noChangeAspect="1" noChangeArrowheads="1"/>
            </p:cNvSpPr>
            <p:nvPr/>
          </p:nvSpPr>
          <p:spPr bwMode="auto">
            <a:xfrm rot="960000">
              <a:off x="2624" y="340"/>
              <a:ext cx="354"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is about...</a:t>
              </a:r>
              <a:endParaRPr lang="en-US">
                <a:latin typeface="Arial" charset="0"/>
              </a:endParaRPr>
            </a:p>
          </p:txBody>
        </p:sp>
        <p:sp>
          <p:nvSpPr>
            <p:cNvPr id="127011" name="Oval 39"/>
            <p:cNvSpPr>
              <a:spLocks noChangeAspect="1" noChangeArrowheads="1"/>
            </p:cNvSpPr>
            <p:nvPr/>
          </p:nvSpPr>
          <p:spPr bwMode="auto">
            <a:xfrm>
              <a:off x="346" y="255"/>
              <a:ext cx="102" cy="102"/>
            </a:xfrm>
            <a:prstGeom prst="ellipse">
              <a:avLst/>
            </a:prstGeom>
            <a:solidFill>
              <a:srgbClr val="FFFFFF"/>
            </a:solidFill>
            <a:ln w="11113">
              <a:solidFill>
                <a:srgbClr val="000000"/>
              </a:solidFill>
              <a:round/>
              <a:headEnd/>
              <a:tailEnd/>
            </a:ln>
          </p:spPr>
          <p:txBody>
            <a:bodyPr/>
            <a:lstStyle/>
            <a:p>
              <a:endParaRPr lang="en-US"/>
            </a:p>
          </p:txBody>
        </p:sp>
        <p:sp>
          <p:nvSpPr>
            <p:cNvPr id="127012" name="Oval 40"/>
            <p:cNvSpPr>
              <a:spLocks noChangeAspect="1" noChangeArrowheads="1"/>
            </p:cNvSpPr>
            <p:nvPr/>
          </p:nvSpPr>
          <p:spPr bwMode="auto">
            <a:xfrm>
              <a:off x="346" y="3575"/>
              <a:ext cx="102" cy="102"/>
            </a:xfrm>
            <a:prstGeom prst="ellipse">
              <a:avLst/>
            </a:prstGeom>
            <a:solidFill>
              <a:srgbClr val="FFFFFF"/>
            </a:solidFill>
            <a:ln w="11113">
              <a:solidFill>
                <a:srgbClr val="000000"/>
              </a:solidFill>
              <a:round/>
              <a:headEnd/>
              <a:tailEnd/>
            </a:ln>
          </p:spPr>
          <p:txBody>
            <a:bodyPr/>
            <a:lstStyle/>
            <a:p>
              <a:endParaRPr lang="en-US"/>
            </a:p>
          </p:txBody>
        </p:sp>
        <p:sp>
          <p:nvSpPr>
            <p:cNvPr id="127013" name="Rectangle 41"/>
            <p:cNvSpPr>
              <a:spLocks noChangeAspect="1" noChangeArrowheads="1"/>
            </p:cNvSpPr>
            <p:nvPr/>
          </p:nvSpPr>
          <p:spPr bwMode="auto">
            <a:xfrm>
              <a:off x="372" y="263"/>
              <a:ext cx="42"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9</a:t>
              </a:r>
              <a:endParaRPr lang="en-US">
                <a:latin typeface="Arial" charset="0"/>
              </a:endParaRPr>
            </a:p>
          </p:txBody>
        </p:sp>
        <p:sp>
          <p:nvSpPr>
            <p:cNvPr id="127014" name="Rectangle 42"/>
            <p:cNvSpPr>
              <a:spLocks noChangeAspect="1" noChangeArrowheads="1"/>
            </p:cNvSpPr>
            <p:nvPr/>
          </p:nvSpPr>
          <p:spPr bwMode="auto">
            <a:xfrm>
              <a:off x="366" y="3591"/>
              <a:ext cx="85"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900" b="1">
                  <a:solidFill>
                    <a:srgbClr val="000000"/>
                  </a:solidFill>
                  <a:latin typeface="Arial" charset="0"/>
                </a:rPr>
                <a:t>10</a:t>
              </a:r>
              <a:endParaRPr lang="en-US">
                <a:latin typeface="Arial" charset="0"/>
              </a:endParaRPr>
            </a:p>
          </p:txBody>
        </p:sp>
        <p:sp>
          <p:nvSpPr>
            <p:cNvPr id="127015" name="Rectangle 43"/>
            <p:cNvSpPr>
              <a:spLocks noChangeAspect="1" noChangeArrowheads="1"/>
            </p:cNvSpPr>
            <p:nvPr/>
          </p:nvSpPr>
          <p:spPr bwMode="auto">
            <a:xfrm>
              <a:off x="1248" y="3677"/>
              <a:ext cx="420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How did national events and leaders pull the different sections of the U.S. apart? </a:t>
              </a:r>
              <a:endParaRPr lang="en-US">
                <a:latin typeface="Comic Sans MS" charset="0"/>
              </a:endParaRPr>
            </a:p>
          </p:txBody>
        </p:sp>
        <p:sp>
          <p:nvSpPr>
            <p:cNvPr id="127016" name="Rectangle 44"/>
            <p:cNvSpPr>
              <a:spLocks noChangeAspect="1" noChangeArrowheads="1"/>
            </p:cNvSpPr>
            <p:nvPr/>
          </p:nvSpPr>
          <p:spPr bwMode="auto">
            <a:xfrm>
              <a:off x="1981" y="116"/>
              <a:ext cx="1647"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500">
                  <a:solidFill>
                    <a:srgbClr val="000000"/>
                  </a:solidFill>
                  <a:latin typeface="Comic Sans MS" charset="0"/>
                </a:rPr>
                <a:t>The Causes of the Civil War</a:t>
              </a:r>
              <a:endParaRPr lang="en-US">
                <a:latin typeface="Comic Sans MS" charset="0"/>
              </a:endParaRPr>
            </a:p>
          </p:txBody>
        </p:sp>
        <p:sp>
          <p:nvSpPr>
            <p:cNvPr id="127017" name="Rectangle 45"/>
            <p:cNvSpPr>
              <a:spLocks noChangeAspect="1" noChangeArrowheads="1"/>
            </p:cNvSpPr>
            <p:nvPr/>
          </p:nvSpPr>
          <p:spPr bwMode="auto">
            <a:xfrm>
              <a:off x="4344" y="-7"/>
              <a:ext cx="582"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Elida Cordora</a:t>
              </a:r>
              <a:endParaRPr lang="en-US">
                <a:latin typeface="Comic Sans MS" charset="0"/>
              </a:endParaRPr>
            </a:p>
          </p:txBody>
        </p:sp>
        <p:sp>
          <p:nvSpPr>
            <p:cNvPr id="127018" name="Rectangle 46"/>
            <p:cNvSpPr>
              <a:spLocks noChangeAspect="1" noChangeArrowheads="1"/>
            </p:cNvSpPr>
            <p:nvPr/>
          </p:nvSpPr>
          <p:spPr bwMode="auto">
            <a:xfrm>
              <a:off x="4301" y="94"/>
              <a:ext cx="18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1/22</a:t>
              </a:r>
              <a:endParaRPr lang="en-US">
                <a:latin typeface="Comic Sans MS" charset="0"/>
              </a:endParaRPr>
            </a:p>
          </p:txBody>
        </p:sp>
        <p:sp>
          <p:nvSpPr>
            <p:cNvPr id="127019" name="Line 47"/>
            <p:cNvSpPr>
              <a:spLocks noChangeAspect="1" noChangeShapeType="1"/>
            </p:cNvSpPr>
            <p:nvPr/>
          </p:nvSpPr>
          <p:spPr bwMode="auto">
            <a:xfrm>
              <a:off x="3499" y="1638"/>
              <a:ext cx="1" cy="1500"/>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0" name="Line 48"/>
            <p:cNvSpPr>
              <a:spLocks noChangeAspect="1" noChangeShapeType="1"/>
            </p:cNvSpPr>
            <p:nvPr/>
          </p:nvSpPr>
          <p:spPr bwMode="auto">
            <a:xfrm>
              <a:off x="3135" y="947"/>
              <a:ext cx="466" cy="35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1" name="Line 49"/>
            <p:cNvSpPr>
              <a:spLocks noChangeAspect="1" noChangeShapeType="1"/>
            </p:cNvSpPr>
            <p:nvPr/>
          </p:nvSpPr>
          <p:spPr bwMode="auto">
            <a:xfrm flipH="1">
              <a:off x="2414" y="961"/>
              <a:ext cx="175" cy="35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2" name="Line 50"/>
            <p:cNvSpPr>
              <a:spLocks noChangeAspect="1" noChangeShapeType="1"/>
            </p:cNvSpPr>
            <p:nvPr/>
          </p:nvSpPr>
          <p:spPr bwMode="auto">
            <a:xfrm flipH="1">
              <a:off x="1730" y="757"/>
              <a:ext cx="626" cy="18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3" name="Line 51"/>
            <p:cNvSpPr>
              <a:spLocks noChangeAspect="1" noChangeShapeType="1"/>
            </p:cNvSpPr>
            <p:nvPr/>
          </p:nvSpPr>
          <p:spPr bwMode="auto">
            <a:xfrm>
              <a:off x="3470" y="750"/>
              <a:ext cx="1012" cy="204"/>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4" name="Oval 52"/>
            <p:cNvSpPr>
              <a:spLocks noChangeAspect="1" noChangeArrowheads="1"/>
            </p:cNvSpPr>
            <p:nvPr/>
          </p:nvSpPr>
          <p:spPr bwMode="auto">
            <a:xfrm>
              <a:off x="2276" y="473"/>
              <a:ext cx="1238" cy="56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7025" name="Oval 53"/>
            <p:cNvSpPr>
              <a:spLocks noChangeAspect="1" noChangeArrowheads="1"/>
            </p:cNvSpPr>
            <p:nvPr/>
          </p:nvSpPr>
          <p:spPr bwMode="auto">
            <a:xfrm>
              <a:off x="2269" y="466"/>
              <a:ext cx="1252" cy="575"/>
            </a:xfrm>
            <a:prstGeom prst="ellipse">
              <a:avLst/>
            </a:prstGeom>
            <a:noFill/>
            <a:ln w="238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27026" name="Group 54"/>
            <p:cNvGrpSpPr>
              <a:grpSpLocks noChangeAspect="1"/>
            </p:cNvGrpSpPr>
            <p:nvPr/>
          </p:nvGrpSpPr>
          <p:grpSpPr bwMode="auto">
            <a:xfrm>
              <a:off x="2370" y="874"/>
              <a:ext cx="1064" cy="1"/>
              <a:chOff x="2370" y="874"/>
              <a:chExt cx="1064" cy="1"/>
            </a:xfrm>
          </p:grpSpPr>
          <p:sp>
            <p:nvSpPr>
              <p:cNvPr id="127102" name="Line 55"/>
              <p:cNvSpPr>
                <a:spLocks noChangeAspect="1"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3" name="Line 56"/>
              <p:cNvSpPr>
                <a:spLocks noChangeAspect="1"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4" name="Line 57"/>
              <p:cNvSpPr>
                <a:spLocks noChangeAspect="1"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5" name="Line 58"/>
              <p:cNvSpPr>
                <a:spLocks noChangeAspect="1"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6" name="Line 59"/>
              <p:cNvSpPr>
                <a:spLocks noChangeAspect="1"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7" name="Line 60"/>
              <p:cNvSpPr>
                <a:spLocks noChangeAspect="1"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8" name="Line 61"/>
              <p:cNvSpPr>
                <a:spLocks noChangeAspect="1"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9" name="Line 62"/>
              <p:cNvSpPr>
                <a:spLocks noChangeAspect="1"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10" name="Line 63"/>
              <p:cNvSpPr>
                <a:spLocks noChangeAspect="1"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11" name="Line 64"/>
              <p:cNvSpPr>
                <a:spLocks noChangeAspect="1"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12" name="Line 65"/>
              <p:cNvSpPr>
                <a:spLocks noChangeAspect="1"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13" name="Line 66"/>
              <p:cNvSpPr>
                <a:spLocks noChangeAspect="1"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14" name="Line 67"/>
              <p:cNvSpPr>
                <a:spLocks noChangeAspect="1"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15" name="Line 68"/>
              <p:cNvSpPr>
                <a:spLocks noChangeAspect="1"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16" name="Line 69"/>
              <p:cNvSpPr>
                <a:spLocks noChangeAspect="1"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17" name="Line 70"/>
              <p:cNvSpPr>
                <a:spLocks noChangeAspect="1"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18" name="Line 71"/>
              <p:cNvSpPr>
                <a:spLocks noChangeAspect="1"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27027" name="Rectangle 72"/>
            <p:cNvSpPr>
              <a:spLocks noChangeAspect="1" noChangeArrowheads="1"/>
            </p:cNvSpPr>
            <p:nvPr/>
          </p:nvSpPr>
          <p:spPr bwMode="auto">
            <a:xfrm>
              <a:off x="2458" y="634"/>
              <a:ext cx="843"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700">
                  <a:solidFill>
                    <a:srgbClr val="000000"/>
                  </a:solidFill>
                  <a:latin typeface="Comic Sans MS" charset="0"/>
                </a:rPr>
                <a:t>Sectionalism</a:t>
              </a:r>
              <a:endParaRPr lang="en-US">
                <a:latin typeface="Comic Sans MS" charset="0"/>
              </a:endParaRPr>
            </a:p>
          </p:txBody>
        </p:sp>
        <p:sp>
          <p:nvSpPr>
            <p:cNvPr id="127028" name="Rectangle 73"/>
            <p:cNvSpPr>
              <a:spLocks noChangeAspect="1" noChangeArrowheads="1"/>
            </p:cNvSpPr>
            <p:nvPr/>
          </p:nvSpPr>
          <p:spPr bwMode="auto">
            <a:xfrm>
              <a:off x="2650" y="896"/>
              <a:ext cx="51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pp. 201-236</a:t>
              </a:r>
              <a:endParaRPr lang="en-US">
                <a:latin typeface="Comic Sans MS" charset="0"/>
              </a:endParaRPr>
            </a:p>
          </p:txBody>
        </p:sp>
        <p:sp>
          <p:nvSpPr>
            <p:cNvPr id="127029" name="Line 74"/>
            <p:cNvSpPr>
              <a:spLocks noChangeAspect="1" noChangeShapeType="1"/>
            </p:cNvSpPr>
            <p:nvPr/>
          </p:nvSpPr>
          <p:spPr bwMode="auto">
            <a:xfrm flipH="1">
              <a:off x="2057" y="1602"/>
              <a:ext cx="241" cy="32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0" name="Line 75"/>
            <p:cNvSpPr>
              <a:spLocks noChangeAspect="1" noChangeShapeType="1"/>
            </p:cNvSpPr>
            <p:nvPr/>
          </p:nvSpPr>
          <p:spPr bwMode="auto">
            <a:xfrm>
              <a:off x="2545" y="1558"/>
              <a:ext cx="1" cy="394"/>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1" name="Line 76"/>
            <p:cNvSpPr>
              <a:spLocks noChangeAspect="1" noChangeShapeType="1"/>
            </p:cNvSpPr>
            <p:nvPr/>
          </p:nvSpPr>
          <p:spPr bwMode="auto">
            <a:xfrm>
              <a:off x="2822" y="1617"/>
              <a:ext cx="218" cy="30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2" name="Oval 77"/>
            <p:cNvSpPr>
              <a:spLocks noChangeAspect="1" noChangeArrowheads="1"/>
            </p:cNvSpPr>
            <p:nvPr/>
          </p:nvSpPr>
          <p:spPr bwMode="auto">
            <a:xfrm>
              <a:off x="2152" y="1289"/>
              <a:ext cx="874" cy="422"/>
            </a:xfrm>
            <a:prstGeom prst="ellipse">
              <a:avLst/>
            </a:prstGeom>
            <a:solidFill>
              <a:srgbClr val="FFFFFF"/>
            </a:solidFill>
            <a:ln w="11113">
              <a:solidFill>
                <a:srgbClr val="000000"/>
              </a:solidFill>
              <a:round/>
              <a:headEnd/>
              <a:tailEnd/>
            </a:ln>
          </p:spPr>
          <p:txBody>
            <a:bodyPr/>
            <a:lstStyle/>
            <a:p>
              <a:endParaRPr lang="en-US"/>
            </a:p>
          </p:txBody>
        </p:sp>
        <p:sp>
          <p:nvSpPr>
            <p:cNvPr id="127033" name="Rectangle 78"/>
            <p:cNvSpPr>
              <a:spLocks noChangeAspect="1" noChangeArrowheads="1"/>
            </p:cNvSpPr>
            <p:nvPr/>
          </p:nvSpPr>
          <p:spPr bwMode="auto">
            <a:xfrm>
              <a:off x="1636" y="735"/>
              <a:ext cx="721"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was based on the  </a:t>
              </a:r>
              <a:endParaRPr lang="en-US">
                <a:latin typeface="Comic Sans MS" charset="0"/>
              </a:endParaRPr>
            </a:p>
          </p:txBody>
        </p:sp>
        <p:sp>
          <p:nvSpPr>
            <p:cNvPr id="127034" name="Rectangle 79"/>
            <p:cNvSpPr>
              <a:spLocks noChangeAspect="1" noChangeArrowheads="1"/>
            </p:cNvSpPr>
            <p:nvPr/>
          </p:nvSpPr>
          <p:spPr bwMode="auto">
            <a:xfrm>
              <a:off x="2044" y="1092"/>
              <a:ext cx="868"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developed because of </a:t>
              </a:r>
              <a:endParaRPr lang="en-US">
                <a:latin typeface="Comic Sans MS" charset="0"/>
              </a:endParaRPr>
            </a:p>
          </p:txBody>
        </p:sp>
        <p:sp>
          <p:nvSpPr>
            <p:cNvPr id="127035" name="Line 80"/>
            <p:cNvSpPr>
              <a:spLocks noChangeAspect="1" noChangeShapeType="1"/>
            </p:cNvSpPr>
            <p:nvPr/>
          </p:nvSpPr>
          <p:spPr bwMode="auto">
            <a:xfrm flipH="1">
              <a:off x="1045" y="1165"/>
              <a:ext cx="255" cy="139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6" name="Line 81"/>
            <p:cNvSpPr>
              <a:spLocks noChangeAspect="1" noChangeShapeType="1"/>
            </p:cNvSpPr>
            <p:nvPr/>
          </p:nvSpPr>
          <p:spPr bwMode="auto">
            <a:xfrm>
              <a:off x="1395" y="1172"/>
              <a:ext cx="116" cy="104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7" name="Line 82"/>
            <p:cNvSpPr>
              <a:spLocks noChangeAspect="1" noChangeShapeType="1"/>
            </p:cNvSpPr>
            <p:nvPr/>
          </p:nvSpPr>
          <p:spPr bwMode="auto">
            <a:xfrm flipH="1">
              <a:off x="659" y="1143"/>
              <a:ext cx="546" cy="1864"/>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8" name="Rectangle 83"/>
            <p:cNvSpPr>
              <a:spLocks noChangeAspect="1" noChangeArrowheads="1"/>
            </p:cNvSpPr>
            <p:nvPr/>
          </p:nvSpPr>
          <p:spPr bwMode="auto">
            <a:xfrm>
              <a:off x="536" y="2942"/>
              <a:ext cx="451" cy="182"/>
            </a:xfrm>
            <a:prstGeom prst="rect">
              <a:avLst/>
            </a:prstGeom>
            <a:solidFill>
              <a:srgbClr val="FFFFFF"/>
            </a:solidFill>
            <a:ln w="11113">
              <a:solidFill>
                <a:srgbClr val="000000"/>
              </a:solidFill>
              <a:miter lim="800000"/>
              <a:headEnd/>
              <a:tailEnd/>
            </a:ln>
          </p:spPr>
          <p:txBody>
            <a:bodyPr/>
            <a:lstStyle/>
            <a:p>
              <a:endParaRPr lang="en-US"/>
            </a:p>
          </p:txBody>
        </p:sp>
        <p:sp>
          <p:nvSpPr>
            <p:cNvPr id="127039" name="Rectangle 84"/>
            <p:cNvSpPr>
              <a:spLocks noChangeAspect="1" noChangeArrowheads="1"/>
            </p:cNvSpPr>
            <p:nvPr/>
          </p:nvSpPr>
          <p:spPr bwMode="auto">
            <a:xfrm>
              <a:off x="620" y="2979"/>
              <a:ext cx="313"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North</a:t>
              </a:r>
              <a:endParaRPr lang="en-US">
                <a:latin typeface="Comic Sans MS" charset="0"/>
              </a:endParaRPr>
            </a:p>
          </p:txBody>
        </p:sp>
        <p:sp>
          <p:nvSpPr>
            <p:cNvPr id="127040" name="Rectangle 85"/>
            <p:cNvSpPr>
              <a:spLocks noChangeAspect="1" noChangeArrowheads="1"/>
            </p:cNvSpPr>
            <p:nvPr/>
          </p:nvSpPr>
          <p:spPr bwMode="auto">
            <a:xfrm>
              <a:off x="849" y="2556"/>
              <a:ext cx="444" cy="182"/>
            </a:xfrm>
            <a:prstGeom prst="rect">
              <a:avLst/>
            </a:prstGeom>
            <a:solidFill>
              <a:srgbClr val="FFFFFF"/>
            </a:solidFill>
            <a:ln w="11113">
              <a:solidFill>
                <a:srgbClr val="000000"/>
              </a:solidFill>
              <a:miter lim="800000"/>
              <a:headEnd/>
              <a:tailEnd/>
            </a:ln>
          </p:spPr>
          <p:txBody>
            <a:bodyPr/>
            <a:lstStyle/>
            <a:p>
              <a:endParaRPr lang="en-US"/>
            </a:p>
          </p:txBody>
        </p:sp>
        <p:sp>
          <p:nvSpPr>
            <p:cNvPr id="127041" name="Rectangle 86"/>
            <p:cNvSpPr>
              <a:spLocks noChangeAspect="1" noChangeArrowheads="1"/>
            </p:cNvSpPr>
            <p:nvPr/>
          </p:nvSpPr>
          <p:spPr bwMode="auto">
            <a:xfrm>
              <a:off x="904" y="2569"/>
              <a:ext cx="306"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South</a:t>
              </a:r>
              <a:endParaRPr lang="en-US">
                <a:latin typeface="Comic Sans MS" charset="0"/>
              </a:endParaRPr>
            </a:p>
          </p:txBody>
        </p:sp>
        <p:sp>
          <p:nvSpPr>
            <p:cNvPr id="127042" name="Rectangle 87"/>
            <p:cNvSpPr>
              <a:spLocks noChangeAspect="1" noChangeArrowheads="1"/>
            </p:cNvSpPr>
            <p:nvPr/>
          </p:nvSpPr>
          <p:spPr bwMode="auto">
            <a:xfrm>
              <a:off x="1278" y="2185"/>
              <a:ext cx="415" cy="189"/>
            </a:xfrm>
            <a:prstGeom prst="rect">
              <a:avLst/>
            </a:prstGeom>
            <a:solidFill>
              <a:srgbClr val="FFFFFF"/>
            </a:solidFill>
            <a:ln w="11113">
              <a:solidFill>
                <a:srgbClr val="000000"/>
              </a:solidFill>
              <a:miter lim="800000"/>
              <a:headEnd/>
              <a:tailEnd/>
            </a:ln>
          </p:spPr>
          <p:txBody>
            <a:bodyPr/>
            <a:lstStyle/>
            <a:p>
              <a:endParaRPr lang="en-US"/>
            </a:p>
          </p:txBody>
        </p:sp>
        <p:sp>
          <p:nvSpPr>
            <p:cNvPr id="127043" name="Rectangle 88"/>
            <p:cNvSpPr>
              <a:spLocks noChangeAspect="1" noChangeArrowheads="1"/>
            </p:cNvSpPr>
            <p:nvPr/>
          </p:nvSpPr>
          <p:spPr bwMode="auto">
            <a:xfrm>
              <a:off x="1352" y="2206"/>
              <a:ext cx="27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West</a:t>
              </a:r>
              <a:endParaRPr lang="en-US">
                <a:latin typeface="Comic Sans MS" charset="0"/>
              </a:endParaRPr>
            </a:p>
          </p:txBody>
        </p:sp>
        <p:sp>
          <p:nvSpPr>
            <p:cNvPr id="127044" name="Rectangle 89"/>
            <p:cNvSpPr>
              <a:spLocks noChangeAspect="1" noChangeArrowheads="1"/>
            </p:cNvSpPr>
            <p:nvPr/>
          </p:nvSpPr>
          <p:spPr bwMode="auto">
            <a:xfrm>
              <a:off x="1832" y="1842"/>
              <a:ext cx="466" cy="248"/>
            </a:xfrm>
            <a:prstGeom prst="rect">
              <a:avLst/>
            </a:prstGeom>
            <a:solidFill>
              <a:srgbClr val="FFFFFF"/>
            </a:solidFill>
            <a:ln w="11113">
              <a:solidFill>
                <a:srgbClr val="000000"/>
              </a:solidFill>
              <a:miter lim="800000"/>
              <a:headEnd/>
              <a:tailEnd/>
            </a:ln>
          </p:spPr>
          <p:txBody>
            <a:bodyPr/>
            <a:lstStyle/>
            <a:p>
              <a:endParaRPr lang="en-US"/>
            </a:p>
          </p:txBody>
        </p:sp>
        <p:sp>
          <p:nvSpPr>
            <p:cNvPr id="127045" name="Rectangle 90"/>
            <p:cNvSpPr>
              <a:spLocks noChangeAspect="1" noChangeArrowheads="1"/>
            </p:cNvSpPr>
            <p:nvPr/>
          </p:nvSpPr>
          <p:spPr bwMode="auto">
            <a:xfrm>
              <a:off x="1934" y="1850"/>
              <a:ext cx="305"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Social</a:t>
              </a:r>
              <a:endParaRPr lang="en-US">
                <a:latin typeface="Comic Sans MS" charset="0"/>
              </a:endParaRPr>
            </a:p>
          </p:txBody>
        </p:sp>
        <p:sp>
          <p:nvSpPr>
            <p:cNvPr id="127046" name="Rectangle 91"/>
            <p:cNvSpPr>
              <a:spLocks noChangeAspect="1" noChangeArrowheads="1"/>
            </p:cNvSpPr>
            <p:nvPr/>
          </p:nvSpPr>
          <p:spPr bwMode="auto">
            <a:xfrm>
              <a:off x="1833" y="1966"/>
              <a:ext cx="525"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Differences</a:t>
              </a:r>
              <a:endParaRPr lang="en-US">
                <a:latin typeface="Comic Sans MS" charset="0"/>
              </a:endParaRPr>
            </a:p>
          </p:txBody>
        </p:sp>
        <p:sp>
          <p:nvSpPr>
            <p:cNvPr id="127047" name="Rectangle 92"/>
            <p:cNvSpPr>
              <a:spLocks noChangeAspect="1" noChangeArrowheads="1"/>
            </p:cNvSpPr>
            <p:nvPr/>
          </p:nvSpPr>
          <p:spPr bwMode="auto">
            <a:xfrm>
              <a:off x="2370" y="1850"/>
              <a:ext cx="466" cy="247"/>
            </a:xfrm>
            <a:prstGeom prst="rect">
              <a:avLst/>
            </a:prstGeom>
            <a:solidFill>
              <a:srgbClr val="FFFFFF"/>
            </a:solidFill>
            <a:ln w="11113">
              <a:solidFill>
                <a:srgbClr val="000000"/>
              </a:solidFill>
              <a:miter lim="800000"/>
              <a:headEnd/>
              <a:tailEnd/>
            </a:ln>
          </p:spPr>
          <p:txBody>
            <a:bodyPr/>
            <a:lstStyle/>
            <a:p>
              <a:endParaRPr lang="en-US"/>
            </a:p>
          </p:txBody>
        </p:sp>
        <p:sp>
          <p:nvSpPr>
            <p:cNvPr id="127048" name="Rectangle 93"/>
            <p:cNvSpPr>
              <a:spLocks noChangeAspect="1" noChangeArrowheads="1"/>
            </p:cNvSpPr>
            <p:nvPr/>
          </p:nvSpPr>
          <p:spPr bwMode="auto">
            <a:xfrm>
              <a:off x="2415" y="1871"/>
              <a:ext cx="39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Political</a:t>
              </a:r>
              <a:endParaRPr lang="en-US">
                <a:latin typeface="Comic Sans MS" charset="0"/>
              </a:endParaRPr>
            </a:p>
          </p:txBody>
        </p:sp>
        <p:sp>
          <p:nvSpPr>
            <p:cNvPr id="127049" name="Rectangle 94"/>
            <p:cNvSpPr>
              <a:spLocks noChangeAspect="1" noChangeArrowheads="1"/>
            </p:cNvSpPr>
            <p:nvPr/>
          </p:nvSpPr>
          <p:spPr bwMode="auto">
            <a:xfrm>
              <a:off x="2376" y="1981"/>
              <a:ext cx="525"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Differences</a:t>
              </a:r>
              <a:endParaRPr lang="en-US">
                <a:latin typeface="Comic Sans MS" charset="0"/>
              </a:endParaRPr>
            </a:p>
          </p:txBody>
        </p:sp>
        <p:sp>
          <p:nvSpPr>
            <p:cNvPr id="127050" name="Rectangle 95"/>
            <p:cNvSpPr>
              <a:spLocks noChangeAspect="1" noChangeArrowheads="1"/>
            </p:cNvSpPr>
            <p:nvPr/>
          </p:nvSpPr>
          <p:spPr bwMode="auto">
            <a:xfrm>
              <a:off x="2938" y="1857"/>
              <a:ext cx="466" cy="247"/>
            </a:xfrm>
            <a:prstGeom prst="rect">
              <a:avLst/>
            </a:prstGeom>
            <a:solidFill>
              <a:srgbClr val="FFFFFF"/>
            </a:solidFill>
            <a:ln w="11113">
              <a:solidFill>
                <a:srgbClr val="000000"/>
              </a:solidFill>
              <a:miter lim="800000"/>
              <a:headEnd/>
              <a:tailEnd/>
            </a:ln>
          </p:spPr>
          <p:txBody>
            <a:bodyPr/>
            <a:lstStyle/>
            <a:p>
              <a:endParaRPr lang="en-US"/>
            </a:p>
          </p:txBody>
        </p:sp>
        <p:sp>
          <p:nvSpPr>
            <p:cNvPr id="127051" name="Rectangle 96"/>
            <p:cNvSpPr>
              <a:spLocks noChangeAspect="1" noChangeArrowheads="1"/>
            </p:cNvSpPr>
            <p:nvPr/>
          </p:nvSpPr>
          <p:spPr bwMode="auto">
            <a:xfrm>
              <a:off x="2939" y="1864"/>
              <a:ext cx="46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Economic</a:t>
              </a:r>
              <a:endParaRPr lang="en-US">
                <a:latin typeface="Comic Sans MS" charset="0"/>
              </a:endParaRPr>
            </a:p>
          </p:txBody>
        </p:sp>
        <p:sp>
          <p:nvSpPr>
            <p:cNvPr id="127052" name="Rectangle 97"/>
            <p:cNvSpPr>
              <a:spLocks noChangeAspect="1" noChangeArrowheads="1"/>
            </p:cNvSpPr>
            <p:nvPr/>
          </p:nvSpPr>
          <p:spPr bwMode="auto">
            <a:xfrm>
              <a:off x="2939" y="1981"/>
              <a:ext cx="525"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Differences</a:t>
              </a:r>
              <a:endParaRPr lang="en-US">
                <a:latin typeface="Comic Sans MS" charset="0"/>
              </a:endParaRPr>
            </a:p>
          </p:txBody>
        </p:sp>
        <p:sp>
          <p:nvSpPr>
            <p:cNvPr id="127053" name="Rectangle 98"/>
            <p:cNvSpPr>
              <a:spLocks noChangeAspect="1" noChangeArrowheads="1"/>
            </p:cNvSpPr>
            <p:nvPr/>
          </p:nvSpPr>
          <p:spPr bwMode="auto">
            <a:xfrm>
              <a:off x="2501" y="1726"/>
              <a:ext cx="4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rPr>
                <a:t>  </a:t>
              </a:r>
              <a:endParaRPr lang="en-US">
                <a:latin typeface="Times" charset="0"/>
              </a:endParaRPr>
            </a:p>
          </p:txBody>
        </p:sp>
        <p:sp>
          <p:nvSpPr>
            <p:cNvPr id="127054" name="Oval 99"/>
            <p:cNvSpPr>
              <a:spLocks noChangeAspect="1" noChangeArrowheads="1"/>
            </p:cNvSpPr>
            <p:nvPr/>
          </p:nvSpPr>
          <p:spPr bwMode="auto">
            <a:xfrm>
              <a:off x="907" y="794"/>
              <a:ext cx="874" cy="422"/>
            </a:xfrm>
            <a:prstGeom prst="ellipse">
              <a:avLst/>
            </a:prstGeom>
            <a:solidFill>
              <a:srgbClr val="FFFFFF"/>
            </a:solidFill>
            <a:ln w="11113">
              <a:solidFill>
                <a:srgbClr val="000000"/>
              </a:solidFill>
              <a:round/>
              <a:headEnd/>
              <a:tailEnd/>
            </a:ln>
          </p:spPr>
          <p:txBody>
            <a:bodyPr/>
            <a:lstStyle/>
            <a:p>
              <a:endParaRPr lang="en-US"/>
            </a:p>
          </p:txBody>
        </p:sp>
        <p:sp>
          <p:nvSpPr>
            <p:cNvPr id="127055" name="Rectangle 100"/>
            <p:cNvSpPr>
              <a:spLocks noChangeAspect="1" noChangeArrowheads="1"/>
            </p:cNvSpPr>
            <p:nvPr/>
          </p:nvSpPr>
          <p:spPr bwMode="auto">
            <a:xfrm>
              <a:off x="1046" y="874"/>
              <a:ext cx="689"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Areas of the </a:t>
              </a:r>
              <a:endParaRPr lang="en-US">
                <a:latin typeface="Comic Sans MS" charset="0"/>
              </a:endParaRPr>
            </a:p>
          </p:txBody>
        </p:sp>
        <p:sp>
          <p:nvSpPr>
            <p:cNvPr id="127056" name="Rectangle 101"/>
            <p:cNvSpPr>
              <a:spLocks noChangeAspect="1" noChangeArrowheads="1"/>
            </p:cNvSpPr>
            <p:nvPr/>
          </p:nvSpPr>
          <p:spPr bwMode="auto">
            <a:xfrm>
              <a:off x="1152" y="983"/>
              <a:ext cx="211"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U.S.</a:t>
              </a:r>
              <a:endParaRPr lang="en-US">
                <a:latin typeface="Comic Sans MS" charset="0"/>
              </a:endParaRPr>
            </a:p>
          </p:txBody>
        </p:sp>
        <p:sp>
          <p:nvSpPr>
            <p:cNvPr id="127057" name="Rectangle 102"/>
            <p:cNvSpPr>
              <a:spLocks noChangeAspect="1" noChangeArrowheads="1"/>
            </p:cNvSpPr>
            <p:nvPr/>
          </p:nvSpPr>
          <p:spPr bwMode="auto">
            <a:xfrm>
              <a:off x="2296" y="1318"/>
              <a:ext cx="652"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Differences </a:t>
              </a:r>
              <a:endParaRPr lang="en-US">
                <a:latin typeface="Comic Sans MS" charset="0"/>
              </a:endParaRPr>
            </a:p>
          </p:txBody>
        </p:sp>
        <p:sp>
          <p:nvSpPr>
            <p:cNvPr id="127058" name="Rectangle 103"/>
            <p:cNvSpPr>
              <a:spLocks noChangeAspect="1" noChangeArrowheads="1"/>
            </p:cNvSpPr>
            <p:nvPr/>
          </p:nvSpPr>
          <p:spPr bwMode="auto">
            <a:xfrm>
              <a:off x="2296" y="1426"/>
              <a:ext cx="66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between the </a:t>
              </a:r>
              <a:endParaRPr lang="en-US">
                <a:latin typeface="Comic Sans MS" charset="0"/>
              </a:endParaRPr>
            </a:p>
          </p:txBody>
        </p:sp>
        <p:sp>
          <p:nvSpPr>
            <p:cNvPr id="127059" name="Rectangle 104"/>
            <p:cNvSpPr>
              <a:spLocks noChangeAspect="1" noChangeArrowheads="1"/>
            </p:cNvSpPr>
            <p:nvPr/>
          </p:nvSpPr>
          <p:spPr bwMode="auto">
            <a:xfrm>
              <a:off x="2458" y="1536"/>
              <a:ext cx="278"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areas</a:t>
              </a:r>
              <a:endParaRPr lang="en-US">
                <a:latin typeface="Comic Sans MS" charset="0"/>
              </a:endParaRPr>
            </a:p>
          </p:txBody>
        </p:sp>
        <p:sp>
          <p:nvSpPr>
            <p:cNvPr id="127060" name="Rectangle 105"/>
            <p:cNvSpPr>
              <a:spLocks noChangeAspect="1" noChangeArrowheads="1"/>
            </p:cNvSpPr>
            <p:nvPr/>
          </p:nvSpPr>
          <p:spPr bwMode="auto">
            <a:xfrm>
              <a:off x="4606" y="1289"/>
              <a:ext cx="50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-Henry Clay</a:t>
              </a:r>
              <a:endParaRPr lang="en-US">
                <a:latin typeface="Comic Sans MS" charset="0"/>
              </a:endParaRPr>
            </a:p>
          </p:txBody>
        </p:sp>
        <p:sp>
          <p:nvSpPr>
            <p:cNvPr id="127061" name="Rectangle 106"/>
            <p:cNvSpPr>
              <a:spLocks noChangeAspect="1" noChangeArrowheads="1"/>
            </p:cNvSpPr>
            <p:nvPr/>
          </p:nvSpPr>
          <p:spPr bwMode="auto">
            <a:xfrm>
              <a:off x="4606" y="1384"/>
              <a:ext cx="758"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-Stephen Douglas</a:t>
              </a:r>
              <a:endParaRPr lang="en-US">
                <a:latin typeface="Comic Sans MS" charset="0"/>
              </a:endParaRPr>
            </a:p>
          </p:txBody>
        </p:sp>
        <p:sp>
          <p:nvSpPr>
            <p:cNvPr id="127062" name="Rectangle 107"/>
            <p:cNvSpPr>
              <a:spLocks noChangeAspect="1" noChangeArrowheads="1"/>
            </p:cNvSpPr>
            <p:nvPr/>
          </p:nvSpPr>
          <p:spPr bwMode="auto">
            <a:xfrm>
              <a:off x="4606" y="1479"/>
              <a:ext cx="696"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-Zachary Taylor</a:t>
              </a:r>
              <a:endParaRPr lang="en-US">
                <a:latin typeface="Comic Sans MS" charset="0"/>
              </a:endParaRPr>
            </a:p>
          </p:txBody>
        </p:sp>
        <p:sp>
          <p:nvSpPr>
            <p:cNvPr id="127063" name="Rectangle 108"/>
            <p:cNvSpPr>
              <a:spLocks noChangeAspect="1" noChangeArrowheads="1"/>
            </p:cNvSpPr>
            <p:nvPr/>
          </p:nvSpPr>
          <p:spPr bwMode="auto">
            <a:xfrm>
              <a:off x="4606" y="1573"/>
              <a:ext cx="1045"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-Harriet Beecher Stowe</a:t>
              </a:r>
              <a:endParaRPr lang="en-US">
                <a:latin typeface="Comic Sans MS" charset="0"/>
              </a:endParaRPr>
            </a:p>
          </p:txBody>
        </p:sp>
        <p:sp>
          <p:nvSpPr>
            <p:cNvPr id="127064" name="Rectangle 109"/>
            <p:cNvSpPr>
              <a:spLocks noChangeAspect="1" noChangeArrowheads="1"/>
            </p:cNvSpPr>
            <p:nvPr/>
          </p:nvSpPr>
          <p:spPr bwMode="auto">
            <a:xfrm>
              <a:off x="4606" y="1669"/>
              <a:ext cx="720"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-Douglas Filmore</a:t>
              </a:r>
              <a:endParaRPr lang="en-US">
                <a:latin typeface="Comic Sans MS" charset="0"/>
              </a:endParaRPr>
            </a:p>
          </p:txBody>
        </p:sp>
        <p:sp>
          <p:nvSpPr>
            <p:cNvPr id="127065" name="Rectangle 110"/>
            <p:cNvSpPr>
              <a:spLocks noChangeAspect="1" noChangeArrowheads="1"/>
            </p:cNvSpPr>
            <p:nvPr/>
          </p:nvSpPr>
          <p:spPr bwMode="auto">
            <a:xfrm>
              <a:off x="4606" y="1763"/>
              <a:ext cx="541"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-John Brown</a:t>
              </a:r>
              <a:endParaRPr lang="en-US">
                <a:latin typeface="Comic Sans MS" charset="0"/>
              </a:endParaRPr>
            </a:p>
          </p:txBody>
        </p:sp>
        <p:sp>
          <p:nvSpPr>
            <p:cNvPr id="127066" name="Rectangle 111"/>
            <p:cNvSpPr>
              <a:spLocks noChangeAspect="1" noChangeArrowheads="1"/>
            </p:cNvSpPr>
            <p:nvPr/>
          </p:nvSpPr>
          <p:spPr bwMode="auto">
            <a:xfrm>
              <a:off x="4606" y="1857"/>
              <a:ext cx="742"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-Jefferson Davis</a:t>
              </a:r>
              <a:endParaRPr lang="en-US">
                <a:latin typeface="Comic Sans MS" charset="0"/>
              </a:endParaRPr>
            </a:p>
          </p:txBody>
        </p:sp>
        <p:sp>
          <p:nvSpPr>
            <p:cNvPr id="127067" name="Rectangle 112"/>
            <p:cNvSpPr>
              <a:spLocks noChangeAspect="1" noChangeArrowheads="1"/>
            </p:cNvSpPr>
            <p:nvPr/>
          </p:nvSpPr>
          <p:spPr bwMode="auto">
            <a:xfrm>
              <a:off x="4606" y="1952"/>
              <a:ext cx="74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-Abraham Lincoln</a:t>
              </a:r>
              <a:endParaRPr lang="en-US">
                <a:latin typeface="Comic Sans MS" charset="0"/>
              </a:endParaRPr>
            </a:p>
          </p:txBody>
        </p:sp>
        <p:sp>
          <p:nvSpPr>
            <p:cNvPr id="127068" name="Rectangle 113"/>
            <p:cNvSpPr>
              <a:spLocks noChangeAspect="1" noChangeArrowheads="1"/>
            </p:cNvSpPr>
            <p:nvPr/>
          </p:nvSpPr>
          <p:spPr bwMode="auto">
            <a:xfrm>
              <a:off x="4443" y="1206"/>
              <a:ext cx="311"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such as </a:t>
              </a:r>
              <a:endParaRPr lang="en-US">
                <a:latin typeface="Comic Sans MS" charset="0"/>
              </a:endParaRPr>
            </a:p>
          </p:txBody>
        </p:sp>
        <p:sp>
          <p:nvSpPr>
            <p:cNvPr id="127069" name="Line 114"/>
            <p:cNvSpPr>
              <a:spLocks noChangeAspect="1" noChangeShapeType="1"/>
            </p:cNvSpPr>
            <p:nvPr/>
          </p:nvSpPr>
          <p:spPr bwMode="auto">
            <a:xfrm>
              <a:off x="4606" y="1165"/>
              <a:ext cx="1" cy="85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70" name="Oval 115"/>
            <p:cNvSpPr>
              <a:spLocks noChangeAspect="1" noChangeArrowheads="1"/>
            </p:cNvSpPr>
            <p:nvPr/>
          </p:nvSpPr>
          <p:spPr bwMode="auto">
            <a:xfrm>
              <a:off x="4402" y="772"/>
              <a:ext cx="881" cy="430"/>
            </a:xfrm>
            <a:prstGeom prst="ellipse">
              <a:avLst/>
            </a:prstGeom>
            <a:solidFill>
              <a:srgbClr val="FFFFFF"/>
            </a:solidFill>
            <a:ln w="11113">
              <a:solidFill>
                <a:srgbClr val="000000"/>
              </a:solidFill>
              <a:round/>
              <a:headEnd/>
              <a:tailEnd/>
            </a:ln>
          </p:spPr>
          <p:txBody>
            <a:bodyPr/>
            <a:lstStyle/>
            <a:p>
              <a:endParaRPr lang="en-US"/>
            </a:p>
          </p:txBody>
        </p:sp>
        <p:sp>
          <p:nvSpPr>
            <p:cNvPr id="127071" name="Rectangle 116"/>
            <p:cNvSpPr>
              <a:spLocks noChangeAspect="1" noChangeArrowheads="1"/>
            </p:cNvSpPr>
            <p:nvPr/>
          </p:nvSpPr>
          <p:spPr bwMode="auto">
            <a:xfrm>
              <a:off x="3779" y="728"/>
              <a:ext cx="74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was influenced by  </a:t>
              </a:r>
              <a:endParaRPr lang="en-US">
                <a:latin typeface="Comic Sans MS" charset="0"/>
              </a:endParaRPr>
            </a:p>
          </p:txBody>
        </p:sp>
        <p:sp>
          <p:nvSpPr>
            <p:cNvPr id="127072" name="Rectangle 117"/>
            <p:cNvSpPr>
              <a:spLocks noChangeAspect="1" noChangeArrowheads="1"/>
            </p:cNvSpPr>
            <p:nvPr/>
          </p:nvSpPr>
          <p:spPr bwMode="auto">
            <a:xfrm>
              <a:off x="4621" y="874"/>
              <a:ext cx="585"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Leaders of </a:t>
              </a:r>
              <a:endParaRPr lang="en-US">
                <a:latin typeface="Comic Sans MS" charset="0"/>
              </a:endParaRPr>
            </a:p>
          </p:txBody>
        </p:sp>
        <p:sp>
          <p:nvSpPr>
            <p:cNvPr id="127073" name="Rectangle 118"/>
            <p:cNvSpPr>
              <a:spLocks noChangeAspect="1" noChangeArrowheads="1"/>
            </p:cNvSpPr>
            <p:nvPr/>
          </p:nvSpPr>
          <p:spPr bwMode="auto">
            <a:xfrm>
              <a:off x="4738" y="983"/>
              <a:ext cx="350"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change</a:t>
              </a:r>
              <a:endParaRPr lang="en-US">
                <a:latin typeface="Comic Sans MS" charset="0"/>
              </a:endParaRPr>
            </a:p>
          </p:txBody>
        </p:sp>
        <p:sp>
          <p:nvSpPr>
            <p:cNvPr id="127074" name="Oval 119"/>
            <p:cNvSpPr>
              <a:spLocks noChangeAspect="1" noChangeArrowheads="1"/>
            </p:cNvSpPr>
            <p:nvPr/>
          </p:nvSpPr>
          <p:spPr bwMode="auto">
            <a:xfrm>
              <a:off x="3310" y="1274"/>
              <a:ext cx="888" cy="423"/>
            </a:xfrm>
            <a:prstGeom prst="ellipse">
              <a:avLst/>
            </a:prstGeom>
            <a:solidFill>
              <a:srgbClr val="FFFFFF"/>
            </a:solidFill>
            <a:ln w="11113">
              <a:solidFill>
                <a:srgbClr val="000000"/>
              </a:solidFill>
              <a:round/>
              <a:headEnd/>
              <a:tailEnd/>
            </a:ln>
          </p:spPr>
          <p:txBody>
            <a:bodyPr/>
            <a:lstStyle/>
            <a:p>
              <a:endParaRPr lang="en-US"/>
            </a:p>
          </p:txBody>
        </p:sp>
        <p:sp>
          <p:nvSpPr>
            <p:cNvPr id="127075" name="Rectangle 120"/>
            <p:cNvSpPr>
              <a:spLocks noChangeAspect="1" noChangeArrowheads="1"/>
            </p:cNvSpPr>
            <p:nvPr/>
          </p:nvSpPr>
          <p:spPr bwMode="auto">
            <a:xfrm>
              <a:off x="3186" y="1099"/>
              <a:ext cx="86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became greater with  </a:t>
              </a:r>
              <a:endParaRPr lang="en-US">
                <a:latin typeface="Comic Sans MS" charset="0"/>
              </a:endParaRPr>
            </a:p>
          </p:txBody>
        </p:sp>
        <p:sp>
          <p:nvSpPr>
            <p:cNvPr id="127076" name="Rectangle 121"/>
            <p:cNvSpPr>
              <a:spLocks noChangeAspect="1" noChangeArrowheads="1"/>
            </p:cNvSpPr>
            <p:nvPr/>
          </p:nvSpPr>
          <p:spPr bwMode="auto">
            <a:xfrm>
              <a:off x="3402" y="1362"/>
              <a:ext cx="70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Events in the </a:t>
              </a:r>
              <a:endParaRPr lang="en-US">
                <a:latin typeface="Comic Sans MS" charset="0"/>
              </a:endParaRPr>
            </a:p>
          </p:txBody>
        </p:sp>
        <p:sp>
          <p:nvSpPr>
            <p:cNvPr id="127077" name="Rectangle 122"/>
            <p:cNvSpPr>
              <a:spLocks noChangeAspect="1" noChangeArrowheads="1"/>
            </p:cNvSpPr>
            <p:nvPr/>
          </p:nvSpPr>
          <p:spPr bwMode="auto">
            <a:xfrm>
              <a:off x="3655" y="1470"/>
              <a:ext cx="212"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300">
                  <a:solidFill>
                    <a:srgbClr val="000000"/>
                  </a:solidFill>
                  <a:latin typeface="Comic Sans MS" charset="0"/>
                </a:rPr>
                <a:t>U.S.</a:t>
              </a:r>
              <a:endParaRPr lang="en-US">
                <a:latin typeface="Comic Sans MS" charset="0"/>
              </a:endParaRPr>
            </a:p>
          </p:txBody>
        </p:sp>
        <p:sp>
          <p:nvSpPr>
            <p:cNvPr id="127078" name="Rectangle 123"/>
            <p:cNvSpPr>
              <a:spLocks noChangeAspect="1" noChangeArrowheads="1"/>
            </p:cNvSpPr>
            <p:nvPr/>
          </p:nvSpPr>
          <p:spPr bwMode="auto">
            <a:xfrm>
              <a:off x="3322" y="1683"/>
              <a:ext cx="311"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such as </a:t>
              </a:r>
              <a:endParaRPr lang="en-US">
                <a:latin typeface="Comic Sans MS" charset="0"/>
              </a:endParaRPr>
            </a:p>
          </p:txBody>
        </p:sp>
        <p:sp>
          <p:nvSpPr>
            <p:cNvPr id="127079" name="Rectangle 124"/>
            <p:cNvSpPr>
              <a:spLocks noChangeAspect="1" noChangeArrowheads="1"/>
            </p:cNvSpPr>
            <p:nvPr/>
          </p:nvSpPr>
          <p:spPr bwMode="auto">
            <a:xfrm>
              <a:off x="3506" y="1843"/>
              <a:ext cx="1184"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-1820 Missouri Compromise</a:t>
              </a:r>
              <a:endParaRPr lang="en-US">
                <a:latin typeface="Comic Sans MS" charset="0"/>
              </a:endParaRPr>
            </a:p>
          </p:txBody>
        </p:sp>
        <p:sp>
          <p:nvSpPr>
            <p:cNvPr id="127080" name="Rectangle 125"/>
            <p:cNvSpPr>
              <a:spLocks noChangeAspect="1" noChangeArrowheads="1"/>
            </p:cNvSpPr>
            <p:nvPr/>
          </p:nvSpPr>
          <p:spPr bwMode="auto">
            <a:xfrm>
              <a:off x="3506" y="1937"/>
              <a:ext cx="850"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-1846 Mexican War</a:t>
              </a:r>
              <a:endParaRPr lang="en-US">
                <a:latin typeface="Comic Sans MS" charset="0"/>
              </a:endParaRPr>
            </a:p>
          </p:txBody>
        </p:sp>
        <p:sp>
          <p:nvSpPr>
            <p:cNvPr id="127081" name="Rectangle 126"/>
            <p:cNvSpPr>
              <a:spLocks noChangeAspect="1" noChangeArrowheads="1"/>
            </p:cNvSpPr>
            <p:nvPr/>
          </p:nvSpPr>
          <p:spPr bwMode="auto">
            <a:xfrm>
              <a:off x="3506" y="2032"/>
              <a:ext cx="115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-1850 Compromise of 1850</a:t>
              </a:r>
              <a:endParaRPr lang="en-US">
                <a:latin typeface="Comic Sans MS" charset="0"/>
              </a:endParaRPr>
            </a:p>
          </p:txBody>
        </p:sp>
        <p:sp>
          <p:nvSpPr>
            <p:cNvPr id="127082" name="Rectangle 127"/>
            <p:cNvSpPr>
              <a:spLocks noChangeAspect="1" noChangeArrowheads="1"/>
            </p:cNvSpPr>
            <p:nvPr/>
          </p:nvSpPr>
          <p:spPr bwMode="auto">
            <a:xfrm>
              <a:off x="3506" y="2127"/>
              <a:ext cx="1436"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-1850 Fugitive Slave Law of 1850</a:t>
              </a:r>
              <a:endParaRPr lang="en-US">
                <a:latin typeface="Comic Sans MS" charset="0"/>
              </a:endParaRPr>
            </a:p>
          </p:txBody>
        </p:sp>
        <p:sp>
          <p:nvSpPr>
            <p:cNvPr id="127083" name="Rectangle 128"/>
            <p:cNvSpPr>
              <a:spLocks noChangeAspect="1" noChangeArrowheads="1"/>
            </p:cNvSpPr>
            <p:nvPr/>
          </p:nvSpPr>
          <p:spPr bwMode="auto">
            <a:xfrm>
              <a:off x="3506" y="2221"/>
              <a:ext cx="279"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-1852 </a:t>
              </a:r>
              <a:endParaRPr lang="en-US">
                <a:latin typeface="Comic Sans MS" charset="0"/>
              </a:endParaRPr>
            </a:p>
          </p:txBody>
        </p:sp>
        <p:sp>
          <p:nvSpPr>
            <p:cNvPr id="127084" name="Rectangle 129"/>
            <p:cNvSpPr>
              <a:spLocks noChangeAspect="1" noChangeArrowheads="1"/>
            </p:cNvSpPr>
            <p:nvPr/>
          </p:nvSpPr>
          <p:spPr bwMode="auto">
            <a:xfrm>
              <a:off x="3739" y="2221"/>
              <a:ext cx="791"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u="sng">
                  <a:solidFill>
                    <a:srgbClr val="000000"/>
                  </a:solidFill>
                  <a:latin typeface="Comic Sans MS" charset="0"/>
                </a:rPr>
                <a:t>Uncle Tom's Cabin</a:t>
              </a:r>
              <a:endParaRPr lang="en-US">
                <a:latin typeface="Comic Sans MS" charset="0"/>
              </a:endParaRPr>
            </a:p>
          </p:txBody>
        </p:sp>
        <p:sp>
          <p:nvSpPr>
            <p:cNvPr id="127085" name="Rectangle 130"/>
            <p:cNvSpPr>
              <a:spLocks noChangeAspect="1" noChangeArrowheads="1"/>
            </p:cNvSpPr>
            <p:nvPr/>
          </p:nvSpPr>
          <p:spPr bwMode="auto">
            <a:xfrm>
              <a:off x="4358" y="2221"/>
              <a:ext cx="0"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endParaRPr lang="en-US">
                <a:latin typeface="Times" charset="0"/>
              </a:endParaRPr>
            </a:p>
          </p:txBody>
        </p:sp>
        <p:sp>
          <p:nvSpPr>
            <p:cNvPr id="127086" name="Rectangle 131"/>
            <p:cNvSpPr>
              <a:spLocks noChangeAspect="1" noChangeArrowheads="1"/>
            </p:cNvSpPr>
            <p:nvPr/>
          </p:nvSpPr>
          <p:spPr bwMode="auto">
            <a:xfrm>
              <a:off x="3506" y="2316"/>
              <a:ext cx="1207"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-1854 Kansas-Nebraska Act</a:t>
              </a:r>
              <a:endParaRPr lang="en-US">
                <a:latin typeface="Comic Sans MS" charset="0"/>
              </a:endParaRPr>
            </a:p>
          </p:txBody>
        </p:sp>
        <p:sp>
          <p:nvSpPr>
            <p:cNvPr id="127087" name="Rectangle 132"/>
            <p:cNvSpPr>
              <a:spLocks noChangeAspect="1" noChangeArrowheads="1"/>
            </p:cNvSpPr>
            <p:nvPr/>
          </p:nvSpPr>
          <p:spPr bwMode="auto">
            <a:xfrm>
              <a:off x="3506" y="2411"/>
              <a:ext cx="1338"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-1854 Republican Party formed</a:t>
              </a:r>
              <a:endParaRPr lang="en-US">
                <a:latin typeface="Comic Sans MS" charset="0"/>
              </a:endParaRPr>
            </a:p>
          </p:txBody>
        </p:sp>
        <p:sp>
          <p:nvSpPr>
            <p:cNvPr id="127088" name="Rectangle 133"/>
            <p:cNvSpPr>
              <a:spLocks noChangeAspect="1" noChangeArrowheads="1"/>
            </p:cNvSpPr>
            <p:nvPr/>
          </p:nvSpPr>
          <p:spPr bwMode="auto">
            <a:xfrm>
              <a:off x="3506" y="2505"/>
              <a:ext cx="960"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-1854 Bleeding Kansas</a:t>
              </a:r>
              <a:endParaRPr lang="en-US">
                <a:latin typeface="Comic Sans MS" charset="0"/>
              </a:endParaRPr>
            </a:p>
          </p:txBody>
        </p:sp>
        <p:sp>
          <p:nvSpPr>
            <p:cNvPr id="127089" name="Rectangle 134"/>
            <p:cNvSpPr>
              <a:spLocks noChangeAspect="1" noChangeArrowheads="1"/>
            </p:cNvSpPr>
            <p:nvPr/>
          </p:nvSpPr>
          <p:spPr bwMode="auto">
            <a:xfrm>
              <a:off x="3506" y="2600"/>
              <a:ext cx="996"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-1857 Dred Scott Case</a:t>
              </a:r>
              <a:endParaRPr lang="en-US">
                <a:latin typeface="Comic Sans MS" charset="0"/>
              </a:endParaRPr>
            </a:p>
          </p:txBody>
        </p:sp>
        <p:sp>
          <p:nvSpPr>
            <p:cNvPr id="127090" name="Rectangle 135"/>
            <p:cNvSpPr>
              <a:spLocks noChangeAspect="1" noChangeArrowheads="1"/>
            </p:cNvSpPr>
            <p:nvPr/>
          </p:nvSpPr>
          <p:spPr bwMode="auto">
            <a:xfrm>
              <a:off x="3506" y="2695"/>
              <a:ext cx="1374"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-1858 Lincoln Douglas Debates  </a:t>
              </a:r>
              <a:endParaRPr lang="en-US">
                <a:latin typeface="Comic Sans MS" charset="0"/>
              </a:endParaRPr>
            </a:p>
          </p:txBody>
        </p:sp>
        <p:sp>
          <p:nvSpPr>
            <p:cNvPr id="127091" name="Rectangle 136"/>
            <p:cNvSpPr>
              <a:spLocks noChangeAspect="1" noChangeArrowheads="1"/>
            </p:cNvSpPr>
            <p:nvPr/>
          </p:nvSpPr>
          <p:spPr bwMode="auto">
            <a:xfrm>
              <a:off x="3506" y="2789"/>
              <a:ext cx="1076"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-1859 John Brown's Raid</a:t>
              </a:r>
              <a:endParaRPr lang="en-US">
                <a:latin typeface="Comic Sans MS" charset="0"/>
              </a:endParaRPr>
            </a:p>
          </p:txBody>
        </p:sp>
        <p:sp>
          <p:nvSpPr>
            <p:cNvPr id="127092" name="Rectangle 137"/>
            <p:cNvSpPr>
              <a:spLocks noChangeAspect="1" noChangeArrowheads="1"/>
            </p:cNvSpPr>
            <p:nvPr/>
          </p:nvSpPr>
          <p:spPr bwMode="auto">
            <a:xfrm>
              <a:off x="3506" y="2884"/>
              <a:ext cx="958"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-1860 Lincoln Elected </a:t>
              </a:r>
              <a:endParaRPr lang="en-US">
                <a:latin typeface="Comic Sans MS" charset="0"/>
              </a:endParaRPr>
            </a:p>
          </p:txBody>
        </p:sp>
        <p:sp>
          <p:nvSpPr>
            <p:cNvPr id="127093" name="Rectangle 138"/>
            <p:cNvSpPr>
              <a:spLocks noChangeAspect="1" noChangeArrowheads="1"/>
            </p:cNvSpPr>
            <p:nvPr/>
          </p:nvSpPr>
          <p:spPr bwMode="auto">
            <a:xfrm>
              <a:off x="3506" y="2979"/>
              <a:ext cx="1298"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-1860 South Carolina Secedes</a:t>
              </a:r>
              <a:endParaRPr lang="en-US">
                <a:latin typeface="Comic Sans MS" charset="0"/>
              </a:endParaRPr>
            </a:p>
          </p:txBody>
        </p:sp>
        <p:sp>
          <p:nvSpPr>
            <p:cNvPr id="127094" name="Rectangle 139"/>
            <p:cNvSpPr>
              <a:spLocks noChangeAspect="1" noChangeArrowheads="1"/>
            </p:cNvSpPr>
            <p:nvPr/>
          </p:nvSpPr>
          <p:spPr bwMode="auto">
            <a:xfrm>
              <a:off x="3506" y="3073"/>
              <a:ext cx="1179" cy="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100">
                  <a:solidFill>
                    <a:srgbClr val="000000"/>
                  </a:solidFill>
                  <a:latin typeface="Comic Sans MS" charset="0"/>
                </a:rPr>
                <a:t>-1861  Confederacy formed</a:t>
              </a:r>
              <a:endParaRPr lang="en-US">
                <a:latin typeface="Comic Sans MS" charset="0"/>
              </a:endParaRPr>
            </a:p>
          </p:txBody>
        </p:sp>
        <p:sp>
          <p:nvSpPr>
            <p:cNvPr id="127095" name="Rectangle 140"/>
            <p:cNvSpPr>
              <a:spLocks noChangeAspect="1" noChangeArrowheads="1"/>
            </p:cNvSpPr>
            <p:nvPr/>
          </p:nvSpPr>
          <p:spPr bwMode="auto">
            <a:xfrm rot="-4380000">
              <a:off x="563" y="1772"/>
              <a:ext cx="75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which included the </a:t>
              </a:r>
              <a:endParaRPr lang="en-US">
                <a:latin typeface="Comic Sans MS" charset="0"/>
              </a:endParaRPr>
            </a:p>
          </p:txBody>
        </p:sp>
        <p:sp>
          <p:nvSpPr>
            <p:cNvPr id="127096" name="Rectangle 141"/>
            <p:cNvSpPr>
              <a:spLocks noChangeAspect="1" noChangeArrowheads="1"/>
            </p:cNvSpPr>
            <p:nvPr/>
          </p:nvSpPr>
          <p:spPr bwMode="auto">
            <a:xfrm rot="-4740000">
              <a:off x="734" y="1797"/>
              <a:ext cx="75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which included the </a:t>
              </a:r>
              <a:endParaRPr lang="en-US">
                <a:latin typeface="Comic Sans MS" charset="0"/>
              </a:endParaRPr>
            </a:p>
          </p:txBody>
        </p:sp>
        <p:sp>
          <p:nvSpPr>
            <p:cNvPr id="127097" name="Rectangle 142"/>
            <p:cNvSpPr>
              <a:spLocks noChangeAspect="1" noChangeArrowheads="1"/>
            </p:cNvSpPr>
            <p:nvPr/>
          </p:nvSpPr>
          <p:spPr bwMode="auto">
            <a:xfrm rot="-5760000">
              <a:off x="1013" y="1531"/>
              <a:ext cx="754"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which included the </a:t>
              </a:r>
              <a:endParaRPr lang="en-US">
                <a:latin typeface="Comic Sans MS" charset="0"/>
              </a:endParaRPr>
            </a:p>
          </p:txBody>
        </p:sp>
        <p:sp>
          <p:nvSpPr>
            <p:cNvPr id="127098" name="Rectangle 143"/>
            <p:cNvSpPr>
              <a:spLocks noChangeAspect="1" noChangeArrowheads="1"/>
            </p:cNvSpPr>
            <p:nvPr/>
          </p:nvSpPr>
          <p:spPr bwMode="auto">
            <a:xfrm>
              <a:off x="2375" y="1739"/>
              <a:ext cx="48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and included</a:t>
              </a:r>
              <a:endParaRPr lang="en-US">
                <a:latin typeface="Comic Sans MS" charset="0"/>
              </a:endParaRPr>
            </a:p>
          </p:txBody>
        </p:sp>
        <p:sp>
          <p:nvSpPr>
            <p:cNvPr id="127099" name="Rectangle 144"/>
            <p:cNvSpPr>
              <a:spLocks noChangeAspect="1" noChangeArrowheads="1"/>
            </p:cNvSpPr>
            <p:nvPr/>
          </p:nvSpPr>
          <p:spPr bwMode="auto">
            <a:xfrm>
              <a:off x="2860" y="1739"/>
              <a:ext cx="48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and included</a:t>
              </a:r>
              <a:endParaRPr lang="en-US">
                <a:latin typeface="Comic Sans MS" charset="0"/>
              </a:endParaRPr>
            </a:p>
          </p:txBody>
        </p:sp>
        <p:sp>
          <p:nvSpPr>
            <p:cNvPr id="127100" name="Rectangle 145"/>
            <p:cNvSpPr>
              <a:spLocks noChangeAspect="1" noChangeArrowheads="1"/>
            </p:cNvSpPr>
            <p:nvPr/>
          </p:nvSpPr>
          <p:spPr bwMode="auto">
            <a:xfrm>
              <a:off x="3281" y="1733"/>
              <a:ext cx="23" cy="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Helvetica" charset="0"/>
                </a:rPr>
                <a:t> </a:t>
              </a:r>
              <a:endParaRPr lang="en-US">
                <a:latin typeface="Times" charset="0"/>
              </a:endParaRPr>
            </a:p>
          </p:txBody>
        </p:sp>
        <p:sp>
          <p:nvSpPr>
            <p:cNvPr id="127101" name="Rectangle 146"/>
            <p:cNvSpPr>
              <a:spLocks noChangeAspect="1" noChangeArrowheads="1"/>
            </p:cNvSpPr>
            <p:nvPr/>
          </p:nvSpPr>
          <p:spPr bwMode="auto">
            <a:xfrm>
              <a:off x="1860" y="1681"/>
              <a:ext cx="485" cy="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a:r>
                <a:rPr lang="en-US" sz="1000">
                  <a:solidFill>
                    <a:srgbClr val="000000"/>
                  </a:solidFill>
                  <a:latin typeface="Comic Sans MS" charset="0"/>
                </a:rPr>
                <a:t>and included</a:t>
              </a:r>
              <a:endParaRPr lang="en-US">
                <a:latin typeface="Comic Sans MS" charset="0"/>
              </a:endParaRPr>
            </a:p>
          </p:txBody>
        </p:sp>
      </p:grpSp>
      <p:sp>
        <p:nvSpPr>
          <p:cNvPr id="126980" name="Rectangle 13"/>
          <p:cNvSpPr>
            <a:spLocks noChangeArrowheads="1"/>
          </p:cNvSpPr>
          <p:nvPr/>
        </p:nvSpPr>
        <p:spPr bwMode="auto">
          <a:xfrm>
            <a:off x="4489450" y="1295400"/>
            <a:ext cx="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grpSp>
        <p:nvGrpSpPr>
          <p:cNvPr id="126981" name="Group 148"/>
          <p:cNvGrpSpPr>
            <a:grpSpLocks/>
          </p:cNvGrpSpPr>
          <p:nvPr/>
        </p:nvGrpSpPr>
        <p:grpSpPr bwMode="auto">
          <a:xfrm>
            <a:off x="558800" y="927100"/>
            <a:ext cx="7950200" cy="5283200"/>
            <a:chOff x="352" y="632"/>
            <a:chExt cx="5008" cy="3328"/>
          </a:xfrm>
        </p:grpSpPr>
        <p:sp>
          <p:nvSpPr>
            <p:cNvPr id="126982" name="Rectangle 6"/>
            <p:cNvSpPr>
              <a:spLocks noChangeArrowheads="1"/>
            </p:cNvSpPr>
            <p:nvPr/>
          </p:nvSpPr>
          <p:spPr bwMode="auto">
            <a:xfrm>
              <a:off x="352" y="3400"/>
              <a:ext cx="5008" cy="560"/>
            </a:xfrm>
            <a:prstGeom prst="rect">
              <a:avLst/>
            </a:prstGeom>
            <a:noFill/>
            <a:ln w="1270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26983" name="Group 19"/>
            <p:cNvGrpSpPr>
              <a:grpSpLocks/>
            </p:cNvGrpSpPr>
            <p:nvPr/>
          </p:nvGrpSpPr>
          <p:grpSpPr bwMode="auto">
            <a:xfrm>
              <a:off x="1320" y="2472"/>
              <a:ext cx="1048" cy="928"/>
              <a:chOff x="1312" y="2184"/>
              <a:chExt cx="1048" cy="928"/>
            </a:xfrm>
          </p:grpSpPr>
          <p:sp>
            <p:nvSpPr>
              <p:cNvPr id="126991" name="Freeform 9"/>
              <p:cNvSpPr>
                <a:spLocks/>
              </p:cNvSpPr>
              <p:nvPr/>
            </p:nvSpPr>
            <p:spPr bwMode="auto">
              <a:xfrm>
                <a:off x="1312" y="2792"/>
                <a:ext cx="336" cy="320"/>
              </a:xfrm>
              <a:custGeom>
                <a:avLst/>
                <a:gdLst>
                  <a:gd name="T0" fmla="*/ 0 w 336"/>
                  <a:gd name="T1" fmla="*/ 320 h 320"/>
                  <a:gd name="T2" fmla="*/ 128 w 336"/>
                  <a:gd name="T3" fmla="*/ 0 h 320"/>
                  <a:gd name="T4" fmla="*/ 152 w 336"/>
                  <a:gd name="T5" fmla="*/ 184 h 320"/>
                  <a:gd name="T6" fmla="*/ 336 w 336"/>
                  <a:gd name="T7" fmla="*/ 232 h 320"/>
                  <a:gd name="T8" fmla="*/ 0 w 336"/>
                  <a:gd name="T9" fmla="*/ 320 h 320"/>
                  <a:gd name="T10" fmla="*/ 0 60000 65536"/>
                  <a:gd name="T11" fmla="*/ 0 60000 65536"/>
                  <a:gd name="T12" fmla="*/ 0 60000 65536"/>
                  <a:gd name="T13" fmla="*/ 0 60000 65536"/>
                  <a:gd name="T14" fmla="*/ 0 60000 65536"/>
                  <a:gd name="T15" fmla="*/ 0 w 336"/>
                  <a:gd name="T16" fmla="*/ 0 h 320"/>
                  <a:gd name="T17" fmla="*/ 336 w 336"/>
                  <a:gd name="T18" fmla="*/ 320 h 320"/>
                </a:gdLst>
                <a:ahLst/>
                <a:cxnLst>
                  <a:cxn ang="T10">
                    <a:pos x="T0" y="T1"/>
                  </a:cxn>
                  <a:cxn ang="T11">
                    <a:pos x="T2" y="T3"/>
                  </a:cxn>
                  <a:cxn ang="T12">
                    <a:pos x="T4" y="T5"/>
                  </a:cxn>
                  <a:cxn ang="T13">
                    <a:pos x="T6" y="T7"/>
                  </a:cxn>
                  <a:cxn ang="T14">
                    <a:pos x="T8" y="T9"/>
                  </a:cxn>
                </a:cxnLst>
                <a:rect l="T15" t="T16" r="T17" b="T18"/>
                <a:pathLst>
                  <a:path w="336" h="320">
                    <a:moveTo>
                      <a:pt x="0" y="320"/>
                    </a:moveTo>
                    <a:lnTo>
                      <a:pt x="128" y="0"/>
                    </a:lnTo>
                    <a:lnTo>
                      <a:pt x="152" y="184"/>
                    </a:lnTo>
                    <a:lnTo>
                      <a:pt x="336" y="232"/>
                    </a:lnTo>
                    <a:lnTo>
                      <a:pt x="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6992" name="Line 10"/>
              <p:cNvSpPr>
                <a:spLocks noChangeShapeType="1"/>
              </p:cNvSpPr>
              <p:nvPr/>
            </p:nvSpPr>
            <p:spPr bwMode="auto">
              <a:xfrm flipV="1">
                <a:off x="1440" y="2184"/>
                <a:ext cx="920" cy="800"/>
              </a:xfrm>
              <a:prstGeom prst="line">
                <a:avLst/>
              </a:prstGeom>
              <a:noFill/>
              <a:ln w="1270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6984" name="Group 147"/>
            <p:cNvGrpSpPr>
              <a:grpSpLocks/>
            </p:cNvGrpSpPr>
            <p:nvPr/>
          </p:nvGrpSpPr>
          <p:grpSpPr bwMode="auto">
            <a:xfrm>
              <a:off x="768" y="632"/>
              <a:ext cx="4240" cy="1904"/>
              <a:chOff x="760" y="344"/>
              <a:chExt cx="4240" cy="1904"/>
            </a:xfrm>
          </p:grpSpPr>
          <p:sp>
            <p:nvSpPr>
              <p:cNvPr id="126985" name="AutoShape 8"/>
              <p:cNvSpPr>
                <a:spLocks noChangeArrowheads="1"/>
              </p:cNvSpPr>
              <p:nvPr/>
            </p:nvSpPr>
            <p:spPr bwMode="auto">
              <a:xfrm>
                <a:off x="760" y="344"/>
                <a:ext cx="4240" cy="1904"/>
              </a:xfrm>
              <a:prstGeom prst="roundRect">
                <a:avLst>
                  <a:gd name="adj" fmla="val 7773"/>
                </a:avLst>
              </a:prstGeom>
              <a:solidFill>
                <a:schemeClr val="bg1"/>
              </a:solidFill>
              <a:ln w="127000">
                <a:solidFill>
                  <a:srgbClr val="000000"/>
                </a:solidFill>
                <a:round/>
                <a:headEnd/>
                <a:tailEnd/>
              </a:ln>
            </p:spPr>
            <p:txBody>
              <a:bodyPr/>
              <a:lstStyle/>
              <a:p>
                <a:endParaRPr lang="en-US"/>
              </a:p>
            </p:txBody>
          </p:sp>
          <p:sp>
            <p:nvSpPr>
              <p:cNvPr id="126986" name="Rectangle 12"/>
              <p:cNvSpPr>
                <a:spLocks noChangeArrowheads="1"/>
              </p:cNvSpPr>
              <p:nvPr/>
            </p:nvSpPr>
            <p:spPr bwMode="auto">
              <a:xfrm>
                <a:off x="1048" y="592"/>
                <a:ext cx="3549"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10. NEW UNIT SELF-TEST QUESTIONS</a:t>
                </a:r>
                <a:endParaRPr lang="en-US">
                  <a:latin typeface="Times" charset="0"/>
                </a:endParaRPr>
              </a:p>
            </p:txBody>
          </p:sp>
          <p:sp>
            <p:nvSpPr>
              <p:cNvPr id="126987" name="Rectangle 14"/>
              <p:cNvSpPr>
                <a:spLocks noChangeArrowheads="1"/>
              </p:cNvSpPr>
              <p:nvPr/>
            </p:nvSpPr>
            <p:spPr bwMode="auto">
              <a:xfrm>
                <a:off x="1032" y="1040"/>
                <a:ext cx="3571"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As the unit progresses, new questions </a:t>
                </a:r>
                <a:endParaRPr lang="en-US">
                  <a:latin typeface="Times" charset="0"/>
                </a:endParaRPr>
              </a:p>
            </p:txBody>
          </p:sp>
          <p:sp>
            <p:nvSpPr>
              <p:cNvPr id="126988" name="Rectangle 15"/>
              <p:cNvSpPr>
                <a:spLocks noChangeArrowheads="1"/>
              </p:cNvSpPr>
              <p:nvPr/>
            </p:nvSpPr>
            <p:spPr bwMode="auto">
              <a:xfrm>
                <a:off x="924" y="1264"/>
                <a:ext cx="3784"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that seem important about the content of </a:t>
                </a:r>
                <a:endParaRPr lang="en-US">
                  <a:latin typeface="Times" charset="0"/>
                </a:endParaRPr>
              </a:p>
            </p:txBody>
          </p:sp>
          <p:sp>
            <p:nvSpPr>
              <p:cNvPr id="126989" name="Rectangle 16"/>
              <p:cNvSpPr>
                <a:spLocks noChangeArrowheads="1"/>
              </p:cNvSpPr>
              <p:nvPr/>
            </p:nvSpPr>
            <p:spPr bwMode="auto">
              <a:xfrm>
                <a:off x="884" y="1488"/>
                <a:ext cx="3846"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the unit are listed or old questions can be </a:t>
                </a:r>
                <a:endParaRPr lang="en-US">
                  <a:latin typeface="Times" charset="0"/>
                </a:endParaRPr>
              </a:p>
            </p:txBody>
          </p:sp>
          <p:sp>
            <p:nvSpPr>
              <p:cNvPr id="126990" name="Rectangle 17"/>
              <p:cNvSpPr>
                <a:spLocks noChangeArrowheads="1"/>
              </p:cNvSpPr>
              <p:nvPr/>
            </p:nvSpPr>
            <p:spPr bwMode="auto">
              <a:xfrm>
                <a:off x="2396" y="1712"/>
                <a:ext cx="852"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000000"/>
                    </a:solidFill>
                    <a:latin typeface="Arial" charset="0"/>
                  </a:rPr>
                  <a:t>modified.</a:t>
                </a:r>
                <a:endParaRPr lang="en-US">
                  <a:latin typeface="Times" charset="0"/>
                </a:endParaRPr>
              </a:p>
            </p:txBody>
          </p:sp>
        </p:grpSp>
      </p:grpSp>
      <p:sp>
        <p:nvSpPr>
          <p:cNvPr id="143" name="TextBox 142"/>
          <p:cNvSpPr txBox="1"/>
          <p:nvPr/>
        </p:nvSpPr>
        <p:spPr>
          <a:xfrm>
            <a:off x="6769757" y="3118481"/>
            <a:ext cx="1065212" cy="830997"/>
          </a:xfrm>
          <a:prstGeom prst="rect">
            <a:avLst/>
          </a:prstGeom>
          <a:noFill/>
        </p:spPr>
        <p:txBody>
          <a:bodyPr wrap="square" rtlCol="0">
            <a:spAutoFit/>
          </a:bodyPr>
          <a:lstStyle/>
          <a:p>
            <a:r>
              <a:rPr lang="en-US" b="1" dirty="0">
                <a:solidFill>
                  <a:schemeClr val="accent2"/>
                </a:solidFill>
              </a:rPr>
              <a:t>Pages 26-27</a:t>
            </a:r>
          </a:p>
        </p:txBody>
      </p:sp>
    </p:spTree>
    <p:extLst>
      <p:ext uri="{BB962C8B-B14F-4D97-AF65-F5344CB8AC3E}">
        <p14:creationId xmlns:p14="http://schemas.microsoft.com/office/powerpoint/2010/main" val="867447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86137" y="286604"/>
            <a:ext cx="8252749" cy="1450757"/>
          </a:xfrm>
        </p:spPr>
        <p:txBody>
          <a:bodyPr>
            <a:normAutofit/>
          </a:bodyPr>
          <a:lstStyle/>
          <a:p>
            <a:pPr algn="ctr" eaLnBrk="1" hangingPunct="1"/>
            <a:r>
              <a:rPr lang="en-US" sz="4400" b="1" dirty="0">
                <a:latin typeface="Arial" charset="0"/>
                <a:ea typeface="MS PGothic" charset="0"/>
              </a:rPr>
              <a:t>How Much Do Students Write?</a:t>
            </a:r>
          </a:p>
        </p:txBody>
      </p:sp>
      <p:sp>
        <p:nvSpPr>
          <p:cNvPr id="133123" name="Rectangle 3"/>
          <p:cNvSpPr>
            <a:spLocks noGrp="1" noChangeArrowheads="1"/>
          </p:cNvSpPr>
          <p:nvPr>
            <p:ph idx="1"/>
          </p:nvPr>
        </p:nvSpPr>
        <p:spPr>
          <a:xfrm>
            <a:off x="1088020" y="2303362"/>
            <a:ext cx="7278740" cy="3565732"/>
          </a:xfrm>
        </p:spPr>
        <p:txBody>
          <a:bodyPr>
            <a:normAutofit/>
          </a:bodyPr>
          <a:lstStyle/>
          <a:p>
            <a:pPr eaLnBrk="1" hangingPunct="1"/>
            <a:r>
              <a:rPr lang="en-US" sz="3600" dirty="0">
                <a:latin typeface="Arial" charset="0"/>
                <a:ea typeface="MS PGothic" charset="0"/>
              </a:rPr>
              <a:t>You can give them a partially completed unit organizer to help in this area.</a:t>
            </a:r>
          </a:p>
          <a:p>
            <a:pPr eaLnBrk="1" hangingPunct="1"/>
            <a:r>
              <a:rPr lang="en-US" sz="3600" dirty="0">
                <a:latin typeface="Arial" charset="0"/>
                <a:ea typeface="MS PGothic" charset="0"/>
              </a:rPr>
              <a:t>Why might we want to do this?</a:t>
            </a:r>
          </a:p>
        </p:txBody>
      </p:sp>
      <p:sp>
        <p:nvSpPr>
          <p:cNvPr id="133124" name="Footer Placeholder 3"/>
          <p:cNvSpPr txBox="1">
            <a:spLocks/>
          </p:cNvSpPr>
          <p:nvPr/>
        </p:nvSpPr>
        <p:spPr bwMode="auto">
          <a:xfrm>
            <a:off x="4632325" y="6532563"/>
            <a:ext cx="4340225"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Tree>
    <p:extLst>
      <p:ext uri="{BB962C8B-B14F-4D97-AF65-F5344CB8AC3E}">
        <p14:creationId xmlns:p14="http://schemas.microsoft.com/office/powerpoint/2010/main" val="2706090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72" y="274638"/>
            <a:ext cx="8229600" cy="2670949"/>
          </a:xfrm>
          <a:solidFill>
            <a:srgbClr val="FFC000"/>
          </a:solidFill>
        </p:spPr>
        <p:txBody>
          <a:bodyPr>
            <a:noAutofit/>
          </a:bodyPr>
          <a:lstStyle/>
          <a:p>
            <a:r>
              <a:rPr lang="en-US" sz="4000" dirty="0"/>
              <a:t>As you are coming back from lunch, grab the Unit Organizer checklist </a:t>
            </a:r>
            <a:r>
              <a:rPr lang="en-US" sz="3600" i="1" dirty="0"/>
              <a:t>(Tab 5)</a:t>
            </a:r>
            <a:r>
              <a:rPr lang="en-US" sz="4000" dirty="0"/>
              <a:t>. Where are you with your Unit Organizer draft?</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43</a:t>
            </a:fld>
            <a:endParaRPr lang="en-US" altLang="en-US"/>
          </a:p>
        </p:txBody>
      </p:sp>
      <p:pic>
        <p:nvPicPr>
          <p:cNvPr id="9" name="Picture 8"/>
          <p:cNvPicPr>
            <a:picLocks noChangeAspect="1"/>
          </p:cNvPicPr>
          <p:nvPr/>
        </p:nvPicPr>
        <p:blipFill>
          <a:blip r:embed="rId3"/>
          <a:stretch>
            <a:fillRect/>
          </a:stretch>
        </p:blipFill>
        <p:spPr>
          <a:xfrm>
            <a:off x="885825" y="3074163"/>
            <a:ext cx="7800975" cy="3518736"/>
          </a:xfrm>
          <a:prstGeom prst="rect">
            <a:avLst/>
          </a:prstGeom>
        </p:spPr>
      </p:pic>
    </p:spTree>
    <p:extLst>
      <p:ext uri="{BB962C8B-B14F-4D97-AF65-F5344CB8AC3E}">
        <p14:creationId xmlns:p14="http://schemas.microsoft.com/office/powerpoint/2010/main" val="3221832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642A-7573-4B63-BBB0-945E1D34A921}"/>
              </a:ext>
            </a:extLst>
          </p:cNvPr>
          <p:cNvSpPr>
            <a:spLocks noGrp="1"/>
          </p:cNvSpPr>
          <p:nvPr>
            <p:ph type="title"/>
          </p:nvPr>
        </p:nvSpPr>
        <p:spPr/>
        <p:txBody>
          <a:bodyPr/>
          <a:lstStyle/>
          <a:p>
            <a:r>
              <a:rPr lang="en-US" b="1" dirty="0">
                <a:latin typeface="+mn-lt"/>
              </a:rPr>
              <a:t>Time Out for Sharing</a:t>
            </a:r>
          </a:p>
        </p:txBody>
      </p:sp>
      <p:sp>
        <p:nvSpPr>
          <p:cNvPr id="3" name="Content Placeholder 2">
            <a:extLst>
              <a:ext uri="{FF2B5EF4-FFF2-40B4-BE49-F238E27FC236}">
                <a16:creationId xmlns:a16="http://schemas.microsoft.com/office/drawing/2014/main" id="{0938EFF1-4DDC-4233-99E8-8E9CAFF1CF03}"/>
              </a:ext>
            </a:extLst>
          </p:cNvPr>
          <p:cNvSpPr>
            <a:spLocks noGrp="1"/>
          </p:cNvSpPr>
          <p:nvPr>
            <p:ph idx="1"/>
          </p:nvPr>
        </p:nvSpPr>
        <p:spPr>
          <a:xfrm>
            <a:off x="1019729" y="2095018"/>
            <a:ext cx="7543800" cy="3739352"/>
          </a:xfrm>
        </p:spPr>
        <p:txBody>
          <a:bodyPr>
            <a:normAutofit/>
          </a:bodyPr>
          <a:lstStyle/>
          <a:p>
            <a:pPr>
              <a:buFont typeface="Arial" panose="020B0604020202020204" pitchFamily="34" charset="0"/>
              <a:buChar char="•"/>
            </a:pPr>
            <a:r>
              <a:rPr lang="en-US" sz="3600" dirty="0"/>
              <a:t>Find a partner.  </a:t>
            </a:r>
          </a:p>
          <a:p>
            <a:pPr>
              <a:buFont typeface="Arial" panose="020B0604020202020204" pitchFamily="34" charset="0"/>
              <a:buChar char="•"/>
            </a:pPr>
            <a:r>
              <a:rPr lang="en-US" sz="3600" dirty="0"/>
              <a:t>Share one thing you were wondering about with your Expanded Unit Map and describe how you addressed it. </a:t>
            </a:r>
          </a:p>
          <a:p>
            <a:pPr>
              <a:buFont typeface="Arial" panose="020B0604020202020204" pitchFamily="34" charset="0"/>
              <a:buChar char="•"/>
            </a:pPr>
            <a:r>
              <a:rPr lang="en-US" sz="3600" dirty="0"/>
              <a:t>Switch roles.</a:t>
            </a:r>
          </a:p>
          <a:p>
            <a:pPr>
              <a:buFont typeface="Arial" panose="020B0604020202020204" pitchFamily="34" charset="0"/>
              <a:buChar char="•"/>
            </a:pPr>
            <a:r>
              <a:rPr lang="en-US" sz="3600" dirty="0"/>
              <a:t>Find a new partner and repeat.</a:t>
            </a:r>
          </a:p>
        </p:txBody>
      </p:sp>
      <p:sp>
        <p:nvSpPr>
          <p:cNvPr id="4" name="Footer Placeholder 3">
            <a:extLst>
              <a:ext uri="{FF2B5EF4-FFF2-40B4-BE49-F238E27FC236}">
                <a16:creationId xmlns:a16="http://schemas.microsoft.com/office/drawing/2014/main" id="{4BBA4FB4-2DC7-4388-8EB0-7266815AD106}"/>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F976D9D1-EFBE-44B0-A837-BA45E3DA6E1B}"/>
              </a:ext>
            </a:extLst>
          </p:cNvPr>
          <p:cNvSpPr>
            <a:spLocks noGrp="1"/>
          </p:cNvSpPr>
          <p:nvPr>
            <p:ph type="sldNum" sz="quarter" idx="12"/>
          </p:nvPr>
        </p:nvSpPr>
        <p:spPr/>
        <p:txBody>
          <a:bodyPr/>
          <a:lstStyle/>
          <a:p>
            <a:pPr>
              <a:defRPr/>
            </a:pPr>
            <a:fld id="{D7E980DF-4CF3-49C6-B4AA-B2DD177B7BE2}" type="slidenum">
              <a:rPr lang="en-US" altLang="en-US" smtClean="0"/>
              <a:pPr>
                <a:defRPr/>
              </a:pPr>
              <a:t>44</a:t>
            </a:fld>
            <a:endParaRPr lang="en-US" altLang="en-US"/>
          </a:p>
        </p:txBody>
      </p:sp>
      <p:pic>
        <p:nvPicPr>
          <p:cNvPr id="6" name="Picture 5"/>
          <p:cNvPicPr>
            <a:picLocks noChangeAspect="1"/>
          </p:cNvPicPr>
          <p:nvPr/>
        </p:nvPicPr>
        <p:blipFill>
          <a:blip r:embed="rId3"/>
          <a:stretch>
            <a:fillRect/>
          </a:stretch>
        </p:blipFill>
        <p:spPr>
          <a:xfrm>
            <a:off x="6732246" y="359519"/>
            <a:ext cx="2114550" cy="1304925"/>
          </a:xfrm>
          <a:prstGeom prst="rect">
            <a:avLst/>
          </a:prstGeom>
        </p:spPr>
      </p:pic>
    </p:spTree>
    <p:extLst>
      <p:ext uri="{BB962C8B-B14F-4D97-AF65-F5344CB8AC3E}">
        <p14:creationId xmlns:p14="http://schemas.microsoft.com/office/powerpoint/2010/main" val="88513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2960" y="2025569"/>
            <a:ext cx="7872307" cy="3977297"/>
          </a:xfrm>
        </p:spPr>
        <p:txBody>
          <a:bodyPr>
            <a:noAutofit/>
          </a:bodyPr>
          <a:lstStyle/>
          <a:p>
            <a:pPr marL="514350" indent="-514350">
              <a:spcBef>
                <a:spcPts val="0"/>
              </a:spcBef>
              <a:spcAft>
                <a:spcPts val="0"/>
              </a:spcAft>
              <a:buFont typeface="+mj-lt"/>
              <a:buAutoNum type="arabicPeriod"/>
            </a:pPr>
            <a:r>
              <a:rPr lang="en-US" sz="2800" b="1" dirty="0"/>
              <a:t>Name</a:t>
            </a:r>
            <a:r>
              <a:rPr lang="en-US" sz="2800" dirty="0"/>
              <a:t> the Routine</a:t>
            </a:r>
          </a:p>
          <a:p>
            <a:pPr marL="514350" indent="-514350">
              <a:spcBef>
                <a:spcPts val="0"/>
              </a:spcBef>
              <a:spcAft>
                <a:spcPts val="0"/>
              </a:spcAft>
              <a:buFont typeface="+mj-lt"/>
              <a:buAutoNum type="arabicPeriod"/>
            </a:pPr>
            <a:endParaRPr lang="en-US" sz="800" dirty="0"/>
          </a:p>
          <a:p>
            <a:pPr marL="514350" indent="-514350">
              <a:spcBef>
                <a:spcPts val="0"/>
              </a:spcBef>
              <a:spcAft>
                <a:spcPts val="0"/>
              </a:spcAft>
              <a:buFont typeface="+mj-lt"/>
              <a:buAutoNum type="arabicPeriod"/>
            </a:pPr>
            <a:endParaRPr lang="en-US" sz="800" b="1" dirty="0"/>
          </a:p>
          <a:p>
            <a:pPr marL="514350" indent="-514350">
              <a:spcBef>
                <a:spcPts val="0"/>
              </a:spcBef>
              <a:spcAft>
                <a:spcPts val="0"/>
              </a:spcAft>
              <a:buFont typeface="+mj-lt"/>
              <a:buAutoNum type="arabicPeriod"/>
            </a:pPr>
            <a:r>
              <a:rPr lang="en-US" sz="2800" b="1" dirty="0"/>
              <a:t>Explain</a:t>
            </a:r>
            <a:r>
              <a:rPr lang="en-US" sz="2800" dirty="0"/>
              <a:t> to students </a:t>
            </a:r>
            <a:r>
              <a:rPr lang="en-US" sz="2800" b="1" dirty="0"/>
              <a:t>how this will help </a:t>
            </a:r>
            <a:r>
              <a:rPr lang="en-US" sz="2800" dirty="0"/>
              <a:t>them with learning goals</a:t>
            </a:r>
          </a:p>
          <a:p>
            <a:pPr marL="514350" indent="-514350">
              <a:spcBef>
                <a:spcPts val="0"/>
              </a:spcBef>
              <a:spcAft>
                <a:spcPts val="0"/>
              </a:spcAft>
              <a:buFont typeface="+mj-lt"/>
              <a:buAutoNum type="arabicPeriod"/>
            </a:pPr>
            <a:endParaRPr lang="en-US" sz="800" dirty="0"/>
          </a:p>
          <a:p>
            <a:pPr marL="514350" indent="-514350">
              <a:spcBef>
                <a:spcPts val="0"/>
              </a:spcBef>
              <a:spcAft>
                <a:spcPts val="0"/>
              </a:spcAft>
              <a:buFont typeface="+mj-lt"/>
              <a:buAutoNum type="arabicPeriod"/>
            </a:pPr>
            <a:endParaRPr lang="en-US" sz="800" b="1" dirty="0"/>
          </a:p>
          <a:p>
            <a:pPr marL="514350" indent="-514350">
              <a:spcBef>
                <a:spcPts val="0"/>
              </a:spcBef>
              <a:spcAft>
                <a:spcPts val="0"/>
              </a:spcAft>
              <a:buFont typeface="+mj-lt"/>
              <a:buAutoNum type="arabicPeriod"/>
            </a:pPr>
            <a:r>
              <a:rPr lang="en-US" sz="2800" b="1" dirty="0"/>
              <a:t>Explain</a:t>
            </a:r>
            <a:r>
              <a:rPr lang="en-US" sz="2800" dirty="0"/>
              <a:t> to students </a:t>
            </a:r>
            <a:r>
              <a:rPr lang="en-US" sz="2800" b="1" dirty="0"/>
              <a:t>how they will participate</a:t>
            </a:r>
          </a:p>
          <a:p>
            <a:pPr marL="0" indent="0">
              <a:spcBef>
                <a:spcPts val="0"/>
              </a:spcBef>
              <a:spcAft>
                <a:spcPts val="0"/>
              </a:spcAft>
              <a:buNone/>
            </a:pPr>
            <a:r>
              <a:rPr lang="en-US" sz="2800" dirty="0"/>
              <a:t>   	</a:t>
            </a:r>
            <a:r>
              <a:rPr lang="en-US" sz="2800" i="1" dirty="0"/>
              <a:t>such as:</a:t>
            </a:r>
          </a:p>
          <a:p>
            <a:pPr lvl="1">
              <a:spcBef>
                <a:spcPts val="0"/>
              </a:spcBef>
              <a:spcAft>
                <a:spcPts val="0"/>
              </a:spcAft>
              <a:buFont typeface="Arial" panose="020B0604020202020204" pitchFamily="34" charset="0"/>
              <a:buChar char="•"/>
            </a:pPr>
            <a:r>
              <a:rPr lang="en-US" sz="2800" dirty="0"/>
              <a:t>“Make your paper look like mine”</a:t>
            </a:r>
          </a:p>
          <a:p>
            <a:pPr lvl="1">
              <a:spcBef>
                <a:spcPts val="0"/>
              </a:spcBef>
              <a:spcAft>
                <a:spcPts val="0"/>
              </a:spcAft>
              <a:buFont typeface="Arial" panose="020B0604020202020204" pitchFamily="34" charset="0"/>
              <a:buChar char="•"/>
            </a:pPr>
            <a:r>
              <a:rPr lang="en-US" sz="2800" dirty="0"/>
              <a:t>“We will turn and talk with a partner before we write on the device”</a:t>
            </a:r>
          </a:p>
        </p:txBody>
      </p:sp>
      <p:sp>
        <p:nvSpPr>
          <p:cNvPr id="2" name="Title 1"/>
          <p:cNvSpPr>
            <a:spLocks noGrp="1"/>
          </p:cNvSpPr>
          <p:nvPr>
            <p:ph type="title"/>
          </p:nvPr>
        </p:nvSpPr>
        <p:spPr>
          <a:xfrm>
            <a:off x="822960" y="205581"/>
            <a:ext cx="7719156" cy="1450757"/>
          </a:xfrm>
        </p:spPr>
        <p:txBody>
          <a:bodyPr/>
          <a:lstStyle/>
          <a:p>
            <a:r>
              <a:rPr lang="en-US" sz="5400" b="1" dirty="0">
                <a:latin typeface="+mn-lt"/>
              </a:rPr>
              <a:t>Cue:</a:t>
            </a:r>
            <a:r>
              <a:rPr lang="en-US" dirty="0"/>
              <a:t> </a:t>
            </a:r>
            <a:r>
              <a:rPr lang="en-US" sz="4000" dirty="0"/>
              <a:t>before constructing the device</a:t>
            </a:r>
          </a:p>
        </p:txBody>
      </p:sp>
    </p:spTree>
    <p:extLst>
      <p:ext uri="{BB962C8B-B14F-4D97-AF65-F5344CB8AC3E}">
        <p14:creationId xmlns:p14="http://schemas.microsoft.com/office/powerpoint/2010/main" val="851380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486" y="2222339"/>
            <a:ext cx="7660747" cy="3607491"/>
          </a:xfrm>
        </p:spPr>
        <p:txBody>
          <a:bodyPr>
            <a:normAutofit/>
          </a:bodyPr>
          <a:lstStyle/>
          <a:p>
            <a:pPr marL="457200" indent="-457200">
              <a:buFont typeface="+mj-lt"/>
              <a:buAutoNum type="arabicPeriod"/>
            </a:pPr>
            <a:r>
              <a:rPr lang="en-US" sz="2800" dirty="0"/>
              <a:t>Follow the </a:t>
            </a:r>
            <a:r>
              <a:rPr lang="en-US" sz="2800" b="1" dirty="0"/>
              <a:t>linking steps </a:t>
            </a:r>
            <a:r>
              <a:rPr lang="en-US" sz="2800" dirty="0"/>
              <a:t>(unique to each routine)</a:t>
            </a:r>
            <a:r>
              <a:rPr lang="en-US" sz="2800" b="1" dirty="0"/>
              <a:t> </a:t>
            </a:r>
          </a:p>
          <a:p>
            <a:pPr marL="457200" indent="-457200">
              <a:buFont typeface="+mj-lt"/>
              <a:buAutoNum type="arabicPeriod"/>
            </a:pPr>
            <a:r>
              <a:rPr lang="en-US" sz="2800" dirty="0"/>
              <a:t>Ask probing questions to </a:t>
            </a:r>
            <a:r>
              <a:rPr lang="en-US" sz="2800" b="1" dirty="0"/>
              <a:t>co-construct</a:t>
            </a:r>
            <a:r>
              <a:rPr lang="en-US" sz="2800" dirty="0"/>
              <a:t> the device   (</a:t>
            </a:r>
            <a:r>
              <a:rPr lang="en-US" sz="2800" b="1" dirty="0"/>
              <a:t>GOAL:</a:t>
            </a:r>
            <a:r>
              <a:rPr lang="en-US" sz="2800" dirty="0"/>
              <a:t> students talk as much as the teacher)</a:t>
            </a:r>
          </a:p>
          <a:p>
            <a:pPr marL="457200" indent="-457200">
              <a:buFont typeface="+mj-lt"/>
              <a:buAutoNum type="arabicPeriod"/>
            </a:pPr>
            <a:r>
              <a:rPr lang="en-US" sz="2800" dirty="0"/>
              <a:t>Provide positive and corrective feedback to </a:t>
            </a:r>
            <a:r>
              <a:rPr lang="en-US" sz="2800" b="1" dirty="0"/>
              <a:t>shape students’ contributions </a:t>
            </a:r>
            <a:r>
              <a:rPr lang="en-US" sz="2800" dirty="0"/>
              <a:t>for the device</a:t>
            </a:r>
          </a:p>
        </p:txBody>
      </p:sp>
      <p:sp>
        <p:nvSpPr>
          <p:cNvPr id="4" name="Title 3"/>
          <p:cNvSpPr>
            <a:spLocks noGrp="1"/>
          </p:cNvSpPr>
          <p:nvPr>
            <p:ph type="title"/>
          </p:nvPr>
        </p:nvSpPr>
        <p:spPr/>
        <p:txBody>
          <a:bodyPr/>
          <a:lstStyle/>
          <a:p>
            <a:r>
              <a:rPr lang="en-US" sz="5400" b="1" dirty="0">
                <a:latin typeface="+mn-lt"/>
              </a:rPr>
              <a:t>Do:</a:t>
            </a:r>
            <a:r>
              <a:rPr lang="en-US" dirty="0">
                <a:latin typeface="+mn-lt"/>
              </a:rPr>
              <a:t> </a:t>
            </a:r>
            <a:r>
              <a:rPr lang="en-US" sz="4000" dirty="0"/>
              <a:t>while constructing the device</a:t>
            </a:r>
          </a:p>
        </p:txBody>
      </p:sp>
    </p:spTree>
    <p:extLst>
      <p:ext uri="{BB962C8B-B14F-4D97-AF65-F5344CB8AC3E}">
        <p14:creationId xmlns:p14="http://schemas.microsoft.com/office/powerpoint/2010/main" val="371339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gn="ctr" eaLnBrk="1" hangingPunct="1"/>
            <a:r>
              <a:rPr lang="en-US" b="1" dirty="0">
                <a:latin typeface="Arial" charset="0"/>
                <a:ea typeface="MS PGothic" charset="0"/>
              </a:rPr>
              <a:t>CRAFT Linking Steps</a:t>
            </a:r>
          </a:p>
        </p:txBody>
      </p:sp>
      <p:sp>
        <p:nvSpPr>
          <p:cNvPr id="150531" name="Rectangle 3"/>
          <p:cNvSpPr>
            <a:spLocks noGrp="1" noChangeArrowheads="1"/>
          </p:cNvSpPr>
          <p:nvPr>
            <p:ph idx="1"/>
          </p:nvPr>
        </p:nvSpPr>
        <p:spPr>
          <a:xfrm>
            <a:off x="960699" y="1984375"/>
            <a:ext cx="7740389" cy="4419600"/>
          </a:xfrm>
        </p:spPr>
        <p:txBody>
          <a:bodyPr/>
          <a:lstStyle/>
          <a:p>
            <a:pPr eaLnBrk="1" hangingPunct="1">
              <a:lnSpc>
                <a:spcPct val="90000"/>
              </a:lnSpc>
              <a:spcBef>
                <a:spcPts val="0"/>
              </a:spcBef>
              <a:spcAft>
                <a:spcPts val="0"/>
              </a:spcAft>
            </a:pPr>
            <a:r>
              <a:rPr lang="en-US" sz="2800" b="1" dirty="0">
                <a:latin typeface="Arial" charset="0"/>
                <a:ea typeface="MS PGothic" charset="0"/>
              </a:rPr>
              <a:t>Create a context</a:t>
            </a:r>
          </a:p>
          <a:p>
            <a:pPr lvl="1" eaLnBrk="1" hangingPunct="1">
              <a:lnSpc>
                <a:spcPct val="90000"/>
              </a:lnSpc>
              <a:spcBef>
                <a:spcPts val="0"/>
              </a:spcBef>
              <a:spcAft>
                <a:spcPts val="0"/>
              </a:spcAft>
            </a:pPr>
            <a:r>
              <a:rPr lang="en-US" sz="2400" dirty="0">
                <a:latin typeface="Arial" charset="0"/>
                <a:ea typeface="MS PGothic" charset="0"/>
              </a:rPr>
              <a:t>Explore how the information in this unit fits with previous, future, and bigger learning</a:t>
            </a:r>
          </a:p>
          <a:p>
            <a:pPr lvl="1" eaLnBrk="1" hangingPunct="1">
              <a:lnSpc>
                <a:spcPct val="90000"/>
              </a:lnSpc>
              <a:spcBef>
                <a:spcPts val="0"/>
              </a:spcBef>
              <a:spcAft>
                <a:spcPts val="0"/>
              </a:spcAft>
            </a:pPr>
            <a:endParaRPr lang="en-US" sz="2400" dirty="0">
              <a:latin typeface="Arial" charset="0"/>
              <a:ea typeface="MS PGothic" charset="0"/>
            </a:endParaRPr>
          </a:p>
          <a:p>
            <a:pPr eaLnBrk="1" hangingPunct="1">
              <a:lnSpc>
                <a:spcPct val="90000"/>
              </a:lnSpc>
              <a:spcBef>
                <a:spcPts val="0"/>
              </a:spcBef>
              <a:spcAft>
                <a:spcPts val="0"/>
              </a:spcAft>
            </a:pPr>
            <a:r>
              <a:rPr lang="en-US" sz="2800" b="1" dirty="0">
                <a:latin typeface="Arial" charset="0"/>
                <a:ea typeface="MS PGothic" charset="0"/>
              </a:rPr>
              <a:t>Recognize Content Structures</a:t>
            </a:r>
          </a:p>
          <a:p>
            <a:pPr lvl="1" eaLnBrk="1" hangingPunct="1">
              <a:lnSpc>
                <a:spcPct val="90000"/>
              </a:lnSpc>
              <a:spcBef>
                <a:spcPts val="0"/>
              </a:spcBef>
              <a:spcAft>
                <a:spcPts val="0"/>
              </a:spcAft>
            </a:pPr>
            <a:r>
              <a:rPr lang="en-US" sz="2400" dirty="0">
                <a:latin typeface="Arial" charset="0"/>
                <a:ea typeface="MS PGothic" charset="0"/>
              </a:rPr>
              <a:t>Identify how to think about and structure the information to be learned in the unit</a:t>
            </a:r>
          </a:p>
          <a:p>
            <a:pPr lvl="1" eaLnBrk="1" hangingPunct="1">
              <a:lnSpc>
                <a:spcPct val="90000"/>
              </a:lnSpc>
              <a:spcBef>
                <a:spcPts val="0"/>
              </a:spcBef>
              <a:spcAft>
                <a:spcPts val="0"/>
              </a:spcAft>
            </a:pPr>
            <a:endParaRPr lang="en-US" sz="2400" dirty="0">
              <a:latin typeface="Arial" charset="0"/>
              <a:ea typeface="MS PGothic" charset="0"/>
            </a:endParaRPr>
          </a:p>
          <a:p>
            <a:pPr eaLnBrk="1" hangingPunct="1">
              <a:lnSpc>
                <a:spcPct val="90000"/>
              </a:lnSpc>
              <a:spcBef>
                <a:spcPts val="0"/>
              </a:spcBef>
              <a:spcAft>
                <a:spcPts val="0"/>
              </a:spcAft>
            </a:pPr>
            <a:r>
              <a:rPr lang="en-US" sz="2800" b="1" dirty="0">
                <a:latin typeface="Arial" charset="0"/>
                <a:ea typeface="MS PGothic" charset="0"/>
              </a:rPr>
              <a:t>Acknowledge Unit Relationships</a:t>
            </a:r>
          </a:p>
          <a:p>
            <a:pPr lvl="1" eaLnBrk="1" hangingPunct="1">
              <a:lnSpc>
                <a:spcPct val="90000"/>
              </a:lnSpc>
              <a:spcBef>
                <a:spcPts val="0"/>
              </a:spcBef>
              <a:spcAft>
                <a:spcPts val="0"/>
              </a:spcAft>
            </a:pPr>
            <a:r>
              <a:rPr lang="en-US" sz="2400" dirty="0">
                <a:latin typeface="Arial" charset="0"/>
                <a:ea typeface="MS PGothic" charset="0"/>
              </a:rPr>
              <a:t>Explore relationships that are or might be important in the unit</a:t>
            </a:r>
          </a:p>
          <a:p>
            <a:pPr lvl="1" eaLnBrk="1" hangingPunct="1">
              <a:lnSpc>
                <a:spcPct val="90000"/>
              </a:lnSpc>
            </a:pPr>
            <a:endParaRPr lang="en-US" dirty="0">
              <a:latin typeface="Arial" charset="0"/>
              <a:ea typeface="MS PGothic" charset="0"/>
            </a:endParaRPr>
          </a:p>
        </p:txBody>
      </p:sp>
      <p:sp>
        <p:nvSpPr>
          <p:cNvPr id="150532" name="Footer Placeholder 3"/>
          <p:cNvSpPr txBox="1">
            <a:spLocks/>
          </p:cNvSpPr>
          <p:nvPr/>
        </p:nvSpPr>
        <p:spPr bwMode="auto">
          <a:xfrm>
            <a:off x="4632325" y="6532563"/>
            <a:ext cx="4340225"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
        <p:nvSpPr>
          <p:cNvPr id="3" name="TextBox 2"/>
          <p:cNvSpPr txBox="1"/>
          <p:nvPr/>
        </p:nvSpPr>
        <p:spPr>
          <a:xfrm>
            <a:off x="7505700" y="286604"/>
            <a:ext cx="1195388" cy="461665"/>
          </a:xfrm>
          <a:prstGeom prst="rect">
            <a:avLst/>
          </a:prstGeom>
          <a:noFill/>
        </p:spPr>
        <p:txBody>
          <a:bodyPr wrap="square" rtlCol="0">
            <a:spAutoFit/>
          </a:bodyPr>
          <a:lstStyle/>
          <a:p>
            <a:r>
              <a:rPr lang="en-US" dirty="0">
                <a:solidFill>
                  <a:schemeClr val="accent2"/>
                </a:solidFill>
              </a:rPr>
              <a:t>Page 42</a:t>
            </a:r>
          </a:p>
        </p:txBody>
      </p:sp>
    </p:spTree>
    <p:extLst>
      <p:ext uri="{BB962C8B-B14F-4D97-AF65-F5344CB8AC3E}">
        <p14:creationId xmlns:p14="http://schemas.microsoft.com/office/powerpoint/2010/main" val="709445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lstStyle/>
          <a:p>
            <a:pPr eaLnBrk="1" hangingPunct="1"/>
            <a:r>
              <a:rPr lang="en-US" b="1" dirty="0">
                <a:latin typeface="Corbel" charset="0"/>
                <a:ea typeface="MS PGothic" charset="0"/>
              </a:rPr>
              <a:t>CRAFT Linking Steps</a:t>
            </a:r>
          </a:p>
        </p:txBody>
      </p:sp>
      <p:sp>
        <p:nvSpPr>
          <p:cNvPr id="152580" name="Rectangle 3"/>
          <p:cNvSpPr>
            <a:spLocks noGrp="1" noChangeArrowheads="1"/>
          </p:cNvSpPr>
          <p:nvPr>
            <p:ph idx="1"/>
          </p:nvPr>
        </p:nvSpPr>
        <p:spPr>
          <a:xfrm>
            <a:off x="729205" y="1979613"/>
            <a:ext cx="7943308" cy="4040187"/>
          </a:xfrm>
        </p:spPr>
        <p:txBody>
          <a:bodyPr/>
          <a:lstStyle/>
          <a:p>
            <a:pPr lvl="1" eaLnBrk="1" hangingPunct="1">
              <a:lnSpc>
                <a:spcPct val="90000"/>
              </a:lnSpc>
              <a:buClr>
                <a:schemeClr val="hlink"/>
              </a:buClr>
              <a:buSzPct val="80000"/>
            </a:pPr>
            <a:r>
              <a:rPr lang="en-US" sz="3200" b="1" dirty="0">
                <a:latin typeface="Corbel" charset="0"/>
                <a:ea typeface="MS PGothic" charset="0"/>
              </a:rPr>
              <a:t>Frame Unit Questions</a:t>
            </a:r>
          </a:p>
          <a:p>
            <a:pPr lvl="2" eaLnBrk="1" hangingPunct="1">
              <a:lnSpc>
                <a:spcPct val="90000"/>
              </a:lnSpc>
              <a:buSzPct val="70000"/>
            </a:pPr>
            <a:r>
              <a:rPr lang="en-US" sz="2800" dirty="0">
                <a:latin typeface="Corbel" charset="0"/>
                <a:ea typeface="MS PGothic" charset="0"/>
              </a:rPr>
              <a:t>Generate and discuss the types of questions that reflect what the unit is really about.</a:t>
            </a:r>
          </a:p>
          <a:p>
            <a:pPr lvl="2" eaLnBrk="1" hangingPunct="1">
              <a:lnSpc>
                <a:spcPct val="90000"/>
              </a:lnSpc>
              <a:buSzPct val="70000"/>
            </a:pPr>
            <a:endParaRPr lang="en-US" sz="1200" dirty="0">
              <a:latin typeface="Corbel" charset="0"/>
              <a:ea typeface="MS PGothic" charset="0"/>
            </a:endParaRPr>
          </a:p>
          <a:p>
            <a:pPr lvl="1" eaLnBrk="1" hangingPunct="1">
              <a:lnSpc>
                <a:spcPct val="90000"/>
              </a:lnSpc>
              <a:buClr>
                <a:schemeClr val="hlink"/>
              </a:buClr>
              <a:buSzPct val="80000"/>
            </a:pPr>
            <a:r>
              <a:rPr lang="en-US" sz="3200" b="1" dirty="0">
                <a:latin typeface="Corbel" charset="0"/>
                <a:ea typeface="MS PGothic" charset="0"/>
              </a:rPr>
              <a:t>Tie Content to Tasks</a:t>
            </a:r>
          </a:p>
          <a:p>
            <a:pPr lvl="2" eaLnBrk="1" hangingPunct="1">
              <a:lnSpc>
                <a:spcPct val="90000"/>
              </a:lnSpc>
              <a:buSzPct val="70000"/>
            </a:pPr>
            <a:r>
              <a:rPr lang="en-US" sz="2800" dirty="0">
                <a:latin typeface="Corbel" charset="0"/>
                <a:ea typeface="MS PGothic" charset="0"/>
              </a:rPr>
              <a:t>Identify a schedule of tasks to be completed and how these tasks connect to learning the content.</a:t>
            </a:r>
          </a:p>
        </p:txBody>
      </p:sp>
      <p:sp>
        <p:nvSpPr>
          <p:cNvPr id="152578" name="Footer Placeholder 4"/>
          <p:cNvSpPr>
            <a:spLocks noGrp="1"/>
          </p:cNvSpPr>
          <p:nvPr>
            <p:ph type="ftr" sz="quarter" idx="11"/>
          </p:nvPr>
        </p:nvSpPr>
        <p:spPr bwMode="auto">
          <a:xfrm>
            <a:off x="387350" y="6248400"/>
            <a:ext cx="563245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r>
              <a:rPr lang="en-US" sz="1200">
                <a:latin typeface="Arial" charset="0"/>
              </a:rPr>
              <a:t>University of Kansas Center for Research on Learning  2002</a:t>
            </a:r>
          </a:p>
        </p:txBody>
      </p:sp>
    </p:spTree>
    <p:extLst>
      <p:ext uri="{BB962C8B-B14F-4D97-AF65-F5344CB8AC3E}">
        <p14:creationId xmlns:p14="http://schemas.microsoft.com/office/powerpoint/2010/main" val="180937302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2"/>
          <p:cNvSpPr>
            <a:spLocks noGrp="1"/>
          </p:cNvSpPr>
          <p:nvPr>
            <p:ph type="ftr" sz="quarter" idx="11"/>
          </p:nvPr>
        </p:nvSpPr>
        <p:spPr>
          <a:xfrm>
            <a:off x="914400" y="6359285"/>
            <a:ext cx="57785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r>
              <a:rPr lang="en-US" sz="1200" dirty="0"/>
              <a:t>University of Kansas Center for Research on Learning  2002</a:t>
            </a:r>
          </a:p>
        </p:txBody>
      </p:sp>
      <p:grpSp>
        <p:nvGrpSpPr>
          <p:cNvPr id="154627" name="Group 2"/>
          <p:cNvGrpSpPr>
            <a:grpSpLocks/>
          </p:cNvGrpSpPr>
          <p:nvPr/>
        </p:nvGrpSpPr>
        <p:grpSpPr bwMode="auto">
          <a:xfrm>
            <a:off x="639763" y="319088"/>
            <a:ext cx="7897812" cy="5835650"/>
            <a:chOff x="403" y="201"/>
            <a:chExt cx="4975" cy="3676"/>
          </a:xfrm>
        </p:grpSpPr>
        <p:sp>
          <p:nvSpPr>
            <p:cNvPr id="154629" name="Rectangle 3"/>
            <p:cNvSpPr>
              <a:spLocks noChangeArrowheads="1"/>
            </p:cNvSpPr>
            <p:nvPr/>
          </p:nvSpPr>
          <p:spPr bwMode="auto">
            <a:xfrm>
              <a:off x="1537" y="228"/>
              <a:ext cx="2790" cy="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000000"/>
                  </a:solidFill>
                  <a:latin typeface="Helvetica" charset="0"/>
                </a:rPr>
                <a:t>Implementing the Unit Organizer Routine</a:t>
              </a:r>
              <a:endParaRPr lang="en-US">
                <a:latin typeface="Times" charset="0"/>
              </a:endParaRPr>
            </a:p>
          </p:txBody>
        </p:sp>
        <p:sp>
          <p:nvSpPr>
            <p:cNvPr id="154630" name="Rectangle 4"/>
            <p:cNvSpPr>
              <a:spLocks noChangeArrowheads="1"/>
            </p:cNvSpPr>
            <p:nvPr/>
          </p:nvSpPr>
          <p:spPr bwMode="auto">
            <a:xfrm>
              <a:off x="403" y="661"/>
              <a:ext cx="4886" cy="467"/>
            </a:xfrm>
            <a:prstGeom prst="rect">
              <a:avLst/>
            </a:prstGeom>
            <a:solidFill>
              <a:srgbClr val="FFFFFF"/>
            </a:solidFill>
            <a:ln w="11113">
              <a:solidFill>
                <a:srgbClr val="000000"/>
              </a:solidFill>
              <a:miter lim="800000"/>
              <a:headEnd/>
              <a:tailEnd/>
            </a:ln>
          </p:spPr>
          <p:txBody>
            <a:bodyPr/>
            <a:lstStyle/>
            <a:p>
              <a:endParaRPr lang="en-US"/>
            </a:p>
          </p:txBody>
        </p:sp>
        <p:sp>
          <p:nvSpPr>
            <p:cNvPr id="154631" name="Rectangle 5"/>
            <p:cNvSpPr>
              <a:spLocks noChangeArrowheads="1"/>
            </p:cNvSpPr>
            <p:nvPr/>
          </p:nvSpPr>
          <p:spPr bwMode="auto">
            <a:xfrm>
              <a:off x="403" y="1156"/>
              <a:ext cx="4886" cy="2721"/>
            </a:xfrm>
            <a:prstGeom prst="rect">
              <a:avLst/>
            </a:prstGeom>
            <a:solidFill>
              <a:srgbClr val="FFFFFF"/>
            </a:solidFill>
            <a:ln w="11113">
              <a:solidFill>
                <a:srgbClr val="000000"/>
              </a:solidFill>
              <a:miter lim="800000"/>
              <a:headEnd/>
              <a:tailEnd/>
            </a:ln>
          </p:spPr>
          <p:txBody>
            <a:bodyPr/>
            <a:lstStyle/>
            <a:p>
              <a:endParaRPr lang="en-US"/>
            </a:p>
          </p:txBody>
        </p:sp>
        <p:sp>
          <p:nvSpPr>
            <p:cNvPr id="154632" name="Rectangle 6"/>
            <p:cNvSpPr>
              <a:spLocks noChangeArrowheads="1"/>
            </p:cNvSpPr>
            <p:nvPr/>
          </p:nvSpPr>
          <p:spPr bwMode="auto">
            <a:xfrm>
              <a:off x="498" y="1255"/>
              <a:ext cx="231"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4000" b="1">
                  <a:solidFill>
                    <a:srgbClr val="000000"/>
                  </a:solidFill>
                  <a:latin typeface="Arial" charset="0"/>
                </a:rPr>
                <a:t>C</a:t>
              </a:r>
              <a:endParaRPr lang="en-US" sz="4000">
                <a:latin typeface="Arial" charset="0"/>
              </a:endParaRPr>
            </a:p>
          </p:txBody>
        </p:sp>
        <p:sp>
          <p:nvSpPr>
            <p:cNvPr id="154633" name="Rectangle 7"/>
            <p:cNvSpPr>
              <a:spLocks noChangeArrowheads="1"/>
            </p:cNvSpPr>
            <p:nvPr/>
          </p:nvSpPr>
          <p:spPr bwMode="auto">
            <a:xfrm>
              <a:off x="471" y="1555"/>
              <a:ext cx="137"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sp>
          <p:nvSpPr>
            <p:cNvPr id="154634" name="Rectangle 8"/>
            <p:cNvSpPr>
              <a:spLocks noChangeArrowheads="1"/>
            </p:cNvSpPr>
            <p:nvPr/>
          </p:nvSpPr>
          <p:spPr bwMode="auto">
            <a:xfrm>
              <a:off x="498" y="1797"/>
              <a:ext cx="231"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4000" b="1">
                  <a:solidFill>
                    <a:srgbClr val="000000"/>
                  </a:solidFill>
                  <a:latin typeface="Arial" charset="0"/>
                </a:rPr>
                <a:t>R</a:t>
              </a:r>
              <a:endParaRPr lang="en-US" sz="4000">
                <a:latin typeface="Arial" charset="0"/>
              </a:endParaRPr>
            </a:p>
          </p:txBody>
        </p:sp>
        <p:sp>
          <p:nvSpPr>
            <p:cNvPr id="154635" name="Rectangle 9"/>
            <p:cNvSpPr>
              <a:spLocks noChangeArrowheads="1"/>
            </p:cNvSpPr>
            <p:nvPr/>
          </p:nvSpPr>
          <p:spPr bwMode="auto">
            <a:xfrm>
              <a:off x="471" y="2050"/>
              <a:ext cx="137"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sp>
          <p:nvSpPr>
            <p:cNvPr id="154636" name="Rectangle 10"/>
            <p:cNvSpPr>
              <a:spLocks noChangeArrowheads="1"/>
            </p:cNvSpPr>
            <p:nvPr/>
          </p:nvSpPr>
          <p:spPr bwMode="auto">
            <a:xfrm>
              <a:off x="497" y="2356"/>
              <a:ext cx="231"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4000" b="1">
                  <a:solidFill>
                    <a:srgbClr val="000000"/>
                  </a:solidFill>
                  <a:latin typeface="Arial" charset="0"/>
                </a:rPr>
                <a:t>A</a:t>
              </a:r>
              <a:endParaRPr lang="en-US" sz="4000">
                <a:latin typeface="Arial" charset="0"/>
              </a:endParaRPr>
            </a:p>
          </p:txBody>
        </p:sp>
        <p:sp>
          <p:nvSpPr>
            <p:cNvPr id="154637" name="Rectangle 11"/>
            <p:cNvSpPr>
              <a:spLocks noChangeArrowheads="1"/>
            </p:cNvSpPr>
            <p:nvPr/>
          </p:nvSpPr>
          <p:spPr bwMode="auto">
            <a:xfrm>
              <a:off x="471" y="2544"/>
              <a:ext cx="137"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sp>
          <p:nvSpPr>
            <p:cNvPr id="154638" name="Rectangle 12"/>
            <p:cNvSpPr>
              <a:spLocks noChangeArrowheads="1"/>
            </p:cNvSpPr>
            <p:nvPr/>
          </p:nvSpPr>
          <p:spPr bwMode="auto">
            <a:xfrm>
              <a:off x="516" y="2910"/>
              <a:ext cx="195"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4000" b="1">
                  <a:solidFill>
                    <a:srgbClr val="000000"/>
                  </a:solidFill>
                  <a:latin typeface="Arial" charset="0"/>
                </a:rPr>
                <a:t>F</a:t>
              </a:r>
              <a:endParaRPr lang="en-US" sz="4000">
                <a:latin typeface="Arial" charset="0"/>
              </a:endParaRPr>
            </a:p>
          </p:txBody>
        </p:sp>
        <p:sp>
          <p:nvSpPr>
            <p:cNvPr id="154639" name="Rectangle 13"/>
            <p:cNvSpPr>
              <a:spLocks noChangeArrowheads="1"/>
            </p:cNvSpPr>
            <p:nvPr/>
          </p:nvSpPr>
          <p:spPr bwMode="auto">
            <a:xfrm>
              <a:off x="471" y="3039"/>
              <a:ext cx="137"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Times" charset="0"/>
              </a:endParaRPr>
            </a:p>
          </p:txBody>
        </p:sp>
        <p:sp>
          <p:nvSpPr>
            <p:cNvPr id="154640" name="Rectangle 14"/>
            <p:cNvSpPr>
              <a:spLocks noChangeArrowheads="1"/>
            </p:cNvSpPr>
            <p:nvPr/>
          </p:nvSpPr>
          <p:spPr bwMode="auto">
            <a:xfrm>
              <a:off x="515" y="3431"/>
              <a:ext cx="195"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4000" b="1">
                  <a:solidFill>
                    <a:srgbClr val="000000"/>
                  </a:solidFill>
                  <a:latin typeface="Arial" charset="0"/>
                </a:rPr>
                <a:t>T</a:t>
              </a:r>
              <a:endParaRPr lang="en-US" sz="4000">
                <a:latin typeface="Arial" charset="0"/>
              </a:endParaRPr>
            </a:p>
          </p:txBody>
        </p:sp>
        <p:sp>
          <p:nvSpPr>
            <p:cNvPr id="154641" name="Rectangle 15"/>
            <p:cNvSpPr>
              <a:spLocks noChangeArrowheads="1"/>
            </p:cNvSpPr>
            <p:nvPr/>
          </p:nvSpPr>
          <p:spPr bwMode="auto">
            <a:xfrm>
              <a:off x="451" y="841"/>
              <a:ext cx="323"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charset="0"/>
                </a:rPr>
                <a:t>GOAL</a:t>
              </a:r>
              <a:endParaRPr lang="en-US" sz="1400">
                <a:latin typeface="Times" charset="0"/>
              </a:endParaRPr>
            </a:p>
          </p:txBody>
        </p:sp>
        <p:sp>
          <p:nvSpPr>
            <p:cNvPr id="154642" name="Line 16"/>
            <p:cNvSpPr>
              <a:spLocks noChangeShapeType="1"/>
            </p:cNvSpPr>
            <p:nvPr/>
          </p:nvSpPr>
          <p:spPr bwMode="auto">
            <a:xfrm>
              <a:off x="410" y="1747"/>
              <a:ext cx="487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643" name="Line 17"/>
            <p:cNvSpPr>
              <a:spLocks noChangeShapeType="1"/>
            </p:cNvSpPr>
            <p:nvPr/>
          </p:nvSpPr>
          <p:spPr bwMode="auto">
            <a:xfrm>
              <a:off x="403" y="2283"/>
              <a:ext cx="487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644" name="Line 18"/>
            <p:cNvSpPr>
              <a:spLocks noChangeShapeType="1"/>
            </p:cNvSpPr>
            <p:nvPr/>
          </p:nvSpPr>
          <p:spPr bwMode="auto">
            <a:xfrm>
              <a:off x="403" y="2839"/>
              <a:ext cx="487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645" name="Line 19"/>
            <p:cNvSpPr>
              <a:spLocks noChangeShapeType="1"/>
            </p:cNvSpPr>
            <p:nvPr/>
          </p:nvSpPr>
          <p:spPr bwMode="auto">
            <a:xfrm>
              <a:off x="410" y="3362"/>
              <a:ext cx="486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646" name="Line 20"/>
            <p:cNvSpPr>
              <a:spLocks noChangeShapeType="1"/>
            </p:cNvSpPr>
            <p:nvPr/>
          </p:nvSpPr>
          <p:spPr bwMode="auto">
            <a:xfrm>
              <a:off x="2293" y="668"/>
              <a:ext cx="7" cy="320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647" name="Line 21"/>
            <p:cNvSpPr>
              <a:spLocks noChangeShapeType="1"/>
            </p:cNvSpPr>
            <p:nvPr/>
          </p:nvSpPr>
          <p:spPr bwMode="auto">
            <a:xfrm>
              <a:off x="815" y="668"/>
              <a:ext cx="1" cy="319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648" name="Line 22"/>
            <p:cNvSpPr>
              <a:spLocks noChangeShapeType="1"/>
            </p:cNvSpPr>
            <p:nvPr/>
          </p:nvSpPr>
          <p:spPr bwMode="auto">
            <a:xfrm>
              <a:off x="3777" y="668"/>
              <a:ext cx="7" cy="320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649" name="Rectangle 23"/>
            <p:cNvSpPr>
              <a:spLocks noChangeArrowheads="1"/>
            </p:cNvSpPr>
            <p:nvPr/>
          </p:nvSpPr>
          <p:spPr bwMode="auto">
            <a:xfrm>
              <a:off x="1152" y="201"/>
              <a:ext cx="3347" cy="220"/>
            </a:xfrm>
            <a:prstGeom prst="rect">
              <a:avLst/>
            </a:prstGeom>
            <a:noFill/>
            <a:ln w="222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4650" name="Rectangle 24"/>
            <p:cNvSpPr>
              <a:spLocks noChangeArrowheads="1"/>
            </p:cNvSpPr>
            <p:nvPr/>
          </p:nvSpPr>
          <p:spPr bwMode="auto">
            <a:xfrm>
              <a:off x="1028" y="531"/>
              <a:ext cx="1231"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Helvetica" charset="0"/>
                </a:rPr>
                <a:t>Launching the Unit</a:t>
              </a:r>
              <a:endParaRPr lang="en-US">
                <a:latin typeface="Times" charset="0"/>
              </a:endParaRPr>
            </a:p>
          </p:txBody>
        </p:sp>
        <p:sp>
          <p:nvSpPr>
            <p:cNvPr id="154651" name="Rectangle 25"/>
            <p:cNvSpPr>
              <a:spLocks noChangeArrowheads="1"/>
            </p:cNvSpPr>
            <p:nvPr/>
          </p:nvSpPr>
          <p:spPr bwMode="auto">
            <a:xfrm>
              <a:off x="2636" y="531"/>
              <a:ext cx="110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Helvetica" charset="0"/>
                </a:rPr>
                <a:t>Floating the Unit</a:t>
              </a:r>
              <a:endParaRPr lang="en-US">
                <a:latin typeface="Times" charset="0"/>
              </a:endParaRPr>
            </a:p>
          </p:txBody>
        </p:sp>
        <p:sp>
          <p:nvSpPr>
            <p:cNvPr id="154652" name="Rectangle 26"/>
            <p:cNvSpPr>
              <a:spLocks noChangeArrowheads="1"/>
            </p:cNvSpPr>
            <p:nvPr/>
          </p:nvSpPr>
          <p:spPr bwMode="auto">
            <a:xfrm>
              <a:off x="4024" y="531"/>
              <a:ext cx="1134"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Helvetica" charset="0"/>
                </a:rPr>
                <a:t>Tying Up the Unit</a:t>
              </a:r>
              <a:endParaRPr lang="en-US">
                <a:latin typeface="Times" charset="0"/>
              </a:endParaRPr>
            </a:p>
          </p:txBody>
        </p:sp>
        <p:sp>
          <p:nvSpPr>
            <p:cNvPr id="154653" name="Rectangle 27"/>
            <p:cNvSpPr>
              <a:spLocks noChangeArrowheads="1"/>
            </p:cNvSpPr>
            <p:nvPr/>
          </p:nvSpPr>
          <p:spPr bwMode="auto">
            <a:xfrm>
              <a:off x="2354" y="3430"/>
              <a:ext cx="1553"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Status of task progress, </a:t>
              </a:r>
              <a:endParaRPr lang="en-US">
                <a:latin typeface="Times" charset="0"/>
              </a:endParaRPr>
            </a:p>
          </p:txBody>
        </p:sp>
        <p:sp>
          <p:nvSpPr>
            <p:cNvPr id="154654" name="Rectangle 28"/>
            <p:cNvSpPr>
              <a:spLocks noChangeArrowheads="1"/>
            </p:cNvSpPr>
            <p:nvPr/>
          </p:nvSpPr>
          <p:spPr bwMode="auto">
            <a:xfrm>
              <a:off x="2354" y="3519"/>
              <a:ext cx="1594"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completion, and student </a:t>
              </a:r>
              <a:endParaRPr lang="en-US">
                <a:latin typeface="Times" charset="0"/>
              </a:endParaRPr>
            </a:p>
          </p:txBody>
        </p:sp>
        <p:sp>
          <p:nvSpPr>
            <p:cNvPr id="154655" name="Rectangle 29"/>
            <p:cNvSpPr>
              <a:spLocks noChangeArrowheads="1"/>
            </p:cNvSpPr>
            <p:nvPr/>
          </p:nvSpPr>
          <p:spPr bwMode="auto">
            <a:xfrm>
              <a:off x="2354" y="3609"/>
              <a:ext cx="1491"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satisfaction with learning is </a:t>
              </a:r>
              <a:endParaRPr lang="en-US">
                <a:latin typeface="Times" charset="0"/>
              </a:endParaRPr>
            </a:p>
          </p:txBody>
        </p:sp>
        <p:sp>
          <p:nvSpPr>
            <p:cNvPr id="154656" name="Rectangle 30"/>
            <p:cNvSpPr>
              <a:spLocks noChangeArrowheads="1"/>
            </p:cNvSpPr>
            <p:nvPr/>
          </p:nvSpPr>
          <p:spPr bwMode="auto">
            <a:xfrm>
              <a:off x="2354" y="3698"/>
              <a:ext cx="385"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checked.</a:t>
              </a:r>
              <a:endParaRPr lang="en-US">
                <a:latin typeface="Times" charset="0"/>
              </a:endParaRPr>
            </a:p>
          </p:txBody>
        </p:sp>
        <p:sp>
          <p:nvSpPr>
            <p:cNvPr id="154657" name="Rectangle 31"/>
            <p:cNvSpPr>
              <a:spLocks noChangeArrowheads="1"/>
            </p:cNvSpPr>
            <p:nvPr/>
          </p:nvSpPr>
          <p:spPr bwMode="auto">
            <a:xfrm>
              <a:off x="2325" y="2894"/>
              <a:ext cx="145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UNIT QUESTIONS are answered </a:t>
              </a:r>
              <a:endParaRPr lang="en-US">
                <a:latin typeface="Times" charset="0"/>
              </a:endParaRPr>
            </a:p>
          </p:txBody>
        </p:sp>
        <p:sp>
          <p:nvSpPr>
            <p:cNvPr id="154658" name="Rectangle 32"/>
            <p:cNvSpPr>
              <a:spLocks noChangeArrowheads="1"/>
            </p:cNvSpPr>
            <p:nvPr/>
          </p:nvSpPr>
          <p:spPr bwMode="auto">
            <a:xfrm>
              <a:off x="2325" y="2983"/>
              <a:ext cx="113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and answers to previously </a:t>
              </a:r>
              <a:endParaRPr lang="en-US">
                <a:latin typeface="Times" charset="0"/>
              </a:endParaRPr>
            </a:p>
          </p:txBody>
        </p:sp>
        <p:sp>
          <p:nvSpPr>
            <p:cNvPr id="154659" name="Rectangle 33"/>
            <p:cNvSpPr>
              <a:spLocks noChangeArrowheads="1"/>
            </p:cNvSpPr>
            <p:nvPr/>
          </p:nvSpPr>
          <p:spPr bwMode="auto">
            <a:xfrm>
              <a:off x="2325" y="3073"/>
              <a:ext cx="1069"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answered  questions are </a:t>
              </a:r>
              <a:endParaRPr lang="en-US">
                <a:latin typeface="Times" charset="0"/>
              </a:endParaRPr>
            </a:p>
          </p:txBody>
        </p:sp>
        <p:sp>
          <p:nvSpPr>
            <p:cNvPr id="154660" name="Rectangle 34"/>
            <p:cNvSpPr>
              <a:spLocks noChangeArrowheads="1"/>
            </p:cNvSpPr>
            <p:nvPr/>
          </p:nvSpPr>
          <p:spPr bwMode="auto">
            <a:xfrm>
              <a:off x="2325" y="3162"/>
              <a:ext cx="42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improved.</a:t>
              </a:r>
              <a:endParaRPr lang="en-US">
                <a:latin typeface="Times" charset="0"/>
              </a:endParaRPr>
            </a:p>
          </p:txBody>
        </p:sp>
        <p:sp>
          <p:nvSpPr>
            <p:cNvPr id="154661" name="Rectangle 35"/>
            <p:cNvSpPr>
              <a:spLocks noChangeArrowheads="1"/>
            </p:cNvSpPr>
            <p:nvPr/>
          </p:nvSpPr>
          <p:spPr bwMode="auto">
            <a:xfrm>
              <a:off x="2430" y="2420"/>
              <a:ext cx="1409"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UNIT RELATIONSHIPS are </a:t>
              </a:r>
              <a:endParaRPr lang="en-US">
                <a:latin typeface="Times" charset="0"/>
              </a:endParaRPr>
            </a:p>
          </p:txBody>
        </p:sp>
        <p:sp>
          <p:nvSpPr>
            <p:cNvPr id="154662" name="Rectangle 36"/>
            <p:cNvSpPr>
              <a:spLocks noChangeArrowheads="1"/>
            </p:cNvSpPr>
            <p:nvPr/>
          </p:nvSpPr>
          <p:spPr bwMode="auto">
            <a:xfrm>
              <a:off x="2430" y="2509"/>
              <a:ext cx="1326"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confirmed and highlighted on </a:t>
              </a:r>
              <a:endParaRPr lang="en-US">
                <a:latin typeface="Times" charset="0"/>
              </a:endParaRPr>
            </a:p>
          </p:txBody>
        </p:sp>
        <p:sp>
          <p:nvSpPr>
            <p:cNvPr id="154663" name="Rectangle 37"/>
            <p:cNvSpPr>
              <a:spLocks noChangeArrowheads="1"/>
            </p:cNvSpPr>
            <p:nvPr/>
          </p:nvSpPr>
          <p:spPr bwMode="auto">
            <a:xfrm>
              <a:off x="2430" y="2599"/>
              <a:ext cx="1189"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the EXPANDED UNIT MAP. </a:t>
              </a:r>
              <a:endParaRPr lang="en-US">
                <a:latin typeface="Times" charset="0"/>
              </a:endParaRPr>
            </a:p>
          </p:txBody>
        </p:sp>
        <p:sp>
          <p:nvSpPr>
            <p:cNvPr id="154664" name="Rectangle 38"/>
            <p:cNvSpPr>
              <a:spLocks noChangeArrowheads="1"/>
            </p:cNvSpPr>
            <p:nvPr/>
          </p:nvSpPr>
          <p:spPr bwMode="auto">
            <a:xfrm>
              <a:off x="2396" y="1822"/>
              <a:ext cx="1395"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Key information is added to the </a:t>
              </a:r>
              <a:endParaRPr lang="en-US">
                <a:latin typeface="Times" charset="0"/>
              </a:endParaRPr>
            </a:p>
          </p:txBody>
        </p:sp>
        <p:sp>
          <p:nvSpPr>
            <p:cNvPr id="154665" name="Rectangle 39"/>
            <p:cNvSpPr>
              <a:spLocks noChangeArrowheads="1"/>
            </p:cNvSpPr>
            <p:nvPr/>
          </p:nvSpPr>
          <p:spPr bwMode="auto">
            <a:xfrm>
              <a:off x="2396" y="1912"/>
              <a:ext cx="1457"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EXPANDED UNIT MAP as part </a:t>
              </a:r>
              <a:endParaRPr lang="en-US">
                <a:latin typeface="Times" charset="0"/>
              </a:endParaRPr>
            </a:p>
          </p:txBody>
        </p:sp>
        <p:sp>
          <p:nvSpPr>
            <p:cNvPr id="154666" name="Rectangle 40"/>
            <p:cNvSpPr>
              <a:spLocks noChangeArrowheads="1"/>
            </p:cNvSpPr>
            <p:nvPr/>
          </p:nvSpPr>
          <p:spPr bwMode="auto">
            <a:xfrm>
              <a:off x="2396" y="2001"/>
              <a:ext cx="137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of section review or introduction.</a:t>
              </a:r>
              <a:endParaRPr lang="en-US">
                <a:latin typeface="Times" charset="0"/>
              </a:endParaRPr>
            </a:p>
          </p:txBody>
        </p:sp>
        <p:sp>
          <p:nvSpPr>
            <p:cNvPr id="154667" name="Rectangle 41"/>
            <p:cNvSpPr>
              <a:spLocks noChangeArrowheads="1"/>
            </p:cNvSpPr>
            <p:nvPr/>
          </p:nvSpPr>
          <p:spPr bwMode="auto">
            <a:xfrm>
              <a:off x="2396" y="1238"/>
              <a:ext cx="1388"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Each unit section is reviewed </a:t>
              </a:r>
              <a:endParaRPr lang="en-US">
                <a:latin typeface="Times" charset="0"/>
              </a:endParaRPr>
            </a:p>
          </p:txBody>
        </p:sp>
        <p:sp>
          <p:nvSpPr>
            <p:cNvPr id="154668" name="Rectangle 42"/>
            <p:cNvSpPr>
              <a:spLocks noChangeArrowheads="1"/>
            </p:cNvSpPr>
            <p:nvPr/>
          </p:nvSpPr>
          <p:spPr bwMode="auto">
            <a:xfrm>
              <a:off x="2396" y="1327"/>
              <a:ext cx="1127"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and in conjunction with the</a:t>
              </a:r>
              <a:endParaRPr lang="en-US">
                <a:latin typeface="Times" charset="0"/>
              </a:endParaRPr>
            </a:p>
          </p:txBody>
        </p:sp>
        <p:sp>
          <p:nvSpPr>
            <p:cNvPr id="154669" name="Rectangle 43"/>
            <p:cNvSpPr>
              <a:spLocks noChangeArrowheads="1"/>
            </p:cNvSpPr>
            <p:nvPr/>
          </p:nvSpPr>
          <p:spPr bwMode="auto">
            <a:xfrm>
              <a:off x="2396" y="1417"/>
              <a:ext cx="515"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UNIT MAP. </a:t>
              </a:r>
              <a:endParaRPr lang="en-US">
                <a:latin typeface="Times" charset="0"/>
              </a:endParaRPr>
            </a:p>
          </p:txBody>
        </p:sp>
        <p:sp>
          <p:nvSpPr>
            <p:cNvPr id="154670" name="Rectangle 44"/>
            <p:cNvSpPr>
              <a:spLocks noChangeArrowheads="1"/>
            </p:cNvSpPr>
            <p:nvPr/>
          </p:nvSpPr>
          <p:spPr bwMode="auto">
            <a:xfrm>
              <a:off x="2437" y="757"/>
              <a:ext cx="129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Attention is drawn to unit ideas </a:t>
              </a:r>
              <a:endParaRPr lang="en-US">
                <a:latin typeface="Times" charset="0"/>
              </a:endParaRPr>
            </a:p>
          </p:txBody>
        </p:sp>
        <p:sp>
          <p:nvSpPr>
            <p:cNvPr id="154671" name="Rectangle 45"/>
            <p:cNvSpPr>
              <a:spLocks noChangeArrowheads="1"/>
            </p:cNvSpPr>
            <p:nvPr/>
          </p:nvSpPr>
          <p:spPr bwMode="auto">
            <a:xfrm>
              <a:off x="2437" y="846"/>
              <a:ext cx="1395"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as each unit section is </a:t>
              </a:r>
              <a:endParaRPr lang="en-US">
                <a:latin typeface="Times" charset="0"/>
              </a:endParaRPr>
            </a:p>
          </p:txBody>
        </p:sp>
        <p:sp>
          <p:nvSpPr>
            <p:cNvPr id="154672" name="Rectangle 46"/>
            <p:cNvSpPr>
              <a:spLocks noChangeArrowheads="1"/>
            </p:cNvSpPr>
            <p:nvPr/>
          </p:nvSpPr>
          <p:spPr bwMode="auto">
            <a:xfrm>
              <a:off x="2437" y="936"/>
              <a:ext cx="996"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completed or introduced. </a:t>
              </a:r>
              <a:endParaRPr lang="en-US">
                <a:latin typeface="Times" charset="0"/>
              </a:endParaRPr>
            </a:p>
          </p:txBody>
        </p:sp>
        <p:sp>
          <p:nvSpPr>
            <p:cNvPr id="154673" name="Rectangle 47"/>
            <p:cNvSpPr>
              <a:spLocks noChangeArrowheads="1"/>
            </p:cNvSpPr>
            <p:nvPr/>
          </p:nvSpPr>
          <p:spPr bwMode="auto">
            <a:xfrm>
              <a:off x="3839" y="3430"/>
              <a:ext cx="1484"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Class discusses how unit tasks </a:t>
              </a:r>
              <a:endParaRPr lang="en-US">
                <a:latin typeface="Times" charset="0"/>
              </a:endParaRPr>
            </a:p>
          </p:txBody>
        </p:sp>
        <p:sp>
          <p:nvSpPr>
            <p:cNvPr id="154674" name="Rectangle 48"/>
            <p:cNvSpPr>
              <a:spLocks noChangeArrowheads="1"/>
            </p:cNvSpPr>
            <p:nvPr/>
          </p:nvSpPr>
          <p:spPr bwMode="auto">
            <a:xfrm>
              <a:off x="3839" y="3519"/>
              <a:ext cx="1498"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promoted learning and how </a:t>
              </a:r>
              <a:endParaRPr lang="en-US">
                <a:latin typeface="Times" charset="0"/>
              </a:endParaRPr>
            </a:p>
          </p:txBody>
        </p:sp>
        <p:sp>
          <p:nvSpPr>
            <p:cNvPr id="154675" name="Rectangle 49"/>
            <p:cNvSpPr>
              <a:spLocks noChangeArrowheads="1"/>
            </p:cNvSpPr>
            <p:nvPr/>
          </p:nvSpPr>
          <p:spPr bwMode="auto">
            <a:xfrm>
              <a:off x="3839" y="3609"/>
              <a:ext cx="153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learning could have been </a:t>
              </a:r>
              <a:endParaRPr lang="en-US">
                <a:latin typeface="Times" charset="0"/>
              </a:endParaRPr>
            </a:p>
          </p:txBody>
        </p:sp>
        <p:sp>
          <p:nvSpPr>
            <p:cNvPr id="154676" name="Rectangle 50"/>
            <p:cNvSpPr>
              <a:spLocks noChangeArrowheads="1"/>
            </p:cNvSpPr>
            <p:nvPr/>
          </p:nvSpPr>
          <p:spPr bwMode="auto">
            <a:xfrm>
              <a:off x="3839" y="3698"/>
              <a:ext cx="419"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improved.</a:t>
              </a:r>
              <a:endParaRPr lang="en-US">
                <a:latin typeface="Times" charset="0"/>
              </a:endParaRPr>
            </a:p>
          </p:txBody>
        </p:sp>
        <p:sp>
          <p:nvSpPr>
            <p:cNvPr id="154677" name="Rectangle 51"/>
            <p:cNvSpPr>
              <a:spLocks noChangeArrowheads="1"/>
            </p:cNvSpPr>
            <p:nvPr/>
          </p:nvSpPr>
          <p:spPr bwMode="auto">
            <a:xfrm>
              <a:off x="3915" y="2894"/>
              <a:ext cx="1326"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Students answer the UNIT </a:t>
              </a:r>
              <a:endParaRPr lang="en-US">
                <a:latin typeface="Times" charset="0"/>
              </a:endParaRPr>
            </a:p>
          </p:txBody>
        </p:sp>
        <p:sp>
          <p:nvSpPr>
            <p:cNvPr id="154678" name="Rectangle 52"/>
            <p:cNvSpPr>
              <a:spLocks noChangeArrowheads="1"/>
            </p:cNvSpPr>
            <p:nvPr/>
          </p:nvSpPr>
          <p:spPr bwMode="auto">
            <a:xfrm>
              <a:off x="3915" y="2983"/>
              <a:ext cx="1354"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QUESTIONS and generate </a:t>
              </a:r>
              <a:endParaRPr lang="en-US">
                <a:latin typeface="Times" charset="0"/>
              </a:endParaRPr>
            </a:p>
          </p:txBody>
        </p:sp>
        <p:sp>
          <p:nvSpPr>
            <p:cNvPr id="154679" name="Rectangle 53"/>
            <p:cNvSpPr>
              <a:spLocks noChangeArrowheads="1"/>
            </p:cNvSpPr>
            <p:nvPr/>
          </p:nvSpPr>
          <p:spPr bwMode="auto">
            <a:xfrm>
              <a:off x="3915" y="3073"/>
              <a:ext cx="96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new self-test questions.</a:t>
              </a:r>
              <a:endParaRPr lang="en-US">
                <a:latin typeface="Times" charset="0"/>
              </a:endParaRPr>
            </a:p>
          </p:txBody>
        </p:sp>
        <p:sp>
          <p:nvSpPr>
            <p:cNvPr id="154680" name="Rectangle 54"/>
            <p:cNvSpPr>
              <a:spLocks noChangeArrowheads="1"/>
            </p:cNvSpPr>
            <p:nvPr/>
          </p:nvSpPr>
          <p:spPr bwMode="auto">
            <a:xfrm>
              <a:off x="3873" y="2420"/>
              <a:ext cx="1443"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Students explain, edit, and </a:t>
              </a:r>
              <a:endParaRPr lang="en-US">
                <a:latin typeface="Times" charset="0"/>
              </a:endParaRPr>
            </a:p>
          </p:txBody>
        </p:sp>
        <p:sp>
          <p:nvSpPr>
            <p:cNvPr id="154681" name="Rectangle 55"/>
            <p:cNvSpPr>
              <a:spLocks noChangeArrowheads="1"/>
            </p:cNvSpPr>
            <p:nvPr/>
          </p:nvSpPr>
          <p:spPr bwMode="auto">
            <a:xfrm>
              <a:off x="3873" y="2509"/>
              <a:ext cx="140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revise personal content maps </a:t>
              </a:r>
              <a:endParaRPr lang="en-US">
                <a:latin typeface="Times" charset="0"/>
              </a:endParaRPr>
            </a:p>
          </p:txBody>
        </p:sp>
        <p:sp>
          <p:nvSpPr>
            <p:cNvPr id="154682" name="Rectangle 56"/>
            <p:cNvSpPr>
              <a:spLocks noChangeArrowheads="1"/>
            </p:cNvSpPr>
            <p:nvPr/>
          </p:nvSpPr>
          <p:spPr bwMode="auto">
            <a:xfrm>
              <a:off x="3873" y="2599"/>
              <a:ext cx="488"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with others.</a:t>
              </a:r>
              <a:endParaRPr lang="en-US">
                <a:latin typeface="Times" charset="0"/>
              </a:endParaRPr>
            </a:p>
          </p:txBody>
        </p:sp>
        <p:sp>
          <p:nvSpPr>
            <p:cNvPr id="154683" name="Rectangle 57"/>
            <p:cNvSpPr>
              <a:spLocks noChangeArrowheads="1"/>
            </p:cNvSpPr>
            <p:nvPr/>
          </p:nvSpPr>
          <p:spPr bwMode="auto">
            <a:xfrm>
              <a:off x="3873" y="1822"/>
              <a:ext cx="1340"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Students construct personal unit </a:t>
              </a:r>
              <a:endParaRPr lang="en-US">
                <a:latin typeface="Times" charset="0"/>
              </a:endParaRPr>
            </a:p>
          </p:txBody>
        </p:sp>
        <p:sp>
          <p:nvSpPr>
            <p:cNvPr id="154684" name="Rectangle 58"/>
            <p:cNvSpPr>
              <a:spLocks noChangeArrowheads="1"/>
            </p:cNvSpPr>
            <p:nvPr/>
          </p:nvSpPr>
          <p:spPr bwMode="auto">
            <a:xfrm>
              <a:off x="3873" y="1912"/>
              <a:ext cx="1354"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maps without looking at the Unit </a:t>
              </a:r>
              <a:endParaRPr lang="en-US">
                <a:latin typeface="Times" charset="0"/>
              </a:endParaRPr>
            </a:p>
          </p:txBody>
        </p:sp>
        <p:sp>
          <p:nvSpPr>
            <p:cNvPr id="154685" name="Rectangle 59"/>
            <p:cNvSpPr>
              <a:spLocks noChangeArrowheads="1"/>
            </p:cNvSpPr>
            <p:nvPr/>
          </p:nvSpPr>
          <p:spPr bwMode="auto">
            <a:xfrm>
              <a:off x="3873" y="2001"/>
              <a:ext cx="1443"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Organizer and then check </a:t>
              </a:r>
              <a:endParaRPr lang="en-US">
                <a:latin typeface="Times" charset="0"/>
              </a:endParaRPr>
            </a:p>
          </p:txBody>
        </p:sp>
        <p:sp>
          <p:nvSpPr>
            <p:cNvPr id="154686" name="Rectangle 60"/>
            <p:cNvSpPr>
              <a:spLocks noChangeArrowheads="1"/>
            </p:cNvSpPr>
            <p:nvPr/>
          </p:nvSpPr>
          <p:spPr bwMode="auto">
            <a:xfrm>
              <a:off x="3873" y="2090"/>
              <a:ext cx="419"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accuracy.</a:t>
              </a:r>
              <a:endParaRPr lang="en-US">
                <a:latin typeface="Times" charset="0"/>
              </a:endParaRPr>
            </a:p>
          </p:txBody>
        </p:sp>
        <p:sp>
          <p:nvSpPr>
            <p:cNvPr id="154687" name="Rectangle 61"/>
            <p:cNvSpPr>
              <a:spLocks noChangeArrowheads="1"/>
            </p:cNvSpPr>
            <p:nvPr/>
          </p:nvSpPr>
          <p:spPr bwMode="auto">
            <a:xfrm>
              <a:off x="3866" y="1238"/>
              <a:ext cx="151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The UNIT MAP, the </a:t>
              </a:r>
              <a:endParaRPr lang="en-US">
                <a:latin typeface="Times" charset="0"/>
              </a:endParaRPr>
            </a:p>
          </p:txBody>
        </p:sp>
        <p:sp>
          <p:nvSpPr>
            <p:cNvPr id="154688" name="Rectangle 62"/>
            <p:cNvSpPr>
              <a:spLocks noChangeArrowheads="1"/>
            </p:cNvSpPr>
            <p:nvPr/>
          </p:nvSpPr>
          <p:spPr bwMode="auto">
            <a:xfrm>
              <a:off x="3866" y="1327"/>
              <a:ext cx="142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EXPANDED UNIT MAP, and </a:t>
              </a:r>
              <a:endParaRPr lang="en-US">
                <a:latin typeface="Times" charset="0"/>
              </a:endParaRPr>
            </a:p>
          </p:txBody>
        </p:sp>
        <p:sp>
          <p:nvSpPr>
            <p:cNvPr id="154689" name="Rectangle 63"/>
            <p:cNvSpPr>
              <a:spLocks noChangeArrowheads="1"/>
            </p:cNvSpPr>
            <p:nvPr/>
          </p:nvSpPr>
          <p:spPr bwMode="auto">
            <a:xfrm>
              <a:off x="3866" y="1417"/>
              <a:ext cx="1340"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relationships to other units and </a:t>
              </a:r>
              <a:endParaRPr lang="en-US">
                <a:latin typeface="Times" charset="0"/>
              </a:endParaRPr>
            </a:p>
          </p:txBody>
        </p:sp>
        <p:sp>
          <p:nvSpPr>
            <p:cNvPr id="154690" name="Rectangle 64"/>
            <p:cNvSpPr>
              <a:spLocks noChangeArrowheads="1"/>
            </p:cNvSpPr>
            <p:nvPr/>
          </p:nvSpPr>
          <p:spPr bwMode="auto">
            <a:xfrm>
              <a:off x="3866" y="1506"/>
              <a:ext cx="838"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ideas are reviewed. </a:t>
              </a:r>
              <a:endParaRPr lang="en-US">
                <a:latin typeface="Times" charset="0"/>
              </a:endParaRPr>
            </a:p>
          </p:txBody>
        </p:sp>
        <p:sp>
          <p:nvSpPr>
            <p:cNvPr id="154691" name="Rectangle 65"/>
            <p:cNvSpPr>
              <a:spLocks noChangeArrowheads="1"/>
            </p:cNvSpPr>
            <p:nvPr/>
          </p:nvSpPr>
          <p:spPr bwMode="auto">
            <a:xfrm>
              <a:off x="3832" y="757"/>
              <a:ext cx="1464"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The Unit Organizer is used to </a:t>
              </a:r>
              <a:endParaRPr lang="en-US">
                <a:latin typeface="Times" charset="0"/>
              </a:endParaRPr>
            </a:p>
          </p:txBody>
        </p:sp>
        <p:sp>
          <p:nvSpPr>
            <p:cNvPr id="154692" name="Rectangle 66"/>
            <p:cNvSpPr>
              <a:spLocks noChangeArrowheads="1"/>
            </p:cNvSpPr>
            <p:nvPr/>
          </p:nvSpPr>
          <p:spPr bwMode="auto">
            <a:xfrm>
              <a:off x="3832" y="846"/>
              <a:ext cx="1443"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review unit content and promote </a:t>
              </a:r>
              <a:endParaRPr lang="en-US">
                <a:latin typeface="Times" charset="0"/>
              </a:endParaRPr>
            </a:p>
          </p:txBody>
        </p:sp>
        <p:sp>
          <p:nvSpPr>
            <p:cNvPr id="154693" name="Rectangle 67"/>
            <p:cNvSpPr>
              <a:spLocks noChangeArrowheads="1"/>
            </p:cNvSpPr>
            <p:nvPr/>
          </p:nvSpPr>
          <p:spPr bwMode="auto">
            <a:xfrm>
              <a:off x="3832" y="936"/>
              <a:ext cx="783"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student confidence.</a:t>
              </a:r>
              <a:endParaRPr lang="en-US">
                <a:latin typeface="Times" charset="0"/>
              </a:endParaRPr>
            </a:p>
          </p:txBody>
        </p:sp>
        <p:sp>
          <p:nvSpPr>
            <p:cNvPr id="154694" name="Rectangle 68"/>
            <p:cNvSpPr>
              <a:spLocks noChangeArrowheads="1"/>
            </p:cNvSpPr>
            <p:nvPr/>
          </p:nvSpPr>
          <p:spPr bwMode="auto">
            <a:xfrm>
              <a:off x="918" y="3430"/>
              <a:ext cx="1429"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The UNIT SCHEDULE is </a:t>
              </a:r>
              <a:endParaRPr lang="en-US">
                <a:latin typeface="Times" charset="0"/>
              </a:endParaRPr>
            </a:p>
          </p:txBody>
        </p:sp>
        <p:sp>
          <p:nvSpPr>
            <p:cNvPr id="154695" name="Rectangle 69"/>
            <p:cNvSpPr>
              <a:spLocks noChangeArrowheads="1"/>
            </p:cNvSpPr>
            <p:nvPr/>
          </p:nvSpPr>
          <p:spPr bwMode="auto">
            <a:xfrm>
              <a:off x="918" y="3519"/>
              <a:ext cx="1113"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constructed and explained. </a:t>
              </a:r>
              <a:endParaRPr lang="en-US">
                <a:latin typeface="Times" charset="0"/>
              </a:endParaRPr>
            </a:p>
          </p:txBody>
        </p:sp>
        <p:sp>
          <p:nvSpPr>
            <p:cNvPr id="154696" name="Rectangle 70"/>
            <p:cNvSpPr>
              <a:spLocks noChangeArrowheads="1"/>
            </p:cNvSpPr>
            <p:nvPr/>
          </p:nvSpPr>
          <p:spPr bwMode="auto">
            <a:xfrm>
              <a:off x="898" y="2894"/>
              <a:ext cx="142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UNIT QUESTIONS reflecting </a:t>
              </a:r>
              <a:endParaRPr lang="en-US">
                <a:latin typeface="Times" charset="0"/>
              </a:endParaRPr>
            </a:p>
          </p:txBody>
        </p:sp>
        <p:sp>
          <p:nvSpPr>
            <p:cNvPr id="154697" name="Rectangle 71"/>
            <p:cNvSpPr>
              <a:spLocks noChangeArrowheads="1"/>
            </p:cNvSpPr>
            <p:nvPr/>
          </p:nvSpPr>
          <p:spPr bwMode="auto">
            <a:xfrm>
              <a:off x="898" y="2983"/>
              <a:ext cx="1395"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central ideas of the unit are </a:t>
              </a:r>
              <a:endParaRPr lang="en-US">
                <a:latin typeface="Times" charset="0"/>
              </a:endParaRPr>
            </a:p>
          </p:txBody>
        </p:sp>
        <p:sp>
          <p:nvSpPr>
            <p:cNvPr id="154698" name="Rectangle 72"/>
            <p:cNvSpPr>
              <a:spLocks noChangeArrowheads="1"/>
            </p:cNvSpPr>
            <p:nvPr/>
          </p:nvSpPr>
          <p:spPr bwMode="auto">
            <a:xfrm>
              <a:off x="898" y="3073"/>
              <a:ext cx="50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constructed.</a:t>
              </a:r>
              <a:endParaRPr lang="en-US">
                <a:latin typeface="Times" charset="0"/>
              </a:endParaRPr>
            </a:p>
          </p:txBody>
        </p:sp>
        <p:sp>
          <p:nvSpPr>
            <p:cNvPr id="154699" name="Rectangle 73"/>
            <p:cNvSpPr>
              <a:spLocks noChangeArrowheads="1"/>
            </p:cNvSpPr>
            <p:nvPr/>
          </p:nvSpPr>
          <p:spPr bwMode="auto">
            <a:xfrm>
              <a:off x="932" y="2420"/>
              <a:ext cx="1278"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The UNIT MAP is explored </a:t>
              </a:r>
              <a:endParaRPr lang="en-US">
                <a:latin typeface="Times" charset="0"/>
              </a:endParaRPr>
            </a:p>
          </p:txBody>
        </p:sp>
        <p:sp>
          <p:nvSpPr>
            <p:cNvPr id="154700" name="Rectangle 74"/>
            <p:cNvSpPr>
              <a:spLocks noChangeArrowheads="1"/>
            </p:cNvSpPr>
            <p:nvPr/>
          </p:nvSpPr>
          <p:spPr bwMode="auto">
            <a:xfrm>
              <a:off x="932" y="2509"/>
              <a:ext cx="1361"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and UNIT RELATIONSHIPS  </a:t>
              </a:r>
              <a:endParaRPr lang="en-US">
                <a:latin typeface="Times" charset="0"/>
              </a:endParaRPr>
            </a:p>
          </p:txBody>
        </p:sp>
        <p:sp>
          <p:nvSpPr>
            <p:cNvPr id="154701" name="Rectangle 75"/>
            <p:cNvSpPr>
              <a:spLocks noChangeArrowheads="1"/>
            </p:cNvSpPr>
            <p:nvPr/>
          </p:nvSpPr>
          <p:spPr bwMode="auto">
            <a:xfrm>
              <a:off x="932" y="2599"/>
              <a:ext cx="570"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are identified. </a:t>
              </a:r>
              <a:endParaRPr lang="en-US">
                <a:latin typeface="Times" charset="0"/>
              </a:endParaRPr>
            </a:p>
          </p:txBody>
        </p:sp>
        <p:sp>
          <p:nvSpPr>
            <p:cNvPr id="154702" name="Rectangle 76"/>
            <p:cNvSpPr>
              <a:spLocks noChangeArrowheads="1"/>
            </p:cNvSpPr>
            <p:nvPr/>
          </p:nvSpPr>
          <p:spPr bwMode="auto">
            <a:xfrm>
              <a:off x="932" y="1822"/>
              <a:ext cx="1285"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The UNIT MAP is revealed </a:t>
              </a:r>
              <a:endParaRPr lang="en-US">
                <a:latin typeface="Times" charset="0"/>
              </a:endParaRPr>
            </a:p>
          </p:txBody>
        </p:sp>
        <p:sp>
          <p:nvSpPr>
            <p:cNvPr id="154703" name="Rectangle 77"/>
            <p:cNvSpPr>
              <a:spLocks noChangeArrowheads="1"/>
            </p:cNvSpPr>
            <p:nvPr/>
          </p:nvSpPr>
          <p:spPr bwMode="auto">
            <a:xfrm>
              <a:off x="932" y="1912"/>
              <a:ext cx="1313"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through a Unit Paraphrase </a:t>
              </a:r>
              <a:endParaRPr lang="en-US">
                <a:latin typeface="Times" charset="0"/>
              </a:endParaRPr>
            </a:p>
          </p:txBody>
        </p:sp>
        <p:sp>
          <p:nvSpPr>
            <p:cNvPr id="154704" name="Rectangle 78"/>
            <p:cNvSpPr>
              <a:spLocks noChangeArrowheads="1"/>
            </p:cNvSpPr>
            <p:nvPr/>
          </p:nvSpPr>
          <p:spPr bwMode="auto">
            <a:xfrm>
              <a:off x="932" y="2001"/>
              <a:ext cx="845"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and a Content Map.</a:t>
              </a:r>
              <a:endParaRPr lang="en-US">
                <a:latin typeface="Times" charset="0"/>
              </a:endParaRPr>
            </a:p>
          </p:txBody>
        </p:sp>
        <p:sp>
          <p:nvSpPr>
            <p:cNvPr id="154705" name="Rectangle 79"/>
            <p:cNvSpPr>
              <a:spLocks noChangeArrowheads="1"/>
            </p:cNvSpPr>
            <p:nvPr/>
          </p:nvSpPr>
          <p:spPr bwMode="auto">
            <a:xfrm>
              <a:off x="891" y="1238"/>
              <a:ext cx="1395"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The CURRENT UNIT is related </a:t>
              </a:r>
              <a:endParaRPr lang="en-US">
                <a:latin typeface="Times" charset="0"/>
              </a:endParaRPr>
            </a:p>
          </p:txBody>
        </p:sp>
        <p:sp>
          <p:nvSpPr>
            <p:cNvPr id="154706" name="Rectangle 80"/>
            <p:cNvSpPr>
              <a:spLocks noChangeArrowheads="1"/>
            </p:cNvSpPr>
            <p:nvPr/>
          </p:nvSpPr>
          <p:spPr bwMode="auto">
            <a:xfrm>
              <a:off x="891" y="1327"/>
              <a:ext cx="140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to the LAST UNIT, the NEXT </a:t>
              </a:r>
              <a:endParaRPr lang="en-US">
                <a:latin typeface="Times" charset="0"/>
              </a:endParaRPr>
            </a:p>
          </p:txBody>
        </p:sp>
        <p:sp>
          <p:nvSpPr>
            <p:cNvPr id="154707" name="Rectangle 81"/>
            <p:cNvSpPr>
              <a:spLocks noChangeArrowheads="1"/>
            </p:cNvSpPr>
            <p:nvPr/>
          </p:nvSpPr>
          <p:spPr bwMode="auto">
            <a:xfrm>
              <a:off x="891" y="1417"/>
              <a:ext cx="1422"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UNIT, and to a BIGGER IDEA in </a:t>
              </a:r>
              <a:endParaRPr lang="en-US">
                <a:latin typeface="Times" charset="0"/>
              </a:endParaRPr>
            </a:p>
          </p:txBody>
        </p:sp>
        <p:sp>
          <p:nvSpPr>
            <p:cNvPr id="154708" name="Rectangle 82"/>
            <p:cNvSpPr>
              <a:spLocks noChangeArrowheads="1"/>
            </p:cNvSpPr>
            <p:nvPr/>
          </p:nvSpPr>
          <p:spPr bwMode="auto">
            <a:xfrm>
              <a:off x="891" y="1506"/>
              <a:ext cx="495"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the course. </a:t>
              </a:r>
              <a:endParaRPr lang="en-US">
                <a:latin typeface="Times" charset="0"/>
              </a:endParaRPr>
            </a:p>
          </p:txBody>
        </p:sp>
        <p:sp>
          <p:nvSpPr>
            <p:cNvPr id="154709" name="Rectangle 83"/>
            <p:cNvSpPr>
              <a:spLocks noChangeArrowheads="1"/>
            </p:cNvSpPr>
            <p:nvPr/>
          </p:nvSpPr>
          <p:spPr bwMode="auto">
            <a:xfrm>
              <a:off x="918" y="757"/>
              <a:ext cx="125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The new unit is introduced to </a:t>
              </a:r>
              <a:endParaRPr lang="en-US">
                <a:latin typeface="Times" charset="0"/>
              </a:endParaRPr>
            </a:p>
          </p:txBody>
        </p:sp>
        <p:sp>
          <p:nvSpPr>
            <p:cNvPr id="154710" name="Rectangle 84"/>
            <p:cNvSpPr>
              <a:spLocks noChangeArrowheads="1"/>
            </p:cNvSpPr>
            <p:nvPr/>
          </p:nvSpPr>
          <p:spPr bwMode="auto">
            <a:xfrm>
              <a:off x="918" y="846"/>
              <a:ext cx="100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students using the Unit </a:t>
              </a:r>
              <a:endParaRPr lang="en-US">
                <a:latin typeface="Times" charset="0"/>
              </a:endParaRPr>
            </a:p>
          </p:txBody>
        </p:sp>
        <p:sp>
          <p:nvSpPr>
            <p:cNvPr id="154711" name="Rectangle 85"/>
            <p:cNvSpPr>
              <a:spLocks noChangeArrowheads="1"/>
            </p:cNvSpPr>
            <p:nvPr/>
          </p:nvSpPr>
          <p:spPr bwMode="auto">
            <a:xfrm>
              <a:off x="918" y="936"/>
              <a:ext cx="80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Organizer Routine.</a:t>
              </a:r>
              <a:endParaRPr lang="en-US">
                <a:latin typeface="Times" charset="0"/>
              </a:endParaRPr>
            </a:p>
          </p:txBody>
        </p:sp>
      </p:grpSp>
      <p:sp>
        <p:nvSpPr>
          <p:cNvPr id="154628" name="Text Box 86"/>
          <p:cNvSpPr txBox="1">
            <a:spLocks noChangeArrowheads="1"/>
          </p:cNvSpPr>
          <p:nvPr/>
        </p:nvSpPr>
        <p:spPr bwMode="auto">
          <a:xfrm>
            <a:off x="7212013" y="153988"/>
            <a:ext cx="15128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r">
              <a:spcBef>
                <a:spcPct val="50000"/>
              </a:spcBef>
            </a:pPr>
            <a:r>
              <a:rPr lang="en-US" sz="2400">
                <a:solidFill>
                  <a:srgbClr val="CC0000"/>
                </a:solidFill>
                <a:latin typeface="Times New Roman" charset="0"/>
              </a:rPr>
              <a:t>Pg. 42</a:t>
            </a:r>
          </a:p>
        </p:txBody>
      </p:sp>
    </p:spTree>
    <p:extLst>
      <p:ext uri="{BB962C8B-B14F-4D97-AF65-F5344CB8AC3E}">
        <p14:creationId xmlns:p14="http://schemas.microsoft.com/office/powerpoint/2010/main" val="117897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22958" y="286604"/>
            <a:ext cx="7823329" cy="1104046"/>
          </a:xfrm>
        </p:spPr>
        <p:txBody>
          <a:bodyPr>
            <a:normAutofit fontScale="90000"/>
          </a:bodyPr>
          <a:lstStyle/>
          <a:p>
            <a:pPr algn="ctr" eaLnBrk="1" hangingPunct="1"/>
            <a:r>
              <a:rPr lang="en-US" sz="4400" b="1" dirty="0">
                <a:latin typeface="Arial" charset="0"/>
                <a:ea typeface="MS PGothic" charset="0"/>
              </a:rPr>
              <a:t>How Would You Define a Unit?</a:t>
            </a:r>
          </a:p>
        </p:txBody>
      </p:sp>
      <p:sp>
        <p:nvSpPr>
          <p:cNvPr id="4" name="Footer Placeholder 3"/>
          <p:cNvSpPr>
            <a:spLocks noGrp="1"/>
          </p:cNvSpPr>
          <p:nvPr>
            <p:ph type="ftr" sz="quarter" idx="11"/>
          </p:nvPr>
        </p:nvSpPr>
        <p:spPr>
          <a:xfrm>
            <a:off x="4632325" y="6532563"/>
            <a:ext cx="4340225" cy="385762"/>
          </a:xfrm>
        </p:spPr>
        <p:txBody>
          <a:bodyPr/>
          <a:lstStyle/>
          <a:p>
            <a:pPr>
              <a:defRPr/>
            </a:pPr>
            <a:r>
              <a:rPr lang="en-US" dirty="0"/>
              <a:t>University of Kansas Center for Research on Learning  2002</a:t>
            </a:r>
          </a:p>
        </p:txBody>
      </p:sp>
      <p:sp>
        <p:nvSpPr>
          <p:cNvPr id="2765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CEF48DE6-FAC4-8640-8C14-330CEF8D7648}" type="slidenum">
              <a:rPr lang="en-US" sz="1200">
                <a:latin typeface="Arial Black" charset="0"/>
              </a:rPr>
              <a:pPr/>
              <a:t>5</a:t>
            </a:fld>
            <a:endParaRPr lang="en-US" sz="1200">
              <a:latin typeface="Arial Black" charset="0"/>
            </a:endParaRPr>
          </a:p>
        </p:txBody>
      </p:sp>
      <p:pic>
        <p:nvPicPr>
          <p:cNvPr id="27653"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2999" y="1834437"/>
            <a:ext cx="4363248" cy="4254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644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University of Kansas Center for Research on Learning  2006</a:t>
            </a: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3D5989-1582-45EA-A0CB-90C72B6608E5}" type="slidenum">
              <a:rPr kumimoji="0" lang="en-US" alt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05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4" name="Picture 3"/>
          <p:cNvPicPr>
            <a:picLocks noChangeAspect="1"/>
          </p:cNvPicPr>
          <p:nvPr/>
        </p:nvPicPr>
        <p:blipFill>
          <a:blip r:embed="rId3"/>
          <a:stretch>
            <a:fillRect/>
          </a:stretch>
        </p:blipFill>
        <p:spPr>
          <a:xfrm>
            <a:off x="0" y="180842"/>
            <a:ext cx="9144000" cy="4019550"/>
          </a:xfrm>
          <a:prstGeom prst="rect">
            <a:avLst/>
          </a:prstGeom>
        </p:spPr>
      </p:pic>
      <p:sp>
        <p:nvSpPr>
          <p:cNvPr id="5" name="Rectangle 4"/>
          <p:cNvSpPr/>
          <p:nvPr/>
        </p:nvSpPr>
        <p:spPr>
          <a:xfrm>
            <a:off x="561475" y="4379495"/>
            <a:ext cx="2502568" cy="165233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Launch</a:t>
            </a:r>
          </a:p>
        </p:txBody>
      </p:sp>
      <p:sp>
        <p:nvSpPr>
          <p:cNvPr id="7" name="Rectangle 6"/>
          <p:cNvSpPr/>
          <p:nvPr/>
        </p:nvSpPr>
        <p:spPr>
          <a:xfrm>
            <a:off x="3321906" y="4379494"/>
            <a:ext cx="2502568" cy="165233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Float</a:t>
            </a:r>
          </a:p>
        </p:txBody>
      </p:sp>
      <p:sp>
        <p:nvSpPr>
          <p:cNvPr id="8" name="Rectangle 7"/>
          <p:cNvSpPr/>
          <p:nvPr/>
        </p:nvSpPr>
        <p:spPr>
          <a:xfrm>
            <a:off x="6082337" y="4379494"/>
            <a:ext cx="2502568" cy="165233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Tie-up</a:t>
            </a:r>
          </a:p>
        </p:txBody>
      </p:sp>
    </p:spTree>
    <p:extLst>
      <p:ext uri="{BB962C8B-B14F-4D97-AF65-F5344CB8AC3E}">
        <p14:creationId xmlns:p14="http://schemas.microsoft.com/office/powerpoint/2010/main" val="2173965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701079"/>
            <a:ext cx="7452940" cy="3234313"/>
          </a:xfrm>
        </p:spPr>
        <p:txBody>
          <a:bodyPr/>
          <a:lstStyle/>
          <a:p>
            <a:pPr algn="ctr"/>
            <a:r>
              <a:rPr lang="en-US" b="1" dirty="0">
                <a:latin typeface="+mn-lt"/>
              </a:rPr>
              <a:t>Let’s take a break…</a:t>
            </a:r>
          </a:p>
        </p:txBody>
      </p:sp>
      <p:sp>
        <p:nvSpPr>
          <p:cNvPr id="2" name="Footer Placeholder 1"/>
          <p:cNvSpPr>
            <a:spLocks noGrp="1"/>
          </p:cNvSpPr>
          <p:nvPr>
            <p:ph type="ftr" sz="quarter" idx="11"/>
          </p:nvPr>
        </p:nvSpPr>
        <p:spPr/>
        <p:txBody>
          <a:bodyPr/>
          <a:lstStyle/>
          <a:p>
            <a:pPr>
              <a:defRPr/>
            </a:pPr>
            <a:r>
              <a:rPr lang="en-US"/>
              <a:t>University of Kansas Center for Research on Learning  2006</a:t>
            </a:r>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51</a:t>
            </a:fld>
            <a:endParaRPr lang="en-US" altLang="en-US"/>
          </a:p>
        </p:txBody>
      </p:sp>
    </p:spTree>
    <p:extLst>
      <p:ext uri="{BB962C8B-B14F-4D97-AF65-F5344CB8AC3E}">
        <p14:creationId xmlns:p14="http://schemas.microsoft.com/office/powerpoint/2010/main" val="3538859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11" y="286604"/>
            <a:ext cx="7869049" cy="1450757"/>
          </a:xfrm>
        </p:spPr>
        <p:txBody>
          <a:bodyPr>
            <a:normAutofit/>
          </a:bodyPr>
          <a:lstStyle/>
          <a:p>
            <a:r>
              <a:rPr lang="en-US" sz="4400" b="1" dirty="0">
                <a:latin typeface="+mn-lt"/>
              </a:rPr>
              <a:t>Co-Construction in a Science Class</a:t>
            </a:r>
          </a:p>
        </p:txBody>
      </p:sp>
      <p:sp>
        <p:nvSpPr>
          <p:cNvPr id="3" name="Content Placeholder 2"/>
          <p:cNvSpPr>
            <a:spLocks noGrp="1"/>
          </p:cNvSpPr>
          <p:nvPr>
            <p:ph idx="1"/>
          </p:nvPr>
        </p:nvSpPr>
        <p:spPr>
          <a:xfrm>
            <a:off x="822959" y="2048718"/>
            <a:ext cx="7543801" cy="3820375"/>
          </a:xfrm>
        </p:spPr>
        <p:txBody>
          <a:bodyPr>
            <a:normAutofit/>
          </a:bodyPr>
          <a:lstStyle/>
          <a:p>
            <a:pPr marL="0" indent="0">
              <a:buNone/>
            </a:pPr>
            <a:endParaRPr lang="en-US" u="sng" dirty="0">
              <a:hlinkClick r:id="" action="ppaction://noaction"/>
            </a:endParaRPr>
          </a:p>
          <a:p>
            <a:r>
              <a:rPr lang="en-US" sz="5400" dirty="0">
                <a:hlinkClick r:id="rId3"/>
              </a:rPr>
              <a:t>Unit Organizer Overview on Vimeo</a:t>
            </a:r>
            <a:endParaRPr lang="en-US"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52</a:t>
            </a:fld>
            <a:endParaRPr lang="en-US" altLang="en-US"/>
          </a:p>
        </p:txBody>
      </p:sp>
    </p:spTree>
    <p:extLst>
      <p:ext uri="{BB962C8B-B14F-4D97-AF65-F5344CB8AC3E}">
        <p14:creationId xmlns:p14="http://schemas.microsoft.com/office/powerpoint/2010/main" val="3513073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53</a:t>
            </a:fld>
            <a:endParaRPr lang="en-US" altLang="en-US"/>
          </a:p>
        </p:txBody>
      </p:sp>
      <p:pic>
        <p:nvPicPr>
          <p:cNvPr id="6" name="Picture 5"/>
          <p:cNvPicPr>
            <a:picLocks noChangeAspect="1"/>
          </p:cNvPicPr>
          <p:nvPr/>
        </p:nvPicPr>
        <p:blipFill>
          <a:blip r:embed="rId3"/>
          <a:stretch>
            <a:fillRect/>
          </a:stretch>
        </p:blipFill>
        <p:spPr>
          <a:xfrm>
            <a:off x="4375231" y="1995203"/>
            <a:ext cx="4279878" cy="3379376"/>
          </a:xfrm>
          <a:prstGeom prst="rect">
            <a:avLst/>
          </a:prstGeom>
          <a:ln>
            <a:solidFill>
              <a:schemeClr val="tx1"/>
            </a:solidFill>
          </a:ln>
        </p:spPr>
      </p:pic>
      <p:sp>
        <p:nvSpPr>
          <p:cNvPr id="2" name="TextBox 1"/>
          <p:cNvSpPr txBox="1"/>
          <p:nvPr/>
        </p:nvSpPr>
        <p:spPr>
          <a:xfrm>
            <a:off x="2065636" y="345446"/>
            <a:ext cx="5015107" cy="784830"/>
          </a:xfrm>
          <a:prstGeom prst="rect">
            <a:avLst/>
          </a:prstGeom>
          <a:noFill/>
        </p:spPr>
        <p:txBody>
          <a:bodyPr wrap="square" rtlCol="0">
            <a:spAutoFit/>
          </a:bodyPr>
          <a:lstStyle/>
          <a:p>
            <a:r>
              <a:rPr lang="en-US" sz="4500" b="1" dirty="0">
                <a:latin typeface="Calibri" panose="020F0502020204030204" pitchFamily="34" charset="0"/>
                <a:cs typeface="Calibri" panose="020F0502020204030204" pitchFamily="34" charset="0"/>
              </a:rPr>
              <a:t>Stand Up, Sit Down</a:t>
            </a:r>
          </a:p>
        </p:txBody>
      </p:sp>
      <p:sp>
        <p:nvSpPr>
          <p:cNvPr id="3" name="TextBox 2"/>
          <p:cNvSpPr txBox="1"/>
          <p:nvPr/>
        </p:nvSpPr>
        <p:spPr>
          <a:xfrm>
            <a:off x="570151" y="2113748"/>
            <a:ext cx="3661361" cy="3277820"/>
          </a:xfrm>
          <a:prstGeom prst="rect">
            <a:avLst/>
          </a:prstGeom>
          <a:noFill/>
        </p:spPr>
        <p:txBody>
          <a:bodyPr wrap="square" rtlCol="0">
            <a:spAutoFit/>
          </a:bodyPr>
          <a:lstStyle/>
          <a:p>
            <a:pPr marL="257175" indent="-257175">
              <a:buAutoNum type="arabicPeriod"/>
            </a:pPr>
            <a:r>
              <a:rPr lang="en-US" sz="2100" dirty="0">
                <a:latin typeface="Calibri" panose="020F0502020204030204" pitchFamily="34" charset="0"/>
                <a:cs typeface="Calibri" panose="020F0502020204030204" pitchFamily="34" charset="0"/>
              </a:rPr>
              <a:t>Everyone stands</a:t>
            </a:r>
          </a:p>
          <a:p>
            <a:pPr marL="257175" indent="-257175">
              <a:buAutoNum type="arabicPeriod"/>
            </a:pPr>
            <a:r>
              <a:rPr lang="en-US" sz="2100" dirty="0">
                <a:latin typeface="Calibri" panose="020F0502020204030204" pitchFamily="34" charset="0"/>
                <a:cs typeface="Calibri" panose="020F0502020204030204" pitchFamily="34" charset="0"/>
              </a:rPr>
              <a:t>Select a person to go first</a:t>
            </a:r>
          </a:p>
          <a:p>
            <a:pPr marL="257175" indent="-257175">
              <a:buAutoNum type="arabicPeriod"/>
            </a:pPr>
            <a:r>
              <a:rPr lang="en-US" sz="2100" dirty="0">
                <a:latin typeface="Calibri" panose="020F0502020204030204" pitchFamily="34" charset="0"/>
                <a:cs typeface="Calibri" panose="020F0502020204030204" pitchFamily="34" charset="0"/>
              </a:rPr>
              <a:t>Share 1 question with your table group and explain why you selected that question.</a:t>
            </a:r>
          </a:p>
          <a:p>
            <a:pPr marL="257175" indent="-257175">
              <a:buAutoNum type="arabicPeriod"/>
            </a:pPr>
            <a:r>
              <a:rPr lang="en-US" sz="2100" dirty="0">
                <a:latin typeface="Calibri" panose="020F0502020204030204" pitchFamily="34" charset="0"/>
                <a:cs typeface="Calibri" panose="020F0502020204030204" pitchFamily="34" charset="0"/>
              </a:rPr>
              <a:t>Sit down after you share</a:t>
            </a:r>
          </a:p>
          <a:p>
            <a:endParaRPr lang="en-US" sz="2100" dirty="0">
              <a:latin typeface="Calibri" panose="020F0502020204030204" pitchFamily="34" charset="0"/>
              <a:cs typeface="Calibri" panose="020F0502020204030204" pitchFamily="34" charset="0"/>
            </a:endParaRPr>
          </a:p>
          <a:p>
            <a:r>
              <a:rPr lang="en-US" sz="2100" dirty="0">
                <a:latin typeface="Calibri" panose="020F0502020204030204" pitchFamily="34" charset="0"/>
                <a:cs typeface="Calibri" panose="020F0502020204030204" pitchFamily="34" charset="0"/>
              </a:rPr>
              <a:t>*We will know when everyone is done when you are all seated.</a:t>
            </a:r>
          </a:p>
          <a:p>
            <a:pPr marL="257175" indent="-257175">
              <a:buAutoNum type="arabicPeriod"/>
            </a:pPr>
            <a:endParaRPr lang="en-US" sz="1800" dirty="0"/>
          </a:p>
        </p:txBody>
      </p:sp>
      <p:sp>
        <p:nvSpPr>
          <p:cNvPr id="8" name="TextBox 7"/>
          <p:cNvSpPr txBox="1"/>
          <p:nvPr/>
        </p:nvSpPr>
        <p:spPr>
          <a:xfrm>
            <a:off x="7425343" y="1169043"/>
            <a:ext cx="1128348"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Tab 3</a:t>
            </a:r>
          </a:p>
        </p:txBody>
      </p:sp>
      <p:cxnSp>
        <p:nvCxnSpPr>
          <p:cNvPr id="12" name="Straight Arrow Connector 11"/>
          <p:cNvCxnSpPr>
            <a:endCxn id="8" idx="1"/>
          </p:cNvCxnSpPr>
          <p:nvPr/>
        </p:nvCxnSpPr>
        <p:spPr>
          <a:xfrm flipV="1">
            <a:off x="5937813" y="1461431"/>
            <a:ext cx="1487530" cy="533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ooter Placeholder 3"/>
          <p:cNvSpPr txBox="1">
            <a:spLocks/>
          </p:cNvSpPr>
          <p:nvPr/>
        </p:nvSpPr>
        <p:spPr>
          <a:xfrm>
            <a:off x="1724628" y="6481823"/>
            <a:ext cx="4828572" cy="239652"/>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cap="all" baseline="0">
                <a:solidFill>
                  <a:srgbClr val="FFFFFF"/>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MS PGothic" panose="020B0600070205080204" pitchFamily="34" charset="-128"/>
                <a:cs typeface="+mn-cs"/>
              </a:defRPr>
            </a:lvl9pPr>
          </a:lstStyle>
          <a:p>
            <a:pPr>
              <a:defRPr/>
            </a:pPr>
            <a:r>
              <a:rPr lang="en-US"/>
              <a:t>University of Kansas Center for Research on Learning  2006</a:t>
            </a:r>
            <a:endParaRPr lang="en-US" dirty="0"/>
          </a:p>
        </p:txBody>
      </p:sp>
      <p:sp>
        <p:nvSpPr>
          <p:cNvPr id="14" name="TextBox 13"/>
          <p:cNvSpPr txBox="1"/>
          <p:nvPr/>
        </p:nvSpPr>
        <p:spPr>
          <a:xfrm>
            <a:off x="5810277" y="1321170"/>
            <a:ext cx="1142930" cy="407147"/>
          </a:xfrm>
          <a:prstGeom prst="rect">
            <a:avLst/>
          </a:prstGeom>
          <a:noFill/>
        </p:spPr>
        <p:txBody>
          <a:bodyPr wrap="square" rtlCol="0">
            <a:spAutoFit/>
          </a:bodyPr>
          <a:lstStyle/>
          <a:p>
            <a:r>
              <a:rPr lang="en-US" sz="2000" dirty="0">
                <a:solidFill>
                  <a:srgbClr val="7030A0"/>
                </a:solidFill>
                <a:latin typeface="Calibri" panose="020F0502020204030204" pitchFamily="34" charset="0"/>
                <a:cs typeface="Calibri" panose="020F0502020204030204" pitchFamily="34" charset="0"/>
              </a:rPr>
              <a:t>found in</a:t>
            </a:r>
          </a:p>
        </p:txBody>
      </p:sp>
    </p:spTree>
    <p:extLst>
      <p:ext uri="{BB962C8B-B14F-4D97-AF65-F5344CB8AC3E}">
        <p14:creationId xmlns:p14="http://schemas.microsoft.com/office/powerpoint/2010/main" val="3909080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2278-89EF-4A69-96D9-5CA5AEF07107}"/>
              </a:ext>
            </a:extLst>
          </p:cNvPr>
          <p:cNvSpPr>
            <a:spLocks noGrp="1"/>
          </p:cNvSpPr>
          <p:nvPr>
            <p:ph type="title"/>
          </p:nvPr>
        </p:nvSpPr>
        <p:spPr>
          <a:xfrm>
            <a:off x="475500" y="4269922"/>
            <a:ext cx="8181805" cy="793241"/>
          </a:xfrm>
        </p:spPr>
        <p:txBody>
          <a:bodyPr vert="horz" lIns="68580" tIns="34290" rIns="68580" bIns="34290" rtlCol="0" anchor="b">
            <a:normAutofit/>
          </a:bodyPr>
          <a:lstStyle/>
          <a:p>
            <a:r>
              <a:rPr lang="en-US" sz="4500">
                <a:solidFill>
                  <a:schemeClr val="tx1">
                    <a:lumMod val="85000"/>
                    <a:lumOff val="15000"/>
                  </a:schemeClr>
                </a:solidFill>
              </a:rPr>
              <a:t>Take out home fun.</a:t>
            </a:r>
          </a:p>
        </p:txBody>
      </p:sp>
      <p:pic>
        <p:nvPicPr>
          <p:cNvPr id="6" name="Content Placeholder 5">
            <a:extLst>
              <a:ext uri="{FF2B5EF4-FFF2-40B4-BE49-F238E27FC236}">
                <a16:creationId xmlns:a16="http://schemas.microsoft.com/office/drawing/2014/main" id="{5475D560-846C-42F1-873A-08CED0055671}"/>
              </a:ext>
            </a:extLst>
          </p:cNvPr>
          <p:cNvPicPr>
            <a:picLocks noGrp="1" noChangeAspect="1"/>
          </p:cNvPicPr>
          <p:nvPr>
            <p:ph idx="1"/>
          </p:nvPr>
        </p:nvPicPr>
        <p:blipFill rotWithShape="1">
          <a:blip r:embed="rId3"/>
          <a:srcRect r="-1" b="46554"/>
          <a:stretch/>
        </p:blipFill>
        <p:spPr>
          <a:xfrm>
            <a:off x="476593" y="1337310"/>
            <a:ext cx="8187347" cy="2702052"/>
          </a:xfrm>
          <a:prstGeom prst="rect">
            <a:avLst/>
          </a:prstGeom>
        </p:spPr>
      </p:pic>
      <p:sp>
        <p:nvSpPr>
          <p:cNvPr id="4" name="Footer Placeholder 3">
            <a:extLst>
              <a:ext uri="{FF2B5EF4-FFF2-40B4-BE49-F238E27FC236}">
                <a16:creationId xmlns:a16="http://schemas.microsoft.com/office/drawing/2014/main" id="{D28C8A35-BF3F-4B22-B542-F5D020585C6E}"/>
              </a:ext>
            </a:extLst>
          </p:cNvPr>
          <p:cNvSpPr>
            <a:spLocks noGrp="1"/>
          </p:cNvSpPr>
          <p:nvPr>
            <p:ph type="ftr" sz="quarter" idx="11"/>
          </p:nvPr>
        </p:nvSpPr>
        <p:spPr>
          <a:xfrm>
            <a:off x="2764639" y="5702089"/>
            <a:ext cx="3617103" cy="273844"/>
          </a:xfrm>
        </p:spPr>
        <p:txBody>
          <a:bodyPr vert="horz" lIns="68580" tIns="34290" rIns="68580" bIns="34290" rtlCol="0" anchor="ctr">
            <a:normAutofit/>
          </a:bodyPr>
          <a:lstStyle/>
          <a:p>
            <a:pPr>
              <a:spcAft>
                <a:spcPts val="450"/>
              </a:spcAft>
              <a:defRPr/>
            </a:pPr>
            <a:r>
              <a:rPr lang="en-US" kern="1200" cap="all" baseline="0">
                <a:solidFill>
                  <a:srgbClr val="FFFFFF"/>
                </a:solidFill>
                <a:latin typeface="+mn-lt"/>
                <a:ea typeface="+mn-ea"/>
                <a:cs typeface="+mn-cs"/>
              </a:rPr>
              <a:t>University of Kansas Center for Research on Learning  2006</a:t>
            </a:r>
          </a:p>
        </p:txBody>
      </p:sp>
      <p:sp>
        <p:nvSpPr>
          <p:cNvPr id="5" name="Slide Number Placeholder 4">
            <a:extLst>
              <a:ext uri="{FF2B5EF4-FFF2-40B4-BE49-F238E27FC236}">
                <a16:creationId xmlns:a16="http://schemas.microsoft.com/office/drawing/2014/main" id="{DC695ACC-98D3-4F02-89D7-225CE594EE00}"/>
              </a:ext>
            </a:extLst>
          </p:cNvPr>
          <p:cNvSpPr>
            <a:spLocks noGrp="1"/>
          </p:cNvSpPr>
          <p:nvPr>
            <p:ph type="sldNum" sz="quarter" idx="12"/>
          </p:nvPr>
        </p:nvSpPr>
        <p:spPr>
          <a:xfrm>
            <a:off x="7425344" y="5702089"/>
            <a:ext cx="984019" cy="273844"/>
          </a:xfrm>
        </p:spPr>
        <p:txBody>
          <a:bodyPr vert="horz" lIns="68580" tIns="34290" rIns="68580" bIns="34290" rtlCol="0" anchor="ctr">
            <a:normAutofit/>
          </a:bodyPr>
          <a:lstStyle/>
          <a:p>
            <a:pPr>
              <a:spcAft>
                <a:spcPts val="450"/>
              </a:spcAft>
              <a:defRPr/>
            </a:pPr>
            <a:fld id="{D7E980DF-4CF3-49C6-B4AA-B2DD177B7BE2}" type="slidenum">
              <a:rPr lang="en-US" altLang="en-US" smtClean="0"/>
              <a:pPr>
                <a:spcAft>
                  <a:spcPts val="450"/>
                </a:spcAft>
                <a:defRPr/>
              </a:pPr>
              <a:t>54</a:t>
            </a:fld>
            <a:endParaRPr lang="en-US" altLang="en-US"/>
          </a:p>
        </p:txBody>
      </p:sp>
    </p:spTree>
    <p:extLst>
      <p:ext uri="{BB962C8B-B14F-4D97-AF65-F5344CB8AC3E}">
        <p14:creationId xmlns:p14="http://schemas.microsoft.com/office/powerpoint/2010/main" val="1425939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3750" y="1977663"/>
            <a:ext cx="7343172" cy="3979333"/>
          </a:xfrm>
        </p:spPr>
        <p:txBody>
          <a:bodyPr>
            <a:normAutofit/>
          </a:bodyPr>
          <a:lstStyle/>
          <a:p>
            <a:pPr marL="457200" indent="-457200">
              <a:buFont typeface="+mj-lt"/>
              <a:buAutoNum type="arabicPeriod"/>
            </a:pPr>
            <a:r>
              <a:rPr lang="en-US" sz="2800" b="1" dirty="0"/>
              <a:t>Ask</a:t>
            </a:r>
            <a:r>
              <a:rPr lang="en-US" sz="2800" dirty="0"/>
              <a:t> questions </a:t>
            </a:r>
            <a:r>
              <a:rPr lang="en-US" sz="2800" b="1" dirty="0"/>
              <a:t>about content </a:t>
            </a:r>
            <a:r>
              <a:rPr lang="en-US" sz="2800" dirty="0"/>
              <a:t>on the device</a:t>
            </a:r>
          </a:p>
          <a:p>
            <a:pPr marL="457200" indent="-457200">
              <a:buFont typeface="+mj-lt"/>
              <a:buAutoNum type="arabicPeriod"/>
            </a:pPr>
            <a:r>
              <a:rPr lang="en-US" sz="2800" b="1" dirty="0"/>
              <a:t>Ask</a:t>
            </a:r>
            <a:r>
              <a:rPr lang="en-US" sz="2800" dirty="0"/>
              <a:t> questions about the learning process and </a:t>
            </a:r>
            <a:r>
              <a:rPr lang="en-US" sz="2800" b="1" dirty="0"/>
              <a:t>how the device works</a:t>
            </a:r>
          </a:p>
          <a:p>
            <a:pPr marL="457200" indent="-457200">
              <a:buFont typeface="+mj-lt"/>
              <a:buAutoNum type="arabicPeriod"/>
            </a:pPr>
            <a:r>
              <a:rPr lang="en-US" sz="2800" b="1" dirty="0"/>
              <a:t>MODEL how to</a:t>
            </a:r>
            <a:r>
              <a:rPr lang="en-US" sz="2800" dirty="0"/>
              <a:t> use the device as a </a:t>
            </a:r>
            <a:r>
              <a:rPr lang="en-US" sz="2800" b="1" dirty="0"/>
              <a:t>study</a:t>
            </a:r>
            <a:r>
              <a:rPr lang="en-US" sz="2800" dirty="0"/>
              <a:t> tool, support for in class assignments or homework </a:t>
            </a:r>
          </a:p>
        </p:txBody>
      </p:sp>
      <p:sp>
        <p:nvSpPr>
          <p:cNvPr id="4" name="Title 3"/>
          <p:cNvSpPr>
            <a:spLocks noGrp="1"/>
          </p:cNvSpPr>
          <p:nvPr>
            <p:ph type="title"/>
          </p:nvPr>
        </p:nvSpPr>
        <p:spPr>
          <a:xfrm>
            <a:off x="779997" y="682906"/>
            <a:ext cx="7877865" cy="891251"/>
          </a:xfrm>
        </p:spPr>
        <p:txBody>
          <a:bodyPr>
            <a:normAutofit fontScale="90000"/>
          </a:bodyPr>
          <a:lstStyle/>
          <a:p>
            <a:r>
              <a:rPr lang="en-US" sz="5400" b="1" dirty="0">
                <a:latin typeface="+mn-lt"/>
              </a:rPr>
              <a:t>Review:</a:t>
            </a:r>
            <a:r>
              <a:rPr lang="en-US" dirty="0"/>
              <a:t> </a:t>
            </a:r>
            <a:r>
              <a:rPr lang="en-US" sz="4000" dirty="0"/>
              <a:t>after constructing the device</a:t>
            </a:r>
          </a:p>
        </p:txBody>
      </p:sp>
    </p:spTree>
    <p:extLst>
      <p:ext uri="{BB962C8B-B14F-4D97-AF65-F5344CB8AC3E}">
        <p14:creationId xmlns:p14="http://schemas.microsoft.com/office/powerpoint/2010/main" val="2486035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ECA7-F884-419F-8A5E-91BD6CA1C62F}"/>
              </a:ext>
            </a:extLst>
          </p:cNvPr>
          <p:cNvSpPr>
            <a:spLocks noGrp="1"/>
          </p:cNvSpPr>
          <p:nvPr>
            <p:ph type="title"/>
          </p:nvPr>
        </p:nvSpPr>
        <p:spPr/>
        <p:txBody>
          <a:bodyPr/>
          <a:lstStyle/>
          <a:p>
            <a:r>
              <a:rPr lang="en-US" dirty="0">
                <a:cs typeface="Calibri Light"/>
              </a:rPr>
              <a:t>Jay Walking Video</a:t>
            </a:r>
            <a:endParaRPr lang="en-US" dirty="0"/>
          </a:p>
        </p:txBody>
      </p:sp>
      <p:sp>
        <p:nvSpPr>
          <p:cNvPr id="3" name="Content Placeholder 2">
            <a:extLst>
              <a:ext uri="{FF2B5EF4-FFF2-40B4-BE49-F238E27FC236}">
                <a16:creationId xmlns:a16="http://schemas.microsoft.com/office/drawing/2014/main" id="{1126649E-746D-453E-B568-67A836CAD0B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58AA1CFD-5A09-4CD2-B157-4A13C9F19422}"/>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71E6DF2B-4002-44DC-9810-764EB6D54004}"/>
              </a:ext>
            </a:extLst>
          </p:cNvPr>
          <p:cNvSpPr>
            <a:spLocks noGrp="1"/>
          </p:cNvSpPr>
          <p:nvPr>
            <p:ph type="sldNum" sz="quarter" idx="12"/>
          </p:nvPr>
        </p:nvSpPr>
        <p:spPr/>
        <p:txBody>
          <a:bodyPr/>
          <a:lstStyle/>
          <a:p>
            <a:pPr>
              <a:defRPr/>
            </a:pPr>
            <a:fld id="{D7E980DF-4CF3-49C6-B4AA-B2DD177B7BE2}" type="slidenum">
              <a:rPr lang="en-US" altLang="en-US" smtClean="0"/>
              <a:pPr>
                <a:defRPr/>
              </a:pPr>
              <a:t>56</a:t>
            </a:fld>
            <a:endParaRPr lang="en-US" altLang="en-US"/>
          </a:p>
        </p:txBody>
      </p:sp>
    </p:spTree>
    <p:extLst>
      <p:ext uri="{BB962C8B-B14F-4D97-AF65-F5344CB8AC3E}">
        <p14:creationId xmlns:p14="http://schemas.microsoft.com/office/powerpoint/2010/main" val="687563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Practice the “DO” with Emphasis on Co-Construction</a:t>
            </a:r>
          </a:p>
        </p:txBody>
      </p:sp>
      <p:pic>
        <p:nvPicPr>
          <p:cNvPr id="6" name="Content Placeholder 5"/>
          <p:cNvPicPr>
            <a:picLocks noGrp="1" noChangeAspect="1"/>
          </p:cNvPicPr>
          <p:nvPr>
            <p:ph idx="1"/>
          </p:nvPr>
        </p:nvPicPr>
        <p:blipFill>
          <a:blip r:embed="rId3"/>
          <a:stretch>
            <a:fillRect/>
          </a:stretch>
        </p:blipFill>
        <p:spPr>
          <a:xfrm>
            <a:off x="973274" y="2699165"/>
            <a:ext cx="4171950" cy="2000250"/>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57</a:t>
            </a:fld>
            <a:endParaRPr lang="en-US" altLang="en-US"/>
          </a:p>
        </p:txBody>
      </p:sp>
      <p:pic>
        <p:nvPicPr>
          <p:cNvPr id="7" name="Picture 6"/>
          <p:cNvPicPr>
            <a:picLocks noChangeAspect="1"/>
          </p:cNvPicPr>
          <p:nvPr/>
        </p:nvPicPr>
        <p:blipFill>
          <a:blip r:embed="rId4"/>
          <a:stretch>
            <a:fillRect/>
          </a:stretch>
        </p:blipFill>
        <p:spPr>
          <a:xfrm>
            <a:off x="5296700" y="2310203"/>
            <a:ext cx="3760440" cy="2972596"/>
          </a:xfrm>
          <a:prstGeom prst="rect">
            <a:avLst/>
          </a:prstGeom>
        </p:spPr>
      </p:pic>
    </p:spTree>
    <p:extLst>
      <p:ext uri="{BB962C8B-B14F-4D97-AF65-F5344CB8AC3E}">
        <p14:creationId xmlns:p14="http://schemas.microsoft.com/office/powerpoint/2010/main" val="2658484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58</a:t>
            </a:fld>
            <a:endParaRPr lang="en-US" altLang="en-US"/>
          </a:p>
        </p:txBody>
      </p:sp>
      <p:pic>
        <p:nvPicPr>
          <p:cNvPr id="8" name="Picture 7"/>
          <p:cNvPicPr>
            <a:picLocks noChangeAspect="1"/>
          </p:cNvPicPr>
          <p:nvPr/>
        </p:nvPicPr>
        <p:blipFill>
          <a:blip r:embed="rId3"/>
          <a:stretch>
            <a:fillRect/>
          </a:stretch>
        </p:blipFill>
        <p:spPr>
          <a:xfrm>
            <a:off x="1503333" y="1129928"/>
            <a:ext cx="5922012" cy="4278891"/>
          </a:xfrm>
          <a:prstGeom prst="rect">
            <a:avLst/>
          </a:prstGeom>
        </p:spPr>
      </p:pic>
      <p:sp>
        <p:nvSpPr>
          <p:cNvPr id="6" name="Rectangle 5"/>
          <p:cNvSpPr/>
          <p:nvPr/>
        </p:nvSpPr>
        <p:spPr>
          <a:xfrm>
            <a:off x="3442900" y="1874125"/>
            <a:ext cx="2042879" cy="2790497"/>
          </a:xfrm>
          <a:prstGeom prst="rect">
            <a:avLst/>
          </a:prstGeom>
          <a:noFill/>
          <a:ln w="762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56433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Organizer for Families</a:t>
            </a:r>
          </a:p>
        </p:txBody>
      </p:sp>
      <p:sp>
        <p:nvSpPr>
          <p:cNvPr id="3" name="Content Placeholder 2"/>
          <p:cNvSpPr>
            <a:spLocks noGrp="1"/>
          </p:cNvSpPr>
          <p:nvPr>
            <p:ph idx="1"/>
          </p:nvPr>
        </p:nvSpPr>
        <p:spPr>
          <a:xfrm>
            <a:off x="822961" y="1845734"/>
            <a:ext cx="7543800" cy="1009761"/>
          </a:xfrm>
        </p:spPr>
        <p:txBody>
          <a:bodyPr>
            <a:normAutofit fontScale="85000" lnSpcReduction="20000"/>
          </a:bodyPr>
          <a:lstStyle/>
          <a:p>
            <a:r>
              <a:rPr lang="en-US" sz="4400" dirty="0"/>
              <a:t>How might this be helpful for struggling learners and their families?</a:t>
            </a:r>
          </a:p>
          <a:p>
            <a:endParaRPr lang="en-US" sz="4000"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59</a:t>
            </a:fld>
            <a:endParaRPr lang="en-US" altLang="en-US"/>
          </a:p>
        </p:txBody>
      </p:sp>
      <p:pic>
        <p:nvPicPr>
          <p:cNvPr id="6" name="Picture 5">
            <a:hlinkClick r:id="rId3"/>
          </p:cNvPr>
          <p:cNvPicPr>
            <a:picLocks noChangeAspect="1"/>
          </p:cNvPicPr>
          <p:nvPr/>
        </p:nvPicPr>
        <p:blipFill>
          <a:blip r:embed="rId4"/>
          <a:stretch>
            <a:fillRect/>
          </a:stretch>
        </p:blipFill>
        <p:spPr>
          <a:xfrm>
            <a:off x="1592931" y="2710111"/>
            <a:ext cx="5476875" cy="4114800"/>
          </a:xfrm>
          <a:prstGeom prst="rect">
            <a:avLst/>
          </a:prstGeom>
        </p:spPr>
      </p:pic>
    </p:spTree>
    <p:extLst>
      <p:ext uri="{BB962C8B-B14F-4D97-AF65-F5344CB8AC3E}">
        <p14:creationId xmlns:p14="http://schemas.microsoft.com/office/powerpoint/2010/main" val="118171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729205" y="286604"/>
            <a:ext cx="8148577" cy="1009761"/>
          </a:xfrm>
        </p:spPr>
        <p:txBody>
          <a:bodyPr>
            <a:normAutofit fontScale="90000"/>
          </a:bodyPr>
          <a:lstStyle/>
          <a:p>
            <a:pPr eaLnBrk="1" hangingPunct="1"/>
            <a:r>
              <a:rPr lang="en-US" sz="4400" b="1" dirty="0">
                <a:latin typeface="Arial" charset="0"/>
                <a:ea typeface="MS PGothic" charset="0"/>
              </a:rPr>
              <a:t>How Similar Was Your Thinking?</a:t>
            </a:r>
          </a:p>
        </p:txBody>
      </p:sp>
      <p:sp>
        <p:nvSpPr>
          <p:cNvPr id="5" name="Footer Placeholder 3"/>
          <p:cNvSpPr>
            <a:spLocks noGrp="1"/>
          </p:cNvSpPr>
          <p:nvPr>
            <p:ph type="ftr" sz="quarter" idx="11"/>
          </p:nvPr>
        </p:nvSpPr>
        <p:spPr>
          <a:xfrm>
            <a:off x="4632325" y="6532563"/>
            <a:ext cx="4340225" cy="385762"/>
          </a:xfrm>
        </p:spPr>
        <p:txBody>
          <a:bodyPr/>
          <a:lstStyle/>
          <a:p>
            <a:pPr>
              <a:defRPr/>
            </a:pPr>
            <a:r>
              <a:rPr lang="en-US" dirty="0"/>
              <a:t>University of Kansas Center for Research on Learning  2002</a:t>
            </a:r>
          </a:p>
        </p:txBody>
      </p:sp>
      <p:pic>
        <p:nvPicPr>
          <p:cNvPr id="29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07115">
            <a:off x="725488" y="2093913"/>
            <a:ext cx="3060700" cy="407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3937000" y="3094038"/>
            <a:ext cx="47593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atin typeface="Arial" charset="0"/>
              </a:rPr>
              <a:t>Please go to page 18 of your guidebook and read the definition of “unit” on the top of column 2.</a:t>
            </a:r>
            <a:endParaRPr lang="en-US"/>
          </a:p>
        </p:txBody>
      </p:sp>
    </p:spTree>
    <p:extLst>
      <p:ext uri="{BB962C8B-B14F-4D97-AF65-F5344CB8AC3E}">
        <p14:creationId xmlns:p14="http://schemas.microsoft.com/office/powerpoint/2010/main" val="1667396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 name="Shape 1138"/>
          <p:cNvSpPr>
            <a:spLocks noGrp="1"/>
          </p:cNvSpPr>
          <p:nvPr>
            <p:ph type="title"/>
          </p:nvPr>
        </p:nvSpPr>
        <p:spPr>
          <a:xfrm>
            <a:off x="573089" y="646253"/>
            <a:ext cx="7924800" cy="1143000"/>
          </a:xfrm>
          <a:prstGeom prst="roundRect">
            <a:avLst>
              <a:gd name="adj" fmla="val 21667"/>
            </a:avLst>
          </a:prstGeom>
        </p:spPr>
        <p:txBody>
          <a:bodyPr lIns="91425" tIns="45700" rIns="91425" bIns="45700" anchorCtr="0">
            <a:noAutofit/>
          </a:bodyPr>
          <a:lstStyle/>
          <a:p>
            <a:pPr>
              <a:lnSpc>
                <a:spcPct val="90000"/>
              </a:lnSpc>
              <a:spcBef>
                <a:spcPts val="0"/>
              </a:spcBef>
              <a:spcAft>
                <a:spcPts val="0"/>
              </a:spcAft>
              <a:buSzPct val="25000"/>
              <a:defRPr/>
            </a:pPr>
            <a:r>
              <a:rPr lang="en-US" sz="5400" b="1" dirty="0">
                <a:solidFill>
                  <a:schemeClr val="dk2"/>
                </a:solidFill>
                <a:latin typeface="Arial"/>
                <a:ea typeface="Arial"/>
                <a:cs typeface="Arial"/>
                <a:sym typeface="Arial"/>
              </a:rPr>
              <a:t>Canvas Course</a:t>
            </a:r>
          </a:p>
        </p:txBody>
      </p:sp>
      <p:sp>
        <p:nvSpPr>
          <p:cNvPr id="179203" name="Shape 1139"/>
          <p:cNvSpPr txBox="1">
            <a:spLocks noChangeArrowheads="1"/>
          </p:cNvSpPr>
          <p:nvPr/>
        </p:nvSpPr>
        <p:spPr bwMode="auto">
          <a:xfrm>
            <a:off x="983848" y="2323136"/>
            <a:ext cx="7514041" cy="364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i="1" dirty="0">
                <a:latin typeface="+mn-lt"/>
              </a:rPr>
              <a:t>Let’s take a tour…</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32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dirty="0">
                <a:latin typeface="+mn-lt"/>
              </a:rPr>
              <a:t>You’ve been added to a course for the Unit Organizer. </a:t>
            </a:r>
            <a:endParaRPr lang="en-US" altLang="en-US" sz="3200" dirty="0">
              <a:solidFill>
                <a:srgbClr val="0070C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800" dirty="0">
              <a:solidFill>
                <a:srgbClr val="0070C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mn-lt"/>
              </a:rPr>
              <a:t>Please</a:t>
            </a:r>
            <a:r>
              <a:rPr kumimoji="0" lang="en-US" altLang="en-US" sz="3200" b="0" i="0" u="none" strike="noStrike" kern="1200" cap="none" spc="0" normalizeH="0" noProof="0" dirty="0">
                <a:ln>
                  <a:noFill/>
                </a:ln>
                <a:solidFill>
                  <a:srgbClr val="000000"/>
                </a:solidFill>
                <a:effectLst/>
                <a:uLnTx/>
                <a:uFillTx/>
                <a:latin typeface="+mn-lt"/>
              </a:rPr>
              <a:t> see if you can access it.</a:t>
            </a:r>
            <a:endParaRPr kumimoji="0" lang="en-US" altLang="en-US" sz="3200" b="0" i="0" u="none" strike="noStrike" kern="1200" cap="none" spc="0" normalizeH="0" baseline="0" noProof="0" dirty="0">
              <a:ln>
                <a:noFill/>
              </a:ln>
              <a:solidFill>
                <a:srgbClr val="000000"/>
              </a:solidFill>
              <a:effectLst/>
              <a:uLnTx/>
              <a:uFillTx/>
              <a:latin typeface="+mn-lt"/>
            </a:endParaRPr>
          </a:p>
        </p:txBody>
      </p:sp>
      <p:sp>
        <p:nvSpPr>
          <p:cNvPr id="2" name="Explosion 2 1"/>
          <p:cNvSpPr/>
          <p:nvPr/>
        </p:nvSpPr>
        <p:spPr>
          <a:xfrm>
            <a:off x="5566116" y="279644"/>
            <a:ext cx="3832527" cy="256772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Tip:  Bookmark and save your password</a:t>
            </a:r>
          </a:p>
        </p:txBody>
      </p:sp>
    </p:spTree>
    <p:extLst>
      <p:ext uri="{BB962C8B-B14F-4D97-AF65-F5344CB8AC3E}">
        <p14:creationId xmlns:p14="http://schemas.microsoft.com/office/powerpoint/2010/main" val="791235947"/>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313" y="462987"/>
            <a:ext cx="2858947" cy="985007"/>
          </a:xfrm>
        </p:spPr>
        <p:txBody>
          <a:bodyPr/>
          <a:lstStyle/>
          <a:p>
            <a:r>
              <a:rPr lang="en-US" b="1" dirty="0">
                <a:latin typeface="+mn-lt"/>
              </a:rPr>
              <a:t>Exit Ticket</a:t>
            </a:r>
          </a:p>
        </p:txBody>
      </p:sp>
      <p:sp>
        <p:nvSpPr>
          <p:cNvPr id="3" name="Content Placeholder 2"/>
          <p:cNvSpPr>
            <a:spLocks noGrp="1"/>
          </p:cNvSpPr>
          <p:nvPr>
            <p:ph idx="1"/>
          </p:nvPr>
        </p:nvSpPr>
        <p:spPr>
          <a:xfrm>
            <a:off x="937549" y="1967696"/>
            <a:ext cx="7429211" cy="3901398"/>
          </a:xfrm>
        </p:spPr>
        <p:txBody>
          <a:bodyPr>
            <a:normAutofit/>
          </a:bodyPr>
          <a:lstStyle/>
          <a:p>
            <a:pPr>
              <a:buFont typeface="Arial" panose="020B0604020202020204" pitchFamily="34" charset="0"/>
              <a:buChar char="•"/>
            </a:pPr>
            <a:r>
              <a:rPr lang="en-US" sz="2800" dirty="0"/>
              <a:t>Leave your draft Unit Organizer for review (or send Janice a picture, </a:t>
            </a:r>
            <a:r>
              <a:rPr lang="en-US" sz="2400" dirty="0">
                <a:hlinkClick r:id="rId3"/>
              </a:rPr>
              <a:t>janicecreneti@gmail.com</a:t>
            </a:r>
            <a:r>
              <a:rPr lang="en-US" sz="2800" dirty="0"/>
              <a:t>)</a:t>
            </a:r>
          </a:p>
          <a:p>
            <a:pPr>
              <a:buFont typeface="Arial" panose="020B0604020202020204" pitchFamily="34" charset="0"/>
              <a:buChar char="•"/>
            </a:pPr>
            <a:endParaRPr lang="en-US" sz="2800" dirty="0"/>
          </a:p>
          <a:p>
            <a:pPr>
              <a:buFont typeface="Arial" panose="020B0604020202020204" pitchFamily="34" charset="0"/>
              <a:buChar char="•"/>
            </a:pPr>
            <a:r>
              <a:rPr lang="en-US" sz="2800" dirty="0"/>
              <a:t>On a post it note (or a few), reflect on today:</a:t>
            </a:r>
          </a:p>
          <a:p>
            <a:pPr lvl="1">
              <a:buFont typeface="Arial" panose="020B0604020202020204" pitchFamily="34" charset="0"/>
              <a:buChar char="•"/>
            </a:pPr>
            <a:r>
              <a:rPr lang="en-US" sz="2600" dirty="0"/>
              <a:t>What are you feeling good about? </a:t>
            </a:r>
          </a:p>
          <a:p>
            <a:pPr lvl="1">
              <a:buFont typeface="Arial" panose="020B0604020202020204" pitchFamily="34" charset="0"/>
              <a:buChar char="•"/>
            </a:pPr>
            <a:r>
              <a:rPr lang="en-US" sz="2600" dirty="0"/>
              <a:t>What are you concerned about? </a:t>
            </a:r>
          </a:p>
          <a:p>
            <a:pPr lvl="1">
              <a:buFont typeface="Arial" panose="020B0604020202020204" pitchFamily="34" charset="0"/>
              <a:buChar char="•"/>
            </a:pPr>
            <a:r>
              <a:rPr lang="en-US" sz="2600" dirty="0"/>
              <a:t>What are you wondering?</a:t>
            </a:r>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61</a:t>
            </a:fld>
            <a:endParaRPr lang="en-US" altLang="en-US"/>
          </a:p>
        </p:txBody>
      </p:sp>
    </p:spTree>
    <p:extLst>
      <p:ext uri="{BB962C8B-B14F-4D97-AF65-F5344CB8AC3E}">
        <p14:creationId xmlns:p14="http://schemas.microsoft.com/office/powerpoint/2010/main" val="3467835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6400800"/>
            <a:ext cx="914161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4820"/>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22960" y="286603"/>
            <a:ext cx="7543800" cy="1450757"/>
          </a:xfrm>
        </p:spPr>
        <p:txBody>
          <a:bodyPr vert="horz" lIns="91440" tIns="45720" rIns="91440" bIns="45720" rtlCol="0" anchor="b">
            <a:normAutofit/>
          </a:bodyPr>
          <a:lstStyle/>
          <a:p>
            <a:r>
              <a:rPr lang="en-US" dirty="0"/>
              <a:t>Home Fun</a:t>
            </a:r>
          </a:p>
        </p:txBody>
      </p:sp>
      <p:sp>
        <p:nvSpPr>
          <p:cNvPr id="3" name="Footer Placeholder 2"/>
          <p:cNvSpPr>
            <a:spLocks noGrp="1"/>
          </p:cNvSpPr>
          <p:nvPr>
            <p:ph type="ftr" sz="quarter" idx="11"/>
          </p:nvPr>
        </p:nvSpPr>
        <p:spPr>
          <a:xfrm>
            <a:off x="2764638" y="6459785"/>
            <a:ext cx="3617103" cy="365125"/>
          </a:xfrm>
        </p:spPr>
        <p:txBody>
          <a:bodyPr vert="horz" lIns="91440" tIns="45720" rIns="91440" bIns="45720" rtlCol="0" anchor="ctr">
            <a:normAutofit/>
          </a:bodyPr>
          <a:lstStyle/>
          <a:p>
            <a:pPr defTabSz="457200" eaLnBrk="1" hangingPunct="1">
              <a:spcAft>
                <a:spcPts val="600"/>
              </a:spcAft>
              <a:defRPr/>
            </a:pPr>
            <a:r>
              <a:rPr lang="en-US" kern="1200" cap="all" baseline="0">
                <a:solidFill>
                  <a:srgbClr val="FFFFFF"/>
                </a:solidFill>
                <a:latin typeface="+mn-lt"/>
                <a:ea typeface="+mn-ea"/>
                <a:cs typeface="+mn-cs"/>
              </a:rPr>
              <a:t>University of Kansas Center for Research on Learning  2006</a:t>
            </a:r>
          </a:p>
        </p:txBody>
      </p:sp>
      <p:sp>
        <p:nvSpPr>
          <p:cNvPr id="4" name="Slide Number Placeholder 3"/>
          <p:cNvSpPr>
            <a:spLocks noGrp="1"/>
          </p:cNvSpPr>
          <p:nvPr>
            <p:ph type="sldNum" sz="quarter" idx="12"/>
          </p:nvPr>
        </p:nvSpPr>
        <p:spPr>
          <a:xfrm>
            <a:off x="7425343" y="6459785"/>
            <a:ext cx="984019" cy="365125"/>
          </a:xfrm>
        </p:spPr>
        <p:txBody>
          <a:bodyPr vert="horz" lIns="91440" tIns="45720" rIns="91440" bIns="45720" rtlCol="0" anchor="ctr">
            <a:normAutofit/>
          </a:bodyPr>
          <a:lstStyle/>
          <a:p>
            <a:pPr defTabSz="457200" eaLnBrk="1" hangingPunct="1">
              <a:spcAft>
                <a:spcPts val="600"/>
              </a:spcAft>
              <a:defRPr/>
            </a:pPr>
            <a:fld id="{8A8E1FE6-4A9F-42F0-8150-6FEDD84DF393}" type="slidenum">
              <a:rPr lang="en-US" altLang="en-US" smtClean="0">
                <a:latin typeface="+mn-lt"/>
                <a:ea typeface="+mn-ea"/>
              </a:rPr>
              <a:pPr defTabSz="457200" eaLnBrk="1" hangingPunct="1">
                <a:spcAft>
                  <a:spcPts val="600"/>
                </a:spcAft>
                <a:defRPr/>
              </a:pPr>
              <a:t>62</a:t>
            </a:fld>
            <a:endParaRPr lang="en-US" altLang="en-US">
              <a:latin typeface="+mn-lt"/>
              <a:ea typeface="+mn-ea"/>
            </a:endParaRPr>
          </a:p>
        </p:txBody>
      </p:sp>
      <p:graphicFrame>
        <p:nvGraphicFramePr>
          <p:cNvPr id="7" name="TextBox 4">
            <a:extLst>
              <a:ext uri="{FF2B5EF4-FFF2-40B4-BE49-F238E27FC236}">
                <a16:creationId xmlns:a16="http://schemas.microsoft.com/office/drawing/2014/main" id="{58B8319B-4223-4053-864D-361CDD7290D1}"/>
              </a:ext>
            </a:extLst>
          </p:cNvPr>
          <p:cNvGraphicFramePr/>
          <p:nvPr>
            <p:extLst>
              <p:ext uri="{D42A27DB-BD31-4B8C-83A1-F6EECF244321}">
                <p14:modId xmlns:p14="http://schemas.microsoft.com/office/powerpoint/2010/main" val="2344727615"/>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147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63</a:t>
            </a:fld>
            <a:endParaRPr lang="en-US" altLang="en-US"/>
          </a:p>
        </p:txBody>
      </p:sp>
      <p:pic>
        <p:nvPicPr>
          <p:cNvPr id="6" name="Picture 5"/>
          <p:cNvPicPr>
            <a:picLocks noChangeAspect="1"/>
          </p:cNvPicPr>
          <p:nvPr/>
        </p:nvPicPr>
        <p:blipFill>
          <a:blip r:embed="rId3"/>
          <a:stretch>
            <a:fillRect/>
          </a:stretch>
        </p:blipFill>
        <p:spPr>
          <a:xfrm>
            <a:off x="266700" y="385011"/>
            <a:ext cx="8610600" cy="5377614"/>
          </a:xfrm>
          <a:prstGeom prst="rect">
            <a:avLst/>
          </a:prstGeom>
        </p:spPr>
      </p:pic>
    </p:spTree>
    <p:extLst>
      <p:ext uri="{BB962C8B-B14F-4D97-AF65-F5344CB8AC3E}">
        <p14:creationId xmlns:p14="http://schemas.microsoft.com/office/powerpoint/2010/main" val="2907778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64</a:t>
            </a:fld>
            <a:endParaRPr lang="en-US" altLang="en-US"/>
          </a:p>
        </p:txBody>
      </p:sp>
      <p:pic>
        <p:nvPicPr>
          <p:cNvPr id="8" name="Picture 7"/>
          <p:cNvPicPr>
            <a:picLocks noChangeAspect="1"/>
          </p:cNvPicPr>
          <p:nvPr/>
        </p:nvPicPr>
        <p:blipFill>
          <a:blip r:embed="rId3"/>
          <a:stretch>
            <a:fillRect/>
          </a:stretch>
        </p:blipFill>
        <p:spPr>
          <a:xfrm>
            <a:off x="513347" y="310601"/>
            <a:ext cx="7896016" cy="5705188"/>
          </a:xfrm>
          <a:prstGeom prst="rect">
            <a:avLst/>
          </a:prstGeom>
        </p:spPr>
      </p:pic>
    </p:spTree>
    <p:extLst>
      <p:ext uri="{BB962C8B-B14F-4D97-AF65-F5344CB8AC3E}">
        <p14:creationId xmlns:p14="http://schemas.microsoft.com/office/powerpoint/2010/main" val="4011581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1" name="Group 2"/>
          <p:cNvGrpSpPr>
            <a:grpSpLocks/>
          </p:cNvGrpSpPr>
          <p:nvPr/>
        </p:nvGrpSpPr>
        <p:grpSpPr bwMode="auto">
          <a:xfrm>
            <a:off x="152400" y="180975"/>
            <a:ext cx="8763000" cy="6600825"/>
            <a:chOff x="447" y="79"/>
            <a:chExt cx="4873" cy="3867"/>
          </a:xfrm>
        </p:grpSpPr>
        <p:sp>
          <p:nvSpPr>
            <p:cNvPr id="5122"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pPr eaLnBrk="1" hangingPunct="1"/>
              <a:endParaRPr lang="en-US" sz="1800">
                <a:latin typeface="Arial" charset="0"/>
                <a:ea typeface="ＭＳ Ｐゴシック" charset="0"/>
              </a:endParaRPr>
            </a:p>
          </p:txBody>
        </p:sp>
        <p:grpSp>
          <p:nvGrpSpPr>
            <p:cNvPr id="5123" name="Group 4"/>
            <p:cNvGrpSpPr>
              <a:grpSpLocks/>
            </p:cNvGrpSpPr>
            <p:nvPr/>
          </p:nvGrpSpPr>
          <p:grpSpPr bwMode="auto">
            <a:xfrm>
              <a:off x="2894" y="1330"/>
              <a:ext cx="1120" cy="1"/>
              <a:chOff x="2894" y="1330"/>
              <a:chExt cx="1120" cy="1"/>
            </a:xfrm>
          </p:grpSpPr>
          <p:sp>
            <p:nvSpPr>
              <p:cNvPr id="5210"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1"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2"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3"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4"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5"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6"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7"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8"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9"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0"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1"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2"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3"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4"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5"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6"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7"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8"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sp>
          <p:nvSpPr>
            <p:cNvPr id="5124" name="Rectangle 24"/>
            <p:cNvSpPr>
              <a:spLocks noChangeArrowheads="1"/>
            </p:cNvSpPr>
            <p:nvPr/>
          </p:nvSpPr>
          <p:spPr bwMode="auto">
            <a:xfrm>
              <a:off x="3952" y="134"/>
              <a:ext cx="188"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NAME</a:t>
              </a:r>
              <a:endParaRPr lang="en-US">
                <a:latin typeface="Arial" charset="0"/>
                <a:ea typeface="ＭＳ Ｐゴシック" charset="0"/>
              </a:endParaRPr>
            </a:p>
          </p:txBody>
        </p:sp>
        <p:sp>
          <p:nvSpPr>
            <p:cNvPr id="5125" name="Rectangle 25"/>
            <p:cNvSpPr>
              <a:spLocks noChangeArrowheads="1"/>
            </p:cNvSpPr>
            <p:nvPr/>
          </p:nvSpPr>
          <p:spPr bwMode="auto">
            <a:xfrm>
              <a:off x="3952" y="223"/>
              <a:ext cx="174"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DATE</a:t>
              </a:r>
              <a:endParaRPr lang="en-US">
                <a:latin typeface="Arial" charset="0"/>
                <a:ea typeface="ＭＳ Ｐゴシック" charset="0"/>
              </a:endParaRPr>
            </a:p>
          </p:txBody>
        </p:sp>
        <p:sp>
          <p:nvSpPr>
            <p:cNvPr id="5126"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27" name="Rectangle 27"/>
            <p:cNvSpPr>
              <a:spLocks noChangeArrowheads="1"/>
            </p:cNvSpPr>
            <p:nvPr/>
          </p:nvSpPr>
          <p:spPr bwMode="auto">
            <a:xfrm>
              <a:off x="447" y="141"/>
              <a:ext cx="118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Arial" charset="0"/>
                  <a:ea typeface="ＭＳ Ｐゴシック" charset="0"/>
                </a:rPr>
                <a:t>The Unit Organizer </a:t>
              </a:r>
              <a:endParaRPr lang="en-US">
                <a:latin typeface="Arial" charset="0"/>
                <a:ea typeface="ＭＳ Ｐゴシック" charset="0"/>
              </a:endParaRPr>
            </a:p>
          </p:txBody>
        </p:sp>
        <p:sp>
          <p:nvSpPr>
            <p:cNvPr id="5128" name="Rectangle 28"/>
            <p:cNvSpPr>
              <a:spLocks noChangeArrowheads="1"/>
            </p:cNvSpPr>
            <p:nvPr/>
          </p:nvSpPr>
          <p:spPr bwMode="auto">
            <a:xfrm>
              <a:off x="2571" y="203"/>
              <a:ext cx="552"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BIGGER PICTURE</a:t>
              </a:r>
              <a:endParaRPr lang="en-US">
                <a:latin typeface="Arial" charset="0"/>
                <a:ea typeface="ＭＳ Ｐゴシック" charset="0"/>
              </a:endParaRPr>
            </a:p>
          </p:txBody>
        </p:sp>
        <p:sp>
          <p:nvSpPr>
            <p:cNvPr id="5129" name="Rectangle 29"/>
            <p:cNvSpPr>
              <a:spLocks noChangeArrowheads="1"/>
            </p:cNvSpPr>
            <p:nvPr/>
          </p:nvSpPr>
          <p:spPr bwMode="auto">
            <a:xfrm>
              <a:off x="797" y="512"/>
              <a:ext cx="334"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LAST UNIT</a:t>
              </a:r>
              <a:endParaRPr lang="en-US">
                <a:latin typeface="Arial" charset="0"/>
                <a:ea typeface="ＭＳ Ｐゴシック" charset="0"/>
              </a:endParaRPr>
            </a:p>
          </p:txBody>
        </p:sp>
        <p:sp>
          <p:nvSpPr>
            <p:cNvPr id="5130" name="Rectangle 30"/>
            <p:cNvSpPr>
              <a:spLocks noChangeArrowheads="1"/>
            </p:cNvSpPr>
            <p:nvPr/>
          </p:nvSpPr>
          <p:spPr bwMode="auto">
            <a:xfrm>
              <a:off x="1120" y="512"/>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latin typeface="Arial" charset="0"/>
                  <a:ea typeface="ＭＳ Ｐゴシック" charset="0"/>
                </a:rPr>
                <a:t>/Experience</a:t>
              </a:r>
              <a:endParaRPr lang="en-US">
                <a:latin typeface="Arial" charset="0"/>
                <a:ea typeface="ＭＳ Ｐゴシック" charset="0"/>
              </a:endParaRPr>
            </a:p>
          </p:txBody>
        </p:sp>
        <p:sp>
          <p:nvSpPr>
            <p:cNvPr id="5131" name="Rectangle 31"/>
            <p:cNvSpPr>
              <a:spLocks noChangeArrowheads="1"/>
            </p:cNvSpPr>
            <p:nvPr/>
          </p:nvSpPr>
          <p:spPr bwMode="auto">
            <a:xfrm>
              <a:off x="2770" y="525"/>
              <a:ext cx="5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Arial" charset="0"/>
                  <a:ea typeface="ＭＳ Ｐゴシック" charset="0"/>
                </a:rPr>
                <a:t>CURRENT UNIT</a:t>
              </a:r>
              <a:endParaRPr lang="en-US">
                <a:latin typeface="Arial" charset="0"/>
                <a:ea typeface="ＭＳ Ｐゴシック" charset="0"/>
              </a:endParaRPr>
            </a:p>
          </p:txBody>
        </p:sp>
        <p:sp>
          <p:nvSpPr>
            <p:cNvPr id="5132" name="Rectangle 32"/>
            <p:cNvSpPr>
              <a:spLocks noChangeArrowheads="1"/>
            </p:cNvSpPr>
            <p:nvPr/>
          </p:nvSpPr>
          <p:spPr bwMode="auto">
            <a:xfrm>
              <a:off x="4461" y="505"/>
              <a:ext cx="338"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NEXT UNIT</a:t>
              </a:r>
              <a:endParaRPr lang="en-US">
                <a:latin typeface="Arial" charset="0"/>
                <a:ea typeface="ＭＳ Ｐゴシック" charset="0"/>
              </a:endParaRPr>
            </a:p>
          </p:txBody>
        </p:sp>
        <p:sp>
          <p:nvSpPr>
            <p:cNvPr id="5133" name="Rectangle 33"/>
            <p:cNvSpPr>
              <a:spLocks noChangeArrowheads="1"/>
            </p:cNvSpPr>
            <p:nvPr/>
          </p:nvSpPr>
          <p:spPr bwMode="auto">
            <a:xfrm>
              <a:off x="4791" y="505"/>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latin typeface="Arial" charset="0"/>
                  <a:ea typeface="ＭＳ Ｐゴシック" charset="0"/>
                </a:rPr>
                <a:t>/Experience</a:t>
              </a:r>
              <a:endParaRPr lang="en-US">
                <a:latin typeface="Arial" charset="0"/>
                <a:ea typeface="ＭＳ Ｐゴシック" charset="0"/>
              </a:endParaRPr>
            </a:p>
          </p:txBody>
        </p:sp>
        <p:sp>
          <p:nvSpPr>
            <p:cNvPr id="5134"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35"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36"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37"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38" name="Arc 38"/>
            <p:cNvSpPr>
              <a:spLocks/>
            </p:cNvSpPr>
            <p:nvPr/>
          </p:nvSpPr>
          <p:spPr bwMode="auto">
            <a:xfrm>
              <a:off x="474" y="306"/>
              <a:ext cx="1289" cy="199"/>
            </a:xfrm>
            <a:custGeom>
              <a:avLst/>
              <a:gdLst>
                <a:gd name="T0" fmla="*/ 0 w 21600"/>
                <a:gd name="T1" fmla="*/ 199 h 21600"/>
                <a:gd name="T2" fmla="*/ 1289 w 21600"/>
                <a:gd name="T3" fmla="*/ 0 h 21600"/>
                <a:gd name="T4" fmla="*/ 1289 w 21600"/>
                <a:gd name="T5" fmla="*/ 19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1800">
                <a:latin typeface="Arial" charset="0"/>
                <a:ea typeface="ＭＳ Ｐゴシック" charset="0"/>
              </a:endParaRPr>
            </a:p>
          </p:txBody>
        </p:sp>
        <p:sp>
          <p:nvSpPr>
            <p:cNvPr id="5139" name="Arc 39"/>
            <p:cNvSpPr>
              <a:spLocks/>
            </p:cNvSpPr>
            <p:nvPr/>
          </p:nvSpPr>
          <p:spPr bwMode="auto">
            <a:xfrm>
              <a:off x="467" y="299"/>
              <a:ext cx="1296" cy="206"/>
            </a:xfrm>
            <a:custGeom>
              <a:avLst/>
              <a:gdLst>
                <a:gd name="T0" fmla="*/ 0 w 21600"/>
                <a:gd name="T1" fmla="*/ 206 h 21600"/>
                <a:gd name="T2" fmla="*/ 1296 w 21600"/>
                <a:gd name="T3" fmla="*/ 0 h 21600"/>
                <a:gd name="T4" fmla="*/ 1296 w 21600"/>
                <a:gd name="T5" fmla="*/ 2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sz="1800">
                <a:latin typeface="Arial" charset="0"/>
                <a:ea typeface="ＭＳ Ｐゴシック" charset="0"/>
              </a:endParaRPr>
            </a:p>
          </p:txBody>
        </p:sp>
        <p:sp>
          <p:nvSpPr>
            <p:cNvPr id="5140" name="Arc 40"/>
            <p:cNvSpPr>
              <a:spLocks/>
            </p:cNvSpPr>
            <p:nvPr/>
          </p:nvSpPr>
          <p:spPr bwMode="auto">
            <a:xfrm>
              <a:off x="4055" y="299"/>
              <a:ext cx="1265" cy="203"/>
            </a:xfrm>
            <a:custGeom>
              <a:avLst/>
              <a:gdLst>
                <a:gd name="T0" fmla="*/ 0 w 21616"/>
                <a:gd name="T1" fmla="*/ 0 h 21600"/>
                <a:gd name="T2" fmla="*/ 1265 w 21616"/>
                <a:gd name="T3" fmla="*/ 202 h 21600"/>
                <a:gd name="T4" fmla="*/ 1 w 21616"/>
                <a:gd name="T5" fmla="*/ 203 h 21600"/>
                <a:gd name="T6" fmla="*/ 0 60000 65536"/>
                <a:gd name="T7" fmla="*/ 0 60000 65536"/>
                <a:gd name="T8" fmla="*/ 0 60000 65536"/>
              </a:gdLst>
              <a:ahLst/>
              <a:cxnLst>
                <a:cxn ang="T6">
                  <a:pos x="T0" y="T1"/>
                </a:cxn>
                <a:cxn ang="T7">
                  <a:pos x="T2" y="T3"/>
                </a:cxn>
                <a:cxn ang="T8">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sz="1800">
                <a:latin typeface="Arial" charset="0"/>
                <a:ea typeface="ＭＳ Ｐゴシック" charset="0"/>
              </a:endParaRPr>
            </a:p>
          </p:txBody>
        </p:sp>
        <p:sp>
          <p:nvSpPr>
            <p:cNvPr id="5141"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nvGrpSpPr>
            <p:cNvPr id="5142" name="Group 42"/>
            <p:cNvGrpSpPr>
              <a:grpSpLocks/>
            </p:cNvGrpSpPr>
            <p:nvPr/>
          </p:nvGrpSpPr>
          <p:grpSpPr bwMode="auto">
            <a:xfrm>
              <a:off x="1760" y="326"/>
              <a:ext cx="1" cy="145"/>
              <a:chOff x="1760" y="326"/>
              <a:chExt cx="1" cy="145"/>
            </a:xfrm>
          </p:grpSpPr>
          <p:sp>
            <p:nvSpPr>
              <p:cNvPr id="5207"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08"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09"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grpSp>
          <p:nvGrpSpPr>
            <p:cNvPr id="5143" name="Group 46"/>
            <p:cNvGrpSpPr>
              <a:grpSpLocks/>
            </p:cNvGrpSpPr>
            <p:nvPr/>
          </p:nvGrpSpPr>
          <p:grpSpPr bwMode="auto">
            <a:xfrm>
              <a:off x="4062" y="333"/>
              <a:ext cx="1" cy="145"/>
              <a:chOff x="4062" y="333"/>
              <a:chExt cx="1" cy="145"/>
            </a:xfrm>
          </p:grpSpPr>
          <p:sp>
            <p:nvSpPr>
              <p:cNvPr id="5204"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05"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06"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sp>
          <p:nvSpPr>
            <p:cNvPr id="5144"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45"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46"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47" name="Rectangle 53"/>
            <p:cNvSpPr>
              <a:spLocks noChangeArrowheads="1"/>
            </p:cNvSpPr>
            <p:nvPr/>
          </p:nvSpPr>
          <p:spPr bwMode="auto">
            <a:xfrm rot="-5400000">
              <a:off x="245" y="3284"/>
              <a:ext cx="6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sz="800" b="1">
                  <a:latin typeface="Arial" charset="0"/>
                  <a:ea typeface="ＭＳ Ｐゴシック" charset="0"/>
                </a:rPr>
                <a:t> UNIT SELF-TEST QUESTIONS</a:t>
              </a:r>
            </a:p>
          </p:txBody>
        </p:sp>
        <p:sp>
          <p:nvSpPr>
            <p:cNvPr id="5148" name="Rectangle 54"/>
            <p:cNvSpPr>
              <a:spLocks noChangeArrowheads="1"/>
            </p:cNvSpPr>
            <p:nvPr/>
          </p:nvSpPr>
          <p:spPr bwMode="auto">
            <a:xfrm rot="-5400000">
              <a:off x="617" y="3831"/>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endParaRPr lang="en-US">
                <a:latin typeface="Arial" charset="0"/>
                <a:ea typeface="ＭＳ Ｐゴシック" charset="0"/>
              </a:endParaRPr>
            </a:p>
          </p:txBody>
        </p:sp>
        <p:sp>
          <p:nvSpPr>
            <p:cNvPr id="5149" name="Rectangle 55"/>
            <p:cNvSpPr>
              <a:spLocks noChangeArrowheads="1"/>
            </p:cNvSpPr>
            <p:nvPr/>
          </p:nvSpPr>
          <p:spPr bwMode="auto">
            <a:xfrm rot="960000">
              <a:off x="3278" y="808"/>
              <a:ext cx="30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is about...</a:t>
              </a:r>
              <a:endParaRPr lang="en-US">
                <a:latin typeface="Arial" charset="0"/>
                <a:ea typeface="ＭＳ Ｐゴシック" charset="0"/>
              </a:endParaRPr>
            </a:p>
          </p:txBody>
        </p:sp>
        <p:sp>
          <p:nvSpPr>
            <p:cNvPr id="5150"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1"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2"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3"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4"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5"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6"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7"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8"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9"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0"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1"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2"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3"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4" name="Rectangle 70"/>
            <p:cNvSpPr>
              <a:spLocks noChangeArrowheads="1"/>
            </p:cNvSpPr>
            <p:nvPr/>
          </p:nvSpPr>
          <p:spPr bwMode="auto">
            <a:xfrm rot="5400000">
              <a:off x="5171" y="3471"/>
              <a:ext cx="185"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latin typeface="Arial" charset="0"/>
                  <a:ea typeface="ＭＳ Ｐゴシック" charset="0"/>
                </a:rPr>
                <a:t> UNIT </a:t>
              </a:r>
              <a:endParaRPr lang="en-US">
                <a:latin typeface="Arial" charset="0"/>
                <a:ea typeface="ＭＳ Ｐゴシック" charset="0"/>
              </a:endParaRPr>
            </a:p>
          </p:txBody>
        </p:sp>
        <p:sp>
          <p:nvSpPr>
            <p:cNvPr id="5165" name="Rectangle 71"/>
            <p:cNvSpPr>
              <a:spLocks noChangeArrowheads="1"/>
            </p:cNvSpPr>
            <p:nvPr/>
          </p:nvSpPr>
          <p:spPr bwMode="auto">
            <a:xfrm rot="5400000">
              <a:off x="4892" y="3470"/>
              <a:ext cx="52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latin typeface="Arial" charset="0"/>
                  <a:ea typeface="ＭＳ Ｐゴシック" charset="0"/>
                </a:rPr>
                <a:t>RELATIONSHIPS</a:t>
              </a:r>
              <a:endParaRPr lang="en-US">
                <a:latin typeface="Arial" charset="0"/>
                <a:ea typeface="ＭＳ Ｐゴシック" charset="0"/>
              </a:endParaRPr>
            </a:p>
          </p:txBody>
        </p:sp>
        <p:sp>
          <p:nvSpPr>
            <p:cNvPr id="5166" name="Rectangle 72"/>
            <p:cNvSpPr>
              <a:spLocks noChangeArrowheads="1"/>
            </p:cNvSpPr>
            <p:nvPr/>
          </p:nvSpPr>
          <p:spPr bwMode="auto">
            <a:xfrm>
              <a:off x="701" y="807"/>
              <a:ext cx="51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UNIT SCHEDULE</a:t>
              </a:r>
              <a:endParaRPr lang="en-US">
                <a:latin typeface="Arial" charset="0"/>
                <a:ea typeface="ＭＳ Ｐゴシック" charset="0"/>
              </a:endParaRPr>
            </a:p>
          </p:txBody>
        </p:sp>
        <p:sp>
          <p:nvSpPr>
            <p:cNvPr id="5167"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8"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9"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0"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1"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2"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3"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4"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800">
                <a:latin typeface="Arial" charset="0"/>
                <a:ea typeface="ＭＳ Ｐゴシック" charset="0"/>
              </a:endParaRPr>
            </a:p>
          </p:txBody>
        </p:sp>
        <p:sp>
          <p:nvSpPr>
            <p:cNvPr id="5175"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sz="1800">
                <a:latin typeface="Arial" charset="0"/>
                <a:ea typeface="ＭＳ Ｐゴシック" charset="0"/>
              </a:endParaRPr>
            </a:p>
          </p:txBody>
        </p:sp>
        <p:sp>
          <p:nvSpPr>
            <p:cNvPr id="5176" name="Rectangle 82"/>
            <p:cNvSpPr>
              <a:spLocks noChangeArrowheads="1"/>
            </p:cNvSpPr>
            <p:nvPr/>
          </p:nvSpPr>
          <p:spPr bwMode="auto">
            <a:xfrm>
              <a:off x="1705" y="807"/>
              <a:ext cx="30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UNIT MAP</a:t>
              </a:r>
              <a:endParaRPr lang="en-US">
                <a:latin typeface="Arial" charset="0"/>
                <a:ea typeface="ＭＳ Ｐゴシック" charset="0"/>
              </a:endParaRPr>
            </a:p>
          </p:txBody>
        </p:sp>
        <p:sp>
          <p:nvSpPr>
            <p:cNvPr id="5177" name="Rectangle 83"/>
            <p:cNvSpPr>
              <a:spLocks noChangeArrowheads="1"/>
            </p:cNvSpPr>
            <p:nvPr/>
          </p:nvSpPr>
          <p:spPr bwMode="auto">
            <a:xfrm>
              <a:off x="2557" y="526"/>
              <a:ext cx="5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Arial" charset="0"/>
                  <a:ea typeface="ＭＳ Ｐゴシック" charset="0"/>
                </a:rPr>
                <a:t>CURRENT UNIT</a:t>
              </a:r>
              <a:endParaRPr lang="en-US">
                <a:latin typeface="Arial" charset="0"/>
                <a:ea typeface="ＭＳ Ｐゴシック" charset="0"/>
              </a:endParaRPr>
            </a:p>
          </p:txBody>
        </p:sp>
        <p:sp>
          <p:nvSpPr>
            <p:cNvPr id="5178"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79"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0"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1"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2"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3"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4"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5" name="Rectangle 91"/>
            <p:cNvSpPr>
              <a:spLocks noChangeArrowheads="1"/>
            </p:cNvSpPr>
            <p:nvPr/>
          </p:nvSpPr>
          <p:spPr bwMode="auto">
            <a:xfrm>
              <a:off x="1821" y="53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1</a:t>
              </a:r>
              <a:endParaRPr lang="en-US">
                <a:latin typeface="Arial" charset="0"/>
                <a:ea typeface="ＭＳ Ｐゴシック" charset="0"/>
              </a:endParaRPr>
            </a:p>
          </p:txBody>
        </p:sp>
        <p:sp>
          <p:nvSpPr>
            <p:cNvPr id="5186" name="Rectangle 92"/>
            <p:cNvSpPr>
              <a:spLocks noChangeArrowheads="1"/>
            </p:cNvSpPr>
            <p:nvPr/>
          </p:nvSpPr>
          <p:spPr bwMode="auto">
            <a:xfrm>
              <a:off x="4124" y="51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3</a:t>
              </a:r>
              <a:endParaRPr lang="en-US">
                <a:latin typeface="Arial" charset="0"/>
                <a:ea typeface="ＭＳ Ｐゴシック" charset="0"/>
              </a:endParaRPr>
            </a:p>
          </p:txBody>
        </p:sp>
        <p:sp>
          <p:nvSpPr>
            <p:cNvPr id="5187" name="Rectangle 93"/>
            <p:cNvSpPr>
              <a:spLocks noChangeArrowheads="1"/>
            </p:cNvSpPr>
            <p:nvPr/>
          </p:nvSpPr>
          <p:spPr bwMode="auto">
            <a:xfrm>
              <a:off x="529" y="51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2</a:t>
              </a:r>
              <a:endParaRPr lang="en-US">
                <a:latin typeface="Arial" charset="0"/>
                <a:ea typeface="ＭＳ Ｐゴシック" charset="0"/>
              </a:endParaRPr>
            </a:p>
          </p:txBody>
        </p:sp>
        <p:sp>
          <p:nvSpPr>
            <p:cNvPr id="5188"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9" name="Rectangle 95"/>
            <p:cNvSpPr>
              <a:spLocks noChangeArrowheads="1"/>
            </p:cNvSpPr>
            <p:nvPr/>
          </p:nvSpPr>
          <p:spPr bwMode="auto">
            <a:xfrm>
              <a:off x="2468" y="203"/>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4</a:t>
              </a:r>
              <a:endParaRPr lang="en-US">
                <a:latin typeface="Arial" charset="0"/>
                <a:ea typeface="ＭＳ Ｐゴシック" charset="0"/>
              </a:endParaRPr>
            </a:p>
          </p:txBody>
        </p:sp>
        <p:sp>
          <p:nvSpPr>
            <p:cNvPr id="5190" name="Rectangle 96"/>
            <p:cNvSpPr>
              <a:spLocks noChangeArrowheads="1"/>
            </p:cNvSpPr>
            <p:nvPr/>
          </p:nvSpPr>
          <p:spPr bwMode="auto">
            <a:xfrm>
              <a:off x="1567" y="821"/>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5</a:t>
              </a:r>
              <a:endParaRPr lang="en-US">
                <a:latin typeface="Arial" charset="0"/>
                <a:ea typeface="ＭＳ Ｐゴシック" charset="0"/>
              </a:endParaRPr>
            </a:p>
          </p:txBody>
        </p:sp>
        <p:sp>
          <p:nvSpPr>
            <p:cNvPr id="5191" name="Rectangle 97"/>
            <p:cNvSpPr>
              <a:spLocks noChangeArrowheads="1"/>
            </p:cNvSpPr>
            <p:nvPr/>
          </p:nvSpPr>
          <p:spPr bwMode="auto">
            <a:xfrm>
              <a:off x="5217" y="306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6</a:t>
              </a:r>
              <a:endParaRPr lang="en-US">
                <a:latin typeface="Arial" charset="0"/>
                <a:ea typeface="ＭＳ Ｐゴシック" charset="0"/>
              </a:endParaRPr>
            </a:p>
          </p:txBody>
        </p:sp>
        <p:sp>
          <p:nvSpPr>
            <p:cNvPr id="5192" name="Rectangle 98"/>
            <p:cNvSpPr>
              <a:spLocks noChangeArrowheads="1"/>
            </p:cNvSpPr>
            <p:nvPr/>
          </p:nvSpPr>
          <p:spPr bwMode="auto">
            <a:xfrm>
              <a:off x="536" y="3736"/>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7</a:t>
              </a:r>
              <a:endParaRPr lang="en-US">
                <a:latin typeface="Arial" charset="0"/>
                <a:ea typeface="ＭＳ Ｐゴシック" charset="0"/>
              </a:endParaRPr>
            </a:p>
          </p:txBody>
        </p:sp>
        <p:sp>
          <p:nvSpPr>
            <p:cNvPr id="5193" name="Rectangle 99"/>
            <p:cNvSpPr>
              <a:spLocks noChangeArrowheads="1"/>
            </p:cNvSpPr>
            <p:nvPr/>
          </p:nvSpPr>
          <p:spPr bwMode="auto">
            <a:xfrm>
              <a:off x="536" y="807"/>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8</a:t>
              </a:r>
              <a:endParaRPr lang="en-US">
                <a:latin typeface="Arial" charset="0"/>
                <a:ea typeface="ＭＳ Ｐゴシック" charset="0"/>
              </a:endParaRPr>
            </a:p>
          </p:txBody>
        </p:sp>
        <p:sp>
          <p:nvSpPr>
            <p:cNvPr id="5194"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95" name="Rectangle 101"/>
            <p:cNvSpPr>
              <a:spLocks noChangeArrowheads="1"/>
            </p:cNvSpPr>
            <p:nvPr/>
          </p:nvSpPr>
          <p:spPr bwMode="auto">
            <a:xfrm>
              <a:off x="4330" y="79"/>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a typeface="ＭＳ Ｐゴシック" charset="0"/>
              </a:endParaRPr>
            </a:p>
          </p:txBody>
        </p:sp>
        <p:sp>
          <p:nvSpPr>
            <p:cNvPr id="5196" name="Rectangle 102"/>
            <p:cNvSpPr>
              <a:spLocks noChangeArrowheads="1"/>
            </p:cNvSpPr>
            <p:nvPr/>
          </p:nvSpPr>
          <p:spPr bwMode="auto">
            <a:xfrm>
              <a:off x="4360" y="176"/>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a typeface="ＭＳ Ｐゴシック" charset="0"/>
              </a:endParaRPr>
            </a:p>
          </p:txBody>
        </p:sp>
        <p:sp>
          <p:nvSpPr>
            <p:cNvPr id="5197" name="Rectangle 103"/>
            <p:cNvSpPr>
              <a:spLocks noChangeArrowheads="1"/>
            </p:cNvSpPr>
            <p:nvPr/>
          </p:nvSpPr>
          <p:spPr bwMode="auto">
            <a:xfrm>
              <a:off x="502" y="1295"/>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a typeface="ＭＳ Ｐゴシック" charset="0"/>
              </a:endParaRPr>
            </a:p>
          </p:txBody>
        </p:sp>
        <p:grpSp>
          <p:nvGrpSpPr>
            <p:cNvPr id="5198" name="Group 104"/>
            <p:cNvGrpSpPr>
              <a:grpSpLocks/>
            </p:cNvGrpSpPr>
            <p:nvPr/>
          </p:nvGrpSpPr>
          <p:grpSpPr bwMode="auto">
            <a:xfrm>
              <a:off x="1388" y="374"/>
              <a:ext cx="778" cy="55"/>
              <a:chOff x="1388" y="374"/>
              <a:chExt cx="778" cy="55"/>
            </a:xfrm>
          </p:grpSpPr>
          <p:sp>
            <p:nvSpPr>
              <p:cNvPr id="5202"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1800">
                  <a:latin typeface="Arial" charset="0"/>
                  <a:ea typeface="ＭＳ Ｐゴシック" charset="0"/>
                </a:endParaRPr>
              </a:p>
            </p:txBody>
          </p:sp>
          <p:sp>
            <p:nvSpPr>
              <p:cNvPr id="5203"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grpSp>
          <p:nvGrpSpPr>
            <p:cNvPr id="5199" name="Group 107"/>
            <p:cNvGrpSpPr>
              <a:grpSpLocks/>
            </p:cNvGrpSpPr>
            <p:nvPr/>
          </p:nvGrpSpPr>
          <p:grpSpPr bwMode="auto">
            <a:xfrm>
              <a:off x="3482" y="359"/>
              <a:ext cx="898" cy="55"/>
              <a:chOff x="3482" y="359"/>
              <a:chExt cx="898" cy="55"/>
            </a:xfrm>
          </p:grpSpPr>
          <p:sp>
            <p:nvSpPr>
              <p:cNvPr id="5200"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1800">
                  <a:latin typeface="Arial" charset="0"/>
                  <a:ea typeface="ＭＳ Ｐゴシック" charset="0"/>
                </a:endParaRPr>
              </a:p>
            </p:txBody>
          </p:sp>
          <p:sp>
            <p:nvSpPr>
              <p:cNvPr id="5201"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grpSp>
      <p:sp>
        <p:nvSpPr>
          <p:cNvPr id="110" name="TextBox 109"/>
          <p:cNvSpPr txBox="1"/>
          <p:nvPr/>
        </p:nvSpPr>
        <p:spPr>
          <a:xfrm>
            <a:off x="2655403" y="979838"/>
            <a:ext cx="3602145" cy="369332"/>
          </a:xfrm>
          <a:prstGeom prst="rect">
            <a:avLst/>
          </a:prstGeom>
          <a:noFill/>
        </p:spPr>
        <p:txBody>
          <a:bodyPr wrap="square" rtlCol="0">
            <a:spAutoFit/>
          </a:bodyPr>
          <a:lstStyle/>
          <a:p>
            <a:pPr eaLnBrk="1" hangingPunct="1"/>
            <a:r>
              <a:rPr lang="en-US" sz="1800" dirty="0">
                <a:latin typeface="Arial" charset="0"/>
                <a:ea typeface="ＭＳ Ｐゴシック" charset="0"/>
              </a:rPr>
              <a:t>Linear Equations in 2 Variables</a:t>
            </a:r>
          </a:p>
        </p:txBody>
      </p:sp>
      <p:sp>
        <p:nvSpPr>
          <p:cNvPr id="111" name="TextBox 110"/>
          <p:cNvSpPr txBox="1"/>
          <p:nvPr/>
        </p:nvSpPr>
        <p:spPr>
          <a:xfrm>
            <a:off x="4501205" y="1688943"/>
            <a:ext cx="2142399" cy="646331"/>
          </a:xfrm>
          <a:prstGeom prst="rect">
            <a:avLst/>
          </a:prstGeom>
          <a:noFill/>
        </p:spPr>
        <p:txBody>
          <a:bodyPr wrap="square" rtlCol="0">
            <a:spAutoFit/>
          </a:bodyPr>
          <a:lstStyle/>
          <a:p>
            <a:pPr algn="ctr" eaLnBrk="1" hangingPunct="1"/>
            <a:r>
              <a:rPr lang="en-US" sz="1800" dirty="0">
                <a:latin typeface="Arial" charset="0"/>
                <a:ea typeface="ＭＳ Ｐゴシック" charset="0"/>
              </a:rPr>
              <a:t>Comparing </a:t>
            </a:r>
            <a:r>
              <a:rPr lang="en-US" sz="1800">
                <a:latin typeface="Arial" charset="0"/>
                <a:ea typeface="ＭＳ Ｐゴシック" charset="0"/>
              </a:rPr>
              <a:t>linear relationships</a:t>
            </a:r>
          </a:p>
        </p:txBody>
      </p:sp>
      <p:sp>
        <p:nvSpPr>
          <p:cNvPr id="112" name="Oval 111"/>
          <p:cNvSpPr/>
          <p:nvPr/>
        </p:nvSpPr>
        <p:spPr>
          <a:xfrm>
            <a:off x="2277962" y="2560879"/>
            <a:ext cx="1616650" cy="624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200" dirty="0">
                <a:solidFill>
                  <a:srgbClr val="000000"/>
                </a:solidFill>
              </a:rPr>
              <a:t>Proportional</a:t>
            </a:r>
          </a:p>
        </p:txBody>
      </p:sp>
      <p:sp>
        <p:nvSpPr>
          <p:cNvPr id="113" name="Oval 112"/>
          <p:cNvSpPr/>
          <p:nvPr/>
        </p:nvSpPr>
        <p:spPr>
          <a:xfrm>
            <a:off x="4974776" y="3112748"/>
            <a:ext cx="1250402" cy="6917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400" dirty="0">
                <a:solidFill>
                  <a:srgbClr val="000000"/>
                </a:solidFill>
              </a:rPr>
              <a:t>Similar triangles</a:t>
            </a:r>
          </a:p>
        </p:txBody>
      </p:sp>
      <p:sp>
        <p:nvSpPr>
          <p:cNvPr id="114" name="Oval 113"/>
          <p:cNvSpPr/>
          <p:nvPr/>
        </p:nvSpPr>
        <p:spPr>
          <a:xfrm>
            <a:off x="7171656" y="2515412"/>
            <a:ext cx="1451674" cy="6917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400" dirty="0">
                <a:solidFill>
                  <a:srgbClr val="000000"/>
                </a:solidFill>
              </a:rPr>
              <a:t>Solutions</a:t>
            </a:r>
          </a:p>
        </p:txBody>
      </p:sp>
      <p:cxnSp>
        <p:nvCxnSpPr>
          <p:cNvPr id="115" name="Straight Connector 114"/>
          <p:cNvCxnSpPr>
            <a:stCxn id="112" idx="7"/>
            <a:endCxn id="5122" idx="2"/>
          </p:cNvCxnSpPr>
          <p:nvPr/>
        </p:nvCxnSpPr>
        <p:spPr>
          <a:xfrm flipV="1">
            <a:off x="3657859" y="2116671"/>
            <a:ext cx="770842" cy="535642"/>
          </a:xfrm>
          <a:prstGeom prst="line">
            <a:avLst/>
          </a:prstGeom>
        </p:spPr>
        <p:style>
          <a:lnRef idx="2">
            <a:schemeClr val="dk1"/>
          </a:lnRef>
          <a:fillRef idx="0">
            <a:schemeClr val="dk1"/>
          </a:fillRef>
          <a:effectRef idx="1">
            <a:schemeClr val="dk1"/>
          </a:effectRef>
          <a:fontRef idx="minor">
            <a:schemeClr val="tx1"/>
          </a:fontRef>
        </p:style>
      </p:cxnSp>
      <p:cxnSp>
        <p:nvCxnSpPr>
          <p:cNvPr id="116" name="Straight Connector 115"/>
          <p:cNvCxnSpPr>
            <a:stCxn id="113" idx="0"/>
            <a:endCxn id="5122" idx="4"/>
          </p:cNvCxnSpPr>
          <p:nvPr/>
        </p:nvCxnSpPr>
        <p:spPr>
          <a:xfrm flipH="1" flipV="1">
            <a:off x="5566111" y="2644122"/>
            <a:ext cx="33866" cy="468626"/>
          </a:xfrm>
          <a:prstGeom prst="line">
            <a:avLst/>
          </a:prstGeom>
        </p:spPr>
        <p:style>
          <a:lnRef idx="2">
            <a:schemeClr val="dk1"/>
          </a:lnRef>
          <a:fillRef idx="0">
            <a:schemeClr val="dk1"/>
          </a:fillRef>
          <a:effectRef idx="1">
            <a:schemeClr val="dk1"/>
          </a:effectRef>
          <a:fontRef idx="minor">
            <a:schemeClr val="tx1"/>
          </a:fontRef>
        </p:style>
      </p:cxnSp>
      <p:sp>
        <p:nvSpPr>
          <p:cNvPr id="117" name="TextBox 116"/>
          <p:cNvSpPr txBox="1"/>
          <p:nvPr/>
        </p:nvSpPr>
        <p:spPr>
          <a:xfrm rot="19511909">
            <a:off x="3576076" y="2064158"/>
            <a:ext cx="1004860" cy="246221"/>
          </a:xfrm>
          <a:prstGeom prst="rect">
            <a:avLst/>
          </a:prstGeom>
          <a:noFill/>
        </p:spPr>
        <p:txBody>
          <a:bodyPr wrap="square" rtlCol="0">
            <a:spAutoFit/>
          </a:bodyPr>
          <a:lstStyle/>
          <a:p>
            <a:pPr eaLnBrk="1" hangingPunct="1"/>
            <a:r>
              <a:rPr lang="en-US" sz="1000">
                <a:latin typeface="Arial" charset="0"/>
                <a:ea typeface="ＭＳ Ｐゴシック" charset="0"/>
              </a:rPr>
              <a:t>That are</a:t>
            </a:r>
          </a:p>
        </p:txBody>
      </p:sp>
      <p:sp>
        <p:nvSpPr>
          <p:cNvPr id="118" name="TextBox 117"/>
          <p:cNvSpPr txBox="1"/>
          <p:nvPr/>
        </p:nvSpPr>
        <p:spPr>
          <a:xfrm rot="994741">
            <a:off x="6744762" y="1817933"/>
            <a:ext cx="780690" cy="400110"/>
          </a:xfrm>
          <a:prstGeom prst="rect">
            <a:avLst/>
          </a:prstGeom>
          <a:noFill/>
        </p:spPr>
        <p:txBody>
          <a:bodyPr wrap="square" rtlCol="0">
            <a:spAutoFit/>
          </a:bodyPr>
          <a:lstStyle/>
          <a:p>
            <a:pPr eaLnBrk="1" hangingPunct="1"/>
            <a:r>
              <a:rPr lang="en-US" sz="1000">
                <a:latin typeface="Arial" charset="0"/>
                <a:ea typeface="ＭＳ Ｐゴシック" charset="0"/>
              </a:rPr>
              <a:t>To determine</a:t>
            </a:r>
          </a:p>
        </p:txBody>
      </p:sp>
      <p:sp>
        <p:nvSpPr>
          <p:cNvPr id="119" name="TextBox 118"/>
          <p:cNvSpPr txBox="1"/>
          <p:nvPr/>
        </p:nvSpPr>
        <p:spPr>
          <a:xfrm>
            <a:off x="5562079" y="2864110"/>
            <a:ext cx="953869" cy="246221"/>
          </a:xfrm>
          <a:prstGeom prst="rect">
            <a:avLst/>
          </a:prstGeom>
          <a:noFill/>
        </p:spPr>
        <p:txBody>
          <a:bodyPr wrap="square" rtlCol="0">
            <a:spAutoFit/>
          </a:bodyPr>
          <a:lstStyle/>
          <a:p>
            <a:pPr algn="ctr" eaLnBrk="1" hangingPunct="1"/>
            <a:r>
              <a:rPr lang="en-US" sz="1000" dirty="0">
                <a:latin typeface="Arial" charset="0"/>
                <a:ea typeface="ＭＳ Ｐゴシック" charset="0"/>
              </a:rPr>
              <a:t>using</a:t>
            </a:r>
          </a:p>
        </p:txBody>
      </p:sp>
      <p:cxnSp>
        <p:nvCxnSpPr>
          <p:cNvPr id="124" name="Straight Connector 123"/>
          <p:cNvCxnSpPr>
            <a:stCxn id="114" idx="0"/>
            <a:endCxn id="5122" idx="6"/>
          </p:cNvCxnSpPr>
          <p:nvPr/>
        </p:nvCxnSpPr>
        <p:spPr>
          <a:xfrm flipH="1" flipV="1">
            <a:off x="6703520" y="2116671"/>
            <a:ext cx="1193973" cy="398741"/>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49275" y="987844"/>
            <a:ext cx="2587248" cy="276999"/>
          </a:xfrm>
          <a:prstGeom prst="rect">
            <a:avLst/>
          </a:prstGeom>
          <a:noFill/>
        </p:spPr>
        <p:txBody>
          <a:bodyPr wrap="square" rtlCol="0">
            <a:spAutoFit/>
          </a:bodyPr>
          <a:lstStyle/>
          <a:p>
            <a:pPr eaLnBrk="1" hangingPunct="1"/>
            <a:r>
              <a:rPr lang="en-US" sz="1200" dirty="0">
                <a:latin typeface="Arial" charset="0"/>
                <a:ea typeface="ＭＳ Ｐゴシック" charset="0"/>
              </a:rPr>
              <a:t>Linear Equations in 1 Variable</a:t>
            </a:r>
          </a:p>
        </p:txBody>
      </p:sp>
      <p:sp>
        <p:nvSpPr>
          <p:cNvPr id="9" name="TextBox 8"/>
          <p:cNvSpPr txBox="1"/>
          <p:nvPr/>
        </p:nvSpPr>
        <p:spPr>
          <a:xfrm>
            <a:off x="6764662" y="966178"/>
            <a:ext cx="2114772" cy="369332"/>
          </a:xfrm>
          <a:prstGeom prst="rect">
            <a:avLst/>
          </a:prstGeom>
          <a:noFill/>
        </p:spPr>
        <p:txBody>
          <a:bodyPr wrap="square" rtlCol="0">
            <a:spAutoFit/>
          </a:bodyPr>
          <a:lstStyle/>
          <a:p>
            <a:pPr algn="ctr" eaLnBrk="1" hangingPunct="1"/>
            <a:r>
              <a:rPr lang="en-US" sz="1800">
                <a:latin typeface="Arial" charset="0"/>
                <a:ea typeface="ＭＳ Ｐゴシック" charset="0"/>
              </a:rPr>
              <a:t>Functions</a:t>
            </a:r>
          </a:p>
        </p:txBody>
      </p:sp>
      <p:sp>
        <p:nvSpPr>
          <p:cNvPr id="10" name="TextBox 9"/>
          <p:cNvSpPr txBox="1"/>
          <p:nvPr/>
        </p:nvSpPr>
        <p:spPr>
          <a:xfrm>
            <a:off x="3427297" y="576811"/>
            <a:ext cx="2524307" cy="276999"/>
          </a:xfrm>
          <a:prstGeom prst="rect">
            <a:avLst/>
          </a:prstGeom>
          <a:noFill/>
        </p:spPr>
        <p:txBody>
          <a:bodyPr wrap="square" rtlCol="0">
            <a:spAutoFit/>
          </a:bodyPr>
          <a:lstStyle/>
          <a:p>
            <a:pPr eaLnBrk="1" hangingPunct="1"/>
            <a:r>
              <a:rPr lang="en-US" sz="1200" dirty="0">
                <a:latin typeface="Arial" charset="0"/>
                <a:ea typeface="ＭＳ Ｐゴシック" charset="0"/>
              </a:rPr>
              <a:t>Understanding relationships</a:t>
            </a:r>
          </a:p>
        </p:txBody>
      </p:sp>
    </p:spTree>
    <p:extLst>
      <p:ext uri="{BB962C8B-B14F-4D97-AF65-F5344CB8AC3E}">
        <p14:creationId xmlns:p14="http://schemas.microsoft.com/office/powerpoint/2010/main" val="3062373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169" name="Group 2"/>
          <p:cNvGrpSpPr>
            <a:grpSpLocks/>
          </p:cNvGrpSpPr>
          <p:nvPr/>
        </p:nvGrpSpPr>
        <p:grpSpPr bwMode="auto">
          <a:xfrm>
            <a:off x="228600" y="68263"/>
            <a:ext cx="8686799" cy="6561137"/>
            <a:chOff x="295" y="43"/>
            <a:chExt cx="5163" cy="3962"/>
          </a:xfrm>
        </p:grpSpPr>
        <p:sp>
          <p:nvSpPr>
            <p:cNvPr id="7170" name="Rectangle 3"/>
            <p:cNvSpPr>
              <a:spLocks noChangeArrowheads="1"/>
            </p:cNvSpPr>
            <p:nvPr/>
          </p:nvSpPr>
          <p:spPr bwMode="auto">
            <a:xfrm>
              <a:off x="303" y="247"/>
              <a:ext cx="5147" cy="37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sz="2400">
                <a:latin typeface="Times" charset="0"/>
              </a:endParaRPr>
            </a:p>
          </p:txBody>
        </p:sp>
        <p:sp>
          <p:nvSpPr>
            <p:cNvPr id="7171" name="Rectangle 4"/>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72" name="Rectangle 5"/>
            <p:cNvSpPr>
              <a:spLocks noChangeArrowheads="1"/>
            </p:cNvSpPr>
            <p:nvPr/>
          </p:nvSpPr>
          <p:spPr bwMode="auto">
            <a:xfrm>
              <a:off x="3892" y="43"/>
              <a:ext cx="2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a:solidFill>
                    <a:srgbClr val="000000"/>
                  </a:solidFill>
                </a:rPr>
                <a:t>NAME</a:t>
              </a:r>
              <a:endParaRPr lang="en-US" sz="2400"/>
            </a:p>
          </p:txBody>
        </p:sp>
        <p:sp>
          <p:nvSpPr>
            <p:cNvPr id="7173" name="Rectangle 6"/>
            <p:cNvSpPr>
              <a:spLocks noChangeArrowheads="1"/>
            </p:cNvSpPr>
            <p:nvPr/>
          </p:nvSpPr>
          <p:spPr bwMode="auto">
            <a:xfrm>
              <a:off x="3892" y="131"/>
              <a:ext cx="19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a:solidFill>
                    <a:srgbClr val="000000"/>
                  </a:solidFill>
                </a:rPr>
                <a:t>DATE</a:t>
              </a:r>
              <a:endParaRPr lang="en-US" sz="2400"/>
            </a:p>
          </p:txBody>
        </p:sp>
        <p:sp>
          <p:nvSpPr>
            <p:cNvPr id="7174" name="Line 7"/>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5" name="Line 8"/>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6" name="Rectangle 9"/>
            <p:cNvSpPr>
              <a:spLocks noChangeArrowheads="1"/>
            </p:cNvSpPr>
            <p:nvPr/>
          </p:nvSpPr>
          <p:spPr bwMode="auto">
            <a:xfrm>
              <a:off x="324" y="58"/>
              <a:ext cx="121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1700" b="1">
                  <a:solidFill>
                    <a:srgbClr val="000000"/>
                  </a:solidFill>
                </a:rPr>
                <a:t>The Unit Organizer</a:t>
              </a:r>
              <a:endParaRPr lang="en-US" sz="2400"/>
            </a:p>
          </p:txBody>
        </p:sp>
        <p:sp>
          <p:nvSpPr>
            <p:cNvPr id="7177" name="Line 10"/>
            <p:cNvSpPr>
              <a:spLocks noChangeShapeType="1"/>
            </p:cNvSpPr>
            <p:nvPr/>
          </p:nvSpPr>
          <p:spPr bwMode="auto">
            <a:xfrm>
              <a:off x="324" y="3553"/>
              <a:ext cx="5112" cy="1"/>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8" name="Rectangle 11"/>
            <p:cNvSpPr>
              <a:spLocks noChangeArrowheads="1"/>
            </p:cNvSpPr>
            <p:nvPr/>
          </p:nvSpPr>
          <p:spPr bwMode="auto">
            <a:xfrm rot="-5400000">
              <a:off x="289" y="3654"/>
              <a:ext cx="378"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800" b="1">
                  <a:solidFill>
                    <a:srgbClr val="000000"/>
                  </a:solidFill>
                </a:rPr>
                <a:t>NEW </a:t>
              </a:r>
              <a:endParaRPr lang="en-US" sz="2400"/>
            </a:p>
            <a:p>
              <a:pPr algn="ctr" eaLnBrk="0" hangingPunct="0"/>
              <a:r>
                <a:rPr lang="en-US" sz="800" b="1">
                  <a:solidFill>
                    <a:srgbClr val="000000"/>
                  </a:solidFill>
                </a:rPr>
                <a:t>UNIT </a:t>
              </a:r>
              <a:endParaRPr lang="en-US" sz="2400"/>
            </a:p>
            <a:p>
              <a:pPr algn="ctr" eaLnBrk="0" hangingPunct="0"/>
              <a:r>
                <a:rPr lang="en-US" sz="800" b="1">
                  <a:solidFill>
                    <a:srgbClr val="000000"/>
                  </a:solidFill>
                </a:rPr>
                <a:t>SELF-TEST</a:t>
              </a:r>
            </a:p>
            <a:p>
              <a:pPr algn="ctr" eaLnBrk="0" hangingPunct="0"/>
              <a:r>
                <a:rPr lang="en-US" sz="800" b="1">
                  <a:solidFill>
                    <a:srgbClr val="000000"/>
                  </a:solidFill>
                </a:rPr>
                <a:t>QUESTIONS</a:t>
              </a:r>
            </a:p>
          </p:txBody>
        </p:sp>
        <p:sp>
          <p:nvSpPr>
            <p:cNvPr id="7179" name="Line 12"/>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0" name="Rectangle 13"/>
            <p:cNvSpPr>
              <a:spLocks noChangeArrowheads="1"/>
            </p:cNvSpPr>
            <p:nvPr/>
          </p:nvSpPr>
          <p:spPr bwMode="auto">
            <a:xfrm>
              <a:off x="455" y="255"/>
              <a:ext cx="817"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1100" b="1">
                  <a:solidFill>
                    <a:srgbClr val="000000"/>
                  </a:solidFill>
                </a:rPr>
                <a:t>Expanded Unit Map</a:t>
              </a:r>
              <a:endParaRPr lang="en-US" sz="2400"/>
            </a:p>
          </p:txBody>
        </p:sp>
        <p:sp>
          <p:nvSpPr>
            <p:cNvPr id="7181" name="Line 14"/>
            <p:cNvSpPr>
              <a:spLocks noChangeShapeType="1"/>
            </p:cNvSpPr>
            <p:nvPr/>
          </p:nvSpPr>
          <p:spPr bwMode="auto">
            <a:xfrm>
              <a:off x="2298" y="298"/>
              <a:ext cx="728" cy="204"/>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2" name="Rectangle 15"/>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183" name="Rectangle 16"/>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84" name="Rectangle 17"/>
            <p:cNvSpPr>
              <a:spLocks noChangeArrowheads="1"/>
            </p:cNvSpPr>
            <p:nvPr/>
          </p:nvSpPr>
          <p:spPr bwMode="auto">
            <a:xfrm rot="960000">
              <a:off x="2625" y="345"/>
              <a:ext cx="336"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b="1">
                  <a:solidFill>
                    <a:srgbClr val="000000"/>
                  </a:solidFill>
                </a:rPr>
                <a:t>is about...</a:t>
              </a:r>
              <a:endParaRPr lang="en-US" sz="2400"/>
            </a:p>
          </p:txBody>
        </p:sp>
        <p:sp>
          <p:nvSpPr>
            <p:cNvPr id="7185" name="Oval 18"/>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p>
              <a:endParaRPr lang="en-US"/>
            </a:p>
          </p:txBody>
        </p:sp>
        <p:sp>
          <p:nvSpPr>
            <p:cNvPr id="7186" name="Oval 19"/>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p>
              <a:endParaRPr lang="en-US"/>
            </a:p>
          </p:txBody>
        </p:sp>
        <p:sp>
          <p:nvSpPr>
            <p:cNvPr id="7187" name="Rectangle 20"/>
            <p:cNvSpPr>
              <a:spLocks noChangeArrowheads="1"/>
            </p:cNvSpPr>
            <p:nvPr/>
          </p:nvSpPr>
          <p:spPr bwMode="auto">
            <a:xfrm>
              <a:off x="372" y="270"/>
              <a:ext cx="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b="1">
                  <a:solidFill>
                    <a:srgbClr val="000000"/>
                  </a:solidFill>
                </a:rPr>
                <a:t>9</a:t>
              </a:r>
              <a:endParaRPr lang="en-US" sz="2400"/>
            </a:p>
          </p:txBody>
        </p:sp>
        <p:sp>
          <p:nvSpPr>
            <p:cNvPr id="7188" name="Rectangle 21"/>
            <p:cNvSpPr>
              <a:spLocks noChangeArrowheads="1"/>
            </p:cNvSpPr>
            <p:nvPr/>
          </p:nvSpPr>
          <p:spPr bwMode="auto">
            <a:xfrm>
              <a:off x="368" y="3598"/>
              <a:ext cx="8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b="1">
                  <a:solidFill>
                    <a:srgbClr val="000000"/>
                  </a:solidFill>
                </a:rPr>
                <a:t>10</a:t>
              </a:r>
              <a:endParaRPr lang="en-US" sz="2400"/>
            </a:p>
          </p:txBody>
        </p:sp>
        <p:sp>
          <p:nvSpPr>
            <p:cNvPr id="7189" name="Oval 22"/>
            <p:cNvSpPr>
              <a:spLocks noChangeArrowheads="1"/>
            </p:cNvSpPr>
            <p:nvPr/>
          </p:nvSpPr>
          <p:spPr bwMode="auto">
            <a:xfrm>
              <a:off x="2276" y="480"/>
              <a:ext cx="1238" cy="56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90" name="Oval 23"/>
            <p:cNvSpPr>
              <a:spLocks noChangeArrowheads="1"/>
            </p:cNvSpPr>
            <p:nvPr/>
          </p:nvSpPr>
          <p:spPr bwMode="auto">
            <a:xfrm>
              <a:off x="2269" y="473"/>
              <a:ext cx="1252" cy="575"/>
            </a:xfrm>
            <a:prstGeom prst="ellipse">
              <a:avLst/>
            </a:prstGeom>
            <a:noFill/>
            <a:ln w="238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7191" name="Group 24"/>
            <p:cNvGrpSpPr>
              <a:grpSpLocks/>
            </p:cNvGrpSpPr>
            <p:nvPr/>
          </p:nvGrpSpPr>
          <p:grpSpPr bwMode="auto">
            <a:xfrm>
              <a:off x="2370" y="881"/>
              <a:ext cx="1064" cy="1"/>
              <a:chOff x="2370" y="874"/>
              <a:chExt cx="1064" cy="1"/>
            </a:xfrm>
          </p:grpSpPr>
          <p:sp>
            <p:nvSpPr>
              <p:cNvPr id="7192" name="Line 25"/>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3" name="Line 26"/>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4" name="Line 27"/>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5" name="Line 28"/>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6" name="Line 29"/>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7" name="Line 30"/>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8" name="Line 31"/>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9" name="Line 32"/>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0" name="Line 33"/>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1" name="Line 34"/>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2" name="Line 35"/>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3" name="Line 36"/>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4" name="Line 37"/>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5" name="Line 38"/>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6" name="Line 39"/>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7" name="Line 40"/>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8" name="Line 41"/>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 name="TextBox 1"/>
          <p:cNvSpPr txBox="1"/>
          <p:nvPr/>
        </p:nvSpPr>
        <p:spPr>
          <a:xfrm>
            <a:off x="2722563" y="138112"/>
            <a:ext cx="3579898"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Linear Equations in 2 Variables</a:t>
            </a:r>
          </a:p>
        </p:txBody>
      </p:sp>
      <p:sp>
        <p:nvSpPr>
          <p:cNvPr id="3" name="TextBox 2"/>
          <p:cNvSpPr txBox="1"/>
          <p:nvPr/>
        </p:nvSpPr>
        <p:spPr>
          <a:xfrm>
            <a:off x="3622820" y="901592"/>
            <a:ext cx="2112962"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Comparing linear relationships</a:t>
            </a:r>
          </a:p>
        </p:txBody>
      </p:sp>
      <p:sp>
        <p:nvSpPr>
          <p:cNvPr id="4" name="Oval 3"/>
          <p:cNvSpPr/>
          <p:nvPr/>
        </p:nvSpPr>
        <p:spPr>
          <a:xfrm>
            <a:off x="795605" y="1732559"/>
            <a:ext cx="1718995" cy="7058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Proportional</a:t>
            </a:r>
          </a:p>
        </p:txBody>
      </p:sp>
      <p:sp>
        <p:nvSpPr>
          <p:cNvPr id="45" name="Oval 44"/>
          <p:cNvSpPr/>
          <p:nvPr/>
        </p:nvSpPr>
        <p:spPr>
          <a:xfrm>
            <a:off x="3738315" y="2128964"/>
            <a:ext cx="1531084" cy="7820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Similar triangles</a:t>
            </a:r>
          </a:p>
        </p:txBody>
      </p:sp>
      <p:sp>
        <p:nvSpPr>
          <p:cNvPr id="46" name="Oval 45"/>
          <p:cNvSpPr/>
          <p:nvPr/>
        </p:nvSpPr>
        <p:spPr>
          <a:xfrm>
            <a:off x="6245824" y="1705232"/>
            <a:ext cx="1531084" cy="7820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Solutions</a:t>
            </a:r>
          </a:p>
        </p:txBody>
      </p:sp>
      <p:sp>
        <p:nvSpPr>
          <p:cNvPr id="5" name="Rounded Rectangle 4"/>
          <p:cNvSpPr/>
          <p:nvPr/>
        </p:nvSpPr>
        <p:spPr>
          <a:xfrm>
            <a:off x="1655501" y="2811868"/>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Different Ways</a:t>
            </a:r>
          </a:p>
        </p:txBody>
      </p:sp>
      <p:sp>
        <p:nvSpPr>
          <p:cNvPr id="48" name="Rounded Rectangle 47"/>
          <p:cNvSpPr/>
          <p:nvPr/>
        </p:nvSpPr>
        <p:spPr>
          <a:xfrm>
            <a:off x="1447800" y="3848872"/>
            <a:ext cx="1600200" cy="1385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charset="0"/>
              <a:buChar char="•"/>
            </a:pPr>
            <a:r>
              <a:rPr lang="en-US" sz="1400" dirty="0">
                <a:solidFill>
                  <a:schemeClr val="tx1"/>
                </a:solidFill>
              </a:rPr>
              <a:t>Verbal Expressions</a:t>
            </a:r>
          </a:p>
          <a:p>
            <a:pPr marL="285750" indent="-285750">
              <a:buFont typeface="Arial" charset="0"/>
              <a:buChar char="•"/>
            </a:pPr>
            <a:r>
              <a:rPr lang="en-US" sz="1400" dirty="0">
                <a:solidFill>
                  <a:schemeClr val="tx1"/>
                </a:solidFill>
              </a:rPr>
              <a:t>Table</a:t>
            </a:r>
          </a:p>
          <a:p>
            <a:pPr marL="285750" indent="-285750">
              <a:buFont typeface="Arial" charset="0"/>
              <a:buChar char="•"/>
            </a:pPr>
            <a:r>
              <a:rPr lang="en-US" sz="1400" dirty="0">
                <a:solidFill>
                  <a:schemeClr val="tx1"/>
                </a:solidFill>
              </a:rPr>
              <a:t>Graph</a:t>
            </a:r>
          </a:p>
          <a:p>
            <a:pPr marL="285750" indent="-285750">
              <a:buFont typeface="Arial" charset="0"/>
              <a:buChar char="•"/>
            </a:pPr>
            <a:r>
              <a:rPr lang="en-US" sz="1400" dirty="0">
                <a:solidFill>
                  <a:schemeClr val="tx1"/>
                </a:solidFill>
              </a:rPr>
              <a:t>Equation</a:t>
            </a:r>
          </a:p>
        </p:txBody>
      </p:sp>
      <p:sp>
        <p:nvSpPr>
          <p:cNvPr id="49" name="Rounded Rectangle 48"/>
          <p:cNvSpPr/>
          <p:nvPr/>
        </p:nvSpPr>
        <p:spPr>
          <a:xfrm>
            <a:off x="3253013" y="3095359"/>
            <a:ext cx="1131799"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Coordinate Plane</a:t>
            </a:r>
          </a:p>
        </p:txBody>
      </p:sp>
      <p:sp>
        <p:nvSpPr>
          <p:cNvPr id="50" name="Rounded Rectangle 49"/>
          <p:cNvSpPr/>
          <p:nvPr/>
        </p:nvSpPr>
        <p:spPr>
          <a:xfrm>
            <a:off x="3785465" y="4049555"/>
            <a:ext cx="1229835"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Non-Proportional</a:t>
            </a:r>
          </a:p>
        </p:txBody>
      </p:sp>
      <p:sp>
        <p:nvSpPr>
          <p:cNvPr id="51" name="Rounded Rectangle 50"/>
          <p:cNvSpPr/>
          <p:nvPr/>
        </p:nvSpPr>
        <p:spPr>
          <a:xfrm>
            <a:off x="4823534" y="3092294"/>
            <a:ext cx="120791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Proportional</a:t>
            </a:r>
          </a:p>
        </p:txBody>
      </p:sp>
      <p:sp>
        <p:nvSpPr>
          <p:cNvPr id="52" name="Rounded Rectangle 51"/>
          <p:cNvSpPr/>
          <p:nvPr/>
        </p:nvSpPr>
        <p:spPr>
          <a:xfrm>
            <a:off x="6416478" y="593219"/>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Points of intersection</a:t>
            </a:r>
          </a:p>
        </p:txBody>
      </p:sp>
      <p:sp>
        <p:nvSpPr>
          <p:cNvPr id="53" name="Rounded Rectangle 52"/>
          <p:cNvSpPr/>
          <p:nvPr/>
        </p:nvSpPr>
        <p:spPr>
          <a:xfrm>
            <a:off x="7781519" y="578346"/>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graphing</a:t>
            </a:r>
          </a:p>
        </p:txBody>
      </p:sp>
      <p:sp>
        <p:nvSpPr>
          <p:cNvPr id="54" name="Rounded Rectangle 53"/>
          <p:cNvSpPr/>
          <p:nvPr/>
        </p:nvSpPr>
        <p:spPr>
          <a:xfrm>
            <a:off x="277392" y="2831740"/>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Unit Rate</a:t>
            </a:r>
          </a:p>
        </p:txBody>
      </p:sp>
      <p:sp>
        <p:nvSpPr>
          <p:cNvPr id="55" name="Rounded Rectangle 54"/>
          <p:cNvSpPr/>
          <p:nvPr/>
        </p:nvSpPr>
        <p:spPr>
          <a:xfrm>
            <a:off x="7999775" y="1741390"/>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Inspection</a:t>
            </a:r>
          </a:p>
          <a:p>
            <a:pPr algn="ctr"/>
            <a:r>
              <a:rPr lang="en-US" sz="1200" dirty="0">
                <a:solidFill>
                  <a:schemeClr val="tx1"/>
                </a:solidFill>
              </a:rPr>
              <a:t>(common sense)</a:t>
            </a:r>
          </a:p>
        </p:txBody>
      </p:sp>
      <p:sp>
        <p:nvSpPr>
          <p:cNvPr id="56" name="Rounded Rectangle 55"/>
          <p:cNvSpPr/>
          <p:nvPr/>
        </p:nvSpPr>
        <p:spPr>
          <a:xfrm>
            <a:off x="7907250" y="2798381"/>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situations</a:t>
            </a:r>
          </a:p>
        </p:txBody>
      </p:sp>
      <p:sp>
        <p:nvSpPr>
          <p:cNvPr id="57" name="Rounded Rectangle 56"/>
          <p:cNvSpPr/>
          <p:nvPr/>
        </p:nvSpPr>
        <p:spPr>
          <a:xfrm>
            <a:off x="6455569" y="2803505"/>
            <a:ext cx="116443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substitution</a:t>
            </a:r>
          </a:p>
        </p:txBody>
      </p:sp>
      <p:sp>
        <p:nvSpPr>
          <p:cNvPr id="6" name="Triangle 5"/>
          <p:cNvSpPr/>
          <p:nvPr/>
        </p:nvSpPr>
        <p:spPr>
          <a:xfrm>
            <a:off x="3847679" y="5017523"/>
            <a:ext cx="1140741" cy="76949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y = </a:t>
            </a:r>
            <a:r>
              <a:rPr lang="en-US" sz="1200" dirty="0" err="1">
                <a:solidFill>
                  <a:schemeClr val="tx1"/>
                </a:solidFill>
              </a:rPr>
              <a:t>mx+b</a:t>
            </a:r>
            <a:endParaRPr lang="en-US" sz="1200" dirty="0">
              <a:solidFill>
                <a:schemeClr val="tx1"/>
              </a:solidFill>
            </a:endParaRPr>
          </a:p>
        </p:txBody>
      </p:sp>
      <p:sp>
        <p:nvSpPr>
          <p:cNvPr id="7" name="Triangle 6"/>
          <p:cNvSpPr/>
          <p:nvPr/>
        </p:nvSpPr>
        <p:spPr>
          <a:xfrm>
            <a:off x="5086834" y="4251996"/>
            <a:ext cx="1107947" cy="749431"/>
          </a:xfrm>
          <a:prstGeom prst="triangle">
            <a:avLst/>
          </a:prstGeom>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200">
                <a:solidFill>
                  <a:schemeClr val="tx1"/>
                </a:solidFill>
              </a:rPr>
              <a:t>Y = mx</a:t>
            </a:r>
          </a:p>
        </p:txBody>
      </p:sp>
      <p:cxnSp>
        <p:nvCxnSpPr>
          <p:cNvPr id="9" name="Straight Connector 8"/>
          <p:cNvCxnSpPr>
            <a:stCxn id="4" idx="7"/>
            <a:endCxn id="7190" idx="2"/>
          </p:cNvCxnSpPr>
          <p:nvPr/>
        </p:nvCxnSpPr>
        <p:spPr>
          <a:xfrm flipV="1">
            <a:off x="2262859" y="1256455"/>
            <a:ext cx="1287016" cy="579472"/>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p:cNvCxnSpPr>
            <a:stCxn id="45" idx="0"/>
            <a:endCxn id="7190" idx="4"/>
          </p:cNvCxnSpPr>
          <p:nvPr/>
        </p:nvCxnSpPr>
        <p:spPr>
          <a:xfrm flipV="1">
            <a:off x="4503857" y="1732559"/>
            <a:ext cx="99269" cy="396405"/>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a:stCxn id="46" idx="1"/>
          </p:cNvCxnSpPr>
          <p:nvPr/>
        </p:nvCxnSpPr>
        <p:spPr>
          <a:xfrm flipH="1" flipV="1">
            <a:off x="5644599" y="1294295"/>
            <a:ext cx="825447" cy="525464"/>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a:stCxn id="4" idx="5"/>
            <a:endCxn id="5" idx="0"/>
          </p:cNvCxnSpPr>
          <p:nvPr/>
        </p:nvCxnSpPr>
        <p:spPr>
          <a:xfrm flipH="1">
            <a:off x="2149252" y="2335032"/>
            <a:ext cx="113607" cy="476836"/>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a:stCxn id="4" idx="3"/>
            <a:endCxn id="54" idx="0"/>
          </p:cNvCxnSpPr>
          <p:nvPr/>
        </p:nvCxnSpPr>
        <p:spPr>
          <a:xfrm flipH="1">
            <a:off x="771143" y="2335032"/>
            <a:ext cx="276203" cy="496708"/>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p:cNvCxnSpPr>
            <a:stCxn id="45" idx="3"/>
            <a:endCxn id="49" idx="0"/>
          </p:cNvCxnSpPr>
          <p:nvPr/>
        </p:nvCxnSpPr>
        <p:spPr>
          <a:xfrm flipH="1">
            <a:off x="3818913" y="2796478"/>
            <a:ext cx="143624" cy="298881"/>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a:stCxn id="51" idx="0"/>
            <a:endCxn id="45" idx="5"/>
          </p:cNvCxnSpPr>
          <p:nvPr/>
        </p:nvCxnSpPr>
        <p:spPr>
          <a:xfrm flipH="1" flipV="1">
            <a:off x="5045177" y="2796478"/>
            <a:ext cx="382313" cy="295816"/>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a:stCxn id="45" idx="4"/>
            <a:endCxn id="50" idx="0"/>
          </p:cNvCxnSpPr>
          <p:nvPr/>
        </p:nvCxnSpPr>
        <p:spPr>
          <a:xfrm flipH="1">
            <a:off x="4400383" y="2911005"/>
            <a:ext cx="103474" cy="1138550"/>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a:stCxn id="57" idx="0"/>
            <a:endCxn id="46" idx="3"/>
          </p:cNvCxnSpPr>
          <p:nvPr/>
        </p:nvCxnSpPr>
        <p:spPr>
          <a:xfrm flipH="1" flipV="1">
            <a:off x="6470046" y="2372746"/>
            <a:ext cx="567739" cy="430759"/>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p:cNvCxnSpPr>
            <a:stCxn id="56" idx="0"/>
            <a:endCxn id="46" idx="5"/>
          </p:cNvCxnSpPr>
          <p:nvPr/>
        </p:nvCxnSpPr>
        <p:spPr>
          <a:xfrm flipH="1" flipV="1">
            <a:off x="7552686" y="2372746"/>
            <a:ext cx="848315" cy="425635"/>
          </a:xfrm>
          <a:prstGeom prst="line">
            <a:avLst/>
          </a:prstGeom>
        </p:spPr>
        <p:style>
          <a:lnRef idx="2">
            <a:schemeClr val="dk1"/>
          </a:lnRef>
          <a:fillRef idx="0">
            <a:schemeClr val="dk1"/>
          </a:fillRef>
          <a:effectRef idx="1">
            <a:schemeClr val="dk1"/>
          </a:effectRef>
          <a:fontRef idx="minor">
            <a:schemeClr val="tx1"/>
          </a:fontRef>
        </p:style>
      </p:cxnSp>
      <p:cxnSp>
        <p:nvCxnSpPr>
          <p:cNvPr id="91" name="Straight Connector 90"/>
          <p:cNvCxnSpPr>
            <a:stCxn id="55" idx="1"/>
            <a:endCxn id="46" idx="6"/>
          </p:cNvCxnSpPr>
          <p:nvPr/>
        </p:nvCxnSpPr>
        <p:spPr>
          <a:xfrm flipH="1">
            <a:off x="7776908" y="2073008"/>
            <a:ext cx="222867" cy="23245"/>
          </a:xfrm>
          <a:prstGeom prst="line">
            <a:avLst/>
          </a:prstGeom>
        </p:spPr>
        <p:style>
          <a:lnRef idx="2">
            <a:schemeClr val="dk1"/>
          </a:lnRef>
          <a:fillRef idx="0">
            <a:schemeClr val="dk1"/>
          </a:fillRef>
          <a:effectRef idx="1">
            <a:schemeClr val="dk1"/>
          </a:effectRef>
          <a:fontRef idx="minor">
            <a:schemeClr val="tx1"/>
          </a:fontRef>
        </p:style>
      </p:cxnSp>
      <p:cxnSp>
        <p:nvCxnSpPr>
          <p:cNvPr id="94" name="Straight Connector 93"/>
          <p:cNvCxnSpPr>
            <a:stCxn id="46" idx="7"/>
            <a:endCxn id="53" idx="2"/>
          </p:cNvCxnSpPr>
          <p:nvPr/>
        </p:nvCxnSpPr>
        <p:spPr>
          <a:xfrm flipV="1">
            <a:off x="7552686" y="1241581"/>
            <a:ext cx="722584" cy="578178"/>
          </a:xfrm>
          <a:prstGeom prst="line">
            <a:avLst/>
          </a:prstGeom>
        </p:spPr>
        <p:style>
          <a:lnRef idx="2">
            <a:schemeClr val="dk1"/>
          </a:lnRef>
          <a:fillRef idx="0">
            <a:schemeClr val="dk1"/>
          </a:fillRef>
          <a:effectRef idx="1">
            <a:schemeClr val="dk1"/>
          </a:effectRef>
          <a:fontRef idx="minor">
            <a:schemeClr val="tx1"/>
          </a:fontRef>
        </p:style>
      </p:cxnSp>
      <p:cxnSp>
        <p:nvCxnSpPr>
          <p:cNvPr id="97" name="Straight Connector 96"/>
          <p:cNvCxnSpPr>
            <a:stCxn id="46" idx="0"/>
            <a:endCxn id="52" idx="2"/>
          </p:cNvCxnSpPr>
          <p:nvPr/>
        </p:nvCxnSpPr>
        <p:spPr>
          <a:xfrm flipH="1" flipV="1">
            <a:off x="6910229" y="1256454"/>
            <a:ext cx="101137" cy="448778"/>
          </a:xfrm>
          <a:prstGeom prst="line">
            <a:avLst/>
          </a:prstGeom>
        </p:spPr>
        <p:style>
          <a:lnRef idx="2">
            <a:schemeClr val="dk1"/>
          </a:lnRef>
          <a:fillRef idx="0">
            <a:schemeClr val="dk1"/>
          </a:fillRef>
          <a:effectRef idx="1">
            <a:schemeClr val="dk1"/>
          </a:effectRef>
          <a:fontRef idx="minor">
            <a:schemeClr val="tx1"/>
          </a:fontRef>
        </p:style>
      </p:cxnSp>
      <p:cxnSp>
        <p:nvCxnSpPr>
          <p:cNvPr id="100" name="Straight Connector 99"/>
          <p:cNvCxnSpPr>
            <a:stCxn id="7" idx="0"/>
            <a:endCxn id="51" idx="2"/>
          </p:cNvCxnSpPr>
          <p:nvPr/>
        </p:nvCxnSpPr>
        <p:spPr>
          <a:xfrm flipH="1" flipV="1">
            <a:off x="5427490" y="3755529"/>
            <a:ext cx="213318" cy="496467"/>
          </a:xfrm>
          <a:prstGeom prst="line">
            <a:avLst/>
          </a:prstGeom>
        </p:spPr>
        <p:style>
          <a:lnRef idx="2">
            <a:schemeClr val="dk1"/>
          </a:lnRef>
          <a:fillRef idx="0">
            <a:schemeClr val="dk1"/>
          </a:fillRef>
          <a:effectRef idx="1">
            <a:schemeClr val="dk1"/>
          </a:effectRef>
          <a:fontRef idx="minor">
            <a:schemeClr val="tx1"/>
          </a:fontRef>
        </p:style>
      </p:cxnSp>
      <p:cxnSp>
        <p:nvCxnSpPr>
          <p:cNvPr id="103" name="Straight Connector 102"/>
          <p:cNvCxnSpPr>
            <a:stCxn id="6" idx="0"/>
            <a:endCxn id="50" idx="2"/>
          </p:cNvCxnSpPr>
          <p:nvPr/>
        </p:nvCxnSpPr>
        <p:spPr>
          <a:xfrm flipH="1" flipV="1">
            <a:off x="4400383" y="4712790"/>
            <a:ext cx="17667" cy="304733"/>
          </a:xfrm>
          <a:prstGeom prst="line">
            <a:avLst/>
          </a:prstGeom>
        </p:spPr>
        <p:style>
          <a:lnRef idx="2">
            <a:schemeClr val="dk1"/>
          </a:lnRef>
          <a:fillRef idx="0">
            <a:schemeClr val="dk1"/>
          </a:fillRef>
          <a:effectRef idx="1">
            <a:schemeClr val="dk1"/>
          </a:effectRef>
          <a:fontRef idx="minor">
            <a:schemeClr val="tx1"/>
          </a:fontRef>
        </p:style>
      </p:cxnSp>
      <p:cxnSp>
        <p:nvCxnSpPr>
          <p:cNvPr id="108" name="Straight Connector 107"/>
          <p:cNvCxnSpPr>
            <a:stCxn id="48" idx="0"/>
            <a:endCxn id="5" idx="2"/>
          </p:cNvCxnSpPr>
          <p:nvPr/>
        </p:nvCxnSpPr>
        <p:spPr>
          <a:xfrm flipH="1" flipV="1">
            <a:off x="2149252" y="3475103"/>
            <a:ext cx="98648" cy="373769"/>
          </a:xfrm>
          <a:prstGeom prst="line">
            <a:avLst/>
          </a:prstGeom>
        </p:spPr>
        <p:style>
          <a:lnRef idx="2">
            <a:schemeClr val="dk1"/>
          </a:lnRef>
          <a:fillRef idx="0">
            <a:schemeClr val="dk1"/>
          </a:fillRef>
          <a:effectRef idx="1">
            <a:schemeClr val="dk1"/>
          </a:effectRef>
          <a:fontRef idx="minor">
            <a:schemeClr val="tx1"/>
          </a:fontRef>
        </p:style>
      </p:cxnSp>
      <p:sp>
        <p:nvSpPr>
          <p:cNvPr id="44" name="TextBox 43"/>
          <p:cNvSpPr txBox="1"/>
          <p:nvPr/>
        </p:nvSpPr>
        <p:spPr>
          <a:xfrm rot="20174131">
            <a:off x="2198576" y="1294295"/>
            <a:ext cx="1230424" cy="246221"/>
          </a:xfrm>
          <a:prstGeom prst="rect">
            <a:avLst/>
          </a:prstGeom>
          <a:noFill/>
        </p:spPr>
        <p:txBody>
          <a:bodyPr wrap="square" rtlCol="0">
            <a:spAutoFit/>
          </a:bodyPr>
          <a:lstStyle/>
          <a:p>
            <a:r>
              <a:rPr lang="en-US" sz="1000"/>
              <a:t>That are</a:t>
            </a:r>
          </a:p>
        </p:txBody>
      </p:sp>
      <p:sp>
        <p:nvSpPr>
          <p:cNvPr id="47" name="TextBox 46"/>
          <p:cNvSpPr txBox="1"/>
          <p:nvPr/>
        </p:nvSpPr>
        <p:spPr>
          <a:xfrm rot="1985312">
            <a:off x="5778251" y="1248451"/>
            <a:ext cx="909668" cy="400110"/>
          </a:xfrm>
          <a:prstGeom prst="rect">
            <a:avLst/>
          </a:prstGeom>
          <a:noFill/>
        </p:spPr>
        <p:txBody>
          <a:bodyPr wrap="square" rtlCol="0">
            <a:spAutoFit/>
          </a:bodyPr>
          <a:lstStyle/>
          <a:p>
            <a:r>
              <a:rPr lang="en-US" sz="1000"/>
              <a:t>To determine</a:t>
            </a:r>
          </a:p>
        </p:txBody>
      </p:sp>
      <p:sp>
        <p:nvSpPr>
          <p:cNvPr id="58" name="TextBox 57"/>
          <p:cNvSpPr txBox="1"/>
          <p:nvPr/>
        </p:nvSpPr>
        <p:spPr>
          <a:xfrm>
            <a:off x="4122816" y="1878954"/>
            <a:ext cx="1167987" cy="246221"/>
          </a:xfrm>
          <a:prstGeom prst="rect">
            <a:avLst/>
          </a:prstGeom>
          <a:noFill/>
        </p:spPr>
        <p:txBody>
          <a:bodyPr wrap="square" rtlCol="0">
            <a:spAutoFit/>
          </a:bodyPr>
          <a:lstStyle/>
          <a:p>
            <a:pPr algn="ctr"/>
            <a:r>
              <a:rPr lang="en-US" sz="1000" dirty="0"/>
              <a:t>using</a:t>
            </a:r>
          </a:p>
        </p:txBody>
      </p:sp>
      <p:sp>
        <p:nvSpPr>
          <p:cNvPr id="59" name="TextBox 58"/>
          <p:cNvSpPr txBox="1"/>
          <p:nvPr/>
        </p:nvSpPr>
        <p:spPr>
          <a:xfrm>
            <a:off x="486024" y="2372746"/>
            <a:ext cx="961776" cy="400110"/>
          </a:xfrm>
          <a:prstGeom prst="rect">
            <a:avLst/>
          </a:prstGeom>
          <a:noFill/>
        </p:spPr>
        <p:txBody>
          <a:bodyPr wrap="square" rtlCol="0">
            <a:spAutoFit/>
          </a:bodyPr>
          <a:lstStyle/>
          <a:p>
            <a:r>
              <a:rPr lang="en-US" sz="1000"/>
              <a:t>By interpreting</a:t>
            </a:r>
            <a:endParaRPr lang="en-US" sz="1000" dirty="0"/>
          </a:p>
        </p:txBody>
      </p:sp>
      <p:sp>
        <p:nvSpPr>
          <p:cNvPr id="60" name="TextBox 59"/>
          <p:cNvSpPr txBox="1"/>
          <p:nvPr/>
        </p:nvSpPr>
        <p:spPr>
          <a:xfrm>
            <a:off x="1817910" y="2449992"/>
            <a:ext cx="1296312" cy="246221"/>
          </a:xfrm>
          <a:prstGeom prst="rect">
            <a:avLst/>
          </a:prstGeom>
          <a:noFill/>
        </p:spPr>
        <p:txBody>
          <a:bodyPr wrap="square" rtlCol="0">
            <a:spAutoFit/>
          </a:bodyPr>
          <a:lstStyle/>
          <a:p>
            <a:r>
              <a:rPr lang="en-US" sz="1000" dirty="0"/>
              <a:t>Displayed in</a:t>
            </a:r>
          </a:p>
        </p:txBody>
      </p:sp>
      <p:sp>
        <p:nvSpPr>
          <p:cNvPr id="61" name="TextBox 60"/>
          <p:cNvSpPr txBox="1"/>
          <p:nvPr/>
        </p:nvSpPr>
        <p:spPr>
          <a:xfrm>
            <a:off x="1541097" y="3513192"/>
            <a:ext cx="1382159" cy="246221"/>
          </a:xfrm>
          <a:prstGeom prst="rect">
            <a:avLst/>
          </a:prstGeom>
          <a:noFill/>
        </p:spPr>
        <p:txBody>
          <a:bodyPr wrap="square" rtlCol="0">
            <a:spAutoFit/>
          </a:bodyPr>
          <a:lstStyle/>
          <a:p>
            <a:pPr algn="ctr"/>
            <a:r>
              <a:rPr lang="en-US" sz="1000"/>
              <a:t>Such as</a:t>
            </a:r>
          </a:p>
        </p:txBody>
      </p:sp>
      <p:sp>
        <p:nvSpPr>
          <p:cNvPr id="63" name="TextBox 62"/>
          <p:cNvSpPr txBox="1"/>
          <p:nvPr/>
        </p:nvSpPr>
        <p:spPr>
          <a:xfrm>
            <a:off x="6537295" y="1417405"/>
            <a:ext cx="1015391" cy="246221"/>
          </a:xfrm>
          <a:prstGeom prst="rect">
            <a:avLst/>
          </a:prstGeom>
          <a:noFill/>
        </p:spPr>
        <p:txBody>
          <a:bodyPr wrap="square" rtlCol="0">
            <a:spAutoFit/>
          </a:bodyPr>
          <a:lstStyle/>
          <a:p>
            <a:r>
              <a:rPr lang="en-US" sz="1000"/>
              <a:t>Which are</a:t>
            </a:r>
          </a:p>
        </p:txBody>
      </p:sp>
      <p:sp>
        <p:nvSpPr>
          <p:cNvPr id="7168" name="TextBox 7167"/>
          <p:cNvSpPr txBox="1"/>
          <p:nvPr/>
        </p:nvSpPr>
        <p:spPr>
          <a:xfrm>
            <a:off x="7696595" y="1294295"/>
            <a:ext cx="868175" cy="246221"/>
          </a:xfrm>
          <a:prstGeom prst="rect">
            <a:avLst/>
          </a:prstGeom>
          <a:noFill/>
        </p:spPr>
        <p:txBody>
          <a:bodyPr wrap="square" rtlCol="0">
            <a:spAutoFit/>
          </a:bodyPr>
          <a:lstStyle/>
          <a:p>
            <a:r>
              <a:rPr lang="en-US" sz="1000"/>
              <a:t>by</a:t>
            </a:r>
          </a:p>
        </p:txBody>
      </p:sp>
      <p:sp>
        <p:nvSpPr>
          <p:cNvPr id="7209" name="TextBox 7208"/>
          <p:cNvSpPr txBox="1"/>
          <p:nvPr/>
        </p:nvSpPr>
        <p:spPr>
          <a:xfrm rot="5400000">
            <a:off x="7517329" y="1933958"/>
            <a:ext cx="823481" cy="246221"/>
          </a:xfrm>
          <a:prstGeom prst="rect">
            <a:avLst/>
          </a:prstGeom>
          <a:noFill/>
        </p:spPr>
        <p:txBody>
          <a:bodyPr wrap="square" rtlCol="0">
            <a:spAutoFit/>
          </a:bodyPr>
          <a:lstStyle/>
          <a:p>
            <a:r>
              <a:rPr lang="en-US" sz="1000"/>
              <a:t>using</a:t>
            </a:r>
          </a:p>
        </p:txBody>
      </p:sp>
      <p:sp>
        <p:nvSpPr>
          <p:cNvPr id="7210" name="TextBox 7209"/>
          <p:cNvSpPr txBox="1"/>
          <p:nvPr/>
        </p:nvSpPr>
        <p:spPr>
          <a:xfrm>
            <a:off x="7552686" y="2468809"/>
            <a:ext cx="1012084" cy="246221"/>
          </a:xfrm>
          <a:prstGeom prst="rect">
            <a:avLst/>
          </a:prstGeom>
          <a:noFill/>
        </p:spPr>
        <p:txBody>
          <a:bodyPr wrap="square" rtlCol="0">
            <a:spAutoFit/>
          </a:bodyPr>
          <a:lstStyle/>
          <a:p>
            <a:r>
              <a:rPr lang="en-US" sz="1000" dirty="0"/>
              <a:t>in</a:t>
            </a:r>
          </a:p>
        </p:txBody>
      </p:sp>
      <p:sp>
        <p:nvSpPr>
          <p:cNvPr id="7211" name="TextBox 7210"/>
          <p:cNvSpPr txBox="1"/>
          <p:nvPr/>
        </p:nvSpPr>
        <p:spPr>
          <a:xfrm>
            <a:off x="6185686" y="2587636"/>
            <a:ext cx="1470995" cy="246221"/>
          </a:xfrm>
          <a:prstGeom prst="rect">
            <a:avLst/>
          </a:prstGeom>
          <a:noFill/>
        </p:spPr>
        <p:txBody>
          <a:bodyPr wrap="square" rtlCol="0">
            <a:spAutoFit/>
          </a:bodyPr>
          <a:lstStyle/>
          <a:p>
            <a:r>
              <a:rPr lang="en-US" sz="1000" dirty="0"/>
              <a:t>Algebraically using</a:t>
            </a:r>
          </a:p>
        </p:txBody>
      </p:sp>
      <p:sp>
        <p:nvSpPr>
          <p:cNvPr id="7212" name="TextBox 7211"/>
          <p:cNvSpPr txBox="1"/>
          <p:nvPr/>
        </p:nvSpPr>
        <p:spPr>
          <a:xfrm>
            <a:off x="3476750" y="2820355"/>
            <a:ext cx="886841" cy="246221"/>
          </a:xfrm>
          <a:prstGeom prst="rect">
            <a:avLst/>
          </a:prstGeom>
          <a:noFill/>
        </p:spPr>
        <p:txBody>
          <a:bodyPr wrap="square" rtlCol="0">
            <a:spAutoFit/>
          </a:bodyPr>
          <a:lstStyle/>
          <a:p>
            <a:r>
              <a:rPr lang="en-US" sz="1000"/>
              <a:t>On a</a:t>
            </a:r>
          </a:p>
        </p:txBody>
      </p:sp>
      <p:sp>
        <p:nvSpPr>
          <p:cNvPr id="7213" name="TextBox 7212"/>
          <p:cNvSpPr txBox="1"/>
          <p:nvPr/>
        </p:nvSpPr>
        <p:spPr>
          <a:xfrm>
            <a:off x="5186031" y="2822045"/>
            <a:ext cx="935369" cy="246221"/>
          </a:xfrm>
          <a:prstGeom prst="rect">
            <a:avLst/>
          </a:prstGeom>
          <a:noFill/>
        </p:spPr>
        <p:txBody>
          <a:bodyPr wrap="square" rtlCol="0">
            <a:spAutoFit/>
          </a:bodyPr>
          <a:lstStyle/>
          <a:p>
            <a:r>
              <a:rPr lang="en-US" sz="1000" dirty="0"/>
              <a:t>That are</a:t>
            </a:r>
          </a:p>
        </p:txBody>
      </p:sp>
      <p:sp>
        <p:nvSpPr>
          <p:cNvPr id="7214" name="TextBox 7213"/>
          <p:cNvSpPr txBox="1"/>
          <p:nvPr/>
        </p:nvSpPr>
        <p:spPr>
          <a:xfrm>
            <a:off x="3828657" y="3802789"/>
            <a:ext cx="908362" cy="246221"/>
          </a:xfrm>
          <a:prstGeom prst="rect">
            <a:avLst/>
          </a:prstGeom>
          <a:noFill/>
        </p:spPr>
        <p:txBody>
          <a:bodyPr wrap="square" rtlCol="0">
            <a:spAutoFit/>
          </a:bodyPr>
          <a:lstStyle/>
          <a:p>
            <a:r>
              <a:rPr lang="en-US" sz="1000"/>
              <a:t>That are</a:t>
            </a:r>
          </a:p>
        </p:txBody>
      </p:sp>
      <p:sp>
        <p:nvSpPr>
          <p:cNvPr id="7215" name="TextBox 7214"/>
          <p:cNvSpPr txBox="1"/>
          <p:nvPr/>
        </p:nvSpPr>
        <p:spPr>
          <a:xfrm>
            <a:off x="5171814" y="3868451"/>
            <a:ext cx="949586" cy="400110"/>
          </a:xfrm>
          <a:prstGeom prst="rect">
            <a:avLst/>
          </a:prstGeom>
          <a:noFill/>
        </p:spPr>
        <p:txBody>
          <a:bodyPr wrap="square" rtlCol="0">
            <a:spAutoFit/>
          </a:bodyPr>
          <a:lstStyle/>
          <a:p>
            <a:r>
              <a:rPr lang="en-US" sz="1000"/>
              <a:t>That  look like</a:t>
            </a:r>
          </a:p>
        </p:txBody>
      </p:sp>
      <p:sp>
        <p:nvSpPr>
          <p:cNvPr id="126" name="TextBox 125"/>
          <p:cNvSpPr txBox="1"/>
          <p:nvPr/>
        </p:nvSpPr>
        <p:spPr>
          <a:xfrm>
            <a:off x="4029064" y="4739609"/>
            <a:ext cx="949586" cy="400110"/>
          </a:xfrm>
          <a:prstGeom prst="rect">
            <a:avLst/>
          </a:prstGeom>
          <a:noFill/>
        </p:spPr>
        <p:txBody>
          <a:bodyPr wrap="square" rtlCol="0">
            <a:spAutoFit/>
          </a:bodyPr>
          <a:lstStyle/>
          <a:p>
            <a:r>
              <a:rPr lang="en-US" sz="1000"/>
              <a:t>That  look like</a:t>
            </a:r>
          </a:p>
        </p:txBody>
      </p:sp>
    </p:spTree>
    <p:extLst>
      <p:ext uri="{BB962C8B-B14F-4D97-AF65-F5344CB8AC3E}">
        <p14:creationId xmlns:p14="http://schemas.microsoft.com/office/powerpoint/2010/main" val="1142031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1" name="Group 2"/>
          <p:cNvGrpSpPr>
            <a:grpSpLocks/>
          </p:cNvGrpSpPr>
          <p:nvPr/>
        </p:nvGrpSpPr>
        <p:grpSpPr bwMode="auto">
          <a:xfrm>
            <a:off x="152400" y="180975"/>
            <a:ext cx="8763000" cy="6600825"/>
            <a:chOff x="447" y="79"/>
            <a:chExt cx="4873" cy="3867"/>
          </a:xfrm>
        </p:grpSpPr>
        <p:sp>
          <p:nvSpPr>
            <p:cNvPr id="5122"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pPr eaLnBrk="1" hangingPunct="1"/>
              <a:endParaRPr lang="en-US" sz="1800">
                <a:latin typeface="Arial" charset="0"/>
                <a:ea typeface="ＭＳ Ｐゴシック" charset="0"/>
              </a:endParaRPr>
            </a:p>
          </p:txBody>
        </p:sp>
        <p:grpSp>
          <p:nvGrpSpPr>
            <p:cNvPr id="5123" name="Group 4"/>
            <p:cNvGrpSpPr>
              <a:grpSpLocks/>
            </p:cNvGrpSpPr>
            <p:nvPr/>
          </p:nvGrpSpPr>
          <p:grpSpPr bwMode="auto">
            <a:xfrm>
              <a:off x="2894" y="1330"/>
              <a:ext cx="1120" cy="1"/>
              <a:chOff x="2894" y="1330"/>
              <a:chExt cx="1120" cy="1"/>
            </a:xfrm>
          </p:grpSpPr>
          <p:sp>
            <p:nvSpPr>
              <p:cNvPr id="5210"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1"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2"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3"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4"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5"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6"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7"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8"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19"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0"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1"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2"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3"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4"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5"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6"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7"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28"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sp>
          <p:nvSpPr>
            <p:cNvPr id="5124" name="Rectangle 24"/>
            <p:cNvSpPr>
              <a:spLocks noChangeArrowheads="1"/>
            </p:cNvSpPr>
            <p:nvPr/>
          </p:nvSpPr>
          <p:spPr bwMode="auto">
            <a:xfrm>
              <a:off x="3952" y="134"/>
              <a:ext cx="188"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NAME</a:t>
              </a:r>
              <a:endParaRPr lang="en-US">
                <a:latin typeface="Arial" charset="0"/>
                <a:ea typeface="ＭＳ Ｐゴシック" charset="0"/>
              </a:endParaRPr>
            </a:p>
          </p:txBody>
        </p:sp>
        <p:sp>
          <p:nvSpPr>
            <p:cNvPr id="5125" name="Rectangle 25"/>
            <p:cNvSpPr>
              <a:spLocks noChangeArrowheads="1"/>
            </p:cNvSpPr>
            <p:nvPr/>
          </p:nvSpPr>
          <p:spPr bwMode="auto">
            <a:xfrm>
              <a:off x="3952" y="223"/>
              <a:ext cx="174"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DATE</a:t>
              </a:r>
              <a:endParaRPr lang="en-US">
                <a:latin typeface="Arial" charset="0"/>
                <a:ea typeface="ＭＳ Ｐゴシック" charset="0"/>
              </a:endParaRPr>
            </a:p>
          </p:txBody>
        </p:sp>
        <p:sp>
          <p:nvSpPr>
            <p:cNvPr id="5126"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27" name="Rectangle 27"/>
            <p:cNvSpPr>
              <a:spLocks noChangeArrowheads="1"/>
            </p:cNvSpPr>
            <p:nvPr/>
          </p:nvSpPr>
          <p:spPr bwMode="auto">
            <a:xfrm>
              <a:off x="447" y="141"/>
              <a:ext cx="118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Arial" charset="0"/>
                  <a:ea typeface="ＭＳ Ｐゴシック" charset="0"/>
                </a:rPr>
                <a:t>The Unit Organizer </a:t>
              </a:r>
              <a:endParaRPr lang="en-US">
                <a:latin typeface="Arial" charset="0"/>
                <a:ea typeface="ＭＳ Ｐゴシック" charset="0"/>
              </a:endParaRPr>
            </a:p>
          </p:txBody>
        </p:sp>
        <p:sp>
          <p:nvSpPr>
            <p:cNvPr id="5128" name="Rectangle 28"/>
            <p:cNvSpPr>
              <a:spLocks noChangeArrowheads="1"/>
            </p:cNvSpPr>
            <p:nvPr/>
          </p:nvSpPr>
          <p:spPr bwMode="auto">
            <a:xfrm>
              <a:off x="2571" y="203"/>
              <a:ext cx="552"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BIGGER PICTURE</a:t>
              </a:r>
              <a:endParaRPr lang="en-US">
                <a:latin typeface="Arial" charset="0"/>
                <a:ea typeface="ＭＳ Ｐゴシック" charset="0"/>
              </a:endParaRPr>
            </a:p>
          </p:txBody>
        </p:sp>
        <p:sp>
          <p:nvSpPr>
            <p:cNvPr id="5129" name="Rectangle 29"/>
            <p:cNvSpPr>
              <a:spLocks noChangeArrowheads="1"/>
            </p:cNvSpPr>
            <p:nvPr/>
          </p:nvSpPr>
          <p:spPr bwMode="auto">
            <a:xfrm>
              <a:off x="797" y="512"/>
              <a:ext cx="334"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LAST UNIT</a:t>
              </a:r>
              <a:endParaRPr lang="en-US">
                <a:latin typeface="Arial" charset="0"/>
                <a:ea typeface="ＭＳ Ｐゴシック" charset="0"/>
              </a:endParaRPr>
            </a:p>
          </p:txBody>
        </p:sp>
        <p:sp>
          <p:nvSpPr>
            <p:cNvPr id="5130" name="Rectangle 30"/>
            <p:cNvSpPr>
              <a:spLocks noChangeArrowheads="1"/>
            </p:cNvSpPr>
            <p:nvPr/>
          </p:nvSpPr>
          <p:spPr bwMode="auto">
            <a:xfrm>
              <a:off x="1120" y="512"/>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latin typeface="Arial" charset="0"/>
                  <a:ea typeface="ＭＳ Ｐゴシック" charset="0"/>
                </a:rPr>
                <a:t>/Experience</a:t>
              </a:r>
              <a:endParaRPr lang="en-US">
                <a:latin typeface="Arial" charset="0"/>
                <a:ea typeface="ＭＳ Ｐゴシック" charset="0"/>
              </a:endParaRPr>
            </a:p>
          </p:txBody>
        </p:sp>
        <p:sp>
          <p:nvSpPr>
            <p:cNvPr id="5131" name="Rectangle 31"/>
            <p:cNvSpPr>
              <a:spLocks noChangeArrowheads="1"/>
            </p:cNvSpPr>
            <p:nvPr/>
          </p:nvSpPr>
          <p:spPr bwMode="auto">
            <a:xfrm>
              <a:off x="2770" y="525"/>
              <a:ext cx="5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Arial" charset="0"/>
                  <a:ea typeface="ＭＳ Ｐゴシック" charset="0"/>
                </a:rPr>
                <a:t>CURRENT UNIT</a:t>
              </a:r>
              <a:endParaRPr lang="en-US">
                <a:latin typeface="Arial" charset="0"/>
                <a:ea typeface="ＭＳ Ｐゴシック" charset="0"/>
              </a:endParaRPr>
            </a:p>
          </p:txBody>
        </p:sp>
        <p:sp>
          <p:nvSpPr>
            <p:cNvPr id="5132" name="Rectangle 32"/>
            <p:cNvSpPr>
              <a:spLocks noChangeArrowheads="1"/>
            </p:cNvSpPr>
            <p:nvPr/>
          </p:nvSpPr>
          <p:spPr bwMode="auto">
            <a:xfrm>
              <a:off x="4461" y="505"/>
              <a:ext cx="338"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NEXT UNIT</a:t>
              </a:r>
              <a:endParaRPr lang="en-US">
                <a:latin typeface="Arial" charset="0"/>
                <a:ea typeface="ＭＳ Ｐゴシック" charset="0"/>
              </a:endParaRPr>
            </a:p>
          </p:txBody>
        </p:sp>
        <p:sp>
          <p:nvSpPr>
            <p:cNvPr id="5133" name="Rectangle 33"/>
            <p:cNvSpPr>
              <a:spLocks noChangeArrowheads="1"/>
            </p:cNvSpPr>
            <p:nvPr/>
          </p:nvSpPr>
          <p:spPr bwMode="auto">
            <a:xfrm>
              <a:off x="4791" y="505"/>
              <a:ext cx="34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latin typeface="Arial" charset="0"/>
                  <a:ea typeface="ＭＳ Ｐゴシック" charset="0"/>
                </a:rPr>
                <a:t>/Experience</a:t>
              </a:r>
              <a:endParaRPr lang="en-US">
                <a:latin typeface="Arial" charset="0"/>
                <a:ea typeface="ＭＳ Ｐゴシック" charset="0"/>
              </a:endParaRPr>
            </a:p>
          </p:txBody>
        </p:sp>
        <p:sp>
          <p:nvSpPr>
            <p:cNvPr id="5134"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35"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36"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37"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38" name="Arc 38"/>
            <p:cNvSpPr>
              <a:spLocks/>
            </p:cNvSpPr>
            <p:nvPr/>
          </p:nvSpPr>
          <p:spPr bwMode="auto">
            <a:xfrm>
              <a:off x="474" y="306"/>
              <a:ext cx="1289" cy="199"/>
            </a:xfrm>
            <a:custGeom>
              <a:avLst/>
              <a:gdLst>
                <a:gd name="T0" fmla="*/ 0 w 21600"/>
                <a:gd name="T1" fmla="*/ 199 h 21600"/>
                <a:gd name="T2" fmla="*/ 1289 w 21600"/>
                <a:gd name="T3" fmla="*/ 0 h 21600"/>
                <a:gd name="T4" fmla="*/ 1289 w 21600"/>
                <a:gd name="T5" fmla="*/ 19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1800">
                <a:latin typeface="Arial" charset="0"/>
                <a:ea typeface="ＭＳ Ｐゴシック" charset="0"/>
              </a:endParaRPr>
            </a:p>
          </p:txBody>
        </p:sp>
        <p:sp>
          <p:nvSpPr>
            <p:cNvPr id="5139" name="Arc 39"/>
            <p:cNvSpPr>
              <a:spLocks/>
            </p:cNvSpPr>
            <p:nvPr/>
          </p:nvSpPr>
          <p:spPr bwMode="auto">
            <a:xfrm>
              <a:off x="467" y="299"/>
              <a:ext cx="1296" cy="206"/>
            </a:xfrm>
            <a:custGeom>
              <a:avLst/>
              <a:gdLst>
                <a:gd name="T0" fmla="*/ 0 w 21600"/>
                <a:gd name="T1" fmla="*/ 206 h 21600"/>
                <a:gd name="T2" fmla="*/ 1296 w 21600"/>
                <a:gd name="T3" fmla="*/ 0 h 21600"/>
                <a:gd name="T4" fmla="*/ 1296 w 21600"/>
                <a:gd name="T5" fmla="*/ 20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sz="1800">
                <a:latin typeface="Arial" charset="0"/>
                <a:ea typeface="ＭＳ Ｐゴシック" charset="0"/>
              </a:endParaRPr>
            </a:p>
          </p:txBody>
        </p:sp>
        <p:sp>
          <p:nvSpPr>
            <p:cNvPr id="5140" name="Arc 40"/>
            <p:cNvSpPr>
              <a:spLocks/>
            </p:cNvSpPr>
            <p:nvPr/>
          </p:nvSpPr>
          <p:spPr bwMode="auto">
            <a:xfrm>
              <a:off x="4055" y="299"/>
              <a:ext cx="1265" cy="203"/>
            </a:xfrm>
            <a:custGeom>
              <a:avLst/>
              <a:gdLst>
                <a:gd name="T0" fmla="*/ 0 w 21616"/>
                <a:gd name="T1" fmla="*/ 0 h 21600"/>
                <a:gd name="T2" fmla="*/ 1265 w 21616"/>
                <a:gd name="T3" fmla="*/ 202 h 21600"/>
                <a:gd name="T4" fmla="*/ 1 w 21616"/>
                <a:gd name="T5" fmla="*/ 203 h 21600"/>
                <a:gd name="T6" fmla="*/ 0 60000 65536"/>
                <a:gd name="T7" fmla="*/ 0 60000 65536"/>
                <a:gd name="T8" fmla="*/ 0 60000 65536"/>
              </a:gdLst>
              <a:ahLst/>
              <a:cxnLst>
                <a:cxn ang="T6">
                  <a:pos x="T0" y="T1"/>
                </a:cxn>
                <a:cxn ang="T7">
                  <a:pos x="T2" y="T3"/>
                </a:cxn>
                <a:cxn ang="T8">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sz="1800">
                <a:latin typeface="Arial" charset="0"/>
                <a:ea typeface="ＭＳ Ｐゴシック" charset="0"/>
              </a:endParaRPr>
            </a:p>
          </p:txBody>
        </p:sp>
        <p:sp>
          <p:nvSpPr>
            <p:cNvPr id="5141"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nvGrpSpPr>
            <p:cNvPr id="5142" name="Group 42"/>
            <p:cNvGrpSpPr>
              <a:grpSpLocks/>
            </p:cNvGrpSpPr>
            <p:nvPr/>
          </p:nvGrpSpPr>
          <p:grpSpPr bwMode="auto">
            <a:xfrm>
              <a:off x="1760" y="326"/>
              <a:ext cx="1" cy="145"/>
              <a:chOff x="1760" y="326"/>
              <a:chExt cx="1" cy="145"/>
            </a:xfrm>
          </p:grpSpPr>
          <p:sp>
            <p:nvSpPr>
              <p:cNvPr id="5207"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08"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09"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grpSp>
          <p:nvGrpSpPr>
            <p:cNvPr id="5143" name="Group 46"/>
            <p:cNvGrpSpPr>
              <a:grpSpLocks/>
            </p:cNvGrpSpPr>
            <p:nvPr/>
          </p:nvGrpSpPr>
          <p:grpSpPr bwMode="auto">
            <a:xfrm>
              <a:off x="4062" y="333"/>
              <a:ext cx="1" cy="145"/>
              <a:chOff x="4062" y="333"/>
              <a:chExt cx="1" cy="145"/>
            </a:xfrm>
          </p:grpSpPr>
          <p:sp>
            <p:nvSpPr>
              <p:cNvPr id="5204"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05"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206"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sp>
          <p:nvSpPr>
            <p:cNvPr id="5144"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45"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46"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47" name="Rectangle 53"/>
            <p:cNvSpPr>
              <a:spLocks noChangeArrowheads="1"/>
            </p:cNvSpPr>
            <p:nvPr/>
          </p:nvSpPr>
          <p:spPr bwMode="auto">
            <a:xfrm rot="-5400000">
              <a:off x="245" y="3284"/>
              <a:ext cx="6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sz="800" b="1">
                  <a:latin typeface="Arial" charset="0"/>
                  <a:ea typeface="ＭＳ Ｐゴシック" charset="0"/>
                </a:rPr>
                <a:t> UNIT SELF-TEST QUESTIONS</a:t>
              </a:r>
            </a:p>
          </p:txBody>
        </p:sp>
        <p:sp>
          <p:nvSpPr>
            <p:cNvPr id="5148" name="Rectangle 54"/>
            <p:cNvSpPr>
              <a:spLocks noChangeArrowheads="1"/>
            </p:cNvSpPr>
            <p:nvPr/>
          </p:nvSpPr>
          <p:spPr bwMode="auto">
            <a:xfrm rot="-5400000">
              <a:off x="617" y="3831"/>
              <a:ext cx="23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endParaRPr lang="en-US">
                <a:latin typeface="Arial" charset="0"/>
                <a:ea typeface="ＭＳ Ｐゴシック" charset="0"/>
              </a:endParaRPr>
            </a:p>
          </p:txBody>
        </p:sp>
        <p:sp>
          <p:nvSpPr>
            <p:cNvPr id="5149" name="Rectangle 55"/>
            <p:cNvSpPr>
              <a:spLocks noChangeArrowheads="1"/>
            </p:cNvSpPr>
            <p:nvPr/>
          </p:nvSpPr>
          <p:spPr bwMode="auto">
            <a:xfrm rot="960000">
              <a:off x="3278" y="808"/>
              <a:ext cx="30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is about...</a:t>
              </a:r>
              <a:endParaRPr lang="en-US">
                <a:latin typeface="Arial" charset="0"/>
                <a:ea typeface="ＭＳ Ｐゴシック" charset="0"/>
              </a:endParaRPr>
            </a:p>
          </p:txBody>
        </p:sp>
        <p:sp>
          <p:nvSpPr>
            <p:cNvPr id="5150"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1"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2"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3"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4"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5"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6"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7"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8"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59"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0"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1"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2"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3"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4" name="Rectangle 70"/>
            <p:cNvSpPr>
              <a:spLocks noChangeArrowheads="1"/>
            </p:cNvSpPr>
            <p:nvPr/>
          </p:nvSpPr>
          <p:spPr bwMode="auto">
            <a:xfrm rot="5400000">
              <a:off x="5171" y="3471"/>
              <a:ext cx="185"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latin typeface="Arial" charset="0"/>
                  <a:ea typeface="ＭＳ Ｐゴシック" charset="0"/>
                </a:rPr>
                <a:t> UNIT </a:t>
              </a:r>
              <a:endParaRPr lang="en-US">
                <a:latin typeface="Arial" charset="0"/>
                <a:ea typeface="ＭＳ Ｐゴシック" charset="0"/>
              </a:endParaRPr>
            </a:p>
          </p:txBody>
        </p:sp>
        <p:sp>
          <p:nvSpPr>
            <p:cNvPr id="5165" name="Rectangle 71"/>
            <p:cNvSpPr>
              <a:spLocks noChangeArrowheads="1"/>
            </p:cNvSpPr>
            <p:nvPr/>
          </p:nvSpPr>
          <p:spPr bwMode="auto">
            <a:xfrm rot="5400000">
              <a:off x="4892" y="3470"/>
              <a:ext cx="520"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latin typeface="Arial" charset="0"/>
                  <a:ea typeface="ＭＳ Ｐゴシック" charset="0"/>
                </a:rPr>
                <a:t>RELATIONSHIPS</a:t>
              </a:r>
              <a:endParaRPr lang="en-US">
                <a:latin typeface="Arial" charset="0"/>
                <a:ea typeface="ＭＳ Ｐゴシック" charset="0"/>
              </a:endParaRPr>
            </a:p>
          </p:txBody>
        </p:sp>
        <p:sp>
          <p:nvSpPr>
            <p:cNvPr id="5166" name="Rectangle 72"/>
            <p:cNvSpPr>
              <a:spLocks noChangeArrowheads="1"/>
            </p:cNvSpPr>
            <p:nvPr/>
          </p:nvSpPr>
          <p:spPr bwMode="auto">
            <a:xfrm>
              <a:off x="701" y="807"/>
              <a:ext cx="51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UNIT SCHEDULE</a:t>
              </a:r>
              <a:endParaRPr lang="en-US">
                <a:latin typeface="Arial" charset="0"/>
                <a:ea typeface="ＭＳ Ｐゴシック" charset="0"/>
              </a:endParaRPr>
            </a:p>
          </p:txBody>
        </p:sp>
        <p:sp>
          <p:nvSpPr>
            <p:cNvPr id="5167"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8"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69"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0"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1"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2"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3"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74"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800">
                <a:latin typeface="Arial" charset="0"/>
                <a:ea typeface="ＭＳ Ｐゴシック" charset="0"/>
              </a:endParaRPr>
            </a:p>
          </p:txBody>
        </p:sp>
        <p:sp>
          <p:nvSpPr>
            <p:cNvPr id="5175"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sz="1800">
                <a:latin typeface="Arial" charset="0"/>
                <a:ea typeface="ＭＳ Ｐゴシック" charset="0"/>
              </a:endParaRPr>
            </a:p>
          </p:txBody>
        </p:sp>
        <p:sp>
          <p:nvSpPr>
            <p:cNvPr id="5176" name="Rectangle 82"/>
            <p:cNvSpPr>
              <a:spLocks noChangeArrowheads="1"/>
            </p:cNvSpPr>
            <p:nvPr/>
          </p:nvSpPr>
          <p:spPr bwMode="auto">
            <a:xfrm>
              <a:off x="1705" y="807"/>
              <a:ext cx="309"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UNIT MAP</a:t>
              </a:r>
              <a:endParaRPr lang="en-US">
                <a:latin typeface="Arial" charset="0"/>
                <a:ea typeface="ＭＳ Ｐゴシック" charset="0"/>
              </a:endParaRPr>
            </a:p>
          </p:txBody>
        </p:sp>
        <p:sp>
          <p:nvSpPr>
            <p:cNvPr id="5177" name="Rectangle 83"/>
            <p:cNvSpPr>
              <a:spLocks noChangeArrowheads="1"/>
            </p:cNvSpPr>
            <p:nvPr/>
          </p:nvSpPr>
          <p:spPr bwMode="auto">
            <a:xfrm>
              <a:off x="2557" y="526"/>
              <a:ext cx="5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latin typeface="Arial" charset="0"/>
                  <a:ea typeface="ＭＳ Ｐゴシック" charset="0"/>
                </a:rPr>
                <a:t>CURRENT UNIT</a:t>
              </a:r>
              <a:endParaRPr lang="en-US">
                <a:latin typeface="Arial" charset="0"/>
                <a:ea typeface="ＭＳ Ｐゴシック" charset="0"/>
              </a:endParaRPr>
            </a:p>
          </p:txBody>
        </p:sp>
        <p:sp>
          <p:nvSpPr>
            <p:cNvPr id="5178"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79"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0"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1"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2"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3"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4"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5" name="Rectangle 91"/>
            <p:cNvSpPr>
              <a:spLocks noChangeArrowheads="1"/>
            </p:cNvSpPr>
            <p:nvPr/>
          </p:nvSpPr>
          <p:spPr bwMode="auto">
            <a:xfrm>
              <a:off x="1821" y="53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1</a:t>
              </a:r>
              <a:endParaRPr lang="en-US">
                <a:latin typeface="Arial" charset="0"/>
                <a:ea typeface="ＭＳ Ｐゴシック" charset="0"/>
              </a:endParaRPr>
            </a:p>
          </p:txBody>
        </p:sp>
        <p:sp>
          <p:nvSpPr>
            <p:cNvPr id="5186" name="Rectangle 92"/>
            <p:cNvSpPr>
              <a:spLocks noChangeArrowheads="1"/>
            </p:cNvSpPr>
            <p:nvPr/>
          </p:nvSpPr>
          <p:spPr bwMode="auto">
            <a:xfrm>
              <a:off x="4124" y="51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3</a:t>
              </a:r>
              <a:endParaRPr lang="en-US">
                <a:latin typeface="Arial" charset="0"/>
                <a:ea typeface="ＭＳ Ｐゴシック" charset="0"/>
              </a:endParaRPr>
            </a:p>
          </p:txBody>
        </p:sp>
        <p:sp>
          <p:nvSpPr>
            <p:cNvPr id="5187" name="Rectangle 93"/>
            <p:cNvSpPr>
              <a:spLocks noChangeArrowheads="1"/>
            </p:cNvSpPr>
            <p:nvPr/>
          </p:nvSpPr>
          <p:spPr bwMode="auto">
            <a:xfrm>
              <a:off x="529" y="51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2</a:t>
              </a:r>
              <a:endParaRPr lang="en-US">
                <a:latin typeface="Arial" charset="0"/>
                <a:ea typeface="ＭＳ Ｐゴシック" charset="0"/>
              </a:endParaRPr>
            </a:p>
          </p:txBody>
        </p:sp>
        <p:sp>
          <p:nvSpPr>
            <p:cNvPr id="5188"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pPr eaLnBrk="1" hangingPunct="1"/>
              <a:endParaRPr lang="en-US" sz="1800">
                <a:latin typeface="Arial" charset="0"/>
                <a:ea typeface="ＭＳ Ｐゴシック" charset="0"/>
              </a:endParaRPr>
            </a:p>
          </p:txBody>
        </p:sp>
        <p:sp>
          <p:nvSpPr>
            <p:cNvPr id="5189" name="Rectangle 95"/>
            <p:cNvSpPr>
              <a:spLocks noChangeArrowheads="1"/>
            </p:cNvSpPr>
            <p:nvPr/>
          </p:nvSpPr>
          <p:spPr bwMode="auto">
            <a:xfrm>
              <a:off x="2468" y="203"/>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4</a:t>
              </a:r>
              <a:endParaRPr lang="en-US">
                <a:latin typeface="Arial" charset="0"/>
                <a:ea typeface="ＭＳ Ｐゴシック" charset="0"/>
              </a:endParaRPr>
            </a:p>
          </p:txBody>
        </p:sp>
        <p:sp>
          <p:nvSpPr>
            <p:cNvPr id="5190" name="Rectangle 96"/>
            <p:cNvSpPr>
              <a:spLocks noChangeArrowheads="1"/>
            </p:cNvSpPr>
            <p:nvPr/>
          </p:nvSpPr>
          <p:spPr bwMode="auto">
            <a:xfrm>
              <a:off x="1567" y="821"/>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5</a:t>
              </a:r>
              <a:endParaRPr lang="en-US">
                <a:latin typeface="Arial" charset="0"/>
                <a:ea typeface="ＭＳ Ｐゴシック" charset="0"/>
              </a:endParaRPr>
            </a:p>
          </p:txBody>
        </p:sp>
        <p:sp>
          <p:nvSpPr>
            <p:cNvPr id="5191" name="Rectangle 97"/>
            <p:cNvSpPr>
              <a:spLocks noChangeArrowheads="1"/>
            </p:cNvSpPr>
            <p:nvPr/>
          </p:nvSpPr>
          <p:spPr bwMode="auto">
            <a:xfrm>
              <a:off x="5217" y="3069"/>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6</a:t>
              </a:r>
              <a:endParaRPr lang="en-US">
                <a:latin typeface="Arial" charset="0"/>
                <a:ea typeface="ＭＳ Ｐゴシック" charset="0"/>
              </a:endParaRPr>
            </a:p>
          </p:txBody>
        </p:sp>
        <p:sp>
          <p:nvSpPr>
            <p:cNvPr id="5192" name="Rectangle 98"/>
            <p:cNvSpPr>
              <a:spLocks noChangeArrowheads="1"/>
            </p:cNvSpPr>
            <p:nvPr/>
          </p:nvSpPr>
          <p:spPr bwMode="auto">
            <a:xfrm>
              <a:off x="536" y="3736"/>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7</a:t>
              </a:r>
              <a:endParaRPr lang="en-US">
                <a:latin typeface="Arial" charset="0"/>
                <a:ea typeface="ＭＳ Ｐゴシック" charset="0"/>
              </a:endParaRPr>
            </a:p>
          </p:txBody>
        </p:sp>
        <p:sp>
          <p:nvSpPr>
            <p:cNvPr id="5193" name="Rectangle 99"/>
            <p:cNvSpPr>
              <a:spLocks noChangeArrowheads="1"/>
            </p:cNvSpPr>
            <p:nvPr/>
          </p:nvSpPr>
          <p:spPr bwMode="auto">
            <a:xfrm>
              <a:off x="536" y="807"/>
              <a:ext cx="36"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latin typeface="Arial" charset="0"/>
                  <a:ea typeface="ＭＳ Ｐゴシック" charset="0"/>
                </a:rPr>
                <a:t>8</a:t>
              </a:r>
              <a:endParaRPr lang="en-US">
                <a:latin typeface="Arial" charset="0"/>
                <a:ea typeface="ＭＳ Ｐゴシック" charset="0"/>
              </a:endParaRPr>
            </a:p>
          </p:txBody>
        </p:sp>
        <p:sp>
          <p:nvSpPr>
            <p:cNvPr id="5194"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sp>
          <p:nvSpPr>
            <p:cNvPr id="5195" name="Rectangle 101"/>
            <p:cNvSpPr>
              <a:spLocks noChangeArrowheads="1"/>
            </p:cNvSpPr>
            <p:nvPr/>
          </p:nvSpPr>
          <p:spPr bwMode="auto">
            <a:xfrm>
              <a:off x="4330" y="79"/>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a typeface="ＭＳ Ｐゴシック" charset="0"/>
              </a:endParaRPr>
            </a:p>
          </p:txBody>
        </p:sp>
        <p:sp>
          <p:nvSpPr>
            <p:cNvPr id="5196" name="Rectangle 102"/>
            <p:cNvSpPr>
              <a:spLocks noChangeArrowheads="1"/>
            </p:cNvSpPr>
            <p:nvPr/>
          </p:nvSpPr>
          <p:spPr bwMode="auto">
            <a:xfrm>
              <a:off x="4360" y="176"/>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a typeface="ＭＳ Ｐゴシック" charset="0"/>
              </a:endParaRPr>
            </a:p>
          </p:txBody>
        </p:sp>
        <p:sp>
          <p:nvSpPr>
            <p:cNvPr id="5197" name="Rectangle 103"/>
            <p:cNvSpPr>
              <a:spLocks noChangeArrowheads="1"/>
            </p:cNvSpPr>
            <p:nvPr/>
          </p:nvSpPr>
          <p:spPr bwMode="auto">
            <a:xfrm>
              <a:off x="502" y="1295"/>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a typeface="ＭＳ Ｐゴシック" charset="0"/>
              </a:endParaRPr>
            </a:p>
          </p:txBody>
        </p:sp>
        <p:grpSp>
          <p:nvGrpSpPr>
            <p:cNvPr id="5198" name="Group 104"/>
            <p:cNvGrpSpPr>
              <a:grpSpLocks/>
            </p:cNvGrpSpPr>
            <p:nvPr/>
          </p:nvGrpSpPr>
          <p:grpSpPr bwMode="auto">
            <a:xfrm>
              <a:off x="1388" y="374"/>
              <a:ext cx="778" cy="55"/>
              <a:chOff x="1388" y="374"/>
              <a:chExt cx="778" cy="55"/>
            </a:xfrm>
          </p:grpSpPr>
          <p:sp>
            <p:nvSpPr>
              <p:cNvPr id="5202"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1800">
                  <a:latin typeface="Arial" charset="0"/>
                  <a:ea typeface="ＭＳ Ｐゴシック" charset="0"/>
                </a:endParaRPr>
              </a:p>
            </p:txBody>
          </p:sp>
          <p:sp>
            <p:nvSpPr>
              <p:cNvPr id="5203"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grpSp>
          <p:nvGrpSpPr>
            <p:cNvPr id="5199" name="Group 107"/>
            <p:cNvGrpSpPr>
              <a:grpSpLocks/>
            </p:cNvGrpSpPr>
            <p:nvPr/>
          </p:nvGrpSpPr>
          <p:grpSpPr bwMode="auto">
            <a:xfrm>
              <a:off x="3482" y="359"/>
              <a:ext cx="898" cy="55"/>
              <a:chOff x="3482" y="359"/>
              <a:chExt cx="898" cy="55"/>
            </a:xfrm>
          </p:grpSpPr>
          <p:sp>
            <p:nvSpPr>
              <p:cNvPr id="5200"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1800">
                  <a:latin typeface="Arial" charset="0"/>
                  <a:ea typeface="ＭＳ Ｐゴシック" charset="0"/>
                </a:endParaRPr>
              </a:p>
            </p:txBody>
          </p:sp>
          <p:sp>
            <p:nvSpPr>
              <p:cNvPr id="5201"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sz="1800">
                  <a:latin typeface="Arial" charset="0"/>
                  <a:ea typeface="ＭＳ Ｐゴシック" charset="0"/>
                </a:endParaRPr>
              </a:p>
            </p:txBody>
          </p:sp>
        </p:grpSp>
      </p:grpSp>
      <p:sp>
        <p:nvSpPr>
          <p:cNvPr id="110" name="TextBox 109"/>
          <p:cNvSpPr txBox="1"/>
          <p:nvPr/>
        </p:nvSpPr>
        <p:spPr>
          <a:xfrm>
            <a:off x="2655403" y="979838"/>
            <a:ext cx="3602145" cy="369332"/>
          </a:xfrm>
          <a:prstGeom prst="rect">
            <a:avLst/>
          </a:prstGeom>
          <a:noFill/>
        </p:spPr>
        <p:txBody>
          <a:bodyPr wrap="square" rtlCol="0">
            <a:spAutoFit/>
          </a:bodyPr>
          <a:lstStyle/>
          <a:p>
            <a:pPr eaLnBrk="1" hangingPunct="1"/>
            <a:r>
              <a:rPr lang="en-US" sz="1800" dirty="0">
                <a:latin typeface="Arial" charset="0"/>
                <a:ea typeface="ＭＳ Ｐゴシック" charset="0"/>
              </a:rPr>
              <a:t>Linear Equations in 2 Variables</a:t>
            </a:r>
          </a:p>
        </p:txBody>
      </p:sp>
      <p:sp>
        <p:nvSpPr>
          <p:cNvPr id="111" name="TextBox 110"/>
          <p:cNvSpPr txBox="1"/>
          <p:nvPr/>
        </p:nvSpPr>
        <p:spPr>
          <a:xfrm>
            <a:off x="4501205" y="1781784"/>
            <a:ext cx="2142399" cy="584775"/>
          </a:xfrm>
          <a:prstGeom prst="rect">
            <a:avLst/>
          </a:prstGeom>
          <a:noFill/>
        </p:spPr>
        <p:txBody>
          <a:bodyPr wrap="square" rtlCol="0">
            <a:spAutoFit/>
          </a:bodyPr>
          <a:lstStyle/>
          <a:p>
            <a:pPr algn="ctr" eaLnBrk="1" hangingPunct="1"/>
            <a:r>
              <a:rPr lang="en-US" sz="1600" dirty="0">
                <a:latin typeface="Arial" charset="0"/>
                <a:ea typeface="ＭＳ Ｐゴシック" charset="0"/>
              </a:rPr>
              <a:t>Comparing ______ relationships</a:t>
            </a:r>
          </a:p>
        </p:txBody>
      </p:sp>
      <p:sp>
        <p:nvSpPr>
          <p:cNvPr id="112" name="Oval 111"/>
          <p:cNvSpPr/>
          <p:nvPr/>
        </p:nvSpPr>
        <p:spPr>
          <a:xfrm>
            <a:off x="2277962" y="2560879"/>
            <a:ext cx="1616650" cy="624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200" dirty="0">
                <a:solidFill>
                  <a:srgbClr val="000000"/>
                </a:solidFill>
              </a:rPr>
              <a:t>___________</a:t>
            </a:r>
          </a:p>
        </p:txBody>
      </p:sp>
      <p:sp>
        <p:nvSpPr>
          <p:cNvPr id="113" name="Oval 112"/>
          <p:cNvSpPr/>
          <p:nvPr/>
        </p:nvSpPr>
        <p:spPr>
          <a:xfrm>
            <a:off x="4974776" y="3112748"/>
            <a:ext cx="1250402" cy="6917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400" dirty="0">
                <a:solidFill>
                  <a:srgbClr val="000000"/>
                </a:solidFill>
              </a:rPr>
              <a:t>_______ triangles</a:t>
            </a:r>
          </a:p>
        </p:txBody>
      </p:sp>
      <p:sp>
        <p:nvSpPr>
          <p:cNvPr id="114" name="Oval 113"/>
          <p:cNvSpPr/>
          <p:nvPr/>
        </p:nvSpPr>
        <p:spPr>
          <a:xfrm>
            <a:off x="7171656" y="2515412"/>
            <a:ext cx="1451674" cy="6917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400" dirty="0">
                <a:solidFill>
                  <a:srgbClr val="000000"/>
                </a:solidFill>
              </a:rPr>
              <a:t>________</a:t>
            </a:r>
          </a:p>
        </p:txBody>
      </p:sp>
      <p:cxnSp>
        <p:nvCxnSpPr>
          <p:cNvPr id="115" name="Straight Connector 114"/>
          <p:cNvCxnSpPr>
            <a:stCxn id="112" idx="7"/>
            <a:endCxn id="5122" idx="2"/>
          </p:cNvCxnSpPr>
          <p:nvPr/>
        </p:nvCxnSpPr>
        <p:spPr>
          <a:xfrm flipV="1">
            <a:off x="3657859" y="2116671"/>
            <a:ext cx="770842" cy="535642"/>
          </a:xfrm>
          <a:prstGeom prst="line">
            <a:avLst/>
          </a:prstGeom>
        </p:spPr>
        <p:style>
          <a:lnRef idx="2">
            <a:schemeClr val="dk1"/>
          </a:lnRef>
          <a:fillRef idx="0">
            <a:schemeClr val="dk1"/>
          </a:fillRef>
          <a:effectRef idx="1">
            <a:schemeClr val="dk1"/>
          </a:effectRef>
          <a:fontRef idx="minor">
            <a:schemeClr val="tx1"/>
          </a:fontRef>
        </p:style>
      </p:cxnSp>
      <p:cxnSp>
        <p:nvCxnSpPr>
          <p:cNvPr id="116" name="Straight Connector 115"/>
          <p:cNvCxnSpPr>
            <a:stCxn id="113" idx="0"/>
          </p:cNvCxnSpPr>
          <p:nvPr/>
        </p:nvCxnSpPr>
        <p:spPr>
          <a:xfrm flipV="1">
            <a:off x="5599977" y="2560880"/>
            <a:ext cx="170376" cy="551868"/>
          </a:xfrm>
          <a:prstGeom prst="line">
            <a:avLst/>
          </a:prstGeom>
        </p:spPr>
        <p:style>
          <a:lnRef idx="2">
            <a:schemeClr val="dk1"/>
          </a:lnRef>
          <a:fillRef idx="0">
            <a:schemeClr val="dk1"/>
          </a:fillRef>
          <a:effectRef idx="1">
            <a:schemeClr val="dk1"/>
          </a:effectRef>
          <a:fontRef idx="minor">
            <a:schemeClr val="tx1"/>
          </a:fontRef>
        </p:style>
      </p:cxnSp>
      <p:sp>
        <p:nvSpPr>
          <p:cNvPr id="117" name="TextBox 116"/>
          <p:cNvSpPr txBox="1"/>
          <p:nvPr/>
        </p:nvSpPr>
        <p:spPr>
          <a:xfrm rot="19511909">
            <a:off x="3576076" y="2064158"/>
            <a:ext cx="1004860" cy="246221"/>
          </a:xfrm>
          <a:prstGeom prst="rect">
            <a:avLst/>
          </a:prstGeom>
          <a:noFill/>
        </p:spPr>
        <p:txBody>
          <a:bodyPr wrap="square" rtlCol="0">
            <a:spAutoFit/>
          </a:bodyPr>
          <a:lstStyle/>
          <a:p>
            <a:pPr eaLnBrk="1" hangingPunct="1"/>
            <a:r>
              <a:rPr lang="en-US" sz="1000">
                <a:latin typeface="Arial" charset="0"/>
                <a:ea typeface="ＭＳ Ｐゴシック" charset="0"/>
              </a:rPr>
              <a:t>That are</a:t>
            </a:r>
          </a:p>
        </p:txBody>
      </p:sp>
      <p:sp>
        <p:nvSpPr>
          <p:cNvPr id="118" name="TextBox 117"/>
          <p:cNvSpPr txBox="1"/>
          <p:nvPr/>
        </p:nvSpPr>
        <p:spPr>
          <a:xfrm rot="994741">
            <a:off x="6744762" y="1817933"/>
            <a:ext cx="780690" cy="400110"/>
          </a:xfrm>
          <a:prstGeom prst="rect">
            <a:avLst/>
          </a:prstGeom>
          <a:noFill/>
        </p:spPr>
        <p:txBody>
          <a:bodyPr wrap="square" rtlCol="0">
            <a:spAutoFit/>
          </a:bodyPr>
          <a:lstStyle/>
          <a:p>
            <a:pPr eaLnBrk="1" hangingPunct="1"/>
            <a:r>
              <a:rPr lang="en-US" sz="1000">
                <a:latin typeface="Arial" charset="0"/>
                <a:ea typeface="ＭＳ Ｐゴシック" charset="0"/>
              </a:rPr>
              <a:t>To determine</a:t>
            </a:r>
          </a:p>
        </p:txBody>
      </p:sp>
      <p:sp>
        <p:nvSpPr>
          <p:cNvPr id="119" name="TextBox 118"/>
          <p:cNvSpPr txBox="1"/>
          <p:nvPr/>
        </p:nvSpPr>
        <p:spPr>
          <a:xfrm>
            <a:off x="5447932" y="2748058"/>
            <a:ext cx="953869" cy="246221"/>
          </a:xfrm>
          <a:prstGeom prst="rect">
            <a:avLst/>
          </a:prstGeom>
          <a:noFill/>
        </p:spPr>
        <p:txBody>
          <a:bodyPr wrap="square" rtlCol="0">
            <a:spAutoFit/>
          </a:bodyPr>
          <a:lstStyle/>
          <a:p>
            <a:pPr algn="ctr" eaLnBrk="1" hangingPunct="1"/>
            <a:r>
              <a:rPr lang="en-US" sz="1000" dirty="0">
                <a:latin typeface="Arial" charset="0"/>
                <a:ea typeface="ＭＳ Ｐゴシック" charset="0"/>
              </a:rPr>
              <a:t>using</a:t>
            </a:r>
          </a:p>
        </p:txBody>
      </p:sp>
      <p:cxnSp>
        <p:nvCxnSpPr>
          <p:cNvPr id="124" name="Straight Connector 123"/>
          <p:cNvCxnSpPr>
            <a:stCxn id="114" idx="0"/>
            <a:endCxn id="5122" idx="6"/>
          </p:cNvCxnSpPr>
          <p:nvPr/>
        </p:nvCxnSpPr>
        <p:spPr>
          <a:xfrm flipH="1" flipV="1">
            <a:off x="6703520" y="2116671"/>
            <a:ext cx="1193973" cy="398741"/>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49275" y="987844"/>
            <a:ext cx="2587248" cy="276999"/>
          </a:xfrm>
          <a:prstGeom prst="rect">
            <a:avLst/>
          </a:prstGeom>
          <a:noFill/>
        </p:spPr>
        <p:txBody>
          <a:bodyPr wrap="square" rtlCol="0">
            <a:spAutoFit/>
          </a:bodyPr>
          <a:lstStyle/>
          <a:p>
            <a:pPr eaLnBrk="1" hangingPunct="1"/>
            <a:r>
              <a:rPr lang="en-US" sz="1200" dirty="0">
                <a:latin typeface="Arial" charset="0"/>
                <a:ea typeface="ＭＳ Ｐゴシック" charset="0"/>
              </a:rPr>
              <a:t>Linear Equations in 1 Variable</a:t>
            </a:r>
          </a:p>
        </p:txBody>
      </p:sp>
      <p:sp>
        <p:nvSpPr>
          <p:cNvPr id="9" name="TextBox 8"/>
          <p:cNvSpPr txBox="1"/>
          <p:nvPr/>
        </p:nvSpPr>
        <p:spPr>
          <a:xfrm>
            <a:off x="6764662" y="966178"/>
            <a:ext cx="2114772" cy="369332"/>
          </a:xfrm>
          <a:prstGeom prst="rect">
            <a:avLst/>
          </a:prstGeom>
          <a:noFill/>
        </p:spPr>
        <p:txBody>
          <a:bodyPr wrap="square" rtlCol="0">
            <a:spAutoFit/>
          </a:bodyPr>
          <a:lstStyle/>
          <a:p>
            <a:pPr algn="ctr" eaLnBrk="1" hangingPunct="1"/>
            <a:r>
              <a:rPr lang="en-US" sz="1800">
                <a:latin typeface="Arial" charset="0"/>
                <a:ea typeface="ＭＳ Ｐゴシック" charset="0"/>
              </a:rPr>
              <a:t>Functions</a:t>
            </a:r>
          </a:p>
        </p:txBody>
      </p:sp>
      <p:sp>
        <p:nvSpPr>
          <p:cNvPr id="10" name="TextBox 9"/>
          <p:cNvSpPr txBox="1"/>
          <p:nvPr/>
        </p:nvSpPr>
        <p:spPr>
          <a:xfrm>
            <a:off x="3427297" y="576811"/>
            <a:ext cx="2524307" cy="276999"/>
          </a:xfrm>
          <a:prstGeom prst="rect">
            <a:avLst/>
          </a:prstGeom>
          <a:noFill/>
        </p:spPr>
        <p:txBody>
          <a:bodyPr wrap="square" rtlCol="0">
            <a:spAutoFit/>
          </a:bodyPr>
          <a:lstStyle/>
          <a:p>
            <a:pPr eaLnBrk="1" hangingPunct="1"/>
            <a:r>
              <a:rPr lang="en-US" sz="1200" dirty="0">
                <a:latin typeface="Arial" charset="0"/>
                <a:ea typeface="ＭＳ Ｐゴシック" charset="0"/>
              </a:rPr>
              <a:t>Understanding relationships</a:t>
            </a:r>
          </a:p>
        </p:txBody>
      </p:sp>
    </p:spTree>
    <p:extLst>
      <p:ext uri="{BB962C8B-B14F-4D97-AF65-F5344CB8AC3E}">
        <p14:creationId xmlns:p14="http://schemas.microsoft.com/office/powerpoint/2010/main" val="419876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169" name="Group 2"/>
          <p:cNvGrpSpPr>
            <a:grpSpLocks/>
          </p:cNvGrpSpPr>
          <p:nvPr/>
        </p:nvGrpSpPr>
        <p:grpSpPr bwMode="auto">
          <a:xfrm>
            <a:off x="228600" y="68263"/>
            <a:ext cx="8686799" cy="6561137"/>
            <a:chOff x="295" y="43"/>
            <a:chExt cx="5163" cy="3962"/>
          </a:xfrm>
        </p:grpSpPr>
        <p:sp>
          <p:nvSpPr>
            <p:cNvPr id="7170" name="Rectangle 3"/>
            <p:cNvSpPr>
              <a:spLocks noChangeArrowheads="1"/>
            </p:cNvSpPr>
            <p:nvPr/>
          </p:nvSpPr>
          <p:spPr bwMode="auto">
            <a:xfrm>
              <a:off x="303" y="247"/>
              <a:ext cx="5147" cy="37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en-US" sz="2400">
                <a:latin typeface="Times" charset="0"/>
              </a:endParaRPr>
            </a:p>
          </p:txBody>
        </p:sp>
        <p:sp>
          <p:nvSpPr>
            <p:cNvPr id="7171" name="Rectangle 4"/>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72" name="Rectangle 5"/>
            <p:cNvSpPr>
              <a:spLocks noChangeArrowheads="1"/>
            </p:cNvSpPr>
            <p:nvPr/>
          </p:nvSpPr>
          <p:spPr bwMode="auto">
            <a:xfrm>
              <a:off x="3892" y="43"/>
              <a:ext cx="2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a:solidFill>
                    <a:srgbClr val="000000"/>
                  </a:solidFill>
                </a:rPr>
                <a:t>NAME</a:t>
              </a:r>
              <a:endParaRPr lang="en-US" sz="2400"/>
            </a:p>
          </p:txBody>
        </p:sp>
        <p:sp>
          <p:nvSpPr>
            <p:cNvPr id="7173" name="Rectangle 6"/>
            <p:cNvSpPr>
              <a:spLocks noChangeArrowheads="1"/>
            </p:cNvSpPr>
            <p:nvPr/>
          </p:nvSpPr>
          <p:spPr bwMode="auto">
            <a:xfrm>
              <a:off x="3892" y="131"/>
              <a:ext cx="19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a:solidFill>
                    <a:srgbClr val="000000"/>
                  </a:solidFill>
                </a:rPr>
                <a:t>DATE</a:t>
              </a:r>
              <a:endParaRPr lang="en-US" sz="2400"/>
            </a:p>
          </p:txBody>
        </p:sp>
        <p:sp>
          <p:nvSpPr>
            <p:cNvPr id="7174" name="Line 7"/>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5" name="Line 8"/>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6" name="Rectangle 9"/>
            <p:cNvSpPr>
              <a:spLocks noChangeArrowheads="1"/>
            </p:cNvSpPr>
            <p:nvPr/>
          </p:nvSpPr>
          <p:spPr bwMode="auto">
            <a:xfrm>
              <a:off x="324" y="58"/>
              <a:ext cx="121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1700" b="1">
                  <a:solidFill>
                    <a:srgbClr val="000000"/>
                  </a:solidFill>
                </a:rPr>
                <a:t>The Unit Organizer</a:t>
              </a:r>
              <a:endParaRPr lang="en-US" sz="2400"/>
            </a:p>
          </p:txBody>
        </p:sp>
        <p:sp>
          <p:nvSpPr>
            <p:cNvPr id="7177" name="Line 10"/>
            <p:cNvSpPr>
              <a:spLocks noChangeShapeType="1"/>
            </p:cNvSpPr>
            <p:nvPr/>
          </p:nvSpPr>
          <p:spPr bwMode="auto">
            <a:xfrm>
              <a:off x="324" y="3553"/>
              <a:ext cx="5112" cy="1"/>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8" name="Rectangle 11"/>
            <p:cNvSpPr>
              <a:spLocks noChangeArrowheads="1"/>
            </p:cNvSpPr>
            <p:nvPr/>
          </p:nvSpPr>
          <p:spPr bwMode="auto">
            <a:xfrm rot="-5400000">
              <a:off x="289" y="3654"/>
              <a:ext cx="378"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800" b="1">
                  <a:solidFill>
                    <a:srgbClr val="000000"/>
                  </a:solidFill>
                </a:rPr>
                <a:t>NEW </a:t>
              </a:r>
              <a:endParaRPr lang="en-US" sz="2400"/>
            </a:p>
            <a:p>
              <a:pPr algn="ctr" eaLnBrk="0" hangingPunct="0"/>
              <a:r>
                <a:rPr lang="en-US" sz="800" b="1">
                  <a:solidFill>
                    <a:srgbClr val="000000"/>
                  </a:solidFill>
                </a:rPr>
                <a:t>UNIT </a:t>
              </a:r>
              <a:endParaRPr lang="en-US" sz="2400"/>
            </a:p>
            <a:p>
              <a:pPr algn="ctr" eaLnBrk="0" hangingPunct="0"/>
              <a:r>
                <a:rPr lang="en-US" sz="800" b="1">
                  <a:solidFill>
                    <a:srgbClr val="000000"/>
                  </a:solidFill>
                </a:rPr>
                <a:t>SELF-TEST</a:t>
              </a:r>
            </a:p>
            <a:p>
              <a:pPr algn="ctr" eaLnBrk="0" hangingPunct="0"/>
              <a:r>
                <a:rPr lang="en-US" sz="800" b="1">
                  <a:solidFill>
                    <a:srgbClr val="000000"/>
                  </a:solidFill>
                </a:rPr>
                <a:t>QUESTIONS</a:t>
              </a:r>
            </a:p>
          </p:txBody>
        </p:sp>
        <p:sp>
          <p:nvSpPr>
            <p:cNvPr id="7179" name="Line 12"/>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0" name="Rectangle 13"/>
            <p:cNvSpPr>
              <a:spLocks noChangeArrowheads="1"/>
            </p:cNvSpPr>
            <p:nvPr/>
          </p:nvSpPr>
          <p:spPr bwMode="auto">
            <a:xfrm>
              <a:off x="455" y="255"/>
              <a:ext cx="817"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1100" b="1">
                  <a:solidFill>
                    <a:srgbClr val="000000"/>
                  </a:solidFill>
                </a:rPr>
                <a:t>Expanded Unit Map</a:t>
              </a:r>
              <a:endParaRPr lang="en-US" sz="2400"/>
            </a:p>
          </p:txBody>
        </p:sp>
        <p:sp>
          <p:nvSpPr>
            <p:cNvPr id="7181" name="Line 14"/>
            <p:cNvSpPr>
              <a:spLocks noChangeShapeType="1"/>
            </p:cNvSpPr>
            <p:nvPr/>
          </p:nvSpPr>
          <p:spPr bwMode="auto">
            <a:xfrm>
              <a:off x="2298" y="298"/>
              <a:ext cx="728" cy="204"/>
            </a:xfrm>
            <a:prstGeom prst="line">
              <a:avLst/>
            </a:prstGeom>
            <a:noFill/>
            <a:ln w="238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2" name="Rectangle 15"/>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183" name="Rectangle 16"/>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84" name="Rectangle 17"/>
            <p:cNvSpPr>
              <a:spLocks noChangeArrowheads="1"/>
            </p:cNvSpPr>
            <p:nvPr/>
          </p:nvSpPr>
          <p:spPr bwMode="auto">
            <a:xfrm rot="960000">
              <a:off x="2625" y="345"/>
              <a:ext cx="336"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b="1">
                  <a:solidFill>
                    <a:srgbClr val="000000"/>
                  </a:solidFill>
                </a:rPr>
                <a:t>is about...</a:t>
              </a:r>
              <a:endParaRPr lang="en-US" sz="2400"/>
            </a:p>
          </p:txBody>
        </p:sp>
        <p:sp>
          <p:nvSpPr>
            <p:cNvPr id="7185" name="Oval 18"/>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p>
              <a:endParaRPr lang="en-US"/>
            </a:p>
          </p:txBody>
        </p:sp>
        <p:sp>
          <p:nvSpPr>
            <p:cNvPr id="7186" name="Oval 19"/>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p>
              <a:endParaRPr lang="en-US"/>
            </a:p>
          </p:txBody>
        </p:sp>
        <p:sp>
          <p:nvSpPr>
            <p:cNvPr id="7187" name="Rectangle 20"/>
            <p:cNvSpPr>
              <a:spLocks noChangeArrowheads="1"/>
            </p:cNvSpPr>
            <p:nvPr/>
          </p:nvSpPr>
          <p:spPr bwMode="auto">
            <a:xfrm>
              <a:off x="372" y="270"/>
              <a:ext cx="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b="1">
                  <a:solidFill>
                    <a:srgbClr val="000000"/>
                  </a:solidFill>
                </a:rPr>
                <a:t>9</a:t>
              </a:r>
              <a:endParaRPr lang="en-US" sz="2400"/>
            </a:p>
          </p:txBody>
        </p:sp>
        <p:sp>
          <p:nvSpPr>
            <p:cNvPr id="7188" name="Rectangle 21"/>
            <p:cNvSpPr>
              <a:spLocks noChangeArrowheads="1"/>
            </p:cNvSpPr>
            <p:nvPr/>
          </p:nvSpPr>
          <p:spPr bwMode="auto">
            <a:xfrm>
              <a:off x="368" y="3598"/>
              <a:ext cx="8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just" eaLnBrk="0" hangingPunct="0"/>
              <a:r>
                <a:rPr lang="en-US" sz="900" b="1">
                  <a:solidFill>
                    <a:srgbClr val="000000"/>
                  </a:solidFill>
                </a:rPr>
                <a:t>10</a:t>
              </a:r>
              <a:endParaRPr lang="en-US" sz="2400"/>
            </a:p>
          </p:txBody>
        </p:sp>
        <p:sp>
          <p:nvSpPr>
            <p:cNvPr id="7189" name="Oval 22"/>
            <p:cNvSpPr>
              <a:spLocks noChangeArrowheads="1"/>
            </p:cNvSpPr>
            <p:nvPr/>
          </p:nvSpPr>
          <p:spPr bwMode="auto">
            <a:xfrm>
              <a:off x="2276" y="480"/>
              <a:ext cx="1238" cy="56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90" name="Oval 23"/>
            <p:cNvSpPr>
              <a:spLocks noChangeArrowheads="1"/>
            </p:cNvSpPr>
            <p:nvPr/>
          </p:nvSpPr>
          <p:spPr bwMode="auto">
            <a:xfrm>
              <a:off x="2269" y="473"/>
              <a:ext cx="1252" cy="575"/>
            </a:xfrm>
            <a:prstGeom prst="ellipse">
              <a:avLst/>
            </a:prstGeom>
            <a:noFill/>
            <a:ln w="2381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7191" name="Group 24"/>
            <p:cNvGrpSpPr>
              <a:grpSpLocks/>
            </p:cNvGrpSpPr>
            <p:nvPr/>
          </p:nvGrpSpPr>
          <p:grpSpPr bwMode="auto">
            <a:xfrm>
              <a:off x="2370" y="881"/>
              <a:ext cx="1064" cy="1"/>
              <a:chOff x="2370" y="874"/>
              <a:chExt cx="1064" cy="1"/>
            </a:xfrm>
          </p:grpSpPr>
          <p:sp>
            <p:nvSpPr>
              <p:cNvPr id="7192" name="Line 25"/>
              <p:cNvSpPr>
                <a:spLocks noChangeShapeType="1"/>
              </p:cNvSpPr>
              <p:nvPr/>
            </p:nvSpPr>
            <p:spPr bwMode="auto">
              <a:xfrm>
                <a:off x="237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3" name="Line 26"/>
              <p:cNvSpPr>
                <a:spLocks noChangeShapeType="1"/>
              </p:cNvSpPr>
              <p:nvPr/>
            </p:nvSpPr>
            <p:spPr bwMode="auto">
              <a:xfrm>
                <a:off x="243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4" name="Line 27"/>
              <p:cNvSpPr>
                <a:spLocks noChangeShapeType="1"/>
              </p:cNvSpPr>
              <p:nvPr/>
            </p:nvSpPr>
            <p:spPr bwMode="auto">
              <a:xfrm>
                <a:off x="2502"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5" name="Line 28"/>
              <p:cNvSpPr>
                <a:spLocks noChangeShapeType="1"/>
              </p:cNvSpPr>
              <p:nvPr/>
            </p:nvSpPr>
            <p:spPr bwMode="auto">
              <a:xfrm>
                <a:off x="256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6" name="Line 29"/>
              <p:cNvSpPr>
                <a:spLocks noChangeShapeType="1"/>
              </p:cNvSpPr>
              <p:nvPr/>
            </p:nvSpPr>
            <p:spPr bwMode="auto">
              <a:xfrm>
                <a:off x="2633"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7" name="Line 30"/>
              <p:cNvSpPr>
                <a:spLocks noChangeShapeType="1"/>
              </p:cNvSpPr>
              <p:nvPr/>
            </p:nvSpPr>
            <p:spPr bwMode="auto">
              <a:xfrm>
                <a:off x="269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8" name="Line 31"/>
              <p:cNvSpPr>
                <a:spLocks noChangeShapeType="1"/>
              </p:cNvSpPr>
              <p:nvPr/>
            </p:nvSpPr>
            <p:spPr bwMode="auto">
              <a:xfrm>
                <a:off x="2764" y="874"/>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9" name="Line 32"/>
              <p:cNvSpPr>
                <a:spLocks noChangeShapeType="1"/>
              </p:cNvSpPr>
              <p:nvPr/>
            </p:nvSpPr>
            <p:spPr bwMode="auto">
              <a:xfrm>
                <a:off x="2829"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0" name="Line 33"/>
              <p:cNvSpPr>
                <a:spLocks noChangeShapeType="1"/>
              </p:cNvSpPr>
              <p:nvPr/>
            </p:nvSpPr>
            <p:spPr bwMode="auto">
              <a:xfrm>
                <a:off x="2895"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1" name="Line 34"/>
              <p:cNvSpPr>
                <a:spLocks noChangeShapeType="1"/>
              </p:cNvSpPr>
              <p:nvPr/>
            </p:nvSpPr>
            <p:spPr bwMode="auto">
              <a:xfrm>
                <a:off x="2960"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2" name="Line 35"/>
              <p:cNvSpPr>
                <a:spLocks noChangeShapeType="1"/>
              </p:cNvSpPr>
              <p:nvPr/>
            </p:nvSpPr>
            <p:spPr bwMode="auto">
              <a:xfrm>
                <a:off x="3026"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3" name="Line 36"/>
              <p:cNvSpPr>
                <a:spLocks noChangeShapeType="1"/>
              </p:cNvSpPr>
              <p:nvPr/>
            </p:nvSpPr>
            <p:spPr bwMode="auto">
              <a:xfrm>
                <a:off x="3091"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4" name="Line 37"/>
              <p:cNvSpPr>
                <a:spLocks noChangeShapeType="1"/>
              </p:cNvSpPr>
              <p:nvPr/>
            </p:nvSpPr>
            <p:spPr bwMode="auto">
              <a:xfrm>
                <a:off x="3157"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5" name="Line 38"/>
              <p:cNvSpPr>
                <a:spLocks noChangeShapeType="1"/>
              </p:cNvSpPr>
              <p:nvPr/>
            </p:nvSpPr>
            <p:spPr bwMode="auto">
              <a:xfrm>
                <a:off x="3222"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6" name="Line 39"/>
              <p:cNvSpPr>
                <a:spLocks noChangeShapeType="1"/>
              </p:cNvSpPr>
              <p:nvPr/>
            </p:nvSpPr>
            <p:spPr bwMode="auto">
              <a:xfrm>
                <a:off x="3288"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7" name="Line 40"/>
              <p:cNvSpPr>
                <a:spLocks noChangeShapeType="1"/>
              </p:cNvSpPr>
              <p:nvPr/>
            </p:nvSpPr>
            <p:spPr bwMode="auto">
              <a:xfrm>
                <a:off x="3353" y="874"/>
                <a:ext cx="22"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8" name="Line 41"/>
              <p:cNvSpPr>
                <a:spLocks noChangeShapeType="1"/>
              </p:cNvSpPr>
              <p:nvPr/>
            </p:nvSpPr>
            <p:spPr bwMode="auto">
              <a:xfrm>
                <a:off x="3419" y="874"/>
                <a:ext cx="1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 name="TextBox 1"/>
          <p:cNvSpPr txBox="1"/>
          <p:nvPr/>
        </p:nvSpPr>
        <p:spPr>
          <a:xfrm>
            <a:off x="2722563" y="138113"/>
            <a:ext cx="3726288"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Linear Equations in 2 Variables</a:t>
            </a:r>
          </a:p>
        </p:txBody>
      </p:sp>
      <p:sp>
        <p:nvSpPr>
          <p:cNvPr id="3" name="TextBox 2"/>
          <p:cNvSpPr txBox="1"/>
          <p:nvPr/>
        </p:nvSpPr>
        <p:spPr>
          <a:xfrm>
            <a:off x="3577040" y="902477"/>
            <a:ext cx="2112962"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Comparing linear relationships</a:t>
            </a:r>
          </a:p>
        </p:txBody>
      </p:sp>
      <p:sp>
        <p:nvSpPr>
          <p:cNvPr id="4" name="Oval 3"/>
          <p:cNvSpPr/>
          <p:nvPr/>
        </p:nvSpPr>
        <p:spPr>
          <a:xfrm>
            <a:off x="795605" y="1732559"/>
            <a:ext cx="1718995" cy="7058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Proportional</a:t>
            </a:r>
          </a:p>
        </p:txBody>
      </p:sp>
      <p:sp>
        <p:nvSpPr>
          <p:cNvPr id="45" name="Oval 44"/>
          <p:cNvSpPr/>
          <p:nvPr/>
        </p:nvSpPr>
        <p:spPr>
          <a:xfrm>
            <a:off x="3738315" y="2128964"/>
            <a:ext cx="1531084" cy="7820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Similar triangles</a:t>
            </a:r>
          </a:p>
        </p:txBody>
      </p:sp>
      <p:sp>
        <p:nvSpPr>
          <p:cNvPr id="46" name="Oval 45"/>
          <p:cNvSpPr/>
          <p:nvPr/>
        </p:nvSpPr>
        <p:spPr>
          <a:xfrm>
            <a:off x="6245824" y="1705232"/>
            <a:ext cx="1531084" cy="7820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Solutions</a:t>
            </a:r>
          </a:p>
        </p:txBody>
      </p:sp>
      <p:sp>
        <p:nvSpPr>
          <p:cNvPr id="5" name="Rounded Rectangle 4"/>
          <p:cNvSpPr/>
          <p:nvPr/>
        </p:nvSpPr>
        <p:spPr>
          <a:xfrm>
            <a:off x="1655501" y="2811868"/>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Different _______</a:t>
            </a:r>
          </a:p>
        </p:txBody>
      </p:sp>
      <p:sp>
        <p:nvSpPr>
          <p:cNvPr id="48" name="Rounded Rectangle 47"/>
          <p:cNvSpPr/>
          <p:nvPr/>
        </p:nvSpPr>
        <p:spPr>
          <a:xfrm>
            <a:off x="1447800" y="3848872"/>
            <a:ext cx="1600200" cy="1385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charset="0"/>
              <a:buChar char="•"/>
            </a:pPr>
            <a:r>
              <a:rPr lang="en-US" sz="1400" dirty="0">
                <a:solidFill>
                  <a:schemeClr val="tx1"/>
                </a:solidFill>
              </a:rPr>
              <a:t>Verbal Expressions</a:t>
            </a:r>
          </a:p>
          <a:p>
            <a:pPr marL="285750" indent="-285750">
              <a:buFont typeface="Arial" charset="0"/>
              <a:buChar char="•"/>
            </a:pPr>
            <a:r>
              <a:rPr lang="en-US" sz="1400" dirty="0">
                <a:solidFill>
                  <a:schemeClr val="tx1"/>
                </a:solidFill>
              </a:rPr>
              <a:t>__________</a:t>
            </a:r>
          </a:p>
          <a:p>
            <a:pPr marL="285750" indent="-285750">
              <a:buFont typeface="Arial" charset="0"/>
              <a:buChar char="•"/>
            </a:pPr>
            <a:r>
              <a:rPr lang="en-US" sz="1400" dirty="0">
                <a:solidFill>
                  <a:schemeClr val="tx1"/>
                </a:solidFill>
              </a:rPr>
              <a:t>__________</a:t>
            </a:r>
          </a:p>
          <a:p>
            <a:pPr marL="285750" indent="-285750">
              <a:buFont typeface="Arial" charset="0"/>
              <a:buChar char="•"/>
            </a:pPr>
            <a:r>
              <a:rPr lang="en-US" sz="1400" dirty="0">
                <a:solidFill>
                  <a:schemeClr val="tx1"/>
                </a:solidFill>
              </a:rPr>
              <a:t>__________</a:t>
            </a:r>
          </a:p>
        </p:txBody>
      </p:sp>
      <p:sp>
        <p:nvSpPr>
          <p:cNvPr id="49" name="Rounded Rectangle 48"/>
          <p:cNvSpPr/>
          <p:nvPr/>
        </p:nvSpPr>
        <p:spPr>
          <a:xfrm>
            <a:off x="3253013" y="3095359"/>
            <a:ext cx="1131799"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________ Plane</a:t>
            </a:r>
          </a:p>
        </p:txBody>
      </p:sp>
      <p:sp>
        <p:nvSpPr>
          <p:cNvPr id="50" name="Rounded Rectangle 49"/>
          <p:cNvSpPr/>
          <p:nvPr/>
        </p:nvSpPr>
        <p:spPr>
          <a:xfrm>
            <a:off x="3785465" y="4049555"/>
            <a:ext cx="1229835"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Non-_________</a:t>
            </a:r>
          </a:p>
        </p:txBody>
      </p:sp>
      <p:sp>
        <p:nvSpPr>
          <p:cNvPr id="51" name="Rounded Rectangle 50"/>
          <p:cNvSpPr/>
          <p:nvPr/>
        </p:nvSpPr>
        <p:spPr>
          <a:xfrm>
            <a:off x="4823534" y="3092294"/>
            <a:ext cx="120791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_________</a:t>
            </a:r>
          </a:p>
        </p:txBody>
      </p:sp>
      <p:sp>
        <p:nvSpPr>
          <p:cNvPr id="52" name="Rounded Rectangle 51"/>
          <p:cNvSpPr/>
          <p:nvPr/>
        </p:nvSpPr>
        <p:spPr>
          <a:xfrm>
            <a:off x="6416478" y="593219"/>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_________of intersection</a:t>
            </a:r>
          </a:p>
        </p:txBody>
      </p:sp>
      <p:sp>
        <p:nvSpPr>
          <p:cNvPr id="53" name="Rounded Rectangle 52"/>
          <p:cNvSpPr/>
          <p:nvPr/>
        </p:nvSpPr>
        <p:spPr>
          <a:xfrm>
            <a:off x="7781519" y="578346"/>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________</a:t>
            </a:r>
          </a:p>
        </p:txBody>
      </p:sp>
      <p:sp>
        <p:nvSpPr>
          <p:cNvPr id="54" name="Rounded Rectangle 53"/>
          <p:cNvSpPr/>
          <p:nvPr/>
        </p:nvSpPr>
        <p:spPr>
          <a:xfrm>
            <a:off x="277392" y="2831740"/>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_______Rate</a:t>
            </a:r>
          </a:p>
        </p:txBody>
      </p:sp>
      <p:sp>
        <p:nvSpPr>
          <p:cNvPr id="55" name="Rounded Rectangle 54"/>
          <p:cNvSpPr/>
          <p:nvPr/>
        </p:nvSpPr>
        <p:spPr>
          <a:xfrm>
            <a:off x="7999775" y="1741390"/>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________</a:t>
            </a:r>
          </a:p>
          <a:p>
            <a:pPr algn="ctr"/>
            <a:r>
              <a:rPr lang="en-US" sz="1200" dirty="0">
                <a:solidFill>
                  <a:schemeClr val="tx1"/>
                </a:solidFill>
              </a:rPr>
              <a:t>(common sense)</a:t>
            </a:r>
          </a:p>
        </p:txBody>
      </p:sp>
      <p:sp>
        <p:nvSpPr>
          <p:cNvPr id="56" name="Rounded Rectangle 55"/>
          <p:cNvSpPr/>
          <p:nvPr/>
        </p:nvSpPr>
        <p:spPr>
          <a:xfrm>
            <a:off x="7907250" y="2798381"/>
            <a:ext cx="98750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________</a:t>
            </a:r>
          </a:p>
        </p:txBody>
      </p:sp>
      <p:sp>
        <p:nvSpPr>
          <p:cNvPr id="57" name="Rounded Rectangle 56"/>
          <p:cNvSpPr/>
          <p:nvPr/>
        </p:nvSpPr>
        <p:spPr>
          <a:xfrm>
            <a:off x="6455569" y="2803505"/>
            <a:ext cx="1164431" cy="6632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__________</a:t>
            </a:r>
          </a:p>
        </p:txBody>
      </p:sp>
      <p:sp>
        <p:nvSpPr>
          <p:cNvPr id="6" name="Triangle 5"/>
          <p:cNvSpPr/>
          <p:nvPr/>
        </p:nvSpPr>
        <p:spPr>
          <a:xfrm>
            <a:off x="3847679" y="5017523"/>
            <a:ext cx="1140741" cy="76949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y = ____</a:t>
            </a:r>
          </a:p>
        </p:txBody>
      </p:sp>
      <p:sp>
        <p:nvSpPr>
          <p:cNvPr id="7" name="Triangle 6"/>
          <p:cNvSpPr/>
          <p:nvPr/>
        </p:nvSpPr>
        <p:spPr>
          <a:xfrm>
            <a:off x="5086834" y="4251996"/>
            <a:ext cx="1107947" cy="749431"/>
          </a:xfrm>
          <a:prstGeom prst="triangle">
            <a:avLst/>
          </a:prstGeom>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200" dirty="0">
                <a:solidFill>
                  <a:schemeClr val="tx1"/>
                </a:solidFill>
              </a:rPr>
              <a:t>Y = ____</a:t>
            </a:r>
          </a:p>
        </p:txBody>
      </p:sp>
      <p:cxnSp>
        <p:nvCxnSpPr>
          <p:cNvPr id="9" name="Straight Connector 8"/>
          <p:cNvCxnSpPr>
            <a:stCxn id="4" idx="7"/>
            <a:endCxn id="7190" idx="2"/>
          </p:cNvCxnSpPr>
          <p:nvPr/>
        </p:nvCxnSpPr>
        <p:spPr>
          <a:xfrm flipV="1">
            <a:off x="2262859" y="1256455"/>
            <a:ext cx="1287016" cy="579472"/>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p:cNvCxnSpPr>
            <a:stCxn id="45" idx="0"/>
            <a:endCxn id="7190" idx="4"/>
          </p:cNvCxnSpPr>
          <p:nvPr/>
        </p:nvCxnSpPr>
        <p:spPr>
          <a:xfrm flipV="1">
            <a:off x="4503857" y="1732559"/>
            <a:ext cx="99269" cy="396405"/>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a:stCxn id="46" idx="1"/>
          </p:cNvCxnSpPr>
          <p:nvPr/>
        </p:nvCxnSpPr>
        <p:spPr>
          <a:xfrm flipH="1" flipV="1">
            <a:off x="5644599" y="1294295"/>
            <a:ext cx="825447" cy="525464"/>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a:stCxn id="4" idx="5"/>
            <a:endCxn id="5" idx="0"/>
          </p:cNvCxnSpPr>
          <p:nvPr/>
        </p:nvCxnSpPr>
        <p:spPr>
          <a:xfrm flipH="1">
            <a:off x="2149252" y="2335032"/>
            <a:ext cx="113607" cy="476836"/>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a:stCxn id="4" idx="3"/>
            <a:endCxn id="54" idx="0"/>
          </p:cNvCxnSpPr>
          <p:nvPr/>
        </p:nvCxnSpPr>
        <p:spPr>
          <a:xfrm flipH="1">
            <a:off x="771143" y="2335032"/>
            <a:ext cx="276203" cy="496708"/>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p:cNvCxnSpPr>
            <a:stCxn id="45" idx="3"/>
            <a:endCxn id="49" idx="0"/>
          </p:cNvCxnSpPr>
          <p:nvPr/>
        </p:nvCxnSpPr>
        <p:spPr>
          <a:xfrm flipH="1">
            <a:off x="3818913" y="2796478"/>
            <a:ext cx="143624" cy="298881"/>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a:stCxn id="51" idx="0"/>
            <a:endCxn id="45" idx="5"/>
          </p:cNvCxnSpPr>
          <p:nvPr/>
        </p:nvCxnSpPr>
        <p:spPr>
          <a:xfrm flipH="1" flipV="1">
            <a:off x="5045177" y="2796478"/>
            <a:ext cx="382313" cy="295816"/>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a:stCxn id="45" idx="4"/>
            <a:endCxn id="50" idx="0"/>
          </p:cNvCxnSpPr>
          <p:nvPr/>
        </p:nvCxnSpPr>
        <p:spPr>
          <a:xfrm flipH="1">
            <a:off x="4400383" y="2911005"/>
            <a:ext cx="103474" cy="1138550"/>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a:stCxn id="57" idx="0"/>
            <a:endCxn id="46" idx="3"/>
          </p:cNvCxnSpPr>
          <p:nvPr/>
        </p:nvCxnSpPr>
        <p:spPr>
          <a:xfrm flipH="1" flipV="1">
            <a:off x="6470046" y="2372746"/>
            <a:ext cx="567739" cy="430759"/>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p:cNvCxnSpPr>
            <a:stCxn id="56" idx="0"/>
            <a:endCxn id="46" idx="5"/>
          </p:cNvCxnSpPr>
          <p:nvPr/>
        </p:nvCxnSpPr>
        <p:spPr>
          <a:xfrm flipH="1" flipV="1">
            <a:off x="7552686" y="2372746"/>
            <a:ext cx="848315" cy="425635"/>
          </a:xfrm>
          <a:prstGeom prst="line">
            <a:avLst/>
          </a:prstGeom>
        </p:spPr>
        <p:style>
          <a:lnRef idx="2">
            <a:schemeClr val="dk1"/>
          </a:lnRef>
          <a:fillRef idx="0">
            <a:schemeClr val="dk1"/>
          </a:fillRef>
          <a:effectRef idx="1">
            <a:schemeClr val="dk1"/>
          </a:effectRef>
          <a:fontRef idx="minor">
            <a:schemeClr val="tx1"/>
          </a:fontRef>
        </p:style>
      </p:cxnSp>
      <p:cxnSp>
        <p:nvCxnSpPr>
          <p:cNvPr id="91" name="Straight Connector 90"/>
          <p:cNvCxnSpPr>
            <a:stCxn id="55" idx="1"/>
            <a:endCxn id="46" idx="6"/>
          </p:cNvCxnSpPr>
          <p:nvPr/>
        </p:nvCxnSpPr>
        <p:spPr>
          <a:xfrm flipH="1">
            <a:off x="7776908" y="2073008"/>
            <a:ext cx="222867" cy="23245"/>
          </a:xfrm>
          <a:prstGeom prst="line">
            <a:avLst/>
          </a:prstGeom>
        </p:spPr>
        <p:style>
          <a:lnRef idx="2">
            <a:schemeClr val="dk1"/>
          </a:lnRef>
          <a:fillRef idx="0">
            <a:schemeClr val="dk1"/>
          </a:fillRef>
          <a:effectRef idx="1">
            <a:schemeClr val="dk1"/>
          </a:effectRef>
          <a:fontRef idx="minor">
            <a:schemeClr val="tx1"/>
          </a:fontRef>
        </p:style>
      </p:cxnSp>
      <p:cxnSp>
        <p:nvCxnSpPr>
          <p:cNvPr id="94" name="Straight Connector 93"/>
          <p:cNvCxnSpPr>
            <a:stCxn id="46" idx="7"/>
            <a:endCxn id="53" idx="2"/>
          </p:cNvCxnSpPr>
          <p:nvPr/>
        </p:nvCxnSpPr>
        <p:spPr>
          <a:xfrm flipV="1">
            <a:off x="7552686" y="1241581"/>
            <a:ext cx="722584" cy="578178"/>
          </a:xfrm>
          <a:prstGeom prst="line">
            <a:avLst/>
          </a:prstGeom>
        </p:spPr>
        <p:style>
          <a:lnRef idx="2">
            <a:schemeClr val="dk1"/>
          </a:lnRef>
          <a:fillRef idx="0">
            <a:schemeClr val="dk1"/>
          </a:fillRef>
          <a:effectRef idx="1">
            <a:schemeClr val="dk1"/>
          </a:effectRef>
          <a:fontRef idx="minor">
            <a:schemeClr val="tx1"/>
          </a:fontRef>
        </p:style>
      </p:cxnSp>
      <p:cxnSp>
        <p:nvCxnSpPr>
          <p:cNvPr id="97" name="Straight Connector 96"/>
          <p:cNvCxnSpPr>
            <a:stCxn id="46" idx="0"/>
            <a:endCxn id="52" idx="2"/>
          </p:cNvCxnSpPr>
          <p:nvPr/>
        </p:nvCxnSpPr>
        <p:spPr>
          <a:xfrm flipH="1" flipV="1">
            <a:off x="6910229" y="1256454"/>
            <a:ext cx="101137" cy="448778"/>
          </a:xfrm>
          <a:prstGeom prst="line">
            <a:avLst/>
          </a:prstGeom>
        </p:spPr>
        <p:style>
          <a:lnRef idx="2">
            <a:schemeClr val="dk1"/>
          </a:lnRef>
          <a:fillRef idx="0">
            <a:schemeClr val="dk1"/>
          </a:fillRef>
          <a:effectRef idx="1">
            <a:schemeClr val="dk1"/>
          </a:effectRef>
          <a:fontRef idx="minor">
            <a:schemeClr val="tx1"/>
          </a:fontRef>
        </p:style>
      </p:cxnSp>
      <p:cxnSp>
        <p:nvCxnSpPr>
          <p:cNvPr id="100" name="Straight Connector 99"/>
          <p:cNvCxnSpPr>
            <a:stCxn id="7" idx="0"/>
            <a:endCxn id="51" idx="2"/>
          </p:cNvCxnSpPr>
          <p:nvPr/>
        </p:nvCxnSpPr>
        <p:spPr>
          <a:xfrm flipH="1" flipV="1">
            <a:off x="5427490" y="3755529"/>
            <a:ext cx="213318" cy="496467"/>
          </a:xfrm>
          <a:prstGeom prst="line">
            <a:avLst/>
          </a:prstGeom>
        </p:spPr>
        <p:style>
          <a:lnRef idx="2">
            <a:schemeClr val="dk1"/>
          </a:lnRef>
          <a:fillRef idx="0">
            <a:schemeClr val="dk1"/>
          </a:fillRef>
          <a:effectRef idx="1">
            <a:schemeClr val="dk1"/>
          </a:effectRef>
          <a:fontRef idx="minor">
            <a:schemeClr val="tx1"/>
          </a:fontRef>
        </p:style>
      </p:cxnSp>
      <p:cxnSp>
        <p:nvCxnSpPr>
          <p:cNvPr id="103" name="Straight Connector 102"/>
          <p:cNvCxnSpPr>
            <a:stCxn id="6" idx="0"/>
            <a:endCxn id="50" idx="2"/>
          </p:cNvCxnSpPr>
          <p:nvPr/>
        </p:nvCxnSpPr>
        <p:spPr>
          <a:xfrm flipH="1" flipV="1">
            <a:off x="4400383" y="4712790"/>
            <a:ext cx="17667" cy="304733"/>
          </a:xfrm>
          <a:prstGeom prst="line">
            <a:avLst/>
          </a:prstGeom>
        </p:spPr>
        <p:style>
          <a:lnRef idx="2">
            <a:schemeClr val="dk1"/>
          </a:lnRef>
          <a:fillRef idx="0">
            <a:schemeClr val="dk1"/>
          </a:fillRef>
          <a:effectRef idx="1">
            <a:schemeClr val="dk1"/>
          </a:effectRef>
          <a:fontRef idx="minor">
            <a:schemeClr val="tx1"/>
          </a:fontRef>
        </p:style>
      </p:cxnSp>
      <p:cxnSp>
        <p:nvCxnSpPr>
          <p:cNvPr id="108" name="Straight Connector 107"/>
          <p:cNvCxnSpPr>
            <a:stCxn id="48" idx="0"/>
            <a:endCxn id="5" idx="2"/>
          </p:cNvCxnSpPr>
          <p:nvPr/>
        </p:nvCxnSpPr>
        <p:spPr>
          <a:xfrm flipH="1" flipV="1">
            <a:off x="2149252" y="3475103"/>
            <a:ext cx="98648" cy="373769"/>
          </a:xfrm>
          <a:prstGeom prst="line">
            <a:avLst/>
          </a:prstGeom>
        </p:spPr>
        <p:style>
          <a:lnRef idx="2">
            <a:schemeClr val="dk1"/>
          </a:lnRef>
          <a:fillRef idx="0">
            <a:schemeClr val="dk1"/>
          </a:fillRef>
          <a:effectRef idx="1">
            <a:schemeClr val="dk1"/>
          </a:effectRef>
          <a:fontRef idx="minor">
            <a:schemeClr val="tx1"/>
          </a:fontRef>
        </p:style>
      </p:cxnSp>
      <p:sp>
        <p:nvSpPr>
          <p:cNvPr id="44" name="TextBox 43"/>
          <p:cNvSpPr txBox="1"/>
          <p:nvPr/>
        </p:nvSpPr>
        <p:spPr>
          <a:xfrm rot="20174131">
            <a:off x="2198576" y="1294295"/>
            <a:ext cx="1230424" cy="246221"/>
          </a:xfrm>
          <a:prstGeom prst="rect">
            <a:avLst/>
          </a:prstGeom>
          <a:noFill/>
        </p:spPr>
        <p:txBody>
          <a:bodyPr wrap="square" rtlCol="0">
            <a:spAutoFit/>
          </a:bodyPr>
          <a:lstStyle/>
          <a:p>
            <a:r>
              <a:rPr lang="en-US" sz="1000"/>
              <a:t>That are</a:t>
            </a:r>
          </a:p>
        </p:txBody>
      </p:sp>
      <p:sp>
        <p:nvSpPr>
          <p:cNvPr id="47" name="TextBox 46"/>
          <p:cNvSpPr txBox="1"/>
          <p:nvPr/>
        </p:nvSpPr>
        <p:spPr>
          <a:xfrm rot="1985312">
            <a:off x="5778251" y="1248451"/>
            <a:ext cx="909668" cy="400110"/>
          </a:xfrm>
          <a:prstGeom prst="rect">
            <a:avLst/>
          </a:prstGeom>
          <a:noFill/>
        </p:spPr>
        <p:txBody>
          <a:bodyPr wrap="square" rtlCol="0">
            <a:spAutoFit/>
          </a:bodyPr>
          <a:lstStyle/>
          <a:p>
            <a:r>
              <a:rPr lang="en-US" sz="1000"/>
              <a:t>To determine</a:t>
            </a:r>
          </a:p>
        </p:txBody>
      </p:sp>
      <p:sp>
        <p:nvSpPr>
          <p:cNvPr id="58" name="TextBox 57"/>
          <p:cNvSpPr txBox="1"/>
          <p:nvPr/>
        </p:nvSpPr>
        <p:spPr>
          <a:xfrm>
            <a:off x="4122816" y="1878954"/>
            <a:ext cx="1167987" cy="246221"/>
          </a:xfrm>
          <a:prstGeom prst="rect">
            <a:avLst/>
          </a:prstGeom>
          <a:noFill/>
        </p:spPr>
        <p:txBody>
          <a:bodyPr wrap="square" rtlCol="0">
            <a:spAutoFit/>
          </a:bodyPr>
          <a:lstStyle/>
          <a:p>
            <a:pPr algn="ctr"/>
            <a:r>
              <a:rPr lang="en-US" sz="1000" dirty="0"/>
              <a:t>using</a:t>
            </a:r>
          </a:p>
        </p:txBody>
      </p:sp>
      <p:sp>
        <p:nvSpPr>
          <p:cNvPr id="59" name="TextBox 58"/>
          <p:cNvSpPr txBox="1"/>
          <p:nvPr/>
        </p:nvSpPr>
        <p:spPr>
          <a:xfrm>
            <a:off x="486024" y="2372746"/>
            <a:ext cx="961776" cy="400110"/>
          </a:xfrm>
          <a:prstGeom prst="rect">
            <a:avLst/>
          </a:prstGeom>
          <a:noFill/>
        </p:spPr>
        <p:txBody>
          <a:bodyPr wrap="square" rtlCol="0">
            <a:spAutoFit/>
          </a:bodyPr>
          <a:lstStyle/>
          <a:p>
            <a:r>
              <a:rPr lang="en-US" sz="1000"/>
              <a:t>By interpreting</a:t>
            </a:r>
            <a:endParaRPr lang="en-US" sz="1000" dirty="0"/>
          </a:p>
        </p:txBody>
      </p:sp>
      <p:sp>
        <p:nvSpPr>
          <p:cNvPr id="60" name="TextBox 59"/>
          <p:cNvSpPr txBox="1"/>
          <p:nvPr/>
        </p:nvSpPr>
        <p:spPr>
          <a:xfrm>
            <a:off x="1817910" y="2449992"/>
            <a:ext cx="1296312" cy="246221"/>
          </a:xfrm>
          <a:prstGeom prst="rect">
            <a:avLst/>
          </a:prstGeom>
          <a:noFill/>
        </p:spPr>
        <p:txBody>
          <a:bodyPr wrap="square" rtlCol="0">
            <a:spAutoFit/>
          </a:bodyPr>
          <a:lstStyle/>
          <a:p>
            <a:r>
              <a:rPr lang="en-US" sz="1000" dirty="0"/>
              <a:t>Displayed in</a:t>
            </a:r>
          </a:p>
        </p:txBody>
      </p:sp>
      <p:sp>
        <p:nvSpPr>
          <p:cNvPr id="61" name="TextBox 60"/>
          <p:cNvSpPr txBox="1"/>
          <p:nvPr/>
        </p:nvSpPr>
        <p:spPr>
          <a:xfrm>
            <a:off x="1541097" y="3513192"/>
            <a:ext cx="1382159" cy="246221"/>
          </a:xfrm>
          <a:prstGeom prst="rect">
            <a:avLst/>
          </a:prstGeom>
          <a:noFill/>
        </p:spPr>
        <p:txBody>
          <a:bodyPr wrap="square" rtlCol="0">
            <a:spAutoFit/>
          </a:bodyPr>
          <a:lstStyle/>
          <a:p>
            <a:pPr algn="ctr"/>
            <a:r>
              <a:rPr lang="en-US" sz="1000"/>
              <a:t>Such as</a:t>
            </a:r>
          </a:p>
        </p:txBody>
      </p:sp>
      <p:sp>
        <p:nvSpPr>
          <p:cNvPr id="63" name="TextBox 62"/>
          <p:cNvSpPr txBox="1"/>
          <p:nvPr/>
        </p:nvSpPr>
        <p:spPr>
          <a:xfrm>
            <a:off x="6537295" y="1417405"/>
            <a:ext cx="1015391" cy="246221"/>
          </a:xfrm>
          <a:prstGeom prst="rect">
            <a:avLst/>
          </a:prstGeom>
          <a:noFill/>
        </p:spPr>
        <p:txBody>
          <a:bodyPr wrap="square" rtlCol="0">
            <a:spAutoFit/>
          </a:bodyPr>
          <a:lstStyle/>
          <a:p>
            <a:r>
              <a:rPr lang="en-US" sz="1000"/>
              <a:t>Which are</a:t>
            </a:r>
          </a:p>
        </p:txBody>
      </p:sp>
      <p:sp>
        <p:nvSpPr>
          <p:cNvPr id="7168" name="TextBox 7167"/>
          <p:cNvSpPr txBox="1"/>
          <p:nvPr/>
        </p:nvSpPr>
        <p:spPr>
          <a:xfrm>
            <a:off x="7696595" y="1294295"/>
            <a:ext cx="868175" cy="246221"/>
          </a:xfrm>
          <a:prstGeom prst="rect">
            <a:avLst/>
          </a:prstGeom>
          <a:noFill/>
        </p:spPr>
        <p:txBody>
          <a:bodyPr wrap="square" rtlCol="0">
            <a:spAutoFit/>
          </a:bodyPr>
          <a:lstStyle/>
          <a:p>
            <a:r>
              <a:rPr lang="en-US" sz="1000"/>
              <a:t>by</a:t>
            </a:r>
          </a:p>
        </p:txBody>
      </p:sp>
      <p:sp>
        <p:nvSpPr>
          <p:cNvPr id="7209" name="TextBox 7208"/>
          <p:cNvSpPr txBox="1"/>
          <p:nvPr/>
        </p:nvSpPr>
        <p:spPr>
          <a:xfrm rot="5400000">
            <a:off x="7517329" y="1933958"/>
            <a:ext cx="823481" cy="246221"/>
          </a:xfrm>
          <a:prstGeom prst="rect">
            <a:avLst/>
          </a:prstGeom>
          <a:noFill/>
        </p:spPr>
        <p:txBody>
          <a:bodyPr wrap="square" rtlCol="0">
            <a:spAutoFit/>
          </a:bodyPr>
          <a:lstStyle/>
          <a:p>
            <a:r>
              <a:rPr lang="en-US" sz="1000"/>
              <a:t>using</a:t>
            </a:r>
          </a:p>
        </p:txBody>
      </p:sp>
      <p:sp>
        <p:nvSpPr>
          <p:cNvPr id="7210" name="TextBox 7209"/>
          <p:cNvSpPr txBox="1"/>
          <p:nvPr/>
        </p:nvSpPr>
        <p:spPr>
          <a:xfrm>
            <a:off x="7552686" y="2468809"/>
            <a:ext cx="1012084" cy="246221"/>
          </a:xfrm>
          <a:prstGeom prst="rect">
            <a:avLst/>
          </a:prstGeom>
          <a:noFill/>
        </p:spPr>
        <p:txBody>
          <a:bodyPr wrap="square" rtlCol="0">
            <a:spAutoFit/>
          </a:bodyPr>
          <a:lstStyle/>
          <a:p>
            <a:r>
              <a:rPr lang="en-US" sz="1000" dirty="0"/>
              <a:t>in</a:t>
            </a:r>
          </a:p>
        </p:txBody>
      </p:sp>
      <p:sp>
        <p:nvSpPr>
          <p:cNvPr id="7211" name="TextBox 7210"/>
          <p:cNvSpPr txBox="1"/>
          <p:nvPr/>
        </p:nvSpPr>
        <p:spPr>
          <a:xfrm>
            <a:off x="6185686" y="2587636"/>
            <a:ext cx="1470995" cy="246221"/>
          </a:xfrm>
          <a:prstGeom prst="rect">
            <a:avLst/>
          </a:prstGeom>
          <a:noFill/>
        </p:spPr>
        <p:txBody>
          <a:bodyPr wrap="square" rtlCol="0">
            <a:spAutoFit/>
          </a:bodyPr>
          <a:lstStyle/>
          <a:p>
            <a:r>
              <a:rPr lang="en-US" sz="1000" dirty="0"/>
              <a:t>Algebraically using</a:t>
            </a:r>
          </a:p>
        </p:txBody>
      </p:sp>
      <p:sp>
        <p:nvSpPr>
          <p:cNvPr id="7212" name="TextBox 7211"/>
          <p:cNvSpPr txBox="1"/>
          <p:nvPr/>
        </p:nvSpPr>
        <p:spPr>
          <a:xfrm>
            <a:off x="3476750" y="2820355"/>
            <a:ext cx="886841" cy="246221"/>
          </a:xfrm>
          <a:prstGeom prst="rect">
            <a:avLst/>
          </a:prstGeom>
          <a:noFill/>
        </p:spPr>
        <p:txBody>
          <a:bodyPr wrap="square" rtlCol="0">
            <a:spAutoFit/>
          </a:bodyPr>
          <a:lstStyle/>
          <a:p>
            <a:r>
              <a:rPr lang="en-US" sz="1000"/>
              <a:t>On a</a:t>
            </a:r>
          </a:p>
        </p:txBody>
      </p:sp>
      <p:sp>
        <p:nvSpPr>
          <p:cNvPr id="7213" name="TextBox 7212"/>
          <p:cNvSpPr txBox="1"/>
          <p:nvPr/>
        </p:nvSpPr>
        <p:spPr>
          <a:xfrm>
            <a:off x="5186031" y="2822045"/>
            <a:ext cx="935369" cy="246221"/>
          </a:xfrm>
          <a:prstGeom prst="rect">
            <a:avLst/>
          </a:prstGeom>
          <a:noFill/>
        </p:spPr>
        <p:txBody>
          <a:bodyPr wrap="square" rtlCol="0">
            <a:spAutoFit/>
          </a:bodyPr>
          <a:lstStyle/>
          <a:p>
            <a:r>
              <a:rPr lang="en-US" sz="1000" dirty="0"/>
              <a:t>That are</a:t>
            </a:r>
          </a:p>
        </p:txBody>
      </p:sp>
      <p:sp>
        <p:nvSpPr>
          <p:cNvPr id="7214" name="TextBox 7213"/>
          <p:cNvSpPr txBox="1"/>
          <p:nvPr/>
        </p:nvSpPr>
        <p:spPr>
          <a:xfrm>
            <a:off x="3828657" y="3802789"/>
            <a:ext cx="908362" cy="246221"/>
          </a:xfrm>
          <a:prstGeom prst="rect">
            <a:avLst/>
          </a:prstGeom>
          <a:noFill/>
        </p:spPr>
        <p:txBody>
          <a:bodyPr wrap="square" rtlCol="0">
            <a:spAutoFit/>
          </a:bodyPr>
          <a:lstStyle/>
          <a:p>
            <a:r>
              <a:rPr lang="en-US" sz="1000"/>
              <a:t>That are</a:t>
            </a:r>
          </a:p>
        </p:txBody>
      </p:sp>
      <p:sp>
        <p:nvSpPr>
          <p:cNvPr id="7215" name="TextBox 7214"/>
          <p:cNvSpPr txBox="1"/>
          <p:nvPr/>
        </p:nvSpPr>
        <p:spPr>
          <a:xfrm>
            <a:off x="5171814" y="3868451"/>
            <a:ext cx="949586" cy="400110"/>
          </a:xfrm>
          <a:prstGeom prst="rect">
            <a:avLst/>
          </a:prstGeom>
          <a:noFill/>
        </p:spPr>
        <p:txBody>
          <a:bodyPr wrap="square" rtlCol="0">
            <a:spAutoFit/>
          </a:bodyPr>
          <a:lstStyle/>
          <a:p>
            <a:r>
              <a:rPr lang="en-US" sz="1000"/>
              <a:t>That  look like</a:t>
            </a:r>
          </a:p>
        </p:txBody>
      </p:sp>
      <p:sp>
        <p:nvSpPr>
          <p:cNvPr id="126" name="TextBox 125"/>
          <p:cNvSpPr txBox="1"/>
          <p:nvPr/>
        </p:nvSpPr>
        <p:spPr>
          <a:xfrm>
            <a:off x="4029064" y="4739609"/>
            <a:ext cx="949586" cy="400110"/>
          </a:xfrm>
          <a:prstGeom prst="rect">
            <a:avLst/>
          </a:prstGeom>
          <a:noFill/>
        </p:spPr>
        <p:txBody>
          <a:bodyPr wrap="square" rtlCol="0">
            <a:spAutoFit/>
          </a:bodyPr>
          <a:lstStyle/>
          <a:p>
            <a:r>
              <a:rPr lang="en-US" sz="1000"/>
              <a:t>That  look like</a:t>
            </a:r>
          </a:p>
        </p:txBody>
      </p:sp>
    </p:spTree>
    <p:extLst>
      <p:ext uri="{BB962C8B-B14F-4D97-AF65-F5344CB8AC3E}">
        <p14:creationId xmlns:p14="http://schemas.microsoft.com/office/powerpoint/2010/main" val="5947416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E70B7-4327-4B61-A5A1-68F69BAB6664}"/>
              </a:ext>
            </a:extLst>
          </p:cNvPr>
          <p:cNvSpPr>
            <a:spLocks noGrp="1"/>
          </p:cNvSpPr>
          <p:nvPr>
            <p:ph type="title"/>
          </p:nvPr>
        </p:nvSpPr>
        <p:spPr>
          <a:xfrm>
            <a:off x="475499" y="4550229"/>
            <a:ext cx="8181805" cy="1057655"/>
          </a:xfrm>
        </p:spPr>
        <p:txBody>
          <a:bodyPr vert="horz" lIns="91440" tIns="45720" rIns="91440" bIns="45720" rtlCol="0" anchor="b">
            <a:normAutofit/>
          </a:bodyPr>
          <a:lstStyle/>
          <a:p>
            <a:r>
              <a:rPr lang="en-US" sz="5200">
                <a:solidFill>
                  <a:schemeClr val="tx1">
                    <a:lumMod val="85000"/>
                    <a:lumOff val="15000"/>
                  </a:schemeClr>
                </a:solidFill>
              </a:rPr>
              <a:t>Take out your home fun</a:t>
            </a:r>
          </a:p>
        </p:txBody>
      </p:sp>
      <p:pic>
        <p:nvPicPr>
          <p:cNvPr id="11" name="Picture 10">
            <a:extLst>
              <a:ext uri="{FF2B5EF4-FFF2-40B4-BE49-F238E27FC236}">
                <a16:creationId xmlns:a16="http://schemas.microsoft.com/office/drawing/2014/main" id="{D243B5A2-D47F-4345-987F-24D17204D2DA}"/>
              </a:ext>
            </a:extLst>
          </p:cNvPr>
          <p:cNvPicPr>
            <a:picLocks noChangeAspect="1"/>
          </p:cNvPicPr>
          <p:nvPr/>
        </p:nvPicPr>
        <p:blipFill rotWithShape="1">
          <a:blip r:embed="rId2"/>
          <a:srcRect r="-2" b="18510"/>
          <a:stretch/>
        </p:blipFill>
        <p:spPr>
          <a:xfrm>
            <a:off x="476592" y="640080"/>
            <a:ext cx="8187348" cy="3602736"/>
          </a:xfrm>
          <a:prstGeom prst="rect">
            <a:avLst/>
          </a:prstGeom>
        </p:spPr>
      </p:pic>
      <p:cxnSp>
        <p:nvCxnSpPr>
          <p:cNvPr id="24" name="Straight Connector 23">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CFB8C0F-4E01-4C10-A861-0C16EB92D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C8D27C02-595E-4D3D-B7A4-16BB85077057}"/>
              </a:ext>
            </a:extLst>
          </p:cNvPr>
          <p:cNvSpPr>
            <a:spLocks noGrp="1"/>
          </p:cNvSpPr>
          <p:nvPr>
            <p:ph type="ftr" sz="quarter" idx="11"/>
          </p:nvPr>
        </p:nvSpPr>
        <p:spPr>
          <a:xfrm>
            <a:off x="2764638" y="6459785"/>
            <a:ext cx="3617103" cy="365125"/>
          </a:xfrm>
        </p:spPr>
        <p:txBody>
          <a:bodyPr vert="horz" lIns="91440" tIns="45720" rIns="91440" bIns="45720" rtlCol="0" anchor="ctr">
            <a:normAutofit/>
          </a:bodyPr>
          <a:lstStyle/>
          <a:p>
            <a:pPr eaLnBrk="1" hangingPunct="1">
              <a:spcAft>
                <a:spcPts val="600"/>
              </a:spcAft>
              <a:defRPr/>
            </a:pPr>
            <a:r>
              <a:rPr lang="en-US" kern="1200" cap="all" baseline="0">
                <a:solidFill>
                  <a:srgbClr val="FFFFFF"/>
                </a:solidFill>
                <a:latin typeface="+mn-lt"/>
                <a:ea typeface="+mn-ea"/>
                <a:cs typeface="+mn-cs"/>
              </a:rPr>
              <a:t>University of Kansas Center for Research on Learning  2006</a:t>
            </a:r>
          </a:p>
        </p:txBody>
      </p:sp>
      <p:sp>
        <p:nvSpPr>
          <p:cNvPr id="5" name="Slide Number Placeholder 4">
            <a:extLst>
              <a:ext uri="{FF2B5EF4-FFF2-40B4-BE49-F238E27FC236}">
                <a16:creationId xmlns:a16="http://schemas.microsoft.com/office/drawing/2014/main" id="{AC3E3E08-CB64-48A7-BDDC-236DBC50BCB4}"/>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eaLnBrk="1" hangingPunct="1">
              <a:spcAft>
                <a:spcPts val="600"/>
              </a:spcAft>
              <a:defRPr/>
            </a:pPr>
            <a:fld id="{D7E980DF-4CF3-49C6-B4AA-B2DD177B7BE2}" type="slidenum">
              <a:rPr lang="en-US" altLang="en-US" smtClean="0">
                <a:latin typeface="+mn-lt"/>
                <a:ea typeface="+mn-ea"/>
              </a:rPr>
              <a:pPr eaLnBrk="1" hangingPunct="1">
                <a:spcAft>
                  <a:spcPts val="600"/>
                </a:spcAft>
                <a:defRPr/>
              </a:pPr>
              <a:t>69</a:t>
            </a:fld>
            <a:endParaRPr lang="en-US" altLang="en-US">
              <a:latin typeface="+mn-lt"/>
              <a:ea typeface="+mn-ea"/>
            </a:endParaRPr>
          </a:p>
        </p:txBody>
      </p:sp>
    </p:spTree>
    <p:extLst>
      <p:ext uri="{BB962C8B-B14F-4D97-AF65-F5344CB8AC3E}">
        <p14:creationId xmlns:p14="http://schemas.microsoft.com/office/powerpoint/2010/main" val="236636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355725" y="37179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endParaRPr lang="en-US">
              <a:latin typeface="Times" charset="0"/>
            </a:endParaRPr>
          </a:p>
        </p:txBody>
      </p:sp>
      <p:sp>
        <p:nvSpPr>
          <p:cNvPr id="40962" name="Rectangle 7"/>
          <p:cNvSpPr>
            <a:spLocks noGrp="1" noChangeArrowheads="1"/>
          </p:cNvSpPr>
          <p:nvPr>
            <p:ph type="ctrTitle"/>
          </p:nvPr>
        </p:nvSpPr>
        <p:spPr>
          <a:xfrm>
            <a:off x="862965" y="2914650"/>
            <a:ext cx="7505874" cy="1410462"/>
          </a:xfrm>
        </p:spPr>
        <p:txBody>
          <a:bodyPr rtlCol="0">
            <a:noAutofit/>
          </a:bodyPr>
          <a:lstStyle/>
          <a:p>
            <a:pPr eaLnBrk="1" fontAlgn="auto" hangingPunct="1">
              <a:spcAft>
                <a:spcPts val="0"/>
              </a:spcAft>
              <a:defRPr/>
            </a:pPr>
            <a:r>
              <a:rPr lang="en-US" sz="4800" b="1" dirty="0">
                <a:solidFill>
                  <a:schemeClr val="tx1">
                    <a:lumMod val="90000"/>
                    <a:lumOff val="10000"/>
                  </a:schemeClr>
                </a:solidFill>
                <a:latin typeface="Arial" charset="0"/>
                <a:ea typeface="ＭＳ Ｐゴシック" charset="0"/>
                <a:cs typeface="ＭＳ Ｐゴシック" charset="0"/>
              </a:rPr>
              <a:t>Unit Organizer Routine</a:t>
            </a:r>
            <a:endParaRPr lang="en-US" sz="4800" dirty="0">
              <a:solidFill>
                <a:schemeClr val="tx1">
                  <a:lumMod val="90000"/>
                  <a:lumOff val="10000"/>
                </a:schemeClr>
              </a:solidFill>
              <a:latin typeface="Arial" charset="0"/>
              <a:ea typeface="ＭＳ Ｐゴシック" charset="0"/>
              <a:cs typeface="ＭＳ Ｐゴシック"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6411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OUTSIDE CIRCLES</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70</a:t>
            </a:fld>
            <a:endParaRPr lang="en-US" altLang="en-US"/>
          </a:p>
        </p:txBody>
      </p:sp>
      <p:pic>
        <p:nvPicPr>
          <p:cNvPr id="1026" name="Picture 2" descr="Image result for inside outside 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 y="2349651"/>
            <a:ext cx="3525611" cy="349869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348570" y="2348797"/>
            <a:ext cx="4557950" cy="3109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Read the “cue” script you created for homework</a:t>
            </a:r>
          </a:p>
          <a:p>
            <a:pPr marL="0" indent="0">
              <a:buNone/>
            </a:pPr>
            <a:r>
              <a:rPr lang="en-US" dirty="0">
                <a:latin typeface="Arial" panose="020B0604020202020204" pitchFamily="34" charset="0"/>
                <a:cs typeface="Arial" panose="020B0604020202020204" pitchFamily="34" charset="0"/>
              </a:rPr>
              <a:t>Or</a:t>
            </a:r>
          </a:p>
          <a:p>
            <a:pPr>
              <a:buFont typeface="Arial" panose="020B0604020202020204" pitchFamily="34" charset="0"/>
              <a:buChar char="•"/>
            </a:pPr>
            <a:r>
              <a:rPr lang="en-US" dirty="0">
                <a:latin typeface="Arial" panose="020B0604020202020204" pitchFamily="34" charset="0"/>
                <a:cs typeface="Arial" panose="020B0604020202020204" pitchFamily="34" charset="0"/>
              </a:rPr>
              <a:t>Read a “cue” script for the unit organizer</a:t>
            </a:r>
          </a:p>
        </p:txBody>
      </p:sp>
    </p:spTree>
    <p:extLst>
      <p:ext uri="{BB962C8B-B14F-4D97-AF65-F5344CB8AC3E}">
        <p14:creationId xmlns:p14="http://schemas.microsoft.com/office/powerpoint/2010/main" val="3384529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Exit Ticket: Self-Reflection</a:t>
            </a:r>
          </a:p>
        </p:txBody>
      </p:sp>
      <p:sp>
        <p:nvSpPr>
          <p:cNvPr id="221187" name="Content Placeholder 2"/>
          <p:cNvSpPr>
            <a:spLocks noGrp="1"/>
          </p:cNvSpPr>
          <p:nvPr>
            <p:ph idx="1"/>
          </p:nvPr>
        </p:nvSpPr>
        <p:spPr/>
        <p:txBody>
          <a:bodyPr>
            <a:normAutofit/>
          </a:bodyPr>
          <a:lstStyle/>
          <a:p>
            <a:r>
              <a:rPr lang="en-US" altLang="en-US" sz="3200" dirty="0"/>
              <a:t>What aspects of cue do review are already integrated into your teaching practice and where?</a:t>
            </a:r>
          </a:p>
          <a:p>
            <a:r>
              <a:rPr lang="en-US" altLang="en-US" sz="3200" dirty="0"/>
              <a:t>Which are not?  Over the next three days think about how you might integrate those missing pieces.  </a:t>
            </a:r>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2211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BE22F0FF-CA9C-48F3-84AE-E33C7187D0FA}" type="slidenum">
              <a:rPr lang="en-US" altLang="en-US" sz="1000" smtClean="0">
                <a:solidFill>
                  <a:srgbClr val="FFFFFF"/>
                </a:solidFill>
              </a:rPr>
              <a:pPr/>
              <a:t>71</a:t>
            </a:fld>
            <a:endParaRPr lang="en-US" altLang="en-US" sz="1000">
              <a:solidFill>
                <a:srgbClr val="FFFFFF"/>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Teach the Unit Organizer?</a:t>
            </a:r>
          </a:p>
        </p:txBody>
      </p:sp>
      <p:pic>
        <p:nvPicPr>
          <p:cNvPr id="6" name="Content Placeholder 5"/>
          <p:cNvPicPr>
            <a:picLocks noGrp="1" noChangeAspect="1"/>
          </p:cNvPicPr>
          <p:nvPr>
            <p:ph idx="1"/>
          </p:nvPr>
        </p:nvPicPr>
        <p:blipFill>
          <a:blip r:embed="rId3"/>
          <a:stretch>
            <a:fillRect/>
          </a:stretch>
        </p:blipFill>
        <p:spPr>
          <a:xfrm>
            <a:off x="1745780" y="1846263"/>
            <a:ext cx="5696889" cy="4022725"/>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72</a:t>
            </a:fld>
            <a:endParaRPr lang="en-US" altLang="en-US"/>
          </a:p>
        </p:txBody>
      </p:sp>
    </p:spTree>
    <p:extLst>
      <p:ext uri="{BB962C8B-B14F-4D97-AF65-F5344CB8AC3E}">
        <p14:creationId xmlns:p14="http://schemas.microsoft.com/office/powerpoint/2010/main" val="4200065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Notice?</a:t>
            </a:r>
          </a:p>
        </p:txBody>
      </p:sp>
      <p:pic>
        <p:nvPicPr>
          <p:cNvPr id="6" name="Content Placeholder 5"/>
          <p:cNvPicPr>
            <a:picLocks noGrp="1" noChangeAspect="1"/>
          </p:cNvPicPr>
          <p:nvPr>
            <p:ph idx="1"/>
          </p:nvPr>
        </p:nvPicPr>
        <p:blipFill>
          <a:blip r:embed="rId3"/>
          <a:stretch>
            <a:fillRect/>
          </a:stretch>
        </p:blipFill>
        <p:spPr>
          <a:xfrm>
            <a:off x="1892831" y="1894389"/>
            <a:ext cx="5360718" cy="4022725"/>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73</a:t>
            </a:fld>
            <a:endParaRPr lang="en-US" altLang="en-US"/>
          </a:p>
        </p:txBody>
      </p:sp>
    </p:spTree>
    <p:extLst>
      <p:ext uri="{BB962C8B-B14F-4D97-AF65-F5344CB8AC3E}">
        <p14:creationId xmlns:p14="http://schemas.microsoft.com/office/powerpoint/2010/main" val="3022173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Review of “CUE DO REVIEW”</a:t>
            </a:r>
          </a:p>
        </p:txBody>
      </p:sp>
      <p:sp>
        <p:nvSpPr>
          <p:cNvPr id="22531" name="Content Placeholder 2"/>
          <p:cNvSpPr>
            <a:spLocks noGrp="1"/>
          </p:cNvSpPr>
          <p:nvPr>
            <p:ph idx="1"/>
          </p:nvPr>
        </p:nvSpPr>
        <p:spPr/>
        <p:txBody>
          <a:bodyPr>
            <a:normAutofit/>
          </a:bodyPr>
          <a:lstStyle/>
          <a:p>
            <a:pPr marL="91440" indent="-91440" eaLnBrk="1" fontAlgn="auto" hangingPunct="1">
              <a:buClr>
                <a:srgbClr val="99CB38"/>
              </a:buClr>
              <a:buFont typeface="Calibri" panose="020F0502020204030204" pitchFamily="34" charset="0"/>
              <a:buNone/>
              <a:defRPr/>
            </a:pPr>
            <a:r>
              <a:rPr lang="en-US" sz="2400" b="1" dirty="0">
                <a:solidFill>
                  <a:prstClr val="black">
                    <a:lumMod val="75000"/>
                    <a:lumOff val="25000"/>
                  </a:prstClr>
                </a:solidFill>
              </a:rPr>
              <a:t>Cue:</a:t>
            </a:r>
            <a:r>
              <a:rPr lang="en-US" sz="2400" dirty="0">
                <a:solidFill>
                  <a:prstClr val="black">
                    <a:lumMod val="75000"/>
                    <a:lumOff val="25000"/>
                  </a:prstClr>
                </a:solidFill>
              </a:rPr>
              <a:t>  teacher announces the CE routine and explains its use, how it will help students and expectations for student participation</a:t>
            </a:r>
          </a:p>
          <a:p>
            <a:pPr marL="91440" indent="-91440" eaLnBrk="1" fontAlgn="auto" hangingPunct="1">
              <a:buClr>
                <a:srgbClr val="99CB38"/>
              </a:buClr>
              <a:buFont typeface="Calibri" panose="020F0502020204030204" pitchFamily="34" charset="0"/>
              <a:buNone/>
              <a:defRPr/>
            </a:pPr>
            <a:r>
              <a:rPr lang="en-US" sz="2400" b="1" dirty="0">
                <a:solidFill>
                  <a:prstClr val="black">
                    <a:lumMod val="75000"/>
                    <a:lumOff val="25000"/>
                  </a:prstClr>
                </a:solidFill>
              </a:rPr>
              <a:t>Do: </a:t>
            </a:r>
            <a:r>
              <a:rPr lang="en-US" sz="2400" dirty="0">
                <a:solidFill>
                  <a:prstClr val="black">
                    <a:lumMod val="75000"/>
                    <a:lumOff val="25000"/>
                  </a:prstClr>
                </a:solidFill>
              </a:rPr>
              <a:t>teacher and class collaboratively construct the device using the Linking Steps that “connect” the content to the needs and goals of students</a:t>
            </a:r>
          </a:p>
          <a:p>
            <a:pPr marL="91440" indent="-91440" eaLnBrk="1" fontAlgn="auto" hangingPunct="1">
              <a:buClr>
                <a:srgbClr val="99CB38"/>
              </a:buClr>
              <a:buFont typeface="Calibri" panose="020F0502020204030204" pitchFamily="34" charset="0"/>
              <a:buNone/>
              <a:defRPr/>
            </a:pPr>
            <a:r>
              <a:rPr lang="en-US" sz="2400" b="1" dirty="0">
                <a:solidFill>
                  <a:prstClr val="black">
                    <a:lumMod val="75000"/>
                    <a:lumOff val="25000"/>
                  </a:prstClr>
                </a:solidFill>
              </a:rPr>
              <a:t>Review:</a:t>
            </a:r>
            <a:r>
              <a:rPr lang="en-US" sz="2400" dirty="0">
                <a:solidFill>
                  <a:prstClr val="black">
                    <a:lumMod val="75000"/>
                    <a:lumOff val="25000"/>
                  </a:prstClr>
                </a:solidFill>
              </a:rPr>
              <a:t> Information presented in the device is reviewed and confirmed, use of the device is reviewed and confirmed, use of the device as a learning and study tool is modeled</a:t>
            </a:r>
          </a:p>
          <a:p>
            <a:pPr marL="0" indent="0">
              <a:buFont typeface="Calibri" panose="020F0502020204030204" pitchFamily="34" charset="0"/>
              <a:buNone/>
              <a:defRPr/>
            </a:pPr>
            <a:endParaRPr lang="en-US" altLang="en-US" sz="3200"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1597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89D91DD8-18DF-4AC5-AF4B-93CD5DB33EBC}" type="slidenum">
              <a:rPr lang="en-US" altLang="en-US" sz="1000" smtClean="0">
                <a:solidFill>
                  <a:srgbClr val="FFFFFF"/>
                </a:solidFill>
              </a:rPr>
              <a:pPr/>
              <a:t>74</a:t>
            </a:fld>
            <a:endParaRPr lang="en-US" altLang="en-US" sz="1000">
              <a:solidFill>
                <a:srgbClr val="FFFFFF"/>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Draft Your Own Unit Organizer</a:t>
            </a:r>
          </a:p>
        </p:txBody>
      </p:sp>
      <p:sp>
        <p:nvSpPr>
          <p:cNvPr id="3" name="Content Placeholder 2"/>
          <p:cNvSpPr>
            <a:spLocks noGrp="1"/>
          </p:cNvSpPr>
          <p:nvPr>
            <p:ph idx="1"/>
          </p:nvPr>
        </p:nvSpPr>
        <p:spPr/>
        <p:txBody>
          <a:bodyPr/>
          <a:lstStyle/>
          <a:p>
            <a:r>
              <a:rPr lang="en-US" sz="2800" dirty="0"/>
              <a:t>Menu of Options for Learning:</a:t>
            </a:r>
          </a:p>
          <a:p>
            <a:pPr marL="457200" indent="-457200">
              <a:buFont typeface="+mj-lt"/>
              <a:buAutoNum type="arabicPeriod"/>
            </a:pPr>
            <a:r>
              <a:rPr lang="en-US" sz="2800" dirty="0"/>
              <a:t>Small group led by facilitator.</a:t>
            </a:r>
          </a:p>
          <a:p>
            <a:pPr marL="457200" indent="-457200">
              <a:buFont typeface="+mj-lt"/>
              <a:buAutoNum type="arabicPeriod"/>
            </a:pPr>
            <a:r>
              <a:rPr lang="en-US" sz="2800" dirty="0"/>
              <a:t>View the PowerPoint for unit organizer</a:t>
            </a:r>
          </a:p>
          <a:p>
            <a:pPr marL="457200" indent="-457200">
              <a:buFont typeface="+mj-lt"/>
              <a:buAutoNum type="arabicPeriod"/>
            </a:pPr>
            <a:r>
              <a:rPr lang="en-US" sz="2800" dirty="0"/>
              <a:t>Read the guidebook for unit organizer</a:t>
            </a:r>
          </a:p>
          <a:p>
            <a:pPr marL="457200" indent="-457200">
              <a:buFont typeface="+mj-lt"/>
              <a:buAutoNum type="arabicPeriod"/>
            </a:pPr>
            <a:r>
              <a:rPr lang="en-US" sz="2800" dirty="0"/>
              <a:t>Review online resources (</a:t>
            </a:r>
            <a:r>
              <a:rPr lang="en-US" sz="2800" dirty="0" err="1"/>
              <a:t>Livebinders</a:t>
            </a:r>
            <a:r>
              <a:rPr lang="en-US" sz="2800" dirty="0"/>
              <a:t> and SIM EDU)</a:t>
            </a:r>
          </a:p>
          <a:p>
            <a:pPr marL="457200" indent="-457200">
              <a:buFont typeface="+mj-lt"/>
              <a:buAutoNum type="arabicPeriod"/>
            </a:pPr>
            <a:r>
              <a:rPr lang="en-US" sz="2800" dirty="0"/>
              <a:t>Work in small content groups</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75</a:t>
            </a:fld>
            <a:endParaRPr lang="en-US" altLang="en-US"/>
          </a:p>
        </p:txBody>
      </p:sp>
    </p:spTree>
    <p:extLst>
      <p:ext uri="{BB962C8B-B14F-4D97-AF65-F5344CB8AC3E}">
        <p14:creationId xmlns:p14="http://schemas.microsoft.com/office/powerpoint/2010/main" val="37463690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338"/>
            <a:ext cx="8885238" cy="1449387"/>
          </a:xfrm>
        </p:spPr>
        <p:txBody>
          <a:bodyPr>
            <a:noAutofit/>
          </a:bodyPr>
          <a:lstStyle/>
          <a:p>
            <a:pPr>
              <a:defRPr/>
            </a:pPr>
            <a:r>
              <a:rPr lang="en-US" sz="5400" b="1" dirty="0"/>
              <a:t>Self Assess with Device Checklist</a:t>
            </a:r>
          </a:p>
        </p:txBody>
      </p:sp>
      <p:pic>
        <p:nvPicPr>
          <p:cNvPr id="194565" name="Picture 2" descr="https://encrypted-tbn1.gstatic.com/images?q=tbn:ANd9GcSnpfKH3d2kAI-boeRyj2_fAS2F9WQoebsNYfi2OtKmrXVExbE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9488" y="1843088"/>
            <a:ext cx="6494462" cy="4305300"/>
          </a:xfrm>
          <a:noFill/>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1945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510EF38F-E14D-4CAE-BA48-FBF4BD770C79}" type="slidenum">
              <a:rPr lang="en-US" altLang="en-US" sz="1000" smtClean="0">
                <a:solidFill>
                  <a:srgbClr val="FFFFFF"/>
                </a:solidFill>
              </a:rPr>
              <a:pPr/>
              <a:t>76</a:t>
            </a:fld>
            <a:endParaRPr lang="en-US" altLang="en-US" sz="1000">
              <a:solidFill>
                <a:srgbClr val="FFFFFF"/>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Debrief on the Process</a:t>
            </a:r>
          </a:p>
        </p:txBody>
      </p:sp>
      <p:sp>
        <p:nvSpPr>
          <p:cNvPr id="5" name="Content Placeholder 4"/>
          <p:cNvSpPr>
            <a:spLocks noGrp="1"/>
          </p:cNvSpPr>
          <p:nvPr>
            <p:ph idx="1"/>
          </p:nvPr>
        </p:nvSpPr>
        <p:spPr/>
        <p:txBody>
          <a:bodyPr>
            <a:normAutofit/>
          </a:bodyPr>
          <a:lstStyle/>
          <a:p>
            <a:r>
              <a:rPr lang="en-US" sz="3600" dirty="0"/>
              <a:t>What has been challenging so far?</a:t>
            </a:r>
          </a:p>
          <a:p>
            <a:r>
              <a:rPr lang="en-US" sz="3600" dirty="0"/>
              <a:t>Any questions?</a:t>
            </a:r>
          </a:p>
        </p:txBody>
      </p:sp>
      <p:sp>
        <p:nvSpPr>
          <p:cNvPr id="2" name="Footer Placeholder 1"/>
          <p:cNvSpPr>
            <a:spLocks noGrp="1"/>
          </p:cNvSpPr>
          <p:nvPr>
            <p:ph type="ftr" sz="quarter" idx="11"/>
          </p:nvPr>
        </p:nvSpPr>
        <p:spPr/>
        <p:txBody>
          <a:bodyPr/>
          <a:lstStyle/>
          <a:p>
            <a:pPr>
              <a:defRPr/>
            </a:pPr>
            <a:r>
              <a:rPr lang="en-US"/>
              <a:t>University of Kansas Center for Research on Learning  2006</a:t>
            </a:r>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77</a:t>
            </a:fld>
            <a:endParaRPr lang="en-US" altLang="en-US"/>
          </a:p>
        </p:txBody>
      </p:sp>
    </p:spTree>
    <p:extLst>
      <p:ext uri="{BB962C8B-B14F-4D97-AF65-F5344CB8AC3E}">
        <p14:creationId xmlns:p14="http://schemas.microsoft.com/office/powerpoint/2010/main" val="23820836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Finish Drafting Your Unit Organizers</a:t>
            </a:r>
          </a:p>
        </p:txBody>
      </p:sp>
      <p:pic>
        <p:nvPicPr>
          <p:cNvPr id="23961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908" y="1846263"/>
            <a:ext cx="5376634" cy="4022725"/>
          </a:xfr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2396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4274EEE3-0BF5-4D1B-A3DD-81577C90FCC8}" type="slidenum">
              <a:rPr lang="en-US" altLang="en-US" sz="1000" smtClean="0">
                <a:solidFill>
                  <a:srgbClr val="FFFFFF"/>
                </a:solidFill>
              </a:rPr>
              <a:pPr/>
              <a:t>78</a:t>
            </a:fld>
            <a:endParaRPr lang="en-US" altLang="en-US" sz="1000">
              <a:solidFill>
                <a:srgbClr val="FFFFFF"/>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To Do…</a:t>
            </a:r>
          </a:p>
        </p:txBody>
      </p:sp>
      <p:sp>
        <p:nvSpPr>
          <p:cNvPr id="3" name="Content Placeholder 2"/>
          <p:cNvSpPr>
            <a:spLocks noGrp="1"/>
          </p:cNvSpPr>
          <p:nvPr>
            <p:ph idx="1"/>
          </p:nvPr>
        </p:nvSpPr>
        <p:spPr/>
        <p:txBody>
          <a:bodyPr>
            <a:normAutofit/>
          </a:bodyPr>
          <a:lstStyle/>
          <a:p>
            <a:pPr marL="742950" indent="-742950">
              <a:buFont typeface="+mj-lt"/>
              <a:buAutoNum type="arabicPeriod"/>
              <a:defRPr/>
            </a:pPr>
            <a:r>
              <a:rPr lang="en-US" sz="3600" dirty="0"/>
              <a:t>Take the Unit Organizer knowledge check in EDU</a:t>
            </a:r>
          </a:p>
          <a:p>
            <a:pPr marL="742950" indent="-742950">
              <a:buFont typeface="+mj-lt"/>
              <a:buAutoNum type="arabicPeriod"/>
              <a:defRPr/>
            </a:pPr>
            <a:r>
              <a:rPr lang="en-US" sz="3600" dirty="0"/>
              <a:t>Take the Unit Organizer Evaluation in EDU</a:t>
            </a:r>
          </a:p>
          <a:p>
            <a:pPr marL="742950" indent="-742950">
              <a:buFont typeface="+mj-lt"/>
              <a:buAutoNum type="arabicPeriod"/>
              <a:defRPr/>
            </a:pPr>
            <a:r>
              <a:rPr lang="en-US" sz="3600" dirty="0"/>
              <a:t>Upload an electronic course organizer draft device into EDU</a:t>
            </a:r>
          </a:p>
          <a:p>
            <a:pPr marL="742950" indent="-742950">
              <a:buFont typeface="+mj-lt"/>
              <a:buAutoNum type="arabicPeriod"/>
              <a:defRPr/>
            </a:pPr>
            <a:endParaRPr lang="en-US" sz="3600"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2263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E9D19EA2-FDC5-4803-BB0D-6DD844DA4565}" type="slidenum">
              <a:rPr lang="en-US" altLang="en-US" sz="1000" smtClean="0">
                <a:solidFill>
                  <a:srgbClr val="FFFFFF"/>
                </a:solidFill>
              </a:rPr>
              <a:pPr/>
              <a:t>79</a:t>
            </a:fld>
            <a:endParaRPr lang="en-US" altLang="en-US" sz="1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359" y="402352"/>
            <a:ext cx="1572999" cy="1032910"/>
          </a:xfrm>
        </p:spPr>
        <p:txBody>
          <a:bodyPr/>
          <a:lstStyle/>
          <a:p>
            <a:r>
              <a:rPr lang="en-US" b="1" dirty="0">
                <a:latin typeface="+mn-lt"/>
              </a:rPr>
              <a:t>Tab it </a:t>
            </a:r>
          </a:p>
        </p:txBody>
      </p:sp>
      <p:sp>
        <p:nvSpPr>
          <p:cNvPr id="3" name="Content Placeholder 2"/>
          <p:cNvSpPr>
            <a:spLocks noGrp="1"/>
          </p:cNvSpPr>
          <p:nvPr>
            <p:ph idx="1"/>
          </p:nvPr>
        </p:nvSpPr>
        <p:spPr/>
        <p:txBody>
          <a:bodyPr>
            <a:normAutofit lnSpcReduction="10000"/>
          </a:bodyPr>
          <a:lstStyle/>
          <a:p>
            <a:r>
              <a:rPr lang="en-US" sz="3200" b="1" i="1" dirty="0"/>
              <a:t>In the Unit Organizer Guidebook:</a:t>
            </a:r>
          </a:p>
          <a:p>
            <a:pPr>
              <a:buFont typeface="Calibri" panose="020F0502020204030204" pitchFamily="34" charset="0"/>
              <a:buChar char="⌂"/>
            </a:pPr>
            <a:r>
              <a:rPr lang="en-US" sz="3200" dirty="0"/>
              <a:t>Research (page 3)</a:t>
            </a:r>
          </a:p>
          <a:p>
            <a:pPr>
              <a:buFont typeface="Calibri" panose="020F0502020204030204" pitchFamily="34" charset="0"/>
              <a:buChar char="⌂"/>
            </a:pPr>
            <a:r>
              <a:rPr lang="en-US" sz="3200" dirty="0"/>
              <a:t>Overview of the Sections (pages 6-9)</a:t>
            </a:r>
          </a:p>
          <a:p>
            <a:pPr>
              <a:buFont typeface="Calibri" panose="020F0502020204030204" pitchFamily="34" charset="0"/>
              <a:buChar char="⌂"/>
            </a:pPr>
            <a:r>
              <a:rPr lang="en-US" sz="3200" dirty="0"/>
              <a:t>Linking Steps (pages 10-11)</a:t>
            </a:r>
          </a:p>
          <a:p>
            <a:pPr>
              <a:buFont typeface="Calibri" panose="020F0502020204030204" pitchFamily="34" charset="0"/>
              <a:buChar char="⌂"/>
            </a:pPr>
            <a:r>
              <a:rPr lang="en-US" sz="3200" dirty="0"/>
              <a:t>Cue Do Review Sequence (pages 12-15)</a:t>
            </a:r>
          </a:p>
          <a:p>
            <a:pPr>
              <a:buFont typeface="Calibri" panose="020F0502020204030204" pitchFamily="34" charset="0"/>
              <a:buChar char="⌂"/>
            </a:pPr>
            <a:r>
              <a:rPr lang="en-US" sz="3200" dirty="0"/>
              <a:t>Constructing a Draft (pages 21-26)</a:t>
            </a:r>
          </a:p>
          <a:p>
            <a:pPr>
              <a:buFont typeface="Calibri" panose="020F0502020204030204" pitchFamily="34" charset="0"/>
              <a:buChar char="⌂"/>
            </a:pPr>
            <a:r>
              <a:rPr lang="en-US" sz="3200" dirty="0"/>
              <a:t>Unit Relationships (page 53)</a:t>
            </a:r>
          </a:p>
        </p:txBody>
      </p:sp>
    </p:spTree>
    <p:extLst>
      <p:ext uri="{BB962C8B-B14F-4D97-AF65-F5344CB8AC3E}">
        <p14:creationId xmlns:p14="http://schemas.microsoft.com/office/powerpoint/2010/main" val="10843280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B4D9-5F1A-4F94-A26B-AAEAC3F8150B}"/>
              </a:ext>
            </a:extLst>
          </p:cNvPr>
          <p:cNvSpPr>
            <a:spLocks noGrp="1"/>
          </p:cNvSpPr>
          <p:nvPr>
            <p:ph type="title"/>
          </p:nvPr>
        </p:nvSpPr>
        <p:spPr/>
        <p:txBody>
          <a:bodyPr/>
          <a:lstStyle/>
          <a:p>
            <a:r>
              <a:rPr lang="en-US" dirty="0"/>
              <a:t>Question types – Jay Walking</a:t>
            </a:r>
          </a:p>
        </p:txBody>
      </p:sp>
      <p:sp>
        <p:nvSpPr>
          <p:cNvPr id="3" name="Content Placeholder 2">
            <a:extLst>
              <a:ext uri="{FF2B5EF4-FFF2-40B4-BE49-F238E27FC236}">
                <a16:creationId xmlns:a16="http://schemas.microsoft.com/office/drawing/2014/main" id="{4FE7D76D-9B3F-4491-A488-7EDEA353048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0928DAE-2985-408E-9F61-06C56CF44251}"/>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E72E23E6-3697-483C-92F8-84BE332B3F70}"/>
              </a:ext>
            </a:extLst>
          </p:cNvPr>
          <p:cNvSpPr>
            <a:spLocks noGrp="1"/>
          </p:cNvSpPr>
          <p:nvPr>
            <p:ph type="sldNum" sz="quarter" idx="12"/>
          </p:nvPr>
        </p:nvSpPr>
        <p:spPr/>
        <p:txBody>
          <a:bodyPr/>
          <a:lstStyle/>
          <a:p>
            <a:pPr>
              <a:defRPr/>
            </a:pPr>
            <a:fld id="{D7E980DF-4CF3-49C6-B4AA-B2DD177B7BE2}" type="slidenum">
              <a:rPr lang="en-US" altLang="en-US" smtClean="0"/>
              <a:pPr>
                <a:defRPr/>
              </a:pPr>
              <a:t>80</a:t>
            </a:fld>
            <a:endParaRPr lang="en-US" altLang="en-US"/>
          </a:p>
        </p:txBody>
      </p:sp>
    </p:spTree>
    <p:extLst>
      <p:ext uri="{BB962C8B-B14F-4D97-AF65-F5344CB8AC3E}">
        <p14:creationId xmlns:p14="http://schemas.microsoft.com/office/powerpoint/2010/main" val="31834153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51948" y="430307"/>
            <a:ext cx="8490028" cy="5438682"/>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81</a:t>
            </a:fld>
            <a:endParaRPr lang="en-US" altLang="en-US"/>
          </a:p>
        </p:txBody>
      </p:sp>
    </p:spTree>
    <p:extLst>
      <p:ext uri="{BB962C8B-B14F-4D97-AF65-F5344CB8AC3E}">
        <p14:creationId xmlns:p14="http://schemas.microsoft.com/office/powerpoint/2010/main" val="16408542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itle 1"/>
          <p:cNvSpPr>
            <a:spLocks noGrp="1"/>
          </p:cNvSpPr>
          <p:nvPr>
            <p:ph type="title"/>
          </p:nvPr>
        </p:nvSpPr>
        <p:spPr>
          <a:xfrm>
            <a:off x="822325" y="287338"/>
            <a:ext cx="4445000" cy="1449387"/>
          </a:xfrm>
        </p:spPr>
        <p:txBody>
          <a:bodyPr/>
          <a:lstStyle/>
          <a:p>
            <a:pPr>
              <a:defRPr/>
            </a:pPr>
            <a:r>
              <a:rPr lang="en-US" altLang="en-US" b="1" dirty="0">
                <a:solidFill>
                  <a:srgbClr val="0070C0"/>
                </a:solidFill>
              </a:rPr>
              <a:t>SMARTER</a:t>
            </a:r>
            <a:r>
              <a:rPr lang="en-US" altLang="en-US" dirty="0"/>
              <a:t> Planning	</a:t>
            </a:r>
          </a:p>
        </p:txBody>
      </p:sp>
      <p:sp>
        <p:nvSpPr>
          <p:cNvPr id="277507" name="Content Placeholder 2"/>
          <p:cNvSpPr>
            <a:spLocks noGrp="1"/>
          </p:cNvSpPr>
          <p:nvPr>
            <p:ph idx="1"/>
          </p:nvPr>
        </p:nvSpPr>
        <p:spPr>
          <a:xfrm>
            <a:off x="822325" y="1846263"/>
            <a:ext cx="7543800" cy="4267200"/>
          </a:xfrm>
        </p:spPr>
        <p:txBody>
          <a:bodyPr/>
          <a:lstStyle/>
          <a:p>
            <a:pPr>
              <a:buFont typeface="Symbol" panose="05050102010706020507" pitchFamily="18" charset="2"/>
              <a:buChar char="Ö"/>
            </a:pPr>
            <a:r>
              <a:rPr lang="en-US" altLang="en-US" sz="3200" b="1" dirty="0">
                <a:solidFill>
                  <a:srgbClr val="0000FF"/>
                </a:solidFill>
              </a:rPr>
              <a:t>S</a:t>
            </a:r>
            <a:r>
              <a:rPr lang="en-US" altLang="en-US" sz="2800" dirty="0"/>
              <a:t>hape the Critical Questions</a:t>
            </a:r>
          </a:p>
          <a:p>
            <a:pPr>
              <a:buFont typeface="Symbol" panose="05050102010706020507" pitchFamily="18" charset="2"/>
              <a:buChar char="Ö"/>
            </a:pPr>
            <a:r>
              <a:rPr lang="en-US" altLang="en-US" sz="3200" b="1" dirty="0">
                <a:solidFill>
                  <a:srgbClr val="0000FF"/>
                </a:solidFill>
              </a:rPr>
              <a:t>M</a:t>
            </a:r>
            <a:r>
              <a:rPr lang="en-US" altLang="en-US" sz="2800" dirty="0"/>
              <a:t>ap the Critical Content</a:t>
            </a:r>
          </a:p>
          <a:p>
            <a:r>
              <a:rPr lang="en-US" altLang="en-US" sz="3200" b="1" dirty="0">
                <a:solidFill>
                  <a:srgbClr val="0000FF"/>
                </a:solidFill>
              </a:rPr>
              <a:t>A</a:t>
            </a:r>
            <a:r>
              <a:rPr lang="en-US" altLang="en-US" sz="2800" dirty="0"/>
              <a:t>nalyze for Learning Difficulties</a:t>
            </a:r>
          </a:p>
          <a:p>
            <a:r>
              <a:rPr lang="en-US" altLang="en-US" sz="3200" b="1" dirty="0">
                <a:solidFill>
                  <a:srgbClr val="0000FF"/>
                </a:solidFill>
              </a:rPr>
              <a:t>R</a:t>
            </a:r>
            <a:r>
              <a:rPr lang="en-US" altLang="en-US" sz="2800" dirty="0"/>
              <a:t>each Enhancement Decisions</a:t>
            </a:r>
          </a:p>
          <a:p>
            <a:r>
              <a:rPr lang="en-US" altLang="en-US" sz="3200" b="1" dirty="0">
                <a:solidFill>
                  <a:srgbClr val="0000FF"/>
                </a:solidFill>
              </a:rPr>
              <a:t>T</a:t>
            </a:r>
            <a:r>
              <a:rPr lang="en-US" altLang="en-US" sz="2800" dirty="0"/>
              <a:t>each Strategically</a:t>
            </a:r>
          </a:p>
          <a:p>
            <a:r>
              <a:rPr lang="en-US" altLang="en-US" sz="3200" b="1" dirty="0">
                <a:solidFill>
                  <a:srgbClr val="0000FF"/>
                </a:solidFill>
              </a:rPr>
              <a:t>E</a:t>
            </a:r>
            <a:r>
              <a:rPr lang="en-US" altLang="en-US" sz="2800" dirty="0"/>
              <a:t>valuate Mastery</a:t>
            </a:r>
          </a:p>
          <a:p>
            <a:r>
              <a:rPr lang="en-US" altLang="en-US" sz="3200" b="1" dirty="0">
                <a:solidFill>
                  <a:srgbClr val="0000FF"/>
                </a:solidFill>
              </a:rPr>
              <a:t>R</a:t>
            </a:r>
            <a:r>
              <a:rPr lang="en-US" altLang="en-US" sz="2800" dirty="0"/>
              <a:t>e-evaluate Critical Questions</a:t>
            </a:r>
          </a:p>
        </p:txBody>
      </p:sp>
      <p:sp>
        <p:nvSpPr>
          <p:cNvPr id="4" name="Footer Placeholder 3"/>
          <p:cNvSpPr>
            <a:spLocks noGrp="1"/>
          </p:cNvSpPr>
          <p:nvPr>
            <p:ph type="ftr" sz="quarter" idx="11"/>
          </p:nvPr>
        </p:nvSpPr>
        <p:spPr/>
        <p:txBody>
          <a:bodyPr/>
          <a:lstStyle/>
          <a:p>
            <a:pPr>
              <a:defRPr/>
            </a:pPr>
            <a:r>
              <a:rPr lang="en-US"/>
              <a:t>University of Kansas Center for Research on Learning  2002</a:t>
            </a:r>
          </a:p>
        </p:txBody>
      </p:sp>
      <p:sp>
        <p:nvSpPr>
          <p:cNvPr id="2775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endParaRPr lang="en-US" altLang="en-US" sz="1200">
              <a:solidFill>
                <a:schemeClr val="tx1"/>
              </a:solidFill>
              <a:latin typeface="Arial Black" panose="020B0A04020102020204" pitchFamily="34" charset="0"/>
            </a:endParaRPr>
          </a:p>
        </p:txBody>
      </p:sp>
      <p:pic>
        <p:nvPicPr>
          <p:cNvPr id="2775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0"/>
            <a:ext cx="347662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Co-Construction in a Math Classroom </a:t>
            </a:r>
          </a:p>
        </p:txBody>
      </p:sp>
      <p:sp>
        <p:nvSpPr>
          <p:cNvPr id="3" name="Content Placeholder 2"/>
          <p:cNvSpPr>
            <a:spLocks noGrp="1"/>
          </p:cNvSpPr>
          <p:nvPr>
            <p:ph idx="1"/>
          </p:nvPr>
        </p:nvSpPr>
        <p:spPr/>
        <p:txBody>
          <a:bodyPr>
            <a:normAutofit fontScale="85000" lnSpcReduction="10000"/>
          </a:bodyPr>
          <a:lstStyle/>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r>
              <a:rPr lang="en-US" sz="6500" u="sng" dirty="0">
                <a:hlinkClick r:id="rId3"/>
              </a:rPr>
              <a:t>https://edpuzzle.com/assignments/59305df310a91d6c026c04e8/watch</a:t>
            </a:r>
            <a:endParaRPr lang="en-US" sz="6500" dirty="0"/>
          </a:p>
          <a:p>
            <a:endParaRPr lang="en-US"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83</a:t>
            </a:fld>
            <a:endParaRPr lang="en-US" altLang="en-US"/>
          </a:p>
        </p:txBody>
      </p:sp>
    </p:spTree>
    <p:extLst>
      <p:ext uri="{BB962C8B-B14F-4D97-AF65-F5344CB8AC3E}">
        <p14:creationId xmlns:p14="http://schemas.microsoft.com/office/powerpoint/2010/main" val="29229758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Work</a:t>
            </a:r>
          </a:p>
        </p:txBody>
      </p:sp>
      <p:pic>
        <p:nvPicPr>
          <p:cNvPr id="6" name="Content Placeholder 5"/>
          <p:cNvPicPr>
            <a:picLocks noGrp="1" noChangeAspect="1"/>
          </p:cNvPicPr>
          <p:nvPr>
            <p:ph idx="1"/>
          </p:nvPr>
        </p:nvPicPr>
        <p:blipFill>
          <a:blip r:embed="rId3"/>
          <a:stretch>
            <a:fillRect/>
          </a:stretch>
        </p:blipFill>
        <p:spPr>
          <a:xfrm>
            <a:off x="1913362" y="1846263"/>
            <a:ext cx="5361726" cy="4022725"/>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84</a:t>
            </a:fld>
            <a:endParaRPr lang="en-US" altLang="en-US"/>
          </a:p>
        </p:txBody>
      </p:sp>
    </p:spTree>
    <p:extLst>
      <p:ext uri="{BB962C8B-B14F-4D97-AF65-F5344CB8AC3E}">
        <p14:creationId xmlns:p14="http://schemas.microsoft.com/office/powerpoint/2010/main" val="2745820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Practice the “DO”</a:t>
            </a:r>
          </a:p>
        </p:txBody>
      </p:sp>
      <p:pic>
        <p:nvPicPr>
          <p:cNvPr id="8" name="Content Placeholder 7"/>
          <p:cNvPicPr>
            <a:picLocks noGrp="1" noChangeAspect="1"/>
          </p:cNvPicPr>
          <p:nvPr>
            <p:ph idx="1"/>
          </p:nvPr>
        </p:nvPicPr>
        <p:blipFill>
          <a:blip r:embed="rId3"/>
          <a:stretch>
            <a:fillRect/>
          </a:stretch>
        </p:blipFill>
        <p:spPr>
          <a:xfrm>
            <a:off x="1708099" y="1896133"/>
            <a:ext cx="5466639" cy="4928777"/>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85</a:t>
            </a:fld>
            <a:endParaRPr lang="en-US" altLang="en-US"/>
          </a:p>
        </p:txBody>
      </p:sp>
    </p:spTree>
    <p:extLst>
      <p:ext uri="{BB962C8B-B14F-4D97-AF65-F5344CB8AC3E}">
        <p14:creationId xmlns:p14="http://schemas.microsoft.com/office/powerpoint/2010/main" val="12771090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Practice the “Review”</a:t>
            </a:r>
          </a:p>
        </p:txBody>
      </p:sp>
      <p:pic>
        <p:nvPicPr>
          <p:cNvPr id="8" name="Content Placeholder 7"/>
          <p:cNvPicPr>
            <a:picLocks noGrp="1" noChangeAspect="1"/>
          </p:cNvPicPr>
          <p:nvPr>
            <p:ph idx="1"/>
          </p:nvPr>
        </p:nvPicPr>
        <p:blipFill>
          <a:blip r:embed="rId3"/>
          <a:stretch>
            <a:fillRect/>
          </a:stretch>
        </p:blipFill>
        <p:spPr>
          <a:xfrm>
            <a:off x="1708099" y="1896133"/>
            <a:ext cx="5466639" cy="4928777"/>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86</a:t>
            </a:fld>
            <a:endParaRPr lang="en-US" altLang="en-US"/>
          </a:p>
        </p:txBody>
      </p:sp>
    </p:spTree>
    <p:extLst>
      <p:ext uri="{BB962C8B-B14F-4D97-AF65-F5344CB8AC3E}">
        <p14:creationId xmlns:p14="http://schemas.microsoft.com/office/powerpoint/2010/main" val="11093225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sz="5400">
                <a:latin typeface="Corbel" charset="0"/>
                <a:ea typeface="MS PGothic" charset="0"/>
              </a:rPr>
              <a:t>Ticket out the door</a:t>
            </a:r>
          </a:p>
        </p:txBody>
      </p:sp>
      <p:sp>
        <p:nvSpPr>
          <p:cNvPr id="164867" name="Content Placeholder 2"/>
          <p:cNvSpPr>
            <a:spLocks noGrp="1"/>
          </p:cNvSpPr>
          <p:nvPr>
            <p:ph idx="1"/>
          </p:nvPr>
        </p:nvSpPr>
        <p:spPr>
          <a:xfrm>
            <a:off x="822959" y="2534856"/>
            <a:ext cx="7543801" cy="3334238"/>
          </a:xfrm>
        </p:spPr>
        <p:txBody>
          <a:bodyPr/>
          <a:lstStyle/>
          <a:p>
            <a:r>
              <a:rPr lang="en-US" sz="3600" dirty="0">
                <a:latin typeface="Corbel" charset="0"/>
                <a:ea typeface="MS PGothic" charset="0"/>
              </a:rPr>
              <a:t>What is 1 thing you learned today?</a:t>
            </a:r>
          </a:p>
          <a:p>
            <a:endParaRPr lang="en-US" sz="3600" dirty="0">
              <a:latin typeface="Corbel" charset="0"/>
              <a:ea typeface="MS PGothic" charset="0"/>
            </a:endParaRPr>
          </a:p>
          <a:p>
            <a:r>
              <a:rPr lang="en-US" sz="3600" dirty="0">
                <a:latin typeface="Corbel" charset="0"/>
                <a:ea typeface="MS PGothic" charset="0"/>
              </a:rPr>
              <a:t>What is 1 question you still have?</a:t>
            </a:r>
          </a:p>
        </p:txBody>
      </p:sp>
      <p:sp>
        <p:nvSpPr>
          <p:cNvPr id="4" name="Footer Placeholder 3"/>
          <p:cNvSpPr>
            <a:spLocks noGrp="1"/>
          </p:cNvSpPr>
          <p:nvPr>
            <p:ph type="ftr" sz="quarter" idx="11"/>
          </p:nvPr>
        </p:nvSpPr>
        <p:spPr/>
        <p:txBody>
          <a:bodyPr/>
          <a:lstStyle/>
          <a:p>
            <a:pPr>
              <a:defRPr/>
            </a:pPr>
            <a:r>
              <a:rPr lang="en-US"/>
              <a:t>University of Kansas Center for Research on Learning  2002</a:t>
            </a:r>
          </a:p>
        </p:txBody>
      </p:sp>
      <p:sp>
        <p:nvSpPr>
          <p:cNvPr id="16486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CC15227-0D0B-F440-B75B-1ECEC88E14FE}" type="slidenum">
              <a:rPr lang="en-US" sz="1100">
                <a:solidFill>
                  <a:srgbClr val="A6A6A6"/>
                </a:solidFill>
              </a:rPr>
              <a:pPr/>
              <a:t>87</a:t>
            </a:fld>
            <a:endParaRPr lang="en-US" sz="1100">
              <a:solidFill>
                <a:srgbClr val="A6A6A6"/>
              </a:solidFill>
            </a:endParaRPr>
          </a:p>
        </p:txBody>
      </p:sp>
    </p:spTree>
    <p:extLst>
      <p:ext uri="{BB962C8B-B14F-4D97-AF65-F5344CB8AC3E}">
        <p14:creationId xmlns:p14="http://schemas.microsoft.com/office/powerpoint/2010/main" val="8941539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Gallery Walk with Feedback</a:t>
            </a:r>
          </a:p>
        </p:txBody>
      </p:sp>
      <p:pic>
        <p:nvPicPr>
          <p:cNvPr id="196613" name="Picture 2" descr="http://www.flowmotioncafe.com/wp/wp-content/uploads/feedbackwelcom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16063" y="1736725"/>
            <a:ext cx="6115050" cy="4081463"/>
          </a:xfrm>
          <a:noFill/>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1966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1BC91816-2576-4EE8-A562-F13722EE6DA8}" type="slidenum">
              <a:rPr lang="en-US" altLang="en-US" sz="1000" smtClean="0">
                <a:solidFill>
                  <a:srgbClr val="FFFFFF"/>
                </a:solidFill>
              </a:rPr>
              <a:pPr/>
              <a:t>88</a:t>
            </a:fld>
            <a:endParaRPr lang="en-US" altLang="en-US" sz="1000">
              <a:solidFill>
                <a:srgbClr val="FFFFFF"/>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899BB7-6832-4410-9827-B82B27489917}"/>
              </a:ext>
            </a:extLst>
          </p:cNvPr>
          <p:cNvSpPr>
            <a:spLocks noGrp="1"/>
          </p:cNvSpPr>
          <p:nvPr>
            <p:ph type="title"/>
          </p:nvPr>
        </p:nvSpPr>
        <p:spPr>
          <a:xfrm>
            <a:off x="822960" y="286604"/>
            <a:ext cx="7543800" cy="812991"/>
          </a:xfrm>
        </p:spPr>
        <p:txBody>
          <a:bodyPr>
            <a:normAutofit fontScale="90000"/>
          </a:bodyPr>
          <a:lstStyle/>
          <a:p>
            <a:pPr algn="ctr"/>
            <a:r>
              <a:rPr lang="en-US" b="1" dirty="0"/>
              <a:t>Course First! Course Organizer</a:t>
            </a:r>
            <a:r>
              <a:rPr lang="en-US" dirty="0"/>
              <a:t> </a:t>
            </a:r>
          </a:p>
        </p:txBody>
      </p:sp>
      <p:sp>
        <p:nvSpPr>
          <p:cNvPr id="4" name="Footer Placeholder 3">
            <a:extLst>
              <a:ext uri="{FF2B5EF4-FFF2-40B4-BE49-F238E27FC236}">
                <a16:creationId xmlns:a16="http://schemas.microsoft.com/office/drawing/2014/main" id="{43870FB2-A330-4428-80D9-BEE7CBDCA978}"/>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BA6FA3E0-3D99-40B5-B75F-F675F6EE7DF4}"/>
              </a:ext>
            </a:extLst>
          </p:cNvPr>
          <p:cNvSpPr>
            <a:spLocks noGrp="1"/>
          </p:cNvSpPr>
          <p:nvPr>
            <p:ph type="sldNum" sz="quarter" idx="12"/>
          </p:nvPr>
        </p:nvSpPr>
        <p:spPr/>
        <p:txBody>
          <a:bodyPr/>
          <a:lstStyle/>
          <a:p>
            <a:pPr>
              <a:defRPr/>
            </a:pPr>
            <a:fld id="{D7E980DF-4CF3-49C6-B4AA-B2DD177B7BE2}" type="slidenum">
              <a:rPr lang="en-US" altLang="en-US" smtClean="0"/>
              <a:pPr>
                <a:defRPr/>
              </a:pPr>
              <a:t>89</a:t>
            </a:fld>
            <a:endParaRPr lang="en-US" altLang="en-US"/>
          </a:p>
        </p:txBody>
      </p:sp>
      <p:pic>
        <p:nvPicPr>
          <p:cNvPr id="7" name="Picture 6"/>
          <p:cNvPicPr>
            <a:picLocks noChangeAspect="1"/>
          </p:cNvPicPr>
          <p:nvPr/>
        </p:nvPicPr>
        <p:blipFill>
          <a:blip r:embed="rId3"/>
          <a:stretch>
            <a:fillRect/>
          </a:stretch>
        </p:blipFill>
        <p:spPr>
          <a:xfrm>
            <a:off x="3303567" y="1581379"/>
            <a:ext cx="5510911" cy="4148090"/>
          </a:xfrm>
          <a:prstGeom prst="rect">
            <a:avLst/>
          </a:prstGeom>
        </p:spPr>
      </p:pic>
      <p:sp>
        <p:nvSpPr>
          <p:cNvPr id="2" name="TextBox 1"/>
          <p:cNvSpPr txBox="1"/>
          <p:nvPr/>
        </p:nvSpPr>
        <p:spPr>
          <a:xfrm>
            <a:off x="520861" y="2072981"/>
            <a:ext cx="2604304" cy="3416320"/>
          </a:xfrm>
          <a:prstGeom prst="rect">
            <a:avLst/>
          </a:prstGeom>
          <a:solidFill>
            <a:srgbClr val="FFC000"/>
          </a:solidFill>
        </p:spPr>
        <p:txBody>
          <a:bodyPr wrap="square" rtlCol="0">
            <a:spAutoFit/>
          </a:bodyPr>
          <a:lstStyle/>
          <a:p>
            <a:r>
              <a:rPr lang="en-US" dirty="0">
                <a:latin typeface="Calibri" panose="020F0502020204030204" pitchFamily="34" charset="0"/>
                <a:cs typeface="Calibri" panose="020F0502020204030204" pitchFamily="34" charset="0"/>
              </a:rPr>
              <a:t>Review the Course Questions. Which ones can you answer – all or part?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What are you wondering about today?</a:t>
            </a:r>
          </a:p>
        </p:txBody>
      </p:sp>
    </p:spTree>
    <p:extLst>
      <p:ext uri="{BB962C8B-B14F-4D97-AF65-F5344CB8AC3E}">
        <p14:creationId xmlns:p14="http://schemas.microsoft.com/office/powerpoint/2010/main" val="298323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22960" y="286605"/>
            <a:ext cx="7543800" cy="1229680"/>
          </a:xfrm>
        </p:spPr>
        <p:txBody>
          <a:bodyPr/>
          <a:lstStyle/>
          <a:p>
            <a:pPr algn="ctr" eaLnBrk="1" hangingPunct="1"/>
            <a:r>
              <a:rPr lang="en-US" b="1" dirty="0">
                <a:latin typeface="Arial" charset="0"/>
                <a:ea typeface="MS PGothic" charset="0"/>
              </a:rPr>
              <a:t>Supporting Research</a:t>
            </a:r>
          </a:p>
        </p:txBody>
      </p:sp>
      <p:sp>
        <p:nvSpPr>
          <p:cNvPr id="40963" name="Rectangle 3"/>
          <p:cNvSpPr>
            <a:spLocks noGrp="1" noChangeArrowheads="1"/>
          </p:cNvSpPr>
          <p:nvPr>
            <p:ph idx="1"/>
          </p:nvPr>
        </p:nvSpPr>
        <p:spPr/>
        <p:txBody>
          <a:bodyPr>
            <a:normAutofit fontScale="92500"/>
          </a:bodyPr>
          <a:lstStyle/>
          <a:p>
            <a:pPr eaLnBrk="1" hangingPunct="1">
              <a:lnSpc>
                <a:spcPct val="110000"/>
              </a:lnSpc>
            </a:pPr>
            <a:r>
              <a:rPr lang="en-US" sz="2800" b="1" dirty="0">
                <a:latin typeface="Arial" charset="0"/>
                <a:ea typeface="MS PGothic" charset="0"/>
              </a:rPr>
              <a:t>Positive results were achieved when teachers:</a:t>
            </a:r>
          </a:p>
          <a:p>
            <a:pPr lvl="1" eaLnBrk="1" hangingPunct="1">
              <a:lnSpc>
                <a:spcPct val="110000"/>
              </a:lnSpc>
            </a:pPr>
            <a:r>
              <a:rPr lang="en-US" sz="2400" dirty="0">
                <a:latin typeface="Arial" charset="0"/>
                <a:ea typeface="MS PGothic" charset="0"/>
              </a:rPr>
              <a:t>received 2-3 hours of instruction in the routine</a:t>
            </a:r>
          </a:p>
          <a:p>
            <a:pPr lvl="1" eaLnBrk="1" hangingPunct="1">
              <a:lnSpc>
                <a:spcPct val="110000"/>
              </a:lnSpc>
            </a:pPr>
            <a:r>
              <a:rPr lang="en-US" sz="2400" dirty="0">
                <a:latin typeface="Arial" charset="0"/>
                <a:ea typeface="MS PGothic" charset="0"/>
              </a:rPr>
              <a:t>discussed the routine with colleagues</a:t>
            </a:r>
          </a:p>
          <a:p>
            <a:pPr lvl="1" eaLnBrk="1" hangingPunct="1">
              <a:lnSpc>
                <a:spcPct val="110000"/>
              </a:lnSpc>
            </a:pPr>
            <a:r>
              <a:rPr lang="en-US" sz="2400" dirty="0">
                <a:latin typeface="Arial" charset="0"/>
                <a:ea typeface="MS PGothic" charset="0"/>
              </a:rPr>
              <a:t>spent the necessary time to plan use of the routine</a:t>
            </a:r>
          </a:p>
          <a:p>
            <a:pPr eaLnBrk="1" hangingPunct="1">
              <a:lnSpc>
                <a:spcPct val="110000"/>
              </a:lnSpc>
            </a:pPr>
            <a:r>
              <a:rPr lang="en-US" sz="2800" b="1" dirty="0">
                <a:latin typeface="Arial" charset="0"/>
                <a:ea typeface="MS PGothic" charset="0"/>
              </a:rPr>
              <a:t>Positive results were achieved when students:</a:t>
            </a:r>
          </a:p>
          <a:p>
            <a:pPr lvl="1" eaLnBrk="1" hangingPunct="1">
              <a:lnSpc>
                <a:spcPct val="110000"/>
              </a:lnSpc>
            </a:pPr>
            <a:r>
              <a:rPr lang="en-US" sz="2400" dirty="0">
                <a:latin typeface="Arial" charset="0"/>
                <a:ea typeface="MS PGothic" charset="0"/>
              </a:rPr>
              <a:t>were taught how to participate in and use the routine</a:t>
            </a:r>
          </a:p>
          <a:p>
            <a:pPr lvl="1" eaLnBrk="1" hangingPunct="1">
              <a:lnSpc>
                <a:spcPct val="110000"/>
              </a:lnSpc>
            </a:pPr>
            <a:r>
              <a:rPr lang="en-US" sz="2400" dirty="0">
                <a:latin typeface="Arial" charset="0"/>
                <a:ea typeface="MS PGothic" charset="0"/>
              </a:rPr>
              <a:t>used the routine regularly over time</a:t>
            </a:r>
          </a:p>
          <a:p>
            <a:pPr lvl="1" eaLnBrk="1" hangingPunct="1">
              <a:lnSpc>
                <a:spcPct val="110000"/>
              </a:lnSpc>
            </a:pPr>
            <a:r>
              <a:rPr lang="en-US" sz="2400" dirty="0">
                <a:latin typeface="Arial" charset="0"/>
                <a:ea typeface="MS PGothic" charset="0"/>
              </a:rPr>
              <a:t>were held the highest expectations for student learning</a:t>
            </a:r>
          </a:p>
          <a:p>
            <a:pPr lvl="1" eaLnBrk="1" hangingPunct="1">
              <a:lnSpc>
                <a:spcPct val="110000"/>
              </a:lnSpc>
            </a:pPr>
            <a:endParaRPr lang="en-US" dirty="0">
              <a:latin typeface="Arial" charset="0"/>
              <a:ea typeface="MS PGothic" charset="0"/>
            </a:endParaRPr>
          </a:p>
        </p:txBody>
      </p:sp>
      <p:sp>
        <p:nvSpPr>
          <p:cNvPr id="40964" name="Footer Placeholder 3"/>
          <p:cNvSpPr txBox="1">
            <a:spLocks/>
          </p:cNvSpPr>
          <p:nvPr/>
        </p:nvSpPr>
        <p:spPr bwMode="auto">
          <a:xfrm>
            <a:off x="4632325" y="6532563"/>
            <a:ext cx="4340225"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sz="1100" b="1">
                <a:solidFill>
                  <a:srgbClr val="A6A6A6"/>
                </a:solidFill>
              </a:rPr>
              <a:t>University of Kansas Center for Research on Learning  2002</a:t>
            </a:r>
          </a:p>
        </p:txBody>
      </p:sp>
    </p:spTree>
    <p:extLst>
      <p:ext uri="{BB962C8B-B14F-4D97-AF65-F5344CB8AC3E}">
        <p14:creationId xmlns:p14="http://schemas.microsoft.com/office/powerpoint/2010/main" val="38517974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62209" y="344537"/>
            <a:ext cx="4632805" cy="41549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The Strategic Instruction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rPr>
              <a:t>Model</a:t>
            </a:r>
            <a:r>
              <a:rPr kumimoji="0" lang="en-US" sz="2100" b="0" i="0" u="none" strike="noStrike" kern="1200" cap="none" spc="0" normalizeH="0" baseline="30000" noProof="0" dirty="0" err="1">
                <a:ln>
                  <a:noFill/>
                </a:ln>
                <a:solidFill>
                  <a:prstClr val="black"/>
                </a:solidFill>
                <a:effectLst/>
                <a:uLnTx/>
                <a:uFillTx/>
                <a:latin typeface="Calibri" panose="020F0502020204030204"/>
                <a:ea typeface="+mn-ea"/>
                <a:cs typeface="+mn-cs"/>
              </a:rPr>
              <a:t>TM</a:t>
            </a:r>
            <a:r>
              <a:rPr kumimoji="0" lang="en-US" sz="21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(SIM)</a:t>
            </a:r>
            <a:endParaRPr kumimoji="0" lang="en-US" sz="21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5" name="Oval 4"/>
          <p:cNvSpPr/>
          <p:nvPr/>
        </p:nvSpPr>
        <p:spPr bwMode="auto">
          <a:xfrm>
            <a:off x="3559705" y="820326"/>
            <a:ext cx="4882546" cy="1200049"/>
          </a:xfrm>
          <a:prstGeom prst="ellipse">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_______________________________practices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_____________________________________planning 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__________________________teaching</a:t>
            </a:r>
          </a:p>
        </p:txBody>
      </p:sp>
      <p:pic>
        <p:nvPicPr>
          <p:cNvPr id="6" name="Picture 5"/>
          <p:cNvPicPr>
            <a:picLocks noChangeAspect="1"/>
          </p:cNvPicPr>
          <p:nvPr/>
        </p:nvPicPr>
        <p:blipFill>
          <a:blip r:embed="rId3"/>
          <a:stretch>
            <a:fillRect/>
          </a:stretch>
        </p:blipFill>
        <p:spPr>
          <a:xfrm>
            <a:off x="783171" y="1573843"/>
            <a:ext cx="1729317" cy="480366"/>
          </a:xfrm>
          <a:prstGeom prst="rect">
            <a:avLst/>
          </a:prstGeom>
        </p:spPr>
      </p:pic>
      <p:sp>
        <p:nvSpPr>
          <p:cNvPr id="7" name="Rectangle 6"/>
          <p:cNvSpPr/>
          <p:nvPr/>
        </p:nvSpPr>
        <p:spPr bwMode="auto">
          <a:xfrm>
            <a:off x="1033007" y="3286994"/>
            <a:ext cx="2266553" cy="741821"/>
          </a:xfrm>
          <a:prstGeom prst="rect">
            <a:avLst/>
          </a:prstGeom>
          <a:no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rPr>
              <a:t>Routines (CERs)</a:t>
            </a:r>
          </a:p>
        </p:txBody>
      </p:sp>
      <p:sp>
        <p:nvSpPr>
          <p:cNvPr id="8" name="Rectangle 7"/>
          <p:cNvSpPr/>
          <p:nvPr/>
        </p:nvSpPr>
        <p:spPr bwMode="auto">
          <a:xfrm>
            <a:off x="6120986" y="3088563"/>
            <a:ext cx="2475482" cy="722922"/>
          </a:xfrm>
          <a:prstGeom prst="rect">
            <a:avLst/>
          </a:prstGeom>
          <a:no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rPr>
              <a:t>Curriculum (LS)</a:t>
            </a:r>
          </a:p>
        </p:txBody>
      </p:sp>
      <p:cxnSp>
        <p:nvCxnSpPr>
          <p:cNvPr id="10" name="Straight Arrow Connector 9"/>
          <p:cNvCxnSpPr>
            <a:cxnSpLocks/>
          </p:cNvCxnSpPr>
          <p:nvPr/>
        </p:nvCxnSpPr>
        <p:spPr bwMode="auto">
          <a:xfrm flipH="1">
            <a:off x="2567119" y="1464720"/>
            <a:ext cx="1004287" cy="212385"/>
          </a:xfrm>
          <a:prstGeom prst="straightConnector1">
            <a:avLst/>
          </a:prstGeom>
          <a:solidFill>
            <a:schemeClr val="tx2"/>
          </a:solidFill>
          <a:ln w="9525" cap="flat" cmpd="sng" algn="ctr">
            <a:solidFill>
              <a:schemeClr val="tx1"/>
            </a:solidFill>
            <a:prstDash val="solid"/>
            <a:round/>
            <a:headEnd type="none" w="med" len="med"/>
            <a:tailEnd type="arrow"/>
          </a:ln>
          <a:effectLst/>
        </p:spPr>
      </p:cxnSp>
      <p:sp>
        <p:nvSpPr>
          <p:cNvPr id="11" name="TextBox 10"/>
          <p:cNvSpPr txBox="1"/>
          <p:nvPr/>
        </p:nvSpPr>
        <p:spPr>
          <a:xfrm>
            <a:off x="2432184" y="1271510"/>
            <a:ext cx="117898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developed by</a:t>
            </a:r>
          </a:p>
        </p:txBody>
      </p:sp>
      <p:cxnSp>
        <p:nvCxnSpPr>
          <p:cNvPr id="13" name="Straight Arrow Connector 12"/>
          <p:cNvCxnSpPr>
            <a:cxnSpLocks/>
          </p:cNvCxnSpPr>
          <p:nvPr/>
        </p:nvCxnSpPr>
        <p:spPr bwMode="auto">
          <a:xfrm flipH="1">
            <a:off x="2622515" y="2774404"/>
            <a:ext cx="810894" cy="507339"/>
          </a:xfrm>
          <a:prstGeom prst="straightConnector1">
            <a:avLst/>
          </a:prstGeom>
          <a:solidFill>
            <a:schemeClr val="tx2"/>
          </a:solidFill>
          <a:ln w="9525" cap="flat" cmpd="sng" algn="ctr">
            <a:solidFill>
              <a:srgbClr val="000000"/>
            </a:solidFill>
            <a:prstDash val="solid"/>
            <a:round/>
            <a:headEnd type="none" w="med" len="med"/>
            <a:tailEnd type="arrow"/>
          </a:ln>
          <a:effectLst/>
        </p:spPr>
      </p:cxnSp>
      <p:cxnSp>
        <p:nvCxnSpPr>
          <p:cNvPr id="16" name="Straight Arrow Connector 15"/>
          <p:cNvCxnSpPr>
            <a:cxnSpLocks/>
          </p:cNvCxnSpPr>
          <p:nvPr/>
        </p:nvCxnSpPr>
        <p:spPr bwMode="auto">
          <a:xfrm>
            <a:off x="5532706" y="2772885"/>
            <a:ext cx="588280" cy="303455"/>
          </a:xfrm>
          <a:prstGeom prst="straightConnector1">
            <a:avLst/>
          </a:prstGeom>
          <a:solidFill>
            <a:schemeClr val="tx2"/>
          </a:solidFill>
          <a:ln w="9525" cap="flat" cmpd="sng" algn="ctr">
            <a:solidFill>
              <a:srgbClr val="000000"/>
            </a:solidFill>
            <a:prstDash val="solid"/>
            <a:round/>
            <a:headEnd type="none" w="med" len="med"/>
            <a:tailEnd type="arrow"/>
          </a:ln>
          <a:effectLst/>
        </p:spPr>
      </p:cxnSp>
      <p:sp>
        <p:nvSpPr>
          <p:cNvPr id="19" name="TextBox 18"/>
          <p:cNvSpPr txBox="1"/>
          <p:nvPr/>
        </p:nvSpPr>
        <p:spPr>
          <a:xfrm>
            <a:off x="1199318" y="2668946"/>
            <a:ext cx="186994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and may include co-construction of learning with</a:t>
            </a:r>
          </a:p>
        </p:txBody>
      </p:sp>
      <p:sp>
        <p:nvSpPr>
          <p:cNvPr id="20" name="TextBox 19"/>
          <p:cNvSpPr txBox="1"/>
          <p:nvPr/>
        </p:nvSpPr>
        <p:spPr>
          <a:xfrm>
            <a:off x="5802764" y="2516647"/>
            <a:ext cx="229559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and may include intervention for academic skills with</a:t>
            </a:r>
          </a:p>
        </p:txBody>
      </p:sp>
      <p:cxnSp>
        <p:nvCxnSpPr>
          <p:cNvPr id="23" name="Straight Connector 22"/>
          <p:cNvCxnSpPr>
            <a:cxnSpLocks/>
          </p:cNvCxnSpPr>
          <p:nvPr/>
        </p:nvCxnSpPr>
        <p:spPr bwMode="auto">
          <a:xfrm>
            <a:off x="2420362" y="763444"/>
            <a:ext cx="1384193" cy="387219"/>
          </a:xfrm>
          <a:prstGeom prst="line">
            <a:avLst/>
          </a:prstGeom>
          <a:solidFill>
            <a:schemeClr val="tx2"/>
          </a:solidFill>
          <a:ln w="9525" cap="flat" cmpd="sng" algn="ctr">
            <a:solidFill>
              <a:srgbClr val="000000"/>
            </a:solidFill>
            <a:prstDash val="solid"/>
            <a:round/>
            <a:headEnd type="none" w="med" len="med"/>
            <a:tailEnd type="none" w="med" len="med"/>
          </a:ln>
          <a:effectLst/>
        </p:spPr>
      </p:cxnSp>
      <p:sp>
        <p:nvSpPr>
          <p:cNvPr id="28" name="TextBox 27"/>
          <p:cNvSpPr txBox="1"/>
          <p:nvPr/>
        </p:nvSpPr>
        <p:spPr>
          <a:xfrm>
            <a:off x="3299561" y="791915"/>
            <a:ext cx="10287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 about</a:t>
            </a:r>
          </a:p>
        </p:txBody>
      </p:sp>
      <p:sp>
        <p:nvSpPr>
          <p:cNvPr id="17" name="Rectangle 16">
            <a:extLst>
              <a:ext uri="{FF2B5EF4-FFF2-40B4-BE49-F238E27FC236}">
                <a16:creationId xmlns:a16="http://schemas.microsoft.com/office/drawing/2014/main" id="{048C40E8-0873-F543-8B4E-C19274598DE6}"/>
              </a:ext>
            </a:extLst>
          </p:cNvPr>
          <p:cNvSpPr/>
          <p:nvPr/>
        </p:nvSpPr>
        <p:spPr bwMode="auto">
          <a:xfrm>
            <a:off x="3419407" y="2483759"/>
            <a:ext cx="2113299" cy="650013"/>
          </a:xfrm>
          <a:prstGeom prst="rect">
            <a:avLst/>
          </a:prstGeom>
          <a:no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8580" tIns="34290" rIns="68580" bIns="3429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pitchFamily="28" charset="-128"/>
                <a:cs typeface="+mn-cs"/>
              </a:rPr>
              <a:t>Instructional Cycle</a:t>
            </a:r>
          </a:p>
        </p:txBody>
      </p:sp>
      <p:cxnSp>
        <p:nvCxnSpPr>
          <p:cNvPr id="9" name="Straight Arrow Connector 8">
            <a:extLst>
              <a:ext uri="{FF2B5EF4-FFF2-40B4-BE49-F238E27FC236}">
                <a16:creationId xmlns:a16="http://schemas.microsoft.com/office/drawing/2014/main" id="{1693E351-5E3D-4047-A532-979E9BDE7408}"/>
              </a:ext>
            </a:extLst>
          </p:cNvPr>
          <p:cNvCxnSpPr>
            <a:cxnSpLocks/>
          </p:cNvCxnSpPr>
          <p:nvPr/>
        </p:nvCxnSpPr>
        <p:spPr>
          <a:xfrm flipH="1">
            <a:off x="4927990" y="2029992"/>
            <a:ext cx="557070" cy="442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7BBB63-5CA8-EA41-9470-78706C8825B6}"/>
              </a:ext>
            </a:extLst>
          </p:cNvPr>
          <p:cNvSpPr txBox="1"/>
          <p:nvPr/>
        </p:nvSpPr>
        <p:spPr>
          <a:xfrm>
            <a:off x="3711140" y="2044919"/>
            <a:ext cx="22255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organized through the</a:t>
            </a:r>
          </a:p>
        </p:txBody>
      </p:sp>
      <p:sp>
        <p:nvSpPr>
          <p:cNvPr id="24" name="TextBox 23">
            <a:extLst>
              <a:ext uri="{FF2B5EF4-FFF2-40B4-BE49-F238E27FC236}">
                <a16:creationId xmlns:a16="http://schemas.microsoft.com/office/drawing/2014/main" id="{5250F9E1-A856-6E41-A747-F94BC139F297}"/>
              </a:ext>
            </a:extLst>
          </p:cNvPr>
          <p:cNvSpPr txBox="1"/>
          <p:nvPr/>
        </p:nvSpPr>
        <p:spPr>
          <a:xfrm>
            <a:off x="780941" y="4429989"/>
            <a:ext cx="1204850" cy="461665"/>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D270416-59BC-3542-BD03-6CBBD3F8F688}"/>
              </a:ext>
            </a:extLst>
          </p:cNvPr>
          <p:cNvSpPr txBox="1"/>
          <p:nvPr/>
        </p:nvSpPr>
        <p:spPr>
          <a:xfrm>
            <a:off x="2281021" y="4517110"/>
            <a:ext cx="1746689" cy="923330"/>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Instructional Sequence</a:t>
            </a:r>
          </a:p>
        </p:txBody>
      </p:sp>
      <p:sp>
        <p:nvSpPr>
          <p:cNvPr id="26" name="TextBox 25">
            <a:extLst>
              <a:ext uri="{FF2B5EF4-FFF2-40B4-BE49-F238E27FC236}">
                <a16:creationId xmlns:a16="http://schemas.microsoft.com/office/drawing/2014/main" id="{1118529E-6B18-174D-875C-02D04F33D5DC}"/>
              </a:ext>
            </a:extLst>
          </p:cNvPr>
          <p:cNvSpPr txBox="1"/>
          <p:nvPr/>
        </p:nvSpPr>
        <p:spPr>
          <a:xfrm>
            <a:off x="4136686" y="3821277"/>
            <a:ext cx="1666078" cy="607859"/>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(#’s on device)</a:t>
            </a:r>
          </a:p>
        </p:txBody>
      </p:sp>
      <p:sp>
        <p:nvSpPr>
          <p:cNvPr id="27" name="TextBox 26">
            <a:extLst>
              <a:ext uri="{FF2B5EF4-FFF2-40B4-BE49-F238E27FC236}">
                <a16:creationId xmlns:a16="http://schemas.microsoft.com/office/drawing/2014/main" id="{E72A508A-4785-7343-B82C-04498381778C}"/>
              </a:ext>
            </a:extLst>
          </p:cNvPr>
          <p:cNvSpPr txBox="1"/>
          <p:nvPr/>
        </p:nvSpPr>
        <p:spPr>
          <a:xfrm>
            <a:off x="2574189" y="5518309"/>
            <a:ext cx="1994433" cy="461665"/>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that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engages  students</a:t>
            </a:r>
          </a:p>
        </p:txBody>
      </p:sp>
      <p:sp>
        <p:nvSpPr>
          <p:cNvPr id="29" name="TextBox 28">
            <a:extLst>
              <a:ext uri="{FF2B5EF4-FFF2-40B4-BE49-F238E27FC236}">
                <a16:creationId xmlns:a16="http://schemas.microsoft.com/office/drawing/2014/main" id="{92188F37-90FB-B545-BE07-CF2523483125}"/>
              </a:ext>
            </a:extLst>
          </p:cNvPr>
          <p:cNvSpPr txBox="1"/>
          <p:nvPr/>
        </p:nvSpPr>
        <p:spPr>
          <a:xfrm>
            <a:off x="4366687" y="4517110"/>
            <a:ext cx="1465067" cy="1200329"/>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provide a strategy for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DF76EAE6-7735-FB48-9F81-E64254050A5C}"/>
              </a:ext>
            </a:extLst>
          </p:cNvPr>
          <p:cNvCxnSpPr>
            <a:cxnSpLocks/>
          </p:cNvCxnSpPr>
          <p:nvPr/>
        </p:nvCxnSpPr>
        <p:spPr>
          <a:xfrm flipH="1">
            <a:off x="1525155" y="4028815"/>
            <a:ext cx="109538" cy="401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DE04A68-CE6A-7641-A230-500A60179361}"/>
              </a:ext>
            </a:extLst>
          </p:cNvPr>
          <p:cNvCxnSpPr>
            <a:cxnSpLocks/>
          </p:cNvCxnSpPr>
          <p:nvPr/>
        </p:nvCxnSpPr>
        <p:spPr>
          <a:xfrm>
            <a:off x="2223062" y="4028815"/>
            <a:ext cx="362086" cy="488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09A432-0B26-0A42-9249-756779240D79}"/>
              </a:ext>
            </a:extLst>
          </p:cNvPr>
          <p:cNvCxnSpPr>
            <a:cxnSpLocks/>
          </p:cNvCxnSpPr>
          <p:nvPr/>
        </p:nvCxnSpPr>
        <p:spPr>
          <a:xfrm>
            <a:off x="3294472" y="3552491"/>
            <a:ext cx="825969" cy="425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8B04FB8-C077-FE4F-A484-EA82B1C18C73}"/>
              </a:ext>
            </a:extLst>
          </p:cNvPr>
          <p:cNvSpPr txBox="1"/>
          <p:nvPr/>
        </p:nvSpPr>
        <p:spPr>
          <a:xfrm>
            <a:off x="727960" y="4090902"/>
            <a:ext cx="10834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that have a</a:t>
            </a:r>
          </a:p>
        </p:txBody>
      </p:sp>
      <p:sp>
        <p:nvSpPr>
          <p:cNvPr id="35" name="TextBox 34">
            <a:extLst>
              <a:ext uri="{FF2B5EF4-FFF2-40B4-BE49-F238E27FC236}">
                <a16:creationId xmlns:a16="http://schemas.microsoft.com/office/drawing/2014/main" id="{B383153E-B3C1-D840-92FE-8E7CFB8A3A0B}"/>
              </a:ext>
            </a:extLst>
          </p:cNvPr>
          <p:cNvSpPr txBox="1"/>
          <p:nvPr/>
        </p:nvSpPr>
        <p:spPr>
          <a:xfrm>
            <a:off x="3484970" y="3438630"/>
            <a:ext cx="10834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that include </a:t>
            </a:r>
          </a:p>
        </p:txBody>
      </p:sp>
      <p:sp>
        <p:nvSpPr>
          <p:cNvPr id="60" name="TextBox 59">
            <a:extLst>
              <a:ext uri="{FF2B5EF4-FFF2-40B4-BE49-F238E27FC236}">
                <a16:creationId xmlns:a16="http://schemas.microsoft.com/office/drawing/2014/main" id="{885A262A-6807-0F42-A8CB-64A716D5389E}"/>
              </a:ext>
            </a:extLst>
          </p:cNvPr>
          <p:cNvSpPr txBox="1"/>
          <p:nvPr/>
        </p:nvSpPr>
        <p:spPr>
          <a:xfrm>
            <a:off x="510364" y="4985726"/>
            <a:ext cx="2002124" cy="1569660"/>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drafted by the teacher and driven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embedded</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4" name="TextBox 63">
            <a:extLst>
              <a:ext uri="{FF2B5EF4-FFF2-40B4-BE49-F238E27FC236}">
                <a16:creationId xmlns:a16="http://schemas.microsoft.com/office/drawing/2014/main" id="{35878332-DD44-E74F-803E-8846691B736F}"/>
              </a:ext>
            </a:extLst>
          </p:cNvPr>
          <p:cNvSpPr txBox="1"/>
          <p:nvPr/>
        </p:nvSpPr>
        <p:spPr>
          <a:xfrm>
            <a:off x="6016763" y="4488438"/>
            <a:ext cx="1036977" cy="1338828"/>
          </a:xfrm>
          <a:prstGeom prst="rect">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AA534B1-352D-A94B-924A-0F93013C2365}"/>
              </a:ext>
            </a:extLst>
          </p:cNvPr>
          <p:cNvSpPr txBox="1"/>
          <p:nvPr/>
        </p:nvSpPr>
        <p:spPr>
          <a:xfrm>
            <a:off x="7348970" y="4478128"/>
            <a:ext cx="1302533" cy="1754326"/>
          </a:xfrm>
          <a:prstGeom prst="rect">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Mastery-based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Straight Arrow Connector 65">
            <a:extLst>
              <a:ext uri="{FF2B5EF4-FFF2-40B4-BE49-F238E27FC236}">
                <a16:creationId xmlns:a16="http://schemas.microsoft.com/office/drawing/2014/main" id="{F98CFD53-CB94-1248-B894-E8D35D5730E6}"/>
              </a:ext>
            </a:extLst>
          </p:cNvPr>
          <p:cNvCxnSpPr>
            <a:cxnSpLocks/>
          </p:cNvCxnSpPr>
          <p:nvPr/>
        </p:nvCxnSpPr>
        <p:spPr>
          <a:xfrm>
            <a:off x="7505806" y="3811485"/>
            <a:ext cx="178880" cy="666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66B195C-BF8B-EB4F-A6EB-7FA2D3333AB7}"/>
              </a:ext>
            </a:extLst>
          </p:cNvPr>
          <p:cNvSpPr txBox="1"/>
          <p:nvPr/>
        </p:nvSpPr>
        <p:spPr>
          <a:xfrm>
            <a:off x="5951353" y="4016463"/>
            <a:ext cx="795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chosen based on</a:t>
            </a:r>
          </a:p>
        </p:txBody>
      </p:sp>
      <p:cxnSp>
        <p:nvCxnSpPr>
          <p:cNvPr id="73" name="Straight Arrow Connector 72">
            <a:extLst>
              <a:ext uri="{FF2B5EF4-FFF2-40B4-BE49-F238E27FC236}">
                <a16:creationId xmlns:a16="http://schemas.microsoft.com/office/drawing/2014/main" id="{8584AB34-F2FC-9643-889E-991B390F6B21}"/>
              </a:ext>
            </a:extLst>
          </p:cNvPr>
          <p:cNvCxnSpPr/>
          <p:nvPr/>
        </p:nvCxnSpPr>
        <p:spPr>
          <a:xfrm flipH="1">
            <a:off x="6804716" y="3821795"/>
            <a:ext cx="291690" cy="656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2209" y="2054209"/>
            <a:ext cx="23276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website: </a:t>
            </a:r>
          </a:p>
        </p:txBody>
      </p:sp>
    </p:spTree>
    <p:extLst>
      <p:ext uri="{BB962C8B-B14F-4D97-AF65-F5344CB8AC3E}">
        <p14:creationId xmlns:p14="http://schemas.microsoft.com/office/powerpoint/2010/main" val="180676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edge">
                                      <p:cBhvr>
                                        <p:cTn id="20" dur="2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9" grpId="0"/>
      <p:bldP spid="60" grpId="0"/>
      <p:bldP spid="64" grpId="0" animBg="1"/>
      <p:bldP spid="65"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a:defRPr/>
            </a:pPr>
            <a:r>
              <a:rPr lang="en-US" altLang="en-US"/>
              <a:t>Turn and Talk</a:t>
            </a:r>
          </a:p>
        </p:txBody>
      </p:sp>
      <p:sp>
        <p:nvSpPr>
          <p:cNvPr id="69635" name="Content Placeholder 2"/>
          <p:cNvSpPr>
            <a:spLocks noGrp="1"/>
          </p:cNvSpPr>
          <p:nvPr>
            <p:ph idx="1"/>
          </p:nvPr>
        </p:nvSpPr>
        <p:spPr>
          <a:xfrm>
            <a:off x="609600" y="1804988"/>
            <a:ext cx="7924800" cy="4214812"/>
          </a:xfrm>
        </p:spPr>
        <p:txBody>
          <a:bodyPr>
            <a:normAutofit/>
          </a:bodyPr>
          <a:lstStyle/>
          <a:p>
            <a:pPr lvl="1"/>
            <a:r>
              <a:rPr lang="en-US" altLang="en-US" sz="4000"/>
              <a:t>How do you already implement the SMARTER planning steps when planning your own curriculum and devices?</a:t>
            </a:r>
          </a:p>
          <a:p>
            <a:pPr lvl="1"/>
            <a:r>
              <a:rPr lang="en-US" altLang="en-US" sz="4000"/>
              <a:t>How are the SMARTER planning steps connected to a Course Organizer?</a:t>
            </a:r>
          </a:p>
        </p:txBody>
      </p:sp>
      <p:sp>
        <p:nvSpPr>
          <p:cNvPr id="4" name="Footer Placeholder 3"/>
          <p:cNvSpPr>
            <a:spLocks noGrp="1"/>
          </p:cNvSpPr>
          <p:nvPr>
            <p:ph type="ftr" sz="quarter" idx="11"/>
          </p:nvPr>
        </p:nvSpPr>
        <p:spPr/>
        <p:txBody>
          <a:bodyPr/>
          <a:lstStyle/>
          <a:p>
            <a:pPr>
              <a:defRPr/>
            </a:pPr>
            <a:r>
              <a:rPr lang="en-US"/>
              <a:t>University of Kansas Center for Research on Learning  2002</a:t>
            </a:r>
          </a:p>
        </p:txBody>
      </p:sp>
      <p:sp>
        <p:nvSpPr>
          <p:cNvPr id="696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B43ACCF6-39F4-4685-9E45-214F477C9E23}" type="slidenum">
              <a:rPr lang="en-US" altLang="en-US" sz="1200" smtClean="0">
                <a:solidFill>
                  <a:schemeClr val="tx1"/>
                </a:solidFill>
                <a:latin typeface="Arial Black" panose="020B0A04020102020204" pitchFamily="34" charset="0"/>
              </a:rPr>
              <a:pPr/>
              <a:t>91</a:t>
            </a:fld>
            <a:endParaRPr lang="en-US" altLang="en-US" sz="1200">
              <a:solidFill>
                <a:schemeClr val="tx1"/>
              </a:solidFill>
              <a:latin typeface="Arial Black" panose="020B0A04020102020204" pitchFamily="34" charset="0"/>
            </a:endParaRPr>
          </a:p>
        </p:txBody>
      </p:sp>
      <p:pic>
        <p:nvPicPr>
          <p:cNvPr id="2" name="Picture 1"/>
          <p:cNvPicPr>
            <a:picLocks noChangeAspect="1"/>
          </p:cNvPicPr>
          <p:nvPr/>
        </p:nvPicPr>
        <p:blipFill>
          <a:blip r:embed="rId3"/>
          <a:stretch>
            <a:fillRect/>
          </a:stretch>
        </p:blipFill>
        <p:spPr>
          <a:xfrm>
            <a:off x="6800850" y="88057"/>
            <a:ext cx="2047867" cy="1533924"/>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Unit Organizer of the </a:t>
            </a:r>
            <a:br>
              <a:rPr lang="en-US" b="1" dirty="0">
                <a:latin typeface="+mn-lt"/>
              </a:rPr>
            </a:br>
            <a:r>
              <a:rPr lang="en-US" b="1" dirty="0">
                <a:latin typeface="+mn-lt"/>
              </a:rPr>
              <a:t>Unit Organizer</a:t>
            </a:r>
          </a:p>
        </p:txBody>
      </p:sp>
      <p:pic>
        <p:nvPicPr>
          <p:cNvPr id="6" name="Content Placeholder 5"/>
          <p:cNvPicPr>
            <a:picLocks noGrp="1" noChangeAspect="1"/>
          </p:cNvPicPr>
          <p:nvPr>
            <p:ph idx="1"/>
          </p:nvPr>
        </p:nvPicPr>
        <p:blipFill>
          <a:blip r:embed="rId3"/>
          <a:stretch>
            <a:fillRect/>
          </a:stretch>
        </p:blipFill>
        <p:spPr>
          <a:xfrm>
            <a:off x="2012949" y="2087211"/>
            <a:ext cx="5163821" cy="4022725"/>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92</a:t>
            </a:fld>
            <a:endParaRPr lang="en-US" altLang="en-US"/>
          </a:p>
        </p:txBody>
      </p:sp>
    </p:spTree>
    <p:extLst>
      <p:ext uri="{BB962C8B-B14F-4D97-AF65-F5344CB8AC3E}">
        <p14:creationId xmlns:p14="http://schemas.microsoft.com/office/powerpoint/2010/main" val="19858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algn="ctr"/>
            <a:r>
              <a:rPr lang="en-US" sz="6000" b="1" dirty="0">
                <a:latin typeface="Corbel" charset="0"/>
                <a:ea typeface="MS PGothic" charset="0"/>
              </a:rPr>
              <a:t>Self Test Questions</a:t>
            </a:r>
            <a:r>
              <a:rPr lang="en-US" dirty="0">
                <a:latin typeface="Corbel" charset="0"/>
                <a:ea typeface="MS PGothic" charset="0"/>
              </a:rPr>
              <a:t>	</a:t>
            </a:r>
          </a:p>
        </p:txBody>
      </p:sp>
      <p:sp>
        <p:nvSpPr>
          <p:cNvPr id="159747" name="Content Placeholder 2"/>
          <p:cNvSpPr>
            <a:spLocks noGrp="1"/>
          </p:cNvSpPr>
          <p:nvPr>
            <p:ph idx="1"/>
          </p:nvPr>
        </p:nvSpPr>
        <p:spPr>
          <a:xfrm>
            <a:off x="822959" y="2210764"/>
            <a:ext cx="7543801" cy="3658329"/>
          </a:xfrm>
        </p:spPr>
        <p:txBody>
          <a:bodyPr>
            <a:normAutofit/>
          </a:bodyPr>
          <a:lstStyle/>
          <a:p>
            <a:r>
              <a:rPr lang="en-US" sz="4400" dirty="0">
                <a:latin typeface="Corbel" charset="0"/>
                <a:ea typeface="MS PGothic" charset="0"/>
              </a:rPr>
              <a:t>Do you have any questions to add to box 10?</a:t>
            </a:r>
          </a:p>
        </p:txBody>
      </p:sp>
      <p:sp>
        <p:nvSpPr>
          <p:cNvPr id="4" name="Footer Placeholder 3"/>
          <p:cNvSpPr>
            <a:spLocks noGrp="1"/>
          </p:cNvSpPr>
          <p:nvPr>
            <p:ph type="ftr" sz="quarter" idx="11"/>
          </p:nvPr>
        </p:nvSpPr>
        <p:spPr/>
        <p:txBody>
          <a:bodyPr/>
          <a:lstStyle/>
          <a:p>
            <a:pPr>
              <a:defRPr/>
            </a:pPr>
            <a:r>
              <a:rPr lang="en-US"/>
              <a:t>University of Kansas Center for Research on Learning  2002</a:t>
            </a:r>
          </a:p>
        </p:txBody>
      </p:sp>
      <p:sp>
        <p:nvSpPr>
          <p:cNvPr id="15974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1510548-0354-414E-B515-2B1772ED36C1}" type="slidenum">
              <a:rPr lang="en-US" sz="1100">
                <a:solidFill>
                  <a:srgbClr val="A6A6A6"/>
                </a:solidFill>
              </a:rPr>
              <a:pPr/>
              <a:t>93</a:t>
            </a:fld>
            <a:endParaRPr lang="en-US" sz="1100">
              <a:solidFill>
                <a:srgbClr val="A6A6A6"/>
              </a:solidFill>
            </a:endParaRPr>
          </a:p>
        </p:txBody>
      </p:sp>
    </p:spTree>
    <p:extLst>
      <p:ext uri="{BB962C8B-B14F-4D97-AF65-F5344CB8AC3E}">
        <p14:creationId xmlns:p14="http://schemas.microsoft.com/office/powerpoint/2010/main" val="25582347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642A-7573-4B63-BBB0-945E1D34A921}"/>
              </a:ext>
            </a:extLst>
          </p:cNvPr>
          <p:cNvSpPr>
            <a:spLocks noGrp="1"/>
          </p:cNvSpPr>
          <p:nvPr>
            <p:ph type="title"/>
          </p:nvPr>
        </p:nvSpPr>
        <p:spPr/>
        <p:txBody>
          <a:bodyPr/>
          <a:lstStyle/>
          <a:p>
            <a:r>
              <a:rPr lang="en-US" b="1" dirty="0">
                <a:latin typeface="+mn-lt"/>
              </a:rPr>
              <a:t>Time Out for Sharing</a:t>
            </a:r>
          </a:p>
        </p:txBody>
      </p:sp>
      <p:sp>
        <p:nvSpPr>
          <p:cNvPr id="3" name="Content Placeholder 2">
            <a:extLst>
              <a:ext uri="{FF2B5EF4-FFF2-40B4-BE49-F238E27FC236}">
                <a16:creationId xmlns:a16="http://schemas.microsoft.com/office/drawing/2014/main" id="{0938EFF1-4DDC-4233-99E8-8E9CAFF1CF03}"/>
              </a:ext>
            </a:extLst>
          </p:cNvPr>
          <p:cNvSpPr>
            <a:spLocks noGrp="1"/>
          </p:cNvSpPr>
          <p:nvPr>
            <p:ph idx="1"/>
          </p:nvPr>
        </p:nvSpPr>
        <p:spPr>
          <a:xfrm>
            <a:off x="1192192" y="2129742"/>
            <a:ext cx="7174568" cy="3739352"/>
          </a:xfrm>
        </p:spPr>
        <p:txBody>
          <a:bodyPr>
            <a:normAutofit/>
          </a:bodyPr>
          <a:lstStyle/>
          <a:p>
            <a:pPr>
              <a:buFont typeface="Arial" panose="020B0604020202020204" pitchFamily="34" charset="0"/>
              <a:buChar char="•"/>
            </a:pPr>
            <a:r>
              <a:rPr lang="en-US" sz="3600" dirty="0"/>
              <a:t>Find a partner that does not teach the same content as you.  </a:t>
            </a:r>
          </a:p>
          <a:p>
            <a:pPr>
              <a:buFont typeface="Arial" panose="020B0604020202020204" pitchFamily="34" charset="0"/>
              <a:buChar char="•"/>
            </a:pPr>
            <a:r>
              <a:rPr lang="en-US" sz="3600" dirty="0"/>
              <a:t>Each person share one unit question.</a:t>
            </a:r>
          </a:p>
          <a:p>
            <a:pPr>
              <a:buFont typeface="Arial" panose="020B0604020202020204" pitchFamily="34" charset="0"/>
              <a:buChar char="•"/>
            </a:pPr>
            <a:r>
              <a:rPr lang="en-US" sz="3600" dirty="0"/>
              <a:t>Provide feedback.</a:t>
            </a:r>
          </a:p>
          <a:p>
            <a:pPr>
              <a:buFont typeface="Arial" panose="020B0604020202020204" pitchFamily="34" charset="0"/>
              <a:buChar char="•"/>
            </a:pPr>
            <a:r>
              <a:rPr lang="en-US" sz="3600" dirty="0"/>
              <a:t>Find a new partner and repeat.</a:t>
            </a:r>
          </a:p>
        </p:txBody>
      </p:sp>
      <p:sp>
        <p:nvSpPr>
          <p:cNvPr id="4" name="Footer Placeholder 3">
            <a:extLst>
              <a:ext uri="{FF2B5EF4-FFF2-40B4-BE49-F238E27FC236}">
                <a16:creationId xmlns:a16="http://schemas.microsoft.com/office/drawing/2014/main" id="{4BBA4FB4-2DC7-4388-8EB0-7266815AD106}"/>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F976D9D1-EFBE-44B0-A837-BA45E3DA6E1B}"/>
              </a:ext>
            </a:extLst>
          </p:cNvPr>
          <p:cNvSpPr>
            <a:spLocks noGrp="1"/>
          </p:cNvSpPr>
          <p:nvPr>
            <p:ph type="sldNum" sz="quarter" idx="12"/>
          </p:nvPr>
        </p:nvSpPr>
        <p:spPr/>
        <p:txBody>
          <a:bodyPr/>
          <a:lstStyle/>
          <a:p>
            <a:pPr>
              <a:defRPr/>
            </a:pPr>
            <a:fld id="{D7E980DF-4CF3-49C6-B4AA-B2DD177B7BE2}" type="slidenum">
              <a:rPr lang="en-US" altLang="en-US" smtClean="0"/>
              <a:pPr>
                <a:defRPr/>
              </a:pPr>
              <a:t>94</a:t>
            </a:fld>
            <a:endParaRPr lang="en-US" altLang="en-US"/>
          </a:p>
        </p:txBody>
      </p:sp>
      <p:pic>
        <p:nvPicPr>
          <p:cNvPr id="6" name="Picture 5"/>
          <p:cNvPicPr>
            <a:picLocks noChangeAspect="1"/>
          </p:cNvPicPr>
          <p:nvPr/>
        </p:nvPicPr>
        <p:blipFill>
          <a:blip r:embed="rId3"/>
          <a:stretch>
            <a:fillRect/>
          </a:stretch>
        </p:blipFill>
        <p:spPr>
          <a:xfrm>
            <a:off x="6732246" y="359519"/>
            <a:ext cx="2114550" cy="1304925"/>
          </a:xfrm>
          <a:prstGeom prst="rect">
            <a:avLst/>
          </a:prstGeom>
        </p:spPr>
      </p:pic>
    </p:spTree>
    <p:extLst>
      <p:ext uri="{BB962C8B-B14F-4D97-AF65-F5344CB8AC3E}">
        <p14:creationId xmlns:p14="http://schemas.microsoft.com/office/powerpoint/2010/main" val="28872250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algn="ctr" eaLnBrk="1" hangingPunct="1"/>
            <a:r>
              <a:rPr lang="en-US" b="1" dirty="0">
                <a:latin typeface="Arial" charset="0"/>
                <a:ea typeface="MS PGothic" charset="0"/>
              </a:rPr>
              <a:t>Think-Pair-Share</a:t>
            </a:r>
          </a:p>
        </p:txBody>
      </p:sp>
      <p:sp>
        <p:nvSpPr>
          <p:cNvPr id="4" name="Footer Placeholder 3"/>
          <p:cNvSpPr>
            <a:spLocks noGrp="1"/>
          </p:cNvSpPr>
          <p:nvPr>
            <p:ph type="ftr" sz="quarter" idx="11"/>
          </p:nvPr>
        </p:nvSpPr>
        <p:spPr>
          <a:xfrm>
            <a:off x="4632325" y="6532563"/>
            <a:ext cx="4340225" cy="385762"/>
          </a:xfrm>
        </p:spPr>
        <p:txBody>
          <a:bodyPr/>
          <a:lstStyle/>
          <a:p>
            <a:pPr>
              <a:defRPr/>
            </a:pPr>
            <a:r>
              <a:rPr lang="en-US" dirty="0"/>
              <a:t>University of Kansas Center for Research on Learning  2002</a:t>
            </a:r>
          </a:p>
        </p:txBody>
      </p:sp>
      <p:sp>
        <p:nvSpPr>
          <p:cNvPr id="147460"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08D24D4-1B2C-294E-93C5-2FC47217E6E9}" type="slidenum">
              <a:rPr lang="en-US" sz="1200">
                <a:latin typeface="Arial Black" charset="0"/>
              </a:rPr>
              <a:pPr/>
              <a:t>95</a:t>
            </a:fld>
            <a:endParaRPr lang="en-US" sz="1200">
              <a:latin typeface="Arial Black" charset="0"/>
            </a:endParaRPr>
          </a:p>
        </p:txBody>
      </p:sp>
      <p:pic>
        <p:nvPicPr>
          <p:cNvPr id="1474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414" y="1944131"/>
            <a:ext cx="4495249" cy="438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2" name="Rectangle 5"/>
          <p:cNvSpPr>
            <a:spLocks noChangeArrowheads="1"/>
          </p:cNvSpPr>
          <p:nvPr/>
        </p:nvSpPr>
        <p:spPr bwMode="auto">
          <a:xfrm>
            <a:off x="5046663" y="2359025"/>
            <a:ext cx="3649662"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atin typeface="Arial" charset="0"/>
              </a:rPr>
              <a:t>How and when are you thinking that you might use the Unit Organizer in your instruction?</a:t>
            </a:r>
            <a:endParaRPr lang="en-US"/>
          </a:p>
        </p:txBody>
      </p:sp>
    </p:spTree>
    <p:extLst>
      <p:ext uri="{BB962C8B-B14F-4D97-AF65-F5344CB8AC3E}">
        <p14:creationId xmlns:p14="http://schemas.microsoft.com/office/powerpoint/2010/main" val="391580198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66B58A9D8ABD4A85122E5605B1401E" ma:contentTypeVersion="0" ma:contentTypeDescription="Create a new document." ma:contentTypeScope="" ma:versionID="382637dacda83c399552796fffea56b8">
  <xsd:schema xmlns:xsd="http://www.w3.org/2001/XMLSchema" xmlns:xs="http://www.w3.org/2001/XMLSchema" xmlns:p="http://schemas.microsoft.com/office/2006/metadata/properties" targetNamespace="http://schemas.microsoft.com/office/2006/metadata/properties" ma:root="true" ma:fieldsID="e632581fadfa51a52ea46ddb307d92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D75CA-7D11-41D7-8820-484004DD84AF}">
  <ds:schemaRef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04E4353-B0AF-4DA4-8296-4C57BEEEB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1509</TotalTime>
  <Words>7934</Words>
  <Application>Microsoft Macintosh PowerPoint</Application>
  <PresentationFormat>On-screen Show (4:3)</PresentationFormat>
  <Paragraphs>1753</Paragraphs>
  <Slides>95</Slides>
  <Notes>81</Notes>
  <HiddenSlides>39</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95</vt:i4>
      </vt:variant>
    </vt:vector>
  </HeadingPairs>
  <TitlesOfParts>
    <vt:vector size="115" baseType="lpstr">
      <vt:lpstr>BatangChe</vt:lpstr>
      <vt:lpstr>Aharoni</vt:lpstr>
      <vt:lpstr>Arial</vt:lpstr>
      <vt:lpstr>Arial Black</vt:lpstr>
      <vt:lpstr>Calibri</vt:lpstr>
      <vt:lpstr>Calibri Light</vt:lpstr>
      <vt:lpstr>Comic Sans MS</vt:lpstr>
      <vt:lpstr>Corbel</vt:lpstr>
      <vt:lpstr>Helvetica</vt:lpstr>
      <vt:lpstr>Open Sans</vt:lpstr>
      <vt:lpstr>Rockwell Extra Bold</vt:lpstr>
      <vt:lpstr>segoe_uiregular</vt:lpstr>
      <vt:lpstr>Symbol</vt:lpstr>
      <vt:lpstr>Times</vt:lpstr>
      <vt:lpstr>Times New Roman</vt:lpstr>
      <vt:lpstr>Wingdings</vt:lpstr>
      <vt:lpstr>Retrospect</vt:lpstr>
      <vt:lpstr>Default Design</vt:lpstr>
      <vt:lpstr>1_Default Design</vt:lpstr>
      <vt:lpstr>1_Office Theme</vt:lpstr>
      <vt:lpstr>Content Enhancement Routines:   Course First! </vt:lpstr>
      <vt:lpstr>Welcome Back!</vt:lpstr>
      <vt:lpstr>Barriers to Student Success</vt:lpstr>
      <vt:lpstr>Linking Steps for the Course Organizer</vt:lpstr>
      <vt:lpstr>How Would You Define a Unit?</vt:lpstr>
      <vt:lpstr>How Similar Was Your Thinking?</vt:lpstr>
      <vt:lpstr>Unit Organizer Routine</vt:lpstr>
      <vt:lpstr>Tab it </vt:lpstr>
      <vt:lpstr>Supporting Research</vt:lpstr>
      <vt:lpstr>Components of The Unit Organizer Routine</vt:lpstr>
      <vt:lpstr>The Unit Organizer Teaching Device</vt:lpstr>
      <vt:lpstr>Rationale </vt:lpstr>
      <vt:lpstr>SMARTER Planning &amp; Instruction</vt:lpstr>
      <vt:lpstr>SMARTER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Backwards (or Forwards) Design</vt:lpstr>
      <vt:lpstr>Think about a Unit you have on your Course Organizer</vt:lpstr>
      <vt:lpstr>PowerPoint Presentation</vt:lpstr>
      <vt:lpstr>Connectors</vt:lpstr>
      <vt:lpstr>Practice</vt:lpstr>
      <vt:lpstr>Connector Check</vt:lpstr>
      <vt:lpstr>The “Big Idea” Paraphrase</vt:lpstr>
      <vt:lpstr>Practice</vt:lpstr>
      <vt:lpstr>Mixed Pair-Share</vt:lpstr>
      <vt:lpstr>PowerPoint Presentation</vt:lpstr>
      <vt:lpstr>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vt:lpstr>
      <vt:lpstr>PowerPoint Presentation</vt:lpstr>
      <vt:lpstr>How Much Do Students Write?</vt:lpstr>
      <vt:lpstr>As you are coming back from lunch, grab the Unit Organizer checklist (Tab 5). Where are you with your Unit Organizer draft?</vt:lpstr>
      <vt:lpstr>Time Out for Sharing</vt:lpstr>
      <vt:lpstr>Cue: before constructing the device</vt:lpstr>
      <vt:lpstr>Do: while constructing the device</vt:lpstr>
      <vt:lpstr>CRAFT Linking Steps</vt:lpstr>
      <vt:lpstr>CRAFT Linking Steps</vt:lpstr>
      <vt:lpstr>PowerPoint Presentation</vt:lpstr>
      <vt:lpstr>PowerPoint Presentation</vt:lpstr>
      <vt:lpstr>Let’s take a break…</vt:lpstr>
      <vt:lpstr>Co-Construction in a Science Class</vt:lpstr>
      <vt:lpstr>PowerPoint Presentation</vt:lpstr>
      <vt:lpstr>Take out home fun.</vt:lpstr>
      <vt:lpstr>Review: after constructing the device</vt:lpstr>
      <vt:lpstr>Jay Walking Video</vt:lpstr>
      <vt:lpstr>Time to Practice the “DO” with Emphasis on Co-Construction</vt:lpstr>
      <vt:lpstr>PowerPoint Presentation</vt:lpstr>
      <vt:lpstr>Unit Organizer for Families</vt:lpstr>
      <vt:lpstr>Canvas Course</vt:lpstr>
      <vt:lpstr>Exit Ticket</vt:lpstr>
      <vt:lpstr>Home Fun</vt:lpstr>
      <vt:lpstr>PowerPoint Presentation</vt:lpstr>
      <vt:lpstr>PowerPoint Presentation</vt:lpstr>
      <vt:lpstr>PowerPoint Presentation</vt:lpstr>
      <vt:lpstr>PowerPoint Presentation</vt:lpstr>
      <vt:lpstr>PowerPoint Presentation</vt:lpstr>
      <vt:lpstr>PowerPoint Presentation</vt:lpstr>
      <vt:lpstr>Take out your home fun</vt:lpstr>
      <vt:lpstr>INSIDE OUTSIDE CIRCLES</vt:lpstr>
      <vt:lpstr>Exit Ticket: Self-Reflection</vt:lpstr>
      <vt:lpstr>How Do I Teach the Unit Organizer?</vt:lpstr>
      <vt:lpstr>What Do You Notice?</vt:lpstr>
      <vt:lpstr>Review of “CUE DO REVIEW”</vt:lpstr>
      <vt:lpstr>Time to Draft Your Own Unit Organizer</vt:lpstr>
      <vt:lpstr>Self Assess with Device Checklist</vt:lpstr>
      <vt:lpstr>Debrief on the Process</vt:lpstr>
      <vt:lpstr>Finish Drafting Your Unit Organizers</vt:lpstr>
      <vt:lpstr>To Do…</vt:lpstr>
      <vt:lpstr>Question types – Jay Walking</vt:lpstr>
      <vt:lpstr>PowerPoint Presentation</vt:lpstr>
      <vt:lpstr>SMARTER Planning </vt:lpstr>
      <vt:lpstr>Example of Co-Construction in a Math Classroom </vt:lpstr>
      <vt:lpstr>Time to Work</vt:lpstr>
      <vt:lpstr>Time to Practice the “DO”</vt:lpstr>
      <vt:lpstr>Time to Practice the “Review”</vt:lpstr>
      <vt:lpstr>Ticket out the door</vt:lpstr>
      <vt:lpstr>Gallery Walk with Feedback</vt:lpstr>
      <vt:lpstr>Course First! Course Organizer </vt:lpstr>
      <vt:lpstr>PowerPoint Presentation</vt:lpstr>
      <vt:lpstr>Turn and Talk</vt:lpstr>
      <vt:lpstr>Unit Organizer of the  Unit Organizer</vt:lpstr>
      <vt:lpstr>Self Test Questions </vt:lpstr>
      <vt:lpstr>Time Out for Sharing</vt:lpstr>
      <vt:lpstr>Think-Pair-Share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Enhancement Routines:   Course First!</dc:title>
  <dc:creator>Schultz Fawnia</dc:creator>
  <cp:lastModifiedBy>Tipton, Mona D</cp:lastModifiedBy>
  <cp:revision>34</cp:revision>
  <dcterms:created xsi:type="dcterms:W3CDTF">2019-07-03T15:58:38Z</dcterms:created>
  <dcterms:modified xsi:type="dcterms:W3CDTF">2025-07-02T19:58:31Z</dcterms:modified>
</cp:coreProperties>
</file>