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 id="2147483878" r:id="rId2"/>
    <p:sldMasterId id="2147483890" r:id="rId3"/>
    <p:sldMasterId id="2147483903" r:id="rId4"/>
    <p:sldMasterId id="2147483916" r:id="rId5"/>
  </p:sldMasterIdLst>
  <p:notesMasterIdLst>
    <p:notesMasterId r:id="rId104"/>
  </p:notesMasterIdLst>
  <p:handoutMasterIdLst>
    <p:handoutMasterId r:id="rId105"/>
  </p:handoutMasterIdLst>
  <p:sldIdLst>
    <p:sldId id="500" r:id="rId6"/>
    <p:sldId id="442" r:id="rId7"/>
    <p:sldId id="514" r:id="rId8"/>
    <p:sldId id="513" r:id="rId9"/>
    <p:sldId id="446" r:id="rId10"/>
    <p:sldId id="443" r:id="rId11"/>
    <p:sldId id="524" r:id="rId12"/>
    <p:sldId id="525" r:id="rId13"/>
    <p:sldId id="526" r:id="rId14"/>
    <p:sldId id="527" r:id="rId15"/>
    <p:sldId id="528" r:id="rId16"/>
    <p:sldId id="529" r:id="rId17"/>
    <p:sldId id="530" r:id="rId18"/>
    <p:sldId id="531" r:id="rId19"/>
    <p:sldId id="515" r:id="rId20"/>
    <p:sldId id="257" r:id="rId21"/>
    <p:sldId id="356" r:id="rId22"/>
    <p:sldId id="516" r:id="rId23"/>
    <p:sldId id="455" r:id="rId24"/>
    <p:sldId id="532" r:id="rId25"/>
    <p:sldId id="538" r:id="rId26"/>
    <p:sldId id="539" r:id="rId27"/>
    <p:sldId id="540" r:id="rId28"/>
    <p:sldId id="505" r:id="rId29"/>
    <p:sldId id="414" r:id="rId30"/>
    <p:sldId id="536" r:id="rId31"/>
    <p:sldId id="537" r:id="rId32"/>
    <p:sldId id="456" r:id="rId33"/>
    <p:sldId id="457" r:id="rId34"/>
    <p:sldId id="458" r:id="rId35"/>
    <p:sldId id="533" r:id="rId36"/>
    <p:sldId id="534" r:id="rId37"/>
    <p:sldId id="507" r:id="rId38"/>
    <p:sldId id="459" r:id="rId39"/>
    <p:sldId id="535" r:id="rId40"/>
    <p:sldId id="481" r:id="rId41"/>
    <p:sldId id="482" r:id="rId42"/>
    <p:sldId id="473" r:id="rId43"/>
    <p:sldId id="475" r:id="rId44"/>
    <p:sldId id="474" r:id="rId45"/>
    <p:sldId id="460" r:id="rId46"/>
    <p:sldId id="461" r:id="rId47"/>
    <p:sldId id="462" r:id="rId48"/>
    <p:sldId id="463" r:id="rId49"/>
    <p:sldId id="467" r:id="rId50"/>
    <p:sldId id="468" r:id="rId51"/>
    <p:sldId id="464" r:id="rId52"/>
    <p:sldId id="465" r:id="rId53"/>
    <p:sldId id="466" r:id="rId54"/>
    <p:sldId id="469" r:id="rId55"/>
    <p:sldId id="471" r:id="rId56"/>
    <p:sldId id="470" r:id="rId57"/>
    <p:sldId id="490" r:id="rId58"/>
    <p:sldId id="491" r:id="rId59"/>
    <p:sldId id="492" r:id="rId60"/>
    <p:sldId id="493" r:id="rId61"/>
    <p:sldId id="494" r:id="rId62"/>
    <p:sldId id="510" r:id="rId63"/>
    <p:sldId id="472" r:id="rId64"/>
    <p:sldId id="543" r:id="rId65"/>
    <p:sldId id="544" r:id="rId66"/>
    <p:sldId id="483" r:id="rId67"/>
    <p:sldId id="541" r:id="rId68"/>
    <p:sldId id="512" r:id="rId69"/>
    <p:sldId id="488" r:id="rId70"/>
    <p:sldId id="484" r:id="rId71"/>
    <p:sldId id="509" r:id="rId72"/>
    <p:sldId id="501" r:id="rId73"/>
    <p:sldId id="487" r:id="rId74"/>
    <p:sldId id="511" r:id="rId75"/>
    <p:sldId id="499" r:id="rId76"/>
    <p:sldId id="337" r:id="rId77"/>
    <p:sldId id="486" r:id="rId78"/>
    <p:sldId id="342" r:id="rId79"/>
    <p:sldId id="343" r:id="rId80"/>
    <p:sldId id="344" r:id="rId81"/>
    <p:sldId id="345" r:id="rId82"/>
    <p:sldId id="346" r:id="rId83"/>
    <p:sldId id="347" r:id="rId84"/>
    <p:sldId id="351" r:id="rId85"/>
    <p:sldId id="352" r:id="rId86"/>
    <p:sldId id="353" r:id="rId87"/>
    <p:sldId id="354" r:id="rId88"/>
    <p:sldId id="355" r:id="rId89"/>
    <p:sldId id="503" r:id="rId90"/>
    <p:sldId id="392" r:id="rId91"/>
    <p:sldId id="441" r:id="rId92"/>
    <p:sldId id="369" r:id="rId93"/>
    <p:sldId id="489" r:id="rId94"/>
    <p:sldId id="330" r:id="rId95"/>
    <p:sldId id="333" r:id="rId96"/>
    <p:sldId id="448" r:id="rId97"/>
    <p:sldId id="504" r:id="rId98"/>
    <p:sldId id="357" r:id="rId99"/>
    <p:sldId id="358" r:id="rId100"/>
    <p:sldId id="359" r:id="rId101"/>
    <p:sldId id="360" r:id="rId102"/>
    <p:sldId id="542" r:id="rId103"/>
  </p:sldIdLst>
  <p:sldSz cx="9144000" cy="6858000" type="screen4x3"/>
  <p:notesSz cx="6858000" cy="10191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87553" autoAdjust="0"/>
  </p:normalViewPr>
  <p:slideViewPr>
    <p:cSldViewPr snapToGrid="0" snapToObjects="1">
      <p:cViewPr varScale="1">
        <p:scale>
          <a:sx n="68" d="100"/>
          <a:sy n="68" d="100"/>
        </p:scale>
        <p:origin x="1168" y="40"/>
      </p:cViewPr>
      <p:guideLst>
        <p:guide orient="horz" pos="2160"/>
        <p:guide pos="2880"/>
      </p:guideLst>
    </p:cSldViewPr>
  </p:slideViewPr>
  <p:notesTextViewPr>
    <p:cViewPr>
      <p:scale>
        <a:sx n="3" d="2"/>
        <a:sy n="3" d="2"/>
      </p:scale>
      <p:origin x="0" y="0"/>
    </p:cViewPr>
  </p:notesTextViewPr>
  <p:sorterViewPr>
    <p:cViewPr varScale="1">
      <p:scale>
        <a:sx n="1" d="1"/>
        <a:sy n="1" d="1"/>
      </p:scale>
      <p:origin x="0" y="-20492"/>
    </p:cViewPr>
  </p:sorterViewPr>
  <p:notesViewPr>
    <p:cSldViewPr snapToGrid="0" snapToObjects="1">
      <p:cViewPr varScale="1">
        <p:scale>
          <a:sx n="109" d="100"/>
          <a:sy n="109" d="100"/>
        </p:scale>
        <p:origin x="4064"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viewProps" Target="view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ableStyles" Target="tableStyle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charts/_rels/chart1.xml.rels><?xml version="1.0" encoding="UTF-8" standalone="yes"?>
<Relationships xmlns="http://schemas.openxmlformats.org/package/2006/relationships"><Relationship Id="rId3" Type="http://schemas.openxmlformats.org/officeDocument/2006/relationships/oleObject" Target="file:///\\Users\medicic\Dropbox\SPDG%20SIM%20Office\Math%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edicic\Dropbox\SPDG%20SIM%20Office\Math%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edicic\Dropbox\SPDG%20SIM%20Office\Math%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edicic\Dropbox\SPDG%20SIM%20Office\Math%20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DeSoto Middle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Sheet1!$O$18</c:f>
              <c:strCache>
                <c:ptCount val="1"/>
                <c:pt idx="0">
                  <c:v>DeSoto Middle 15-16</c:v>
                </c:pt>
              </c:strCache>
            </c:strRef>
          </c:tx>
          <c:spPr>
            <a:solidFill>
              <a:schemeClr val="accent1"/>
            </a:solidFill>
            <a:ln>
              <a:noFill/>
            </a:ln>
            <a:effectLst/>
          </c:spPr>
          <c:invertIfNegative val="0"/>
          <c:cat>
            <c:strRef>
              <c:f>Sheet1!$M$19:$N$21</c:f>
              <c:strCache>
                <c:ptCount val="3"/>
                <c:pt idx="0">
                  <c:v>Math Achievement</c:v>
                </c:pt>
                <c:pt idx="1">
                  <c:v>Math Learning Gains</c:v>
                </c:pt>
                <c:pt idx="2">
                  <c:v>Math Lowest 25% Learning Gains </c:v>
                </c:pt>
              </c:strCache>
            </c:strRef>
          </c:cat>
          <c:val>
            <c:numRef>
              <c:f>Sheet1!$O$19:$O$21</c:f>
              <c:numCache>
                <c:formatCode>General</c:formatCode>
                <c:ptCount val="3"/>
                <c:pt idx="0">
                  <c:v>27</c:v>
                </c:pt>
                <c:pt idx="1">
                  <c:v>38</c:v>
                </c:pt>
                <c:pt idx="2">
                  <c:v>32</c:v>
                </c:pt>
              </c:numCache>
            </c:numRef>
          </c:val>
          <c:extLst>
            <c:ext xmlns:c16="http://schemas.microsoft.com/office/drawing/2014/chart" uri="{C3380CC4-5D6E-409C-BE32-E72D297353CC}">
              <c16:uniqueId val="{00000000-56A1-4544-B59F-62BDCCB61064}"/>
            </c:ext>
          </c:extLst>
        </c:ser>
        <c:ser>
          <c:idx val="1"/>
          <c:order val="1"/>
          <c:tx>
            <c:strRef>
              <c:f>Sheet1!$P$18</c:f>
              <c:strCache>
                <c:ptCount val="1"/>
                <c:pt idx="0">
                  <c:v>DeSoto Middle 16-17</c:v>
                </c:pt>
              </c:strCache>
            </c:strRef>
          </c:tx>
          <c:spPr>
            <a:solidFill>
              <a:schemeClr val="accent2"/>
            </a:solidFill>
            <a:ln>
              <a:noFill/>
            </a:ln>
            <a:effectLst/>
          </c:spPr>
          <c:invertIfNegative val="0"/>
          <c:cat>
            <c:strRef>
              <c:f>Sheet1!$M$19:$N$21</c:f>
              <c:strCache>
                <c:ptCount val="3"/>
                <c:pt idx="0">
                  <c:v>Math Achievement</c:v>
                </c:pt>
                <c:pt idx="1">
                  <c:v>Math Learning Gains</c:v>
                </c:pt>
                <c:pt idx="2">
                  <c:v>Math Lowest 25% Learning Gains </c:v>
                </c:pt>
              </c:strCache>
            </c:strRef>
          </c:cat>
          <c:val>
            <c:numRef>
              <c:f>Sheet1!$P$19:$P$21</c:f>
              <c:numCache>
                <c:formatCode>General</c:formatCode>
                <c:ptCount val="3"/>
                <c:pt idx="0">
                  <c:v>34</c:v>
                </c:pt>
                <c:pt idx="1">
                  <c:v>59</c:v>
                </c:pt>
                <c:pt idx="2">
                  <c:v>55</c:v>
                </c:pt>
              </c:numCache>
            </c:numRef>
          </c:val>
          <c:extLst>
            <c:ext xmlns:c16="http://schemas.microsoft.com/office/drawing/2014/chart" uri="{C3380CC4-5D6E-409C-BE32-E72D297353CC}">
              <c16:uniqueId val="{00000001-56A1-4544-B59F-62BDCCB61064}"/>
            </c:ext>
          </c:extLst>
        </c:ser>
        <c:dLbls>
          <c:showLegendKey val="0"/>
          <c:showVal val="0"/>
          <c:showCatName val="0"/>
          <c:showSerName val="0"/>
          <c:showPercent val="0"/>
          <c:showBubbleSize val="0"/>
        </c:dLbls>
        <c:gapWidth val="219"/>
        <c:overlap val="-27"/>
        <c:axId val="695260928"/>
        <c:axId val="695261320"/>
      </c:barChart>
      <c:catAx>
        <c:axId val="69526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261320"/>
        <c:crosses val="autoZero"/>
        <c:auto val="1"/>
        <c:lblAlgn val="ctr"/>
        <c:lblOffset val="100"/>
        <c:noMultiLvlLbl val="0"/>
      </c:catAx>
      <c:valAx>
        <c:axId val="695261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26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Lemon Bay High School</a:t>
            </a:r>
          </a:p>
          <a:p>
            <a:pPr>
              <a:defRPr/>
            </a:pPr>
            <a:r>
              <a:rPr lang="en-US"/>
              <a:t>SIM Implementation in Math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Math!$G$11</c:f>
              <c:strCache>
                <c:ptCount val="1"/>
                <c:pt idx="0">
                  <c:v>Math Achievement</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Math!$H$10:$I$10</c:f>
              <c:strCache>
                <c:ptCount val="2"/>
                <c:pt idx="0">
                  <c:v>Lemon Bay High 15-16</c:v>
                </c:pt>
                <c:pt idx="1">
                  <c:v>Lemon Bay High 16-17</c:v>
                </c:pt>
              </c:strCache>
            </c:strRef>
          </c:cat>
          <c:val>
            <c:numRef>
              <c:f>Math!$H$11:$I$11</c:f>
              <c:numCache>
                <c:formatCode>General</c:formatCode>
                <c:ptCount val="2"/>
                <c:pt idx="0">
                  <c:v>45</c:v>
                </c:pt>
                <c:pt idx="1">
                  <c:v>70</c:v>
                </c:pt>
              </c:numCache>
            </c:numRef>
          </c:val>
          <c:extLst>
            <c:ext xmlns:c16="http://schemas.microsoft.com/office/drawing/2014/chart" uri="{C3380CC4-5D6E-409C-BE32-E72D297353CC}">
              <c16:uniqueId val="{00000001-2FE9-5941-ABE4-BF79631C3801}"/>
            </c:ext>
          </c:extLst>
        </c:ser>
        <c:ser>
          <c:idx val="1"/>
          <c:order val="1"/>
          <c:tx>
            <c:strRef>
              <c:f>Math!$G$12</c:f>
              <c:strCache>
                <c:ptCount val="1"/>
                <c:pt idx="0">
                  <c:v>Math Learning Gains</c:v>
                </c:pt>
              </c:strCache>
            </c:strRef>
          </c:tx>
          <c:spPr>
            <a:solidFill>
              <a:schemeClr val="accent2"/>
            </a:solidFill>
            <a:ln>
              <a:noFill/>
            </a:ln>
            <a:effectLst/>
          </c:spPr>
          <c:invertIfNegative val="0"/>
          <c:cat>
            <c:strRef>
              <c:f>Math!$H$10:$I$10</c:f>
              <c:strCache>
                <c:ptCount val="2"/>
                <c:pt idx="0">
                  <c:v>Lemon Bay High 15-16</c:v>
                </c:pt>
                <c:pt idx="1">
                  <c:v>Lemon Bay High 16-17</c:v>
                </c:pt>
              </c:strCache>
            </c:strRef>
          </c:cat>
          <c:val>
            <c:numRef>
              <c:f>Math!$H$12:$I$12</c:f>
              <c:numCache>
                <c:formatCode>General</c:formatCode>
                <c:ptCount val="2"/>
                <c:pt idx="0">
                  <c:v>34</c:v>
                </c:pt>
                <c:pt idx="1">
                  <c:v>52</c:v>
                </c:pt>
              </c:numCache>
            </c:numRef>
          </c:val>
          <c:extLst>
            <c:ext xmlns:c16="http://schemas.microsoft.com/office/drawing/2014/chart" uri="{C3380CC4-5D6E-409C-BE32-E72D297353CC}">
              <c16:uniqueId val="{00000002-2FE9-5941-ABE4-BF79631C3801}"/>
            </c:ext>
          </c:extLst>
        </c:ser>
        <c:ser>
          <c:idx val="2"/>
          <c:order val="2"/>
          <c:tx>
            <c:strRef>
              <c:f>Math!$G$13</c:f>
              <c:strCache>
                <c:ptCount val="1"/>
                <c:pt idx="0">
                  <c:v>Math Lowest 25% Learning Gains </c:v>
                </c:pt>
              </c:strCache>
            </c:strRef>
          </c:tx>
          <c:spPr>
            <a:solidFill>
              <a:schemeClr val="accent3"/>
            </a:solidFill>
            <a:ln>
              <a:noFill/>
            </a:ln>
            <a:effectLst/>
          </c:spPr>
          <c:invertIfNegative val="0"/>
          <c:cat>
            <c:strRef>
              <c:f>Math!$H$10:$I$10</c:f>
              <c:strCache>
                <c:ptCount val="2"/>
                <c:pt idx="0">
                  <c:v>Lemon Bay High 15-16</c:v>
                </c:pt>
                <c:pt idx="1">
                  <c:v>Lemon Bay High 16-17</c:v>
                </c:pt>
              </c:strCache>
            </c:strRef>
          </c:cat>
          <c:val>
            <c:numRef>
              <c:f>Math!$H$13:$I$13</c:f>
              <c:numCache>
                <c:formatCode>General</c:formatCode>
                <c:ptCount val="2"/>
                <c:pt idx="0">
                  <c:v>33</c:v>
                </c:pt>
                <c:pt idx="1">
                  <c:v>42</c:v>
                </c:pt>
              </c:numCache>
            </c:numRef>
          </c:val>
          <c:extLst>
            <c:ext xmlns:c16="http://schemas.microsoft.com/office/drawing/2014/chart" uri="{C3380CC4-5D6E-409C-BE32-E72D297353CC}">
              <c16:uniqueId val="{00000003-2FE9-5941-ABE4-BF79631C3801}"/>
            </c:ext>
          </c:extLst>
        </c:ser>
        <c:dLbls>
          <c:showLegendKey val="0"/>
          <c:showVal val="0"/>
          <c:showCatName val="0"/>
          <c:showSerName val="0"/>
          <c:showPercent val="0"/>
          <c:showBubbleSize val="0"/>
        </c:dLbls>
        <c:gapWidth val="219"/>
        <c:overlap val="-27"/>
        <c:axId val="695262104"/>
        <c:axId val="695262496"/>
      </c:barChart>
      <c:catAx>
        <c:axId val="695262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262496"/>
        <c:crosses val="autoZero"/>
        <c:auto val="1"/>
        <c:lblAlgn val="ctr"/>
        <c:lblOffset val="100"/>
        <c:noMultiLvlLbl val="0"/>
      </c:catAx>
      <c:valAx>
        <c:axId val="695262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2621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Proficiency Gap for SWD Between SIM Implementation Schools and Non-SIM Implementation</a:t>
            </a:r>
            <a:endParaRPr lang="en-US" dirty="0">
              <a:effectLst/>
            </a:endParaRPr>
          </a:p>
          <a:p>
            <a:pPr>
              <a:defRPr/>
            </a:pPr>
            <a:r>
              <a:rPr lang="en-US" sz="1800" b="0" i="0" baseline="0" dirty="0">
                <a:effectLst/>
              </a:rPr>
              <a:t>Pinellas HS Biology Common Assessments </a:t>
            </a:r>
          </a:p>
          <a:p>
            <a:pPr>
              <a:defRPr/>
            </a:pPr>
            <a:r>
              <a:rPr lang="en-US" sz="1800" b="0" i="0" baseline="0" dirty="0">
                <a:effectLst/>
              </a:rPr>
              <a:t>Non-Honors Biology Classes</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'Pinellas Science'!$B$39:$L$39</c:f>
              <c:strCache>
                <c:ptCount val="11"/>
                <c:pt idx="0">
                  <c:v>14-15 Cycle 1 - Baseline</c:v>
                </c:pt>
                <c:pt idx="1">
                  <c:v>14-15 Cycle 2 - Baseline</c:v>
                </c:pt>
                <c:pt idx="2">
                  <c:v>14-15 Cycle 3 - Baseline</c:v>
                </c:pt>
                <c:pt idx="4">
                  <c:v>15-16 Cycle 1</c:v>
                </c:pt>
                <c:pt idx="5">
                  <c:v>15-16 Cycle 2</c:v>
                </c:pt>
                <c:pt idx="6">
                  <c:v>15-16 Cycle 3</c:v>
                </c:pt>
                <c:pt idx="8">
                  <c:v>16-17 Cycle 1</c:v>
                </c:pt>
                <c:pt idx="9">
                  <c:v>16-17 Cycle 2</c:v>
                </c:pt>
                <c:pt idx="10">
                  <c:v>16-17 Cycle 3</c:v>
                </c:pt>
              </c:strCache>
            </c:strRef>
          </c:cat>
          <c:val>
            <c:numRef>
              <c:f>'Pinellas Science'!$B$40:$L$40</c:f>
              <c:numCache>
                <c:formatCode>0%</c:formatCode>
                <c:ptCount val="11"/>
                <c:pt idx="0">
                  <c:v>-0.05</c:v>
                </c:pt>
                <c:pt idx="1">
                  <c:v>-0.04</c:v>
                </c:pt>
                <c:pt idx="2">
                  <c:v>-0.02</c:v>
                </c:pt>
                <c:pt idx="4">
                  <c:v>-0.01</c:v>
                </c:pt>
                <c:pt idx="5">
                  <c:v>-0.01</c:v>
                </c:pt>
                <c:pt idx="6">
                  <c:v>-0.01</c:v>
                </c:pt>
                <c:pt idx="8" formatCode="0.00%">
                  <c:v>-7.0000000000000001E-3</c:v>
                </c:pt>
                <c:pt idx="9" formatCode="0.00%">
                  <c:v>2.3099999999999999E-2</c:v>
                </c:pt>
                <c:pt idx="10" formatCode="0.00%">
                  <c:v>-8.9999999999999993E-3</c:v>
                </c:pt>
              </c:numCache>
            </c:numRef>
          </c:val>
          <c:extLst>
            <c:ext xmlns:c16="http://schemas.microsoft.com/office/drawing/2014/chart" uri="{C3380CC4-5D6E-409C-BE32-E72D297353CC}">
              <c16:uniqueId val="{00000001-AA54-DE4F-ABC4-3DBAB4A409F0}"/>
            </c:ext>
          </c:extLst>
        </c:ser>
        <c:dLbls>
          <c:showLegendKey val="0"/>
          <c:showVal val="0"/>
          <c:showCatName val="0"/>
          <c:showSerName val="0"/>
          <c:showPercent val="0"/>
          <c:showBubbleSize val="0"/>
        </c:dLbls>
        <c:gapWidth val="219"/>
        <c:overlap val="-27"/>
        <c:axId val="695263280"/>
        <c:axId val="695263672"/>
      </c:barChart>
      <c:catAx>
        <c:axId val="69526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95263672"/>
        <c:crosses val="autoZero"/>
        <c:auto val="1"/>
        <c:lblAlgn val="ctr"/>
        <c:lblOffset val="100"/>
        <c:noMultiLvlLbl val="0"/>
      </c:catAx>
      <c:valAx>
        <c:axId val="695263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Proficiency</a:t>
                </a:r>
                <a:r>
                  <a:rPr lang="en-US" baseline="0"/>
                  <a:t> </a:t>
                </a:r>
                <a:r>
                  <a:rPr lang="en-US"/>
                  <a:t>Gap</a:t>
                </a:r>
              </a:p>
            </c:rich>
          </c:tx>
          <c:layout>
            <c:manualLayout>
              <c:xMode val="edge"/>
              <c:yMode val="edge"/>
              <c:x val="2.6970954356846499E-2"/>
              <c:y val="0.484061692100870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263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Proficiency Gap Between SIM Implementation Schools and Non-Implementation Schools for SWD</a:t>
            </a:r>
            <a:endParaRPr lang="en-US" dirty="0">
              <a:effectLst/>
            </a:endParaRPr>
          </a:p>
          <a:p>
            <a:pPr>
              <a:defRPr/>
            </a:pPr>
            <a:r>
              <a:rPr lang="en-US" sz="1800" b="0" i="0" baseline="0" dirty="0">
                <a:effectLst/>
              </a:rPr>
              <a:t>Pinellas HS Biology EOC</a:t>
            </a:r>
          </a:p>
          <a:p>
            <a:pPr>
              <a:defRPr/>
            </a:pPr>
            <a:r>
              <a:rPr lang="en-US" sz="1800" b="0" i="0" baseline="0" dirty="0">
                <a:effectLst/>
              </a:rPr>
              <a:t>Non-Honors Biology Classes</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'Pinellas Science'!$O$39:$P$39</c:f>
              <c:strCache>
                <c:ptCount val="2"/>
                <c:pt idx="0">
                  <c:v>2016 EOC</c:v>
                </c:pt>
                <c:pt idx="1">
                  <c:v>2017 EOC</c:v>
                </c:pt>
              </c:strCache>
            </c:strRef>
          </c:cat>
          <c:val>
            <c:numRef>
              <c:f>'Pinellas Science'!$O$40:$P$40</c:f>
              <c:numCache>
                <c:formatCode>0.00%</c:formatCode>
                <c:ptCount val="2"/>
                <c:pt idx="0" formatCode="0%">
                  <c:v>-0.1</c:v>
                </c:pt>
                <c:pt idx="1">
                  <c:v>2.29E-2</c:v>
                </c:pt>
              </c:numCache>
            </c:numRef>
          </c:val>
          <c:extLst>
            <c:ext xmlns:c16="http://schemas.microsoft.com/office/drawing/2014/chart" uri="{C3380CC4-5D6E-409C-BE32-E72D297353CC}">
              <c16:uniqueId val="{00000000-AE02-5E40-AC20-11328269A81D}"/>
            </c:ext>
          </c:extLst>
        </c:ser>
        <c:dLbls>
          <c:showLegendKey val="0"/>
          <c:showVal val="0"/>
          <c:showCatName val="0"/>
          <c:showSerName val="0"/>
          <c:showPercent val="0"/>
          <c:showBubbleSize val="0"/>
        </c:dLbls>
        <c:gapWidth val="219"/>
        <c:overlap val="-27"/>
        <c:axId val="695232936"/>
        <c:axId val="695233328"/>
      </c:barChart>
      <c:catAx>
        <c:axId val="69523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233328"/>
        <c:crosses val="autoZero"/>
        <c:auto val="1"/>
        <c:lblAlgn val="ctr"/>
        <c:lblOffset val="100"/>
        <c:noMultiLvlLbl val="0"/>
      </c:catAx>
      <c:valAx>
        <c:axId val="69523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Proficiency Gap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232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1" Type="http://schemas.openxmlformats.org/officeDocument/2006/relationships/image" Target="../media/image3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0C4A3C-FB6A-4FBC-A827-0250B4C628C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7857D3F-9B89-48D8-9A94-5448A73161E4}">
      <dgm:prSet/>
      <dgm:spPr/>
      <dgm:t>
        <a:bodyPr/>
        <a:lstStyle/>
        <a:p>
          <a:r>
            <a:rPr lang="en-US"/>
            <a:t>Choice</a:t>
          </a:r>
        </a:p>
      </dgm:t>
    </dgm:pt>
    <dgm:pt modelId="{6315CD8A-D038-4348-B24F-FEBD98FB0455}" type="parTrans" cxnId="{F1B9B2B5-430D-40AE-A99E-57B333F8E267}">
      <dgm:prSet/>
      <dgm:spPr/>
      <dgm:t>
        <a:bodyPr/>
        <a:lstStyle/>
        <a:p>
          <a:endParaRPr lang="en-US"/>
        </a:p>
      </dgm:t>
    </dgm:pt>
    <dgm:pt modelId="{68695C89-BD4F-4455-95CA-614D3567525D}" type="sibTrans" cxnId="{F1B9B2B5-430D-40AE-A99E-57B333F8E267}">
      <dgm:prSet/>
      <dgm:spPr/>
      <dgm:t>
        <a:bodyPr/>
        <a:lstStyle/>
        <a:p>
          <a:endParaRPr lang="en-US"/>
        </a:p>
      </dgm:t>
    </dgm:pt>
    <dgm:pt modelId="{2487EDF5-BEBE-4256-9408-7955700B5AA7}">
      <dgm:prSet/>
      <dgm:spPr/>
      <dgm:t>
        <a:bodyPr/>
        <a:lstStyle/>
        <a:p>
          <a:r>
            <a:rPr lang="en-US"/>
            <a:t>Voice</a:t>
          </a:r>
        </a:p>
      </dgm:t>
    </dgm:pt>
    <dgm:pt modelId="{CF5AB7CE-869B-4652-AF04-A8FF8FDE2C88}" type="parTrans" cxnId="{70C713C6-18BA-41F6-A757-29DD14D226A2}">
      <dgm:prSet/>
      <dgm:spPr/>
      <dgm:t>
        <a:bodyPr/>
        <a:lstStyle/>
        <a:p>
          <a:endParaRPr lang="en-US"/>
        </a:p>
      </dgm:t>
    </dgm:pt>
    <dgm:pt modelId="{633F28C8-A95B-4450-8B83-51755993CB9C}" type="sibTrans" cxnId="{70C713C6-18BA-41F6-A757-29DD14D226A2}">
      <dgm:prSet/>
      <dgm:spPr/>
      <dgm:t>
        <a:bodyPr/>
        <a:lstStyle/>
        <a:p>
          <a:endParaRPr lang="en-US"/>
        </a:p>
      </dgm:t>
    </dgm:pt>
    <dgm:pt modelId="{8DD1D677-49C2-4ADD-8597-A5BF7E6B96EC}">
      <dgm:prSet/>
      <dgm:spPr/>
      <dgm:t>
        <a:bodyPr/>
        <a:lstStyle/>
        <a:p>
          <a:r>
            <a:rPr lang="en-US"/>
            <a:t>Praxis</a:t>
          </a:r>
        </a:p>
      </dgm:t>
    </dgm:pt>
    <dgm:pt modelId="{01F4F674-17AE-40DA-BDB7-5FA5EEDE45CE}" type="parTrans" cxnId="{A53C7F69-3DAC-4822-9209-2F867E0F9A7C}">
      <dgm:prSet/>
      <dgm:spPr/>
      <dgm:t>
        <a:bodyPr/>
        <a:lstStyle/>
        <a:p>
          <a:endParaRPr lang="en-US"/>
        </a:p>
      </dgm:t>
    </dgm:pt>
    <dgm:pt modelId="{38FD3D2E-7577-4D24-AAE9-D962AAD556FF}" type="sibTrans" cxnId="{A53C7F69-3DAC-4822-9209-2F867E0F9A7C}">
      <dgm:prSet/>
      <dgm:spPr/>
      <dgm:t>
        <a:bodyPr/>
        <a:lstStyle/>
        <a:p>
          <a:endParaRPr lang="en-US"/>
        </a:p>
      </dgm:t>
    </dgm:pt>
    <dgm:pt modelId="{075FC3AE-707C-4CDB-8B69-0C410EAAE577}">
      <dgm:prSet/>
      <dgm:spPr/>
      <dgm:t>
        <a:bodyPr/>
        <a:lstStyle/>
        <a:p>
          <a:r>
            <a:rPr lang="en-US"/>
            <a:t>Equality</a:t>
          </a:r>
        </a:p>
      </dgm:t>
    </dgm:pt>
    <dgm:pt modelId="{DD3A8B06-CE72-4EAD-BCE9-41F9D9370B76}" type="parTrans" cxnId="{7E3F29DC-C378-480B-86BE-0B180D5398AB}">
      <dgm:prSet/>
      <dgm:spPr/>
      <dgm:t>
        <a:bodyPr/>
        <a:lstStyle/>
        <a:p>
          <a:endParaRPr lang="en-US"/>
        </a:p>
      </dgm:t>
    </dgm:pt>
    <dgm:pt modelId="{A0565756-C683-49CB-8599-A45E01D0A3FA}" type="sibTrans" cxnId="{7E3F29DC-C378-480B-86BE-0B180D5398AB}">
      <dgm:prSet/>
      <dgm:spPr/>
      <dgm:t>
        <a:bodyPr/>
        <a:lstStyle/>
        <a:p>
          <a:endParaRPr lang="en-US"/>
        </a:p>
      </dgm:t>
    </dgm:pt>
    <dgm:pt modelId="{32079B08-73CA-44B2-B4B7-94BC2A56E29D}">
      <dgm:prSet/>
      <dgm:spPr/>
      <dgm:t>
        <a:bodyPr/>
        <a:lstStyle/>
        <a:p>
          <a:r>
            <a:rPr lang="en-US"/>
            <a:t>Reflection</a:t>
          </a:r>
        </a:p>
      </dgm:t>
    </dgm:pt>
    <dgm:pt modelId="{BC1997F3-3B13-4B05-9A69-984BE1C64829}" type="parTrans" cxnId="{C20EE29D-2CFE-4D10-B3AC-92B7A2E77CC7}">
      <dgm:prSet/>
      <dgm:spPr/>
      <dgm:t>
        <a:bodyPr/>
        <a:lstStyle/>
        <a:p>
          <a:endParaRPr lang="en-US"/>
        </a:p>
      </dgm:t>
    </dgm:pt>
    <dgm:pt modelId="{AB16950E-02D7-48CD-BDD7-CAE23F9BAC97}" type="sibTrans" cxnId="{C20EE29D-2CFE-4D10-B3AC-92B7A2E77CC7}">
      <dgm:prSet/>
      <dgm:spPr/>
      <dgm:t>
        <a:bodyPr/>
        <a:lstStyle/>
        <a:p>
          <a:endParaRPr lang="en-US"/>
        </a:p>
      </dgm:t>
    </dgm:pt>
    <dgm:pt modelId="{A5293EEE-1525-4C32-8F39-4FBC23D51BB8}">
      <dgm:prSet/>
      <dgm:spPr/>
      <dgm:t>
        <a:bodyPr/>
        <a:lstStyle/>
        <a:p>
          <a:r>
            <a:rPr lang="en-US"/>
            <a:t>Dialogue</a:t>
          </a:r>
        </a:p>
      </dgm:t>
    </dgm:pt>
    <dgm:pt modelId="{2AE32179-F20C-4E77-8E18-4EC7ECAFDD84}" type="parTrans" cxnId="{BE937D1D-3EBF-4A5E-BE1A-6264A8989CB1}">
      <dgm:prSet/>
      <dgm:spPr/>
      <dgm:t>
        <a:bodyPr/>
        <a:lstStyle/>
        <a:p>
          <a:endParaRPr lang="en-US"/>
        </a:p>
      </dgm:t>
    </dgm:pt>
    <dgm:pt modelId="{ED6814C3-E476-4A41-B18C-1F6631D59A71}" type="sibTrans" cxnId="{BE937D1D-3EBF-4A5E-BE1A-6264A8989CB1}">
      <dgm:prSet/>
      <dgm:spPr/>
      <dgm:t>
        <a:bodyPr/>
        <a:lstStyle/>
        <a:p>
          <a:endParaRPr lang="en-US"/>
        </a:p>
      </dgm:t>
    </dgm:pt>
    <dgm:pt modelId="{FE2FD57C-DA0F-454D-837B-1866E7126A2C}">
      <dgm:prSet/>
      <dgm:spPr/>
      <dgm:t>
        <a:bodyPr/>
        <a:lstStyle/>
        <a:p>
          <a:r>
            <a:rPr lang="en-US" dirty="0" smtClean="0"/>
            <a:t>Stretching</a:t>
          </a:r>
          <a:endParaRPr lang="en-US" dirty="0"/>
        </a:p>
      </dgm:t>
    </dgm:pt>
    <dgm:pt modelId="{D3479630-EB8C-47CC-BEF9-3B65BA12A311}" type="parTrans" cxnId="{7AC73E12-81FE-4EA2-89FB-B2D420BA5678}">
      <dgm:prSet/>
      <dgm:spPr/>
      <dgm:t>
        <a:bodyPr/>
        <a:lstStyle/>
        <a:p>
          <a:endParaRPr lang="en-US"/>
        </a:p>
      </dgm:t>
    </dgm:pt>
    <dgm:pt modelId="{9F5B2689-2651-4FA2-B744-EBDAE341B1A9}" type="sibTrans" cxnId="{7AC73E12-81FE-4EA2-89FB-B2D420BA5678}">
      <dgm:prSet/>
      <dgm:spPr/>
      <dgm:t>
        <a:bodyPr/>
        <a:lstStyle/>
        <a:p>
          <a:endParaRPr lang="en-US"/>
        </a:p>
      </dgm:t>
    </dgm:pt>
    <dgm:pt modelId="{2798FE13-1CAA-4E6D-9277-2CF4CE1760E5}" type="pres">
      <dgm:prSet presAssocID="{760C4A3C-FB6A-4FBC-A827-0250B4C628CF}" presName="vert0" presStyleCnt="0">
        <dgm:presLayoutVars>
          <dgm:dir/>
          <dgm:animOne val="branch"/>
          <dgm:animLvl val="lvl"/>
        </dgm:presLayoutVars>
      </dgm:prSet>
      <dgm:spPr/>
      <dgm:t>
        <a:bodyPr/>
        <a:lstStyle/>
        <a:p>
          <a:endParaRPr lang="en-US"/>
        </a:p>
      </dgm:t>
    </dgm:pt>
    <dgm:pt modelId="{E6A28DAE-C649-40DC-8F7F-503845C14C9B}" type="pres">
      <dgm:prSet presAssocID="{D7857D3F-9B89-48D8-9A94-5448A73161E4}" presName="thickLine" presStyleLbl="alignNode1" presStyleIdx="0" presStyleCnt="7"/>
      <dgm:spPr/>
    </dgm:pt>
    <dgm:pt modelId="{32842AAB-CF7A-4B8A-82A8-AD4DE8E20C7E}" type="pres">
      <dgm:prSet presAssocID="{D7857D3F-9B89-48D8-9A94-5448A73161E4}" presName="horz1" presStyleCnt="0"/>
      <dgm:spPr/>
    </dgm:pt>
    <dgm:pt modelId="{7CBB8891-8539-4ADA-BA27-A59128687F09}" type="pres">
      <dgm:prSet presAssocID="{D7857D3F-9B89-48D8-9A94-5448A73161E4}" presName="tx1" presStyleLbl="revTx" presStyleIdx="0" presStyleCnt="7"/>
      <dgm:spPr/>
      <dgm:t>
        <a:bodyPr/>
        <a:lstStyle/>
        <a:p>
          <a:endParaRPr lang="en-US"/>
        </a:p>
      </dgm:t>
    </dgm:pt>
    <dgm:pt modelId="{C87E51B9-C41C-47F3-B171-B34E7484971D}" type="pres">
      <dgm:prSet presAssocID="{D7857D3F-9B89-48D8-9A94-5448A73161E4}" presName="vert1" presStyleCnt="0"/>
      <dgm:spPr/>
    </dgm:pt>
    <dgm:pt modelId="{051E66A0-C80A-48AE-BCBF-91801BB2777D}" type="pres">
      <dgm:prSet presAssocID="{2487EDF5-BEBE-4256-9408-7955700B5AA7}" presName="thickLine" presStyleLbl="alignNode1" presStyleIdx="1" presStyleCnt="7"/>
      <dgm:spPr/>
    </dgm:pt>
    <dgm:pt modelId="{DA585263-01B9-4424-BDCF-881553043540}" type="pres">
      <dgm:prSet presAssocID="{2487EDF5-BEBE-4256-9408-7955700B5AA7}" presName="horz1" presStyleCnt="0"/>
      <dgm:spPr/>
    </dgm:pt>
    <dgm:pt modelId="{8997F92D-F588-4EB9-ABDC-4C1946D3A924}" type="pres">
      <dgm:prSet presAssocID="{2487EDF5-BEBE-4256-9408-7955700B5AA7}" presName="tx1" presStyleLbl="revTx" presStyleIdx="1" presStyleCnt="7"/>
      <dgm:spPr/>
      <dgm:t>
        <a:bodyPr/>
        <a:lstStyle/>
        <a:p>
          <a:endParaRPr lang="en-US"/>
        </a:p>
      </dgm:t>
    </dgm:pt>
    <dgm:pt modelId="{050050E6-C890-4ADD-8313-035FC2371FDA}" type="pres">
      <dgm:prSet presAssocID="{2487EDF5-BEBE-4256-9408-7955700B5AA7}" presName="vert1" presStyleCnt="0"/>
      <dgm:spPr/>
    </dgm:pt>
    <dgm:pt modelId="{406B6CE9-7934-4632-85EE-96EB32130A00}" type="pres">
      <dgm:prSet presAssocID="{8DD1D677-49C2-4ADD-8597-A5BF7E6B96EC}" presName="thickLine" presStyleLbl="alignNode1" presStyleIdx="2" presStyleCnt="7"/>
      <dgm:spPr/>
    </dgm:pt>
    <dgm:pt modelId="{C4DD8F0A-5E54-4574-9F4F-3749AAD68362}" type="pres">
      <dgm:prSet presAssocID="{8DD1D677-49C2-4ADD-8597-A5BF7E6B96EC}" presName="horz1" presStyleCnt="0"/>
      <dgm:spPr/>
    </dgm:pt>
    <dgm:pt modelId="{B72E4B15-EE65-4366-8EAA-0C7E132B4BAF}" type="pres">
      <dgm:prSet presAssocID="{8DD1D677-49C2-4ADD-8597-A5BF7E6B96EC}" presName="tx1" presStyleLbl="revTx" presStyleIdx="2" presStyleCnt="7"/>
      <dgm:spPr/>
      <dgm:t>
        <a:bodyPr/>
        <a:lstStyle/>
        <a:p>
          <a:endParaRPr lang="en-US"/>
        </a:p>
      </dgm:t>
    </dgm:pt>
    <dgm:pt modelId="{EB712F84-5A94-4F60-A80A-AC7CB079FB2B}" type="pres">
      <dgm:prSet presAssocID="{8DD1D677-49C2-4ADD-8597-A5BF7E6B96EC}" presName="vert1" presStyleCnt="0"/>
      <dgm:spPr/>
    </dgm:pt>
    <dgm:pt modelId="{EBCD8047-6FF1-4BB1-A0B6-B7727DA72DDE}" type="pres">
      <dgm:prSet presAssocID="{075FC3AE-707C-4CDB-8B69-0C410EAAE577}" presName="thickLine" presStyleLbl="alignNode1" presStyleIdx="3" presStyleCnt="7"/>
      <dgm:spPr/>
    </dgm:pt>
    <dgm:pt modelId="{A0329373-73AD-4F3B-84C5-7E35A4E4C727}" type="pres">
      <dgm:prSet presAssocID="{075FC3AE-707C-4CDB-8B69-0C410EAAE577}" presName="horz1" presStyleCnt="0"/>
      <dgm:spPr/>
    </dgm:pt>
    <dgm:pt modelId="{DC9076FC-E405-4409-A926-0CDE47C64707}" type="pres">
      <dgm:prSet presAssocID="{075FC3AE-707C-4CDB-8B69-0C410EAAE577}" presName="tx1" presStyleLbl="revTx" presStyleIdx="3" presStyleCnt="7"/>
      <dgm:spPr/>
      <dgm:t>
        <a:bodyPr/>
        <a:lstStyle/>
        <a:p>
          <a:endParaRPr lang="en-US"/>
        </a:p>
      </dgm:t>
    </dgm:pt>
    <dgm:pt modelId="{6698BCFE-E43A-43D0-8557-9AC025F7D00E}" type="pres">
      <dgm:prSet presAssocID="{075FC3AE-707C-4CDB-8B69-0C410EAAE577}" presName="vert1" presStyleCnt="0"/>
      <dgm:spPr/>
    </dgm:pt>
    <dgm:pt modelId="{67C5E5BF-B57A-4555-B8C2-1C386B8C02BF}" type="pres">
      <dgm:prSet presAssocID="{32079B08-73CA-44B2-B4B7-94BC2A56E29D}" presName="thickLine" presStyleLbl="alignNode1" presStyleIdx="4" presStyleCnt="7"/>
      <dgm:spPr/>
    </dgm:pt>
    <dgm:pt modelId="{67A84DB2-2F11-4C96-9ED6-CF2551FFB336}" type="pres">
      <dgm:prSet presAssocID="{32079B08-73CA-44B2-B4B7-94BC2A56E29D}" presName="horz1" presStyleCnt="0"/>
      <dgm:spPr/>
    </dgm:pt>
    <dgm:pt modelId="{B0C69948-AA08-423A-89E6-5DDD03EBB87B}" type="pres">
      <dgm:prSet presAssocID="{32079B08-73CA-44B2-B4B7-94BC2A56E29D}" presName="tx1" presStyleLbl="revTx" presStyleIdx="4" presStyleCnt="7"/>
      <dgm:spPr/>
      <dgm:t>
        <a:bodyPr/>
        <a:lstStyle/>
        <a:p>
          <a:endParaRPr lang="en-US"/>
        </a:p>
      </dgm:t>
    </dgm:pt>
    <dgm:pt modelId="{C4509D9A-39CF-47A1-ACFA-16A1ADC8CA32}" type="pres">
      <dgm:prSet presAssocID="{32079B08-73CA-44B2-B4B7-94BC2A56E29D}" presName="vert1" presStyleCnt="0"/>
      <dgm:spPr/>
    </dgm:pt>
    <dgm:pt modelId="{AFD4A665-0165-479F-8C35-D71E95B39449}" type="pres">
      <dgm:prSet presAssocID="{A5293EEE-1525-4C32-8F39-4FBC23D51BB8}" presName="thickLine" presStyleLbl="alignNode1" presStyleIdx="5" presStyleCnt="7"/>
      <dgm:spPr/>
    </dgm:pt>
    <dgm:pt modelId="{1FA6E996-DA53-49F7-BF84-F183752CA579}" type="pres">
      <dgm:prSet presAssocID="{A5293EEE-1525-4C32-8F39-4FBC23D51BB8}" presName="horz1" presStyleCnt="0"/>
      <dgm:spPr/>
    </dgm:pt>
    <dgm:pt modelId="{10E20C61-8BD1-43F4-83C5-BD3B3821BB82}" type="pres">
      <dgm:prSet presAssocID="{A5293EEE-1525-4C32-8F39-4FBC23D51BB8}" presName="tx1" presStyleLbl="revTx" presStyleIdx="5" presStyleCnt="7"/>
      <dgm:spPr/>
      <dgm:t>
        <a:bodyPr/>
        <a:lstStyle/>
        <a:p>
          <a:endParaRPr lang="en-US"/>
        </a:p>
      </dgm:t>
    </dgm:pt>
    <dgm:pt modelId="{56CD6CB0-099C-4B39-B025-9962F985A8CA}" type="pres">
      <dgm:prSet presAssocID="{A5293EEE-1525-4C32-8F39-4FBC23D51BB8}" presName="vert1" presStyleCnt="0"/>
      <dgm:spPr/>
    </dgm:pt>
    <dgm:pt modelId="{B7C38DF0-9834-4ABE-9E75-7DE2A46AC91E}" type="pres">
      <dgm:prSet presAssocID="{FE2FD57C-DA0F-454D-837B-1866E7126A2C}" presName="thickLine" presStyleLbl="alignNode1" presStyleIdx="6" presStyleCnt="7"/>
      <dgm:spPr/>
    </dgm:pt>
    <dgm:pt modelId="{5F901104-E3A2-479D-B163-B1781A7F251C}" type="pres">
      <dgm:prSet presAssocID="{FE2FD57C-DA0F-454D-837B-1866E7126A2C}" presName="horz1" presStyleCnt="0"/>
      <dgm:spPr/>
    </dgm:pt>
    <dgm:pt modelId="{49225719-A55D-4CB6-91DA-4F82394D87FB}" type="pres">
      <dgm:prSet presAssocID="{FE2FD57C-DA0F-454D-837B-1866E7126A2C}" presName="tx1" presStyleLbl="revTx" presStyleIdx="6" presStyleCnt="7"/>
      <dgm:spPr/>
      <dgm:t>
        <a:bodyPr/>
        <a:lstStyle/>
        <a:p>
          <a:endParaRPr lang="en-US"/>
        </a:p>
      </dgm:t>
    </dgm:pt>
    <dgm:pt modelId="{6450B1E2-0919-43AB-B9C5-D118D97A209C}" type="pres">
      <dgm:prSet presAssocID="{FE2FD57C-DA0F-454D-837B-1866E7126A2C}" presName="vert1" presStyleCnt="0"/>
      <dgm:spPr/>
    </dgm:pt>
  </dgm:ptLst>
  <dgm:cxnLst>
    <dgm:cxn modelId="{F3EB3EE4-4CF0-43F4-B611-E9ED524EB7EB}" type="presOf" srcId="{32079B08-73CA-44B2-B4B7-94BC2A56E29D}" destId="{B0C69948-AA08-423A-89E6-5DDD03EBB87B}" srcOrd="0" destOrd="0" presId="urn:microsoft.com/office/officeart/2008/layout/LinedList"/>
    <dgm:cxn modelId="{BE937D1D-3EBF-4A5E-BE1A-6264A8989CB1}" srcId="{760C4A3C-FB6A-4FBC-A827-0250B4C628CF}" destId="{A5293EEE-1525-4C32-8F39-4FBC23D51BB8}" srcOrd="5" destOrd="0" parTransId="{2AE32179-F20C-4E77-8E18-4EC7ECAFDD84}" sibTransId="{ED6814C3-E476-4A41-B18C-1F6631D59A71}"/>
    <dgm:cxn modelId="{8B782EB0-BD24-4560-915A-4769ED5410B9}" type="presOf" srcId="{FE2FD57C-DA0F-454D-837B-1866E7126A2C}" destId="{49225719-A55D-4CB6-91DA-4F82394D87FB}" srcOrd="0" destOrd="0" presId="urn:microsoft.com/office/officeart/2008/layout/LinedList"/>
    <dgm:cxn modelId="{F1B9B2B5-430D-40AE-A99E-57B333F8E267}" srcId="{760C4A3C-FB6A-4FBC-A827-0250B4C628CF}" destId="{D7857D3F-9B89-48D8-9A94-5448A73161E4}" srcOrd="0" destOrd="0" parTransId="{6315CD8A-D038-4348-B24F-FEBD98FB0455}" sibTransId="{68695C89-BD4F-4455-95CA-614D3567525D}"/>
    <dgm:cxn modelId="{C20EE29D-2CFE-4D10-B3AC-92B7A2E77CC7}" srcId="{760C4A3C-FB6A-4FBC-A827-0250B4C628CF}" destId="{32079B08-73CA-44B2-B4B7-94BC2A56E29D}" srcOrd="4" destOrd="0" parTransId="{BC1997F3-3B13-4B05-9A69-984BE1C64829}" sibTransId="{AB16950E-02D7-48CD-BDD7-CAE23F9BAC97}"/>
    <dgm:cxn modelId="{7AC73E12-81FE-4EA2-89FB-B2D420BA5678}" srcId="{760C4A3C-FB6A-4FBC-A827-0250B4C628CF}" destId="{FE2FD57C-DA0F-454D-837B-1866E7126A2C}" srcOrd="6" destOrd="0" parTransId="{D3479630-EB8C-47CC-BEF9-3B65BA12A311}" sibTransId="{9F5B2689-2651-4FA2-B744-EBDAE341B1A9}"/>
    <dgm:cxn modelId="{70C713C6-18BA-41F6-A757-29DD14D226A2}" srcId="{760C4A3C-FB6A-4FBC-A827-0250B4C628CF}" destId="{2487EDF5-BEBE-4256-9408-7955700B5AA7}" srcOrd="1" destOrd="0" parTransId="{CF5AB7CE-869B-4652-AF04-A8FF8FDE2C88}" sibTransId="{633F28C8-A95B-4450-8B83-51755993CB9C}"/>
    <dgm:cxn modelId="{A53C7F69-3DAC-4822-9209-2F867E0F9A7C}" srcId="{760C4A3C-FB6A-4FBC-A827-0250B4C628CF}" destId="{8DD1D677-49C2-4ADD-8597-A5BF7E6B96EC}" srcOrd="2" destOrd="0" parTransId="{01F4F674-17AE-40DA-BDB7-5FA5EEDE45CE}" sibTransId="{38FD3D2E-7577-4D24-AAE9-D962AAD556FF}"/>
    <dgm:cxn modelId="{3A5DEBED-BDFC-47B0-8181-82672FFC8CD7}" type="presOf" srcId="{075FC3AE-707C-4CDB-8B69-0C410EAAE577}" destId="{DC9076FC-E405-4409-A926-0CDE47C64707}" srcOrd="0" destOrd="0" presId="urn:microsoft.com/office/officeart/2008/layout/LinedList"/>
    <dgm:cxn modelId="{5C017B63-965F-4A66-83CD-AA1B371E1C58}" type="presOf" srcId="{D7857D3F-9B89-48D8-9A94-5448A73161E4}" destId="{7CBB8891-8539-4ADA-BA27-A59128687F09}" srcOrd="0" destOrd="0" presId="urn:microsoft.com/office/officeart/2008/layout/LinedList"/>
    <dgm:cxn modelId="{A3EAE5CD-DE41-44A6-992B-40D5DD01149C}" type="presOf" srcId="{760C4A3C-FB6A-4FBC-A827-0250B4C628CF}" destId="{2798FE13-1CAA-4E6D-9277-2CF4CE1760E5}" srcOrd="0" destOrd="0" presId="urn:microsoft.com/office/officeart/2008/layout/LinedList"/>
    <dgm:cxn modelId="{7E3F29DC-C378-480B-86BE-0B180D5398AB}" srcId="{760C4A3C-FB6A-4FBC-A827-0250B4C628CF}" destId="{075FC3AE-707C-4CDB-8B69-0C410EAAE577}" srcOrd="3" destOrd="0" parTransId="{DD3A8B06-CE72-4EAD-BCE9-41F9D9370B76}" sibTransId="{A0565756-C683-49CB-8599-A45E01D0A3FA}"/>
    <dgm:cxn modelId="{7A5B0E18-9C29-4EB5-8F25-85734287C630}" type="presOf" srcId="{2487EDF5-BEBE-4256-9408-7955700B5AA7}" destId="{8997F92D-F588-4EB9-ABDC-4C1946D3A924}" srcOrd="0" destOrd="0" presId="urn:microsoft.com/office/officeart/2008/layout/LinedList"/>
    <dgm:cxn modelId="{0D7E5262-DA2C-49D6-85DB-D6F2AE598EDD}" type="presOf" srcId="{8DD1D677-49C2-4ADD-8597-A5BF7E6B96EC}" destId="{B72E4B15-EE65-4366-8EAA-0C7E132B4BAF}" srcOrd="0" destOrd="0" presId="urn:microsoft.com/office/officeart/2008/layout/LinedList"/>
    <dgm:cxn modelId="{56F994F1-44A2-4E8F-A6B1-C3E50FA90622}" type="presOf" srcId="{A5293EEE-1525-4C32-8F39-4FBC23D51BB8}" destId="{10E20C61-8BD1-43F4-83C5-BD3B3821BB82}" srcOrd="0" destOrd="0" presId="urn:microsoft.com/office/officeart/2008/layout/LinedList"/>
    <dgm:cxn modelId="{FC745065-3A35-4A94-9550-FE8B80CF341C}" type="presParOf" srcId="{2798FE13-1CAA-4E6D-9277-2CF4CE1760E5}" destId="{E6A28DAE-C649-40DC-8F7F-503845C14C9B}" srcOrd="0" destOrd="0" presId="urn:microsoft.com/office/officeart/2008/layout/LinedList"/>
    <dgm:cxn modelId="{BCC76A73-C16F-4BE0-A528-5F62856E6E63}" type="presParOf" srcId="{2798FE13-1CAA-4E6D-9277-2CF4CE1760E5}" destId="{32842AAB-CF7A-4B8A-82A8-AD4DE8E20C7E}" srcOrd="1" destOrd="0" presId="urn:microsoft.com/office/officeart/2008/layout/LinedList"/>
    <dgm:cxn modelId="{5E9AA2D7-B417-4347-B19F-857023A2D035}" type="presParOf" srcId="{32842AAB-CF7A-4B8A-82A8-AD4DE8E20C7E}" destId="{7CBB8891-8539-4ADA-BA27-A59128687F09}" srcOrd="0" destOrd="0" presId="urn:microsoft.com/office/officeart/2008/layout/LinedList"/>
    <dgm:cxn modelId="{0688922F-9BE7-4800-8622-D0B8618C8114}" type="presParOf" srcId="{32842AAB-CF7A-4B8A-82A8-AD4DE8E20C7E}" destId="{C87E51B9-C41C-47F3-B171-B34E7484971D}" srcOrd="1" destOrd="0" presId="urn:microsoft.com/office/officeart/2008/layout/LinedList"/>
    <dgm:cxn modelId="{F48937BF-1C98-4C90-BE64-4547DD552926}" type="presParOf" srcId="{2798FE13-1CAA-4E6D-9277-2CF4CE1760E5}" destId="{051E66A0-C80A-48AE-BCBF-91801BB2777D}" srcOrd="2" destOrd="0" presId="urn:microsoft.com/office/officeart/2008/layout/LinedList"/>
    <dgm:cxn modelId="{7E329935-4993-4B93-9C85-A7EDAABA979A}" type="presParOf" srcId="{2798FE13-1CAA-4E6D-9277-2CF4CE1760E5}" destId="{DA585263-01B9-4424-BDCF-881553043540}" srcOrd="3" destOrd="0" presId="urn:microsoft.com/office/officeart/2008/layout/LinedList"/>
    <dgm:cxn modelId="{146B4658-2255-4F67-BD12-10A69BE6F0DB}" type="presParOf" srcId="{DA585263-01B9-4424-BDCF-881553043540}" destId="{8997F92D-F588-4EB9-ABDC-4C1946D3A924}" srcOrd="0" destOrd="0" presId="urn:microsoft.com/office/officeart/2008/layout/LinedList"/>
    <dgm:cxn modelId="{2B801641-4141-4241-BF38-6715D80D67A0}" type="presParOf" srcId="{DA585263-01B9-4424-BDCF-881553043540}" destId="{050050E6-C890-4ADD-8313-035FC2371FDA}" srcOrd="1" destOrd="0" presId="urn:microsoft.com/office/officeart/2008/layout/LinedList"/>
    <dgm:cxn modelId="{935970E4-6BA9-458E-A55B-CF9E031A1808}" type="presParOf" srcId="{2798FE13-1CAA-4E6D-9277-2CF4CE1760E5}" destId="{406B6CE9-7934-4632-85EE-96EB32130A00}" srcOrd="4" destOrd="0" presId="urn:microsoft.com/office/officeart/2008/layout/LinedList"/>
    <dgm:cxn modelId="{CFFB2970-ACA3-4D79-B65E-C13CD8F5DB6A}" type="presParOf" srcId="{2798FE13-1CAA-4E6D-9277-2CF4CE1760E5}" destId="{C4DD8F0A-5E54-4574-9F4F-3749AAD68362}" srcOrd="5" destOrd="0" presId="urn:microsoft.com/office/officeart/2008/layout/LinedList"/>
    <dgm:cxn modelId="{42773FAA-62A2-4637-A3CC-821311A4E98B}" type="presParOf" srcId="{C4DD8F0A-5E54-4574-9F4F-3749AAD68362}" destId="{B72E4B15-EE65-4366-8EAA-0C7E132B4BAF}" srcOrd="0" destOrd="0" presId="urn:microsoft.com/office/officeart/2008/layout/LinedList"/>
    <dgm:cxn modelId="{CB1C3137-777B-4206-B971-FE798BAAB703}" type="presParOf" srcId="{C4DD8F0A-5E54-4574-9F4F-3749AAD68362}" destId="{EB712F84-5A94-4F60-A80A-AC7CB079FB2B}" srcOrd="1" destOrd="0" presId="urn:microsoft.com/office/officeart/2008/layout/LinedList"/>
    <dgm:cxn modelId="{F418A667-8A01-4EE0-8728-0B205B7AD86E}" type="presParOf" srcId="{2798FE13-1CAA-4E6D-9277-2CF4CE1760E5}" destId="{EBCD8047-6FF1-4BB1-A0B6-B7727DA72DDE}" srcOrd="6" destOrd="0" presId="urn:microsoft.com/office/officeart/2008/layout/LinedList"/>
    <dgm:cxn modelId="{4187882C-A1A0-44AE-BECA-11DCD21BD413}" type="presParOf" srcId="{2798FE13-1CAA-4E6D-9277-2CF4CE1760E5}" destId="{A0329373-73AD-4F3B-84C5-7E35A4E4C727}" srcOrd="7" destOrd="0" presId="urn:microsoft.com/office/officeart/2008/layout/LinedList"/>
    <dgm:cxn modelId="{5F13A22D-16CD-4084-AEBD-89149614C61A}" type="presParOf" srcId="{A0329373-73AD-4F3B-84C5-7E35A4E4C727}" destId="{DC9076FC-E405-4409-A926-0CDE47C64707}" srcOrd="0" destOrd="0" presId="urn:microsoft.com/office/officeart/2008/layout/LinedList"/>
    <dgm:cxn modelId="{D7F34F2F-B28D-4AB1-AA06-F32761AB342F}" type="presParOf" srcId="{A0329373-73AD-4F3B-84C5-7E35A4E4C727}" destId="{6698BCFE-E43A-43D0-8557-9AC025F7D00E}" srcOrd="1" destOrd="0" presId="urn:microsoft.com/office/officeart/2008/layout/LinedList"/>
    <dgm:cxn modelId="{5F9AF651-D105-460C-92FD-70C3811A0D7B}" type="presParOf" srcId="{2798FE13-1CAA-4E6D-9277-2CF4CE1760E5}" destId="{67C5E5BF-B57A-4555-B8C2-1C386B8C02BF}" srcOrd="8" destOrd="0" presId="urn:microsoft.com/office/officeart/2008/layout/LinedList"/>
    <dgm:cxn modelId="{4576B0B3-CC52-4A31-AAAD-68350E234679}" type="presParOf" srcId="{2798FE13-1CAA-4E6D-9277-2CF4CE1760E5}" destId="{67A84DB2-2F11-4C96-9ED6-CF2551FFB336}" srcOrd="9" destOrd="0" presId="urn:microsoft.com/office/officeart/2008/layout/LinedList"/>
    <dgm:cxn modelId="{E7A52A67-AF62-4A1E-8616-078FBE82F332}" type="presParOf" srcId="{67A84DB2-2F11-4C96-9ED6-CF2551FFB336}" destId="{B0C69948-AA08-423A-89E6-5DDD03EBB87B}" srcOrd="0" destOrd="0" presId="urn:microsoft.com/office/officeart/2008/layout/LinedList"/>
    <dgm:cxn modelId="{A59233F9-6170-4659-9CC5-A236ABDD4677}" type="presParOf" srcId="{67A84DB2-2F11-4C96-9ED6-CF2551FFB336}" destId="{C4509D9A-39CF-47A1-ACFA-16A1ADC8CA32}" srcOrd="1" destOrd="0" presId="urn:microsoft.com/office/officeart/2008/layout/LinedList"/>
    <dgm:cxn modelId="{48FED972-21D0-4E26-93C8-75D991305BD3}" type="presParOf" srcId="{2798FE13-1CAA-4E6D-9277-2CF4CE1760E5}" destId="{AFD4A665-0165-479F-8C35-D71E95B39449}" srcOrd="10" destOrd="0" presId="urn:microsoft.com/office/officeart/2008/layout/LinedList"/>
    <dgm:cxn modelId="{5B863620-8473-4786-AF35-82E3B4F9155B}" type="presParOf" srcId="{2798FE13-1CAA-4E6D-9277-2CF4CE1760E5}" destId="{1FA6E996-DA53-49F7-BF84-F183752CA579}" srcOrd="11" destOrd="0" presId="urn:microsoft.com/office/officeart/2008/layout/LinedList"/>
    <dgm:cxn modelId="{3EDC604F-429D-4F95-B68D-ED1053D0D0B2}" type="presParOf" srcId="{1FA6E996-DA53-49F7-BF84-F183752CA579}" destId="{10E20C61-8BD1-43F4-83C5-BD3B3821BB82}" srcOrd="0" destOrd="0" presId="urn:microsoft.com/office/officeart/2008/layout/LinedList"/>
    <dgm:cxn modelId="{5B9287BD-FD05-4DE9-AC30-A1468DC7D01F}" type="presParOf" srcId="{1FA6E996-DA53-49F7-BF84-F183752CA579}" destId="{56CD6CB0-099C-4B39-B025-9962F985A8CA}" srcOrd="1" destOrd="0" presId="urn:microsoft.com/office/officeart/2008/layout/LinedList"/>
    <dgm:cxn modelId="{05A4F710-FF91-4946-AB44-58103983B482}" type="presParOf" srcId="{2798FE13-1CAA-4E6D-9277-2CF4CE1760E5}" destId="{B7C38DF0-9834-4ABE-9E75-7DE2A46AC91E}" srcOrd="12" destOrd="0" presId="urn:microsoft.com/office/officeart/2008/layout/LinedList"/>
    <dgm:cxn modelId="{F3E7D028-B8F0-49BB-A9A0-45023656218A}" type="presParOf" srcId="{2798FE13-1CAA-4E6D-9277-2CF4CE1760E5}" destId="{5F901104-E3A2-479D-B163-B1781A7F251C}" srcOrd="13" destOrd="0" presId="urn:microsoft.com/office/officeart/2008/layout/LinedList"/>
    <dgm:cxn modelId="{D68D5324-7BC8-4205-B6EE-40C97785E7DC}" type="presParOf" srcId="{5F901104-E3A2-479D-B163-B1781A7F251C}" destId="{49225719-A55D-4CB6-91DA-4F82394D87FB}" srcOrd="0" destOrd="0" presId="urn:microsoft.com/office/officeart/2008/layout/LinedList"/>
    <dgm:cxn modelId="{EF408817-CA18-44CD-9F85-7AA340F0EC3A}" type="presParOf" srcId="{5F901104-E3A2-479D-B163-B1781A7F251C}" destId="{6450B1E2-0919-43AB-B9C5-D118D97A209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63B8D2-E30E-4348-AFA1-9ABA0B45C28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F9F079B-CE76-495D-B491-8FB0DE293BB7}">
      <dgm:prSet/>
      <dgm:spPr/>
      <dgm:t>
        <a:bodyPr/>
        <a:lstStyle/>
        <a:p>
          <a:r>
            <a:rPr lang="en-US"/>
            <a:t>Review pages 14-18 in the Course Organizer Guidebook</a:t>
          </a:r>
        </a:p>
      </dgm:t>
    </dgm:pt>
    <dgm:pt modelId="{83E1CEDC-E810-4563-8909-7CDE6527DA81}" type="parTrans" cxnId="{1F40B86A-5927-4CD9-BF68-4CAE00283CE0}">
      <dgm:prSet/>
      <dgm:spPr/>
      <dgm:t>
        <a:bodyPr/>
        <a:lstStyle/>
        <a:p>
          <a:endParaRPr lang="en-US"/>
        </a:p>
      </dgm:t>
    </dgm:pt>
    <dgm:pt modelId="{C1E8E4C1-778E-4121-9CC6-E565C41D734F}" type="sibTrans" cxnId="{1F40B86A-5927-4CD9-BF68-4CAE00283CE0}">
      <dgm:prSet/>
      <dgm:spPr/>
      <dgm:t>
        <a:bodyPr/>
        <a:lstStyle/>
        <a:p>
          <a:endParaRPr lang="en-US"/>
        </a:p>
      </dgm:t>
    </dgm:pt>
    <dgm:pt modelId="{0EADE4BC-425D-4D22-8AB0-9F5A55E542FA}">
      <dgm:prSet/>
      <dgm:spPr/>
      <dgm:t>
        <a:bodyPr/>
        <a:lstStyle/>
        <a:p>
          <a:r>
            <a:rPr lang="en-US"/>
            <a:t>Write a script to “Cue” the course organizer you created today.</a:t>
          </a:r>
        </a:p>
      </dgm:t>
    </dgm:pt>
    <dgm:pt modelId="{A01EBAC2-AECF-49BE-914F-CD52E2F026CE}" type="parTrans" cxnId="{9F1CA4E1-1234-4239-B8A2-44964BCE0CCF}">
      <dgm:prSet/>
      <dgm:spPr/>
      <dgm:t>
        <a:bodyPr/>
        <a:lstStyle/>
        <a:p>
          <a:endParaRPr lang="en-US"/>
        </a:p>
      </dgm:t>
    </dgm:pt>
    <dgm:pt modelId="{C05F23F0-B17B-4A06-BDCC-C03469D4DE79}" type="sibTrans" cxnId="{9F1CA4E1-1234-4239-B8A2-44964BCE0CCF}">
      <dgm:prSet/>
      <dgm:spPr/>
      <dgm:t>
        <a:bodyPr/>
        <a:lstStyle/>
        <a:p>
          <a:endParaRPr lang="en-US"/>
        </a:p>
      </dgm:t>
    </dgm:pt>
    <dgm:pt modelId="{7038ADB5-21BC-4566-9715-561C25CE9221}">
      <dgm:prSet/>
      <dgm:spPr/>
      <dgm:t>
        <a:bodyPr/>
        <a:lstStyle/>
        <a:p>
          <a:r>
            <a:rPr lang="en-US"/>
            <a:t>Be prepared to share your “Cue” tomorrow.</a:t>
          </a:r>
        </a:p>
      </dgm:t>
    </dgm:pt>
    <dgm:pt modelId="{AA5837D1-7163-4E20-A959-D8045FEC46AE}" type="parTrans" cxnId="{CA0F7DE1-16BC-424A-B34A-92EA2853BD32}">
      <dgm:prSet/>
      <dgm:spPr/>
      <dgm:t>
        <a:bodyPr/>
        <a:lstStyle/>
        <a:p>
          <a:endParaRPr lang="en-US"/>
        </a:p>
      </dgm:t>
    </dgm:pt>
    <dgm:pt modelId="{B995C9B7-1F5A-4A15-879D-4CD695ACE29A}" type="sibTrans" cxnId="{CA0F7DE1-16BC-424A-B34A-92EA2853BD32}">
      <dgm:prSet/>
      <dgm:spPr/>
      <dgm:t>
        <a:bodyPr/>
        <a:lstStyle/>
        <a:p>
          <a:endParaRPr lang="en-US"/>
        </a:p>
      </dgm:t>
    </dgm:pt>
    <dgm:pt modelId="{CAC7C232-B743-4308-881C-3D1C43AD0761}" type="pres">
      <dgm:prSet presAssocID="{B563B8D2-E30E-4348-AFA1-9ABA0B45C281}" presName="linear" presStyleCnt="0">
        <dgm:presLayoutVars>
          <dgm:animLvl val="lvl"/>
          <dgm:resizeHandles val="exact"/>
        </dgm:presLayoutVars>
      </dgm:prSet>
      <dgm:spPr/>
      <dgm:t>
        <a:bodyPr/>
        <a:lstStyle/>
        <a:p>
          <a:endParaRPr lang="en-US"/>
        </a:p>
      </dgm:t>
    </dgm:pt>
    <dgm:pt modelId="{9ED50FBE-8A9E-4592-933A-BFFC08A5E2CD}" type="pres">
      <dgm:prSet presAssocID="{DF9F079B-CE76-495D-B491-8FB0DE293BB7}" presName="parentText" presStyleLbl="node1" presStyleIdx="0" presStyleCnt="3">
        <dgm:presLayoutVars>
          <dgm:chMax val="0"/>
          <dgm:bulletEnabled val="1"/>
        </dgm:presLayoutVars>
      </dgm:prSet>
      <dgm:spPr/>
      <dgm:t>
        <a:bodyPr/>
        <a:lstStyle/>
        <a:p>
          <a:endParaRPr lang="en-US"/>
        </a:p>
      </dgm:t>
    </dgm:pt>
    <dgm:pt modelId="{1B0A0E1F-96F6-420E-919D-89BD18FE8EBD}" type="pres">
      <dgm:prSet presAssocID="{C1E8E4C1-778E-4121-9CC6-E565C41D734F}" presName="spacer" presStyleCnt="0"/>
      <dgm:spPr/>
    </dgm:pt>
    <dgm:pt modelId="{4F69BDDF-82AA-4E16-BF9E-91DE8E36A6AA}" type="pres">
      <dgm:prSet presAssocID="{0EADE4BC-425D-4D22-8AB0-9F5A55E542FA}" presName="parentText" presStyleLbl="node1" presStyleIdx="1" presStyleCnt="3">
        <dgm:presLayoutVars>
          <dgm:chMax val="0"/>
          <dgm:bulletEnabled val="1"/>
        </dgm:presLayoutVars>
      </dgm:prSet>
      <dgm:spPr/>
      <dgm:t>
        <a:bodyPr/>
        <a:lstStyle/>
        <a:p>
          <a:endParaRPr lang="en-US"/>
        </a:p>
      </dgm:t>
    </dgm:pt>
    <dgm:pt modelId="{E672B235-2EB0-4DEC-A23D-DB192E038FCD}" type="pres">
      <dgm:prSet presAssocID="{C05F23F0-B17B-4A06-BDCC-C03469D4DE79}" presName="spacer" presStyleCnt="0"/>
      <dgm:spPr/>
    </dgm:pt>
    <dgm:pt modelId="{074DC2E7-477F-4D14-BA73-086199BF7F22}" type="pres">
      <dgm:prSet presAssocID="{7038ADB5-21BC-4566-9715-561C25CE9221}" presName="parentText" presStyleLbl="node1" presStyleIdx="2" presStyleCnt="3">
        <dgm:presLayoutVars>
          <dgm:chMax val="0"/>
          <dgm:bulletEnabled val="1"/>
        </dgm:presLayoutVars>
      </dgm:prSet>
      <dgm:spPr/>
      <dgm:t>
        <a:bodyPr/>
        <a:lstStyle/>
        <a:p>
          <a:endParaRPr lang="en-US"/>
        </a:p>
      </dgm:t>
    </dgm:pt>
  </dgm:ptLst>
  <dgm:cxnLst>
    <dgm:cxn modelId="{3C455C05-DF5A-4395-8EE3-C12217DC8C33}" type="presOf" srcId="{B563B8D2-E30E-4348-AFA1-9ABA0B45C281}" destId="{CAC7C232-B743-4308-881C-3D1C43AD0761}" srcOrd="0" destOrd="0" presId="urn:microsoft.com/office/officeart/2005/8/layout/vList2"/>
    <dgm:cxn modelId="{9F1CA4E1-1234-4239-B8A2-44964BCE0CCF}" srcId="{B563B8D2-E30E-4348-AFA1-9ABA0B45C281}" destId="{0EADE4BC-425D-4D22-8AB0-9F5A55E542FA}" srcOrd="1" destOrd="0" parTransId="{A01EBAC2-AECF-49BE-914F-CD52E2F026CE}" sibTransId="{C05F23F0-B17B-4A06-BDCC-C03469D4DE79}"/>
    <dgm:cxn modelId="{CA0F7DE1-16BC-424A-B34A-92EA2853BD32}" srcId="{B563B8D2-E30E-4348-AFA1-9ABA0B45C281}" destId="{7038ADB5-21BC-4566-9715-561C25CE9221}" srcOrd="2" destOrd="0" parTransId="{AA5837D1-7163-4E20-A959-D8045FEC46AE}" sibTransId="{B995C9B7-1F5A-4A15-879D-4CD695ACE29A}"/>
    <dgm:cxn modelId="{1F40B86A-5927-4CD9-BF68-4CAE00283CE0}" srcId="{B563B8D2-E30E-4348-AFA1-9ABA0B45C281}" destId="{DF9F079B-CE76-495D-B491-8FB0DE293BB7}" srcOrd="0" destOrd="0" parTransId="{83E1CEDC-E810-4563-8909-7CDE6527DA81}" sibTransId="{C1E8E4C1-778E-4121-9CC6-E565C41D734F}"/>
    <dgm:cxn modelId="{498A6C1D-5772-4792-84C7-D079F81C8D53}" type="presOf" srcId="{DF9F079B-CE76-495D-B491-8FB0DE293BB7}" destId="{9ED50FBE-8A9E-4592-933A-BFFC08A5E2CD}" srcOrd="0" destOrd="0" presId="urn:microsoft.com/office/officeart/2005/8/layout/vList2"/>
    <dgm:cxn modelId="{C884F4CE-2B3F-42E0-AE63-F0BD7EB890B6}" type="presOf" srcId="{0EADE4BC-425D-4D22-8AB0-9F5A55E542FA}" destId="{4F69BDDF-82AA-4E16-BF9E-91DE8E36A6AA}" srcOrd="0" destOrd="0" presId="urn:microsoft.com/office/officeart/2005/8/layout/vList2"/>
    <dgm:cxn modelId="{A53756BD-1029-454C-A835-00FE9D1DB5D2}" type="presOf" srcId="{7038ADB5-21BC-4566-9715-561C25CE9221}" destId="{074DC2E7-477F-4D14-BA73-086199BF7F22}" srcOrd="0" destOrd="0" presId="urn:microsoft.com/office/officeart/2005/8/layout/vList2"/>
    <dgm:cxn modelId="{6E670742-DE2D-46C7-A7DD-EA7C43E97985}" type="presParOf" srcId="{CAC7C232-B743-4308-881C-3D1C43AD0761}" destId="{9ED50FBE-8A9E-4592-933A-BFFC08A5E2CD}" srcOrd="0" destOrd="0" presId="urn:microsoft.com/office/officeart/2005/8/layout/vList2"/>
    <dgm:cxn modelId="{705EE599-21DB-45C5-9A5E-5F31FAD6A582}" type="presParOf" srcId="{CAC7C232-B743-4308-881C-3D1C43AD0761}" destId="{1B0A0E1F-96F6-420E-919D-89BD18FE8EBD}" srcOrd="1" destOrd="0" presId="urn:microsoft.com/office/officeart/2005/8/layout/vList2"/>
    <dgm:cxn modelId="{8EB2E9B6-0B7D-4844-82B5-964D537B6F24}" type="presParOf" srcId="{CAC7C232-B743-4308-881C-3D1C43AD0761}" destId="{4F69BDDF-82AA-4E16-BF9E-91DE8E36A6AA}" srcOrd="2" destOrd="0" presId="urn:microsoft.com/office/officeart/2005/8/layout/vList2"/>
    <dgm:cxn modelId="{F99593BF-79E5-4EFB-841D-E2DDDF424FCD}" type="presParOf" srcId="{CAC7C232-B743-4308-881C-3D1C43AD0761}" destId="{E672B235-2EB0-4DEC-A23D-DB192E038FCD}" srcOrd="3" destOrd="0" presId="urn:microsoft.com/office/officeart/2005/8/layout/vList2"/>
    <dgm:cxn modelId="{6C4FAA49-CD29-4A73-87D6-C849ABD0100E}" type="presParOf" srcId="{CAC7C232-B743-4308-881C-3D1C43AD0761}" destId="{074DC2E7-477F-4D14-BA73-086199BF7F2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92BBD4-DFC1-774B-98EF-2F7CBE662910}" type="doc">
      <dgm:prSet loTypeId="urn:microsoft.com/office/officeart/2005/8/layout/hProcess9" loCatId="" qsTypeId="urn:microsoft.com/office/officeart/2005/8/quickstyle/simple4" qsCatId="simple" csTypeId="urn:microsoft.com/office/officeart/2005/8/colors/colorful4" csCatId="colorful" phldr="1"/>
      <dgm:spPr/>
    </dgm:pt>
    <dgm:pt modelId="{87A541C8-4AAC-6940-9A66-306E5F1FF673}">
      <dgm:prSet phldrT="[Text]"/>
      <dgm:spPr>
        <a:solidFill>
          <a:schemeClr val="tx2">
            <a:lumMod val="60000"/>
            <a:lumOff val="40000"/>
          </a:schemeClr>
        </a:solidFill>
      </dgm:spPr>
      <dgm:t>
        <a:bodyPr/>
        <a:lstStyle/>
        <a:p>
          <a:r>
            <a:rPr lang="en-US" dirty="0"/>
            <a:t>Problem</a:t>
          </a:r>
        </a:p>
      </dgm:t>
    </dgm:pt>
    <dgm:pt modelId="{9D09EACE-E248-F143-B6FC-5F135FEA46BC}" type="parTrans" cxnId="{A46E0B81-243C-4942-932D-2B62F0C8FED4}">
      <dgm:prSet/>
      <dgm:spPr/>
      <dgm:t>
        <a:bodyPr/>
        <a:lstStyle/>
        <a:p>
          <a:endParaRPr lang="en-US"/>
        </a:p>
      </dgm:t>
    </dgm:pt>
    <dgm:pt modelId="{CEFE3883-188C-874F-A618-35B8C9114981}" type="sibTrans" cxnId="{A46E0B81-243C-4942-932D-2B62F0C8FED4}">
      <dgm:prSet/>
      <dgm:spPr/>
      <dgm:t>
        <a:bodyPr/>
        <a:lstStyle/>
        <a:p>
          <a:endParaRPr lang="en-US"/>
        </a:p>
      </dgm:t>
    </dgm:pt>
    <dgm:pt modelId="{46FC8B9F-3D60-F14F-BC5B-F54DBAFA23F1}">
      <dgm:prSet phldrT="[Text]"/>
      <dgm:spPr>
        <a:blipFill dpi="0" rotWithShape="0">
          <a:blip xmlns:r="http://schemas.openxmlformats.org/officeDocument/2006/relationships" r:embed="rId1" cstate="print">
            <a:duotone>
              <a:schemeClr val="accent4">
                <a:hueOff val="4900445"/>
                <a:satOff val="-20388"/>
                <a:lumOff val="4804"/>
                <a:alphaOff val="0"/>
                <a:shade val="20000"/>
                <a:satMod val="200000"/>
              </a:schemeClr>
              <a:schemeClr val="accent4">
                <a:hueOff val="4900445"/>
                <a:satOff val="-20388"/>
                <a:lumOff val="4804"/>
                <a:alphaOff val="0"/>
                <a:tint val="12000"/>
                <a:satMod val="190000"/>
              </a:schemeClr>
            </a:duotone>
            <a:extLst>
              <a:ext uri="{28A0092B-C50C-407E-A947-70E740481C1C}">
                <a14:useLocalDpi xmlns:a14="http://schemas.microsoft.com/office/drawing/2010/main"/>
              </a:ext>
            </a:extLst>
          </a:blip>
          <a:srcRect/>
          <a:stretch>
            <a:fillRect b="35976"/>
          </a:stretch>
        </a:blipFill>
      </dgm:spPr>
      <dgm:t>
        <a:bodyPr anchor="b" anchorCtr="0"/>
        <a:lstStyle/>
        <a:p>
          <a:endParaRPr lang="en-US" dirty="0">
            <a:solidFill>
              <a:schemeClr val="accent1">
                <a:lumMod val="75000"/>
              </a:schemeClr>
            </a:solidFill>
          </a:endParaRPr>
        </a:p>
        <a:p>
          <a:r>
            <a:rPr lang="en-US" dirty="0">
              <a:solidFill>
                <a:schemeClr val="accent1">
                  <a:lumMod val="75000"/>
                </a:schemeClr>
              </a:solidFill>
            </a:rPr>
            <a:t>Solution</a:t>
          </a:r>
        </a:p>
      </dgm:t>
    </dgm:pt>
    <dgm:pt modelId="{42666E91-C823-0C49-A6D1-438B45533736}" type="parTrans" cxnId="{1CEB23CC-1CA7-C540-9C18-BC3EA3A5EEB5}">
      <dgm:prSet/>
      <dgm:spPr/>
      <dgm:t>
        <a:bodyPr/>
        <a:lstStyle/>
        <a:p>
          <a:endParaRPr lang="en-US"/>
        </a:p>
      </dgm:t>
    </dgm:pt>
    <dgm:pt modelId="{5F615665-DDAF-234B-B906-49BFC7127DCF}" type="sibTrans" cxnId="{1CEB23CC-1CA7-C540-9C18-BC3EA3A5EEB5}">
      <dgm:prSet/>
      <dgm:spPr/>
      <dgm:t>
        <a:bodyPr/>
        <a:lstStyle/>
        <a:p>
          <a:endParaRPr lang="en-US"/>
        </a:p>
      </dgm:t>
    </dgm:pt>
    <dgm:pt modelId="{DC42F956-19CF-BA4E-900F-C5449F9F5917}">
      <dgm:prSet phldrT="[Text]"/>
      <dgm:spPr/>
      <dgm:t>
        <a:bodyPr/>
        <a:lstStyle/>
        <a:p>
          <a:r>
            <a:rPr lang="en-US" dirty="0"/>
            <a:t>Results</a:t>
          </a:r>
        </a:p>
      </dgm:t>
    </dgm:pt>
    <dgm:pt modelId="{5D979E4A-788C-FC46-8CB4-08947F4FBE37}" type="parTrans" cxnId="{A05C4538-6592-244B-BA75-C6ACC0557196}">
      <dgm:prSet/>
      <dgm:spPr/>
      <dgm:t>
        <a:bodyPr/>
        <a:lstStyle/>
        <a:p>
          <a:endParaRPr lang="en-US"/>
        </a:p>
      </dgm:t>
    </dgm:pt>
    <dgm:pt modelId="{A93AD550-814F-F241-8911-F396BBDEF59C}" type="sibTrans" cxnId="{A05C4538-6592-244B-BA75-C6ACC0557196}">
      <dgm:prSet/>
      <dgm:spPr/>
      <dgm:t>
        <a:bodyPr/>
        <a:lstStyle/>
        <a:p>
          <a:endParaRPr lang="en-US"/>
        </a:p>
      </dgm:t>
    </dgm:pt>
    <dgm:pt modelId="{F21CB2F3-DED2-6744-B167-CBDDA58C0B52}" type="pres">
      <dgm:prSet presAssocID="{7292BBD4-DFC1-774B-98EF-2F7CBE662910}" presName="CompostProcess" presStyleCnt="0">
        <dgm:presLayoutVars>
          <dgm:dir/>
          <dgm:resizeHandles val="exact"/>
        </dgm:presLayoutVars>
      </dgm:prSet>
      <dgm:spPr/>
    </dgm:pt>
    <dgm:pt modelId="{B6421003-2007-EF42-8C26-EEFB8003FA0D}" type="pres">
      <dgm:prSet presAssocID="{7292BBD4-DFC1-774B-98EF-2F7CBE662910}" presName="arrow" presStyleLbl="bgShp" presStyleIdx="0" presStyleCnt="1" custLinFactNeighborX="8801" custLinFactNeighborY="-521"/>
      <dgm:spPr>
        <a:solidFill>
          <a:schemeClr val="accent3">
            <a:lumMod val="60000"/>
            <a:lumOff val="40000"/>
          </a:schemeClr>
        </a:solidFill>
      </dgm:spPr>
    </dgm:pt>
    <dgm:pt modelId="{1FD17449-8914-0A44-81B9-DE61315F0C26}" type="pres">
      <dgm:prSet presAssocID="{7292BBD4-DFC1-774B-98EF-2F7CBE662910}" presName="linearProcess" presStyleCnt="0"/>
      <dgm:spPr/>
    </dgm:pt>
    <dgm:pt modelId="{70E289B3-5380-334A-BEB6-CE00B232FED1}" type="pres">
      <dgm:prSet presAssocID="{87A541C8-4AAC-6940-9A66-306E5F1FF673}" presName="textNode" presStyleLbl="node1" presStyleIdx="0" presStyleCnt="3">
        <dgm:presLayoutVars>
          <dgm:bulletEnabled val="1"/>
        </dgm:presLayoutVars>
      </dgm:prSet>
      <dgm:spPr/>
      <dgm:t>
        <a:bodyPr/>
        <a:lstStyle/>
        <a:p>
          <a:endParaRPr lang="en-US"/>
        </a:p>
      </dgm:t>
    </dgm:pt>
    <dgm:pt modelId="{4DDECB5F-2F06-5946-96CB-18C5BE6AEA40}" type="pres">
      <dgm:prSet presAssocID="{CEFE3883-188C-874F-A618-35B8C9114981}" presName="sibTrans" presStyleCnt="0"/>
      <dgm:spPr/>
    </dgm:pt>
    <dgm:pt modelId="{EE82DCDE-C929-7748-B157-6A3173C6EC59}" type="pres">
      <dgm:prSet presAssocID="{46FC8B9F-3D60-F14F-BC5B-F54DBAFA23F1}" presName="textNode" presStyleLbl="node1" presStyleIdx="1" presStyleCnt="3" custLinFactNeighborX="-11530" custLinFactNeighborY="434">
        <dgm:presLayoutVars>
          <dgm:bulletEnabled val="1"/>
        </dgm:presLayoutVars>
      </dgm:prSet>
      <dgm:spPr/>
      <dgm:t>
        <a:bodyPr/>
        <a:lstStyle/>
        <a:p>
          <a:endParaRPr lang="en-US"/>
        </a:p>
      </dgm:t>
    </dgm:pt>
    <dgm:pt modelId="{5A89CC6B-F1E2-C846-A66D-8E6E06858696}" type="pres">
      <dgm:prSet presAssocID="{5F615665-DDAF-234B-B906-49BFC7127DCF}" presName="sibTrans" presStyleCnt="0"/>
      <dgm:spPr/>
    </dgm:pt>
    <dgm:pt modelId="{F5838EA7-2A68-FD46-AE8C-C1AF2428CBB7}" type="pres">
      <dgm:prSet presAssocID="{DC42F956-19CF-BA4E-900F-C5449F9F5917}" presName="textNode" presStyleLbl="node1" presStyleIdx="2" presStyleCnt="3">
        <dgm:presLayoutVars>
          <dgm:bulletEnabled val="1"/>
        </dgm:presLayoutVars>
      </dgm:prSet>
      <dgm:spPr/>
      <dgm:t>
        <a:bodyPr/>
        <a:lstStyle/>
        <a:p>
          <a:endParaRPr lang="en-US"/>
        </a:p>
      </dgm:t>
    </dgm:pt>
  </dgm:ptLst>
  <dgm:cxnLst>
    <dgm:cxn modelId="{E517694E-7824-8247-8E5E-685B8E3DF845}" type="presOf" srcId="{87A541C8-4AAC-6940-9A66-306E5F1FF673}" destId="{70E289B3-5380-334A-BEB6-CE00B232FED1}" srcOrd="0" destOrd="0" presId="urn:microsoft.com/office/officeart/2005/8/layout/hProcess9"/>
    <dgm:cxn modelId="{B18C5D8A-BB59-F34A-B2A1-2E2580F2AA2C}" type="presOf" srcId="{DC42F956-19CF-BA4E-900F-C5449F9F5917}" destId="{F5838EA7-2A68-FD46-AE8C-C1AF2428CBB7}" srcOrd="0" destOrd="0" presId="urn:microsoft.com/office/officeart/2005/8/layout/hProcess9"/>
    <dgm:cxn modelId="{A46E0B81-243C-4942-932D-2B62F0C8FED4}" srcId="{7292BBD4-DFC1-774B-98EF-2F7CBE662910}" destId="{87A541C8-4AAC-6940-9A66-306E5F1FF673}" srcOrd="0" destOrd="0" parTransId="{9D09EACE-E248-F143-B6FC-5F135FEA46BC}" sibTransId="{CEFE3883-188C-874F-A618-35B8C9114981}"/>
    <dgm:cxn modelId="{664D0899-CFFC-444D-AD48-EBDBB39562DB}" type="presOf" srcId="{46FC8B9F-3D60-F14F-BC5B-F54DBAFA23F1}" destId="{EE82DCDE-C929-7748-B157-6A3173C6EC59}" srcOrd="0" destOrd="0" presId="urn:microsoft.com/office/officeart/2005/8/layout/hProcess9"/>
    <dgm:cxn modelId="{875E852A-685B-B64D-9B3A-F05D0E9FB9F1}" type="presOf" srcId="{7292BBD4-DFC1-774B-98EF-2F7CBE662910}" destId="{F21CB2F3-DED2-6744-B167-CBDDA58C0B52}" srcOrd="0" destOrd="0" presId="urn:microsoft.com/office/officeart/2005/8/layout/hProcess9"/>
    <dgm:cxn modelId="{A05C4538-6592-244B-BA75-C6ACC0557196}" srcId="{7292BBD4-DFC1-774B-98EF-2F7CBE662910}" destId="{DC42F956-19CF-BA4E-900F-C5449F9F5917}" srcOrd="2" destOrd="0" parTransId="{5D979E4A-788C-FC46-8CB4-08947F4FBE37}" sibTransId="{A93AD550-814F-F241-8911-F396BBDEF59C}"/>
    <dgm:cxn modelId="{1CEB23CC-1CA7-C540-9C18-BC3EA3A5EEB5}" srcId="{7292BBD4-DFC1-774B-98EF-2F7CBE662910}" destId="{46FC8B9F-3D60-F14F-BC5B-F54DBAFA23F1}" srcOrd="1" destOrd="0" parTransId="{42666E91-C823-0C49-A6D1-438B45533736}" sibTransId="{5F615665-DDAF-234B-B906-49BFC7127DCF}"/>
    <dgm:cxn modelId="{DFF71D95-32A5-B24C-A4D1-F16F609CDC3E}" type="presParOf" srcId="{F21CB2F3-DED2-6744-B167-CBDDA58C0B52}" destId="{B6421003-2007-EF42-8C26-EEFB8003FA0D}" srcOrd="0" destOrd="0" presId="urn:microsoft.com/office/officeart/2005/8/layout/hProcess9"/>
    <dgm:cxn modelId="{DE6C15DA-1B8F-DD4B-9938-E61967FB6748}" type="presParOf" srcId="{F21CB2F3-DED2-6744-B167-CBDDA58C0B52}" destId="{1FD17449-8914-0A44-81B9-DE61315F0C26}" srcOrd="1" destOrd="0" presId="urn:microsoft.com/office/officeart/2005/8/layout/hProcess9"/>
    <dgm:cxn modelId="{090F34AF-F386-D442-BD81-F47C3E26B524}" type="presParOf" srcId="{1FD17449-8914-0A44-81B9-DE61315F0C26}" destId="{70E289B3-5380-334A-BEB6-CE00B232FED1}" srcOrd="0" destOrd="0" presId="urn:microsoft.com/office/officeart/2005/8/layout/hProcess9"/>
    <dgm:cxn modelId="{0E0B89F5-908D-A740-BEEE-856D1301D3DF}" type="presParOf" srcId="{1FD17449-8914-0A44-81B9-DE61315F0C26}" destId="{4DDECB5F-2F06-5946-96CB-18C5BE6AEA40}" srcOrd="1" destOrd="0" presId="urn:microsoft.com/office/officeart/2005/8/layout/hProcess9"/>
    <dgm:cxn modelId="{0292DA2F-CEED-5E48-86C4-19A0E32F7AFF}" type="presParOf" srcId="{1FD17449-8914-0A44-81B9-DE61315F0C26}" destId="{EE82DCDE-C929-7748-B157-6A3173C6EC59}" srcOrd="2" destOrd="0" presId="urn:microsoft.com/office/officeart/2005/8/layout/hProcess9"/>
    <dgm:cxn modelId="{06207D33-F509-DA42-B585-1466B9F20CEE}" type="presParOf" srcId="{1FD17449-8914-0A44-81B9-DE61315F0C26}" destId="{5A89CC6B-F1E2-C846-A66D-8E6E06858696}" srcOrd="3" destOrd="0" presId="urn:microsoft.com/office/officeart/2005/8/layout/hProcess9"/>
    <dgm:cxn modelId="{BADF4DF2-73FD-9D45-9681-EBEADCF707FA}" type="presParOf" srcId="{1FD17449-8914-0A44-81B9-DE61315F0C26}" destId="{F5838EA7-2A68-FD46-AE8C-C1AF2428CBB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28DAE-C649-40DC-8F7F-503845C14C9B}">
      <dsp:nvSpPr>
        <dsp:cNvPr id="0" name=""/>
        <dsp:cNvSpPr/>
      </dsp:nvSpPr>
      <dsp:spPr>
        <a:xfrm>
          <a:off x="0" y="621"/>
          <a:ext cx="5796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B8891-8539-4ADA-BA27-A59128687F09}">
      <dsp:nvSpPr>
        <dsp:cNvPr id="0" name=""/>
        <dsp:cNvSpPr/>
      </dsp:nvSpPr>
      <dsp:spPr>
        <a:xfrm>
          <a:off x="0" y="621"/>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Choice</a:t>
          </a:r>
        </a:p>
      </dsp:txBody>
      <dsp:txXfrm>
        <a:off x="0" y="621"/>
        <a:ext cx="5796200" cy="726583"/>
      </dsp:txXfrm>
    </dsp:sp>
    <dsp:sp modelId="{051E66A0-C80A-48AE-BCBF-91801BB2777D}">
      <dsp:nvSpPr>
        <dsp:cNvPr id="0" name=""/>
        <dsp:cNvSpPr/>
      </dsp:nvSpPr>
      <dsp:spPr>
        <a:xfrm>
          <a:off x="0" y="727204"/>
          <a:ext cx="5796200" cy="0"/>
        </a:xfrm>
        <a:prstGeom prst="line">
          <a:avLst/>
        </a:prstGeom>
        <a:solidFill>
          <a:schemeClr val="accent2">
            <a:hueOff val="325742"/>
            <a:satOff val="-5256"/>
            <a:lumOff val="-915"/>
            <a:alphaOff val="0"/>
          </a:schemeClr>
        </a:solidFill>
        <a:ln w="10795" cap="flat" cmpd="sng" algn="ctr">
          <a:solidFill>
            <a:schemeClr val="accent2">
              <a:hueOff val="325742"/>
              <a:satOff val="-5256"/>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7F92D-F588-4EB9-ABDC-4C1946D3A924}">
      <dsp:nvSpPr>
        <dsp:cNvPr id="0" name=""/>
        <dsp:cNvSpPr/>
      </dsp:nvSpPr>
      <dsp:spPr>
        <a:xfrm>
          <a:off x="0" y="727204"/>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Voice</a:t>
          </a:r>
        </a:p>
      </dsp:txBody>
      <dsp:txXfrm>
        <a:off x="0" y="727204"/>
        <a:ext cx="5796200" cy="726583"/>
      </dsp:txXfrm>
    </dsp:sp>
    <dsp:sp modelId="{406B6CE9-7934-4632-85EE-96EB32130A00}">
      <dsp:nvSpPr>
        <dsp:cNvPr id="0" name=""/>
        <dsp:cNvSpPr/>
      </dsp:nvSpPr>
      <dsp:spPr>
        <a:xfrm>
          <a:off x="0" y="1453787"/>
          <a:ext cx="5796200" cy="0"/>
        </a:xfrm>
        <a:prstGeom prst="line">
          <a:avLst/>
        </a:prstGeom>
        <a:solidFill>
          <a:schemeClr val="accent2">
            <a:hueOff val="651485"/>
            <a:satOff val="-10511"/>
            <a:lumOff val="-1830"/>
            <a:alphaOff val="0"/>
          </a:schemeClr>
        </a:solidFill>
        <a:ln w="10795" cap="flat" cmpd="sng" algn="ctr">
          <a:solidFill>
            <a:schemeClr val="accent2">
              <a:hueOff val="651485"/>
              <a:satOff val="-10511"/>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2E4B15-EE65-4366-8EAA-0C7E132B4BAF}">
      <dsp:nvSpPr>
        <dsp:cNvPr id="0" name=""/>
        <dsp:cNvSpPr/>
      </dsp:nvSpPr>
      <dsp:spPr>
        <a:xfrm>
          <a:off x="0" y="1453787"/>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Praxis</a:t>
          </a:r>
        </a:p>
      </dsp:txBody>
      <dsp:txXfrm>
        <a:off x="0" y="1453787"/>
        <a:ext cx="5796200" cy="726583"/>
      </dsp:txXfrm>
    </dsp:sp>
    <dsp:sp modelId="{EBCD8047-6FF1-4BB1-A0B6-B7727DA72DDE}">
      <dsp:nvSpPr>
        <dsp:cNvPr id="0" name=""/>
        <dsp:cNvSpPr/>
      </dsp:nvSpPr>
      <dsp:spPr>
        <a:xfrm>
          <a:off x="0" y="2180370"/>
          <a:ext cx="5796200" cy="0"/>
        </a:xfrm>
        <a:prstGeom prst="line">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076FC-E405-4409-A926-0CDE47C64707}">
      <dsp:nvSpPr>
        <dsp:cNvPr id="0" name=""/>
        <dsp:cNvSpPr/>
      </dsp:nvSpPr>
      <dsp:spPr>
        <a:xfrm>
          <a:off x="0" y="2180370"/>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Equality</a:t>
          </a:r>
        </a:p>
      </dsp:txBody>
      <dsp:txXfrm>
        <a:off x="0" y="2180370"/>
        <a:ext cx="5796200" cy="726583"/>
      </dsp:txXfrm>
    </dsp:sp>
    <dsp:sp modelId="{67C5E5BF-B57A-4555-B8C2-1C386B8C02BF}">
      <dsp:nvSpPr>
        <dsp:cNvPr id="0" name=""/>
        <dsp:cNvSpPr/>
      </dsp:nvSpPr>
      <dsp:spPr>
        <a:xfrm>
          <a:off x="0" y="2906953"/>
          <a:ext cx="5796200" cy="0"/>
        </a:xfrm>
        <a:prstGeom prst="line">
          <a:avLst/>
        </a:prstGeom>
        <a:solidFill>
          <a:schemeClr val="accent2">
            <a:hueOff val="1302969"/>
            <a:satOff val="-21023"/>
            <a:lumOff val="-3660"/>
            <a:alphaOff val="0"/>
          </a:schemeClr>
        </a:solidFill>
        <a:ln w="10795" cap="flat" cmpd="sng" algn="ctr">
          <a:solidFill>
            <a:schemeClr val="accent2">
              <a:hueOff val="1302969"/>
              <a:satOff val="-21023"/>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69948-AA08-423A-89E6-5DDD03EBB87B}">
      <dsp:nvSpPr>
        <dsp:cNvPr id="0" name=""/>
        <dsp:cNvSpPr/>
      </dsp:nvSpPr>
      <dsp:spPr>
        <a:xfrm>
          <a:off x="0" y="2906953"/>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Reflection</a:t>
          </a:r>
        </a:p>
      </dsp:txBody>
      <dsp:txXfrm>
        <a:off x="0" y="2906953"/>
        <a:ext cx="5796200" cy="726583"/>
      </dsp:txXfrm>
    </dsp:sp>
    <dsp:sp modelId="{AFD4A665-0165-479F-8C35-D71E95B39449}">
      <dsp:nvSpPr>
        <dsp:cNvPr id="0" name=""/>
        <dsp:cNvSpPr/>
      </dsp:nvSpPr>
      <dsp:spPr>
        <a:xfrm>
          <a:off x="0" y="3633536"/>
          <a:ext cx="5796200" cy="0"/>
        </a:xfrm>
        <a:prstGeom prst="line">
          <a:avLst/>
        </a:prstGeom>
        <a:solidFill>
          <a:schemeClr val="accent2">
            <a:hueOff val="1628711"/>
            <a:satOff val="-26278"/>
            <a:lumOff val="-4575"/>
            <a:alphaOff val="0"/>
          </a:schemeClr>
        </a:solidFill>
        <a:ln w="10795" cap="flat" cmpd="sng" algn="ctr">
          <a:solidFill>
            <a:schemeClr val="accent2">
              <a:hueOff val="1628711"/>
              <a:satOff val="-26278"/>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20C61-8BD1-43F4-83C5-BD3B3821BB82}">
      <dsp:nvSpPr>
        <dsp:cNvPr id="0" name=""/>
        <dsp:cNvSpPr/>
      </dsp:nvSpPr>
      <dsp:spPr>
        <a:xfrm>
          <a:off x="0" y="3633536"/>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Dialogue</a:t>
          </a:r>
        </a:p>
      </dsp:txBody>
      <dsp:txXfrm>
        <a:off x="0" y="3633536"/>
        <a:ext cx="5796200" cy="726583"/>
      </dsp:txXfrm>
    </dsp:sp>
    <dsp:sp modelId="{B7C38DF0-9834-4ABE-9E75-7DE2A46AC91E}">
      <dsp:nvSpPr>
        <dsp:cNvPr id="0" name=""/>
        <dsp:cNvSpPr/>
      </dsp:nvSpPr>
      <dsp:spPr>
        <a:xfrm>
          <a:off x="0" y="4360119"/>
          <a:ext cx="5796200"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225719-A55D-4CB6-91DA-4F82394D87FB}">
      <dsp:nvSpPr>
        <dsp:cNvPr id="0" name=""/>
        <dsp:cNvSpPr/>
      </dsp:nvSpPr>
      <dsp:spPr>
        <a:xfrm>
          <a:off x="0" y="4360119"/>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smtClean="0"/>
            <a:t>Stretching</a:t>
          </a:r>
          <a:endParaRPr lang="en-US" sz="3300" kern="1200" dirty="0"/>
        </a:p>
      </dsp:txBody>
      <dsp:txXfrm>
        <a:off x="0" y="4360119"/>
        <a:ext cx="5796200" cy="726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50FBE-8A9E-4592-933A-BFFC08A5E2CD}">
      <dsp:nvSpPr>
        <dsp:cNvPr id="0" name=""/>
        <dsp:cNvSpPr/>
      </dsp:nvSpPr>
      <dsp:spPr>
        <a:xfrm>
          <a:off x="0" y="7910"/>
          <a:ext cx="5098256" cy="18146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a:t>Review pages 14-18 in the Course Organizer Guidebook</a:t>
          </a:r>
        </a:p>
      </dsp:txBody>
      <dsp:txXfrm>
        <a:off x="88585" y="96495"/>
        <a:ext cx="4921086" cy="1637500"/>
      </dsp:txXfrm>
    </dsp:sp>
    <dsp:sp modelId="{4F69BDDF-82AA-4E16-BF9E-91DE8E36A6AA}">
      <dsp:nvSpPr>
        <dsp:cNvPr id="0" name=""/>
        <dsp:cNvSpPr/>
      </dsp:nvSpPr>
      <dsp:spPr>
        <a:xfrm>
          <a:off x="0" y="1917621"/>
          <a:ext cx="5098256" cy="1814670"/>
        </a:xfrm>
        <a:prstGeom prst="roundRec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a:t>Write a script to “Cue” the course organizer you created today.</a:t>
          </a:r>
        </a:p>
      </dsp:txBody>
      <dsp:txXfrm>
        <a:off x="88585" y="2006206"/>
        <a:ext cx="4921086" cy="1637500"/>
      </dsp:txXfrm>
    </dsp:sp>
    <dsp:sp modelId="{074DC2E7-477F-4D14-BA73-086199BF7F22}">
      <dsp:nvSpPr>
        <dsp:cNvPr id="0" name=""/>
        <dsp:cNvSpPr/>
      </dsp:nvSpPr>
      <dsp:spPr>
        <a:xfrm>
          <a:off x="0" y="3827331"/>
          <a:ext cx="5098256" cy="181467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a:t>Be prepared to share your “Cue” tomorrow.</a:t>
          </a:r>
        </a:p>
      </dsp:txBody>
      <dsp:txXfrm>
        <a:off x="88585" y="3915916"/>
        <a:ext cx="4921086" cy="163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21003-2007-EF42-8C26-EEFB8003FA0D}">
      <dsp:nvSpPr>
        <dsp:cNvPr id="0" name=""/>
        <dsp:cNvSpPr/>
      </dsp:nvSpPr>
      <dsp:spPr>
        <a:xfrm>
          <a:off x="1121534" y="0"/>
          <a:ext cx="6363487" cy="5426980"/>
        </a:xfrm>
        <a:prstGeom prst="rightArrow">
          <a:avLst/>
        </a:prstGeom>
        <a:solidFill>
          <a:schemeClr val="accent3">
            <a:lumMod val="60000"/>
            <a:lumOff val="40000"/>
          </a:schemeClr>
        </a:solidFill>
        <a:ln>
          <a:noFill/>
        </a:ln>
        <a:effectLst/>
      </dsp:spPr>
      <dsp:style>
        <a:lnRef idx="0">
          <a:scrgbClr r="0" g="0" b="0"/>
        </a:lnRef>
        <a:fillRef idx="1">
          <a:scrgbClr r="0" g="0" b="0"/>
        </a:fillRef>
        <a:effectRef idx="2">
          <a:scrgbClr r="0" g="0" b="0"/>
        </a:effectRef>
        <a:fontRef idx="minor"/>
      </dsp:style>
    </dsp:sp>
    <dsp:sp modelId="{70E289B3-5380-334A-BEB6-CE00B232FED1}">
      <dsp:nvSpPr>
        <dsp:cNvPr id="0" name=""/>
        <dsp:cNvSpPr/>
      </dsp:nvSpPr>
      <dsp:spPr>
        <a:xfrm>
          <a:off x="2650" y="1628094"/>
          <a:ext cx="2330195" cy="2170792"/>
        </a:xfrm>
        <a:prstGeom prst="roundRect">
          <a:avLst/>
        </a:prstGeom>
        <a:solidFill>
          <a:schemeClr val="tx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t>Problem</a:t>
          </a:r>
        </a:p>
      </dsp:txBody>
      <dsp:txXfrm>
        <a:off x="108619" y="1734063"/>
        <a:ext cx="2118257" cy="1958854"/>
      </dsp:txXfrm>
    </dsp:sp>
    <dsp:sp modelId="{EE82DCDE-C929-7748-B157-6A3173C6EC59}">
      <dsp:nvSpPr>
        <dsp:cNvPr id="0" name=""/>
        <dsp:cNvSpPr/>
      </dsp:nvSpPr>
      <dsp:spPr>
        <a:xfrm>
          <a:off x="2549848" y="1637515"/>
          <a:ext cx="2330195" cy="2170792"/>
        </a:xfrm>
        <a:prstGeom prst="roundRect">
          <a:avLst/>
        </a:prstGeom>
        <a:blipFill dpi="0" rotWithShape="0">
          <a:blip xmlns:r="http://schemas.openxmlformats.org/officeDocument/2006/relationships" r:embed="rId1" cstate="print">
            <a:duotone>
              <a:schemeClr val="accent4">
                <a:hueOff val="4900445"/>
                <a:satOff val="-20388"/>
                <a:lumOff val="4804"/>
                <a:alphaOff val="0"/>
                <a:shade val="20000"/>
                <a:satMod val="200000"/>
              </a:schemeClr>
              <a:schemeClr val="accent4">
                <a:hueOff val="4900445"/>
                <a:satOff val="-20388"/>
                <a:lumOff val="4804"/>
                <a:alphaOff val="0"/>
                <a:tint val="12000"/>
                <a:satMod val="190000"/>
              </a:schemeClr>
            </a:duotone>
            <a:extLst>
              <a:ext uri="{28A0092B-C50C-407E-A947-70E740481C1C}">
                <a14:useLocalDpi xmlns:a14="http://schemas.microsoft.com/office/drawing/2010/main"/>
              </a:ext>
            </a:extLst>
          </a:blip>
          <a:srcRect/>
          <a:stretch>
            <a:fillRect b="35976"/>
          </a:stretch>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b" anchorCtr="0">
          <a:noAutofit/>
        </a:bodyPr>
        <a:lstStyle/>
        <a:p>
          <a:pPr lvl="0" algn="ctr" defTabSz="1822450">
            <a:lnSpc>
              <a:spcPct val="90000"/>
            </a:lnSpc>
            <a:spcBef>
              <a:spcPct val="0"/>
            </a:spcBef>
            <a:spcAft>
              <a:spcPct val="35000"/>
            </a:spcAft>
          </a:pPr>
          <a:endParaRPr lang="en-US" sz="4100" kern="1200" dirty="0">
            <a:solidFill>
              <a:schemeClr val="accent1">
                <a:lumMod val="75000"/>
              </a:schemeClr>
            </a:solidFill>
          </a:endParaRPr>
        </a:p>
        <a:p>
          <a:pPr lvl="0" algn="ctr" defTabSz="1822450">
            <a:lnSpc>
              <a:spcPct val="90000"/>
            </a:lnSpc>
            <a:spcBef>
              <a:spcPct val="0"/>
            </a:spcBef>
            <a:spcAft>
              <a:spcPct val="35000"/>
            </a:spcAft>
          </a:pPr>
          <a:r>
            <a:rPr lang="en-US" sz="4100" kern="1200" dirty="0">
              <a:solidFill>
                <a:schemeClr val="accent1">
                  <a:lumMod val="75000"/>
                </a:schemeClr>
              </a:solidFill>
            </a:rPr>
            <a:t>Solution</a:t>
          </a:r>
        </a:p>
      </dsp:txBody>
      <dsp:txXfrm>
        <a:off x="2655817" y="1743484"/>
        <a:ext cx="2118257" cy="1958854"/>
      </dsp:txXfrm>
    </dsp:sp>
    <dsp:sp modelId="{F5838EA7-2A68-FD46-AE8C-C1AF2428CBB7}">
      <dsp:nvSpPr>
        <dsp:cNvPr id="0" name=""/>
        <dsp:cNvSpPr/>
      </dsp:nvSpPr>
      <dsp:spPr>
        <a:xfrm>
          <a:off x="5153609" y="1628094"/>
          <a:ext cx="2330195" cy="2170792"/>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t>Results</a:t>
          </a:r>
        </a:p>
      </dsp:txBody>
      <dsp:txXfrm>
        <a:off x="5259578" y="1734063"/>
        <a:ext cx="2118257" cy="195885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80154D-B5B5-034E-A7B8-C53116EED1AA}"/>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7910E37-9E72-4A4F-BF82-2AB0E106D823}"/>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C0F90034-8990-014D-B872-135AB12C5FF4}" type="datetimeFigureOut">
              <a:rPr lang="en-US" smtClean="0"/>
              <a:t>7/2/2025</a:t>
            </a:fld>
            <a:endParaRPr lang="en-US"/>
          </a:p>
        </p:txBody>
      </p:sp>
      <p:sp>
        <p:nvSpPr>
          <p:cNvPr id="4" name="Footer Placeholder 3">
            <a:extLst>
              <a:ext uri="{FF2B5EF4-FFF2-40B4-BE49-F238E27FC236}">
                <a16:creationId xmlns:a16="http://schemas.microsoft.com/office/drawing/2014/main" id="{8698B946-0CA1-E54B-898F-3296ED815511}"/>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55AF28-9910-864A-9CF7-38053474492E}"/>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CD1333BE-A95C-EB49-ABE1-858B4C47C104}" type="slidenum">
              <a:rPr lang="en-US" smtClean="0"/>
              <a:t>‹#›</a:t>
            </a:fld>
            <a:endParaRPr lang="en-US"/>
          </a:p>
        </p:txBody>
      </p:sp>
    </p:spTree>
    <p:extLst>
      <p:ext uri="{BB962C8B-B14F-4D97-AF65-F5344CB8AC3E}">
        <p14:creationId xmlns:p14="http://schemas.microsoft.com/office/powerpoint/2010/main" val="2999208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FBE8AA3F-1A72-2A41-AB1D-E5ABCE3CBD8D}" type="datetimeFigureOut">
              <a:rPr lang="en-US" smtClean="0"/>
              <a:t>7/2/2025</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D1A4F10-169E-B14B-B938-99B39F2A5051}" type="slidenum">
              <a:rPr lang="en-US" smtClean="0"/>
              <a:t>‹#›</a:t>
            </a:fld>
            <a:endParaRPr lang="en-US"/>
          </a:p>
        </p:txBody>
      </p:sp>
    </p:spTree>
    <p:extLst>
      <p:ext uri="{BB962C8B-B14F-4D97-AF65-F5344CB8AC3E}">
        <p14:creationId xmlns:p14="http://schemas.microsoft.com/office/powerpoint/2010/main" val="14588547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Pders</a:t>
            </a:r>
            <a:r>
              <a:rPr lang="en-US" dirty="0"/>
              <a:t> set up:  “other structures/strategies” chart &amp; </a:t>
            </a:r>
            <a:r>
              <a:rPr lang="en-US" dirty="0" err="1"/>
              <a:t>Consensogram</a:t>
            </a:r>
            <a:r>
              <a:rPr lang="en-US" dirty="0"/>
              <a:t> Questions:</a:t>
            </a:r>
          </a:p>
          <a:p>
            <a:r>
              <a:rPr lang="en-US" dirty="0"/>
              <a:t>Rate your familiarity with</a:t>
            </a:r>
          </a:p>
          <a:p>
            <a:r>
              <a:rPr lang="en-US" dirty="0"/>
              <a:t>… unpacking your standards and grouping them into units</a:t>
            </a:r>
          </a:p>
          <a:p>
            <a:r>
              <a:rPr lang="en-US" dirty="0"/>
              <a:t>… Cue Do Review</a:t>
            </a:r>
          </a:p>
          <a:p>
            <a:r>
              <a:rPr lang="en-US" dirty="0"/>
              <a:t>… Course Organizer</a:t>
            </a:r>
          </a:p>
          <a:p>
            <a:r>
              <a:rPr lang="en-US" dirty="0"/>
              <a:t>… Unit Organizer</a:t>
            </a:r>
          </a:p>
          <a:p>
            <a:r>
              <a:rPr lang="en-US" dirty="0"/>
              <a:t>… SIM as an organization.</a:t>
            </a:r>
          </a:p>
          <a:p>
            <a:endParaRPr lang="en-US" dirty="0"/>
          </a:p>
          <a:p>
            <a:r>
              <a:rPr lang="en-US" dirty="0"/>
              <a:t>1 Never seen or heard of  2 have Heard of and seen a bit</a:t>
            </a:r>
          </a:p>
          <a:p>
            <a:r>
              <a:rPr lang="en-US" dirty="0"/>
              <a:t>3 starting to use </a:t>
            </a:r>
          </a:p>
          <a:p>
            <a:r>
              <a:rPr lang="en-US" dirty="0"/>
              <a:t>4 Very comfortable  5 I could teach it</a:t>
            </a:r>
          </a:p>
          <a:p>
            <a:endParaRPr lang="en-US" dirty="0"/>
          </a:p>
        </p:txBody>
      </p:sp>
      <p:sp>
        <p:nvSpPr>
          <p:cNvPr id="4" name="Slide Number Placeholder 3"/>
          <p:cNvSpPr>
            <a:spLocks noGrp="1"/>
          </p:cNvSpPr>
          <p:nvPr>
            <p:ph type="sldNum" sz="quarter" idx="10"/>
          </p:nvPr>
        </p:nvSpPr>
        <p:spPr/>
        <p:txBody>
          <a:bodyPr/>
          <a:lstStyle/>
          <a:p>
            <a:fld id="{0D1A4F10-169E-B14B-B938-99B39F2A5051}" type="slidenum">
              <a:rPr lang="en-US" smtClean="0"/>
              <a:t>2</a:t>
            </a:fld>
            <a:endParaRPr lang="en-US"/>
          </a:p>
        </p:txBody>
      </p:sp>
    </p:spTree>
    <p:extLst>
      <p:ext uri="{BB962C8B-B14F-4D97-AF65-F5344CB8AC3E}">
        <p14:creationId xmlns:p14="http://schemas.microsoft.com/office/powerpoint/2010/main" val="1184233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Turn and talk (timer 1 min).  Intro to the Course</a:t>
            </a:r>
            <a:r>
              <a:rPr lang="en-US" altLang="en-US" baseline="0" dirty="0">
                <a:latin typeface="Times New Roman" panose="02020603050405020304" pitchFamily="18" charset="0"/>
              </a:rPr>
              <a:t> Organizer Routine. </a:t>
            </a:r>
            <a:endParaRPr lang="en-US" altLang="en-US" dirty="0">
              <a:latin typeface="Times New Roman" panose="02020603050405020304" pitchFamily="18" charset="0"/>
            </a:endParaRPr>
          </a:p>
        </p:txBody>
      </p:sp>
      <p:sp>
        <p:nvSpPr>
          <p:cNvPr id="50180"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50181"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873A34C8-F292-4DFA-BA98-5B79397503CA}" type="slidenum">
              <a:rPr lang="en-US" altLang="en-US" sz="1200">
                <a:latin typeface="Times" panose="02020603050405020304" pitchFamily="18" charset="0"/>
              </a:rPr>
              <a:pPr defTabSz="931774" eaLnBrk="0" fontAlgn="base" hangingPunct="0">
                <a:spcBef>
                  <a:spcPct val="0"/>
                </a:spcBef>
                <a:spcAft>
                  <a:spcPct val="0"/>
                </a:spcAft>
                <a:defRPr/>
              </a:pPr>
              <a:t>28</a:t>
            </a:fld>
            <a:endParaRPr lang="en-US" altLang="en-US" sz="1200">
              <a:latin typeface="Times" panose="02020603050405020304" pitchFamily="18" charset="0"/>
            </a:endParaRPr>
          </a:p>
        </p:txBody>
      </p:sp>
    </p:spTree>
    <p:extLst>
      <p:ext uri="{BB962C8B-B14F-4D97-AF65-F5344CB8AC3E}">
        <p14:creationId xmlns:p14="http://schemas.microsoft.com/office/powerpoint/2010/main" val="344931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
        <p:nvSpPr>
          <p:cNvPr id="60420"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60421"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644972EE-E62C-4C5F-9E06-01B98F82816E}" type="slidenum">
              <a:rPr lang="en-US" altLang="en-US" sz="1200">
                <a:latin typeface="Times" panose="02020603050405020304" pitchFamily="18" charset="0"/>
              </a:rPr>
              <a:pPr defTabSz="931774" eaLnBrk="0" fontAlgn="base" hangingPunct="0">
                <a:spcBef>
                  <a:spcPct val="0"/>
                </a:spcBef>
                <a:spcAft>
                  <a:spcPct val="0"/>
                </a:spcAft>
                <a:defRPr/>
              </a:pPr>
              <a:t>29</a:t>
            </a:fld>
            <a:endParaRPr lang="en-US" altLang="en-US" sz="1200">
              <a:latin typeface="Times" panose="02020603050405020304" pitchFamily="18" charset="0"/>
            </a:endParaRPr>
          </a:p>
        </p:txBody>
      </p:sp>
    </p:spTree>
    <p:extLst>
      <p:ext uri="{BB962C8B-B14F-4D97-AF65-F5344CB8AC3E}">
        <p14:creationId xmlns:p14="http://schemas.microsoft.com/office/powerpoint/2010/main" val="866358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
        <p:nvSpPr>
          <p:cNvPr id="64516"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64517"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C75AD15F-A1F7-4575-A7DA-4BC2BD205A36}" type="slidenum">
              <a:rPr lang="en-US" altLang="en-US" sz="1200">
                <a:latin typeface="Times" panose="02020603050405020304" pitchFamily="18" charset="0"/>
              </a:rPr>
              <a:pPr defTabSz="931774" eaLnBrk="0" fontAlgn="base" hangingPunct="0">
                <a:spcBef>
                  <a:spcPct val="0"/>
                </a:spcBef>
                <a:spcAft>
                  <a:spcPct val="0"/>
                </a:spcAft>
                <a:defRPr/>
              </a:pPr>
              <a:t>30</a:t>
            </a:fld>
            <a:endParaRPr lang="en-US" altLang="en-US" sz="1200">
              <a:latin typeface="Times" panose="02020603050405020304" pitchFamily="18" charset="0"/>
            </a:endParaRPr>
          </a:p>
        </p:txBody>
      </p:sp>
    </p:spTree>
    <p:extLst>
      <p:ext uri="{BB962C8B-B14F-4D97-AF65-F5344CB8AC3E}">
        <p14:creationId xmlns:p14="http://schemas.microsoft.com/office/powerpoint/2010/main" val="3500147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a:latin typeface="Times New Roman" panose="02020603050405020304" pitchFamily="18" charset="0"/>
              </a:rPr>
              <a:t>Reference resources: (guidebooks, tab 4-blanks, examples, and checklist)</a:t>
            </a:r>
            <a:endParaRPr lang="en-US" dirty="0"/>
          </a:p>
        </p:txBody>
      </p:sp>
      <p:sp>
        <p:nvSpPr>
          <p:cNvPr id="4" name="Slide Number Placeholder 3"/>
          <p:cNvSpPr>
            <a:spLocks noGrp="1"/>
          </p:cNvSpPr>
          <p:nvPr>
            <p:ph type="sldNum" sz="quarter" idx="5"/>
          </p:nvPr>
        </p:nvSpPr>
        <p:spPr/>
        <p:txBody>
          <a:bodyPr/>
          <a:lstStyle/>
          <a:p>
            <a:fld id="{0D1A4F10-169E-B14B-B938-99B39F2A5051}" type="slidenum">
              <a:rPr lang="en-US" smtClean="0"/>
              <a:t>33</a:t>
            </a:fld>
            <a:endParaRPr lang="en-US"/>
          </a:p>
        </p:txBody>
      </p:sp>
    </p:spTree>
    <p:extLst>
      <p:ext uri="{BB962C8B-B14F-4D97-AF65-F5344CB8AC3E}">
        <p14:creationId xmlns:p14="http://schemas.microsoft.com/office/powerpoint/2010/main" val="4153059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6656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A3944B86-2307-4421-9794-1AAB289A4275}" type="slidenum">
              <a:rPr lang="en-US" altLang="en-US" sz="1200">
                <a:latin typeface="Times" panose="02020603050405020304" pitchFamily="18" charset="0"/>
              </a:rPr>
              <a:pPr defTabSz="931774" eaLnBrk="0" fontAlgn="base" hangingPunct="0">
                <a:spcBef>
                  <a:spcPct val="0"/>
                </a:spcBef>
                <a:spcAft>
                  <a:spcPct val="0"/>
                </a:spcAft>
                <a:defRPr/>
              </a:pPr>
              <a:t>34</a:t>
            </a:fld>
            <a:endParaRPr lang="en-US" altLang="en-US" sz="1200">
              <a:latin typeface="Times" panose="02020603050405020304" pitchFamily="18"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54749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14336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C6B4E10E-6F74-4972-A9F8-465CA8899ACA}" type="slidenum">
              <a:rPr lang="en-US" altLang="en-US" sz="1200">
                <a:latin typeface="Times" panose="02020603050405020304" pitchFamily="18" charset="0"/>
              </a:rPr>
              <a:pPr defTabSz="931774" eaLnBrk="0" fontAlgn="base" hangingPunct="0">
                <a:spcBef>
                  <a:spcPct val="0"/>
                </a:spcBef>
                <a:spcAft>
                  <a:spcPct val="0"/>
                </a:spcAft>
                <a:defRPr/>
              </a:pPr>
              <a:t>36</a:t>
            </a:fld>
            <a:endParaRPr lang="en-US" altLang="en-US" sz="1200">
              <a:latin typeface="Times" panose="02020603050405020304" pitchFamily="18" charset="0"/>
            </a:endParaRPr>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7784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14541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DD94CAE0-6EFA-42FC-A6FD-6129DAC35605}" type="slidenum">
              <a:rPr lang="en-US" altLang="en-US" sz="1200">
                <a:latin typeface="Times" panose="02020603050405020304" pitchFamily="18" charset="0"/>
              </a:rPr>
              <a:pPr defTabSz="931774" eaLnBrk="0" fontAlgn="base" hangingPunct="0">
                <a:spcBef>
                  <a:spcPct val="0"/>
                </a:spcBef>
                <a:spcAft>
                  <a:spcPct val="0"/>
                </a:spcAft>
                <a:defRPr/>
              </a:pPr>
              <a:t>37</a:t>
            </a:fld>
            <a:endParaRPr lang="en-US" altLang="en-US" sz="1200">
              <a:latin typeface="Times" panose="02020603050405020304" pitchFamily="18" charset="0"/>
            </a:endParaRPr>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82682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11059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01B93662-817E-4EBF-A6E6-12E9E654A429}" type="slidenum">
              <a:rPr lang="en-US" altLang="en-US" sz="1200">
                <a:latin typeface="Times" panose="02020603050405020304" pitchFamily="18" charset="0"/>
              </a:rPr>
              <a:pPr defTabSz="931774" eaLnBrk="0" fontAlgn="base" hangingPunct="0">
                <a:spcBef>
                  <a:spcPct val="0"/>
                </a:spcBef>
                <a:spcAft>
                  <a:spcPct val="0"/>
                </a:spcAft>
                <a:defRPr/>
              </a:pPr>
              <a:t>38</a:t>
            </a:fld>
            <a:endParaRPr lang="en-US" altLang="en-US" sz="1200">
              <a:latin typeface="Times" panose="02020603050405020304" pitchFamily="18" charset="0"/>
            </a:endParaRPr>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70070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11469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27CF4C4E-3E09-421B-9C82-D3203CFFE877}" type="slidenum">
              <a:rPr lang="en-US" altLang="en-US" sz="1200">
                <a:latin typeface="Times" panose="02020603050405020304" pitchFamily="18" charset="0"/>
              </a:rPr>
              <a:pPr defTabSz="931774" eaLnBrk="0" fontAlgn="base" hangingPunct="0">
                <a:spcBef>
                  <a:spcPct val="0"/>
                </a:spcBef>
                <a:spcAft>
                  <a:spcPct val="0"/>
                </a:spcAft>
                <a:defRPr/>
              </a:pPr>
              <a:t>39</a:t>
            </a:fld>
            <a:endParaRPr lang="en-US" altLang="en-US" sz="1200">
              <a:latin typeface="Times" panose="02020603050405020304" pitchFamily="18" charset="0"/>
            </a:endParaRPr>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72022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Discuss how the Course standards may be reflected in the Course Progress Graph</a:t>
            </a:r>
          </a:p>
        </p:txBody>
      </p:sp>
      <p:sp>
        <p:nvSpPr>
          <p:cNvPr id="112644"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112645"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B2054833-1BCB-419F-99EC-2B28FB92968C}" type="slidenum">
              <a:rPr lang="en-US" altLang="en-US" sz="1200">
                <a:latin typeface="Times" panose="02020603050405020304" pitchFamily="18" charset="0"/>
              </a:rPr>
              <a:pPr defTabSz="931774" eaLnBrk="0" fontAlgn="base" hangingPunct="0">
                <a:spcBef>
                  <a:spcPct val="0"/>
                </a:spcBef>
                <a:spcAft>
                  <a:spcPct val="0"/>
                </a:spcAft>
                <a:defRPr/>
              </a:pPr>
              <a:t>40</a:t>
            </a:fld>
            <a:endParaRPr lang="en-US" altLang="en-US" sz="1200">
              <a:latin typeface="Times" panose="02020603050405020304" pitchFamily="18" charset="0"/>
            </a:endParaRPr>
          </a:p>
        </p:txBody>
      </p:sp>
    </p:spTree>
    <p:extLst>
      <p:ext uri="{BB962C8B-B14F-4D97-AF65-F5344CB8AC3E}">
        <p14:creationId xmlns:p14="http://schemas.microsoft.com/office/powerpoint/2010/main" val="370731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CP on Chart paper. </a:t>
            </a:r>
            <a:r>
              <a:rPr lang="en-US" dirty="0"/>
              <a:t>This should be co-constructed.  </a:t>
            </a:r>
            <a:r>
              <a:rPr lang="en-US" dirty="0" err="1"/>
              <a:t>Pders</a:t>
            </a:r>
            <a:r>
              <a:rPr lang="en-US" dirty="0"/>
              <a:t> can each pick one and share.  Open to the group if any more should be added.</a:t>
            </a:r>
          </a:p>
        </p:txBody>
      </p:sp>
      <p:sp>
        <p:nvSpPr>
          <p:cNvPr id="4" name="Slide Number Placeholder 3"/>
          <p:cNvSpPr>
            <a:spLocks noGrp="1"/>
          </p:cNvSpPr>
          <p:nvPr>
            <p:ph type="sldNum" sz="quarter" idx="10"/>
          </p:nvPr>
        </p:nvSpPr>
        <p:spPr/>
        <p:txBody>
          <a:bodyPr/>
          <a:lstStyle/>
          <a:p>
            <a:fld id="{0D1A4F10-169E-B14B-B938-99B39F2A5051}" type="slidenum">
              <a:rPr lang="en-US" smtClean="0"/>
              <a:t>5</a:t>
            </a:fld>
            <a:endParaRPr lang="en-US"/>
          </a:p>
        </p:txBody>
      </p:sp>
    </p:spTree>
    <p:extLst>
      <p:ext uri="{BB962C8B-B14F-4D97-AF65-F5344CB8AC3E}">
        <p14:creationId xmlns:p14="http://schemas.microsoft.com/office/powerpoint/2010/main" val="1017291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7475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AE784AB1-8052-4446-9514-BC2C52E57E7C}" type="slidenum">
              <a:rPr lang="en-US" altLang="en-US" sz="1200">
                <a:latin typeface="Times" panose="02020603050405020304" pitchFamily="18" charset="0"/>
              </a:rPr>
              <a:pPr defTabSz="931774" eaLnBrk="0" fontAlgn="base" hangingPunct="0">
                <a:spcBef>
                  <a:spcPct val="0"/>
                </a:spcBef>
                <a:spcAft>
                  <a:spcPct val="0"/>
                </a:spcAft>
                <a:defRPr/>
              </a:pPr>
              <a:t>41</a:t>
            </a:fld>
            <a:endParaRPr lang="en-US" altLang="en-US" sz="1200">
              <a:latin typeface="Times" panose="02020603050405020304" pitchFamily="18"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Can use annual overview or other district guides to fill in the units.</a:t>
            </a:r>
          </a:p>
        </p:txBody>
      </p:sp>
    </p:spTree>
    <p:extLst>
      <p:ext uri="{BB962C8B-B14F-4D97-AF65-F5344CB8AC3E}">
        <p14:creationId xmlns:p14="http://schemas.microsoft.com/office/powerpoint/2010/main" val="1614204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7782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7BF11931-07E5-451D-96AB-6F57AFBC1FFD}" type="slidenum">
              <a:rPr lang="en-US" altLang="en-US" sz="1200">
                <a:latin typeface="Times" panose="02020603050405020304" pitchFamily="18" charset="0"/>
              </a:rPr>
              <a:pPr defTabSz="931774" eaLnBrk="0" fontAlgn="base" hangingPunct="0">
                <a:spcBef>
                  <a:spcPct val="0"/>
                </a:spcBef>
                <a:spcAft>
                  <a:spcPct val="0"/>
                </a:spcAft>
                <a:defRPr/>
              </a:pPr>
              <a:t>42</a:t>
            </a:fld>
            <a:endParaRPr lang="en-US" altLang="en-US" sz="1200">
              <a:latin typeface="Times" panose="02020603050405020304" pitchFamily="18" charset="0"/>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666847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7987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922E2BE6-292E-42E2-A770-6FC45323B222}" type="slidenum">
              <a:rPr lang="en-US" altLang="en-US" sz="1200">
                <a:latin typeface="Times" panose="02020603050405020304" pitchFamily="18" charset="0"/>
              </a:rPr>
              <a:pPr defTabSz="931774" eaLnBrk="0" fontAlgn="base" hangingPunct="0">
                <a:spcBef>
                  <a:spcPct val="0"/>
                </a:spcBef>
                <a:spcAft>
                  <a:spcPct val="0"/>
                </a:spcAft>
                <a:defRPr/>
              </a:pPr>
              <a:t>43</a:t>
            </a:fld>
            <a:endParaRPr lang="en-US" altLang="en-US" sz="1200">
              <a:latin typeface="Times" panose="02020603050405020304" pitchFamily="18"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latin typeface="Times New Roman"/>
                <a:cs typeface="Times New Roman"/>
              </a:rPr>
              <a:t>See handouts regarding concepts in the binder for each course</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79258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8192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AE5A2586-AB63-415E-8478-24703CC5CDD7}" type="slidenum">
              <a:rPr lang="en-US" altLang="en-US" sz="1200">
                <a:latin typeface="Times" panose="02020603050405020304" pitchFamily="18" charset="0"/>
              </a:rPr>
              <a:pPr defTabSz="931774" eaLnBrk="0" fontAlgn="base" hangingPunct="0">
                <a:spcBef>
                  <a:spcPct val="0"/>
                </a:spcBef>
                <a:spcAft>
                  <a:spcPct val="0"/>
                </a:spcAft>
                <a:defRPr/>
              </a:pPr>
              <a:t>44</a:t>
            </a:fld>
            <a:endParaRPr lang="en-US" altLang="en-US" sz="1200">
              <a:latin typeface="Times" panose="02020603050405020304" pitchFamily="18" charset="0"/>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Formative Assessment:  Have participants respond to each term with a “c” or “e” sign language hand gesture</a:t>
            </a:r>
          </a:p>
        </p:txBody>
      </p:sp>
    </p:spTree>
    <p:extLst>
      <p:ext uri="{BB962C8B-B14F-4D97-AF65-F5344CB8AC3E}">
        <p14:creationId xmlns:p14="http://schemas.microsoft.com/office/powerpoint/2010/main" val="594954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8806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265FCA91-8616-402C-BD99-3B4D6CCEF13B}" type="slidenum">
              <a:rPr lang="en-US" altLang="en-US" sz="1200">
                <a:latin typeface="Times" panose="02020603050405020304" pitchFamily="18" charset="0"/>
              </a:rPr>
              <a:pPr defTabSz="931774" eaLnBrk="0" fontAlgn="base" hangingPunct="0">
                <a:spcBef>
                  <a:spcPct val="0"/>
                </a:spcBef>
                <a:spcAft>
                  <a:spcPct val="0"/>
                </a:spcAft>
                <a:defRPr/>
              </a:pPr>
              <a:t>45</a:t>
            </a:fld>
            <a:endParaRPr lang="en-US" altLang="en-US" sz="1200">
              <a:latin typeface="Times" panose="02020603050405020304" pitchFamily="18" charset="0"/>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865770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9011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800E3B04-7C38-406A-9C96-9BB865EF9EA9}" type="slidenum">
              <a:rPr lang="en-US" altLang="en-US" sz="1200">
                <a:latin typeface="Times" panose="02020603050405020304" pitchFamily="18" charset="0"/>
              </a:rPr>
              <a:pPr defTabSz="931774" eaLnBrk="0" fontAlgn="base" hangingPunct="0">
                <a:spcBef>
                  <a:spcPct val="0"/>
                </a:spcBef>
                <a:spcAft>
                  <a:spcPct val="0"/>
                </a:spcAft>
                <a:defRPr/>
              </a:pPr>
              <a:t>46</a:t>
            </a:fld>
            <a:endParaRPr lang="en-US" altLang="en-US" sz="1200">
              <a:latin typeface="Times" panose="02020603050405020304" pitchFamily="18" charset="0"/>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44950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9421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86A48753-EAA0-4FFA-9ACB-D6416B9AE0ED}" type="slidenum">
              <a:rPr lang="en-US" altLang="en-US" sz="1200">
                <a:latin typeface="Times" panose="02020603050405020304" pitchFamily="18" charset="0"/>
              </a:rPr>
              <a:pPr defTabSz="931774" eaLnBrk="0" fontAlgn="base" hangingPunct="0">
                <a:spcBef>
                  <a:spcPct val="0"/>
                </a:spcBef>
                <a:spcAft>
                  <a:spcPct val="0"/>
                </a:spcAft>
                <a:defRPr/>
              </a:pPr>
              <a:t>47</a:t>
            </a:fld>
            <a:endParaRPr lang="en-US" altLang="en-US" sz="1200">
              <a:latin typeface="Times" panose="02020603050405020304" pitchFamily="18"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Take a moment to have teachers preview examples of the learning rituals</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41608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9625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5B8995CA-56C0-4F46-95BC-D61897D6A93F}" type="slidenum">
              <a:rPr lang="en-US" altLang="en-US" sz="1200">
                <a:latin typeface="Times" panose="02020603050405020304" pitchFamily="18" charset="0"/>
              </a:rPr>
              <a:pPr defTabSz="931774" eaLnBrk="0" fontAlgn="base" hangingPunct="0">
                <a:spcBef>
                  <a:spcPct val="0"/>
                </a:spcBef>
                <a:spcAft>
                  <a:spcPct val="0"/>
                </a:spcAft>
                <a:defRPr/>
              </a:pPr>
              <a:t>48</a:t>
            </a:fld>
            <a:endParaRPr lang="en-US" altLang="en-US" sz="1200">
              <a:latin typeface="Times" panose="02020603050405020304" pitchFamily="18" charset="0"/>
            </a:endParaRPr>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20824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9830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0518B649-5A23-4C69-9E81-7E9911CCB849}" type="slidenum">
              <a:rPr lang="en-US" altLang="en-US" sz="1200">
                <a:latin typeface="Times" panose="02020603050405020304" pitchFamily="18" charset="0"/>
              </a:rPr>
              <a:pPr defTabSz="931774" eaLnBrk="0" fontAlgn="base" hangingPunct="0">
                <a:spcBef>
                  <a:spcPct val="0"/>
                </a:spcBef>
                <a:spcAft>
                  <a:spcPct val="0"/>
                </a:spcAft>
                <a:defRPr/>
              </a:pPr>
              <a:t>49</a:t>
            </a:fld>
            <a:endParaRPr lang="en-US" altLang="en-US" sz="1200">
              <a:latin typeface="Times" panose="02020603050405020304" pitchFamily="18"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02437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10240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F25B0C2B-F264-4DC3-9BD9-D8E62415C420}" type="slidenum">
              <a:rPr lang="en-US" altLang="en-US" sz="1200">
                <a:latin typeface="Times" panose="02020603050405020304" pitchFamily="18" charset="0"/>
              </a:rPr>
              <a:pPr defTabSz="931774" eaLnBrk="0" fontAlgn="base" hangingPunct="0">
                <a:spcBef>
                  <a:spcPct val="0"/>
                </a:spcBef>
                <a:spcAft>
                  <a:spcPct val="0"/>
                </a:spcAft>
                <a:defRPr/>
              </a:pPr>
              <a:t>50</a:t>
            </a:fld>
            <a:endParaRPr lang="en-US" altLang="en-US" sz="1200">
              <a:latin typeface="Times" panose="02020603050405020304" pitchFamily="18" charset="0"/>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9154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Compelling Why-Participants will complete post-its and then turn and talk with their table.  </a:t>
            </a:r>
            <a:endParaRPr lang="en-US"/>
          </a:p>
          <a:p>
            <a:r>
              <a:rPr lang="en-US" dirty="0">
                <a:cs typeface="Calibri" panose="020F0502020204030204"/>
              </a:rPr>
              <a:t>***Personal story of at least one presenter.</a:t>
            </a:r>
            <a:endParaRPr lang="en-US" dirty="0"/>
          </a:p>
          <a:p>
            <a:r>
              <a:rPr lang="en-US" dirty="0"/>
              <a:t>They will stick them on the table parking lot.  </a:t>
            </a:r>
            <a:r>
              <a:rPr lang="en-US" dirty="0" err="1"/>
              <a:t>Pders</a:t>
            </a:r>
            <a:r>
              <a:rPr lang="en-US" dirty="0"/>
              <a:t> will group the post-it notes and will reference back to </a:t>
            </a:r>
            <a:r>
              <a:rPr lang="en-US" dirty="0" err="1"/>
              <a:t>at</a:t>
            </a:r>
            <a:r>
              <a:rPr lang="en-US" dirty="0"/>
              <a:t> slide #__ (Keisha).</a:t>
            </a:r>
            <a:endParaRPr lang="en-US" dirty="0">
              <a:cs typeface="Calibri"/>
            </a:endParaRPr>
          </a:p>
        </p:txBody>
      </p:sp>
      <p:sp>
        <p:nvSpPr>
          <p:cNvPr id="4" name="Slide Number Placeholder 3"/>
          <p:cNvSpPr>
            <a:spLocks noGrp="1"/>
          </p:cNvSpPr>
          <p:nvPr>
            <p:ph type="sldNum" sz="quarter" idx="10"/>
          </p:nvPr>
        </p:nvSpPr>
        <p:spPr/>
        <p:txBody>
          <a:bodyPr/>
          <a:lstStyle/>
          <a:p>
            <a:fld id="{0D1A4F10-169E-B14B-B938-99B39F2A5051}" type="slidenum">
              <a:rPr lang="en-US" smtClean="0"/>
              <a:t>6</a:t>
            </a:fld>
            <a:endParaRPr lang="en-US"/>
          </a:p>
        </p:txBody>
      </p:sp>
    </p:spTree>
    <p:extLst>
      <p:ext uri="{BB962C8B-B14F-4D97-AF65-F5344CB8AC3E}">
        <p14:creationId xmlns:p14="http://schemas.microsoft.com/office/powerpoint/2010/main" val="2897699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10649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D287568D-45B2-4275-8417-3B2F0EFF3997}" type="slidenum">
              <a:rPr lang="en-US" altLang="en-US" sz="1200">
                <a:latin typeface="Times" panose="02020603050405020304" pitchFamily="18" charset="0"/>
              </a:rPr>
              <a:pPr defTabSz="931774" eaLnBrk="0" fontAlgn="base" hangingPunct="0">
                <a:spcBef>
                  <a:spcPct val="0"/>
                </a:spcBef>
                <a:spcAft>
                  <a:spcPct val="0"/>
                </a:spcAft>
                <a:defRPr/>
              </a:pPr>
              <a:t>51</a:t>
            </a:fld>
            <a:endParaRPr lang="en-US" altLang="en-US" sz="1200">
              <a:latin typeface="Times" panose="02020603050405020304" pitchFamily="18" charset="0"/>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642669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10445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FF102C5C-4823-4CDD-A7D2-61F27DF6CE17}" type="slidenum">
              <a:rPr lang="en-US" altLang="en-US" sz="1200">
                <a:latin typeface="Times" panose="02020603050405020304" pitchFamily="18" charset="0"/>
              </a:rPr>
              <a:pPr defTabSz="931774" eaLnBrk="0" fontAlgn="base" hangingPunct="0">
                <a:spcBef>
                  <a:spcPct val="0"/>
                </a:spcBef>
                <a:spcAft>
                  <a:spcPct val="0"/>
                </a:spcAft>
                <a:defRPr/>
              </a:pPr>
              <a:t>52</a:t>
            </a:fld>
            <a:endParaRPr lang="en-US" altLang="en-US" sz="1200">
              <a:latin typeface="Times" panose="02020603050405020304" pitchFamily="18" charset="0"/>
            </a:endParaRPr>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72763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12595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65F7A676-46D5-4CB2-BC8B-ADF996357713}" type="slidenum">
              <a:rPr lang="en-US" altLang="en-US" sz="1200">
                <a:latin typeface="Times" panose="02020603050405020304" pitchFamily="18" charset="0"/>
              </a:rPr>
              <a:pPr defTabSz="931774" eaLnBrk="0" fontAlgn="base" hangingPunct="0">
                <a:spcBef>
                  <a:spcPct val="0"/>
                </a:spcBef>
                <a:spcAft>
                  <a:spcPct val="0"/>
                </a:spcAft>
                <a:defRPr/>
              </a:pPr>
              <a:t>53</a:t>
            </a:fld>
            <a:endParaRPr lang="en-US" altLang="en-US" sz="1200">
              <a:latin typeface="Times" panose="02020603050405020304" pitchFamily="18" charset="0"/>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No who or what</a:t>
            </a:r>
          </a:p>
        </p:txBody>
      </p:sp>
    </p:spTree>
    <p:extLst>
      <p:ext uri="{BB962C8B-B14F-4D97-AF65-F5344CB8AC3E}">
        <p14:creationId xmlns:p14="http://schemas.microsoft.com/office/powerpoint/2010/main" val="501509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12800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22D7EE09-0179-4329-8C4B-B9EF25915340}" type="slidenum">
              <a:rPr lang="en-US" altLang="en-US" sz="1200">
                <a:latin typeface="Times" panose="02020603050405020304" pitchFamily="18" charset="0"/>
              </a:rPr>
              <a:pPr defTabSz="931774" eaLnBrk="0" fontAlgn="base" hangingPunct="0">
                <a:spcBef>
                  <a:spcPct val="0"/>
                </a:spcBef>
                <a:spcAft>
                  <a:spcPct val="0"/>
                </a:spcAft>
                <a:defRPr/>
              </a:pPr>
              <a:t>54</a:t>
            </a:fld>
            <a:endParaRPr lang="en-US" altLang="en-US" sz="1200">
              <a:latin typeface="Times" panose="02020603050405020304" pitchFamily="18" charset="0"/>
            </a:endParaRPr>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20287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13005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7CC0029C-7769-4883-8365-CFDF9B2E6415}" type="slidenum">
              <a:rPr lang="en-US" altLang="en-US" sz="1200">
                <a:latin typeface="Times" panose="02020603050405020304" pitchFamily="18" charset="0"/>
              </a:rPr>
              <a:pPr defTabSz="931774" eaLnBrk="0" fontAlgn="base" hangingPunct="0">
                <a:spcBef>
                  <a:spcPct val="0"/>
                </a:spcBef>
                <a:spcAft>
                  <a:spcPct val="0"/>
                </a:spcAft>
                <a:defRPr/>
              </a:pPr>
              <a:t>55</a:t>
            </a:fld>
            <a:endParaRPr lang="en-US" altLang="en-US" sz="1200">
              <a:latin typeface="Times" panose="02020603050405020304" pitchFamily="18" charset="0"/>
            </a:endParaRPr>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47292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13209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2EEE7DC7-3811-4C03-8215-B63A398F31F3}" type="slidenum">
              <a:rPr lang="en-US" altLang="en-US" sz="1200">
                <a:latin typeface="Times" panose="02020603050405020304" pitchFamily="18" charset="0"/>
              </a:rPr>
              <a:pPr defTabSz="931774" eaLnBrk="0" fontAlgn="base" hangingPunct="0">
                <a:spcBef>
                  <a:spcPct val="0"/>
                </a:spcBef>
                <a:spcAft>
                  <a:spcPct val="0"/>
                </a:spcAft>
                <a:defRPr/>
              </a:pPr>
              <a:t>56</a:t>
            </a:fld>
            <a:endParaRPr lang="en-US" altLang="en-US" sz="1200">
              <a:latin typeface="Times" panose="02020603050405020304" pitchFamily="18" charset="0"/>
            </a:endParaRPr>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13495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13414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142B095A-2A3C-46FC-9372-B8DAE9D0433C}" type="slidenum">
              <a:rPr lang="en-US" altLang="en-US" sz="1200">
                <a:latin typeface="Times" panose="02020603050405020304" pitchFamily="18" charset="0"/>
              </a:rPr>
              <a:pPr defTabSz="931774" eaLnBrk="0" fontAlgn="base" hangingPunct="0">
                <a:spcBef>
                  <a:spcPct val="0"/>
                </a:spcBef>
                <a:spcAft>
                  <a:spcPct val="0"/>
                </a:spcAft>
                <a:defRPr/>
              </a:pPr>
              <a:t>57</a:t>
            </a:fld>
            <a:endParaRPr lang="en-US" altLang="en-US" sz="1200">
              <a:latin typeface="Times" panose="02020603050405020304" pitchFamily="18" charset="0"/>
            </a:endParaRPr>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46523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use the CO device</a:t>
            </a:r>
            <a:r>
              <a:rPr lang="en-US" baseline="0" dirty="0"/>
              <a:t> checklist to self evaluate all parts on their course Organizer.</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58</a:t>
            </a:fld>
            <a:endParaRPr lang="en-US" altLang="en-US"/>
          </a:p>
        </p:txBody>
      </p:sp>
    </p:spTree>
    <p:extLst>
      <p:ext uri="{BB962C8B-B14F-4D97-AF65-F5344CB8AC3E}">
        <p14:creationId xmlns:p14="http://schemas.microsoft.com/office/powerpoint/2010/main" val="9905718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13209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2EEE7DC7-3811-4C03-8215-B63A398F31F3}" type="slidenum">
              <a:rPr lang="en-US" altLang="en-US" sz="1200">
                <a:latin typeface="Times" panose="02020603050405020304" pitchFamily="18" charset="0"/>
              </a:rPr>
              <a:pPr defTabSz="931774" eaLnBrk="0" fontAlgn="base" hangingPunct="0">
                <a:spcBef>
                  <a:spcPct val="0"/>
                </a:spcBef>
                <a:spcAft>
                  <a:spcPct val="0"/>
                </a:spcAft>
                <a:defRPr/>
              </a:pPr>
              <a:t>61</a:t>
            </a:fld>
            <a:endParaRPr lang="en-US" altLang="en-US" sz="1200">
              <a:latin typeface="Times" panose="02020603050405020304" pitchFamily="18" charset="0"/>
            </a:endParaRPr>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91277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baseline="0" dirty="0">
                <a:latin typeface="Times New Roman" panose="02020603050405020304" pitchFamily="18" charset="0"/>
              </a:rPr>
              <a:t>Tab 4, first page. (pink </a:t>
            </a:r>
            <a:r>
              <a:rPr lang="en-US" altLang="en-US" b="1" baseline="0" dirty="0">
                <a:latin typeface="Times New Roman" panose="02020603050405020304" pitchFamily="18" charset="0"/>
              </a:rPr>
              <a:t>handout</a:t>
            </a:r>
            <a:r>
              <a:rPr lang="en-US" altLang="en-US" baseline="0" dirty="0">
                <a:latin typeface="Times New Roman" panose="02020603050405020304" pitchFamily="18" charset="0"/>
              </a:rPr>
              <a:t>.) Co-Construct Course First! Course organizer with participants before they draft their own.  </a:t>
            </a:r>
          </a:p>
          <a:p>
            <a:r>
              <a:rPr lang="en-US" altLang="en-US" dirty="0">
                <a:latin typeface="Times New Roman"/>
                <a:cs typeface="Times New Roman"/>
              </a:rPr>
              <a:t>Is about</a:t>
            </a:r>
          </a:p>
          <a:p>
            <a:r>
              <a:rPr lang="en-US" altLang="en-US" dirty="0">
                <a:latin typeface="Times New Roman"/>
                <a:cs typeface="Times New Roman"/>
              </a:rPr>
              <a:t>Star course questions </a:t>
            </a:r>
            <a:endParaRPr lang="en-US" altLang="en-US" dirty="0">
              <a:latin typeface="Times New Roman" panose="02020603050405020304" pitchFamily="18" charset="0"/>
              <a:cs typeface="Times New Roman"/>
            </a:endParaRPr>
          </a:p>
          <a:p>
            <a:r>
              <a:rPr lang="en-US" altLang="en-US" dirty="0">
                <a:latin typeface="Times New Roman"/>
                <a:cs typeface="Times New Roman"/>
              </a:rPr>
              <a:t>Add community principles</a:t>
            </a:r>
          </a:p>
          <a:p>
            <a:r>
              <a:rPr lang="en-US" altLang="en-US" dirty="0">
                <a:latin typeface="Times New Roman"/>
                <a:cs typeface="Times New Roman"/>
              </a:rPr>
              <a:t>Question 5</a:t>
            </a:r>
          </a:p>
        </p:txBody>
      </p:sp>
      <p:sp>
        <p:nvSpPr>
          <p:cNvPr id="33796"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University of Kansas Center for Research on Learning  2002</a:t>
            </a:r>
          </a:p>
        </p:txBody>
      </p:sp>
      <p:sp>
        <p:nvSpPr>
          <p:cNvPr id="33797"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57066" indent="-291179">
              <a:defRPr sz="2400">
                <a:solidFill>
                  <a:srgbClr val="000000"/>
                </a:solidFill>
                <a:latin typeface="Times New Roman" panose="02020603050405020304" pitchFamily="18" charset="0"/>
                <a:ea typeface="MS PGothic" panose="020B0600070205080204" pitchFamily="34" charset="-128"/>
              </a:defRPr>
            </a:lvl2pPr>
            <a:lvl3pPr marL="1164717" indent="-232943">
              <a:defRPr sz="2400">
                <a:solidFill>
                  <a:srgbClr val="000000"/>
                </a:solidFill>
                <a:latin typeface="Times New Roman" panose="02020603050405020304" pitchFamily="18" charset="0"/>
                <a:ea typeface="MS PGothic" panose="020B0600070205080204" pitchFamily="34" charset="-128"/>
              </a:defRPr>
            </a:lvl3pPr>
            <a:lvl4pPr marL="1630604" indent="-232943">
              <a:defRPr sz="2400">
                <a:solidFill>
                  <a:srgbClr val="000000"/>
                </a:solidFill>
                <a:latin typeface="Times New Roman" panose="02020603050405020304" pitchFamily="18" charset="0"/>
                <a:ea typeface="MS PGothic" panose="020B0600070205080204" pitchFamily="34" charset="-128"/>
              </a:defRPr>
            </a:lvl4pPr>
            <a:lvl5pPr marL="2096491" indent="-232943">
              <a:defRPr sz="2400">
                <a:solidFill>
                  <a:srgbClr val="000000"/>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defTabSz="931774" eaLnBrk="0" fontAlgn="base" hangingPunct="0">
              <a:spcBef>
                <a:spcPct val="0"/>
              </a:spcBef>
              <a:spcAft>
                <a:spcPct val="0"/>
              </a:spcAft>
              <a:defRPr/>
            </a:pPr>
            <a:r>
              <a:rPr lang="en-US" altLang="en-US" sz="1200">
                <a:latin typeface="Times" panose="02020603050405020304" pitchFamily="18" charset="0"/>
              </a:rPr>
              <a:t>UO Overhead  </a:t>
            </a:r>
            <a:fld id="{4A6D2CBF-932A-4906-A53E-7169179F8C36}" type="slidenum">
              <a:rPr lang="en-US" altLang="en-US" sz="1200">
                <a:latin typeface="Times" panose="02020603050405020304" pitchFamily="18" charset="0"/>
              </a:rPr>
              <a:pPr defTabSz="931774" eaLnBrk="0" fontAlgn="base" hangingPunct="0">
                <a:spcBef>
                  <a:spcPct val="0"/>
                </a:spcBef>
                <a:spcAft>
                  <a:spcPct val="0"/>
                </a:spcAft>
                <a:defRPr/>
              </a:pPr>
              <a:t>62</a:t>
            </a:fld>
            <a:endParaRPr lang="en-US" altLang="en-US" sz="1200">
              <a:latin typeface="Times" panose="02020603050405020304" pitchFamily="18" charset="0"/>
            </a:endParaRPr>
          </a:p>
        </p:txBody>
      </p:sp>
    </p:spTree>
    <p:extLst>
      <p:ext uri="{BB962C8B-B14F-4D97-AF65-F5344CB8AC3E}">
        <p14:creationId xmlns:p14="http://schemas.microsoft.com/office/powerpoint/2010/main" val="108359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6D5C5-126C-9343-A7E4-32B78D525AB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274172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Tab 2, second handout is the </a:t>
            </a:r>
            <a:r>
              <a:rPr lang="en-US" dirty="0" err="1">
                <a:cs typeface="Calibri"/>
              </a:rPr>
              <a:t>homefun</a:t>
            </a:r>
            <a:r>
              <a:rPr lang="en-US" dirty="0">
                <a:cs typeface="Calibri"/>
              </a:rPr>
              <a:t> sheet. </a:t>
            </a:r>
          </a:p>
        </p:txBody>
      </p:sp>
      <p:sp>
        <p:nvSpPr>
          <p:cNvPr id="4" name="Slide Number Placeholder 3"/>
          <p:cNvSpPr>
            <a:spLocks noGrp="1"/>
          </p:cNvSpPr>
          <p:nvPr>
            <p:ph type="sldNum" sz="quarter" idx="5"/>
          </p:nvPr>
        </p:nvSpPr>
        <p:spPr/>
        <p:txBody>
          <a:bodyPr/>
          <a:lstStyle/>
          <a:p>
            <a:fld id="{0D1A4F10-169E-B14B-B938-99B39F2A5051}" type="slidenum">
              <a:rPr lang="en-US" smtClean="0"/>
              <a:t>65</a:t>
            </a:fld>
            <a:endParaRPr lang="en-US"/>
          </a:p>
        </p:txBody>
      </p:sp>
    </p:spTree>
    <p:extLst>
      <p:ext uri="{BB962C8B-B14F-4D97-AF65-F5344CB8AC3E}">
        <p14:creationId xmlns:p14="http://schemas.microsoft.com/office/powerpoint/2010/main" val="3098565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 4-blanks and device checklist.  Consider putting</a:t>
            </a:r>
            <a:r>
              <a:rPr lang="en-US" b="1" dirty="0"/>
              <a:t> participants into similar content groups to draft together.  </a:t>
            </a:r>
          </a:p>
        </p:txBody>
      </p:sp>
      <p:sp>
        <p:nvSpPr>
          <p:cNvPr id="4" name="Footer Placeholder 3"/>
          <p:cNvSpPr>
            <a:spLocks noGrp="1"/>
          </p:cNvSpPr>
          <p:nvPr>
            <p:ph type="ftr" sz="quarter" idx="10"/>
          </p:nvPr>
        </p:nvSpPr>
        <p:spPr/>
        <p:txBody>
          <a:bodyPr/>
          <a:lstStyle/>
          <a:p>
            <a:pPr defTabSz="931774" eaLnBrk="0" fontAlgn="base" hangingPunct="0">
              <a:spcBef>
                <a:spcPct val="0"/>
              </a:spcBef>
              <a:spcAft>
                <a:spcPct val="0"/>
              </a:spcAft>
              <a:defRPr/>
            </a:pPr>
            <a:r>
              <a:rPr lang="en-US">
                <a:solidFill>
                  <a:srgbClr val="000000"/>
                </a:solidFill>
                <a:latin typeface="Times" charset="0"/>
                <a:ea typeface="ＭＳ Ｐゴシック" charset="0"/>
              </a:rPr>
              <a:t>University of Kansas Center for Research on Learning  2002</a:t>
            </a:r>
          </a:p>
        </p:txBody>
      </p:sp>
      <p:sp>
        <p:nvSpPr>
          <p:cNvPr id="5" name="Slide Number Placeholder 4"/>
          <p:cNvSpPr>
            <a:spLocks noGrp="1"/>
          </p:cNvSpPr>
          <p:nvPr>
            <p:ph type="sldNum" sz="quarter" idx="11"/>
          </p:nvPr>
        </p:nvSpPr>
        <p:spPr/>
        <p:txBody>
          <a:bodyPr/>
          <a:lstStyle/>
          <a:p>
            <a:pPr defTabSz="931774" eaLnBrk="0" fontAlgn="base" hangingPunct="0">
              <a:spcBef>
                <a:spcPct val="0"/>
              </a:spcBef>
              <a:spcAft>
                <a:spcPct val="0"/>
              </a:spcAft>
              <a:defRPr/>
            </a:pPr>
            <a:r>
              <a:rPr lang="en-US" altLang="en-US">
                <a:solidFill>
                  <a:srgbClr val="000000"/>
                </a:solidFill>
                <a:latin typeface="Times" panose="02020603050405020304" pitchFamily="18" charset="0"/>
                <a:ea typeface="MS PGothic" panose="020B0600070205080204" pitchFamily="34" charset="-128"/>
              </a:rPr>
              <a:t>UO Overhead  </a:t>
            </a:r>
            <a:fld id="{66A2CDF5-CC7C-4BC7-91FD-5037D7C6F24A}" type="slidenum">
              <a:rPr lang="en-US" altLang="en-US">
                <a:solidFill>
                  <a:srgbClr val="000000"/>
                </a:solidFill>
                <a:latin typeface="Times" panose="02020603050405020304" pitchFamily="18" charset="0"/>
                <a:ea typeface="MS PGothic" panose="020B0600070205080204" pitchFamily="34" charset="-128"/>
              </a:rPr>
              <a:pPr defTabSz="931774" eaLnBrk="0" fontAlgn="base" hangingPunct="0">
                <a:spcBef>
                  <a:spcPct val="0"/>
                </a:spcBef>
                <a:spcAft>
                  <a:spcPct val="0"/>
                </a:spcAft>
                <a:defRPr/>
              </a:pPr>
              <a:t>66</a:t>
            </a:fld>
            <a:endParaRPr lang="en-US" altLang="en-US">
              <a:solidFill>
                <a:srgbClr val="000000"/>
              </a:solidFill>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741212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 we want to use number 2 and 3?  Maybe a specific question about the application of the course organizer instead?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1A4F10-169E-B14B-B938-99B39F2A50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85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Swoch will use her own ppt. </a:t>
            </a:r>
          </a:p>
        </p:txBody>
      </p:sp>
      <p:sp>
        <p:nvSpPr>
          <p:cNvPr id="4" name="Slide Number Placeholder 3"/>
          <p:cNvSpPr>
            <a:spLocks noGrp="1"/>
          </p:cNvSpPr>
          <p:nvPr>
            <p:ph type="sldNum" sz="quarter" idx="5"/>
          </p:nvPr>
        </p:nvSpPr>
        <p:spPr/>
        <p:txBody>
          <a:bodyPr/>
          <a:lstStyle/>
          <a:p>
            <a:fld id="{0D1A4F10-169E-B14B-B938-99B39F2A5051}" type="slidenum">
              <a:rPr lang="en-US" smtClean="0"/>
              <a:t>68</a:t>
            </a:fld>
            <a:endParaRPr lang="en-US"/>
          </a:p>
        </p:txBody>
      </p:sp>
    </p:spTree>
    <p:extLst>
      <p:ext uri="{BB962C8B-B14F-4D97-AF65-F5344CB8AC3E}">
        <p14:creationId xmlns:p14="http://schemas.microsoft.com/office/powerpoint/2010/main" val="2831479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a:t>
            </a:r>
            <a:r>
              <a:rPr lang="en-US" baseline="0" dirty="0"/>
              <a:t> Exit Ticket</a:t>
            </a:r>
            <a:endParaRPr lang="en-US" dirty="0"/>
          </a:p>
        </p:txBody>
      </p:sp>
      <p:sp>
        <p:nvSpPr>
          <p:cNvPr id="4" name="Slide Number Placeholder 3"/>
          <p:cNvSpPr>
            <a:spLocks noGrp="1"/>
          </p:cNvSpPr>
          <p:nvPr>
            <p:ph type="sldNum" sz="quarter" idx="10"/>
          </p:nvPr>
        </p:nvSpPr>
        <p:spPr/>
        <p:txBody>
          <a:bodyPr/>
          <a:lstStyle/>
          <a:p>
            <a:fld id="{0D1A4F10-169E-B14B-B938-99B39F2A5051}" type="slidenum">
              <a:rPr lang="en-US" smtClean="0"/>
              <a:t>69</a:t>
            </a:fld>
            <a:endParaRPr lang="en-US"/>
          </a:p>
        </p:txBody>
      </p:sp>
    </p:spTree>
    <p:extLst>
      <p:ext uri="{BB962C8B-B14F-4D97-AF65-F5344CB8AC3E}">
        <p14:creationId xmlns:p14="http://schemas.microsoft.com/office/powerpoint/2010/main" val="938966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1A4F10-169E-B14B-B938-99B39F2A50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966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a:t>
            </a:r>
          </a:p>
        </p:txBody>
      </p:sp>
      <p:sp>
        <p:nvSpPr>
          <p:cNvPr id="4" name="Slide Number Placeholder 3"/>
          <p:cNvSpPr>
            <a:spLocks noGrp="1"/>
          </p:cNvSpPr>
          <p:nvPr>
            <p:ph type="sldNum" sz="quarter" idx="10"/>
          </p:nvPr>
        </p:nvSpPr>
        <p:spPr/>
        <p:txBody>
          <a:bodyPr/>
          <a:lstStyle/>
          <a:p>
            <a:fld id="{0D1A4F10-169E-B14B-B938-99B39F2A5051}" type="slidenum">
              <a:rPr lang="en-US" smtClean="0"/>
              <a:t>72</a:t>
            </a:fld>
            <a:endParaRPr lang="en-US"/>
          </a:p>
        </p:txBody>
      </p:sp>
    </p:spTree>
    <p:extLst>
      <p:ext uri="{BB962C8B-B14F-4D97-AF65-F5344CB8AC3E}">
        <p14:creationId xmlns:p14="http://schemas.microsoft.com/office/powerpoint/2010/main" val="2110666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0226" name="Shape 1141"/>
          <p:cNvSpPr>
            <a:spLocks noGrp="1"/>
          </p:cNvSpPr>
          <p:nvPr>
            <p:ph type="body" idx="1"/>
          </p:nvPr>
        </p:nvSpPr>
        <p:spPr>
          <a:xfrm>
            <a:off x="929640" y="3329940"/>
            <a:ext cx="7437120" cy="315468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3162" tIns="93162" rIns="93162" bIns="93162"/>
          <a:lstStyle/>
          <a:p>
            <a:pPr>
              <a:spcBef>
                <a:spcPct val="0"/>
              </a:spcBef>
            </a:pPr>
            <a:r>
              <a:rPr lang="en-US" altLang="en-US" dirty="0">
                <a:latin typeface="Times New Roman"/>
                <a:cs typeface="Times New Roman"/>
              </a:rPr>
              <a:t>Day 2: Introduce</a:t>
            </a:r>
            <a:r>
              <a:rPr lang="en-US" altLang="en-US" baseline="0" dirty="0">
                <a:latin typeface="Times New Roman"/>
                <a:cs typeface="Times New Roman"/>
              </a:rPr>
              <a:t> SIM EDU.</a:t>
            </a:r>
            <a:r>
              <a:rPr lang="en-US" altLang="en-US" dirty="0">
                <a:latin typeface="Times New Roman"/>
                <a:cs typeface="Times New Roman"/>
              </a:rPr>
              <a:t> </a:t>
            </a:r>
            <a:r>
              <a:rPr lang="en-US" altLang="en-US" baseline="0" dirty="0">
                <a:latin typeface="Times New Roman"/>
                <a:cs typeface="Times New Roman"/>
              </a:rPr>
              <a:t> (groups, classes, assignments, etc.) Participants will take the 1.</a:t>
            </a:r>
            <a:r>
              <a:rPr lang="en-US" altLang="en-US" dirty="0">
                <a:latin typeface="Times New Roman"/>
                <a:cs typeface="Times New Roman"/>
              </a:rPr>
              <a:t> </a:t>
            </a:r>
            <a:r>
              <a:rPr lang="en-US" altLang="en-US" baseline="0" dirty="0">
                <a:latin typeface="Times New Roman"/>
                <a:cs typeface="Times New Roman"/>
              </a:rPr>
              <a:t> Baseline Survey 2. knowledge check for course organizer 3. complete the session evaluation.</a:t>
            </a:r>
            <a:r>
              <a:rPr lang="en-US" altLang="en-US" dirty="0">
                <a:latin typeface="Times New Roman"/>
                <a:cs typeface="Times New Roman"/>
              </a:rPr>
              <a:t>  </a:t>
            </a:r>
            <a:endParaRPr lang="en-US" altLang="en-US" dirty="0">
              <a:latin typeface="Times New Roman" panose="02020603050405020304" pitchFamily="18" charset="0"/>
            </a:endParaRPr>
          </a:p>
        </p:txBody>
      </p:sp>
      <p:sp>
        <p:nvSpPr>
          <p:cNvPr id="180227" name="Shape 1142"/>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Tree>
    <p:extLst>
      <p:ext uri="{BB962C8B-B14F-4D97-AF65-F5344CB8AC3E}">
        <p14:creationId xmlns:p14="http://schemas.microsoft.com/office/powerpoint/2010/main" val="5423140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a:p>
            <a:r>
              <a:rPr lang="en-US" dirty="0"/>
              <a:t>Work with 3 math teachers – </a:t>
            </a:r>
            <a:endParaRPr lang="en-US" dirty="0">
              <a:cs typeface="Calibri"/>
            </a:endParaRPr>
          </a:p>
        </p:txBody>
      </p:sp>
      <p:sp>
        <p:nvSpPr>
          <p:cNvPr id="4" name="Slide Number Placeholder 3"/>
          <p:cNvSpPr>
            <a:spLocks noGrp="1"/>
          </p:cNvSpPr>
          <p:nvPr>
            <p:ph type="sldNum" sz="quarter" idx="10"/>
          </p:nvPr>
        </p:nvSpPr>
        <p:spPr/>
        <p:txBody>
          <a:bodyPr/>
          <a:lstStyle/>
          <a:p>
            <a:fld id="{0D1A4F10-169E-B14B-B938-99B39F2A5051}" type="slidenum">
              <a:rPr lang="en-US" smtClean="0"/>
              <a:t>74</a:t>
            </a:fld>
            <a:endParaRPr lang="en-US"/>
          </a:p>
        </p:txBody>
      </p:sp>
    </p:spTree>
    <p:extLst>
      <p:ext uri="{BB962C8B-B14F-4D97-AF65-F5344CB8AC3E}">
        <p14:creationId xmlns:p14="http://schemas.microsoft.com/office/powerpoint/2010/main" val="16030998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a:t>
            </a:r>
          </a:p>
        </p:txBody>
      </p:sp>
      <p:sp>
        <p:nvSpPr>
          <p:cNvPr id="4" name="Slide Number Placeholder 3"/>
          <p:cNvSpPr>
            <a:spLocks noGrp="1"/>
          </p:cNvSpPr>
          <p:nvPr>
            <p:ph type="sldNum" sz="quarter" idx="10"/>
          </p:nvPr>
        </p:nvSpPr>
        <p:spPr/>
        <p:txBody>
          <a:bodyPr/>
          <a:lstStyle/>
          <a:p>
            <a:fld id="{0D1A4F10-169E-B14B-B938-99B39F2A5051}" type="slidenum">
              <a:rPr lang="en-US" smtClean="0"/>
              <a:t>75</a:t>
            </a:fld>
            <a:endParaRPr lang="en-US"/>
          </a:p>
        </p:txBody>
      </p:sp>
    </p:spTree>
    <p:extLst>
      <p:ext uri="{BB962C8B-B14F-4D97-AF65-F5344CB8AC3E}">
        <p14:creationId xmlns:p14="http://schemas.microsoft.com/office/powerpoint/2010/main" val="96951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University of Kansas Center for Research on Learning  2002</a:t>
            </a:r>
          </a:p>
        </p:txBody>
      </p:sp>
      <p:sp>
        <p:nvSpPr>
          <p:cNvPr id="5" name="Slide Number Placeholder 4"/>
          <p:cNvSpPr>
            <a:spLocks noGrp="1"/>
          </p:cNvSpPr>
          <p:nvPr>
            <p:ph type="sldNum" sz="quarter" idx="11"/>
          </p:nvPr>
        </p:nvSpPr>
        <p:spPr/>
        <p:txBody>
          <a:bodyPr/>
          <a:lstStyle/>
          <a:p>
            <a:r>
              <a:rPr lang="en-US"/>
              <a:t>UO Overhead  </a:t>
            </a:r>
            <a:fld id="{CE85E9F9-123E-4146-829F-956FFBF052F9}" type="slidenum">
              <a:rPr lang="en-US" smtClean="0"/>
              <a:pPr/>
              <a:t>15</a:t>
            </a:fld>
            <a:endParaRPr lang="en-US"/>
          </a:p>
        </p:txBody>
      </p:sp>
    </p:spTree>
    <p:extLst>
      <p:ext uri="{BB962C8B-B14F-4D97-AF65-F5344CB8AC3E}">
        <p14:creationId xmlns:p14="http://schemas.microsoft.com/office/powerpoint/2010/main" val="37857052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a:p>
            <a:r>
              <a:rPr lang="en-US" dirty="0"/>
              <a:t>Received a letter from the governor recognizing that they were in the top 10% of the state for math gains.  The three new teachers </a:t>
            </a:r>
            <a:r>
              <a:rPr lang="en-US" dirty="0" err="1"/>
              <a:t>out performed</a:t>
            </a:r>
            <a:r>
              <a:rPr lang="en-US" dirty="0"/>
              <a:t> the experienced teachers as they used SIM. </a:t>
            </a:r>
            <a:endParaRPr lang="en-US"/>
          </a:p>
        </p:txBody>
      </p:sp>
      <p:sp>
        <p:nvSpPr>
          <p:cNvPr id="4" name="Slide Number Placeholder 3"/>
          <p:cNvSpPr>
            <a:spLocks noGrp="1"/>
          </p:cNvSpPr>
          <p:nvPr>
            <p:ph type="sldNum" sz="quarter" idx="10"/>
          </p:nvPr>
        </p:nvSpPr>
        <p:spPr/>
        <p:txBody>
          <a:bodyPr/>
          <a:lstStyle/>
          <a:p>
            <a:fld id="{0D1A4F10-169E-B14B-B938-99B39F2A5051}" type="slidenum">
              <a:rPr lang="en-US" smtClean="0"/>
              <a:t>76</a:t>
            </a:fld>
            <a:endParaRPr lang="en-US"/>
          </a:p>
        </p:txBody>
      </p:sp>
    </p:spTree>
    <p:extLst>
      <p:ext uri="{BB962C8B-B14F-4D97-AF65-F5344CB8AC3E}">
        <p14:creationId xmlns:p14="http://schemas.microsoft.com/office/powerpoint/2010/main" val="16256869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a:p>
            <a:r>
              <a:rPr lang="en-US" dirty="0"/>
              <a:t>Sean should present this.</a:t>
            </a:r>
          </a:p>
        </p:txBody>
      </p:sp>
      <p:sp>
        <p:nvSpPr>
          <p:cNvPr id="4" name="Slide Number Placeholder 3"/>
          <p:cNvSpPr>
            <a:spLocks noGrp="1"/>
          </p:cNvSpPr>
          <p:nvPr>
            <p:ph type="sldNum" sz="quarter" idx="10"/>
          </p:nvPr>
        </p:nvSpPr>
        <p:spPr/>
        <p:txBody>
          <a:bodyPr/>
          <a:lstStyle/>
          <a:p>
            <a:fld id="{0D1A4F10-169E-B14B-B938-99B39F2A5051}" type="slidenum">
              <a:rPr lang="en-US" smtClean="0"/>
              <a:t>77</a:t>
            </a:fld>
            <a:endParaRPr lang="en-US"/>
          </a:p>
        </p:txBody>
      </p:sp>
    </p:spTree>
    <p:extLst>
      <p:ext uri="{BB962C8B-B14F-4D97-AF65-F5344CB8AC3E}">
        <p14:creationId xmlns:p14="http://schemas.microsoft.com/office/powerpoint/2010/main" val="4855732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a:p>
            <a:r>
              <a:rPr lang="en-US" dirty="0"/>
              <a:t>Great planning time given.</a:t>
            </a:r>
          </a:p>
        </p:txBody>
      </p:sp>
      <p:sp>
        <p:nvSpPr>
          <p:cNvPr id="4" name="Slide Number Placeholder 3"/>
          <p:cNvSpPr>
            <a:spLocks noGrp="1"/>
          </p:cNvSpPr>
          <p:nvPr>
            <p:ph type="sldNum" sz="quarter" idx="10"/>
          </p:nvPr>
        </p:nvSpPr>
        <p:spPr/>
        <p:txBody>
          <a:bodyPr/>
          <a:lstStyle/>
          <a:p>
            <a:fld id="{0D1A4F10-169E-B14B-B938-99B39F2A5051}" type="slidenum">
              <a:rPr lang="en-US" smtClean="0"/>
              <a:t>78</a:t>
            </a:fld>
            <a:endParaRPr lang="en-US"/>
          </a:p>
        </p:txBody>
      </p:sp>
    </p:spTree>
    <p:extLst>
      <p:ext uri="{BB962C8B-B14F-4D97-AF65-F5344CB8AC3E}">
        <p14:creationId xmlns:p14="http://schemas.microsoft.com/office/powerpoint/2010/main" val="5915524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a:t>
            </a:r>
            <a:endParaRPr lang="en-US" dirty="0"/>
          </a:p>
        </p:txBody>
      </p:sp>
      <p:sp>
        <p:nvSpPr>
          <p:cNvPr id="4" name="Slide Number Placeholder 3"/>
          <p:cNvSpPr>
            <a:spLocks noGrp="1"/>
          </p:cNvSpPr>
          <p:nvPr>
            <p:ph type="sldNum" sz="quarter" idx="10"/>
          </p:nvPr>
        </p:nvSpPr>
        <p:spPr/>
        <p:txBody>
          <a:bodyPr/>
          <a:lstStyle/>
          <a:p>
            <a:fld id="{0D1A4F10-169E-B14B-B938-99B39F2A5051}" type="slidenum">
              <a:rPr lang="en-US" smtClean="0"/>
              <a:t>79</a:t>
            </a:fld>
            <a:endParaRPr lang="en-US"/>
          </a:p>
        </p:txBody>
      </p:sp>
    </p:spTree>
    <p:extLst>
      <p:ext uri="{BB962C8B-B14F-4D97-AF65-F5344CB8AC3E}">
        <p14:creationId xmlns:p14="http://schemas.microsoft.com/office/powerpoint/2010/main" val="15204940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a:t>
            </a:r>
            <a:endParaRPr lang="en-US" dirty="0"/>
          </a:p>
        </p:txBody>
      </p:sp>
      <p:sp>
        <p:nvSpPr>
          <p:cNvPr id="4" name="Slide Number Placeholder 3"/>
          <p:cNvSpPr>
            <a:spLocks noGrp="1"/>
          </p:cNvSpPr>
          <p:nvPr>
            <p:ph type="sldNum" sz="quarter" idx="10"/>
          </p:nvPr>
        </p:nvSpPr>
        <p:spPr/>
        <p:txBody>
          <a:bodyPr/>
          <a:lstStyle/>
          <a:p>
            <a:fld id="{0D1A4F10-169E-B14B-B938-99B39F2A5051}" type="slidenum">
              <a:rPr lang="en-US" smtClean="0"/>
              <a:t>80</a:t>
            </a:fld>
            <a:endParaRPr lang="en-US"/>
          </a:p>
        </p:txBody>
      </p:sp>
    </p:spTree>
    <p:extLst>
      <p:ext uri="{BB962C8B-B14F-4D97-AF65-F5344CB8AC3E}">
        <p14:creationId xmlns:p14="http://schemas.microsoft.com/office/powerpoint/2010/main" val="2043892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a:t>
            </a:r>
            <a:endParaRPr lang="en-US" dirty="0"/>
          </a:p>
        </p:txBody>
      </p:sp>
      <p:sp>
        <p:nvSpPr>
          <p:cNvPr id="4" name="Slide Number Placeholder 3"/>
          <p:cNvSpPr>
            <a:spLocks noGrp="1"/>
          </p:cNvSpPr>
          <p:nvPr>
            <p:ph type="sldNum" sz="quarter" idx="10"/>
          </p:nvPr>
        </p:nvSpPr>
        <p:spPr/>
        <p:txBody>
          <a:bodyPr/>
          <a:lstStyle/>
          <a:p>
            <a:fld id="{0D1A4F10-169E-B14B-B938-99B39F2A5051}" type="slidenum">
              <a:rPr lang="en-US" smtClean="0"/>
              <a:t>81</a:t>
            </a:fld>
            <a:endParaRPr lang="en-US"/>
          </a:p>
        </p:txBody>
      </p:sp>
    </p:spTree>
    <p:extLst>
      <p:ext uri="{BB962C8B-B14F-4D97-AF65-F5344CB8AC3E}">
        <p14:creationId xmlns:p14="http://schemas.microsoft.com/office/powerpoint/2010/main" val="13437563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a:t>
            </a:r>
            <a:endParaRPr lang="en-US" dirty="0"/>
          </a:p>
        </p:txBody>
      </p:sp>
      <p:sp>
        <p:nvSpPr>
          <p:cNvPr id="4" name="Slide Number Placeholder 3"/>
          <p:cNvSpPr>
            <a:spLocks noGrp="1"/>
          </p:cNvSpPr>
          <p:nvPr>
            <p:ph type="sldNum" sz="quarter" idx="10"/>
          </p:nvPr>
        </p:nvSpPr>
        <p:spPr/>
        <p:txBody>
          <a:bodyPr/>
          <a:lstStyle/>
          <a:p>
            <a:fld id="{0D1A4F10-169E-B14B-B938-99B39F2A5051}" type="slidenum">
              <a:rPr lang="en-US" smtClean="0"/>
              <a:t>82</a:t>
            </a:fld>
            <a:endParaRPr lang="en-US"/>
          </a:p>
        </p:txBody>
      </p:sp>
    </p:spTree>
    <p:extLst>
      <p:ext uri="{BB962C8B-B14F-4D97-AF65-F5344CB8AC3E}">
        <p14:creationId xmlns:p14="http://schemas.microsoft.com/office/powerpoint/2010/main" val="15756148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a:t>
            </a:r>
            <a:endParaRPr lang="en-US" dirty="0"/>
          </a:p>
        </p:txBody>
      </p:sp>
      <p:sp>
        <p:nvSpPr>
          <p:cNvPr id="4" name="Slide Number Placeholder 3"/>
          <p:cNvSpPr>
            <a:spLocks noGrp="1"/>
          </p:cNvSpPr>
          <p:nvPr>
            <p:ph type="sldNum" sz="quarter" idx="10"/>
          </p:nvPr>
        </p:nvSpPr>
        <p:spPr/>
        <p:txBody>
          <a:bodyPr/>
          <a:lstStyle/>
          <a:p>
            <a:fld id="{0D1A4F10-169E-B14B-B938-99B39F2A5051}" type="slidenum">
              <a:rPr lang="en-US" smtClean="0"/>
              <a:t>83</a:t>
            </a:fld>
            <a:endParaRPr lang="en-US"/>
          </a:p>
        </p:txBody>
      </p:sp>
    </p:spTree>
    <p:extLst>
      <p:ext uri="{BB962C8B-B14F-4D97-AF65-F5344CB8AC3E}">
        <p14:creationId xmlns:p14="http://schemas.microsoft.com/office/powerpoint/2010/main" val="7384033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a:p>
            <a:r>
              <a:rPr lang="en-US" dirty="0"/>
              <a:t>Emphasize STAR assessment</a:t>
            </a:r>
          </a:p>
        </p:txBody>
      </p:sp>
      <p:sp>
        <p:nvSpPr>
          <p:cNvPr id="4" name="Slide Number Placeholder 3"/>
          <p:cNvSpPr>
            <a:spLocks noGrp="1"/>
          </p:cNvSpPr>
          <p:nvPr>
            <p:ph type="sldNum" sz="quarter" idx="10"/>
          </p:nvPr>
        </p:nvSpPr>
        <p:spPr/>
        <p:txBody>
          <a:bodyPr/>
          <a:lstStyle/>
          <a:p>
            <a:fld id="{0D1A4F10-169E-B14B-B938-99B39F2A5051}" type="slidenum">
              <a:rPr lang="en-US" smtClean="0"/>
              <a:t>84</a:t>
            </a:fld>
            <a:endParaRPr lang="en-US"/>
          </a:p>
        </p:txBody>
      </p:sp>
    </p:spTree>
    <p:extLst>
      <p:ext uri="{BB962C8B-B14F-4D97-AF65-F5344CB8AC3E}">
        <p14:creationId xmlns:p14="http://schemas.microsoft.com/office/powerpoint/2010/main" val="377629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EDUCATION SCIENCES' WHAT WORKS CLEARINGHOUSE</a:t>
            </a:r>
            <a:r>
              <a:rPr lang="en-US" b="1" dirty="0"/>
              <a:t/>
            </a:r>
            <a:br>
              <a:rPr lang="en-US" b="1" dirty="0"/>
            </a:br>
            <a:r>
              <a:rPr lang="en-US" b="1"/>
              <a:t> </a:t>
            </a:r>
            <a:r>
              <a:rPr lang="en-US"/>
              <a:t>A new report adds two Strategic Instruction Model™ programs to an influential national database of education interventions that have been proven effective in the classroom. The report found that </a:t>
            </a:r>
            <a:r>
              <a:rPr lang="en-US" b="1"/>
              <a:t>Xtreme Reading </a:t>
            </a:r>
            <a:r>
              <a:rPr lang="en-US"/>
              <a:t>and </a:t>
            </a:r>
            <a:r>
              <a:rPr lang="en-US" b="1"/>
              <a:t>SIM Learning Strategies </a:t>
            </a:r>
            <a:r>
              <a:rPr lang="en-US"/>
              <a:t>Curriculum, separately, have shown evidence of—in the parlance of the Institute of Education Sciences’ What Works Clearinghouse—“potentially positive effects” on achievement for struggling adolescents. The WWC rating means at least one study of each program reported statistically significant positive effects. In both cases, the level of evidence met criteria to allow the programs to be included in the What Works Clearinghouse, a first for both interventions.</a:t>
            </a:r>
          </a:p>
          <a:p>
            <a:endParaRPr lang="en-US" dirty="0">
              <a:cs typeface="Calibri"/>
            </a:endParaRPr>
          </a:p>
        </p:txBody>
      </p:sp>
      <p:sp>
        <p:nvSpPr>
          <p:cNvPr id="4" name="Slide Number Placeholder 3"/>
          <p:cNvSpPr>
            <a:spLocks noGrp="1"/>
          </p:cNvSpPr>
          <p:nvPr>
            <p:ph type="sldNum" sz="quarter" idx="5"/>
          </p:nvPr>
        </p:nvSpPr>
        <p:spPr/>
        <p:txBody>
          <a:bodyPr/>
          <a:lstStyle/>
          <a:p>
            <a:fld id="{0D1A4F10-169E-B14B-B938-99B39F2A5051}" type="slidenum">
              <a:rPr lang="en-US" smtClean="0"/>
              <a:t>85</a:t>
            </a:fld>
            <a:endParaRPr lang="en-US"/>
          </a:p>
        </p:txBody>
      </p:sp>
    </p:spTree>
    <p:extLst>
      <p:ext uri="{BB962C8B-B14F-4D97-AF65-F5344CB8AC3E}">
        <p14:creationId xmlns:p14="http://schemas.microsoft.com/office/powerpoint/2010/main" val="3452326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 1, second page. Have participants reference </a:t>
            </a:r>
            <a:r>
              <a:rPr lang="en-US" b="1" dirty="0">
                <a:highlight>
                  <a:srgbClr val="FFFF00"/>
                </a:highlight>
              </a:rPr>
              <a:t>handout</a:t>
            </a:r>
            <a:r>
              <a:rPr lang="en-US" dirty="0"/>
              <a:t> the unit map for SIM.  Co-construct under Elmo. They will be completing this map through out the overview.  Presenter must stop and discuss how all routines are research validated and where they can find that research. Presenter must also focus on “standards-aligned planning.”  Highlight that CERs are standards based </a:t>
            </a:r>
            <a:r>
              <a:rPr lang="en-US" dirty="0" err="1"/>
              <a:t>routintes</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1A4F10-169E-B14B-B938-99B39F2A50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4758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Keisha</a:t>
            </a:r>
          </a:p>
          <a:p>
            <a:r>
              <a:rPr lang="en-US" dirty="0"/>
              <a:t>Have participants reference </a:t>
            </a:r>
            <a:r>
              <a:rPr lang="en-US" b="1" dirty="0">
                <a:highlight>
                  <a:srgbClr val="FFFF00"/>
                </a:highlight>
              </a:rPr>
              <a:t>handout</a:t>
            </a:r>
            <a:r>
              <a:rPr lang="en-US" dirty="0"/>
              <a:t> the unit map for SIM.  They will be completing this map through out the overview.  </a:t>
            </a:r>
            <a:endParaRPr lang="en-US"/>
          </a:p>
        </p:txBody>
      </p:sp>
      <p:sp>
        <p:nvSpPr>
          <p:cNvPr id="4" name="Slide Number Placeholder 3"/>
          <p:cNvSpPr>
            <a:spLocks noGrp="1"/>
          </p:cNvSpPr>
          <p:nvPr>
            <p:ph type="sldNum" sz="quarter" idx="10"/>
          </p:nvPr>
        </p:nvSpPr>
        <p:spPr/>
        <p:txBody>
          <a:bodyPr/>
          <a:lstStyle/>
          <a:p>
            <a:fld id="{0D1A4F10-169E-B14B-B938-99B39F2A5051}" type="slidenum">
              <a:rPr lang="en-US" smtClean="0"/>
              <a:t>86</a:t>
            </a:fld>
            <a:endParaRPr lang="en-US"/>
          </a:p>
        </p:txBody>
      </p:sp>
    </p:spTree>
    <p:extLst>
      <p:ext uri="{BB962C8B-B14F-4D97-AF65-F5344CB8AC3E}">
        <p14:creationId xmlns:p14="http://schemas.microsoft.com/office/powerpoint/2010/main" val="38891355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Keisha</a:t>
            </a:r>
          </a:p>
          <a:p>
            <a:r>
              <a:rPr lang="en-US" dirty="0"/>
              <a:t>Participants with fill</a:t>
            </a:r>
            <a:r>
              <a:rPr lang="en-US" baseline="0" dirty="0"/>
              <a:t> in the unit map.</a:t>
            </a:r>
            <a:r>
              <a:rPr lang="en-US" dirty="0"/>
              <a:t> </a:t>
            </a:r>
            <a:r>
              <a:rPr lang="en-US" baseline="0" dirty="0"/>
              <a:t> Have participants highlight the 3 parts of CERs-let them know that this will be the focus for the institute.</a:t>
            </a:r>
            <a:r>
              <a:rPr lang="en-US" dirty="0"/>
              <a:t> </a:t>
            </a:r>
          </a:p>
          <a:p>
            <a:r>
              <a:rPr lang="en-US" dirty="0">
                <a:cs typeface="Calibri" panose="020F0502020204030204"/>
              </a:rPr>
              <a:t>Strong tier 1 instruction reduces the need for MTSS</a:t>
            </a:r>
          </a:p>
        </p:txBody>
      </p:sp>
      <p:sp>
        <p:nvSpPr>
          <p:cNvPr id="4" name="Slide Number Placeholder 3"/>
          <p:cNvSpPr>
            <a:spLocks noGrp="1"/>
          </p:cNvSpPr>
          <p:nvPr>
            <p:ph type="sldNum" sz="quarter" idx="10"/>
          </p:nvPr>
        </p:nvSpPr>
        <p:spPr/>
        <p:txBody>
          <a:bodyPr/>
          <a:lstStyle/>
          <a:p>
            <a:fld id="{0D1A4F10-169E-B14B-B938-99B39F2A5051}" type="slidenum">
              <a:rPr lang="en-US" smtClean="0"/>
              <a:t>87</a:t>
            </a:fld>
            <a:endParaRPr lang="en-US"/>
          </a:p>
        </p:txBody>
      </p:sp>
    </p:spTree>
    <p:extLst>
      <p:ext uri="{BB962C8B-B14F-4D97-AF65-F5344CB8AC3E}">
        <p14:creationId xmlns:p14="http://schemas.microsoft.com/office/powerpoint/2010/main" val="18735759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get into triads.  Play music and have people move around.  When the music stops find two people to form and group of three for this discussion.</a:t>
            </a:r>
          </a:p>
        </p:txBody>
      </p:sp>
      <p:sp>
        <p:nvSpPr>
          <p:cNvPr id="4" name="Slide Number Placeholder 3"/>
          <p:cNvSpPr>
            <a:spLocks noGrp="1"/>
          </p:cNvSpPr>
          <p:nvPr>
            <p:ph type="sldNum" sz="quarter" idx="10"/>
          </p:nvPr>
        </p:nvSpPr>
        <p:spPr/>
        <p:txBody>
          <a:bodyPr/>
          <a:lstStyle/>
          <a:p>
            <a:fld id="{0D1A4F10-169E-B14B-B938-99B39F2A5051}" type="slidenum">
              <a:rPr lang="en-US" smtClean="0"/>
              <a:t>88</a:t>
            </a:fld>
            <a:endParaRPr lang="en-US"/>
          </a:p>
        </p:txBody>
      </p:sp>
    </p:spTree>
    <p:extLst>
      <p:ext uri="{BB962C8B-B14F-4D97-AF65-F5344CB8AC3E}">
        <p14:creationId xmlns:p14="http://schemas.microsoft.com/office/powerpoint/2010/main" val="10977205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a:t>
            </a:r>
            <a:r>
              <a:rPr lang="en-US" dirty="0" err="1">
                <a:cs typeface="Calibri"/>
              </a:rPr>
              <a:t>like..I</a:t>
            </a:r>
            <a:r>
              <a:rPr lang="en-US" dirty="0">
                <a:cs typeface="Calibri"/>
              </a:rPr>
              <a:t> wonder” post-it activity for </a:t>
            </a:r>
            <a:r>
              <a:rPr lang="en-US" dirty="0" err="1">
                <a:cs typeface="Calibri"/>
              </a:rPr>
              <a:t>homefun</a:t>
            </a:r>
            <a:r>
              <a:rPr lang="en-US" dirty="0">
                <a:cs typeface="Calibri"/>
              </a:rPr>
              <a:t>.</a:t>
            </a:r>
          </a:p>
        </p:txBody>
      </p:sp>
      <p:sp>
        <p:nvSpPr>
          <p:cNvPr id="4" name="Slide Number Placeholder 3"/>
          <p:cNvSpPr>
            <a:spLocks noGrp="1"/>
          </p:cNvSpPr>
          <p:nvPr>
            <p:ph type="sldNum" sz="quarter" idx="10"/>
          </p:nvPr>
        </p:nvSpPr>
        <p:spPr/>
        <p:txBody>
          <a:bodyPr/>
          <a:lstStyle/>
          <a:p>
            <a:fld id="{0D1A4F10-169E-B14B-B938-99B39F2A5051}" type="slidenum">
              <a:rPr lang="en-US" smtClean="0"/>
              <a:t>89</a:t>
            </a:fld>
            <a:endParaRPr lang="en-US"/>
          </a:p>
        </p:txBody>
      </p:sp>
    </p:spTree>
    <p:extLst>
      <p:ext uri="{BB962C8B-B14F-4D97-AF65-F5344CB8AC3E}">
        <p14:creationId xmlns:p14="http://schemas.microsoft.com/office/powerpoint/2010/main" val="35665872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A4F10-169E-B14B-B938-99B39F2A5051}" type="slidenum">
              <a:rPr lang="en-US" smtClean="0"/>
              <a:t>90</a:t>
            </a:fld>
            <a:endParaRPr lang="en-US"/>
          </a:p>
        </p:txBody>
      </p:sp>
    </p:spTree>
    <p:extLst>
      <p:ext uri="{BB962C8B-B14F-4D97-AF65-F5344CB8AC3E}">
        <p14:creationId xmlns:p14="http://schemas.microsoft.com/office/powerpoint/2010/main" val="17235114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 of the Post-its</a:t>
            </a:r>
          </a:p>
          <a:p>
            <a:r>
              <a:rPr lang="en-US" dirty="0"/>
              <a:t>Here are common concerns and here is what you said.</a:t>
            </a:r>
          </a:p>
        </p:txBody>
      </p:sp>
      <p:sp>
        <p:nvSpPr>
          <p:cNvPr id="4" name="Slide Number Placeholder 3"/>
          <p:cNvSpPr>
            <a:spLocks noGrp="1"/>
          </p:cNvSpPr>
          <p:nvPr>
            <p:ph type="sldNum" sz="quarter" idx="10"/>
          </p:nvPr>
        </p:nvSpPr>
        <p:spPr/>
        <p:txBody>
          <a:bodyPr/>
          <a:lstStyle/>
          <a:p>
            <a:fld id="{040A41C8-70B1-6F48-9332-435AC4DCAB6A}"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11236014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A4F10-169E-B14B-B938-99B39F2A5051}" type="slidenum">
              <a:rPr lang="en-US" smtClean="0"/>
              <a:t>92</a:t>
            </a:fld>
            <a:endParaRPr lang="en-US"/>
          </a:p>
        </p:txBody>
      </p:sp>
    </p:spTree>
    <p:extLst>
      <p:ext uri="{BB962C8B-B14F-4D97-AF65-F5344CB8AC3E}">
        <p14:creationId xmlns:p14="http://schemas.microsoft.com/office/powerpoint/2010/main" val="21722917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Keisha</a:t>
            </a:r>
          </a:p>
          <a:p>
            <a:r>
              <a:rPr lang="en-US" dirty="0"/>
              <a:t>Participants with fill</a:t>
            </a:r>
            <a:r>
              <a:rPr lang="en-US" baseline="0" dirty="0"/>
              <a:t> in the unit map.</a:t>
            </a:r>
            <a:r>
              <a:rPr lang="en-US" dirty="0"/>
              <a:t> </a:t>
            </a:r>
            <a:r>
              <a:rPr lang="en-US" baseline="0" dirty="0"/>
              <a:t> Have participants highlight the 3 parts of CERs-let them know that this will be the focus for the institute.</a:t>
            </a:r>
            <a:r>
              <a:rPr lang="en-US" dirty="0"/>
              <a:t> </a:t>
            </a:r>
          </a:p>
        </p:txBody>
      </p:sp>
      <p:sp>
        <p:nvSpPr>
          <p:cNvPr id="4" name="Slide Number Placeholder 3"/>
          <p:cNvSpPr>
            <a:spLocks noGrp="1"/>
          </p:cNvSpPr>
          <p:nvPr>
            <p:ph type="sldNum" sz="quarter" idx="10"/>
          </p:nvPr>
        </p:nvSpPr>
        <p:spPr/>
        <p:txBody>
          <a:bodyPr/>
          <a:lstStyle/>
          <a:p>
            <a:fld id="{0D1A4F10-169E-B14B-B938-99B39F2A5051}" type="slidenum">
              <a:rPr lang="en-US" smtClean="0"/>
              <a:t>93</a:t>
            </a:fld>
            <a:endParaRPr lang="en-US"/>
          </a:p>
        </p:txBody>
      </p:sp>
    </p:spTree>
    <p:extLst>
      <p:ext uri="{BB962C8B-B14F-4D97-AF65-F5344CB8AC3E}">
        <p14:creationId xmlns:p14="http://schemas.microsoft.com/office/powerpoint/2010/main" val="17345808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pPr lvl="1"/>
            <a:r>
              <a:rPr lang="en-US" dirty="0"/>
              <a:t>Information for Presenter, not to be shown to participants. This ties in with the R in smarter.  Teacher interprets standards to determine that students need to be able to solve real-world problems with linear equations</a:t>
            </a:r>
          </a:p>
          <a:p>
            <a:pPr lvl="1"/>
            <a:r>
              <a:rPr lang="en-US" dirty="0"/>
              <a:t>Teacher determines that students are not able to solve one-step equations fluently</a:t>
            </a:r>
          </a:p>
          <a:p>
            <a:pPr lvl="1"/>
            <a:r>
              <a:rPr lang="en-US" dirty="0"/>
              <a:t>Teacher further investigates to determine that students struggle to identify like terms, a foundational skill for solving linear equations</a:t>
            </a:r>
          </a:p>
          <a:p>
            <a:pPr lvl="1"/>
            <a:r>
              <a:rPr lang="en-US" dirty="0"/>
              <a:t>Teacher is able to identify like terms as a concept that needs to be applied which includes identifying examples and non-examples of like terms.</a:t>
            </a:r>
          </a:p>
          <a:p>
            <a:pPr lvl="1"/>
            <a:r>
              <a:rPr lang="en-US" dirty="0"/>
              <a:t>Teacher is able to select the Concept Mastery Routine as the appropriate CER to remediate the foundational skill</a:t>
            </a:r>
          </a:p>
          <a:p>
            <a:pPr lvl="1"/>
            <a:r>
              <a:rPr lang="en-US" dirty="0"/>
              <a:t>Teacher is able to draft a device which accurately identifies the characteristics of like terms that are always and sometimes present</a:t>
            </a:r>
          </a:p>
          <a:p>
            <a:pPr lvl="1"/>
            <a:r>
              <a:rPr lang="en-US" dirty="0"/>
              <a:t>Teacher is able to use formative assessment accurately identify the misconceptions, misunderstandings students have around like terms to identify never present characteristics and non-examples that effectively address the misconceptions, misunderstandings</a:t>
            </a:r>
          </a:p>
          <a:p>
            <a:pPr lvl="1"/>
            <a:r>
              <a:rPr lang="en-US" dirty="0"/>
              <a:t>Teacher is able to co-construct the Concept Diagram with students following the Cue-Do-Review Instructional Sequence in a way that cements student understanding.</a:t>
            </a:r>
          </a:p>
          <a:p>
            <a:pPr lvl="1"/>
            <a:r>
              <a:rPr lang="en-US" dirty="0"/>
              <a:t>Teacher follows all Linking Steps including the step where students engage in guided practice with the concept so teacher can assess if students now understand the concept enough to correctly identify like terms to assist in solving linear equations</a:t>
            </a:r>
          </a:p>
          <a:p>
            <a:endParaRPr lang="en-US" dirty="0"/>
          </a:p>
        </p:txBody>
      </p:sp>
      <p:sp>
        <p:nvSpPr>
          <p:cNvPr id="4" name="Slide Number Placeholder 3"/>
          <p:cNvSpPr>
            <a:spLocks noGrp="1"/>
          </p:cNvSpPr>
          <p:nvPr>
            <p:ph type="sldNum" sz="quarter" idx="10"/>
          </p:nvPr>
        </p:nvSpPr>
        <p:spPr/>
        <p:txBody>
          <a:bodyPr/>
          <a:lstStyle/>
          <a:p>
            <a:fld id="{08ED6880-A55C-0A4C-A18C-BF1FA75A283A}"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11150904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charset="0"/>
                <a:ea typeface="ＭＳ Ｐゴシック" charset="-128"/>
              </a:defRPr>
            </a:lvl1pPr>
            <a:lvl2pPr marL="757066" indent="-291179">
              <a:defRPr>
                <a:solidFill>
                  <a:schemeClr val="tx1"/>
                </a:solidFill>
                <a:latin typeface="Arial" charset="0"/>
                <a:ea typeface="ＭＳ Ｐゴシック" charset="-128"/>
              </a:defRPr>
            </a:lvl2pPr>
            <a:lvl3pPr marL="1164717" indent="-232943">
              <a:defRPr>
                <a:solidFill>
                  <a:schemeClr val="tx1"/>
                </a:solidFill>
                <a:latin typeface="Arial" charset="0"/>
                <a:ea typeface="ＭＳ Ｐゴシック" charset="-128"/>
              </a:defRPr>
            </a:lvl3pPr>
            <a:lvl4pPr marL="1630604" indent="-232943">
              <a:defRPr>
                <a:solidFill>
                  <a:schemeClr val="tx1"/>
                </a:solidFill>
                <a:latin typeface="Arial" charset="0"/>
                <a:ea typeface="ＭＳ Ｐゴシック" charset="-128"/>
              </a:defRPr>
            </a:lvl4pPr>
            <a:lvl5pPr marL="2096491" indent="-232943">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r>
              <a:rPr lang="en-US" altLang="en-US">
                <a:solidFill>
                  <a:prstClr val="black"/>
                </a:solidFill>
                <a:latin typeface="Times" charset="0"/>
              </a:rPr>
              <a:t>University of Kansas Center for Research on Learning  2002</a:t>
            </a:r>
          </a:p>
        </p:txBody>
      </p:sp>
      <p:sp>
        <p:nvSpPr>
          <p:cNvPr id="8499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charset="0"/>
                <a:ea typeface="ＭＳ Ｐゴシック" charset="-128"/>
              </a:defRPr>
            </a:lvl1pPr>
            <a:lvl2pPr marL="757066" indent="-291179">
              <a:defRPr>
                <a:solidFill>
                  <a:schemeClr val="tx1"/>
                </a:solidFill>
                <a:latin typeface="Arial" charset="0"/>
                <a:ea typeface="ＭＳ Ｐゴシック" charset="-128"/>
              </a:defRPr>
            </a:lvl2pPr>
            <a:lvl3pPr marL="1164717" indent="-232943">
              <a:defRPr>
                <a:solidFill>
                  <a:schemeClr val="tx1"/>
                </a:solidFill>
                <a:latin typeface="Arial" charset="0"/>
                <a:ea typeface="ＭＳ Ｐゴシック" charset="-128"/>
              </a:defRPr>
            </a:lvl3pPr>
            <a:lvl4pPr marL="1630604" indent="-232943">
              <a:defRPr>
                <a:solidFill>
                  <a:schemeClr val="tx1"/>
                </a:solidFill>
                <a:latin typeface="Arial" charset="0"/>
                <a:ea typeface="ＭＳ Ｐゴシック" charset="-128"/>
              </a:defRPr>
            </a:lvl4pPr>
            <a:lvl5pPr marL="2096491" indent="-232943">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r>
              <a:rPr lang="en-US" altLang="en-US">
                <a:solidFill>
                  <a:prstClr val="black"/>
                </a:solidFill>
                <a:latin typeface="Times" charset="0"/>
              </a:rPr>
              <a:t>UO Overhead  </a:t>
            </a:r>
            <a:fld id="{0861978F-09BF-0C4A-AB09-B28E3BDB72DF}" type="slidenum">
              <a:rPr lang="en-US" altLang="en-US">
                <a:solidFill>
                  <a:prstClr val="black"/>
                </a:solidFill>
                <a:latin typeface="Times" charset="0"/>
              </a:rPr>
              <a:pPr/>
              <a:t>95</a:t>
            </a:fld>
            <a:endParaRPr lang="en-US" altLang="en-US">
              <a:solidFill>
                <a:prstClr val="black"/>
              </a:solidFill>
              <a:latin typeface="Times" charset="0"/>
            </a:endParaRPr>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latin typeface="Times" charset="0"/>
                <a:ea typeface="ＭＳ Ｐゴシック" charset="-128"/>
              </a:rPr>
              <a:t>Keisha </a:t>
            </a:r>
            <a:endParaRPr lang="en-US"/>
          </a:p>
          <a:p>
            <a:r>
              <a:rPr lang="en-US" altLang="en-US" dirty="0">
                <a:latin typeface="Times" charset="0"/>
                <a:ea typeface="ＭＳ Ｐゴシック" charset="-128"/>
              </a:rPr>
              <a:t>This is an example of a teacher making a content enhancement decision. Linking steps embedded,</a:t>
            </a:r>
            <a:r>
              <a:rPr lang="en-US" altLang="en-US" baseline="0" dirty="0">
                <a:latin typeface="Times" charset="0"/>
                <a:ea typeface="ＭＳ Ｐゴシック" charset="-128"/>
              </a:rPr>
              <a:t> strategy embedded. Intro Device.</a:t>
            </a:r>
            <a:r>
              <a:rPr lang="en-US" altLang="en-US" dirty="0">
                <a:latin typeface="Times" charset="0"/>
                <a:ea typeface="ＭＳ Ｐゴシック" charset="-128"/>
              </a:rPr>
              <a:t> </a:t>
            </a:r>
            <a:endParaRPr lang="en-US" dirty="0"/>
          </a:p>
        </p:txBody>
      </p:sp>
    </p:spTree>
    <p:extLst>
      <p:ext uri="{BB962C8B-B14F-4D97-AF65-F5344CB8AC3E}">
        <p14:creationId xmlns:p14="http://schemas.microsoft.com/office/powerpoint/2010/main" val="800083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Keisha</a:t>
            </a:r>
          </a:p>
          <a:p>
            <a:r>
              <a:rPr lang="en-US" dirty="0"/>
              <a:t>Tab 3 first and fifth pages, Reference </a:t>
            </a:r>
            <a:r>
              <a:rPr lang="en-US" b="1" dirty="0"/>
              <a:t>Handout</a:t>
            </a:r>
            <a:r>
              <a:rPr lang="en-US" dirty="0"/>
              <a:t> in Binder. Review components</a:t>
            </a:r>
            <a:r>
              <a:rPr lang="en-US" baseline="0" dirty="0"/>
              <a:t> of SMARTER</a:t>
            </a:r>
            <a:endParaRPr lang="en-US" dirty="0"/>
          </a:p>
        </p:txBody>
      </p:sp>
      <p:sp>
        <p:nvSpPr>
          <p:cNvPr id="4" name="Slide Number Placeholder 3"/>
          <p:cNvSpPr>
            <a:spLocks noGrp="1"/>
          </p:cNvSpPr>
          <p:nvPr>
            <p:ph type="sldNum" sz="quarter" idx="10"/>
          </p:nvPr>
        </p:nvSpPr>
        <p:spPr/>
        <p:txBody>
          <a:bodyPr/>
          <a:lstStyle/>
          <a:p>
            <a:fld id="{0D1A4F10-169E-B14B-B938-99B39F2A5051}" type="slidenum">
              <a:rPr lang="en-US" smtClean="0"/>
              <a:t>17</a:t>
            </a:fld>
            <a:endParaRPr lang="en-US"/>
          </a:p>
        </p:txBody>
      </p:sp>
    </p:spTree>
    <p:extLst>
      <p:ext uri="{BB962C8B-B14F-4D97-AF65-F5344CB8AC3E}">
        <p14:creationId xmlns:p14="http://schemas.microsoft.com/office/powerpoint/2010/main" val="11735525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Keisha</a:t>
            </a:r>
            <a:endParaRPr lang="en-US" dirty="0"/>
          </a:p>
        </p:txBody>
      </p:sp>
      <p:sp>
        <p:nvSpPr>
          <p:cNvPr id="4" name="Slide Number Placeholder 3"/>
          <p:cNvSpPr>
            <a:spLocks noGrp="1"/>
          </p:cNvSpPr>
          <p:nvPr>
            <p:ph type="sldNum" sz="quarter" idx="10"/>
          </p:nvPr>
        </p:nvSpPr>
        <p:spPr/>
        <p:txBody>
          <a:bodyPr/>
          <a:lstStyle/>
          <a:p>
            <a:fld id="{0D1A4F10-169E-B14B-B938-99B39F2A5051}" type="slidenum">
              <a:rPr lang="en-US" smtClean="0"/>
              <a:t>96</a:t>
            </a:fld>
            <a:endParaRPr lang="en-US"/>
          </a:p>
        </p:txBody>
      </p:sp>
    </p:spTree>
    <p:extLst>
      <p:ext uri="{BB962C8B-B14F-4D97-AF65-F5344CB8AC3E}">
        <p14:creationId xmlns:p14="http://schemas.microsoft.com/office/powerpoint/2010/main" val="14029797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Keisha</a:t>
            </a:r>
          </a:p>
          <a:p>
            <a:r>
              <a:rPr lang="en-US" dirty="0"/>
              <a:t>Analyze Content for Learning Challenges-might need more intensive intervention</a:t>
            </a:r>
            <a:r>
              <a:rPr lang="en-US" baseline="0" dirty="0"/>
              <a:t> due to academic or social skill deficit.</a:t>
            </a:r>
            <a:r>
              <a:rPr lang="en-US" dirty="0"/>
              <a:t> </a:t>
            </a:r>
            <a:r>
              <a:rPr lang="en-US" baseline="0" dirty="0"/>
              <a:t> Enhancement decision=learning strategy intervention. (not for entire class, for the individual) 30 min/day.</a:t>
            </a:r>
            <a:r>
              <a:rPr lang="en-US" dirty="0"/>
              <a:t> </a:t>
            </a:r>
          </a:p>
        </p:txBody>
      </p:sp>
      <p:sp>
        <p:nvSpPr>
          <p:cNvPr id="4" name="Slide Number Placeholder 3"/>
          <p:cNvSpPr>
            <a:spLocks noGrp="1"/>
          </p:cNvSpPr>
          <p:nvPr>
            <p:ph type="sldNum" sz="quarter" idx="10"/>
          </p:nvPr>
        </p:nvSpPr>
        <p:spPr/>
        <p:txBody>
          <a:bodyPr/>
          <a:lstStyle/>
          <a:p>
            <a:fld id="{0D1A4F10-169E-B14B-B938-99B39F2A5051}" type="slidenum">
              <a:rPr lang="en-US" smtClean="0"/>
              <a:t>97</a:t>
            </a:fld>
            <a:endParaRPr lang="en-US"/>
          </a:p>
        </p:txBody>
      </p:sp>
    </p:spTree>
    <p:extLst>
      <p:ext uri="{BB962C8B-B14F-4D97-AF65-F5344CB8AC3E}">
        <p14:creationId xmlns:p14="http://schemas.microsoft.com/office/powerpoint/2010/main" val="50969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Tab 2, first handout. Reference handout. </a:t>
            </a:r>
            <a:r>
              <a:rPr lang="en-US" b="0" dirty="0"/>
              <a:t>Participants</a:t>
            </a:r>
            <a:r>
              <a:rPr lang="en-US" b="0" baseline="0" dirty="0"/>
              <a:t> read and then Turn Talk. </a:t>
            </a:r>
          </a:p>
          <a:p>
            <a:r>
              <a:rPr lang="en-US" dirty="0"/>
              <a:t>Introduce CDR is examples of how they do it across all activities.</a:t>
            </a:r>
          </a:p>
          <a:p>
            <a:r>
              <a:rPr lang="en-US" dirty="0"/>
              <a:t>Point out HUGE gains in student understanding in use of CDR alone. </a:t>
            </a:r>
          </a:p>
          <a:p>
            <a:endParaRPr lang="en-US" dirty="0"/>
          </a:p>
        </p:txBody>
      </p:sp>
      <p:sp>
        <p:nvSpPr>
          <p:cNvPr id="4" name="Slide Number Placeholder 3"/>
          <p:cNvSpPr>
            <a:spLocks noGrp="1"/>
          </p:cNvSpPr>
          <p:nvPr>
            <p:ph type="sldNum" sz="quarter" idx="10"/>
          </p:nvPr>
        </p:nvSpPr>
        <p:spPr/>
        <p:txBody>
          <a:bodyPr/>
          <a:lstStyle/>
          <a:p>
            <a:fld id="{0D1A4F10-169E-B14B-B938-99B39F2A5051}" type="slidenum">
              <a:rPr lang="en-US" smtClean="0"/>
              <a:t>19</a:t>
            </a:fld>
            <a:endParaRPr lang="en-US"/>
          </a:p>
        </p:txBody>
      </p:sp>
    </p:spTree>
    <p:extLst>
      <p:ext uri="{BB962C8B-B14F-4D97-AF65-F5344CB8AC3E}">
        <p14:creationId xmlns:p14="http://schemas.microsoft.com/office/powerpoint/2010/main" val="162964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questions here to help participants process Cue Do Review and Smarter.</a:t>
            </a:r>
          </a:p>
        </p:txBody>
      </p:sp>
      <p:sp>
        <p:nvSpPr>
          <p:cNvPr id="4" name="Slide Number Placeholder 3"/>
          <p:cNvSpPr>
            <a:spLocks noGrp="1"/>
          </p:cNvSpPr>
          <p:nvPr>
            <p:ph type="sldNum" sz="quarter" idx="5"/>
          </p:nvPr>
        </p:nvSpPr>
        <p:spPr/>
        <p:txBody>
          <a:bodyPr/>
          <a:lstStyle/>
          <a:p>
            <a:fld id="{0D1A4F10-169E-B14B-B938-99B39F2A5051}" type="slidenum">
              <a:rPr lang="en-US" smtClean="0"/>
              <a:t>24</a:t>
            </a:fld>
            <a:endParaRPr lang="en-US"/>
          </a:p>
        </p:txBody>
      </p:sp>
    </p:spTree>
    <p:extLst>
      <p:ext uri="{BB962C8B-B14F-4D97-AF65-F5344CB8AC3E}">
        <p14:creationId xmlns:p14="http://schemas.microsoft.com/office/powerpoint/2010/main" val="2102616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tif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5.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5.xml"/><Relationship Id="rId5" Type="http://schemas.openxmlformats.org/officeDocument/2006/relationships/image" Target="../media/image5.jpg"/><Relationship Id="rId4" Type="http://schemas.openxmlformats.org/officeDocument/2006/relationships/image" Target="../media/image4.tif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5.xml"/><Relationship Id="rId5" Type="http://schemas.openxmlformats.org/officeDocument/2006/relationships/image" Target="../media/image5.jpg"/><Relationship Id="rId4" Type="http://schemas.openxmlformats.org/officeDocument/2006/relationships/image" Target="../media/image4.tif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5.xml"/><Relationship Id="rId5" Type="http://schemas.openxmlformats.org/officeDocument/2006/relationships/image" Target="../media/image5.jpg"/><Relationship Id="rId4" Type="http://schemas.openxmlformats.org/officeDocument/2006/relationships/image" Target="../media/image4.tif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tif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tif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78" y="-319087"/>
            <a:ext cx="9431546" cy="6440277"/>
          </a:xfrm>
          <a:prstGeom prst="rect">
            <a:avLst/>
          </a:prstGeom>
        </p:spPr>
      </p:pic>
      <p:sp>
        <p:nvSpPr>
          <p:cNvPr id="2" name="Title 1"/>
          <p:cNvSpPr>
            <a:spLocks noGrp="1"/>
          </p:cNvSpPr>
          <p:nvPr>
            <p:ph type="ctrTitle"/>
          </p:nvPr>
        </p:nvSpPr>
        <p:spPr>
          <a:xfrm>
            <a:off x="1025867" y="2320925"/>
            <a:ext cx="5654544" cy="1174842"/>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12772" y="4010117"/>
            <a:ext cx="6414025" cy="75080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userDrawn="1"/>
        </p:nvPicPr>
        <p:blipFill>
          <a:blip r:embed="rId3"/>
          <a:stretch>
            <a:fillRect/>
          </a:stretch>
        </p:blipFill>
        <p:spPr>
          <a:xfrm>
            <a:off x="289791" y="5275274"/>
            <a:ext cx="7899400" cy="1497321"/>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306778" y="5687801"/>
            <a:ext cx="1685943" cy="8526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215404" y="5755348"/>
            <a:ext cx="1477305" cy="7316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80135" y="5725683"/>
            <a:ext cx="1303960" cy="8201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3EA80B-6FE9-8946-9F9E-5F5C7977FEA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3EA80B-6FE9-8946-9F9E-5F5C7977FEA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EA80B-6FE9-8946-9F9E-5F5C7977FEA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EA80B-6FE9-8946-9F9E-5F5C7977FEA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t>University of Kansas Center for Research on Learning  1/98</a:t>
            </a:r>
          </a:p>
        </p:txBody>
      </p:sp>
      <p:sp>
        <p:nvSpPr>
          <p:cNvPr id="5" name="Footer Placeholder 4"/>
          <p:cNvSpPr>
            <a:spLocks noGrp="1"/>
          </p:cNvSpPr>
          <p:nvPr>
            <p:ph type="ftr" sz="quarter" idx="11"/>
          </p:nvPr>
        </p:nvSpPr>
        <p:spPr/>
        <p:txBody>
          <a:bodyPr/>
          <a:lstStyle/>
          <a:p>
            <a:pPr>
              <a:defRPr/>
            </a:pPr>
            <a:r>
              <a:rPr lang="en-US"/>
              <a:t>University of Kansas Center for Research on Learning  2006</a:t>
            </a:r>
          </a:p>
        </p:txBody>
      </p:sp>
      <p:sp>
        <p:nvSpPr>
          <p:cNvPr id="6" name="Slide Number Placeholder 5"/>
          <p:cNvSpPr>
            <a:spLocks noGrp="1"/>
          </p:cNvSpPr>
          <p:nvPr>
            <p:ph type="sldNum" sz="quarter" idx="12"/>
          </p:nvPr>
        </p:nvSpPr>
        <p:spPr/>
        <p:txBody>
          <a:bodyPr/>
          <a:lstStyle/>
          <a:p>
            <a:pPr>
              <a:defRPr/>
            </a:pPr>
            <a:fld id="{E7F591DB-3A8C-4AFF-B48D-8B7AA7E87ADA}"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1036" descr="sim_2color_si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066800"/>
            <a:ext cx="28194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136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086B0E5-B4B0-4EF9-94A2-0AD00C0FDB0C}" type="datetimeFigureOut">
              <a:rPr lang="en-US" smtClean="0"/>
              <a:pPr>
                <a:defRPr/>
              </a:pPr>
              <a:t>7/2/2025</a:t>
            </a:fld>
            <a:endParaRPr lang="en-US" dirty="0"/>
          </a:p>
        </p:txBody>
      </p:sp>
      <p:sp>
        <p:nvSpPr>
          <p:cNvPr id="5" name="Footer Placeholder 4"/>
          <p:cNvSpPr>
            <a:spLocks noGrp="1"/>
          </p:cNvSpPr>
          <p:nvPr>
            <p:ph type="ftr" sz="quarter" idx="11"/>
          </p:nvPr>
        </p:nvSpPr>
        <p:spPr/>
        <p:txBody>
          <a:bodyPr/>
          <a:lstStyle/>
          <a:p>
            <a:pPr>
              <a:defRPr/>
            </a:pPr>
            <a:r>
              <a:rPr lang="en-US"/>
              <a:t>University of Kansas Center for Research on Learning  2006</a:t>
            </a:r>
          </a:p>
        </p:txBody>
      </p:sp>
      <p:sp>
        <p:nvSpPr>
          <p:cNvPr id="6" name="Slide Number Placeholder 5"/>
          <p:cNvSpPr>
            <a:spLocks noGrp="1"/>
          </p:cNvSpPr>
          <p:nvPr>
            <p:ph type="sldNum" sz="quarter" idx="12"/>
          </p:nvPr>
        </p:nvSpPr>
        <p:spPr/>
        <p:txBody>
          <a:bodyPr/>
          <a:lstStyle/>
          <a:p>
            <a:pPr>
              <a:defRPr/>
            </a:pPr>
            <a:fld id="{D7E980DF-4CF3-49C6-B4AA-B2DD177B7BE2}" type="slidenum">
              <a:rPr lang="en-US" altLang="en-US" smtClean="0"/>
              <a:pPr>
                <a:defRPr/>
              </a:pPr>
              <a:t>‹#›</a:t>
            </a:fld>
            <a:endParaRPr lang="en-US" altLang="en-US"/>
          </a:p>
        </p:txBody>
      </p:sp>
    </p:spTree>
    <p:extLst>
      <p:ext uri="{BB962C8B-B14F-4D97-AF65-F5344CB8AC3E}">
        <p14:creationId xmlns:p14="http://schemas.microsoft.com/office/powerpoint/2010/main" val="3554207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F760975-3035-435C-9BA8-71212F75C12A}" type="datetimeFigureOut">
              <a:rPr lang="en-US" smtClean="0"/>
              <a:pPr>
                <a:defRPr/>
              </a:pPr>
              <a:t>7/2/2025</a:t>
            </a:fld>
            <a:endParaRPr lang="en-US" dirty="0"/>
          </a:p>
        </p:txBody>
      </p:sp>
      <p:sp>
        <p:nvSpPr>
          <p:cNvPr id="5" name="Footer Placeholder 4"/>
          <p:cNvSpPr>
            <a:spLocks noGrp="1"/>
          </p:cNvSpPr>
          <p:nvPr>
            <p:ph type="ftr" sz="quarter" idx="11"/>
          </p:nvPr>
        </p:nvSpPr>
        <p:spPr/>
        <p:txBody>
          <a:bodyPr/>
          <a:lstStyle/>
          <a:p>
            <a:pPr>
              <a:defRPr/>
            </a:pPr>
            <a:r>
              <a:rPr lang="en-US"/>
              <a:t>University of Kansas Center for Research on Learning  2006</a:t>
            </a:r>
          </a:p>
        </p:txBody>
      </p:sp>
      <p:sp>
        <p:nvSpPr>
          <p:cNvPr id="6" name="Slide Number Placeholder 5"/>
          <p:cNvSpPr>
            <a:spLocks noGrp="1"/>
          </p:cNvSpPr>
          <p:nvPr>
            <p:ph type="sldNum" sz="quarter" idx="12"/>
          </p:nvPr>
        </p:nvSpPr>
        <p:spPr/>
        <p:txBody>
          <a:bodyPr/>
          <a:lstStyle/>
          <a:p>
            <a:pPr>
              <a:defRPr/>
            </a:pPr>
            <a:fld id="{D0C50605-0D5F-4ED8-9AED-826864D94FE7}"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577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DCB301D-77B2-4E8F-9C9E-E0FE281EE60B}" type="datetimeFigureOut">
              <a:rPr lang="en-US" smtClean="0"/>
              <a:pPr>
                <a:defRPr/>
              </a:pPr>
              <a:t>7/2/2025</a:t>
            </a:fld>
            <a:endParaRPr lang="en-US" dirty="0"/>
          </a:p>
        </p:txBody>
      </p:sp>
      <p:sp>
        <p:nvSpPr>
          <p:cNvPr id="6" name="Footer Placeholder 5"/>
          <p:cNvSpPr>
            <a:spLocks noGrp="1"/>
          </p:cNvSpPr>
          <p:nvPr>
            <p:ph type="ftr" sz="quarter" idx="11"/>
          </p:nvPr>
        </p:nvSpPr>
        <p:spPr/>
        <p:txBody>
          <a:bodyPr/>
          <a:lstStyle/>
          <a:p>
            <a:pPr>
              <a:defRPr/>
            </a:pPr>
            <a:r>
              <a:rPr lang="en-US"/>
              <a:t>University of Kansas Center for Research on Learning  2006</a:t>
            </a:r>
          </a:p>
        </p:txBody>
      </p:sp>
      <p:sp>
        <p:nvSpPr>
          <p:cNvPr id="7" name="Slide Number Placeholder 6"/>
          <p:cNvSpPr>
            <a:spLocks noGrp="1"/>
          </p:cNvSpPr>
          <p:nvPr>
            <p:ph type="sldNum" sz="quarter" idx="12"/>
          </p:nvPr>
        </p:nvSpPr>
        <p:spPr/>
        <p:txBody>
          <a:bodyPr/>
          <a:lstStyle/>
          <a:p>
            <a:pPr>
              <a:defRPr/>
            </a:pPr>
            <a:fld id="{234C64EF-7C38-42C1-8308-B072D10CD475}" type="slidenum">
              <a:rPr lang="en-US" altLang="en-US" smtClean="0"/>
              <a:pPr>
                <a:defRPr/>
              </a:pPr>
              <a:t>‹#›</a:t>
            </a:fld>
            <a:endParaRPr lang="en-US" altLang="en-US"/>
          </a:p>
        </p:txBody>
      </p:sp>
    </p:spTree>
    <p:extLst>
      <p:ext uri="{BB962C8B-B14F-4D97-AF65-F5344CB8AC3E}">
        <p14:creationId xmlns:p14="http://schemas.microsoft.com/office/powerpoint/2010/main" val="3227220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C3254CE-D482-41EA-8BE9-3FE37C18CC27}" type="datetimeFigureOut">
              <a:rPr lang="en-US" smtClean="0"/>
              <a:pPr>
                <a:defRPr/>
              </a:pPr>
              <a:t>7/2/2025</a:t>
            </a:fld>
            <a:endParaRPr lang="en-US" dirty="0"/>
          </a:p>
        </p:txBody>
      </p:sp>
      <p:sp>
        <p:nvSpPr>
          <p:cNvPr id="8" name="Footer Placeholder 7"/>
          <p:cNvSpPr>
            <a:spLocks noGrp="1"/>
          </p:cNvSpPr>
          <p:nvPr>
            <p:ph type="ftr" sz="quarter" idx="11"/>
          </p:nvPr>
        </p:nvSpPr>
        <p:spPr/>
        <p:txBody>
          <a:bodyPr/>
          <a:lstStyle/>
          <a:p>
            <a:pPr>
              <a:defRPr/>
            </a:pPr>
            <a:r>
              <a:rPr lang="en-US"/>
              <a:t>University of Kansas Center for Research on Learning  2006</a:t>
            </a:r>
          </a:p>
        </p:txBody>
      </p:sp>
      <p:sp>
        <p:nvSpPr>
          <p:cNvPr id="9" name="Slide Number Placeholder 8"/>
          <p:cNvSpPr>
            <a:spLocks noGrp="1"/>
          </p:cNvSpPr>
          <p:nvPr>
            <p:ph type="sldNum" sz="quarter" idx="12"/>
          </p:nvPr>
        </p:nvSpPr>
        <p:spPr/>
        <p:txBody>
          <a:bodyPr/>
          <a:lstStyle/>
          <a:p>
            <a:pPr>
              <a:defRPr/>
            </a:pPr>
            <a:fld id="{D9A85D2D-7147-4F40-9843-C884EA53380E}" type="slidenum">
              <a:rPr lang="en-US" altLang="en-US" smtClean="0"/>
              <a:pPr>
                <a:defRPr/>
              </a:pPr>
              <a:t>‹#›</a:t>
            </a:fld>
            <a:endParaRPr lang="en-US" altLang="en-US"/>
          </a:p>
        </p:txBody>
      </p:sp>
    </p:spTree>
    <p:extLst>
      <p:ext uri="{BB962C8B-B14F-4D97-AF65-F5344CB8AC3E}">
        <p14:creationId xmlns:p14="http://schemas.microsoft.com/office/powerpoint/2010/main" val="293133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C4078E2-4BE6-4E48-9876-0A0094DEDA64}" type="datetimeFigureOut">
              <a:rPr lang="en-US" smtClean="0"/>
              <a:pPr>
                <a:defRPr/>
              </a:pPr>
              <a:t>7/2/2025</a:t>
            </a:fld>
            <a:endParaRPr lang="en-US"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8A8E1FE6-4A9F-42F0-8150-6FEDD84DF393}" type="slidenum">
              <a:rPr lang="en-US" altLang="en-US" smtClean="0"/>
              <a:pPr>
                <a:defRPr/>
              </a:pPr>
              <a:t>‹#›</a:t>
            </a:fld>
            <a:endParaRPr lang="en-US" altLang="en-US"/>
          </a:p>
        </p:txBody>
      </p:sp>
    </p:spTree>
    <p:extLst>
      <p:ext uri="{BB962C8B-B14F-4D97-AF65-F5344CB8AC3E}">
        <p14:creationId xmlns:p14="http://schemas.microsoft.com/office/powerpoint/2010/main" val="128594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userDrawn="1"/>
        </p:nvGrpSpPr>
        <p:grpSpPr>
          <a:xfrm>
            <a:off x="924825" y="5711264"/>
            <a:ext cx="7294350" cy="1201270"/>
            <a:chOff x="289791" y="5275274"/>
            <a:chExt cx="7899400" cy="1497321"/>
          </a:xfrm>
        </p:grpSpPr>
        <p:pic>
          <p:nvPicPr>
            <p:cNvPr id="8" name="Picture 7"/>
            <p:cNvPicPr>
              <a:picLocks noChangeAspect="1"/>
            </p:cNvPicPr>
            <p:nvPr userDrawn="1"/>
          </p:nvPicPr>
          <p:blipFill>
            <a:blip r:embed="rId2"/>
            <a:stretch>
              <a:fillRect/>
            </a:stretch>
          </p:blipFill>
          <p:spPr>
            <a:xfrm>
              <a:off x="289791" y="5275274"/>
              <a:ext cx="7899400" cy="149732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06778" y="5687801"/>
              <a:ext cx="1685943" cy="8526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215404" y="5755348"/>
              <a:ext cx="1477305" cy="7316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80135" y="5725683"/>
              <a:ext cx="1303960" cy="8201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060430BE-46BE-4D1B-B354-FEEA33B7AAE4}" type="datetimeFigureOut">
              <a:rPr lang="en-US" smtClean="0"/>
              <a:pPr>
                <a:defRPr/>
              </a:pPr>
              <a:t>7/2/2025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t>University of Kansas Center for Research on Learning  2006</a:t>
            </a:r>
          </a:p>
        </p:txBody>
      </p:sp>
      <p:sp>
        <p:nvSpPr>
          <p:cNvPr id="9" name="Slide Number Placeholder 8"/>
          <p:cNvSpPr>
            <a:spLocks noGrp="1"/>
          </p:cNvSpPr>
          <p:nvPr>
            <p:ph type="sldNum" sz="quarter" idx="12"/>
          </p:nvPr>
        </p:nvSpPr>
        <p:spPr/>
        <p:txBody>
          <a:bodyPr/>
          <a:lstStyle/>
          <a:p>
            <a:pPr>
              <a:defRPr/>
            </a:pPr>
            <a:fld id="{F93D5989-1582-45EA-A0CB-90C72B6608E5}" type="slidenum">
              <a:rPr lang="en-US" altLang="en-US" smtClean="0"/>
              <a:pPr>
                <a:defRPr/>
              </a:pPr>
              <a:t>‹#›</a:t>
            </a:fld>
            <a:endParaRPr lang="en-US" altLang="en-US"/>
          </a:p>
        </p:txBody>
      </p:sp>
    </p:spTree>
    <p:extLst>
      <p:ext uri="{BB962C8B-B14F-4D97-AF65-F5344CB8AC3E}">
        <p14:creationId xmlns:p14="http://schemas.microsoft.com/office/powerpoint/2010/main" val="2384886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40EFF8E4-48E9-4CD7-BAE1-E164EADAA9CD}" type="datetimeFigureOut">
              <a:rPr lang="en-US" smtClean="0"/>
              <a:pPr>
                <a:defRPr/>
              </a:pPr>
              <a:t>7/2/2025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en-US"/>
              <a:t>University of Kansas Center for Research on Learning  2006</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57843AEE-7546-4F63-88F1-0BF41B69C1AB}" type="slidenum">
              <a:rPr lang="en-US" altLang="en-US" smtClean="0"/>
              <a:pPr>
                <a:defRPr/>
              </a:pPr>
              <a:t>‹#›</a:t>
            </a:fld>
            <a:endParaRPr lang="en-US" altLang="en-US"/>
          </a:p>
        </p:txBody>
      </p:sp>
    </p:spTree>
    <p:extLst>
      <p:ext uri="{BB962C8B-B14F-4D97-AF65-F5344CB8AC3E}">
        <p14:creationId xmlns:p14="http://schemas.microsoft.com/office/powerpoint/2010/main" val="4233511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83AC63-E4F0-4591-8906-84A41AEF0D05}" type="datetimeFigureOut">
              <a:rPr lang="en-US" smtClean="0"/>
              <a:pPr>
                <a:defRPr/>
              </a:pPr>
              <a:t>7/2/2025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1C2B47E2-FEB0-486C-B0F1-42F934D8EFBA}" type="slidenum">
              <a:rPr lang="en-US" altLang="en-US" smtClean="0"/>
              <a:pPr>
                <a:defRPr/>
              </a:pPr>
              <a:t>‹#›</a:t>
            </a:fld>
            <a:endParaRPr lang="en-US" altLang="en-US"/>
          </a:p>
        </p:txBody>
      </p:sp>
    </p:spTree>
    <p:extLst>
      <p:ext uri="{BB962C8B-B14F-4D97-AF65-F5344CB8AC3E}">
        <p14:creationId xmlns:p14="http://schemas.microsoft.com/office/powerpoint/2010/main" val="3961872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939D4C1-AE65-49D9-97A2-438EE4A0C6C1}" type="datetimeFigureOut">
              <a:rPr lang="en-US" smtClean="0"/>
              <a:pPr>
                <a:defRPr/>
              </a:pPr>
              <a:t>7/2/2025</a:t>
            </a:fld>
            <a:endParaRPr lang="en-US" dirty="0"/>
          </a:p>
        </p:txBody>
      </p:sp>
      <p:sp>
        <p:nvSpPr>
          <p:cNvPr id="5" name="Footer Placeholder 4"/>
          <p:cNvSpPr>
            <a:spLocks noGrp="1"/>
          </p:cNvSpPr>
          <p:nvPr>
            <p:ph type="ftr" sz="quarter" idx="11"/>
          </p:nvPr>
        </p:nvSpPr>
        <p:spPr/>
        <p:txBody>
          <a:bodyPr/>
          <a:lstStyle/>
          <a:p>
            <a:pPr>
              <a:defRPr/>
            </a:pPr>
            <a:r>
              <a:rPr lang="en-US"/>
              <a:t>University of Kansas Center for Research on Learning  2006</a:t>
            </a:r>
          </a:p>
        </p:txBody>
      </p:sp>
      <p:sp>
        <p:nvSpPr>
          <p:cNvPr id="6" name="Slide Number Placeholder 5"/>
          <p:cNvSpPr>
            <a:spLocks noGrp="1"/>
          </p:cNvSpPr>
          <p:nvPr>
            <p:ph type="sldNum" sz="quarter" idx="12"/>
          </p:nvPr>
        </p:nvSpPr>
        <p:spPr/>
        <p:txBody>
          <a:bodyPr/>
          <a:lstStyle/>
          <a:p>
            <a:pPr>
              <a:defRPr/>
            </a:pPr>
            <a:fld id="{468733B6-4D32-460F-9673-053513A364F2}" type="slidenum">
              <a:rPr lang="en-US" altLang="en-US" smtClean="0"/>
              <a:pPr>
                <a:defRPr/>
              </a:pPr>
              <a:t>‹#›</a:t>
            </a:fld>
            <a:endParaRPr lang="en-US" altLang="en-US"/>
          </a:p>
        </p:txBody>
      </p:sp>
    </p:spTree>
    <p:extLst>
      <p:ext uri="{BB962C8B-B14F-4D97-AF65-F5344CB8AC3E}">
        <p14:creationId xmlns:p14="http://schemas.microsoft.com/office/powerpoint/2010/main" val="3991425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4DC4183-A0A6-4633-AC7C-753B6495BC6C}" type="datetimeFigureOut">
              <a:rPr lang="en-US" smtClean="0"/>
              <a:pPr>
                <a:defRPr/>
              </a:pPr>
              <a:t>7/2/2025</a:t>
            </a:fld>
            <a:endParaRPr lang="en-US" dirty="0"/>
          </a:p>
        </p:txBody>
      </p:sp>
      <p:sp>
        <p:nvSpPr>
          <p:cNvPr id="5" name="Footer Placeholder 4"/>
          <p:cNvSpPr>
            <a:spLocks noGrp="1"/>
          </p:cNvSpPr>
          <p:nvPr>
            <p:ph type="ftr" sz="quarter" idx="11"/>
          </p:nvPr>
        </p:nvSpPr>
        <p:spPr/>
        <p:txBody>
          <a:bodyPr/>
          <a:lstStyle/>
          <a:p>
            <a:pPr>
              <a:defRPr/>
            </a:pPr>
            <a:r>
              <a:rPr lang="en-US"/>
              <a:t>University of Kansas Center for Research on Learning  2006</a:t>
            </a:r>
          </a:p>
        </p:txBody>
      </p:sp>
      <p:sp>
        <p:nvSpPr>
          <p:cNvPr id="6" name="Slide Number Placeholder 5"/>
          <p:cNvSpPr>
            <a:spLocks noGrp="1"/>
          </p:cNvSpPr>
          <p:nvPr>
            <p:ph type="sldNum" sz="quarter" idx="12"/>
          </p:nvPr>
        </p:nvSpPr>
        <p:spPr/>
        <p:txBody>
          <a:bodyPr/>
          <a:lstStyle/>
          <a:p>
            <a:pPr>
              <a:defRPr/>
            </a:pPr>
            <a:fld id="{7C15157F-50F7-42AA-BE83-5E3A871E26C7}" type="slidenum">
              <a:rPr lang="en-US" altLang="en-US" smtClean="0"/>
              <a:pPr>
                <a:defRPr/>
              </a:pPr>
              <a:t>‹#›</a:t>
            </a:fld>
            <a:endParaRPr lang="en-US" altLang="en-US"/>
          </a:p>
        </p:txBody>
      </p:sp>
    </p:spTree>
    <p:extLst>
      <p:ext uri="{BB962C8B-B14F-4D97-AF65-F5344CB8AC3E}">
        <p14:creationId xmlns:p14="http://schemas.microsoft.com/office/powerpoint/2010/main" val="975012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A3524C-6F3E-464E-8E99-DDB1A2DDFCE3}"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2907069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3524C-6F3E-464E-8E99-DDB1A2DDFCE3}"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3875346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A3524C-6F3E-464E-8E99-DDB1A2DDFCE3}"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4182396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A3524C-6F3E-464E-8E99-DDB1A2DDFCE3}"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2915024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A3524C-6F3E-464E-8E99-DDB1A2DDFCE3}" type="datetimeFigureOut">
              <a:rPr lang="en-US" smtClean="0"/>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280329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628650" y="6311899"/>
            <a:ext cx="7899400" cy="719008"/>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A3524C-6F3E-464E-8E99-DDB1A2DDFCE3}" type="datetimeFigureOut">
              <a:rPr lang="en-US" smtClean="0"/>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2145150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3524C-6F3E-464E-8E99-DDB1A2DDFCE3}" type="datetimeFigureOut">
              <a:rPr lang="en-US" smtClean="0"/>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3824985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3524C-6F3E-464E-8E99-DDB1A2DDFCE3}"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1016926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3524C-6F3E-464E-8E99-DDB1A2DDFCE3}"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2625317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3524C-6F3E-464E-8E99-DDB1A2DDFCE3}"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2283373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3524C-6F3E-464E-8E99-DDB1A2DDFCE3}"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535914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628650" y="6311899"/>
            <a:ext cx="7899400" cy="719008"/>
          </a:xfrm>
          <a:prstGeom prst="rect">
            <a:avLst/>
          </a:prstGeom>
        </p:spPr>
      </p:pic>
    </p:spTree>
    <p:extLst>
      <p:ext uri="{BB962C8B-B14F-4D97-AF65-F5344CB8AC3E}">
        <p14:creationId xmlns:p14="http://schemas.microsoft.com/office/powerpoint/2010/main" val="2794601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13083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30116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7951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3EA80B-6FE9-8946-9F9E-5F5C7977FEAA}"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7/2/2025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29456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7/2/2025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2043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7/2/2025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40787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4521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7/2/2025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41297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7/2/2025</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5976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609893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48850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78" y="-319087"/>
            <a:ext cx="9431546" cy="6440277"/>
          </a:xfrm>
          <a:prstGeom prst="rect">
            <a:avLst/>
          </a:prstGeom>
        </p:spPr>
      </p:pic>
      <p:sp>
        <p:nvSpPr>
          <p:cNvPr id="2" name="Title 1"/>
          <p:cNvSpPr>
            <a:spLocks noGrp="1"/>
          </p:cNvSpPr>
          <p:nvPr>
            <p:ph type="ctrTitle"/>
          </p:nvPr>
        </p:nvSpPr>
        <p:spPr>
          <a:xfrm>
            <a:off x="1025867" y="2320925"/>
            <a:ext cx="5654544" cy="1174842"/>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12772" y="4010117"/>
            <a:ext cx="6414025" cy="75080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3" name="Picture 12"/>
          <p:cNvPicPr>
            <a:picLocks noChangeAspect="1"/>
          </p:cNvPicPr>
          <p:nvPr userDrawn="1"/>
        </p:nvPicPr>
        <p:blipFill>
          <a:blip r:embed="rId3"/>
          <a:stretch>
            <a:fillRect/>
          </a:stretch>
        </p:blipFill>
        <p:spPr>
          <a:xfrm>
            <a:off x="289791" y="5275274"/>
            <a:ext cx="7899400" cy="1497321"/>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306778" y="5687801"/>
            <a:ext cx="1685943" cy="8526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215404" y="5755348"/>
            <a:ext cx="1477305" cy="7316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80135" y="5725683"/>
            <a:ext cx="1303960" cy="8201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40267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6"/>
          <p:cNvGrpSpPr/>
          <p:nvPr userDrawn="1"/>
        </p:nvGrpSpPr>
        <p:grpSpPr>
          <a:xfrm>
            <a:off x="924825" y="5711264"/>
            <a:ext cx="7294350" cy="1201270"/>
            <a:chOff x="289791" y="5275274"/>
            <a:chExt cx="7899400" cy="1497321"/>
          </a:xfrm>
        </p:grpSpPr>
        <p:pic>
          <p:nvPicPr>
            <p:cNvPr id="8" name="Picture 7"/>
            <p:cNvPicPr>
              <a:picLocks noChangeAspect="1"/>
            </p:cNvPicPr>
            <p:nvPr userDrawn="1"/>
          </p:nvPicPr>
          <p:blipFill>
            <a:blip r:embed="rId2"/>
            <a:stretch>
              <a:fillRect/>
            </a:stretch>
          </p:blipFill>
          <p:spPr>
            <a:xfrm>
              <a:off x="289791" y="5275274"/>
              <a:ext cx="7899400" cy="149732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06778" y="5687801"/>
              <a:ext cx="1685943" cy="8526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215404" y="5755348"/>
              <a:ext cx="1477305" cy="7316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80135" y="5725683"/>
              <a:ext cx="1303960" cy="8201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Tree>
    <p:extLst>
      <p:ext uri="{BB962C8B-B14F-4D97-AF65-F5344CB8AC3E}">
        <p14:creationId xmlns:p14="http://schemas.microsoft.com/office/powerpoint/2010/main" val="114779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3EA80B-6FE9-8946-9F9E-5F5C7977FEA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628650" y="182562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a:stretch>
            <a:fillRect/>
          </a:stretch>
        </p:blipFill>
        <p:spPr>
          <a:xfrm>
            <a:off x="628650" y="6311899"/>
            <a:ext cx="7899400" cy="719008"/>
          </a:xfrm>
          <a:prstGeom prst="rect">
            <a:avLst/>
          </a:prstGeom>
        </p:spPr>
      </p:pic>
    </p:spTree>
    <p:extLst>
      <p:ext uri="{BB962C8B-B14F-4D97-AF65-F5344CB8AC3E}">
        <p14:creationId xmlns:p14="http://schemas.microsoft.com/office/powerpoint/2010/main" val="437172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3EA80B-6FE9-8946-9F9E-5F5C7977FE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15AD2-90C4-6C4E-8C0B-1ACC0716C7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61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3EA80B-6FE9-8946-9F9E-5F5C7977FE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15AD2-90C4-6C4E-8C0B-1ACC0716C7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609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8" name="Group 7"/>
          <p:cNvGrpSpPr/>
          <p:nvPr userDrawn="1"/>
        </p:nvGrpSpPr>
        <p:grpSpPr>
          <a:xfrm>
            <a:off x="924825" y="5711264"/>
            <a:ext cx="7294350" cy="1201270"/>
            <a:chOff x="289791" y="5275274"/>
            <a:chExt cx="7899400" cy="1497321"/>
          </a:xfrm>
        </p:grpSpPr>
        <p:pic>
          <p:nvPicPr>
            <p:cNvPr id="9" name="Picture 8"/>
            <p:cNvPicPr>
              <a:picLocks noChangeAspect="1"/>
            </p:cNvPicPr>
            <p:nvPr userDrawn="1"/>
          </p:nvPicPr>
          <p:blipFill>
            <a:blip r:embed="rId2"/>
            <a:stretch>
              <a:fillRect/>
            </a:stretch>
          </p:blipFill>
          <p:spPr>
            <a:xfrm>
              <a:off x="289791" y="5275274"/>
              <a:ext cx="7899400" cy="1497321"/>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06778" y="5687801"/>
              <a:ext cx="1685943" cy="8526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215404" y="5755348"/>
              <a:ext cx="1477305" cy="7316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80135" y="5725683"/>
              <a:ext cx="1303960" cy="8201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Tree>
    <p:extLst>
      <p:ext uri="{BB962C8B-B14F-4D97-AF65-F5344CB8AC3E}">
        <p14:creationId xmlns:p14="http://schemas.microsoft.com/office/powerpoint/2010/main" val="42710657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3EA80B-6FE9-8946-9F9E-5F5C7977FE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15AD2-90C4-6C4E-8C0B-1ACC0716C7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5897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3EA80B-6FE9-8946-9F9E-5F5C7977FE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15AD2-90C4-6C4E-8C0B-1ACC0716C7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4756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924825" y="5738159"/>
            <a:ext cx="7294350" cy="1201270"/>
            <a:chOff x="289791" y="5275274"/>
            <a:chExt cx="7899400" cy="1497321"/>
          </a:xfrm>
        </p:grpSpPr>
        <p:pic>
          <p:nvPicPr>
            <p:cNvPr id="6" name="Picture 5"/>
            <p:cNvPicPr>
              <a:picLocks noChangeAspect="1"/>
            </p:cNvPicPr>
            <p:nvPr userDrawn="1"/>
          </p:nvPicPr>
          <p:blipFill>
            <a:blip r:embed="rId2"/>
            <a:stretch>
              <a:fillRect/>
            </a:stretch>
          </p:blipFill>
          <p:spPr>
            <a:xfrm>
              <a:off x="289791" y="5275274"/>
              <a:ext cx="7899400" cy="1497321"/>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06778" y="5687801"/>
              <a:ext cx="1685943" cy="8526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215404" y="5755348"/>
              <a:ext cx="1477305" cy="7316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80135" y="5725683"/>
              <a:ext cx="1303960" cy="8201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Tree>
    <p:extLst>
      <p:ext uri="{BB962C8B-B14F-4D97-AF65-F5344CB8AC3E}">
        <p14:creationId xmlns:p14="http://schemas.microsoft.com/office/powerpoint/2010/main" val="35323783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3EA80B-6FE9-8946-9F9E-5F5C7977FE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15AD2-90C4-6C4E-8C0B-1ACC0716C7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1388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3EA80B-6FE9-8946-9F9E-5F5C7977FE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15AD2-90C4-6C4E-8C0B-1ACC0716C7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6342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3EA80B-6FE9-8946-9F9E-5F5C7977FE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15AD2-90C4-6C4E-8C0B-1ACC0716C7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08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924825" y="5711264"/>
            <a:ext cx="7294350" cy="1201270"/>
            <a:chOff x="289791" y="5275274"/>
            <a:chExt cx="7899400" cy="1497321"/>
          </a:xfrm>
        </p:grpSpPr>
        <p:pic>
          <p:nvPicPr>
            <p:cNvPr id="9" name="Picture 8"/>
            <p:cNvPicPr>
              <a:picLocks noChangeAspect="1"/>
            </p:cNvPicPr>
            <p:nvPr userDrawn="1"/>
          </p:nvPicPr>
          <p:blipFill>
            <a:blip r:embed="rId2"/>
            <a:stretch>
              <a:fillRect/>
            </a:stretch>
          </p:blipFill>
          <p:spPr>
            <a:xfrm>
              <a:off x="289791" y="5275274"/>
              <a:ext cx="7899400" cy="1497321"/>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06778" y="5687801"/>
              <a:ext cx="1685943" cy="8526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215404" y="5755348"/>
              <a:ext cx="1477305" cy="7316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80135" y="5725683"/>
              <a:ext cx="1303960" cy="8201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3EA80B-6FE9-8946-9F9E-5F5C7977FE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15AD2-90C4-6C4E-8C0B-1ACC0716C7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61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3EA80B-6FE9-8946-9F9E-5F5C7977FEAA}" type="datetimeFigureOut">
              <a:rPr lang="en-US" smtClean="0">
                <a:solidFill>
                  <a:prstClr val="black">
                    <a:tint val="75000"/>
                  </a:prstClr>
                </a:solidFill>
              </a:rPr>
              <a:pPr/>
              <a:t>7/2/2025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3EA80B-6FE9-8946-9F9E-5F5C7977FEAA}"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924825" y="5738159"/>
            <a:ext cx="7294350" cy="1201270"/>
            <a:chOff x="289791" y="5275274"/>
            <a:chExt cx="7899400" cy="1497321"/>
          </a:xfrm>
        </p:grpSpPr>
        <p:pic>
          <p:nvPicPr>
            <p:cNvPr id="6" name="Picture 5"/>
            <p:cNvPicPr>
              <a:picLocks noChangeAspect="1"/>
            </p:cNvPicPr>
            <p:nvPr userDrawn="1"/>
          </p:nvPicPr>
          <p:blipFill>
            <a:blip r:embed="rId2"/>
            <a:stretch>
              <a:fillRect/>
            </a:stretch>
          </p:blipFill>
          <p:spPr>
            <a:xfrm>
              <a:off x="289791" y="5275274"/>
              <a:ext cx="7899400" cy="1497321"/>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06778" y="5687801"/>
              <a:ext cx="1685943" cy="8526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215404" y="5755348"/>
              <a:ext cx="1477305" cy="7316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80135" y="5725683"/>
              <a:ext cx="1303960" cy="8201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3EA80B-6FE9-8946-9F9E-5F5C7977FEAA}" type="datetimeFigureOut">
              <a:rPr lang="en-US" smtClean="0">
                <a:solidFill>
                  <a:prstClr val="black">
                    <a:tint val="75000"/>
                  </a:prstClr>
                </a:solidFill>
              </a:rPr>
              <a:pPr defTabSz="914400"/>
              <a:t>7/2/2025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8615AD2-90C4-6C4E-8C0B-1ACC0716C7A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2844746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7/2/2025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sim_2color_si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53313" y="5786438"/>
            <a:ext cx="1690687"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73189"/>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3524C-6F3E-464E-8E99-DDB1A2DDFCE3}" type="datetimeFigureOut">
              <a:rPr lang="en-US" smtClean="0"/>
              <a:t>7/2/2025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91B95-8833-427E-B19A-5986B3E58DFB}" type="slidenum">
              <a:rPr lang="en-US" smtClean="0"/>
              <a:t>‹#›</a:t>
            </a:fld>
            <a:endParaRPr lang="en-US"/>
          </a:p>
        </p:txBody>
      </p:sp>
    </p:spTree>
    <p:extLst>
      <p:ext uri="{BB962C8B-B14F-4D97-AF65-F5344CB8AC3E}">
        <p14:creationId xmlns:p14="http://schemas.microsoft.com/office/powerpoint/2010/main" val="22253002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smtClean="0"/>
              <a:pPr/>
              <a:t>7/2/2025</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069497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3EA80B-6FE9-8946-9F9E-5F5C7977FE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615AD2-90C4-6C4E-8C0B-1ACC0716C7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117956"/>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adlet.com/crenetij/m2skquezutvt" TargetMode="External"/><Relationship Id="rId1" Type="http://schemas.openxmlformats.org/officeDocument/2006/relationships/slideLayout" Target="../slideLayouts/slideLayout43.xml"/><Relationship Id="rId4" Type="http://schemas.openxmlformats.org/officeDocument/2006/relationships/image" Target="cid:image001.png@01D407D0.24FD9EA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3" Type="http://schemas.openxmlformats.org/officeDocument/2006/relationships/hyperlink" Target="https://vimeo.com/104006505/3f4d628af6?share=copy"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3" Type="http://schemas.openxmlformats.org/officeDocument/2006/relationships/hyperlink" Target="https://www.pexels.com/photo/close-up-of-hand-over-white-background-255527/" TargetMode="External"/><Relationship Id="rId2" Type="http://schemas.openxmlformats.org/officeDocument/2006/relationships/image" Target="../media/image33.jpeg"/><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5.xml"/></Relationships>
</file>

<file path=ppt/slides/_rels/slide8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8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8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84.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hyperlink" Target="https://sim.drupal.ku.edu/sim-curricula" TargetMode="External"/><Relationship Id="rId2" Type="http://schemas.openxmlformats.org/officeDocument/2006/relationships/notesSlide" Target="../notesSlides/notesSlide63.xml"/><Relationship Id="rId1" Type="http://schemas.openxmlformats.org/officeDocument/2006/relationships/slideLayout" Target="../slideLayouts/slideLayout38.xml"/><Relationship Id="rId4" Type="http://schemas.openxmlformats.org/officeDocument/2006/relationships/hyperlink" Target="https://vimeo.com/simnetwork/review/87086441/4715a315fc"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841398" y="138527"/>
            <a:ext cx="3461204" cy="369332"/>
          </a:xfrm>
          <a:prstGeom prst="rect">
            <a:avLst/>
          </a:prstGeom>
        </p:spPr>
        <p:txBody>
          <a:bodyPr wrap="none">
            <a:spAutoFit/>
          </a:bodyPr>
          <a:lstStyle/>
          <a:p>
            <a:r>
              <a:rPr lang="en-US" dirty="0"/>
              <a:t>Modifications suggested or made. </a:t>
            </a:r>
          </a:p>
        </p:txBody>
      </p:sp>
      <p:sp>
        <p:nvSpPr>
          <p:cNvPr id="3" name="Rectangle 2"/>
          <p:cNvSpPr>
            <a:spLocks noChangeArrowheads="1"/>
          </p:cNvSpPr>
          <p:nvPr/>
        </p:nvSpPr>
        <p:spPr bwMode="auto">
          <a:xfrm>
            <a:off x="157655" y="587987"/>
            <a:ext cx="8765628"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Add “Tab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it”slide</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before starting the parts of the C.O.</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tab for research</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tab for overview of sections</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tab for linking steps</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tab for cue do review</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tab for details to draft</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After first co-construction of SIM flow chart stop for a turn and talk (How did the professional developer co-construct this chart with you?  Etc.)</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Add an arrow to the SIM flow chart after the sharks data slide to point to CER box</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Copy slide mentioned in bullet above to after the SMARTER slide referenced after Concept Mastery example</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Animate boxes and bullets underneath on the SIM flow chart </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Add slide for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padlet</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-QR code</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Course First</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2"/>
              </a:rPr>
              <a:t>https://padlet.com/crenetij/m2skquezutvt</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1" descr="cid:image001.png@01D407D0.24FD9E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7655" y="3927913"/>
            <a:ext cx="1590675" cy="15811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855629" y="4927672"/>
            <a:ext cx="489394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 unit map before critical concepts</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lunch ask participants to put any questions they may have on</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400" dirty="0">
                <a:ea typeface="Calibri" panose="020F0502020204030204" pitchFamily="34" charset="0"/>
                <a:cs typeface="Times New Roman" panose="02020603050405020304" pitchFamily="18" charset="0"/>
              </a:rPr>
              <a:t> If participants are ready give allow them to make an attempt at the course questions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If</a:t>
            </a:r>
            <a:r>
              <a:rPr kumimoji="0" lang="en-US" altLang="en-US" sz="1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 participants have time cue the CO for course First and model the home fun before they are dismissed. </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157655" y="5543225"/>
            <a:ext cx="4572000" cy="369332"/>
          </a:xfrm>
          <a:prstGeom prst="rect">
            <a:avLst/>
          </a:prstGeom>
        </p:spPr>
        <p:txBody>
          <a:bodyPr>
            <a:spAutoFit/>
          </a:bodyPr>
          <a:lstStyle/>
          <a:p>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Password for </a:t>
            </a:r>
            <a:r>
              <a:rPr lang="en-US" dirty="0" err="1">
                <a:solidFill>
                  <a:srgbClr val="1F497D"/>
                </a:solidFill>
                <a:latin typeface="Calibri" panose="020F0502020204030204" pitchFamily="34" charset="0"/>
                <a:ea typeface="Calibri" panose="020F0502020204030204" pitchFamily="34" charset="0"/>
                <a:cs typeface="Times New Roman" panose="02020603050405020304" pitchFamily="18" charset="0"/>
              </a:rPr>
              <a:t>Padlet</a:t>
            </a: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Course First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3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036763" y="762000"/>
            <a:ext cx="6477000" cy="685800"/>
          </a:xfrm>
          <a:prstGeom prst="rect">
            <a:avLst/>
          </a:prstGeom>
          <a:noFill/>
          <a:ln w="9525">
            <a:noFill/>
            <a:miter lim="800000"/>
            <a:headEnd/>
            <a:tailEnd/>
          </a:ln>
          <a:effectLst/>
        </p:spPr>
        <p:txBody>
          <a:bodyPr anchor="b">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44546A"/>
              </a:solidFill>
              <a:effectLst/>
              <a:uLnTx/>
              <a:uFillTx/>
              <a:latin typeface="Impact" pitchFamily="-106" charset="0"/>
              <a:ea typeface="+mn-ea"/>
              <a:cs typeface="+mn-cs"/>
            </a:endParaRPr>
          </a:p>
        </p:txBody>
      </p:sp>
      <p:sp>
        <p:nvSpPr>
          <p:cNvPr id="10243" name="Text Box 3"/>
          <p:cNvSpPr txBox="1">
            <a:spLocks noChangeArrowheads="1"/>
          </p:cNvSpPr>
          <p:nvPr/>
        </p:nvSpPr>
        <p:spPr bwMode="auto">
          <a:xfrm>
            <a:off x="577533" y="475377"/>
            <a:ext cx="8458200" cy="646331"/>
          </a:xfrm>
          <a:prstGeom prst="rect">
            <a:avLst/>
          </a:prstGeom>
          <a:noFill/>
          <a:ln w="9525">
            <a:noFill/>
            <a:miter lim="800000"/>
            <a:headEnd/>
            <a:tailEnd/>
          </a:ln>
          <a:effectLst/>
        </p:spPr>
        <p:txBody>
          <a:bodyPr wrap="squar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Where we are with teaching &amp; learning…</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 Placeholder 26"/>
          <p:cNvSpPr>
            <a:spLocks noGrp="1"/>
          </p:cNvSpPr>
          <p:nvPr>
            <p:ph type="body" idx="1"/>
          </p:nvPr>
        </p:nvSpPr>
        <p:spPr>
          <a:xfrm>
            <a:off x="766409" y="4136092"/>
            <a:ext cx="4714239" cy="639762"/>
          </a:xfrm>
        </p:spPr>
        <p:txBody>
          <a:bodyPr>
            <a:noAutofit/>
          </a:bodyPr>
          <a:lstStyle/>
          <a:p>
            <a:r>
              <a:rPr lang="en-US" dirty="0" smtClean="0"/>
              <a:t>Need for  instructional approaches that do more in less time</a:t>
            </a:r>
          </a:p>
        </p:txBody>
      </p:sp>
      <p:sp>
        <p:nvSpPr>
          <p:cNvPr id="29" name="Text Placeholder 28"/>
          <p:cNvSpPr>
            <a:spLocks noGrp="1"/>
          </p:cNvSpPr>
          <p:nvPr>
            <p:ph type="body" sz="quarter" idx="3"/>
          </p:nvPr>
        </p:nvSpPr>
        <p:spPr>
          <a:xfrm>
            <a:off x="763587" y="3048000"/>
            <a:ext cx="6115321" cy="639762"/>
          </a:xfrm>
        </p:spPr>
        <p:txBody>
          <a:bodyPr>
            <a:noAutofit/>
          </a:bodyPr>
          <a:lstStyle/>
          <a:p>
            <a:r>
              <a:rPr lang="en-US" dirty="0" smtClean="0"/>
              <a:t>Reveals Student Misconceptions, Gaps in knowledge, strategies or skills</a:t>
            </a:r>
            <a:endParaRPr lang="en-US" dirty="0"/>
          </a:p>
        </p:txBody>
      </p:sp>
      <p:sp>
        <p:nvSpPr>
          <p:cNvPr id="293" name="Text Placeholder 26"/>
          <p:cNvSpPr txBox="1">
            <a:spLocks/>
          </p:cNvSpPr>
          <p:nvPr/>
        </p:nvSpPr>
        <p:spPr bwMode="auto">
          <a:xfrm>
            <a:off x="766409" y="1889919"/>
            <a:ext cx="6478588"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b="1">
                <a:solidFill>
                  <a:schemeClr val="tx1"/>
                </a:solidFill>
                <a:latin typeface="+mn-lt"/>
                <a:ea typeface="+mn-ea"/>
                <a:cs typeface="+mn-cs"/>
              </a:defRPr>
            </a:lvl1pPr>
            <a:lvl2pPr marL="457200" indent="0" algn="l" rtl="0" eaLnBrk="1" fontAlgn="base" hangingPunct="1">
              <a:spcBef>
                <a:spcPct val="20000"/>
              </a:spcBef>
              <a:spcAft>
                <a:spcPct val="0"/>
              </a:spcAft>
              <a:buNone/>
              <a:defRPr sz="2000" b="1">
                <a:solidFill>
                  <a:schemeClr val="tx1"/>
                </a:solidFill>
                <a:latin typeface="+mn-lt"/>
                <a:ea typeface="+mn-ea"/>
              </a:defRPr>
            </a:lvl2pPr>
            <a:lvl3pPr marL="914400" indent="0" algn="l" rtl="0" eaLnBrk="1" fontAlgn="base" hangingPunct="1">
              <a:spcBef>
                <a:spcPct val="20000"/>
              </a:spcBef>
              <a:spcAft>
                <a:spcPct val="0"/>
              </a:spcAft>
              <a:buNone/>
              <a:defRPr sz="1800" b="1">
                <a:solidFill>
                  <a:schemeClr val="tx1"/>
                </a:solidFill>
                <a:latin typeface="+mn-lt"/>
                <a:ea typeface="+mn-ea"/>
              </a:defRPr>
            </a:lvl3pPr>
            <a:lvl4pPr marL="1371600" indent="0" algn="l" rtl="0" eaLnBrk="1" fontAlgn="base" hangingPunct="1">
              <a:spcBef>
                <a:spcPct val="20000"/>
              </a:spcBef>
              <a:spcAft>
                <a:spcPct val="0"/>
              </a:spcAft>
              <a:buNone/>
              <a:defRPr sz="1600" b="1">
                <a:solidFill>
                  <a:schemeClr val="tx1"/>
                </a:solidFill>
                <a:latin typeface="+mn-lt"/>
                <a:ea typeface="+mn-ea"/>
              </a:defRPr>
            </a:lvl4pPr>
            <a:lvl5pPr marL="1828800" indent="0" algn="l" rtl="0" eaLnBrk="1" fontAlgn="base" hangingPunct="1">
              <a:spcBef>
                <a:spcPct val="20000"/>
              </a:spcBef>
              <a:spcAft>
                <a:spcPct val="0"/>
              </a:spcAft>
              <a:buNone/>
              <a:defRPr sz="1600" b="1">
                <a:solidFill>
                  <a:schemeClr val="tx1"/>
                </a:solidFill>
                <a:latin typeface="+mn-lt"/>
                <a:ea typeface="+mn-ea"/>
              </a:defRPr>
            </a:lvl5pPr>
            <a:lvl6pPr marL="2286000" indent="0" algn="l" rtl="0" eaLnBrk="1" fontAlgn="base" hangingPunct="1">
              <a:spcBef>
                <a:spcPct val="20000"/>
              </a:spcBef>
              <a:spcAft>
                <a:spcPct val="0"/>
              </a:spcAft>
              <a:buNone/>
              <a:defRPr sz="1600" b="1">
                <a:solidFill>
                  <a:schemeClr val="tx1"/>
                </a:solidFill>
                <a:latin typeface="+mn-lt"/>
                <a:ea typeface="+mn-ea"/>
              </a:defRPr>
            </a:lvl6pPr>
            <a:lvl7pPr marL="2743200" indent="0" algn="l" rtl="0" eaLnBrk="1" fontAlgn="base" hangingPunct="1">
              <a:spcBef>
                <a:spcPct val="20000"/>
              </a:spcBef>
              <a:spcAft>
                <a:spcPct val="0"/>
              </a:spcAft>
              <a:buNone/>
              <a:defRPr sz="1600" b="1">
                <a:solidFill>
                  <a:schemeClr val="tx1"/>
                </a:solidFill>
                <a:latin typeface="+mn-lt"/>
                <a:ea typeface="+mn-ea"/>
              </a:defRPr>
            </a:lvl7pPr>
            <a:lvl8pPr marL="3200400" indent="0" algn="l" rtl="0" eaLnBrk="1" fontAlgn="base" hangingPunct="1">
              <a:spcBef>
                <a:spcPct val="20000"/>
              </a:spcBef>
              <a:spcAft>
                <a:spcPct val="0"/>
              </a:spcAft>
              <a:buNone/>
              <a:defRPr sz="1600" b="1">
                <a:solidFill>
                  <a:schemeClr val="tx1"/>
                </a:solidFill>
                <a:latin typeface="+mn-lt"/>
                <a:ea typeface="+mn-ea"/>
              </a:defRPr>
            </a:lvl8pPr>
            <a:lvl9pPr marL="3657600" indent="0" algn="l" rtl="0" eaLnBrk="1" fontAlgn="base" hangingPunct="1">
              <a:spcBef>
                <a:spcPct val="20000"/>
              </a:spcBef>
              <a:spcAft>
                <a:spcPct val="0"/>
              </a:spcAft>
              <a:buNone/>
              <a:defRPr sz="1600" b="1">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More rigorous expectations of students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urved Left Arrow 1"/>
          <p:cNvSpPr/>
          <p:nvPr/>
        </p:nvSpPr>
        <p:spPr bwMode="auto">
          <a:xfrm>
            <a:off x="7284866" y="1889919"/>
            <a:ext cx="780343" cy="1462881"/>
          </a:xfrm>
          <a:prstGeom prst="curvedLeftArrow">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Arial" charset="0"/>
              <a:ea typeface="ＭＳ Ｐゴシック" pitchFamily="28" charset="-128"/>
              <a:cs typeface="+mn-cs"/>
            </a:endParaRPr>
          </a:p>
        </p:txBody>
      </p:sp>
      <p:sp>
        <p:nvSpPr>
          <p:cNvPr id="8" name="Curved Left Arrow 7"/>
          <p:cNvSpPr/>
          <p:nvPr/>
        </p:nvSpPr>
        <p:spPr bwMode="auto">
          <a:xfrm>
            <a:off x="7439227" y="3063478"/>
            <a:ext cx="737483" cy="1462881"/>
          </a:xfrm>
          <a:prstGeom prst="curvedLeftArrow">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Arial" charset="0"/>
              <a:ea typeface="ＭＳ Ｐゴシック" pitchFamily="28" charset="-128"/>
              <a:cs typeface="+mn-cs"/>
            </a:endParaRPr>
          </a:p>
        </p:txBody>
      </p:sp>
      <p:sp>
        <p:nvSpPr>
          <p:cNvPr id="3" name="AutoShape 2" descr="Image result for toolbox clipart"/>
          <p:cNvSpPr>
            <a:spLocks noChangeAspect="1" noChangeArrowheads="1"/>
          </p:cNvSpPr>
          <p:nvPr/>
        </p:nvSpPr>
        <p:spPr bwMode="auto">
          <a:xfrm>
            <a:off x="5638800" y="59436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2950" name="Picture 6" descr="Image result for toolbox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628" y="4763571"/>
            <a:ext cx="1815198" cy="18726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367" y="5572780"/>
            <a:ext cx="56997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smtClean="0">
                <a:ln>
                  <a:noFill/>
                </a:ln>
                <a:solidFill>
                  <a:srgbClr val="4733D9"/>
                </a:solidFill>
                <a:effectLst/>
                <a:uLnTx/>
                <a:uFillTx/>
                <a:latin typeface="Calibri" panose="020F0502020204030204"/>
                <a:ea typeface="+mn-ea"/>
                <a:cs typeface="+mn-cs"/>
              </a:rPr>
              <a:t>How can you expand your toolbox?</a:t>
            </a:r>
            <a:endParaRPr kumimoji="0" lang="en-US" sz="2800" b="1" i="1" u="none" strike="noStrike" kern="1200" cap="none" spc="0" normalizeH="0" baseline="0" noProof="0" dirty="0">
              <a:ln>
                <a:noFill/>
              </a:ln>
              <a:solidFill>
                <a:srgbClr val="4733D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165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s://cdn.theatlantic.com/assets/media/img/mt/2015/06/jaws-1/lead_960.jpg?1434752305"/>
          <p:cNvPicPr>
            <a:picLocks noChangeAspect="1" noChangeArrowheads="1"/>
          </p:cNvPicPr>
          <p:nvPr/>
        </p:nvPicPr>
        <p:blipFill rotWithShape="1">
          <a:blip r:embed="rId2">
            <a:extLst>
              <a:ext uri="{28A0092B-C50C-407E-A947-70E740481C1C}">
                <a14:useLocalDpi xmlns:a14="http://schemas.microsoft.com/office/drawing/2010/main" val="0"/>
              </a:ext>
            </a:extLst>
          </a:blip>
          <a:srcRect r="16710"/>
          <a:stretch/>
        </p:blipFill>
        <p:spPr bwMode="auto">
          <a:xfrm>
            <a:off x="16088" y="1143001"/>
            <a:ext cx="9139201" cy="571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0511" y="381000"/>
            <a:ext cx="822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We’re </a:t>
            </a:r>
            <a:r>
              <a:rPr kumimoji="0" lang="en-US" sz="3600" b="0" i="0" u="none" strike="noStrike" kern="1200" cap="none" spc="0" normalizeH="0" baseline="0" noProof="0" dirty="0" err="1" smtClean="0">
                <a:ln>
                  <a:noFill/>
                </a:ln>
                <a:solidFill>
                  <a:prstClr val="black"/>
                </a:solidFill>
                <a:effectLst/>
                <a:uLnTx/>
                <a:uFillTx/>
                <a:latin typeface="Calibri" panose="020F0502020204030204"/>
                <a:ea typeface="+mn-ea"/>
                <a:cs typeface="+mn-cs"/>
              </a:rPr>
              <a:t>gonna</a:t>
            </a: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need _______________?</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428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b="1" dirty="0" smtClean="0">
                <a:latin typeface="+mn-lt"/>
              </a:rPr>
              <a:t>So what if you could…</a:t>
            </a:r>
            <a:endParaRPr lang="en-US" sz="4000" b="1" dirty="0">
              <a:latin typeface="+mn-lt"/>
            </a:endParaRPr>
          </a:p>
        </p:txBody>
      </p:sp>
      <p:sp>
        <p:nvSpPr>
          <p:cNvPr id="8" name="Content Placeholder 7"/>
          <p:cNvSpPr>
            <a:spLocks noGrp="1"/>
          </p:cNvSpPr>
          <p:nvPr>
            <p:ph idx="1"/>
          </p:nvPr>
        </p:nvSpPr>
        <p:spPr>
          <a:xfrm>
            <a:off x="2901951" y="1123838"/>
            <a:ext cx="5486400" cy="4860910"/>
          </a:xfrm>
        </p:spPr>
        <p:txBody>
          <a:bodyPr>
            <a:normAutofit lnSpcReduction="10000"/>
          </a:bodyPr>
          <a:lstStyle/>
          <a:p>
            <a:pPr lvl="0"/>
            <a:r>
              <a:rPr lang="en-US" sz="2400" dirty="0" smtClean="0"/>
              <a:t>Identify the </a:t>
            </a:r>
            <a:r>
              <a:rPr lang="en-US" sz="2400" b="1" dirty="0" smtClean="0"/>
              <a:t>content that is most critical </a:t>
            </a:r>
            <a:r>
              <a:rPr lang="en-US" sz="2400" dirty="0" smtClean="0"/>
              <a:t>for all learners</a:t>
            </a:r>
          </a:p>
          <a:p>
            <a:pPr lvl="0"/>
            <a:endParaRPr lang="en-US" sz="1200" dirty="0" smtClean="0"/>
          </a:p>
          <a:p>
            <a:pPr lvl="0"/>
            <a:r>
              <a:rPr lang="en-US" sz="2400" b="1" dirty="0" smtClean="0"/>
              <a:t>Learn </a:t>
            </a:r>
            <a:r>
              <a:rPr lang="en-US" sz="2400" b="1" dirty="0"/>
              <a:t>tools proven to increase </a:t>
            </a:r>
            <a:r>
              <a:rPr lang="en-US" sz="2400" b="1" dirty="0" smtClean="0"/>
              <a:t>instructional effectiveness </a:t>
            </a:r>
            <a:r>
              <a:rPr lang="en-US" sz="2400" dirty="0" smtClean="0"/>
              <a:t>for all </a:t>
            </a:r>
            <a:r>
              <a:rPr lang="en-US" sz="2400" dirty="0"/>
              <a:t>learners including students with </a:t>
            </a:r>
            <a:r>
              <a:rPr lang="en-US" sz="2400" dirty="0" smtClean="0"/>
              <a:t>disabilities</a:t>
            </a:r>
          </a:p>
          <a:p>
            <a:pPr lvl="0"/>
            <a:endParaRPr lang="en-US" sz="1200" dirty="0"/>
          </a:p>
          <a:p>
            <a:pPr lvl="0"/>
            <a:r>
              <a:rPr lang="en-US" sz="2400" dirty="0" smtClean="0"/>
              <a:t>Receive </a:t>
            </a:r>
            <a:r>
              <a:rPr lang="en-US" sz="2400" b="1" dirty="0"/>
              <a:t>one-on-one assistance </a:t>
            </a:r>
            <a:r>
              <a:rPr lang="en-US" sz="2400" dirty="0"/>
              <a:t>in </a:t>
            </a:r>
            <a:r>
              <a:rPr lang="en-US" sz="2400" dirty="0" smtClean="0"/>
              <a:t>implementing</a:t>
            </a:r>
          </a:p>
          <a:p>
            <a:pPr lvl="0"/>
            <a:endParaRPr lang="en-US" sz="1200" dirty="0"/>
          </a:p>
          <a:p>
            <a:pPr lvl="0"/>
            <a:r>
              <a:rPr lang="en-US" sz="2400" b="1" dirty="0"/>
              <a:t>Meet the requirements </a:t>
            </a:r>
            <a:r>
              <a:rPr lang="en-US" sz="2400" dirty="0"/>
              <a:t>of </a:t>
            </a:r>
            <a:r>
              <a:rPr lang="en-US" sz="2400" dirty="0" smtClean="0"/>
              <a:t>your evaluation, growth plans, and all other initiative with </a:t>
            </a:r>
            <a:r>
              <a:rPr lang="en-US" sz="2400" b="1" dirty="0" smtClean="0"/>
              <a:t>ONE set of tools</a:t>
            </a:r>
            <a:endParaRPr lang="en-US" sz="2000" dirty="0"/>
          </a:p>
        </p:txBody>
      </p:sp>
    </p:spTree>
    <p:extLst>
      <p:ext uri="{BB962C8B-B14F-4D97-AF65-F5344CB8AC3E}">
        <p14:creationId xmlns:p14="http://schemas.microsoft.com/office/powerpoint/2010/main" val="392129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And what if your students could…</a:t>
            </a:r>
            <a:endParaRPr lang="en-US" sz="4000" b="1" dirty="0">
              <a:latin typeface="+mn-lt"/>
            </a:endParaRPr>
          </a:p>
        </p:txBody>
      </p:sp>
      <p:sp>
        <p:nvSpPr>
          <p:cNvPr id="3" name="Content Placeholder 2"/>
          <p:cNvSpPr>
            <a:spLocks noGrp="1"/>
          </p:cNvSpPr>
          <p:nvPr>
            <p:ph idx="1"/>
          </p:nvPr>
        </p:nvSpPr>
        <p:spPr/>
        <p:txBody>
          <a:bodyPr>
            <a:normAutofit/>
          </a:bodyPr>
          <a:lstStyle/>
          <a:p>
            <a:pPr lvl="0"/>
            <a:r>
              <a:rPr lang="en-US" sz="2200" b="1" dirty="0" smtClean="0"/>
              <a:t>Increase their </a:t>
            </a:r>
            <a:r>
              <a:rPr lang="en-US" sz="2200" b="1" dirty="0"/>
              <a:t>proficiency rates</a:t>
            </a:r>
            <a:r>
              <a:rPr lang="en-US" sz="2200" dirty="0"/>
              <a:t> on rigorous tasks as measured by classroom tests, benchmark assessments, and state </a:t>
            </a:r>
            <a:r>
              <a:rPr lang="en-US" sz="2200" dirty="0" smtClean="0"/>
              <a:t>tests</a:t>
            </a:r>
            <a:endParaRPr lang="en-US" sz="2200" dirty="0"/>
          </a:p>
          <a:p>
            <a:pPr lvl="0"/>
            <a:endParaRPr lang="en-US" sz="800" dirty="0"/>
          </a:p>
          <a:p>
            <a:pPr lvl="0"/>
            <a:r>
              <a:rPr lang="en-US" sz="2200" b="1" dirty="0"/>
              <a:t>Increase </a:t>
            </a:r>
            <a:r>
              <a:rPr lang="en-US" sz="2200" b="1" dirty="0" smtClean="0"/>
              <a:t>their level </a:t>
            </a:r>
            <a:r>
              <a:rPr lang="en-US" sz="2200" b="1" dirty="0"/>
              <a:t>of </a:t>
            </a:r>
            <a:r>
              <a:rPr lang="en-US" sz="2200" b="1" dirty="0" smtClean="0"/>
              <a:t>engagement</a:t>
            </a:r>
            <a:endParaRPr lang="en-US" sz="800" dirty="0"/>
          </a:p>
          <a:p>
            <a:pPr lvl="0"/>
            <a:r>
              <a:rPr lang="en-US" sz="2200" dirty="0" smtClean="0"/>
              <a:t>Get supports </a:t>
            </a:r>
            <a:r>
              <a:rPr lang="en-US" sz="2200" dirty="0"/>
              <a:t>to enable </a:t>
            </a:r>
            <a:r>
              <a:rPr lang="en-US" sz="2200" dirty="0" smtClean="0"/>
              <a:t>their increased </a:t>
            </a:r>
            <a:r>
              <a:rPr lang="en-US" sz="2200" dirty="0"/>
              <a:t>participation in more </a:t>
            </a:r>
            <a:r>
              <a:rPr lang="en-US" sz="2200" b="1" dirty="0" smtClean="0"/>
              <a:t>rigorous learning activities</a:t>
            </a:r>
            <a:r>
              <a:rPr lang="en-US" sz="2200" dirty="0" smtClean="0"/>
              <a:t> (</a:t>
            </a:r>
            <a:r>
              <a:rPr lang="en-US" sz="2200" dirty="0"/>
              <a:t>e.g. AVID strategies, DBQ's</a:t>
            </a:r>
            <a:r>
              <a:rPr lang="en-US" sz="2200" dirty="0" smtClean="0"/>
              <a:t>)</a:t>
            </a:r>
          </a:p>
          <a:p>
            <a:pPr lvl="0"/>
            <a:endParaRPr lang="en-US" sz="800" dirty="0"/>
          </a:p>
          <a:p>
            <a:pPr lvl="0"/>
            <a:r>
              <a:rPr lang="en-US" sz="2200" dirty="0" smtClean="0"/>
              <a:t>Better self-assess </a:t>
            </a:r>
            <a:r>
              <a:rPr lang="en-US" sz="2200" dirty="0"/>
              <a:t>and </a:t>
            </a:r>
            <a:r>
              <a:rPr lang="en-US" sz="2200" b="1" dirty="0"/>
              <a:t>monitor their </a:t>
            </a:r>
            <a:r>
              <a:rPr lang="en-US" sz="2200" b="1" dirty="0" smtClean="0"/>
              <a:t>own learning</a:t>
            </a:r>
          </a:p>
          <a:p>
            <a:pPr lvl="0"/>
            <a:endParaRPr lang="en-US" sz="800" dirty="0"/>
          </a:p>
          <a:p>
            <a:pPr lvl="0"/>
            <a:r>
              <a:rPr lang="en-US" sz="2200" b="1" dirty="0" smtClean="0"/>
              <a:t>Increase their confidence </a:t>
            </a:r>
            <a:r>
              <a:rPr lang="en-US" sz="2200" dirty="0" smtClean="0"/>
              <a:t>levels as students and their </a:t>
            </a:r>
            <a:r>
              <a:rPr lang="en-US" sz="2200" dirty="0"/>
              <a:t>belief in the value of the school curriculum</a:t>
            </a:r>
            <a:r>
              <a:rPr lang="en-US" sz="2200" dirty="0" smtClean="0"/>
              <a:t>.</a:t>
            </a:r>
            <a:endParaRPr lang="en-US" dirty="0"/>
          </a:p>
        </p:txBody>
      </p:sp>
    </p:spTree>
    <p:extLst>
      <p:ext uri="{BB962C8B-B14F-4D97-AF65-F5344CB8AC3E}">
        <p14:creationId xmlns:p14="http://schemas.microsoft.com/office/powerpoint/2010/main" val="343715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53" y="957584"/>
            <a:ext cx="2479620" cy="4601183"/>
          </a:xfrm>
        </p:spPr>
        <p:txBody>
          <a:bodyPr/>
          <a:lstStyle/>
          <a:p>
            <a:r>
              <a:rPr lang="en-US" b="1" dirty="0" smtClean="0"/>
              <a:t>Content</a:t>
            </a:r>
            <a:br>
              <a:rPr lang="en-US" b="1" dirty="0" smtClean="0"/>
            </a:br>
            <a:r>
              <a:rPr lang="en-US" b="1" dirty="0" smtClean="0"/>
              <a:t>Enhancement Routines</a:t>
            </a:r>
            <a:br>
              <a:rPr lang="en-US" b="1" dirty="0" smtClean="0"/>
            </a:br>
            <a:r>
              <a:rPr lang="en-US" b="1" dirty="0" smtClean="0"/>
              <a:t>(CERs)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2400" b="1" dirty="0"/>
              <a:t>Content</a:t>
            </a:r>
          </a:p>
          <a:p>
            <a:pPr fontAlgn="base"/>
            <a:r>
              <a:rPr lang="en-US" dirty="0"/>
              <a:t>Use is based on demands in the standards and student need</a:t>
            </a:r>
          </a:p>
          <a:p>
            <a:pPr marL="0" indent="0">
              <a:buNone/>
            </a:pPr>
            <a:r>
              <a:rPr lang="en-US" dirty="0"/>
              <a:t/>
            </a:r>
            <a:br>
              <a:rPr lang="en-US" dirty="0"/>
            </a:br>
            <a:r>
              <a:rPr lang="en-US" sz="2400" b="1" dirty="0"/>
              <a:t>Enhancement</a:t>
            </a:r>
            <a:endParaRPr lang="en-US" sz="2400" dirty="0"/>
          </a:p>
          <a:p>
            <a:pPr fontAlgn="base"/>
            <a:r>
              <a:rPr lang="en-US" dirty="0"/>
              <a:t>Graphic devices are used</a:t>
            </a:r>
          </a:p>
          <a:p>
            <a:pPr fontAlgn="base"/>
            <a:r>
              <a:rPr lang="en-US" dirty="0"/>
              <a:t>Language needed to talk about the content is explicitly stated</a:t>
            </a:r>
          </a:p>
          <a:p>
            <a:pPr fontAlgn="base"/>
            <a:r>
              <a:rPr lang="en-US" dirty="0"/>
              <a:t>“how to” steps are embedded</a:t>
            </a:r>
          </a:p>
          <a:p>
            <a:pPr marL="0" indent="0">
              <a:buNone/>
            </a:pPr>
            <a:r>
              <a:rPr lang="en-US" dirty="0"/>
              <a:t/>
            </a:r>
            <a:br>
              <a:rPr lang="en-US" dirty="0"/>
            </a:br>
            <a:r>
              <a:rPr lang="en-US" sz="2400" b="1" dirty="0"/>
              <a:t>Routine</a:t>
            </a:r>
            <a:endParaRPr lang="en-US" sz="2400" dirty="0"/>
          </a:p>
          <a:p>
            <a:pPr fontAlgn="base"/>
            <a:r>
              <a:rPr lang="en-US" dirty="0"/>
              <a:t>Follows a specific instructional routine each time used (Cue-Do-Review)</a:t>
            </a:r>
          </a:p>
          <a:p>
            <a:pPr fontAlgn="base"/>
            <a:r>
              <a:rPr lang="en-US" dirty="0"/>
              <a:t>Meant to become routinely used in the classroom</a:t>
            </a:r>
          </a:p>
          <a:p>
            <a:endParaRPr lang="en-US" dirty="0"/>
          </a:p>
        </p:txBody>
      </p:sp>
    </p:spTree>
    <p:extLst>
      <p:ext uri="{BB962C8B-B14F-4D97-AF65-F5344CB8AC3E}">
        <p14:creationId xmlns:p14="http://schemas.microsoft.com/office/powerpoint/2010/main" val="2513063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Rectangle 4"/>
          <p:cNvSpPr>
            <a:spLocks noGrp="1" noChangeArrowheads="1"/>
          </p:cNvSpPr>
          <p:nvPr>
            <p:ph type="title"/>
          </p:nvPr>
        </p:nvSpPr>
        <p:spPr>
          <a:xfrm>
            <a:off x="460375" y="314036"/>
            <a:ext cx="8425007" cy="2285412"/>
          </a:xfrm>
          <a:solidFill>
            <a:schemeClr val="accent4">
              <a:lumMod val="40000"/>
              <a:lumOff val="60000"/>
            </a:schemeClr>
          </a:solidFill>
        </p:spPr>
        <p:txBody>
          <a:bodyPr>
            <a:normAutofit/>
          </a:bodyPr>
          <a:lstStyle/>
          <a:p>
            <a:pPr>
              <a:lnSpc>
                <a:spcPct val="80000"/>
              </a:lnSpc>
            </a:pPr>
            <a:r>
              <a:rPr lang="en-US" sz="3600" b="1" dirty="0">
                <a:latin typeface="+mn-lt"/>
              </a:rPr>
              <a:t>Every Content Enhancement Routine (CER) consists of 3 parts.</a:t>
            </a:r>
            <a:br>
              <a:rPr lang="en-US" sz="3600" b="1" dirty="0">
                <a:latin typeface="+mn-lt"/>
              </a:rPr>
            </a:br>
            <a:r>
              <a:rPr lang="en-US" sz="3100" b="1" dirty="0">
                <a:latin typeface="+mn-lt"/>
              </a:rPr>
              <a:t/>
            </a:r>
            <a:br>
              <a:rPr lang="en-US" sz="3100" b="1" dirty="0">
                <a:latin typeface="+mn-lt"/>
              </a:rPr>
            </a:br>
            <a:r>
              <a:rPr lang="en-US" sz="3100" dirty="0">
                <a:latin typeface="+mn-lt"/>
              </a:rPr>
              <a:t>Each part is critical to the successful implementation of the routine. </a:t>
            </a:r>
            <a:endParaRPr lang="en-US" sz="3100" i="1" dirty="0">
              <a:latin typeface="+mn-lt"/>
            </a:endParaRPr>
          </a:p>
        </p:txBody>
      </p:sp>
      <p:sp>
        <p:nvSpPr>
          <p:cNvPr id="211973" name="Rectangle 5"/>
          <p:cNvSpPr>
            <a:spLocks noGrp="1" noChangeArrowheads="1"/>
          </p:cNvSpPr>
          <p:nvPr>
            <p:ph idx="1"/>
          </p:nvPr>
        </p:nvSpPr>
        <p:spPr>
          <a:xfrm>
            <a:off x="3564835" y="2994991"/>
            <a:ext cx="4953129" cy="3458818"/>
          </a:xfrm>
        </p:spPr>
        <p:txBody>
          <a:bodyPr>
            <a:normAutofit fontScale="92500" lnSpcReduction="10000"/>
          </a:bodyPr>
          <a:lstStyle/>
          <a:p>
            <a:pPr algn="ctr">
              <a:buFontTx/>
              <a:buNone/>
            </a:pPr>
            <a:r>
              <a:rPr lang="en-US" b="1" dirty="0"/>
              <a:t> The Teaching Device </a:t>
            </a:r>
            <a:r>
              <a:rPr lang="en-US" sz="2600" dirty="0"/>
              <a:t>(e.g. the Unit Organizer, the Frame, the Concept Diagram, the Comparison Table)</a:t>
            </a:r>
          </a:p>
          <a:p>
            <a:pPr algn="ctr">
              <a:buFontTx/>
              <a:buNone/>
            </a:pPr>
            <a:endParaRPr lang="en-US" sz="2200" dirty="0"/>
          </a:p>
          <a:p>
            <a:pPr algn="ctr">
              <a:buFontTx/>
              <a:buNone/>
            </a:pPr>
            <a:r>
              <a:rPr lang="en-US" b="1" dirty="0"/>
              <a:t>The Linking Steps </a:t>
            </a:r>
            <a:r>
              <a:rPr lang="en-US" dirty="0"/>
              <a:t>(CRAFT for Unit Organizer, FRAME for Framing)</a:t>
            </a:r>
          </a:p>
          <a:p>
            <a:pPr algn="ctr">
              <a:buFontTx/>
              <a:buNone/>
            </a:pPr>
            <a:endParaRPr lang="en-US" sz="2200" dirty="0"/>
          </a:p>
          <a:p>
            <a:pPr algn="ctr">
              <a:buFontTx/>
              <a:buNone/>
            </a:pPr>
            <a:r>
              <a:rPr lang="en-US" b="1" dirty="0"/>
              <a:t>The CUE-DO-REVIEW</a:t>
            </a:r>
          </a:p>
          <a:p>
            <a:pPr algn="ctr">
              <a:buFontTx/>
              <a:buNone/>
            </a:pPr>
            <a:r>
              <a:rPr lang="en-US" sz="3100" dirty="0"/>
              <a:t>Instructional Sequence</a:t>
            </a:r>
          </a:p>
        </p:txBody>
      </p:sp>
      <p:sp>
        <p:nvSpPr>
          <p:cNvPr id="2" name="AutoShape 2" descr="Image result for 3 legged stool image"/>
          <p:cNvSpPr>
            <a:spLocks noChangeAspect="1" noChangeArrowheads="1"/>
          </p:cNvSpPr>
          <p:nvPr/>
        </p:nvSpPr>
        <p:spPr bwMode="auto">
          <a:xfrm>
            <a:off x="6019101" y="1980492"/>
            <a:ext cx="2667699" cy="26677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3 legged stool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26" y="3584865"/>
            <a:ext cx="2279070" cy="2279070"/>
          </a:xfrm>
          <a:prstGeom prst="rect">
            <a:avLst/>
          </a:prstGeom>
        </p:spPr>
      </p:pic>
    </p:spTree>
    <p:extLst>
      <p:ext uri="{BB962C8B-B14F-4D97-AF65-F5344CB8AC3E}">
        <p14:creationId xmlns:p14="http://schemas.microsoft.com/office/powerpoint/2010/main" val="619003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2209" y="344537"/>
            <a:ext cx="4632805" cy="41549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The Strategic Instruction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rPr>
              <a:t>Model</a:t>
            </a:r>
            <a:r>
              <a:rPr kumimoji="0" lang="en-US" sz="2100" b="0" i="0" u="none" strike="noStrike" kern="1200" cap="none" spc="0" normalizeH="0" baseline="30000" noProof="0" dirty="0" err="1">
                <a:ln>
                  <a:noFill/>
                </a:ln>
                <a:solidFill>
                  <a:prstClr val="black"/>
                </a:solidFill>
                <a:effectLst/>
                <a:uLnTx/>
                <a:uFillTx/>
                <a:latin typeface="Calibri" panose="020F0502020204030204"/>
                <a:ea typeface="+mn-ea"/>
                <a:cs typeface="+mn-cs"/>
              </a:rPr>
              <a:t>TM</a:t>
            </a:r>
            <a:r>
              <a:rPr kumimoji="0" lang="en-US" sz="21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(SIM)</a:t>
            </a:r>
            <a:endParaRPr kumimoji="0" lang="en-US" sz="21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
        <p:nvSpPr>
          <p:cNvPr id="5" name="Oval 4"/>
          <p:cNvSpPr/>
          <p:nvPr/>
        </p:nvSpPr>
        <p:spPr bwMode="auto">
          <a:xfrm>
            <a:off x="3559705" y="820326"/>
            <a:ext cx="4882546" cy="1200049"/>
          </a:xfrm>
          <a:prstGeom prst="ellipse">
            <a:avLst/>
          </a:prstGeom>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_______________________________practices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_____________________________________planning 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__________________________teaching</a:t>
            </a:r>
          </a:p>
        </p:txBody>
      </p:sp>
      <p:pic>
        <p:nvPicPr>
          <p:cNvPr id="6" name="Picture 5"/>
          <p:cNvPicPr>
            <a:picLocks noChangeAspect="1"/>
          </p:cNvPicPr>
          <p:nvPr/>
        </p:nvPicPr>
        <p:blipFill>
          <a:blip r:embed="rId3"/>
          <a:stretch>
            <a:fillRect/>
          </a:stretch>
        </p:blipFill>
        <p:spPr>
          <a:xfrm>
            <a:off x="783171" y="1573843"/>
            <a:ext cx="1729317" cy="480366"/>
          </a:xfrm>
          <a:prstGeom prst="rect">
            <a:avLst/>
          </a:prstGeom>
        </p:spPr>
      </p:pic>
      <p:sp>
        <p:nvSpPr>
          <p:cNvPr id="7" name="Rectangle 6"/>
          <p:cNvSpPr/>
          <p:nvPr/>
        </p:nvSpPr>
        <p:spPr bwMode="auto">
          <a:xfrm>
            <a:off x="1033007" y="3286994"/>
            <a:ext cx="2266553" cy="741821"/>
          </a:xfrm>
          <a:prstGeom prst="rect">
            <a:avLst/>
          </a:prstGeom>
          <a:no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rPr>
              <a:t>Routines (CERs)</a:t>
            </a:r>
          </a:p>
        </p:txBody>
      </p:sp>
      <p:sp>
        <p:nvSpPr>
          <p:cNvPr id="8" name="Rectangle 7"/>
          <p:cNvSpPr/>
          <p:nvPr/>
        </p:nvSpPr>
        <p:spPr bwMode="auto">
          <a:xfrm>
            <a:off x="6120986" y="3088563"/>
            <a:ext cx="2475482" cy="722922"/>
          </a:xfrm>
          <a:prstGeom prst="rect">
            <a:avLst/>
          </a:prstGeom>
          <a:no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rPr>
              <a:t>Curriculum (LS)</a:t>
            </a:r>
          </a:p>
        </p:txBody>
      </p:sp>
      <p:cxnSp>
        <p:nvCxnSpPr>
          <p:cNvPr id="10" name="Straight Arrow Connector 9"/>
          <p:cNvCxnSpPr>
            <a:cxnSpLocks/>
          </p:cNvCxnSpPr>
          <p:nvPr/>
        </p:nvCxnSpPr>
        <p:spPr bwMode="auto">
          <a:xfrm flipH="1">
            <a:off x="2567119" y="1464720"/>
            <a:ext cx="1004287" cy="212385"/>
          </a:xfrm>
          <a:prstGeom prst="straightConnector1">
            <a:avLst/>
          </a:prstGeom>
          <a:solidFill>
            <a:schemeClr val="tx2"/>
          </a:solidFill>
          <a:ln w="9525" cap="flat" cmpd="sng" algn="ctr">
            <a:solidFill>
              <a:schemeClr val="tx1"/>
            </a:solidFill>
            <a:prstDash val="solid"/>
            <a:round/>
            <a:headEnd type="none" w="med" len="med"/>
            <a:tailEnd type="arrow"/>
          </a:ln>
          <a:effectLst/>
        </p:spPr>
      </p:cxnSp>
      <p:sp>
        <p:nvSpPr>
          <p:cNvPr id="11" name="TextBox 10"/>
          <p:cNvSpPr txBox="1"/>
          <p:nvPr/>
        </p:nvSpPr>
        <p:spPr>
          <a:xfrm>
            <a:off x="2432184" y="1271510"/>
            <a:ext cx="117898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developed by</a:t>
            </a:r>
          </a:p>
        </p:txBody>
      </p:sp>
      <p:cxnSp>
        <p:nvCxnSpPr>
          <p:cNvPr id="13" name="Straight Arrow Connector 12"/>
          <p:cNvCxnSpPr>
            <a:cxnSpLocks/>
          </p:cNvCxnSpPr>
          <p:nvPr/>
        </p:nvCxnSpPr>
        <p:spPr bwMode="auto">
          <a:xfrm flipH="1">
            <a:off x="2622515" y="2774404"/>
            <a:ext cx="810894" cy="507339"/>
          </a:xfrm>
          <a:prstGeom prst="straightConnector1">
            <a:avLst/>
          </a:prstGeom>
          <a:solidFill>
            <a:schemeClr val="tx2"/>
          </a:solidFill>
          <a:ln w="9525" cap="flat" cmpd="sng" algn="ctr">
            <a:solidFill>
              <a:srgbClr val="000000"/>
            </a:solidFill>
            <a:prstDash val="solid"/>
            <a:round/>
            <a:headEnd type="none" w="med" len="med"/>
            <a:tailEnd type="arrow"/>
          </a:ln>
          <a:effectLst/>
        </p:spPr>
      </p:cxnSp>
      <p:cxnSp>
        <p:nvCxnSpPr>
          <p:cNvPr id="16" name="Straight Arrow Connector 15"/>
          <p:cNvCxnSpPr>
            <a:cxnSpLocks/>
          </p:cNvCxnSpPr>
          <p:nvPr/>
        </p:nvCxnSpPr>
        <p:spPr bwMode="auto">
          <a:xfrm>
            <a:off x="5532706" y="2772885"/>
            <a:ext cx="588280" cy="303455"/>
          </a:xfrm>
          <a:prstGeom prst="straightConnector1">
            <a:avLst/>
          </a:prstGeom>
          <a:solidFill>
            <a:schemeClr val="tx2"/>
          </a:solidFill>
          <a:ln w="9525" cap="flat" cmpd="sng" algn="ctr">
            <a:solidFill>
              <a:srgbClr val="000000"/>
            </a:solidFill>
            <a:prstDash val="solid"/>
            <a:round/>
            <a:headEnd type="none" w="med" len="med"/>
            <a:tailEnd type="arrow"/>
          </a:ln>
          <a:effectLst/>
        </p:spPr>
      </p:cxnSp>
      <p:sp>
        <p:nvSpPr>
          <p:cNvPr id="19" name="TextBox 18"/>
          <p:cNvSpPr txBox="1"/>
          <p:nvPr/>
        </p:nvSpPr>
        <p:spPr>
          <a:xfrm>
            <a:off x="1199318" y="2668946"/>
            <a:ext cx="186994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and may include co-construction of learning with</a:t>
            </a:r>
          </a:p>
        </p:txBody>
      </p:sp>
      <p:sp>
        <p:nvSpPr>
          <p:cNvPr id="20" name="TextBox 19"/>
          <p:cNvSpPr txBox="1"/>
          <p:nvPr/>
        </p:nvSpPr>
        <p:spPr>
          <a:xfrm>
            <a:off x="5802764" y="2516647"/>
            <a:ext cx="229559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and may include intervention for academic skills with</a:t>
            </a:r>
          </a:p>
        </p:txBody>
      </p:sp>
      <p:cxnSp>
        <p:nvCxnSpPr>
          <p:cNvPr id="23" name="Straight Connector 22"/>
          <p:cNvCxnSpPr>
            <a:cxnSpLocks/>
          </p:cNvCxnSpPr>
          <p:nvPr/>
        </p:nvCxnSpPr>
        <p:spPr bwMode="auto">
          <a:xfrm>
            <a:off x="2420362" y="763444"/>
            <a:ext cx="1384193" cy="387219"/>
          </a:xfrm>
          <a:prstGeom prst="line">
            <a:avLst/>
          </a:prstGeom>
          <a:solidFill>
            <a:schemeClr val="tx2"/>
          </a:solidFill>
          <a:ln w="9525" cap="flat" cmpd="sng" algn="ctr">
            <a:solidFill>
              <a:srgbClr val="000000"/>
            </a:solidFill>
            <a:prstDash val="solid"/>
            <a:round/>
            <a:headEnd type="none" w="med" len="med"/>
            <a:tailEnd type="none" w="med" len="med"/>
          </a:ln>
          <a:effectLst/>
        </p:spPr>
      </p:cxnSp>
      <p:sp>
        <p:nvSpPr>
          <p:cNvPr id="28" name="TextBox 27"/>
          <p:cNvSpPr txBox="1"/>
          <p:nvPr/>
        </p:nvSpPr>
        <p:spPr>
          <a:xfrm>
            <a:off x="3299561" y="791915"/>
            <a:ext cx="102870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 about</a:t>
            </a:r>
          </a:p>
        </p:txBody>
      </p:sp>
      <p:sp>
        <p:nvSpPr>
          <p:cNvPr id="17" name="Rectangle 16">
            <a:extLst>
              <a:ext uri="{FF2B5EF4-FFF2-40B4-BE49-F238E27FC236}">
                <a16:creationId xmlns:a16="http://schemas.microsoft.com/office/drawing/2014/main" id="{048C40E8-0873-F543-8B4E-C19274598DE6}"/>
              </a:ext>
            </a:extLst>
          </p:cNvPr>
          <p:cNvSpPr/>
          <p:nvPr/>
        </p:nvSpPr>
        <p:spPr bwMode="auto">
          <a:xfrm>
            <a:off x="3419407" y="2483759"/>
            <a:ext cx="2113299" cy="650013"/>
          </a:xfrm>
          <a:prstGeom prst="rect">
            <a:avLst/>
          </a:prstGeom>
          <a:no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rPr>
              <a:t>Instructional Cycle</a:t>
            </a:r>
          </a:p>
        </p:txBody>
      </p:sp>
      <p:cxnSp>
        <p:nvCxnSpPr>
          <p:cNvPr id="9" name="Straight Arrow Connector 8">
            <a:extLst>
              <a:ext uri="{FF2B5EF4-FFF2-40B4-BE49-F238E27FC236}">
                <a16:creationId xmlns:a16="http://schemas.microsoft.com/office/drawing/2014/main" id="{1693E351-5E3D-4047-A532-979E9BDE7408}"/>
              </a:ext>
            </a:extLst>
          </p:cNvPr>
          <p:cNvCxnSpPr>
            <a:cxnSpLocks/>
          </p:cNvCxnSpPr>
          <p:nvPr/>
        </p:nvCxnSpPr>
        <p:spPr>
          <a:xfrm flipH="1">
            <a:off x="4927990" y="2029992"/>
            <a:ext cx="557070" cy="4426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7BBB63-5CA8-EA41-9470-78706C8825B6}"/>
              </a:ext>
            </a:extLst>
          </p:cNvPr>
          <p:cNvSpPr txBox="1"/>
          <p:nvPr/>
        </p:nvSpPr>
        <p:spPr>
          <a:xfrm>
            <a:off x="3711140" y="2044919"/>
            <a:ext cx="22255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organized through the</a:t>
            </a:r>
          </a:p>
        </p:txBody>
      </p:sp>
      <p:sp>
        <p:nvSpPr>
          <p:cNvPr id="24" name="TextBox 23">
            <a:extLst>
              <a:ext uri="{FF2B5EF4-FFF2-40B4-BE49-F238E27FC236}">
                <a16:creationId xmlns:a16="http://schemas.microsoft.com/office/drawing/2014/main" id="{5250F9E1-A856-6E41-A747-F94BC139F297}"/>
              </a:ext>
            </a:extLst>
          </p:cNvPr>
          <p:cNvSpPr txBox="1"/>
          <p:nvPr/>
        </p:nvSpPr>
        <p:spPr>
          <a:xfrm>
            <a:off x="780941" y="4429989"/>
            <a:ext cx="1204850" cy="461665"/>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5D270416-59BC-3542-BD03-6CBBD3F8F688}"/>
              </a:ext>
            </a:extLst>
          </p:cNvPr>
          <p:cNvSpPr txBox="1"/>
          <p:nvPr/>
        </p:nvSpPr>
        <p:spPr>
          <a:xfrm>
            <a:off x="2281021" y="4517110"/>
            <a:ext cx="1746689" cy="923330"/>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Instructional Sequence</a:t>
            </a:r>
          </a:p>
        </p:txBody>
      </p:sp>
      <p:sp>
        <p:nvSpPr>
          <p:cNvPr id="26" name="TextBox 25">
            <a:extLst>
              <a:ext uri="{FF2B5EF4-FFF2-40B4-BE49-F238E27FC236}">
                <a16:creationId xmlns:a16="http://schemas.microsoft.com/office/drawing/2014/main" id="{1118529E-6B18-174D-875C-02D04F33D5DC}"/>
              </a:ext>
            </a:extLst>
          </p:cNvPr>
          <p:cNvSpPr txBox="1"/>
          <p:nvPr/>
        </p:nvSpPr>
        <p:spPr>
          <a:xfrm>
            <a:off x="4136686" y="3821277"/>
            <a:ext cx="1666078" cy="607859"/>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(#’s on device)</a:t>
            </a:r>
          </a:p>
        </p:txBody>
      </p:sp>
      <p:sp>
        <p:nvSpPr>
          <p:cNvPr id="27" name="TextBox 26">
            <a:extLst>
              <a:ext uri="{FF2B5EF4-FFF2-40B4-BE49-F238E27FC236}">
                <a16:creationId xmlns:a16="http://schemas.microsoft.com/office/drawing/2014/main" id="{E72A508A-4785-7343-B82C-04498381778C}"/>
              </a:ext>
            </a:extLst>
          </p:cNvPr>
          <p:cNvSpPr txBox="1"/>
          <p:nvPr/>
        </p:nvSpPr>
        <p:spPr>
          <a:xfrm>
            <a:off x="2574189" y="5518309"/>
            <a:ext cx="1994433" cy="461665"/>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that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engages  students</a:t>
            </a:r>
          </a:p>
        </p:txBody>
      </p:sp>
      <p:sp>
        <p:nvSpPr>
          <p:cNvPr id="29" name="TextBox 28">
            <a:extLst>
              <a:ext uri="{FF2B5EF4-FFF2-40B4-BE49-F238E27FC236}">
                <a16:creationId xmlns:a16="http://schemas.microsoft.com/office/drawing/2014/main" id="{92188F37-90FB-B545-BE07-CF2523483125}"/>
              </a:ext>
            </a:extLst>
          </p:cNvPr>
          <p:cNvSpPr txBox="1"/>
          <p:nvPr/>
        </p:nvSpPr>
        <p:spPr>
          <a:xfrm>
            <a:off x="4366687" y="4517110"/>
            <a:ext cx="1465067" cy="1200329"/>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provide a strategy for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Straight Arrow Connector 29">
            <a:extLst>
              <a:ext uri="{FF2B5EF4-FFF2-40B4-BE49-F238E27FC236}">
                <a16:creationId xmlns:a16="http://schemas.microsoft.com/office/drawing/2014/main" id="{DF76EAE6-7735-FB48-9F81-E64254050A5C}"/>
              </a:ext>
            </a:extLst>
          </p:cNvPr>
          <p:cNvCxnSpPr>
            <a:cxnSpLocks/>
          </p:cNvCxnSpPr>
          <p:nvPr/>
        </p:nvCxnSpPr>
        <p:spPr>
          <a:xfrm flipH="1">
            <a:off x="1525155" y="4028815"/>
            <a:ext cx="109538" cy="401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DE04A68-CE6A-7641-A230-500A60179361}"/>
              </a:ext>
            </a:extLst>
          </p:cNvPr>
          <p:cNvCxnSpPr>
            <a:cxnSpLocks/>
          </p:cNvCxnSpPr>
          <p:nvPr/>
        </p:nvCxnSpPr>
        <p:spPr>
          <a:xfrm>
            <a:off x="2223062" y="4028815"/>
            <a:ext cx="362086" cy="4882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909A432-0B26-0A42-9249-756779240D79}"/>
              </a:ext>
            </a:extLst>
          </p:cNvPr>
          <p:cNvCxnSpPr>
            <a:cxnSpLocks/>
          </p:cNvCxnSpPr>
          <p:nvPr/>
        </p:nvCxnSpPr>
        <p:spPr>
          <a:xfrm>
            <a:off x="3294472" y="3552491"/>
            <a:ext cx="825969" cy="425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8B04FB8-C077-FE4F-A484-EA82B1C18C73}"/>
              </a:ext>
            </a:extLst>
          </p:cNvPr>
          <p:cNvSpPr txBox="1"/>
          <p:nvPr/>
        </p:nvSpPr>
        <p:spPr>
          <a:xfrm>
            <a:off x="727960" y="4090902"/>
            <a:ext cx="10834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that have a</a:t>
            </a:r>
          </a:p>
        </p:txBody>
      </p:sp>
      <p:sp>
        <p:nvSpPr>
          <p:cNvPr id="35" name="TextBox 34">
            <a:extLst>
              <a:ext uri="{FF2B5EF4-FFF2-40B4-BE49-F238E27FC236}">
                <a16:creationId xmlns:a16="http://schemas.microsoft.com/office/drawing/2014/main" id="{B383153E-B3C1-D840-92FE-8E7CFB8A3A0B}"/>
              </a:ext>
            </a:extLst>
          </p:cNvPr>
          <p:cNvSpPr txBox="1"/>
          <p:nvPr/>
        </p:nvSpPr>
        <p:spPr>
          <a:xfrm>
            <a:off x="3484970" y="3438630"/>
            <a:ext cx="10834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that include </a:t>
            </a:r>
          </a:p>
        </p:txBody>
      </p:sp>
      <p:sp>
        <p:nvSpPr>
          <p:cNvPr id="60" name="TextBox 59">
            <a:extLst>
              <a:ext uri="{FF2B5EF4-FFF2-40B4-BE49-F238E27FC236}">
                <a16:creationId xmlns:a16="http://schemas.microsoft.com/office/drawing/2014/main" id="{885A262A-6807-0F42-A8CB-64A716D5389E}"/>
              </a:ext>
            </a:extLst>
          </p:cNvPr>
          <p:cNvSpPr txBox="1"/>
          <p:nvPr/>
        </p:nvSpPr>
        <p:spPr>
          <a:xfrm>
            <a:off x="510364" y="4985726"/>
            <a:ext cx="2002124" cy="1569660"/>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drafted by the teacher and driven by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with embedded</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4" name="TextBox 63">
            <a:extLst>
              <a:ext uri="{FF2B5EF4-FFF2-40B4-BE49-F238E27FC236}">
                <a16:creationId xmlns:a16="http://schemas.microsoft.com/office/drawing/2014/main" id="{35878332-DD44-E74F-803E-8846691B736F}"/>
              </a:ext>
            </a:extLst>
          </p:cNvPr>
          <p:cNvSpPr txBox="1"/>
          <p:nvPr/>
        </p:nvSpPr>
        <p:spPr>
          <a:xfrm>
            <a:off x="6016763" y="4488438"/>
            <a:ext cx="1036977" cy="1338828"/>
          </a:xfrm>
          <a:prstGeom prst="rect">
            <a:avLst/>
          </a:prstGeom>
          <a:no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8AA534B1-352D-A94B-924A-0F93013C2365}"/>
              </a:ext>
            </a:extLst>
          </p:cNvPr>
          <p:cNvSpPr txBox="1"/>
          <p:nvPr/>
        </p:nvSpPr>
        <p:spPr>
          <a:xfrm>
            <a:off x="7348970" y="4478128"/>
            <a:ext cx="1302533" cy="1754326"/>
          </a:xfrm>
          <a:prstGeom prst="rect">
            <a:avLst/>
          </a:prstGeom>
          <a:no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Mastery-based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6" name="Straight Arrow Connector 65">
            <a:extLst>
              <a:ext uri="{FF2B5EF4-FFF2-40B4-BE49-F238E27FC236}">
                <a16:creationId xmlns:a16="http://schemas.microsoft.com/office/drawing/2014/main" id="{F98CFD53-CB94-1248-B894-E8D35D5730E6}"/>
              </a:ext>
            </a:extLst>
          </p:cNvPr>
          <p:cNvCxnSpPr>
            <a:cxnSpLocks/>
          </p:cNvCxnSpPr>
          <p:nvPr/>
        </p:nvCxnSpPr>
        <p:spPr>
          <a:xfrm>
            <a:off x="7505806" y="3811485"/>
            <a:ext cx="178880" cy="666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66B195C-BF8B-EB4F-A6EB-7FA2D3333AB7}"/>
              </a:ext>
            </a:extLst>
          </p:cNvPr>
          <p:cNvSpPr txBox="1"/>
          <p:nvPr/>
        </p:nvSpPr>
        <p:spPr>
          <a:xfrm>
            <a:off x="5951353" y="4016463"/>
            <a:ext cx="795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chosen based on</a:t>
            </a:r>
          </a:p>
        </p:txBody>
      </p:sp>
      <p:cxnSp>
        <p:nvCxnSpPr>
          <p:cNvPr id="73" name="Straight Arrow Connector 72">
            <a:extLst>
              <a:ext uri="{FF2B5EF4-FFF2-40B4-BE49-F238E27FC236}">
                <a16:creationId xmlns:a16="http://schemas.microsoft.com/office/drawing/2014/main" id="{8584AB34-F2FC-9643-889E-991B390F6B21}"/>
              </a:ext>
            </a:extLst>
          </p:cNvPr>
          <p:cNvCxnSpPr/>
          <p:nvPr/>
        </p:nvCxnSpPr>
        <p:spPr>
          <a:xfrm flipH="1">
            <a:off x="6804716" y="3821795"/>
            <a:ext cx="291690" cy="6563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2209" y="2054209"/>
            <a:ext cx="23276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website: </a:t>
            </a:r>
          </a:p>
        </p:txBody>
      </p:sp>
    </p:spTree>
    <p:extLst>
      <p:ext uri="{BB962C8B-B14F-4D97-AF65-F5344CB8AC3E}">
        <p14:creationId xmlns:p14="http://schemas.microsoft.com/office/powerpoint/2010/main" val="1806763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edge">
                                      <p:cBhvr>
                                        <p:cTn id="20" dur="20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ppt_x"/>
                                          </p:val>
                                        </p:tav>
                                        <p:tav tm="100000">
                                          <p:val>
                                            <p:strVal val="#ppt_x"/>
                                          </p:val>
                                        </p:tav>
                                      </p:tavLst>
                                    </p:anim>
                                    <p:anim calcmode="lin" valueType="num">
                                      <p:cBhvr additive="base">
                                        <p:cTn id="2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ppt_x"/>
                                          </p:val>
                                        </p:tav>
                                        <p:tav tm="100000">
                                          <p:val>
                                            <p:strVal val="#ppt_x"/>
                                          </p:val>
                                        </p:tav>
                                      </p:tavLst>
                                    </p:anim>
                                    <p:anim calcmode="lin" valueType="num">
                                      <p:cBhvr additive="base">
                                        <p:cTn id="3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9" grpId="0"/>
      <p:bldP spid="60" grpId="0"/>
      <p:bldP spid="64" grpId="0" animBg="1"/>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SMARTER Planning and Instructional Cycle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5" y="1690689"/>
            <a:ext cx="9144000" cy="4754438"/>
          </a:xfrm>
          <a:prstGeom prst="rect">
            <a:avLst/>
          </a:prstGeom>
        </p:spPr>
      </p:pic>
    </p:spTree>
    <p:extLst>
      <p:ext uri="{BB962C8B-B14F-4D97-AF65-F5344CB8AC3E}">
        <p14:creationId xmlns:p14="http://schemas.microsoft.com/office/powerpoint/2010/main" val="542264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b="1" dirty="0" smtClean="0"/>
              <a:t>Cue </a:t>
            </a:r>
            <a:br>
              <a:rPr lang="en-US" sz="4400" b="1" dirty="0" smtClean="0"/>
            </a:br>
            <a:r>
              <a:rPr lang="en-US" sz="4400" b="1" dirty="0" smtClean="0"/>
              <a:t>Do </a:t>
            </a:r>
            <a:br>
              <a:rPr lang="en-US" sz="4400" b="1" dirty="0" smtClean="0"/>
            </a:br>
            <a:r>
              <a:rPr lang="en-US" sz="4400" b="1" dirty="0" smtClean="0"/>
              <a:t>Review</a:t>
            </a:r>
            <a:endParaRPr lang="en-US" sz="4400" b="1" dirty="0"/>
          </a:p>
        </p:txBody>
      </p:sp>
      <p:sp>
        <p:nvSpPr>
          <p:cNvPr id="5" name="Content Placeholder 4"/>
          <p:cNvSpPr>
            <a:spLocks noGrp="1"/>
          </p:cNvSpPr>
          <p:nvPr>
            <p:ph idx="1"/>
          </p:nvPr>
        </p:nvSpPr>
        <p:spPr/>
        <p:txBody>
          <a:bodyPr>
            <a:normAutofit/>
          </a:bodyPr>
          <a:lstStyle/>
          <a:p>
            <a:pPr marL="0" indent="0" algn="ctr">
              <a:buNone/>
            </a:pPr>
            <a:r>
              <a:rPr lang="en-US" sz="3600" dirty="0" smtClean="0"/>
              <a:t>How do we support students in meeting learning expectations?</a:t>
            </a:r>
            <a:endParaRPr lang="en-US" sz="3600" dirty="0"/>
          </a:p>
        </p:txBody>
      </p:sp>
    </p:spTree>
    <p:extLst>
      <p:ext uri="{BB962C8B-B14F-4D97-AF65-F5344CB8AC3E}">
        <p14:creationId xmlns:p14="http://schemas.microsoft.com/office/powerpoint/2010/main" val="715258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C4B51F-5B4E-49FA-8ECE-A17D738C9667}"/>
              </a:ext>
            </a:extLst>
          </p:cNvPr>
          <p:cNvSpPr/>
          <p:nvPr/>
        </p:nvSpPr>
        <p:spPr>
          <a:xfrm>
            <a:off x="174812" y="681816"/>
            <a:ext cx="8892988" cy="1384995"/>
          </a:xfrm>
          <a:prstGeom prst="rect">
            <a:avLst/>
          </a:prstGeom>
          <a:solidFill>
            <a:schemeClr val="accent2">
              <a:lumMod val="40000"/>
              <a:lumOff val="60000"/>
            </a:schemeClr>
          </a:solidFill>
        </p:spPr>
        <p:txBody>
          <a:bodyPr wrap="square">
            <a:spAutoFit/>
          </a:bodyPr>
          <a:lstStyle/>
          <a:p>
            <a:pPr algn="ctr"/>
            <a:r>
              <a:rPr lang="en-US" sz="2800" dirty="0"/>
              <a:t>Think of a lesson you taught toward the end of school year.  Find the type of lesson you taught and read over the Cue, Do, Review of that activity. </a:t>
            </a:r>
          </a:p>
        </p:txBody>
      </p:sp>
      <p:pic>
        <p:nvPicPr>
          <p:cNvPr id="3" name="Picture 2">
            <a:extLst>
              <a:ext uri="{FF2B5EF4-FFF2-40B4-BE49-F238E27FC236}">
                <a16:creationId xmlns:a16="http://schemas.microsoft.com/office/drawing/2014/main" id="{73B008DF-CB0E-4D6C-925E-5095C99D34E7}"/>
              </a:ext>
            </a:extLst>
          </p:cNvPr>
          <p:cNvPicPr>
            <a:picLocks noChangeAspect="1"/>
          </p:cNvPicPr>
          <p:nvPr/>
        </p:nvPicPr>
        <p:blipFill>
          <a:blip r:embed="rId3"/>
          <a:stretch>
            <a:fillRect/>
          </a:stretch>
        </p:blipFill>
        <p:spPr>
          <a:xfrm>
            <a:off x="107574" y="2478741"/>
            <a:ext cx="8858250" cy="3657600"/>
          </a:xfrm>
          <a:prstGeom prst="rect">
            <a:avLst/>
          </a:prstGeom>
          <a:ln>
            <a:solidFill>
              <a:schemeClr val="tx1"/>
            </a:solidFill>
          </a:ln>
        </p:spPr>
      </p:pic>
    </p:spTree>
    <p:extLst>
      <p:ext uri="{BB962C8B-B14F-4D97-AF65-F5344CB8AC3E}">
        <p14:creationId xmlns:p14="http://schemas.microsoft.com/office/powerpoint/2010/main" val="3235510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7A34-1343-4AC6-B80F-0D1F166E7BA4}"/>
              </a:ext>
            </a:extLst>
          </p:cNvPr>
          <p:cNvSpPr>
            <a:spLocks noGrp="1"/>
          </p:cNvSpPr>
          <p:nvPr>
            <p:ph type="title" idx="4294967295"/>
          </p:nvPr>
        </p:nvSpPr>
        <p:spPr>
          <a:xfrm>
            <a:off x="0" y="365125"/>
            <a:ext cx="8412163" cy="1325563"/>
          </a:xfrm>
        </p:spPr>
        <p:txBody>
          <a:bodyPr>
            <a:normAutofit fontScale="90000"/>
          </a:bodyPr>
          <a:lstStyle/>
          <a:p>
            <a:pPr algn="ctr"/>
            <a:r>
              <a:rPr lang="en-US" sz="4800" b="1" dirty="0"/>
              <a:t>Welcome to Content </a:t>
            </a:r>
            <a:br>
              <a:rPr lang="en-US" sz="4800" b="1" dirty="0"/>
            </a:br>
            <a:r>
              <a:rPr lang="en-US" sz="4800" b="1" dirty="0"/>
              <a:t>Enhancement Course First!</a:t>
            </a:r>
          </a:p>
        </p:txBody>
      </p:sp>
      <p:sp>
        <p:nvSpPr>
          <p:cNvPr id="4" name="AutoShape 4" descr="Image result for teachers working together">
            <a:extLst>
              <a:ext uri="{FF2B5EF4-FFF2-40B4-BE49-F238E27FC236}">
                <a16:creationId xmlns:a16="http://schemas.microsoft.com/office/drawing/2014/main" id="{99E08E72-4878-4E5F-8816-579BFD15D5C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a:extLst>
              <a:ext uri="{FF2B5EF4-FFF2-40B4-BE49-F238E27FC236}">
                <a16:creationId xmlns:a16="http://schemas.microsoft.com/office/drawing/2014/main" id="{E5B2DDAA-4B4E-4E01-AACA-794A81803805}"/>
              </a:ext>
            </a:extLst>
          </p:cNvPr>
          <p:cNvGrpSpPr/>
          <p:nvPr/>
        </p:nvGrpSpPr>
        <p:grpSpPr>
          <a:xfrm>
            <a:off x="365759" y="4006474"/>
            <a:ext cx="8412480" cy="2432228"/>
            <a:chOff x="973373" y="2788702"/>
            <a:chExt cx="7700210" cy="2438400"/>
          </a:xfrm>
        </p:grpSpPr>
        <p:sp>
          <p:nvSpPr>
            <p:cNvPr id="8" name="Isosceles Triangle 7">
              <a:extLst>
                <a:ext uri="{FF2B5EF4-FFF2-40B4-BE49-F238E27FC236}">
                  <a16:creationId xmlns:a16="http://schemas.microsoft.com/office/drawing/2014/main" id="{9D042D64-4C79-48DC-BE82-7ADF6FF1A7C1}"/>
                </a:ext>
              </a:extLst>
            </p:cNvPr>
            <p:cNvSpPr/>
            <p:nvPr/>
          </p:nvSpPr>
          <p:spPr>
            <a:xfrm>
              <a:off x="4239186" y="3481138"/>
              <a:ext cx="192505" cy="17646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ABA882-B435-4619-BE55-C9365561C230}"/>
                </a:ext>
              </a:extLst>
            </p:cNvPr>
            <p:cNvSpPr/>
            <p:nvPr/>
          </p:nvSpPr>
          <p:spPr>
            <a:xfrm>
              <a:off x="973373" y="2788702"/>
              <a:ext cx="7700210" cy="243840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C919AC0A-E8DC-48B0-9263-E3262F6FE3FC}"/>
                </a:ext>
              </a:extLst>
            </p:cNvPr>
            <p:cNvSpPr txBox="1"/>
            <p:nvPr/>
          </p:nvSpPr>
          <p:spPr>
            <a:xfrm>
              <a:off x="1037397" y="2853056"/>
              <a:ext cx="3451145" cy="647971"/>
            </a:xfrm>
            <a:prstGeom prst="rect">
              <a:avLst/>
            </a:prstGeom>
            <a:noFill/>
          </p:spPr>
          <p:txBody>
            <a:bodyPr wrap="square" rtlCol="0">
              <a:spAutoFit/>
            </a:bodyPr>
            <a:lstStyle/>
            <a:p>
              <a:r>
                <a:rPr lang="en-US" dirty="0"/>
                <a:t>In </a:t>
              </a:r>
              <a:r>
                <a:rPr lang="en-US" dirty="0" smtClean="0"/>
                <a:t>2025-26 </a:t>
              </a:r>
              <a:r>
                <a:rPr lang="en-US" dirty="0"/>
                <a:t>my role </a:t>
              </a:r>
              <a:r>
                <a:rPr lang="en-US" dirty="0" smtClean="0"/>
                <a:t>will be …</a:t>
              </a:r>
              <a:endParaRPr lang="en-US" dirty="0"/>
            </a:p>
            <a:p>
              <a:r>
                <a:rPr lang="en-US" dirty="0" smtClean="0"/>
                <a:t>(include Content area, grade level)</a:t>
              </a:r>
              <a:endParaRPr lang="en-US" dirty="0"/>
            </a:p>
          </p:txBody>
        </p:sp>
        <p:sp>
          <p:nvSpPr>
            <p:cNvPr id="11" name="TextBox 10">
              <a:extLst>
                <a:ext uri="{FF2B5EF4-FFF2-40B4-BE49-F238E27FC236}">
                  <a16:creationId xmlns:a16="http://schemas.microsoft.com/office/drawing/2014/main" id="{4EC7BA76-2FC4-43BE-A5F1-828FCBD4837B}"/>
                </a:ext>
              </a:extLst>
            </p:cNvPr>
            <p:cNvSpPr txBox="1"/>
            <p:nvPr/>
          </p:nvSpPr>
          <p:spPr>
            <a:xfrm>
              <a:off x="1879127" y="3657602"/>
              <a:ext cx="6364936" cy="647971"/>
            </a:xfrm>
            <a:prstGeom prst="rect">
              <a:avLst/>
            </a:prstGeom>
            <a:noFill/>
          </p:spPr>
          <p:txBody>
            <a:bodyPr wrap="square" rtlCol="0">
              <a:spAutoFit/>
            </a:bodyPr>
            <a:lstStyle/>
            <a:p>
              <a:pPr algn="ctr"/>
              <a:r>
                <a:rPr lang="en-US" sz="3600" b="1" dirty="0" smtClean="0"/>
                <a:t>First Name (large print, please)</a:t>
              </a:r>
              <a:endParaRPr lang="en-US" sz="3600" b="1" dirty="0"/>
            </a:p>
          </p:txBody>
        </p:sp>
        <p:sp>
          <p:nvSpPr>
            <p:cNvPr id="12" name="TextBox 11">
              <a:extLst>
                <a:ext uri="{FF2B5EF4-FFF2-40B4-BE49-F238E27FC236}">
                  <a16:creationId xmlns:a16="http://schemas.microsoft.com/office/drawing/2014/main" id="{0A450005-916B-4FBC-A78F-54E16F3E332B}"/>
                </a:ext>
              </a:extLst>
            </p:cNvPr>
            <p:cNvSpPr txBox="1"/>
            <p:nvPr/>
          </p:nvSpPr>
          <p:spPr>
            <a:xfrm>
              <a:off x="1138989" y="4716379"/>
              <a:ext cx="2053390" cy="370269"/>
            </a:xfrm>
            <a:prstGeom prst="rect">
              <a:avLst/>
            </a:prstGeom>
            <a:noFill/>
          </p:spPr>
          <p:txBody>
            <a:bodyPr wrap="square" rtlCol="0">
              <a:spAutoFit/>
            </a:bodyPr>
            <a:lstStyle/>
            <a:p>
              <a:r>
                <a:rPr lang="en-US" dirty="0"/>
                <a:t>Favorite </a:t>
              </a:r>
              <a:r>
                <a:rPr lang="en-US" dirty="0" smtClean="0"/>
                <a:t>place</a:t>
              </a:r>
              <a:endParaRPr lang="en-US" dirty="0"/>
            </a:p>
          </p:txBody>
        </p:sp>
        <p:sp>
          <p:nvSpPr>
            <p:cNvPr id="13" name="TextBox 12">
              <a:extLst>
                <a:ext uri="{FF2B5EF4-FFF2-40B4-BE49-F238E27FC236}">
                  <a16:creationId xmlns:a16="http://schemas.microsoft.com/office/drawing/2014/main" id="{05B2D4CE-8A2E-4309-8D94-ABC703F6A3A6}"/>
                </a:ext>
              </a:extLst>
            </p:cNvPr>
            <p:cNvSpPr txBox="1"/>
            <p:nvPr/>
          </p:nvSpPr>
          <p:spPr>
            <a:xfrm>
              <a:off x="6297224" y="4691905"/>
              <a:ext cx="2271518" cy="370269"/>
            </a:xfrm>
            <a:prstGeom prst="rect">
              <a:avLst/>
            </a:prstGeom>
            <a:noFill/>
          </p:spPr>
          <p:txBody>
            <a:bodyPr wrap="square" rtlCol="0">
              <a:spAutoFit/>
            </a:bodyPr>
            <a:lstStyle/>
            <a:p>
              <a:pPr algn="r"/>
              <a:endParaRPr lang="en-US" dirty="0"/>
            </a:p>
          </p:txBody>
        </p:sp>
      </p:grpSp>
      <p:sp>
        <p:nvSpPr>
          <p:cNvPr id="14" name="Title 1">
            <a:extLst>
              <a:ext uri="{FF2B5EF4-FFF2-40B4-BE49-F238E27FC236}">
                <a16:creationId xmlns:a16="http://schemas.microsoft.com/office/drawing/2014/main" id="{72382559-9BA4-416F-9D52-6EDA3D7EEB2B}"/>
              </a:ext>
            </a:extLst>
          </p:cNvPr>
          <p:cNvSpPr txBox="1">
            <a:spLocks/>
          </p:cNvSpPr>
          <p:nvPr/>
        </p:nvSpPr>
        <p:spPr>
          <a:xfrm>
            <a:off x="455498" y="1506839"/>
            <a:ext cx="8233003" cy="2219863"/>
          </a:xfrm>
          <a:prstGeom prst="rect">
            <a:avLst/>
          </a:prstGeom>
          <a:solidFill>
            <a:schemeClr val="accent2">
              <a:lumMod val="40000"/>
              <a:lumOff val="60000"/>
            </a:schemeClr>
          </a:solidFill>
        </p:spPr>
        <p:txBody>
          <a:bodyPr vert="horz" lIns="91440" tIns="45720" rIns="91440" bIns="45720" rtlCol="0" anchor="b">
            <a:normAutofit fontScale="82500" lnSpcReduction="20000"/>
          </a:bodyPr>
          <a:lstStyle>
            <a:lvl1pPr algn="l" defTabSz="685800" rtl="0" eaLnBrk="1" latinLnBrk="0" hangingPunct="1">
              <a:lnSpc>
                <a:spcPct val="90000"/>
              </a:lnSpc>
              <a:spcBef>
                <a:spcPct val="0"/>
              </a:spcBef>
              <a:buNone/>
              <a:defRPr sz="4425" kern="1200" spc="-75" baseline="0">
                <a:solidFill>
                  <a:srgbClr val="FFFFFF"/>
                </a:solidFill>
                <a:latin typeface="+mj-lt"/>
                <a:ea typeface="+mj-ea"/>
                <a:cs typeface="+mj-cs"/>
              </a:defRPr>
            </a:lvl1pPr>
          </a:lstStyle>
          <a:p>
            <a:r>
              <a:rPr lang="en-US" sz="3200" b="1" dirty="0" smtClean="0">
                <a:solidFill>
                  <a:schemeClr val="tx1"/>
                </a:solidFill>
              </a:rPr>
              <a:t>As you come in: </a:t>
            </a:r>
          </a:p>
          <a:p>
            <a:endParaRPr lang="en-US" sz="1900" b="1" dirty="0" smtClean="0">
              <a:solidFill>
                <a:schemeClr val="tx1"/>
              </a:solidFill>
            </a:endParaRPr>
          </a:p>
          <a:p>
            <a:endParaRPr lang="en-US" sz="1000" b="1" dirty="0" smtClean="0">
              <a:solidFill>
                <a:schemeClr val="tx1"/>
              </a:solidFill>
            </a:endParaRPr>
          </a:p>
          <a:p>
            <a:pPr marL="514350" indent="-514350">
              <a:buFont typeface="+mj-lt"/>
              <a:buAutoNum type="arabicPeriod"/>
            </a:pPr>
            <a:r>
              <a:rPr lang="en-US" sz="2900" dirty="0" smtClean="0">
                <a:solidFill>
                  <a:schemeClr val="tx1"/>
                </a:solidFill>
              </a:rPr>
              <a:t>Please </a:t>
            </a:r>
            <a:r>
              <a:rPr lang="en-US" sz="2900" dirty="0">
                <a:solidFill>
                  <a:schemeClr val="tx1"/>
                </a:solidFill>
              </a:rPr>
              <a:t>fill out </a:t>
            </a:r>
            <a:r>
              <a:rPr lang="en-US" sz="2900" dirty="0" smtClean="0">
                <a:solidFill>
                  <a:schemeClr val="tx1"/>
                </a:solidFill>
              </a:rPr>
              <a:t>a name tent  using the guide below.</a:t>
            </a:r>
          </a:p>
          <a:p>
            <a:pPr marL="514350" indent="-514350">
              <a:buFont typeface="+mj-lt"/>
              <a:buAutoNum type="arabicPeriod"/>
            </a:pPr>
            <a:endParaRPr lang="en-US" sz="2900" dirty="0" smtClean="0">
              <a:solidFill>
                <a:schemeClr val="tx1"/>
              </a:solidFill>
            </a:endParaRPr>
          </a:p>
          <a:p>
            <a:pPr marL="514350" indent="-514350">
              <a:buFont typeface="+mj-lt"/>
              <a:buAutoNum type="arabicPeriod"/>
            </a:pPr>
            <a:r>
              <a:rPr lang="en-US" sz="2900" dirty="0" smtClean="0">
                <a:solidFill>
                  <a:schemeClr val="tx1"/>
                </a:solidFill>
              </a:rPr>
              <a:t>If you haven’t had a chance to review the SIM Overview, check that out from the Course First email from Ms. Holden or review the first 3 pages of the SIM Brochure (last document behind Tab 1 in your binder.</a:t>
            </a:r>
            <a:endParaRPr lang="en-US" sz="2900" dirty="0">
              <a:solidFill>
                <a:schemeClr val="tx1"/>
              </a:solidFill>
            </a:endParaRPr>
          </a:p>
        </p:txBody>
      </p:sp>
      <p:sp>
        <p:nvSpPr>
          <p:cNvPr id="15" name="TextBox 14">
            <a:extLst>
              <a:ext uri="{FF2B5EF4-FFF2-40B4-BE49-F238E27FC236}">
                <a16:creationId xmlns:a16="http://schemas.microsoft.com/office/drawing/2014/main" id="{0A450005-916B-4FBC-A78F-54E16F3E332B}"/>
              </a:ext>
            </a:extLst>
          </p:cNvPr>
          <p:cNvSpPr txBox="1"/>
          <p:nvPr/>
        </p:nvSpPr>
        <p:spPr>
          <a:xfrm>
            <a:off x="6996965" y="4097445"/>
            <a:ext cx="1691536" cy="369332"/>
          </a:xfrm>
          <a:prstGeom prst="rect">
            <a:avLst/>
          </a:prstGeom>
          <a:noFill/>
        </p:spPr>
        <p:txBody>
          <a:bodyPr wrap="square" rtlCol="0">
            <a:spAutoFit/>
          </a:bodyPr>
          <a:lstStyle/>
          <a:p>
            <a:r>
              <a:rPr lang="en-US" dirty="0"/>
              <a:t>School District</a:t>
            </a:r>
          </a:p>
        </p:txBody>
      </p:sp>
      <p:sp>
        <p:nvSpPr>
          <p:cNvPr id="16" name="TextBox 15">
            <a:extLst>
              <a:ext uri="{FF2B5EF4-FFF2-40B4-BE49-F238E27FC236}">
                <a16:creationId xmlns:a16="http://schemas.microsoft.com/office/drawing/2014/main" id="{0A450005-916B-4FBC-A78F-54E16F3E332B}"/>
              </a:ext>
            </a:extLst>
          </p:cNvPr>
          <p:cNvSpPr txBox="1"/>
          <p:nvPr/>
        </p:nvSpPr>
        <p:spPr>
          <a:xfrm>
            <a:off x="6372348" y="5767498"/>
            <a:ext cx="2243329" cy="646331"/>
          </a:xfrm>
          <a:prstGeom prst="rect">
            <a:avLst/>
          </a:prstGeom>
          <a:noFill/>
        </p:spPr>
        <p:txBody>
          <a:bodyPr wrap="square" rtlCol="0">
            <a:spAutoFit/>
          </a:bodyPr>
          <a:lstStyle/>
          <a:p>
            <a:r>
              <a:rPr lang="en-US" dirty="0"/>
              <a:t>Favorite </a:t>
            </a:r>
            <a:r>
              <a:rPr lang="en-US" dirty="0" smtClean="0"/>
              <a:t>thing about teaching</a:t>
            </a:r>
            <a:endParaRPr lang="en-US" dirty="0"/>
          </a:p>
        </p:txBody>
      </p:sp>
      <p:sp>
        <p:nvSpPr>
          <p:cNvPr id="3" name="TextBox 2"/>
          <p:cNvSpPr txBox="1"/>
          <p:nvPr/>
        </p:nvSpPr>
        <p:spPr>
          <a:xfrm>
            <a:off x="971486" y="219206"/>
            <a:ext cx="7337502" cy="1077218"/>
          </a:xfrm>
          <a:prstGeom prst="rect">
            <a:avLst/>
          </a:prstGeom>
          <a:noFill/>
        </p:spPr>
        <p:txBody>
          <a:bodyPr wrap="square" rtlCol="0">
            <a:spAutoFit/>
          </a:bodyPr>
          <a:lstStyle/>
          <a:p>
            <a:pPr algn="ctr"/>
            <a:r>
              <a:rPr lang="en-US" sz="4000" b="1" dirty="0">
                <a:solidFill>
                  <a:schemeClr val="accent1">
                    <a:lumMod val="75000"/>
                  </a:schemeClr>
                </a:solidFill>
              </a:rPr>
              <a:t>Welcome to </a:t>
            </a:r>
            <a:r>
              <a:rPr lang="en-US" sz="4000" b="1" dirty="0" smtClean="0">
                <a:solidFill>
                  <a:schemeClr val="accent1">
                    <a:lumMod val="75000"/>
                  </a:schemeClr>
                </a:solidFill>
              </a:rPr>
              <a:t>Course </a:t>
            </a:r>
            <a:r>
              <a:rPr lang="en-US" sz="4000" b="1" dirty="0">
                <a:solidFill>
                  <a:schemeClr val="accent1">
                    <a:lumMod val="75000"/>
                  </a:schemeClr>
                </a:solidFill>
              </a:rPr>
              <a:t>First</a:t>
            </a:r>
            <a:r>
              <a:rPr lang="en-US" sz="4000" b="1" dirty="0" smtClean="0">
                <a:solidFill>
                  <a:schemeClr val="accent1">
                    <a:lumMod val="75000"/>
                  </a:schemeClr>
                </a:solidFill>
              </a:rPr>
              <a:t>! </a:t>
            </a:r>
          </a:p>
          <a:p>
            <a:pPr algn="ctr"/>
            <a:r>
              <a:rPr lang="en-US" sz="2400" b="1" dirty="0" smtClean="0">
                <a:solidFill>
                  <a:schemeClr val="accent1">
                    <a:lumMod val="75000"/>
                  </a:schemeClr>
                </a:solidFill>
              </a:rPr>
              <a:t>Professional learning on SIM Content Enhancement </a:t>
            </a:r>
            <a:endParaRPr lang="en-US" sz="2400" dirty="0">
              <a:solidFill>
                <a:schemeClr val="accent1">
                  <a:lumMod val="75000"/>
                </a:schemeClr>
              </a:solidFill>
            </a:endParaRPr>
          </a:p>
        </p:txBody>
      </p:sp>
    </p:spTree>
    <p:extLst>
      <p:ext uri="{BB962C8B-B14F-4D97-AF65-F5344CB8AC3E}">
        <p14:creationId xmlns:p14="http://schemas.microsoft.com/office/powerpoint/2010/main" val="1979972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27" y="1120840"/>
            <a:ext cx="2290618" cy="4601183"/>
          </a:xfrm>
        </p:spPr>
        <p:txBody>
          <a:bodyPr>
            <a:normAutofit/>
          </a:bodyPr>
          <a:lstStyle/>
          <a:p>
            <a:r>
              <a:rPr lang="en-US" sz="3200" b="1" dirty="0" smtClean="0"/>
              <a:t>Student talk is critical…</a:t>
            </a:r>
            <a:endParaRPr lang="en-US" sz="3200" b="1" dirty="0"/>
          </a:p>
        </p:txBody>
      </p:sp>
      <p:sp>
        <p:nvSpPr>
          <p:cNvPr id="3" name="Content Placeholder 2"/>
          <p:cNvSpPr>
            <a:spLocks noGrp="1"/>
          </p:cNvSpPr>
          <p:nvPr>
            <p:ph idx="1"/>
          </p:nvPr>
        </p:nvSpPr>
        <p:spPr>
          <a:xfrm>
            <a:off x="2901951" y="864108"/>
            <a:ext cx="5486400" cy="2516401"/>
          </a:xfrm>
        </p:spPr>
        <p:txBody>
          <a:bodyPr>
            <a:normAutofit/>
          </a:bodyPr>
          <a:lstStyle/>
          <a:p>
            <a:pPr marL="0" indent="0" algn="ctr">
              <a:buNone/>
            </a:pPr>
            <a:r>
              <a:rPr lang="en-US" sz="3600" b="1" dirty="0" smtClean="0"/>
              <a:t>Co-construction = </a:t>
            </a:r>
            <a:r>
              <a:rPr lang="en-US" sz="3600" dirty="0" smtClean="0"/>
              <a:t>Facilitating learning through conversation</a:t>
            </a:r>
            <a:endParaRPr lang="en-US" sz="3600" dirty="0"/>
          </a:p>
        </p:txBody>
      </p:sp>
      <p:pic>
        <p:nvPicPr>
          <p:cNvPr id="1026" name="Picture 2" descr="council meeting clipart 10 free Cliparts | Download images 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9357" y="3486086"/>
            <a:ext cx="3232371" cy="297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960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00867" y="1039171"/>
            <a:ext cx="5994400" cy="4963696"/>
          </a:xfrm>
        </p:spPr>
        <p:txBody>
          <a:bodyPr>
            <a:noAutofit/>
          </a:bodyPr>
          <a:lstStyle/>
          <a:p>
            <a:pPr marL="514350" indent="-514350">
              <a:buFont typeface="+mj-lt"/>
              <a:buAutoNum type="arabicPeriod"/>
            </a:pPr>
            <a:r>
              <a:rPr lang="en-US" sz="2800" b="1" dirty="0" smtClean="0"/>
              <a:t>Name</a:t>
            </a:r>
            <a:r>
              <a:rPr lang="en-US" sz="2800" dirty="0" smtClean="0"/>
              <a:t> </a:t>
            </a:r>
            <a:r>
              <a:rPr lang="en-US" sz="2800" dirty="0"/>
              <a:t>the </a:t>
            </a:r>
            <a:r>
              <a:rPr lang="en-US" sz="2800" dirty="0" smtClean="0"/>
              <a:t>Routine</a:t>
            </a:r>
          </a:p>
          <a:p>
            <a:pPr marL="514350" indent="-514350">
              <a:buFont typeface="+mj-lt"/>
              <a:buAutoNum type="arabicPeriod"/>
            </a:pPr>
            <a:endParaRPr lang="en-US" sz="800" b="1" dirty="0"/>
          </a:p>
          <a:p>
            <a:pPr marL="514350" indent="-514350">
              <a:buFont typeface="+mj-lt"/>
              <a:buAutoNum type="arabicPeriod"/>
            </a:pPr>
            <a:r>
              <a:rPr lang="en-US" sz="2800" b="1" dirty="0" smtClean="0"/>
              <a:t>Explain</a:t>
            </a:r>
            <a:r>
              <a:rPr lang="en-US" sz="2800" dirty="0" smtClean="0"/>
              <a:t> </a:t>
            </a:r>
            <a:r>
              <a:rPr lang="en-US" sz="2800" dirty="0"/>
              <a:t>to </a:t>
            </a:r>
            <a:r>
              <a:rPr lang="en-US" sz="2800" dirty="0" smtClean="0"/>
              <a:t>students </a:t>
            </a:r>
            <a:r>
              <a:rPr lang="en-US" sz="2800" b="1" dirty="0"/>
              <a:t>how this will help </a:t>
            </a:r>
            <a:r>
              <a:rPr lang="en-US" sz="2800" dirty="0" smtClean="0"/>
              <a:t>them with learning goals</a:t>
            </a:r>
          </a:p>
          <a:p>
            <a:pPr marL="514350" indent="-514350">
              <a:buFont typeface="+mj-lt"/>
              <a:buAutoNum type="arabicPeriod"/>
            </a:pPr>
            <a:endParaRPr lang="en-US" sz="800" b="1" dirty="0"/>
          </a:p>
          <a:p>
            <a:pPr marL="514350" indent="-514350">
              <a:buFont typeface="+mj-lt"/>
              <a:buAutoNum type="arabicPeriod"/>
            </a:pPr>
            <a:r>
              <a:rPr lang="en-US" sz="2800" b="1" dirty="0" smtClean="0"/>
              <a:t>Explain</a:t>
            </a:r>
            <a:r>
              <a:rPr lang="en-US" sz="2800" dirty="0" smtClean="0"/>
              <a:t> </a:t>
            </a:r>
            <a:r>
              <a:rPr lang="en-US" sz="2800" dirty="0"/>
              <a:t>to students </a:t>
            </a:r>
            <a:r>
              <a:rPr lang="en-US" sz="2800" b="1" dirty="0"/>
              <a:t>how they will </a:t>
            </a:r>
            <a:r>
              <a:rPr lang="en-US" sz="2800" b="1" dirty="0" smtClean="0"/>
              <a:t>participate</a:t>
            </a:r>
          </a:p>
          <a:p>
            <a:pPr marL="0" indent="0">
              <a:buNone/>
            </a:pPr>
            <a:r>
              <a:rPr lang="en-US" sz="2800" dirty="0" smtClean="0"/>
              <a:t>   	</a:t>
            </a:r>
            <a:r>
              <a:rPr lang="en-US" sz="2800" i="1" dirty="0" smtClean="0"/>
              <a:t>such as:</a:t>
            </a:r>
            <a:endParaRPr lang="en-US" sz="2800" i="1" dirty="0"/>
          </a:p>
          <a:p>
            <a:pPr lvl="1">
              <a:buFont typeface="Arial" panose="020B0604020202020204" pitchFamily="34" charset="0"/>
              <a:buChar char="•"/>
            </a:pPr>
            <a:r>
              <a:rPr lang="en-US" sz="2800" dirty="0"/>
              <a:t>“Make your paper look like mine”</a:t>
            </a:r>
          </a:p>
          <a:p>
            <a:pPr lvl="1">
              <a:buFont typeface="Arial" panose="020B0604020202020204" pitchFamily="34" charset="0"/>
              <a:buChar char="•"/>
            </a:pPr>
            <a:r>
              <a:rPr lang="en-US" sz="2800" dirty="0"/>
              <a:t>“We will turn and talk with a partner before </a:t>
            </a:r>
            <a:r>
              <a:rPr lang="en-US" sz="2800" dirty="0" smtClean="0"/>
              <a:t>we write </a:t>
            </a:r>
            <a:r>
              <a:rPr lang="en-US" sz="2800" dirty="0"/>
              <a:t>on the device</a:t>
            </a:r>
            <a:r>
              <a:rPr lang="en-US" sz="2800" dirty="0" smtClean="0"/>
              <a:t>”</a:t>
            </a:r>
            <a:endParaRPr lang="en-US" sz="2800" dirty="0"/>
          </a:p>
        </p:txBody>
      </p:sp>
      <p:sp>
        <p:nvSpPr>
          <p:cNvPr id="2" name="Title 1"/>
          <p:cNvSpPr>
            <a:spLocks noGrp="1"/>
          </p:cNvSpPr>
          <p:nvPr>
            <p:ph type="title"/>
          </p:nvPr>
        </p:nvSpPr>
        <p:spPr/>
        <p:txBody>
          <a:bodyPr/>
          <a:lstStyle/>
          <a:p>
            <a:r>
              <a:rPr lang="en-US" sz="5400" b="1" dirty="0" smtClean="0"/>
              <a:t>Cue:</a:t>
            </a:r>
            <a:r>
              <a:rPr lang="en-US" dirty="0" smtClean="0"/>
              <a:t> before constructing the device</a:t>
            </a:r>
            <a:endParaRPr lang="en-US" dirty="0"/>
          </a:p>
        </p:txBody>
      </p:sp>
    </p:spTree>
    <p:extLst>
      <p:ext uri="{BB962C8B-B14F-4D97-AF65-F5344CB8AC3E}">
        <p14:creationId xmlns:p14="http://schemas.microsoft.com/office/powerpoint/2010/main" val="2170303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2466" y="1303867"/>
            <a:ext cx="5562600" cy="4525963"/>
          </a:xfrm>
        </p:spPr>
        <p:txBody>
          <a:bodyPr>
            <a:normAutofit/>
          </a:bodyPr>
          <a:lstStyle/>
          <a:p>
            <a:pPr marL="457200" indent="-457200">
              <a:buFont typeface="+mj-lt"/>
              <a:buAutoNum type="arabicPeriod"/>
            </a:pPr>
            <a:r>
              <a:rPr lang="en-US" sz="2800" dirty="0" smtClean="0"/>
              <a:t>Follow </a:t>
            </a:r>
            <a:r>
              <a:rPr lang="en-US" sz="2800" dirty="0"/>
              <a:t>the </a:t>
            </a:r>
            <a:r>
              <a:rPr lang="en-US" sz="2800" b="1" dirty="0"/>
              <a:t>linking steps </a:t>
            </a:r>
            <a:r>
              <a:rPr lang="en-US" sz="2800" dirty="0"/>
              <a:t>(unique to each routine</a:t>
            </a:r>
            <a:r>
              <a:rPr lang="en-US" sz="2800" dirty="0" smtClean="0"/>
              <a:t>)</a:t>
            </a:r>
            <a:r>
              <a:rPr lang="en-US" sz="2800" b="1" dirty="0" smtClean="0"/>
              <a:t> </a:t>
            </a:r>
          </a:p>
          <a:p>
            <a:pPr marL="457200" indent="-457200">
              <a:buFont typeface="+mj-lt"/>
              <a:buAutoNum type="arabicPeriod"/>
            </a:pPr>
            <a:r>
              <a:rPr lang="en-US" sz="2800" dirty="0" smtClean="0"/>
              <a:t>Ask </a:t>
            </a:r>
            <a:r>
              <a:rPr lang="en-US" sz="2800" dirty="0"/>
              <a:t>probing questions to </a:t>
            </a:r>
            <a:r>
              <a:rPr lang="en-US" sz="2800" b="1" dirty="0" smtClean="0"/>
              <a:t>co-construct</a:t>
            </a:r>
            <a:r>
              <a:rPr lang="en-US" sz="2800" dirty="0" smtClean="0"/>
              <a:t> </a:t>
            </a:r>
            <a:r>
              <a:rPr lang="en-US" sz="2800" dirty="0"/>
              <a:t>the device </a:t>
            </a:r>
            <a:r>
              <a:rPr lang="en-US" sz="2800" dirty="0" smtClean="0"/>
              <a:t>  (</a:t>
            </a:r>
            <a:r>
              <a:rPr lang="en-US" sz="2800" b="1" dirty="0"/>
              <a:t>GOAL:</a:t>
            </a:r>
            <a:r>
              <a:rPr lang="en-US" sz="2800" dirty="0"/>
              <a:t> students talk as much as the </a:t>
            </a:r>
            <a:r>
              <a:rPr lang="en-US" sz="2800" dirty="0" smtClean="0"/>
              <a:t>teacher)</a:t>
            </a:r>
          </a:p>
          <a:p>
            <a:pPr marL="457200" indent="-457200">
              <a:buFont typeface="+mj-lt"/>
              <a:buAutoNum type="arabicPeriod"/>
            </a:pPr>
            <a:r>
              <a:rPr lang="en-US" sz="2800" dirty="0" smtClean="0"/>
              <a:t>Provide </a:t>
            </a:r>
            <a:r>
              <a:rPr lang="en-US" sz="2800" dirty="0"/>
              <a:t>positive and corrective feedback </a:t>
            </a:r>
            <a:r>
              <a:rPr lang="en-US" sz="2800" dirty="0" smtClean="0"/>
              <a:t>to </a:t>
            </a:r>
            <a:r>
              <a:rPr lang="en-US" sz="2800" b="1" dirty="0" smtClean="0"/>
              <a:t>shape students’ </a:t>
            </a:r>
            <a:r>
              <a:rPr lang="en-US" sz="2800" b="1" dirty="0"/>
              <a:t>contributions </a:t>
            </a:r>
            <a:r>
              <a:rPr lang="en-US" sz="2800" dirty="0"/>
              <a:t>for the </a:t>
            </a:r>
            <a:r>
              <a:rPr lang="en-US" sz="2800" dirty="0" smtClean="0"/>
              <a:t>device</a:t>
            </a:r>
            <a:endParaRPr lang="en-US" sz="2800" dirty="0"/>
          </a:p>
        </p:txBody>
      </p:sp>
      <p:sp>
        <p:nvSpPr>
          <p:cNvPr id="4" name="Title 3"/>
          <p:cNvSpPr>
            <a:spLocks noGrp="1"/>
          </p:cNvSpPr>
          <p:nvPr>
            <p:ph type="title"/>
          </p:nvPr>
        </p:nvSpPr>
        <p:spPr/>
        <p:txBody>
          <a:bodyPr/>
          <a:lstStyle/>
          <a:p>
            <a:r>
              <a:rPr lang="en-US" sz="5400" b="1" dirty="0" smtClean="0"/>
              <a:t>Do:</a:t>
            </a:r>
            <a:r>
              <a:rPr lang="en-US" dirty="0" smtClean="0"/>
              <a:t> </a:t>
            </a:r>
            <a:br>
              <a:rPr lang="en-US" dirty="0" smtClean="0"/>
            </a:br>
            <a:r>
              <a:rPr lang="en-US" dirty="0" smtClean="0"/>
              <a:t>while constructing the device</a:t>
            </a:r>
            <a:endParaRPr lang="en-US" dirty="0"/>
          </a:p>
        </p:txBody>
      </p:sp>
    </p:spTree>
    <p:extLst>
      <p:ext uri="{BB962C8B-B14F-4D97-AF65-F5344CB8AC3E}">
        <p14:creationId xmlns:p14="http://schemas.microsoft.com/office/powerpoint/2010/main" val="2729434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1549400"/>
            <a:ext cx="5740400" cy="3979333"/>
          </a:xfrm>
        </p:spPr>
        <p:txBody>
          <a:bodyPr>
            <a:normAutofit/>
          </a:bodyPr>
          <a:lstStyle/>
          <a:p>
            <a:pPr marL="457200" indent="-457200">
              <a:buFont typeface="+mj-lt"/>
              <a:buAutoNum type="arabicPeriod"/>
            </a:pPr>
            <a:r>
              <a:rPr lang="en-US" sz="2800" b="1" dirty="0" smtClean="0"/>
              <a:t>Ask</a:t>
            </a:r>
            <a:r>
              <a:rPr lang="en-US" sz="2800" dirty="0" smtClean="0"/>
              <a:t> </a:t>
            </a:r>
            <a:r>
              <a:rPr lang="en-US" sz="2800" dirty="0"/>
              <a:t>questions </a:t>
            </a:r>
            <a:r>
              <a:rPr lang="en-US" sz="2800" b="1" dirty="0"/>
              <a:t>about </a:t>
            </a:r>
            <a:r>
              <a:rPr lang="en-US" sz="2800" b="1" dirty="0" smtClean="0"/>
              <a:t>content </a:t>
            </a:r>
            <a:r>
              <a:rPr lang="en-US" sz="2800" dirty="0"/>
              <a:t>on the </a:t>
            </a:r>
            <a:r>
              <a:rPr lang="en-US" sz="2800" dirty="0" smtClean="0"/>
              <a:t>device</a:t>
            </a:r>
          </a:p>
          <a:p>
            <a:pPr marL="457200" indent="-457200">
              <a:buFont typeface="+mj-lt"/>
              <a:buAutoNum type="arabicPeriod"/>
            </a:pPr>
            <a:r>
              <a:rPr lang="en-US" sz="2800" b="1" dirty="0" smtClean="0"/>
              <a:t>Ask</a:t>
            </a:r>
            <a:r>
              <a:rPr lang="en-US" sz="2800" dirty="0" smtClean="0"/>
              <a:t> </a:t>
            </a:r>
            <a:r>
              <a:rPr lang="en-US" sz="2800" dirty="0"/>
              <a:t>questions about the learning process </a:t>
            </a:r>
            <a:r>
              <a:rPr lang="en-US" sz="2800" dirty="0" smtClean="0"/>
              <a:t>and </a:t>
            </a:r>
            <a:r>
              <a:rPr lang="en-US" sz="2800" b="1" dirty="0"/>
              <a:t>how </a:t>
            </a:r>
            <a:r>
              <a:rPr lang="en-US" sz="2800" b="1" dirty="0" smtClean="0"/>
              <a:t>the </a:t>
            </a:r>
            <a:r>
              <a:rPr lang="en-US" sz="2800" b="1" dirty="0"/>
              <a:t>device </a:t>
            </a:r>
            <a:r>
              <a:rPr lang="en-US" sz="2800" b="1" dirty="0" smtClean="0"/>
              <a:t>works</a:t>
            </a:r>
          </a:p>
          <a:p>
            <a:pPr marL="457200" indent="-457200">
              <a:buFont typeface="+mj-lt"/>
              <a:buAutoNum type="arabicPeriod"/>
            </a:pPr>
            <a:r>
              <a:rPr lang="en-US" sz="2800" b="1" dirty="0" smtClean="0"/>
              <a:t>MODEL </a:t>
            </a:r>
            <a:r>
              <a:rPr lang="en-US" sz="2800" b="1" dirty="0"/>
              <a:t>how to</a:t>
            </a:r>
            <a:r>
              <a:rPr lang="en-US" sz="2800" dirty="0"/>
              <a:t> use the device as a </a:t>
            </a:r>
            <a:r>
              <a:rPr lang="en-US" sz="2800" b="1" dirty="0" smtClean="0"/>
              <a:t>study</a:t>
            </a:r>
            <a:r>
              <a:rPr lang="en-US" sz="2800" dirty="0" smtClean="0"/>
              <a:t> tool</a:t>
            </a:r>
            <a:r>
              <a:rPr lang="en-US" sz="2800" dirty="0"/>
              <a:t>, support for in class </a:t>
            </a:r>
            <a:r>
              <a:rPr lang="en-US" sz="2800" dirty="0" smtClean="0"/>
              <a:t>assignments or homework </a:t>
            </a:r>
            <a:endParaRPr lang="en-US" sz="2800" dirty="0"/>
          </a:p>
        </p:txBody>
      </p:sp>
      <p:sp>
        <p:nvSpPr>
          <p:cNvPr id="4" name="Title 3"/>
          <p:cNvSpPr>
            <a:spLocks noGrp="1"/>
          </p:cNvSpPr>
          <p:nvPr>
            <p:ph type="title"/>
          </p:nvPr>
        </p:nvSpPr>
        <p:spPr>
          <a:xfrm>
            <a:off x="189689" y="1123838"/>
            <a:ext cx="2358778" cy="4601183"/>
          </a:xfrm>
        </p:spPr>
        <p:txBody>
          <a:bodyPr/>
          <a:lstStyle/>
          <a:p>
            <a:r>
              <a:rPr lang="en-US" sz="5400" dirty="0" smtClean="0"/>
              <a:t>Review:</a:t>
            </a:r>
            <a:r>
              <a:rPr lang="en-US" dirty="0" smtClean="0"/>
              <a:t/>
            </a:r>
            <a:br>
              <a:rPr lang="en-US" dirty="0" smtClean="0"/>
            </a:br>
            <a:r>
              <a:rPr lang="en-US" dirty="0" smtClean="0"/>
              <a:t>after constructing the device</a:t>
            </a:r>
            <a:endParaRPr lang="en-US" dirty="0"/>
          </a:p>
        </p:txBody>
      </p:sp>
    </p:spTree>
    <p:extLst>
      <p:ext uri="{BB962C8B-B14F-4D97-AF65-F5344CB8AC3E}">
        <p14:creationId xmlns:p14="http://schemas.microsoft.com/office/powerpoint/2010/main" val="183313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A968682-BAF3-4E5A-80D2-E27EE598B6A0}"/>
              </a:ext>
            </a:extLst>
          </p:cNvPr>
          <p:cNvPicPr>
            <a:picLocks noGrp="1" noChangeAspect="1"/>
          </p:cNvPicPr>
          <p:nvPr>
            <p:ph idx="1"/>
          </p:nvPr>
        </p:nvPicPr>
        <p:blipFill>
          <a:blip r:embed="rId3"/>
          <a:stretch>
            <a:fillRect/>
          </a:stretch>
        </p:blipFill>
        <p:spPr>
          <a:xfrm>
            <a:off x="1024058" y="1264549"/>
            <a:ext cx="6642124" cy="2616032"/>
          </a:xfrm>
          <a:prstGeom prst="rect">
            <a:avLst/>
          </a:prstGeom>
        </p:spPr>
      </p:pic>
      <p:sp>
        <p:nvSpPr>
          <p:cNvPr id="5" name="TextBox 4"/>
          <p:cNvSpPr txBox="1"/>
          <p:nvPr/>
        </p:nvSpPr>
        <p:spPr>
          <a:xfrm>
            <a:off x="1555738" y="4202546"/>
            <a:ext cx="5578764" cy="1569660"/>
          </a:xfrm>
          <a:prstGeom prst="rect">
            <a:avLst/>
          </a:prstGeom>
          <a:solidFill>
            <a:schemeClr val="bg1"/>
          </a:solidFill>
        </p:spPr>
        <p:txBody>
          <a:bodyPr wrap="square" rtlCol="0">
            <a:spAutoFit/>
          </a:bodyPr>
          <a:lstStyle/>
          <a:p>
            <a:pPr algn="ctr"/>
            <a:r>
              <a:rPr lang="en-US" sz="3200" dirty="0" smtClean="0"/>
              <a:t>How might Cue - Do - Review positively impact student participation?</a:t>
            </a:r>
            <a:endParaRPr lang="en-US" sz="3200" dirty="0"/>
          </a:p>
        </p:txBody>
      </p:sp>
    </p:spTree>
    <p:extLst>
      <p:ext uri="{BB962C8B-B14F-4D97-AF65-F5344CB8AC3E}">
        <p14:creationId xmlns:p14="http://schemas.microsoft.com/office/powerpoint/2010/main" val="3334085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344" y="1099456"/>
            <a:ext cx="2370631" cy="2217485"/>
          </a:xfrm>
        </p:spPr>
        <p:txBody>
          <a:bodyPr>
            <a:normAutofit/>
          </a:bodyPr>
          <a:lstStyle/>
          <a:p>
            <a:pPr algn="ctr"/>
            <a:r>
              <a:rPr lang="en-US" sz="3200" b="1" dirty="0"/>
              <a:t/>
            </a:r>
            <a:br>
              <a:rPr lang="en-US" sz="3200" b="1" dirty="0"/>
            </a:br>
            <a:endParaRPr lang="en-US" sz="3200" b="1" dirty="0"/>
          </a:p>
        </p:txBody>
      </p:sp>
      <p:sp>
        <p:nvSpPr>
          <p:cNvPr id="8" name="Content Placeholder 7"/>
          <p:cNvSpPr>
            <a:spLocks noGrp="1"/>
          </p:cNvSpPr>
          <p:nvPr>
            <p:ph idx="1"/>
          </p:nvPr>
        </p:nvSpPr>
        <p:spPr>
          <a:xfrm>
            <a:off x="2901951" y="2459915"/>
            <a:ext cx="5973107" cy="1359050"/>
          </a:xfrm>
        </p:spPr>
        <p:txBody>
          <a:bodyPr>
            <a:normAutofit/>
          </a:bodyPr>
          <a:lstStyle/>
          <a:p>
            <a:pPr marL="0" lvl="0" indent="0">
              <a:buNone/>
            </a:pPr>
            <a:r>
              <a:rPr lang="en-US" sz="4000" b="1" dirty="0">
                <a:latin typeface="Calibri" panose="020F0502020204030204" pitchFamily="34" charset="0"/>
              </a:rPr>
              <a:t>Break Time!</a:t>
            </a:r>
            <a:endParaRPr lang="en-US" sz="4000" dirty="0"/>
          </a:p>
        </p:txBody>
      </p:sp>
    </p:spTree>
    <p:extLst>
      <p:ext uri="{BB962C8B-B14F-4D97-AF65-F5344CB8AC3E}">
        <p14:creationId xmlns:p14="http://schemas.microsoft.com/office/powerpoint/2010/main" val="1892826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smtClean="0">
                <a:solidFill>
                  <a:schemeClr val="tx2"/>
                </a:solidFill>
              </a:rPr>
              <a:t>University of Kansas Center for Research on Learning  2002</a:t>
            </a:r>
          </a:p>
        </p:txBody>
      </p:sp>
      <p:sp>
        <p:nvSpPr>
          <p:cNvPr id="1536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80000"/>
              </a:lnSpc>
            </a:pPr>
            <a:r>
              <a:rPr lang="en-US" altLang="en-US" sz="400">
                <a:solidFill>
                  <a:srgbClr val="FFFFFF"/>
                </a:solidFill>
              </a:rPr>
              <a:t>Course  Overhead #  </a:t>
            </a:r>
            <a:fld id="{5BB9F21E-1424-485A-9801-B83920E2AA68}" type="slidenum">
              <a:rPr lang="en-US" altLang="en-US" sz="400">
                <a:solidFill>
                  <a:srgbClr val="FFFFFF"/>
                </a:solidFill>
              </a:rPr>
              <a:pPr>
                <a:lnSpc>
                  <a:spcPct val="80000"/>
                </a:lnSpc>
              </a:pPr>
              <a:t>26</a:t>
            </a:fld>
            <a:endParaRPr lang="en-US" altLang="en-US" sz="400">
              <a:solidFill>
                <a:srgbClr val="FFFFFF"/>
              </a:solidFill>
            </a:endParaRPr>
          </a:p>
        </p:txBody>
      </p:sp>
      <p:pic>
        <p:nvPicPr>
          <p:cNvPr id="1536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325438"/>
            <a:ext cx="9137650" cy="621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082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smtClean="0">
                <a:solidFill>
                  <a:schemeClr val="tx2"/>
                </a:solidFill>
              </a:rPr>
              <a:t>University of Kansas Center for Research on Learning  2002</a:t>
            </a:r>
          </a:p>
        </p:txBody>
      </p:sp>
      <p:sp>
        <p:nvSpPr>
          <p:cNvPr id="1638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80000"/>
              </a:lnSpc>
            </a:pPr>
            <a:r>
              <a:rPr lang="en-US" altLang="en-US" sz="400">
                <a:solidFill>
                  <a:srgbClr val="FFFFFF"/>
                </a:solidFill>
              </a:rPr>
              <a:t>Course  Overhead #  </a:t>
            </a:r>
            <a:fld id="{850DBB41-C7AA-464A-8D79-05A4BFF9F948}" type="slidenum">
              <a:rPr lang="en-US" altLang="en-US" sz="400">
                <a:solidFill>
                  <a:srgbClr val="FFFFFF"/>
                </a:solidFill>
              </a:rPr>
              <a:pPr>
                <a:lnSpc>
                  <a:spcPct val="80000"/>
                </a:lnSpc>
              </a:pPr>
              <a:t>27</a:t>
            </a:fld>
            <a:endParaRPr lang="en-US" altLang="en-US" sz="400">
              <a:solidFill>
                <a:srgbClr val="FFFFFF"/>
              </a:solidFill>
            </a:endParaRPr>
          </a:p>
        </p:txBody>
      </p:sp>
      <p:pic>
        <p:nvPicPr>
          <p:cNvPr id="1638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91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266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55213" y="0"/>
            <a:ext cx="8153775" cy="2215135"/>
          </a:xfrm>
        </p:spPr>
        <p:txBody>
          <a:bodyPr>
            <a:normAutofit/>
          </a:bodyPr>
          <a:lstStyle/>
          <a:p>
            <a:pPr algn="ctr" eaLnBrk="1" hangingPunct="1">
              <a:defRPr/>
            </a:pPr>
            <a:r>
              <a:rPr lang="en-US" altLang="en-US" dirty="0"/>
              <a:t>Think About A</a:t>
            </a:r>
            <a:br>
              <a:rPr lang="en-US" altLang="en-US" dirty="0"/>
            </a:br>
            <a:r>
              <a:rPr lang="en-US" altLang="en-US" dirty="0"/>
              <a:t>Syllabus You Have Created</a:t>
            </a:r>
            <a:br>
              <a:rPr lang="en-US" altLang="en-US" dirty="0"/>
            </a:br>
            <a:endParaRPr lang="en-US" altLang="en-US" dirty="0"/>
          </a:p>
        </p:txBody>
      </p:sp>
      <p:sp>
        <p:nvSpPr>
          <p:cNvPr id="49157" name="Content Placeholder 2"/>
          <p:cNvSpPr>
            <a:spLocks noGrp="1"/>
          </p:cNvSpPr>
          <p:nvPr>
            <p:ph idx="1"/>
          </p:nvPr>
        </p:nvSpPr>
        <p:spPr>
          <a:xfrm>
            <a:off x="255588" y="2163763"/>
            <a:ext cx="8153400" cy="4403725"/>
          </a:xfrm>
        </p:spPr>
        <p:txBody>
          <a:bodyPr>
            <a:normAutofit/>
          </a:bodyPr>
          <a:lstStyle/>
          <a:p>
            <a:pPr lvl="1" eaLnBrk="1" hangingPunct="1"/>
            <a:r>
              <a:rPr lang="en-US" altLang="en-US" sz="3600" dirty="0"/>
              <a:t>What is the purpose for creating one?</a:t>
            </a:r>
          </a:p>
          <a:p>
            <a:pPr lvl="1" eaLnBrk="1" hangingPunct="1"/>
            <a:r>
              <a:rPr lang="en-US" altLang="en-US" sz="3600" dirty="0"/>
              <a:t>What content is include?</a:t>
            </a:r>
          </a:p>
          <a:p>
            <a:pPr lvl="1" eaLnBrk="1" hangingPunct="1"/>
            <a:r>
              <a:rPr lang="en-US" altLang="en-US" sz="3600" dirty="0"/>
              <a:t>How do you use it throughout the semester?</a:t>
            </a:r>
          </a:p>
          <a:p>
            <a:pPr lvl="1" eaLnBrk="1" hangingPunct="1"/>
            <a:r>
              <a:rPr lang="en-US" altLang="en-US" sz="3600" dirty="0"/>
              <a:t>What is the return on your investment of time?</a:t>
            </a:r>
          </a:p>
          <a:p>
            <a:pPr lvl="1" eaLnBrk="1" hangingPunct="1"/>
            <a:endParaRPr lang="en-US" altLang="en-US" sz="3600" dirty="0"/>
          </a:p>
        </p:txBody>
      </p:sp>
      <p:sp>
        <p:nvSpPr>
          <p:cNvPr id="4915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D8013D69-FF6D-410C-BE45-4BC1BD0B64C6}"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28</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49159" name="AutoShape 8" descr="Image result for Discuss"/>
          <p:cNvSpPr>
            <a:spLocks noChangeAspect="1" noChangeArrowheads="1"/>
          </p:cNvSpPr>
          <p:nvPr/>
        </p:nvSpPr>
        <p:spPr bwMode="auto">
          <a:xfrm>
            <a:off x="1125538" y="-2805113"/>
            <a:ext cx="3824287" cy="382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277763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52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84981" y="4487574"/>
            <a:ext cx="8174038" cy="2278062"/>
          </a:xfrm>
          <a:solidFill>
            <a:srgbClr val="7BA79D"/>
          </a:solidFill>
          <a:ln w="10000" cap="flat">
            <a:solidFill>
              <a:srgbClr val="7BA79D"/>
            </a:solidFill>
            <a:miter lim="800000"/>
            <a:headEnd/>
            <a:tailEnd/>
          </a:ln>
          <a:effectLst>
            <a:outerShdw blurRad="38100" dist="30000" dir="5400000" rotWithShape="0">
              <a:srgbClr val="000000">
                <a:alpha val="45000"/>
              </a:srgbClr>
            </a:outerShdw>
          </a:effectLst>
        </p:spPr>
        <p:txBody>
          <a:bodyPr>
            <a:normAutofit/>
          </a:bodyPr>
          <a:lstStyle/>
          <a:p>
            <a:pPr algn="ctr" eaLnBrk="1" hangingPunct="1">
              <a:buFont typeface="Wingdings" charset="0"/>
              <a:buNone/>
              <a:defRPr/>
            </a:pPr>
            <a:r>
              <a:rPr lang="en-US" sz="3600" dirty="0">
                <a:solidFill>
                  <a:schemeClr val="bg1"/>
                </a:solidFill>
                <a:ea typeface="ＭＳ Ｐゴシック" charset="0"/>
                <a:cs typeface="ＭＳ Ｐゴシック" charset="0"/>
              </a:rPr>
              <a:t>The Course Organizer Routine gives students the view from the helicopter, so they can see the trees in relation to the forest and landscape.</a:t>
            </a:r>
          </a:p>
        </p:txBody>
      </p:sp>
      <p:pic>
        <p:nvPicPr>
          <p:cNvPr id="6" name="Picture 5"/>
          <p:cNvPicPr>
            <a:picLocks noChangeAspect="1"/>
          </p:cNvPicPr>
          <p:nvPr/>
        </p:nvPicPr>
        <p:blipFill>
          <a:blip r:embed="rId4"/>
          <a:stretch>
            <a:fillRect/>
          </a:stretch>
        </p:blipFill>
        <p:spPr>
          <a:xfrm>
            <a:off x="4908166" y="1"/>
            <a:ext cx="4235834" cy="2510600"/>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172876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372758" cy="4601183"/>
          </a:xfrm>
        </p:spPr>
        <p:txBody>
          <a:bodyPr/>
          <a:lstStyle/>
          <a:p>
            <a:pPr algn="ctr"/>
            <a:r>
              <a:rPr lang="en-US" b="1" dirty="0" smtClean="0"/>
              <a:t>Introductions</a:t>
            </a:r>
            <a:endParaRPr lang="en-US" b="1" dirty="0"/>
          </a:p>
        </p:txBody>
      </p:sp>
      <p:sp>
        <p:nvSpPr>
          <p:cNvPr id="3" name="Content Placeholder 2"/>
          <p:cNvSpPr>
            <a:spLocks noGrp="1"/>
          </p:cNvSpPr>
          <p:nvPr>
            <p:ph idx="1"/>
          </p:nvPr>
        </p:nvSpPr>
        <p:spPr/>
        <p:txBody>
          <a:bodyPr>
            <a:normAutofit/>
          </a:bodyPr>
          <a:lstStyle/>
          <a:p>
            <a:r>
              <a:rPr lang="en-US" sz="3600" dirty="0" smtClean="0"/>
              <a:t>Why we’re here</a:t>
            </a:r>
          </a:p>
          <a:p>
            <a:r>
              <a:rPr lang="en-US" sz="3600" dirty="0" smtClean="0"/>
              <a:t>What you want to get out of the week </a:t>
            </a:r>
            <a:endParaRPr lang="en-US" sz="3600" dirty="0"/>
          </a:p>
          <a:p>
            <a:r>
              <a:rPr lang="en-US" sz="3600" dirty="0" smtClean="0"/>
              <a:t>What you need as a learner</a:t>
            </a:r>
          </a:p>
          <a:p>
            <a:r>
              <a:rPr lang="en-US" sz="3600" dirty="0" smtClean="0"/>
              <a:t>How I came to SIM</a:t>
            </a:r>
            <a:endParaRPr lang="en-US" sz="3600" dirty="0"/>
          </a:p>
        </p:txBody>
      </p:sp>
    </p:spTree>
    <p:extLst>
      <p:ext uri="{BB962C8B-B14F-4D97-AF65-F5344CB8AC3E}">
        <p14:creationId xmlns:p14="http://schemas.microsoft.com/office/powerpoint/2010/main" val="3443805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35230A27-1553-42F8-99D7-829868E137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A772232D-B4D6-429F-B3D1-2D9891B85E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0" name="Rectangle 2"/>
          <p:cNvSpPr>
            <a:spLocks noGrp="1" noChangeArrowheads="1"/>
          </p:cNvSpPr>
          <p:nvPr>
            <p:ph type="title"/>
          </p:nvPr>
        </p:nvSpPr>
        <p:spPr>
          <a:xfrm>
            <a:off x="723772" y="963997"/>
            <a:ext cx="2441018" cy="4938361"/>
          </a:xfrm>
        </p:spPr>
        <p:txBody>
          <a:bodyPr anchor="ctr">
            <a:normAutofit/>
          </a:bodyPr>
          <a:lstStyle/>
          <a:p>
            <a:pPr algn="r" fontAlgn="auto">
              <a:spcAft>
                <a:spcPts val="0"/>
              </a:spcAft>
              <a:defRPr/>
            </a:pPr>
            <a:r>
              <a:rPr lang="en-US" sz="3800"/>
              <a:t>The Value of Course Planning</a:t>
            </a:r>
          </a:p>
        </p:txBody>
      </p:sp>
      <p:cxnSp>
        <p:nvCxnSpPr>
          <p:cNvPr id="142" name="Straight Connector 141">
            <a:extLst>
              <a:ext uri="{FF2B5EF4-FFF2-40B4-BE49-F238E27FC236}">
                <a16:creationId xmlns:a16="http://schemas.microsoft.com/office/drawing/2014/main" id="{02CC3441-26B3-4381-B3DF-8AE3C288BC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3491" name="Rectangle 3"/>
          <p:cNvSpPr>
            <a:spLocks noGrp="1" noChangeArrowheads="1"/>
          </p:cNvSpPr>
          <p:nvPr>
            <p:ph idx="1"/>
          </p:nvPr>
        </p:nvSpPr>
        <p:spPr>
          <a:xfrm>
            <a:off x="3647389" y="963507"/>
            <a:ext cx="4805095" cy="4938851"/>
          </a:xfrm>
        </p:spPr>
        <p:txBody>
          <a:bodyPr anchor="ctr">
            <a:normAutofit fontScale="92500"/>
          </a:bodyPr>
          <a:lstStyle/>
          <a:p>
            <a:pPr lvl="1">
              <a:spcAft>
                <a:spcPct val="0"/>
              </a:spcAft>
            </a:pPr>
            <a:r>
              <a:rPr lang="en-US" altLang="en-US" sz="3600" dirty="0" smtClean="0"/>
              <a:t>Communicate </a:t>
            </a:r>
            <a:r>
              <a:rPr lang="en-US" altLang="en-US" sz="3600" dirty="0"/>
              <a:t>course </a:t>
            </a:r>
            <a:r>
              <a:rPr lang="en-US" altLang="en-US" sz="3600" dirty="0" smtClean="0"/>
              <a:t>expectations </a:t>
            </a:r>
            <a:r>
              <a:rPr lang="en-US" altLang="en-US" sz="3600" dirty="0"/>
              <a:t>about how content, learning, and social interactions will be organized during the first weeks of a course</a:t>
            </a:r>
            <a:r>
              <a:rPr lang="en-US" altLang="en-US" sz="3600" dirty="0" smtClean="0"/>
              <a:t>.</a:t>
            </a:r>
          </a:p>
          <a:p>
            <a:pPr lvl="1">
              <a:spcAft>
                <a:spcPct val="0"/>
              </a:spcAft>
            </a:pPr>
            <a:endParaRPr lang="en-US" altLang="en-US" sz="3600" dirty="0"/>
          </a:p>
          <a:p>
            <a:pPr lvl="1">
              <a:spcAft>
                <a:spcPct val="0"/>
              </a:spcAft>
            </a:pPr>
            <a:r>
              <a:rPr lang="en-US" altLang="en-US" sz="3600" dirty="0" smtClean="0"/>
              <a:t>Define </a:t>
            </a:r>
            <a:r>
              <a:rPr lang="en-US" altLang="en-US" sz="3600" dirty="0"/>
              <a:t>how the learning community will be created and maintained.</a:t>
            </a:r>
          </a:p>
        </p:txBody>
      </p:sp>
      <p:sp>
        <p:nvSpPr>
          <p:cNvPr id="63493" name="Slide Number Placeholder 3"/>
          <p:cNvSpPr>
            <a:spLocks noGrp="1"/>
          </p:cNvSpPr>
          <p:nvPr>
            <p:ph type="sldNum" sz="quarter" idx="12"/>
          </p:nvPr>
        </p:nvSpPr>
        <p:spPr bwMode="auto">
          <a:xfrm>
            <a:off x="7425343" y="6459785"/>
            <a:ext cx="98401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defTabSz="914400" rtl="0" eaLnBrk="0" fontAlgn="base" latinLnBrk="0" hangingPunct="0">
              <a:lnSpc>
                <a:spcPct val="90000"/>
              </a:lnSpc>
              <a:spcBef>
                <a:spcPct val="0"/>
              </a:spcBef>
              <a:spcAft>
                <a:spcPts val="600"/>
              </a:spcAft>
              <a:buClrTx/>
              <a:buSzTx/>
              <a:buFontTx/>
              <a:buNone/>
              <a:tabLst/>
              <a:defRPr/>
            </a:pPr>
            <a:fld id="{269E9291-D599-4179-9F86-BFF1F180AF17}" type="slidenum">
              <a:rPr kumimoji="0" lang="en-US" altLang="en-US" sz="1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S PGothic" panose="020B0600070205080204" pitchFamily="34" charset="-128"/>
                <a:cs typeface="+mn-cs"/>
              </a:rPr>
              <a:pPr marL="0" marR="0" lvl="0" indent="0" defTabSz="914400" rtl="0" eaLnBrk="0" fontAlgn="base" latinLnBrk="0" hangingPunct="0">
                <a:lnSpc>
                  <a:spcPct val="90000"/>
                </a:lnSpc>
                <a:spcBef>
                  <a:spcPct val="0"/>
                </a:spcBef>
                <a:spcAft>
                  <a:spcPts val="600"/>
                </a:spcAft>
                <a:buClrTx/>
                <a:buSzTx/>
                <a:buFontTx/>
                <a:buNone/>
                <a:tabLst/>
                <a:defRPr/>
              </a:pPr>
              <a:t>30</a:t>
            </a:fld>
            <a:endParaRPr kumimoji="0" lang="en-US" altLang="en-US" sz="1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19458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B92F4310-84D1-46F0-B559-739957441B4E}"/>
              </a:ext>
            </a:extLst>
          </p:cNvPr>
          <p:cNvGrpSpPr>
            <a:grpSpLocks/>
          </p:cNvGrpSpPr>
          <p:nvPr/>
        </p:nvGrpSpPr>
        <p:grpSpPr bwMode="auto">
          <a:xfrm>
            <a:off x="381000" y="257175"/>
            <a:ext cx="8458200" cy="6296025"/>
            <a:chOff x="400" y="162"/>
            <a:chExt cx="4956" cy="3729"/>
          </a:xfrm>
        </p:grpSpPr>
        <p:sp>
          <p:nvSpPr>
            <p:cNvPr id="2056" name="Rectangle 3">
              <a:extLst>
                <a:ext uri="{FF2B5EF4-FFF2-40B4-BE49-F238E27FC236}">
                  <a16:creationId xmlns:a16="http://schemas.microsoft.com/office/drawing/2014/main" id="{0D639916-5582-43B5-96E3-D1BB3C2FFE48}"/>
                </a:ext>
              </a:extLst>
            </p:cNvPr>
            <p:cNvSpPr>
              <a:spLocks noChangeArrowheads="1"/>
            </p:cNvSpPr>
            <p:nvPr/>
          </p:nvSpPr>
          <p:spPr bwMode="auto">
            <a:xfrm>
              <a:off x="400" y="549"/>
              <a:ext cx="4941" cy="334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57" name="Line 4">
              <a:extLst>
                <a:ext uri="{FF2B5EF4-FFF2-40B4-BE49-F238E27FC236}">
                  <a16:creationId xmlns:a16="http://schemas.microsoft.com/office/drawing/2014/main" id="{7BDCB6AD-A066-4494-B5D4-E4C1C53225B4}"/>
                </a:ext>
              </a:extLst>
            </p:cNvPr>
            <p:cNvSpPr>
              <a:spLocks noChangeShapeType="1"/>
            </p:cNvSpPr>
            <p:nvPr/>
          </p:nvSpPr>
          <p:spPr bwMode="auto">
            <a:xfrm flipH="1">
              <a:off x="400" y="1545"/>
              <a:ext cx="30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5">
              <a:extLst>
                <a:ext uri="{FF2B5EF4-FFF2-40B4-BE49-F238E27FC236}">
                  <a16:creationId xmlns:a16="http://schemas.microsoft.com/office/drawing/2014/main" id="{3D0F105F-A583-4C51-8F18-01E30AA06097}"/>
                </a:ext>
              </a:extLst>
            </p:cNvPr>
            <p:cNvSpPr>
              <a:spLocks noChangeShapeType="1"/>
            </p:cNvSpPr>
            <p:nvPr/>
          </p:nvSpPr>
          <p:spPr bwMode="auto">
            <a:xfrm>
              <a:off x="3490" y="557"/>
              <a:ext cx="0" cy="332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Rectangle 6">
              <a:extLst>
                <a:ext uri="{FF2B5EF4-FFF2-40B4-BE49-F238E27FC236}">
                  <a16:creationId xmlns:a16="http://schemas.microsoft.com/office/drawing/2014/main" id="{08716722-01C6-48FA-906E-E6D8027EFAD9}"/>
                </a:ext>
              </a:extLst>
            </p:cNvPr>
            <p:cNvSpPr>
              <a:spLocks noChangeArrowheads="1"/>
            </p:cNvSpPr>
            <p:nvPr/>
          </p:nvSpPr>
          <p:spPr bwMode="auto">
            <a:xfrm>
              <a:off x="404" y="180"/>
              <a:ext cx="1480" cy="32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60" name="Line 7">
              <a:extLst>
                <a:ext uri="{FF2B5EF4-FFF2-40B4-BE49-F238E27FC236}">
                  <a16:creationId xmlns:a16="http://schemas.microsoft.com/office/drawing/2014/main" id="{ACD89CF3-F1AE-4E9F-B9C0-70D9917DD1BB}"/>
                </a:ext>
              </a:extLst>
            </p:cNvPr>
            <p:cNvSpPr>
              <a:spLocks noChangeShapeType="1"/>
            </p:cNvSpPr>
            <p:nvPr/>
          </p:nvSpPr>
          <p:spPr bwMode="auto">
            <a:xfrm>
              <a:off x="404" y="340"/>
              <a:ext cx="147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1" name="Text Box 8">
              <a:extLst>
                <a:ext uri="{FF2B5EF4-FFF2-40B4-BE49-F238E27FC236}">
                  <a16:creationId xmlns:a16="http://schemas.microsoft.com/office/drawing/2014/main" id="{67B3496A-069A-43F9-B8C4-97918D2EC237}"/>
                </a:ext>
              </a:extLst>
            </p:cNvPr>
            <p:cNvSpPr txBox="1">
              <a:spLocks noChangeArrowheads="1"/>
            </p:cNvSpPr>
            <p:nvPr/>
          </p:nvSpPr>
          <p:spPr bwMode="auto">
            <a:xfrm>
              <a:off x="406" y="190"/>
              <a:ext cx="4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900"/>
                <a:t>Teacher(s):</a:t>
              </a:r>
            </a:p>
          </p:txBody>
        </p:sp>
        <p:sp>
          <p:nvSpPr>
            <p:cNvPr id="2062" name="Text Box 9">
              <a:extLst>
                <a:ext uri="{FF2B5EF4-FFF2-40B4-BE49-F238E27FC236}">
                  <a16:creationId xmlns:a16="http://schemas.microsoft.com/office/drawing/2014/main" id="{6F158033-1AB9-4D97-B487-48EE07347910}"/>
                </a:ext>
              </a:extLst>
            </p:cNvPr>
            <p:cNvSpPr txBox="1">
              <a:spLocks noChangeArrowheads="1"/>
            </p:cNvSpPr>
            <p:nvPr/>
          </p:nvSpPr>
          <p:spPr bwMode="auto">
            <a:xfrm>
              <a:off x="406" y="342"/>
              <a:ext cx="2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900"/>
                <a:t>Time:</a:t>
              </a:r>
            </a:p>
          </p:txBody>
        </p:sp>
        <p:sp>
          <p:nvSpPr>
            <p:cNvPr id="2063" name="Text Box 10">
              <a:extLst>
                <a:ext uri="{FF2B5EF4-FFF2-40B4-BE49-F238E27FC236}">
                  <a16:creationId xmlns:a16="http://schemas.microsoft.com/office/drawing/2014/main" id="{4B378BE7-79DF-4331-8B16-0294B785945B}"/>
                </a:ext>
              </a:extLst>
            </p:cNvPr>
            <p:cNvSpPr txBox="1">
              <a:spLocks noChangeArrowheads="1"/>
            </p:cNvSpPr>
            <p:nvPr/>
          </p:nvSpPr>
          <p:spPr bwMode="auto">
            <a:xfrm>
              <a:off x="1846" y="162"/>
              <a:ext cx="2087"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nSpc>
                  <a:spcPct val="70000"/>
                </a:lnSpc>
                <a:spcBef>
                  <a:spcPct val="0"/>
                </a:spcBef>
                <a:buFontTx/>
                <a:buNone/>
              </a:pPr>
              <a:r>
                <a:rPr lang="en-US" altLang="en-US" sz="1600" b="1"/>
                <a:t>The</a:t>
              </a:r>
              <a:endParaRPr lang="en-US" altLang="en-US" sz="2800" b="1"/>
            </a:p>
            <a:p>
              <a:pPr>
                <a:lnSpc>
                  <a:spcPct val="70000"/>
                </a:lnSpc>
                <a:spcBef>
                  <a:spcPct val="0"/>
                </a:spcBef>
                <a:buFontTx/>
                <a:buNone/>
              </a:pPr>
              <a:r>
                <a:rPr lang="en-US" altLang="en-US" b="1"/>
                <a:t>Course Organizer</a:t>
              </a:r>
              <a:endParaRPr lang="en-US" altLang="en-US" sz="2800" b="1"/>
            </a:p>
          </p:txBody>
        </p:sp>
        <p:sp>
          <p:nvSpPr>
            <p:cNvPr id="2064" name="Rectangle 11">
              <a:extLst>
                <a:ext uri="{FF2B5EF4-FFF2-40B4-BE49-F238E27FC236}">
                  <a16:creationId xmlns:a16="http://schemas.microsoft.com/office/drawing/2014/main" id="{4E5BB5D0-249F-4929-9B1E-201262A79853}"/>
                </a:ext>
              </a:extLst>
            </p:cNvPr>
            <p:cNvSpPr>
              <a:spLocks noChangeArrowheads="1"/>
            </p:cNvSpPr>
            <p:nvPr/>
          </p:nvSpPr>
          <p:spPr bwMode="auto">
            <a:xfrm>
              <a:off x="3876" y="184"/>
              <a:ext cx="1480" cy="32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65" name="Line 12">
              <a:extLst>
                <a:ext uri="{FF2B5EF4-FFF2-40B4-BE49-F238E27FC236}">
                  <a16:creationId xmlns:a16="http://schemas.microsoft.com/office/drawing/2014/main" id="{7BC6A9FD-9DFA-41B9-9E93-55C1DA93562E}"/>
                </a:ext>
              </a:extLst>
            </p:cNvPr>
            <p:cNvSpPr>
              <a:spLocks noChangeShapeType="1"/>
            </p:cNvSpPr>
            <p:nvPr/>
          </p:nvSpPr>
          <p:spPr bwMode="auto">
            <a:xfrm>
              <a:off x="3876" y="344"/>
              <a:ext cx="147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6" name="Text Box 13">
              <a:extLst>
                <a:ext uri="{FF2B5EF4-FFF2-40B4-BE49-F238E27FC236}">
                  <a16:creationId xmlns:a16="http://schemas.microsoft.com/office/drawing/2014/main" id="{07B519CA-53A2-4201-BB0F-8AFA205F4F25}"/>
                </a:ext>
              </a:extLst>
            </p:cNvPr>
            <p:cNvSpPr txBox="1">
              <a:spLocks noChangeArrowheads="1"/>
            </p:cNvSpPr>
            <p:nvPr/>
          </p:nvSpPr>
          <p:spPr bwMode="auto">
            <a:xfrm>
              <a:off x="3874" y="190"/>
              <a:ext cx="3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900"/>
                <a:t>Student:</a:t>
              </a:r>
            </a:p>
          </p:txBody>
        </p:sp>
        <p:sp>
          <p:nvSpPr>
            <p:cNvPr id="2067" name="Text Box 14">
              <a:extLst>
                <a:ext uri="{FF2B5EF4-FFF2-40B4-BE49-F238E27FC236}">
                  <a16:creationId xmlns:a16="http://schemas.microsoft.com/office/drawing/2014/main" id="{73FEA54C-6D81-4E50-B25B-65D502B76FCF}"/>
                </a:ext>
              </a:extLst>
            </p:cNvPr>
            <p:cNvSpPr txBox="1">
              <a:spLocks noChangeArrowheads="1"/>
            </p:cNvSpPr>
            <p:nvPr/>
          </p:nvSpPr>
          <p:spPr bwMode="auto">
            <a:xfrm>
              <a:off x="3874" y="342"/>
              <a:ext cx="52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900"/>
                <a:t>Course Dates:</a:t>
              </a:r>
            </a:p>
          </p:txBody>
        </p:sp>
        <p:sp>
          <p:nvSpPr>
            <p:cNvPr id="2068" name="Rectangle 15">
              <a:extLst>
                <a:ext uri="{FF2B5EF4-FFF2-40B4-BE49-F238E27FC236}">
                  <a16:creationId xmlns:a16="http://schemas.microsoft.com/office/drawing/2014/main" id="{741D7850-983E-4B47-871C-44388BB6A6D7}"/>
                </a:ext>
              </a:extLst>
            </p:cNvPr>
            <p:cNvSpPr>
              <a:spLocks noChangeArrowheads="1"/>
            </p:cNvSpPr>
            <p:nvPr/>
          </p:nvSpPr>
          <p:spPr bwMode="auto">
            <a:xfrm>
              <a:off x="3532" y="596"/>
              <a:ext cx="176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69" name="Oval 16">
              <a:extLst>
                <a:ext uri="{FF2B5EF4-FFF2-40B4-BE49-F238E27FC236}">
                  <a16:creationId xmlns:a16="http://schemas.microsoft.com/office/drawing/2014/main" id="{7CBE453C-35E8-468C-ADA8-8AEE08F5CB2A}"/>
                </a:ext>
              </a:extLst>
            </p:cNvPr>
            <p:cNvSpPr>
              <a:spLocks noChangeArrowheads="1"/>
            </p:cNvSpPr>
            <p:nvPr/>
          </p:nvSpPr>
          <p:spPr bwMode="auto">
            <a:xfrm>
              <a:off x="3764" y="620"/>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70" name="Text Box 17">
              <a:extLst>
                <a:ext uri="{FF2B5EF4-FFF2-40B4-BE49-F238E27FC236}">
                  <a16:creationId xmlns:a16="http://schemas.microsoft.com/office/drawing/2014/main" id="{7EDC02FD-C226-4EA4-A837-0424132C77FF}"/>
                </a:ext>
              </a:extLst>
            </p:cNvPr>
            <p:cNvSpPr txBox="1">
              <a:spLocks noChangeArrowheads="1"/>
            </p:cNvSpPr>
            <p:nvPr/>
          </p:nvSpPr>
          <p:spPr bwMode="auto">
            <a:xfrm>
              <a:off x="4366" y="742"/>
              <a:ext cx="2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900"/>
                <a:t>How?</a:t>
              </a:r>
            </a:p>
          </p:txBody>
        </p:sp>
        <p:sp>
          <p:nvSpPr>
            <p:cNvPr id="2071" name="Text Box 18">
              <a:extLst>
                <a:ext uri="{FF2B5EF4-FFF2-40B4-BE49-F238E27FC236}">
                  <a16:creationId xmlns:a16="http://schemas.microsoft.com/office/drawing/2014/main" id="{3FA309CF-E3D4-4DB0-84F8-A020787FEC55}"/>
                </a:ext>
              </a:extLst>
            </p:cNvPr>
            <p:cNvSpPr txBox="1">
              <a:spLocks noChangeArrowheads="1"/>
            </p:cNvSpPr>
            <p:nvPr/>
          </p:nvSpPr>
          <p:spPr bwMode="auto">
            <a:xfrm>
              <a:off x="3530" y="742"/>
              <a:ext cx="3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900"/>
                <a:t>What?</a:t>
              </a:r>
            </a:p>
          </p:txBody>
        </p:sp>
        <p:sp>
          <p:nvSpPr>
            <p:cNvPr id="2073" name="Text Box 20">
              <a:extLst>
                <a:ext uri="{FF2B5EF4-FFF2-40B4-BE49-F238E27FC236}">
                  <a16:creationId xmlns:a16="http://schemas.microsoft.com/office/drawing/2014/main" id="{681195AF-935C-4947-8EC8-02C01A297551}"/>
                </a:ext>
              </a:extLst>
            </p:cNvPr>
            <p:cNvSpPr txBox="1">
              <a:spLocks noChangeArrowheads="1"/>
            </p:cNvSpPr>
            <p:nvPr/>
          </p:nvSpPr>
          <p:spPr bwMode="auto">
            <a:xfrm>
              <a:off x="610" y="611"/>
              <a:ext cx="7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a:t>This Course:</a:t>
              </a:r>
            </a:p>
          </p:txBody>
        </p:sp>
        <p:sp>
          <p:nvSpPr>
            <p:cNvPr id="2074" name="Text Box 21">
              <a:extLst>
                <a:ext uri="{FF2B5EF4-FFF2-40B4-BE49-F238E27FC236}">
                  <a16:creationId xmlns:a16="http://schemas.microsoft.com/office/drawing/2014/main" id="{3BDD7999-D866-4806-ADB6-A75FB72411FF}"/>
                </a:ext>
              </a:extLst>
            </p:cNvPr>
            <p:cNvSpPr txBox="1">
              <a:spLocks noChangeArrowheads="1"/>
            </p:cNvSpPr>
            <p:nvPr/>
          </p:nvSpPr>
          <p:spPr bwMode="auto">
            <a:xfrm>
              <a:off x="3504" y="832"/>
              <a:ext cx="5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400"/>
                <a:t>Content:</a:t>
              </a:r>
            </a:p>
          </p:txBody>
        </p:sp>
        <p:sp>
          <p:nvSpPr>
            <p:cNvPr id="2075" name="Text Box 22">
              <a:extLst>
                <a:ext uri="{FF2B5EF4-FFF2-40B4-BE49-F238E27FC236}">
                  <a16:creationId xmlns:a16="http://schemas.microsoft.com/office/drawing/2014/main" id="{1C2660A9-9C1F-48EC-8145-DDE7DDA0C34D}"/>
                </a:ext>
              </a:extLst>
            </p:cNvPr>
            <p:cNvSpPr txBox="1">
              <a:spLocks noChangeArrowheads="1"/>
            </p:cNvSpPr>
            <p:nvPr/>
          </p:nvSpPr>
          <p:spPr bwMode="auto">
            <a:xfrm>
              <a:off x="3507" y="1352"/>
              <a:ext cx="4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400"/>
                <a:t>Process:</a:t>
              </a:r>
            </a:p>
          </p:txBody>
        </p:sp>
        <p:sp>
          <p:nvSpPr>
            <p:cNvPr id="2076" name="Text Box 23">
              <a:extLst>
                <a:ext uri="{FF2B5EF4-FFF2-40B4-BE49-F238E27FC236}">
                  <a16:creationId xmlns:a16="http://schemas.microsoft.com/office/drawing/2014/main" id="{D764B3D5-252A-4DBC-9B41-2A6EE0339FD1}"/>
                </a:ext>
              </a:extLst>
            </p:cNvPr>
            <p:cNvSpPr txBox="1">
              <a:spLocks noChangeArrowheads="1"/>
            </p:cNvSpPr>
            <p:nvPr/>
          </p:nvSpPr>
          <p:spPr bwMode="auto">
            <a:xfrm>
              <a:off x="3920" y="1955"/>
              <a:ext cx="100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200"/>
                <a:t>Course Progress Graph</a:t>
              </a:r>
            </a:p>
          </p:txBody>
        </p:sp>
        <p:sp>
          <p:nvSpPr>
            <p:cNvPr id="2077" name="Line 24">
              <a:extLst>
                <a:ext uri="{FF2B5EF4-FFF2-40B4-BE49-F238E27FC236}">
                  <a16:creationId xmlns:a16="http://schemas.microsoft.com/office/drawing/2014/main" id="{0230B9E3-EFD8-4DDD-91F8-894ED0E771B8}"/>
                </a:ext>
              </a:extLst>
            </p:cNvPr>
            <p:cNvSpPr>
              <a:spLocks noChangeShapeType="1"/>
            </p:cNvSpPr>
            <p:nvPr/>
          </p:nvSpPr>
          <p:spPr bwMode="auto">
            <a:xfrm>
              <a:off x="3488" y="1980"/>
              <a:ext cx="18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078" name="Group 25">
              <a:extLst>
                <a:ext uri="{FF2B5EF4-FFF2-40B4-BE49-F238E27FC236}">
                  <a16:creationId xmlns:a16="http://schemas.microsoft.com/office/drawing/2014/main" id="{24E8102D-3DB1-43E6-AA1B-ADB4A45A491D}"/>
                </a:ext>
              </a:extLst>
            </p:cNvPr>
            <p:cNvGrpSpPr>
              <a:grpSpLocks/>
            </p:cNvGrpSpPr>
            <p:nvPr/>
          </p:nvGrpSpPr>
          <p:grpSpPr bwMode="auto">
            <a:xfrm>
              <a:off x="3488" y="2100"/>
              <a:ext cx="1860" cy="1316"/>
              <a:chOff x="3488" y="2100"/>
              <a:chExt cx="1860" cy="1316"/>
            </a:xfrm>
          </p:grpSpPr>
          <p:sp>
            <p:nvSpPr>
              <p:cNvPr id="2086" name="Rectangle 26">
                <a:extLst>
                  <a:ext uri="{FF2B5EF4-FFF2-40B4-BE49-F238E27FC236}">
                    <a16:creationId xmlns:a16="http://schemas.microsoft.com/office/drawing/2014/main" id="{2DEA6848-38A2-400D-B43B-D7BCB8964858}"/>
                  </a:ext>
                </a:extLst>
              </p:cNvPr>
              <p:cNvSpPr>
                <a:spLocks noChangeArrowheads="1"/>
              </p:cNvSpPr>
              <p:nvPr/>
            </p:nvSpPr>
            <p:spPr bwMode="auto">
              <a:xfrm>
                <a:off x="3488" y="2100"/>
                <a:ext cx="1860" cy="13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87" name="Line 27">
                <a:extLst>
                  <a:ext uri="{FF2B5EF4-FFF2-40B4-BE49-F238E27FC236}">
                    <a16:creationId xmlns:a16="http://schemas.microsoft.com/office/drawing/2014/main" id="{DE66B4D2-598C-4F93-A00C-1245B2F3489E}"/>
                  </a:ext>
                </a:extLst>
              </p:cNvPr>
              <p:cNvSpPr>
                <a:spLocks noChangeShapeType="1"/>
              </p:cNvSpPr>
              <p:nvPr/>
            </p:nvSpPr>
            <p:spPr bwMode="auto">
              <a:xfrm>
                <a:off x="3492" y="2160"/>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8" name="Line 28">
                <a:extLst>
                  <a:ext uri="{FF2B5EF4-FFF2-40B4-BE49-F238E27FC236}">
                    <a16:creationId xmlns:a16="http://schemas.microsoft.com/office/drawing/2014/main" id="{5CF69DAF-BFD3-47D1-8202-F9C9DB125F2D}"/>
                  </a:ext>
                </a:extLst>
              </p:cNvPr>
              <p:cNvSpPr>
                <a:spLocks noChangeShapeType="1"/>
              </p:cNvSpPr>
              <p:nvPr/>
            </p:nvSpPr>
            <p:spPr bwMode="auto">
              <a:xfrm>
                <a:off x="3492" y="2224"/>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9" name="Line 29">
                <a:extLst>
                  <a:ext uri="{FF2B5EF4-FFF2-40B4-BE49-F238E27FC236}">
                    <a16:creationId xmlns:a16="http://schemas.microsoft.com/office/drawing/2014/main" id="{C140A489-34D7-4A5C-B790-8916C06CD142}"/>
                  </a:ext>
                </a:extLst>
              </p:cNvPr>
              <p:cNvSpPr>
                <a:spLocks noChangeShapeType="1"/>
              </p:cNvSpPr>
              <p:nvPr/>
            </p:nvSpPr>
            <p:spPr bwMode="auto">
              <a:xfrm>
                <a:off x="3492" y="2288"/>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0" name="Line 30">
                <a:extLst>
                  <a:ext uri="{FF2B5EF4-FFF2-40B4-BE49-F238E27FC236}">
                    <a16:creationId xmlns:a16="http://schemas.microsoft.com/office/drawing/2014/main" id="{2DA1F583-AD4F-4A29-888E-66B34420E288}"/>
                  </a:ext>
                </a:extLst>
              </p:cNvPr>
              <p:cNvSpPr>
                <a:spLocks noChangeShapeType="1"/>
              </p:cNvSpPr>
              <p:nvPr/>
            </p:nvSpPr>
            <p:spPr bwMode="auto">
              <a:xfrm>
                <a:off x="3492" y="2348"/>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1" name="Line 31">
                <a:extLst>
                  <a:ext uri="{FF2B5EF4-FFF2-40B4-BE49-F238E27FC236}">
                    <a16:creationId xmlns:a16="http://schemas.microsoft.com/office/drawing/2014/main" id="{94EC063B-9EDD-47C7-B100-A739BB351869}"/>
                  </a:ext>
                </a:extLst>
              </p:cNvPr>
              <p:cNvSpPr>
                <a:spLocks noChangeShapeType="1"/>
              </p:cNvSpPr>
              <p:nvPr/>
            </p:nvSpPr>
            <p:spPr bwMode="auto">
              <a:xfrm>
                <a:off x="3492" y="2412"/>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2" name="Line 32">
                <a:extLst>
                  <a:ext uri="{FF2B5EF4-FFF2-40B4-BE49-F238E27FC236}">
                    <a16:creationId xmlns:a16="http://schemas.microsoft.com/office/drawing/2014/main" id="{7FBC3F9A-BF06-4753-9449-E78A5DCB1801}"/>
                  </a:ext>
                </a:extLst>
              </p:cNvPr>
              <p:cNvSpPr>
                <a:spLocks noChangeShapeType="1"/>
              </p:cNvSpPr>
              <p:nvPr/>
            </p:nvSpPr>
            <p:spPr bwMode="auto">
              <a:xfrm>
                <a:off x="3492" y="2472"/>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3" name="Line 33">
                <a:extLst>
                  <a:ext uri="{FF2B5EF4-FFF2-40B4-BE49-F238E27FC236}">
                    <a16:creationId xmlns:a16="http://schemas.microsoft.com/office/drawing/2014/main" id="{69FCF0B6-A0FD-4E9B-8E9B-E3399C280EEA}"/>
                  </a:ext>
                </a:extLst>
              </p:cNvPr>
              <p:cNvSpPr>
                <a:spLocks noChangeShapeType="1"/>
              </p:cNvSpPr>
              <p:nvPr/>
            </p:nvSpPr>
            <p:spPr bwMode="auto">
              <a:xfrm>
                <a:off x="3492" y="2528"/>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4" name="Line 34">
                <a:extLst>
                  <a:ext uri="{FF2B5EF4-FFF2-40B4-BE49-F238E27FC236}">
                    <a16:creationId xmlns:a16="http://schemas.microsoft.com/office/drawing/2014/main" id="{36C98D05-136E-4C94-AFBA-E4AF6B0EF3E0}"/>
                  </a:ext>
                </a:extLst>
              </p:cNvPr>
              <p:cNvSpPr>
                <a:spLocks noChangeShapeType="1"/>
              </p:cNvSpPr>
              <p:nvPr/>
            </p:nvSpPr>
            <p:spPr bwMode="auto">
              <a:xfrm>
                <a:off x="3492" y="2600"/>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5" name="Line 35">
                <a:extLst>
                  <a:ext uri="{FF2B5EF4-FFF2-40B4-BE49-F238E27FC236}">
                    <a16:creationId xmlns:a16="http://schemas.microsoft.com/office/drawing/2014/main" id="{C93ECBC2-5EF8-409D-A495-3A262A41BC72}"/>
                  </a:ext>
                </a:extLst>
              </p:cNvPr>
              <p:cNvSpPr>
                <a:spLocks noChangeShapeType="1"/>
              </p:cNvSpPr>
              <p:nvPr/>
            </p:nvSpPr>
            <p:spPr bwMode="auto">
              <a:xfrm>
                <a:off x="3492" y="2660"/>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6" name="Line 36">
                <a:extLst>
                  <a:ext uri="{FF2B5EF4-FFF2-40B4-BE49-F238E27FC236}">
                    <a16:creationId xmlns:a16="http://schemas.microsoft.com/office/drawing/2014/main" id="{B3331C30-7F12-4BE7-91D6-0EA77D5FF84C}"/>
                  </a:ext>
                </a:extLst>
              </p:cNvPr>
              <p:cNvSpPr>
                <a:spLocks noChangeShapeType="1"/>
              </p:cNvSpPr>
              <p:nvPr/>
            </p:nvSpPr>
            <p:spPr bwMode="auto">
              <a:xfrm>
                <a:off x="3492" y="2724"/>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7" name="Line 37">
                <a:extLst>
                  <a:ext uri="{FF2B5EF4-FFF2-40B4-BE49-F238E27FC236}">
                    <a16:creationId xmlns:a16="http://schemas.microsoft.com/office/drawing/2014/main" id="{3CF29E10-2C4E-4F16-9626-2FEEE96AE197}"/>
                  </a:ext>
                </a:extLst>
              </p:cNvPr>
              <p:cNvSpPr>
                <a:spLocks noChangeShapeType="1"/>
              </p:cNvSpPr>
              <p:nvPr/>
            </p:nvSpPr>
            <p:spPr bwMode="auto">
              <a:xfrm>
                <a:off x="3492" y="2780"/>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8" name="Line 38">
                <a:extLst>
                  <a:ext uri="{FF2B5EF4-FFF2-40B4-BE49-F238E27FC236}">
                    <a16:creationId xmlns:a16="http://schemas.microsoft.com/office/drawing/2014/main" id="{2F4E413E-3758-4D42-8E0B-7B89C254335E}"/>
                  </a:ext>
                </a:extLst>
              </p:cNvPr>
              <p:cNvSpPr>
                <a:spLocks noChangeShapeType="1"/>
              </p:cNvSpPr>
              <p:nvPr/>
            </p:nvSpPr>
            <p:spPr bwMode="auto">
              <a:xfrm>
                <a:off x="3492" y="2848"/>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 name="Line 39">
                <a:extLst>
                  <a:ext uri="{FF2B5EF4-FFF2-40B4-BE49-F238E27FC236}">
                    <a16:creationId xmlns:a16="http://schemas.microsoft.com/office/drawing/2014/main" id="{1574D18E-E46D-40AF-9D39-03E5444BE941}"/>
                  </a:ext>
                </a:extLst>
              </p:cNvPr>
              <p:cNvSpPr>
                <a:spLocks noChangeShapeType="1"/>
              </p:cNvSpPr>
              <p:nvPr/>
            </p:nvSpPr>
            <p:spPr bwMode="auto">
              <a:xfrm>
                <a:off x="3492" y="2908"/>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0" name="Line 40">
                <a:extLst>
                  <a:ext uri="{FF2B5EF4-FFF2-40B4-BE49-F238E27FC236}">
                    <a16:creationId xmlns:a16="http://schemas.microsoft.com/office/drawing/2014/main" id="{8AFA9534-6043-42DA-BE13-ECFEAA696943}"/>
                  </a:ext>
                </a:extLst>
              </p:cNvPr>
              <p:cNvSpPr>
                <a:spLocks noChangeShapeType="1"/>
              </p:cNvSpPr>
              <p:nvPr/>
            </p:nvSpPr>
            <p:spPr bwMode="auto">
              <a:xfrm>
                <a:off x="3492" y="2972"/>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1" name="Line 41">
                <a:extLst>
                  <a:ext uri="{FF2B5EF4-FFF2-40B4-BE49-F238E27FC236}">
                    <a16:creationId xmlns:a16="http://schemas.microsoft.com/office/drawing/2014/main" id="{57927417-68FC-4209-934D-07CD13A48843}"/>
                  </a:ext>
                </a:extLst>
              </p:cNvPr>
              <p:cNvSpPr>
                <a:spLocks noChangeShapeType="1"/>
              </p:cNvSpPr>
              <p:nvPr/>
            </p:nvSpPr>
            <p:spPr bwMode="auto">
              <a:xfrm>
                <a:off x="3492" y="3032"/>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2" name="Line 42">
                <a:extLst>
                  <a:ext uri="{FF2B5EF4-FFF2-40B4-BE49-F238E27FC236}">
                    <a16:creationId xmlns:a16="http://schemas.microsoft.com/office/drawing/2014/main" id="{10C71E33-8479-4343-993E-C1942D2F983F}"/>
                  </a:ext>
                </a:extLst>
              </p:cNvPr>
              <p:cNvSpPr>
                <a:spLocks noChangeShapeType="1"/>
              </p:cNvSpPr>
              <p:nvPr/>
            </p:nvSpPr>
            <p:spPr bwMode="auto">
              <a:xfrm>
                <a:off x="3492" y="3092"/>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3" name="Line 43">
                <a:extLst>
                  <a:ext uri="{FF2B5EF4-FFF2-40B4-BE49-F238E27FC236}">
                    <a16:creationId xmlns:a16="http://schemas.microsoft.com/office/drawing/2014/main" id="{42737E7A-82D1-445A-9DF6-CDA8FBB80CDC}"/>
                  </a:ext>
                </a:extLst>
              </p:cNvPr>
              <p:cNvSpPr>
                <a:spLocks noChangeShapeType="1"/>
              </p:cNvSpPr>
              <p:nvPr/>
            </p:nvSpPr>
            <p:spPr bwMode="auto">
              <a:xfrm>
                <a:off x="3492" y="3156"/>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4" name="Line 44">
                <a:extLst>
                  <a:ext uri="{FF2B5EF4-FFF2-40B4-BE49-F238E27FC236}">
                    <a16:creationId xmlns:a16="http://schemas.microsoft.com/office/drawing/2014/main" id="{E3E8B024-9037-4AF1-A096-532C7BFAF136}"/>
                  </a:ext>
                </a:extLst>
              </p:cNvPr>
              <p:cNvSpPr>
                <a:spLocks noChangeShapeType="1"/>
              </p:cNvSpPr>
              <p:nvPr/>
            </p:nvSpPr>
            <p:spPr bwMode="auto">
              <a:xfrm>
                <a:off x="3492" y="3216"/>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5" name="Line 45">
                <a:extLst>
                  <a:ext uri="{FF2B5EF4-FFF2-40B4-BE49-F238E27FC236}">
                    <a16:creationId xmlns:a16="http://schemas.microsoft.com/office/drawing/2014/main" id="{D8331C0E-99C6-4524-9791-11514D94420E}"/>
                  </a:ext>
                </a:extLst>
              </p:cNvPr>
              <p:cNvSpPr>
                <a:spLocks noChangeShapeType="1"/>
              </p:cNvSpPr>
              <p:nvPr/>
            </p:nvSpPr>
            <p:spPr bwMode="auto">
              <a:xfrm>
                <a:off x="3492" y="3276"/>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6" name="Line 46">
                <a:extLst>
                  <a:ext uri="{FF2B5EF4-FFF2-40B4-BE49-F238E27FC236}">
                    <a16:creationId xmlns:a16="http://schemas.microsoft.com/office/drawing/2014/main" id="{2ECE2709-5F25-4702-BD96-13FD94F3E1FB}"/>
                  </a:ext>
                </a:extLst>
              </p:cNvPr>
              <p:cNvSpPr>
                <a:spLocks noChangeShapeType="1"/>
              </p:cNvSpPr>
              <p:nvPr/>
            </p:nvSpPr>
            <p:spPr bwMode="auto">
              <a:xfrm>
                <a:off x="3492" y="3344"/>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7" name="Line 47">
                <a:extLst>
                  <a:ext uri="{FF2B5EF4-FFF2-40B4-BE49-F238E27FC236}">
                    <a16:creationId xmlns:a16="http://schemas.microsoft.com/office/drawing/2014/main" id="{DA9B9BB0-7B0C-442B-BE68-D81A5DB07CF7}"/>
                  </a:ext>
                </a:extLst>
              </p:cNvPr>
              <p:cNvSpPr>
                <a:spLocks noChangeShapeType="1"/>
              </p:cNvSpPr>
              <p:nvPr/>
            </p:nvSpPr>
            <p:spPr bwMode="auto">
              <a:xfrm>
                <a:off x="3624"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8" name="Line 48">
                <a:extLst>
                  <a:ext uri="{FF2B5EF4-FFF2-40B4-BE49-F238E27FC236}">
                    <a16:creationId xmlns:a16="http://schemas.microsoft.com/office/drawing/2014/main" id="{D8866F3E-CE75-46C8-B539-3AD25FDA47CD}"/>
                  </a:ext>
                </a:extLst>
              </p:cNvPr>
              <p:cNvSpPr>
                <a:spLocks noChangeShapeType="1"/>
              </p:cNvSpPr>
              <p:nvPr/>
            </p:nvSpPr>
            <p:spPr bwMode="auto">
              <a:xfrm>
                <a:off x="3688"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9" name="Line 49">
                <a:extLst>
                  <a:ext uri="{FF2B5EF4-FFF2-40B4-BE49-F238E27FC236}">
                    <a16:creationId xmlns:a16="http://schemas.microsoft.com/office/drawing/2014/main" id="{740136DA-10A3-4CBE-9C93-080472DFD72B}"/>
                  </a:ext>
                </a:extLst>
              </p:cNvPr>
              <p:cNvSpPr>
                <a:spLocks noChangeShapeType="1"/>
              </p:cNvSpPr>
              <p:nvPr/>
            </p:nvSpPr>
            <p:spPr bwMode="auto">
              <a:xfrm>
                <a:off x="375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0" name="Line 50">
                <a:extLst>
                  <a:ext uri="{FF2B5EF4-FFF2-40B4-BE49-F238E27FC236}">
                    <a16:creationId xmlns:a16="http://schemas.microsoft.com/office/drawing/2014/main" id="{69D905E3-2A4E-4020-94FF-3CB5F42E0FC9}"/>
                  </a:ext>
                </a:extLst>
              </p:cNvPr>
              <p:cNvSpPr>
                <a:spLocks noChangeShapeType="1"/>
              </p:cNvSpPr>
              <p:nvPr/>
            </p:nvSpPr>
            <p:spPr bwMode="auto">
              <a:xfrm>
                <a:off x="381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1" name="Line 51">
                <a:extLst>
                  <a:ext uri="{FF2B5EF4-FFF2-40B4-BE49-F238E27FC236}">
                    <a16:creationId xmlns:a16="http://schemas.microsoft.com/office/drawing/2014/main" id="{A4321D12-1B96-43B6-BE98-FE2E75B4F836}"/>
                  </a:ext>
                </a:extLst>
              </p:cNvPr>
              <p:cNvSpPr>
                <a:spLocks noChangeShapeType="1"/>
              </p:cNvSpPr>
              <p:nvPr/>
            </p:nvSpPr>
            <p:spPr bwMode="auto">
              <a:xfrm>
                <a:off x="387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2" name="Line 52">
                <a:extLst>
                  <a:ext uri="{FF2B5EF4-FFF2-40B4-BE49-F238E27FC236}">
                    <a16:creationId xmlns:a16="http://schemas.microsoft.com/office/drawing/2014/main" id="{5B4FAA50-35FE-45DB-81DF-200CB114B096}"/>
                  </a:ext>
                </a:extLst>
              </p:cNvPr>
              <p:cNvSpPr>
                <a:spLocks noChangeShapeType="1"/>
              </p:cNvSpPr>
              <p:nvPr/>
            </p:nvSpPr>
            <p:spPr bwMode="auto">
              <a:xfrm>
                <a:off x="3936"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3" name="Line 53">
                <a:extLst>
                  <a:ext uri="{FF2B5EF4-FFF2-40B4-BE49-F238E27FC236}">
                    <a16:creationId xmlns:a16="http://schemas.microsoft.com/office/drawing/2014/main" id="{5F8F8678-D6DD-4CB2-A90F-0FECEC601D1F}"/>
                  </a:ext>
                </a:extLst>
              </p:cNvPr>
              <p:cNvSpPr>
                <a:spLocks noChangeShapeType="1"/>
              </p:cNvSpPr>
              <p:nvPr/>
            </p:nvSpPr>
            <p:spPr bwMode="auto">
              <a:xfrm>
                <a:off x="3996"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4" name="Line 54">
                <a:extLst>
                  <a:ext uri="{FF2B5EF4-FFF2-40B4-BE49-F238E27FC236}">
                    <a16:creationId xmlns:a16="http://schemas.microsoft.com/office/drawing/2014/main" id="{9683F1B0-4987-42D0-A660-AF2EBB42E9ED}"/>
                  </a:ext>
                </a:extLst>
              </p:cNvPr>
              <p:cNvSpPr>
                <a:spLocks noChangeShapeType="1"/>
              </p:cNvSpPr>
              <p:nvPr/>
            </p:nvSpPr>
            <p:spPr bwMode="auto">
              <a:xfrm>
                <a:off x="4060"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5" name="Line 55">
                <a:extLst>
                  <a:ext uri="{FF2B5EF4-FFF2-40B4-BE49-F238E27FC236}">
                    <a16:creationId xmlns:a16="http://schemas.microsoft.com/office/drawing/2014/main" id="{7AFBE3B6-F24B-4505-ABB2-7A6312D1FA66}"/>
                  </a:ext>
                </a:extLst>
              </p:cNvPr>
              <p:cNvSpPr>
                <a:spLocks noChangeShapeType="1"/>
              </p:cNvSpPr>
              <p:nvPr/>
            </p:nvSpPr>
            <p:spPr bwMode="auto">
              <a:xfrm>
                <a:off x="4120"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6" name="Line 56">
                <a:extLst>
                  <a:ext uri="{FF2B5EF4-FFF2-40B4-BE49-F238E27FC236}">
                    <a16:creationId xmlns:a16="http://schemas.microsoft.com/office/drawing/2014/main" id="{FCB42947-3594-46DC-93DD-1BA70C2AA0B1}"/>
                  </a:ext>
                </a:extLst>
              </p:cNvPr>
              <p:cNvSpPr>
                <a:spLocks noChangeShapeType="1"/>
              </p:cNvSpPr>
              <p:nvPr/>
            </p:nvSpPr>
            <p:spPr bwMode="auto">
              <a:xfrm>
                <a:off x="4180"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7" name="Line 57">
                <a:extLst>
                  <a:ext uri="{FF2B5EF4-FFF2-40B4-BE49-F238E27FC236}">
                    <a16:creationId xmlns:a16="http://schemas.microsoft.com/office/drawing/2014/main" id="{2606C3BD-989A-46E0-8EE5-48B788780797}"/>
                  </a:ext>
                </a:extLst>
              </p:cNvPr>
              <p:cNvSpPr>
                <a:spLocks noChangeShapeType="1"/>
              </p:cNvSpPr>
              <p:nvPr/>
            </p:nvSpPr>
            <p:spPr bwMode="auto">
              <a:xfrm>
                <a:off x="4244"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8" name="Line 58">
                <a:extLst>
                  <a:ext uri="{FF2B5EF4-FFF2-40B4-BE49-F238E27FC236}">
                    <a16:creationId xmlns:a16="http://schemas.microsoft.com/office/drawing/2014/main" id="{806F2A92-7C0A-4189-9B4D-FBE48668009E}"/>
                  </a:ext>
                </a:extLst>
              </p:cNvPr>
              <p:cNvSpPr>
                <a:spLocks noChangeShapeType="1"/>
              </p:cNvSpPr>
              <p:nvPr/>
            </p:nvSpPr>
            <p:spPr bwMode="auto">
              <a:xfrm>
                <a:off x="4308"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9" name="Line 59">
                <a:extLst>
                  <a:ext uri="{FF2B5EF4-FFF2-40B4-BE49-F238E27FC236}">
                    <a16:creationId xmlns:a16="http://schemas.microsoft.com/office/drawing/2014/main" id="{A92395BE-E65E-42A3-BCC8-C9CDC492BB04}"/>
                  </a:ext>
                </a:extLst>
              </p:cNvPr>
              <p:cNvSpPr>
                <a:spLocks noChangeShapeType="1"/>
              </p:cNvSpPr>
              <p:nvPr/>
            </p:nvSpPr>
            <p:spPr bwMode="auto">
              <a:xfrm>
                <a:off x="4364"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0" name="Line 60">
                <a:extLst>
                  <a:ext uri="{FF2B5EF4-FFF2-40B4-BE49-F238E27FC236}">
                    <a16:creationId xmlns:a16="http://schemas.microsoft.com/office/drawing/2014/main" id="{EEE7A950-B678-4B5E-B9F9-3383ED13DBE5}"/>
                  </a:ext>
                </a:extLst>
              </p:cNvPr>
              <p:cNvSpPr>
                <a:spLocks noChangeShapeType="1"/>
              </p:cNvSpPr>
              <p:nvPr/>
            </p:nvSpPr>
            <p:spPr bwMode="auto">
              <a:xfrm>
                <a:off x="4428"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1" name="Line 61">
                <a:extLst>
                  <a:ext uri="{FF2B5EF4-FFF2-40B4-BE49-F238E27FC236}">
                    <a16:creationId xmlns:a16="http://schemas.microsoft.com/office/drawing/2014/main" id="{C8FA22F6-13F9-44D8-A0F9-6D7E939F54A4}"/>
                  </a:ext>
                </a:extLst>
              </p:cNvPr>
              <p:cNvSpPr>
                <a:spLocks noChangeShapeType="1"/>
              </p:cNvSpPr>
              <p:nvPr/>
            </p:nvSpPr>
            <p:spPr bwMode="auto">
              <a:xfrm>
                <a:off x="449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2" name="Line 62">
                <a:extLst>
                  <a:ext uri="{FF2B5EF4-FFF2-40B4-BE49-F238E27FC236}">
                    <a16:creationId xmlns:a16="http://schemas.microsoft.com/office/drawing/2014/main" id="{26DFFBCE-6EF3-4795-B28A-90D11BC1CA00}"/>
                  </a:ext>
                </a:extLst>
              </p:cNvPr>
              <p:cNvSpPr>
                <a:spLocks noChangeShapeType="1"/>
              </p:cNvSpPr>
              <p:nvPr/>
            </p:nvSpPr>
            <p:spPr bwMode="auto">
              <a:xfrm>
                <a:off x="455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3" name="Line 63">
                <a:extLst>
                  <a:ext uri="{FF2B5EF4-FFF2-40B4-BE49-F238E27FC236}">
                    <a16:creationId xmlns:a16="http://schemas.microsoft.com/office/drawing/2014/main" id="{15657AB8-40B4-4237-A7B9-B11871F7103F}"/>
                  </a:ext>
                </a:extLst>
              </p:cNvPr>
              <p:cNvSpPr>
                <a:spLocks noChangeShapeType="1"/>
              </p:cNvSpPr>
              <p:nvPr/>
            </p:nvSpPr>
            <p:spPr bwMode="auto">
              <a:xfrm>
                <a:off x="4616"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4" name="Line 64">
                <a:extLst>
                  <a:ext uri="{FF2B5EF4-FFF2-40B4-BE49-F238E27FC236}">
                    <a16:creationId xmlns:a16="http://schemas.microsoft.com/office/drawing/2014/main" id="{4C686791-7AC1-4992-AC98-221B4CB271F9}"/>
                  </a:ext>
                </a:extLst>
              </p:cNvPr>
              <p:cNvSpPr>
                <a:spLocks noChangeShapeType="1"/>
              </p:cNvSpPr>
              <p:nvPr/>
            </p:nvSpPr>
            <p:spPr bwMode="auto">
              <a:xfrm>
                <a:off x="4680"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5" name="Line 65">
                <a:extLst>
                  <a:ext uri="{FF2B5EF4-FFF2-40B4-BE49-F238E27FC236}">
                    <a16:creationId xmlns:a16="http://schemas.microsoft.com/office/drawing/2014/main" id="{EF2EEEEB-48F4-4718-9AA4-6D42D1063FE4}"/>
                  </a:ext>
                </a:extLst>
              </p:cNvPr>
              <p:cNvSpPr>
                <a:spLocks noChangeShapeType="1"/>
              </p:cNvSpPr>
              <p:nvPr/>
            </p:nvSpPr>
            <p:spPr bwMode="auto">
              <a:xfrm>
                <a:off x="4740"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6" name="Line 66">
                <a:extLst>
                  <a:ext uri="{FF2B5EF4-FFF2-40B4-BE49-F238E27FC236}">
                    <a16:creationId xmlns:a16="http://schemas.microsoft.com/office/drawing/2014/main" id="{5BBB95E9-C086-40A4-8B73-67648C4175F8}"/>
                  </a:ext>
                </a:extLst>
              </p:cNvPr>
              <p:cNvSpPr>
                <a:spLocks noChangeShapeType="1"/>
              </p:cNvSpPr>
              <p:nvPr/>
            </p:nvSpPr>
            <p:spPr bwMode="auto">
              <a:xfrm>
                <a:off x="4800"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7" name="Line 67">
                <a:extLst>
                  <a:ext uri="{FF2B5EF4-FFF2-40B4-BE49-F238E27FC236}">
                    <a16:creationId xmlns:a16="http://schemas.microsoft.com/office/drawing/2014/main" id="{31A1E0EA-5CE9-4163-8D11-B2D07AC6C03C}"/>
                  </a:ext>
                </a:extLst>
              </p:cNvPr>
              <p:cNvSpPr>
                <a:spLocks noChangeShapeType="1"/>
              </p:cNvSpPr>
              <p:nvPr/>
            </p:nvSpPr>
            <p:spPr bwMode="auto">
              <a:xfrm>
                <a:off x="4860"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8" name="Line 68">
                <a:extLst>
                  <a:ext uri="{FF2B5EF4-FFF2-40B4-BE49-F238E27FC236}">
                    <a16:creationId xmlns:a16="http://schemas.microsoft.com/office/drawing/2014/main" id="{D654D2C0-6F26-4B0F-971F-CCD00A40F0E7}"/>
                  </a:ext>
                </a:extLst>
              </p:cNvPr>
              <p:cNvSpPr>
                <a:spLocks noChangeShapeType="1"/>
              </p:cNvSpPr>
              <p:nvPr/>
            </p:nvSpPr>
            <p:spPr bwMode="auto">
              <a:xfrm>
                <a:off x="4928"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9" name="Line 69">
                <a:extLst>
                  <a:ext uri="{FF2B5EF4-FFF2-40B4-BE49-F238E27FC236}">
                    <a16:creationId xmlns:a16="http://schemas.microsoft.com/office/drawing/2014/main" id="{79478164-F6CE-434A-8BF3-F0246BAD7F82}"/>
                  </a:ext>
                </a:extLst>
              </p:cNvPr>
              <p:cNvSpPr>
                <a:spLocks noChangeShapeType="1"/>
              </p:cNvSpPr>
              <p:nvPr/>
            </p:nvSpPr>
            <p:spPr bwMode="auto">
              <a:xfrm>
                <a:off x="4984"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30" name="Line 70">
                <a:extLst>
                  <a:ext uri="{FF2B5EF4-FFF2-40B4-BE49-F238E27FC236}">
                    <a16:creationId xmlns:a16="http://schemas.microsoft.com/office/drawing/2014/main" id="{26D6BB1E-51E7-4AED-B7C5-38BDCE8E37B1}"/>
                  </a:ext>
                </a:extLst>
              </p:cNvPr>
              <p:cNvSpPr>
                <a:spLocks noChangeShapeType="1"/>
              </p:cNvSpPr>
              <p:nvPr/>
            </p:nvSpPr>
            <p:spPr bwMode="auto">
              <a:xfrm>
                <a:off x="5048"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31" name="Line 71">
                <a:extLst>
                  <a:ext uri="{FF2B5EF4-FFF2-40B4-BE49-F238E27FC236}">
                    <a16:creationId xmlns:a16="http://schemas.microsoft.com/office/drawing/2014/main" id="{2479B2A4-931B-4A48-AFE0-92E969C179E6}"/>
                  </a:ext>
                </a:extLst>
              </p:cNvPr>
              <p:cNvSpPr>
                <a:spLocks noChangeShapeType="1"/>
              </p:cNvSpPr>
              <p:nvPr/>
            </p:nvSpPr>
            <p:spPr bwMode="auto">
              <a:xfrm>
                <a:off x="511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32" name="Line 72">
                <a:extLst>
                  <a:ext uri="{FF2B5EF4-FFF2-40B4-BE49-F238E27FC236}">
                    <a16:creationId xmlns:a16="http://schemas.microsoft.com/office/drawing/2014/main" id="{D205E4B2-0F0C-40A3-ADDC-0DEF730472D3}"/>
                  </a:ext>
                </a:extLst>
              </p:cNvPr>
              <p:cNvSpPr>
                <a:spLocks noChangeShapeType="1"/>
              </p:cNvSpPr>
              <p:nvPr/>
            </p:nvSpPr>
            <p:spPr bwMode="auto">
              <a:xfrm>
                <a:off x="517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33" name="Line 73">
                <a:extLst>
                  <a:ext uri="{FF2B5EF4-FFF2-40B4-BE49-F238E27FC236}">
                    <a16:creationId xmlns:a16="http://schemas.microsoft.com/office/drawing/2014/main" id="{6C9AF012-DF02-40FB-99AD-C43A57D6E2D0}"/>
                  </a:ext>
                </a:extLst>
              </p:cNvPr>
              <p:cNvSpPr>
                <a:spLocks noChangeShapeType="1"/>
              </p:cNvSpPr>
              <p:nvPr/>
            </p:nvSpPr>
            <p:spPr bwMode="auto">
              <a:xfrm>
                <a:off x="523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34" name="Line 74">
                <a:extLst>
                  <a:ext uri="{FF2B5EF4-FFF2-40B4-BE49-F238E27FC236}">
                    <a16:creationId xmlns:a16="http://schemas.microsoft.com/office/drawing/2014/main" id="{360FEDB7-E7DE-4BEB-B862-F487646249BA}"/>
                  </a:ext>
                </a:extLst>
              </p:cNvPr>
              <p:cNvSpPr>
                <a:spLocks noChangeShapeType="1"/>
              </p:cNvSpPr>
              <p:nvPr/>
            </p:nvSpPr>
            <p:spPr bwMode="auto">
              <a:xfrm>
                <a:off x="5296"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79" name="Oval 75">
              <a:extLst>
                <a:ext uri="{FF2B5EF4-FFF2-40B4-BE49-F238E27FC236}">
                  <a16:creationId xmlns:a16="http://schemas.microsoft.com/office/drawing/2014/main" id="{564DC0EC-9F76-4428-8593-7892CB0058D2}"/>
                </a:ext>
              </a:extLst>
            </p:cNvPr>
            <p:cNvSpPr>
              <a:spLocks noChangeArrowheads="1"/>
            </p:cNvSpPr>
            <p:nvPr/>
          </p:nvSpPr>
          <p:spPr bwMode="auto">
            <a:xfrm>
              <a:off x="508" y="660"/>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80" name="Oval 76">
              <a:extLst>
                <a:ext uri="{FF2B5EF4-FFF2-40B4-BE49-F238E27FC236}">
                  <a16:creationId xmlns:a16="http://schemas.microsoft.com/office/drawing/2014/main" id="{BEF3EDDC-5296-407F-B84D-A88236FC71CB}"/>
                </a:ext>
              </a:extLst>
            </p:cNvPr>
            <p:cNvSpPr>
              <a:spLocks noChangeArrowheads="1"/>
            </p:cNvSpPr>
            <p:nvPr/>
          </p:nvSpPr>
          <p:spPr bwMode="auto">
            <a:xfrm>
              <a:off x="508" y="1621"/>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81" name="Text Box 77">
              <a:extLst>
                <a:ext uri="{FF2B5EF4-FFF2-40B4-BE49-F238E27FC236}">
                  <a16:creationId xmlns:a16="http://schemas.microsoft.com/office/drawing/2014/main" id="{966A3733-1C6B-4A86-9411-F2179BE45884}"/>
                </a:ext>
              </a:extLst>
            </p:cNvPr>
            <p:cNvSpPr txBox="1">
              <a:spLocks noChangeArrowheads="1"/>
            </p:cNvSpPr>
            <p:nvPr/>
          </p:nvSpPr>
          <p:spPr bwMode="auto">
            <a:xfrm>
              <a:off x="628" y="1580"/>
              <a:ext cx="10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a:t>Course Questions:</a:t>
              </a:r>
            </a:p>
          </p:txBody>
        </p:sp>
        <p:sp>
          <p:nvSpPr>
            <p:cNvPr id="2082" name="AutoShape 78">
              <a:extLst>
                <a:ext uri="{FF2B5EF4-FFF2-40B4-BE49-F238E27FC236}">
                  <a16:creationId xmlns:a16="http://schemas.microsoft.com/office/drawing/2014/main" id="{9058C716-36F3-40F7-B457-6AA474BAE56F}"/>
                </a:ext>
              </a:extLst>
            </p:cNvPr>
            <p:cNvSpPr>
              <a:spLocks noChangeArrowheads="1"/>
            </p:cNvSpPr>
            <p:nvPr/>
          </p:nvSpPr>
          <p:spPr bwMode="auto">
            <a:xfrm>
              <a:off x="572" y="1032"/>
              <a:ext cx="2736" cy="400"/>
            </a:xfrm>
            <a:prstGeom prst="roundRect">
              <a:avLst>
                <a:gd name="adj"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83" name="AutoShape 79">
              <a:extLst>
                <a:ext uri="{FF2B5EF4-FFF2-40B4-BE49-F238E27FC236}">
                  <a16:creationId xmlns:a16="http://schemas.microsoft.com/office/drawing/2014/main" id="{4231CBFB-7D71-4BA3-AED4-B0D2E4410BD5}"/>
                </a:ext>
              </a:extLst>
            </p:cNvPr>
            <p:cNvSpPr>
              <a:spLocks noChangeArrowheads="1"/>
            </p:cNvSpPr>
            <p:nvPr/>
          </p:nvSpPr>
          <p:spPr bwMode="auto">
            <a:xfrm>
              <a:off x="516" y="1128"/>
              <a:ext cx="320" cy="216"/>
            </a:xfrm>
            <a:prstGeom prst="roundRect">
              <a:avLst>
                <a:gd name="adj" fmla="val 50000"/>
              </a:avLst>
            </a:prstGeom>
            <a:solidFill>
              <a:schemeClr val="bg1"/>
            </a:solidFill>
            <a:ln w="2857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84" name="Text Box 80">
              <a:extLst>
                <a:ext uri="{FF2B5EF4-FFF2-40B4-BE49-F238E27FC236}">
                  <a16:creationId xmlns:a16="http://schemas.microsoft.com/office/drawing/2014/main" id="{D839DF2A-3DE4-42B5-9C53-1057AB8ED5DC}"/>
                </a:ext>
              </a:extLst>
            </p:cNvPr>
            <p:cNvSpPr txBox="1">
              <a:spLocks noChangeArrowheads="1"/>
            </p:cNvSpPr>
            <p:nvPr/>
          </p:nvSpPr>
          <p:spPr bwMode="auto">
            <a:xfrm>
              <a:off x="529" y="1111"/>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1000"/>
                <a:t>is</a:t>
              </a:r>
            </a:p>
            <a:p>
              <a:pPr algn="ctr">
                <a:spcBef>
                  <a:spcPct val="0"/>
                </a:spcBef>
                <a:buFontTx/>
                <a:buNone/>
              </a:pPr>
              <a:r>
                <a:rPr lang="en-US" altLang="en-US" sz="1000"/>
                <a:t>about</a:t>
              </a:r>
            </a:p>
          </p:txBody>
        </p:sp>
        <p:sp>
          <p:nvSpPr>
            <p:cNvPr id="2085" name="Text Box 81">
              <a:extLst>
                <a:ext uri="{FF2B5EF4-FFF2-40B4-BE49-F238E27FC236}">
                  <a16:creationId xmlns:a16="http://schemas.microsoft.com/office/drawing/2014/main" id="{4CC43C2C-D84B-48CB-A1FC-FE67860CD9D7}"/>
                </a:ext>
              </a:extLst>
            </p:cNvPr>
            <p:cNvSpPr txBox="1">
              <a:spLocks noChangeArrowheads="1"/>
            </p:cNvSpPr>
            <p:nvPr/>
          </p:nvSpPr>
          <p:spPr bwMode="auto">
            <a:xfrm>
              <a:off x="3864" y="571"/>
              <a:ext cx="1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800"/>
                <a:t>Course Standards:</a:t>
              </a:r>
            </a:p>
          </p:txBody>
        </p:sp>
      </p:grpSp>
      <p:sp>
        <p:nvSpPr>
          <p:cNvPr id="2052" name="TextBox 2">
            <a:extLst>
              <a:ext uri="{FF2B5EF4-FFF2-40B4-BE49-F238E27FC236}">
                <a16:creationId xmlns:a16="http://schemas.microsoft.com/office/drawing/2014/main" id="{60532271-BB53-49CB-AAF7-043D30F015D6}"/>
              </a:ext>
            </a:extLst>
          </p:cNvPr>
          <p:cNvSpPr txBox="1">
            <a:spLocks noChangeArrowheads="1"/>
          </p:cNvSpPr>
          <p:nvPr/>
        </p:nvSpPr>
        <p:spPr bwMode="auto">
          <a:xfrm>
            <a:off x="2171700" y="1128713"/>
            <a:ext cx="188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400" b="1">
                <a:latin typeface="Calibri" panose="020F0502020204030204" pitchFamily="34" charset="0"/>
              </a:rPr>
              <a:t>Course First! </a:t>
            </a:r>
          </a:p>
        </p:txBody>
      </p:sp>
      <p:sp>
        <p:nvSpPr>
          <p:cNvPr id="2053" name="TextBox 3">
            <a:extLst>
              <a:ext uri="{FF2B5EF4-FFF2-40B4-BE49-F238E27FC236}">
                <a16:creationId xmlns:a16="http://schemas.microsoft.com/office/drawing/2014/main" id="{A90BBDCB-4CD7-465A-9E6E-544AF4C31820}"/>
              </a:ext>
            </a:extLst>
          </p:cNvPr>
          <p:cNvSpPr txBox="1">
            <a:spLocks noChangeArrowheads="1"/>
          </p:cNvSpPr>
          <p:nvPr/>
        </p:nvSpPr>
        <p:spPr bwMode="auto">
          <a:xfrm>
            <a:off x="434857" y="3137576"/>
            <a:ext cx="5147786"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 typeface="Times" panose="02020603050405020304" pitchFamily="18" charset="0"/>
              <a:buAutoNum type="arabicPeriod"/>
            </a:pPr>
            <a:r>
              <a:rPr lang="en-US" altLang="en-US" sz="1400" dirty="0">
                <a:latin typeface="Calibri" panose="020F0502020204030204" pitchFamily="34" charset="0"/>
              </a:rPr>
              <a:t>Why do I need to follow to the “routine” of each Content Enhancement Routine, particularly for students with disabilities?</a:t>
            </a:r>
          </a:p>
          <a:p>
            <a:pPr>
              <a:spcBef>
                <a:spcPct val="0"/>
              </a:spcBef>
              <a:buFont typeface="Times" panose="02020603050405020304" pitchFamily="18" charset="0"/>
              <a:buAutoNum type="arabicPeriod"/>
            </a:pPr>
            <a:endParaRPr lang="en-US" altLang="en-US" sz="400" dirty="0">
              <a:latin typeface="Calibri" panose="020F0502020204030204" pitchFamily="34" charset="0"/>
            </a:endParaRPr>
          </a:p>
          <a:p>
            <a:pPr>
              <a:spcBef>
                <a:spcPct val="0"/>
              </a:spcBef>
              <a:buFont typeface="Times" panose="02020603050405020304" pitchFamily="18" charset="0"/>
              <a:buAutoNum type="arabicPeriod"/>
            </a:pPr>
            <a:r>
              <a:rPr lang="en-US" altLang="en-US" sz="1400" dirty="0">
                <a:latin typeface="Calibri" panose="020F0502020204030204" pitchFamily="34" charset="0"/>
              </a:rPr>
              <a:t>Why is it beneficial to infuse “Cue-Do-Review” into your daily teaching practice?</a:t>
            </a:r>
          </a:p>
          <a:p>
            <a:pPr>
              <a:spcBef>
                <a:spcPct val="0"/>
              </a:spcBef>
              <a:buFont typeface="Times" panose="02020603050405020304" pitchFamily="18" charset="0"/>
              <a:buAutoNum type="arabicPeriod"/>
            </a:pPr>
            <a:endParaRPr lang="en-US" altLang="en-US" sz="400" dirty="0">
              <a:latin typeface="Calibri" panose="020F0502020204030204" pitchFamily="34" charset="0"/>
            </a:endParaRPr>
          </a:p>
          <a:p>
            <a:pPr>
              <a:spcBef>
                <a:spcPct val="0"/>
              </a:spcBef>
              <a:buFont typeface="Times" panose="02020603050405020304" pitchFamily="18" charset="0"/>
              <a:buAutoNum type="arabicPeriod"/>
            </a:pPr>
            <a:r>
              <a:rPr lang="en-US" altLang="en-US" sz="1400" dirty="0">
                <a:latin typeface="Calibri" panose="020F0502020204030204" pitchFamily="34" charset="0"/>
              </a:rPr>
              <a:t>How will the SMARTER instructional cycle be used throughout the implementation of various CE routines?</a:t>
            </a:r>
          </a:p>
          <a:p>
            <a:pPr>
              <a:spcBef>
                <a:spcPct val="0"/>
              </a:spcBef>
              <a:buFont typeface="Times" panose="02020603050405020304" pitchFamily="18" charset="0"/>
              <a:buAutoNum type="arabicPeriod"/>
            </a:pPr>
            <a:endParaRPr lang="en-US" altLang="en-US" sz="400" dirty="0">
              <a:latin typeface="Calibri" panose="020F0502020204030204" pitchFamily="34" charset="0"/>
            </a:endParaRPr>
          </a:p>
          <a:p>
            <a:pPr>
              <a:spcBef>
                <a:spcPct val="0"/>
              </a:spcBef>
              <a:buFont typeface="Times" panose="02020603050405020304" pitchFamily="18" charset="0"/>
              <a:buAutoNum type="arabicPeriod"/>
            </a:pPr>
            <a:r>
              <a:rPr lang="en-US" altLang="en-US" sz="1400" dirty="0">
                <a:latin typeface="Calibri" panose="020F0502020204030204" pitchFamily="34" charset="0"/>
              </a:rPr>
              <a:t>How will I reflect on my implementation of CER’s with students?</a:t>
            </a:r>
          </a:p>
          <a:p>
            <a:pPr>
              <a:spcBef>
                <a:spcPct val="0"/>
              </a:spcBef>
              <a:buFont typeface="Times" panose="02020603050405020304" pitchFamily="18" charset="0"/>
              <a:buAutoNum type="arabicPeriod"/>
            </a:pPr>
            <a:r>
              <a:rPr lang="en-US" altLang="en-US" sz="1400" dirty="0">
                <a:latin typeface="Calibri" panose="020F0502020204030204" pitchFamily="34" charset="0"/>
              </a:rPr>
              <a:t>Why are planning routines critical for impacting proficiency    rates for students with disabilities?</a:t>
            </a:r>
          </a:p>
          <a:p>
            <a:pPr>
              <a:spcBef>
                <a:spcPct val="0"/>
              </a:spcBef>
              <a:buFont typeface="Times" panose="02020603050405020304" pitchFamily="18" charset="0"/>
              <a:buAutoNum type="arabicPeriod"/>
            </a:pPr>
            <a:endParaRPr lang="en-US" altLang="en-US" sz="400" dirty="0">
              <a:latin typeface="Calibri" panose="020F0502020204030204" pitchFamily="34" charset="0"/>
            </a:endParaRPr>
          </a:p>
          <a:p>
            <a:pPr>
              <a:spcBef>
                <a:spcPct val="0"/>
              </a:spcBef>
              <a:buFont typeface="Times" panose="02020603050405020304" pitchFamily="18" charset="0"/>
              <a:buAutoNum type="arabicPeriod"/>
            </a:pPr>
            <a:r>
              <a:rPr lang="en-US" altLang="en-US" sz="1400" dirty="0">
                <a:latin typeface="Calibri" panose="020F0502020204030204" pitchFamily="34" charset="0"/>
              </a:rPr>
              <a:t>How can you measure if the chosen CER impacts desired student outcomes, particularly students with disabilities?</a:t>
            </a:r>
          </a:p>
          <a:p>
            <a:pPr>
              <a:spcBef>
                <a:spcPct val="0"/>
              </a:spcBef>
              <a:buFont typeface="Times" panose="02020603050405020304" pitchFamily="18" charset="0"/>
              <a:buAutoNum type="arabicPeriod"/>
            </a:pPr>
            <a:endParaRPr lang="en-US" altLang="en-US" sz="400" dirty="0">
              <a:latin typeface="Calibri" panose="020F0502020204030204" pitchFamily="34" charset="0"/>
            </a:endParaRPr>
          </a:p>
          <a:p>
            <a:pPr>
              <a:spcBef>
                <a:spcPct val="0"/>
              </a:spcBef>
              <a:buFont typeface="Times" panose="02020603050405020304" pitchFamily="18" charset="0"/>
              <a:buAutoNum type="arabicPeriod"/>
            </a:pPr>
            <a:r>
              <a:rPr lang="en-US" altLang="en-US" sz="1400" dirty="0">
                <a:latin typeface="Calibri" panose="020F0502020204030204" pitchFamily="34" charset="0"/>
              </a:rPr>
              <a:t>How do you decide which CER to use and when?</a:t>
            </a:r>
          </a:p>
        </p:txBody>
      </p:sp>
      <p:sp>
        <p:nvSpPr>
          <p:cNvPr id="2054" name="TextBox 4">
            <a:extLst>
              <a:ext uri="{FF2B5EF4-FFF2-40B4-BE49-F238E27FC236}">
                <a16:creationId xmlns:a16="http://schemas.microsoft.com/office/drawing/2014/main" id="{827E9630-264D-461A-9151-35F383E1AE99}"/>
              </a:ext>
            </a:extLst>
          </p:cNvPr>
          <p:cNvSpPr txBox="1">
            <a:spLocks noChangeArrowheads="1"/>
          </p:cNvSpPr>
          <p:nvPr/>
        </p:nvSpPr>
        <p:spPr bwMode="auto">
          <a:xfrm>
            <a:off x="5691188" y="1587500"/>
            <a:ext cx="2857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000">
                <a:latin typeface="Calibri" panose="020F0502020204030204" pitchFamily="34" charset="0"/>
              </a:rPr>
              <a:t>Course Organizer         Summer Institute</a:t>
            </a:r>
          </a:p>
          <a:p>
            <a:pPr>
              <a:spcBef>
                <a:spcPct val="0"/>
              </a:spcBef>
              <a:buFontTx/>
              <a:buNone/>
            </a:pPr>
            <a:r>
              <a:rPr lang="en-US" altLang="en-US" sz="1000">
                <a:latin typeface="Calibri" panose="020F0502020204030204" pitchFamily="34" charset="0"/>
              </a:rPr>
              <a:t>Unit Organizer              Summer Institute</a:t>
            </a:r>
          </a:p>
          <a:p>
            <a:pPr>
              <a:spcBef>
                <a:spcPct val="0"/>
              </a:spcBef>
              <a:buFontTx/>
              <a:buNone/>
            </a:pPr>
            <a:r>
              <a:rPr lang="en-US" altLang="en-US" sz="1000">
                <a:latin typeface="Calibri" panose="020F0502020204030204" pitchFamily="34" charset="0"/>
              </a:rPr>
              <a:t>Cue-Do-Review            Summer Institute</a:t>
            </a:r>
          </a:p>
          <a:p>
            <a:pPr>
              <a:spcBef>
                <a:spcPct val="0"/>
              </a:spcBef>
              <a:buFontTx/>
              <a:buNone/>
            </a:pPr>
            <a:r>
              <a:rPr lang="en-US" altLang="en-US" sz="1000">
                <a:latin typeface="Calibri" panose="020F0502020204030204" pitchFamily="34" charset="0"/>
              </a:rPr>
              <a:t>Various CERs                 Summer Institute</a:t>
            </a:r>
          </a:p>
        </p:txBody>
      </p:sp>
      <p:sp>
        <p:nvSpPr>
          <p:cNvPr id="2055" name="TextBox 85">
            <a:extLst>
              <a:ext uri="{FF2B5EF4-FFF2-40B4-BE49-F238E27FC236}">
                <a16:creationId xmlns:a16="http://schemas.microsoft.com/office/drawing/2014/main" id="{CCB1C3E2-0206-4855-BD3A-16EAA369A8CE}"/>
              </a:ext>
            </a:extLst>
          </p:cNvPr>
          <p:cNvSpPr txBox="1">
            <a:spLocks noChangeArrowheads="1"/>
          </p:cNvSpPr>
          <p:nvPr/>
        </p:nvSpPr>
        <p:spPr bwMode="auto">
          <a:xfrm>
            <a:off x="5691188" y="2482850"/>
            <a:ext cx="2857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000">
                <a:latin typeface="Calibri" panose="020F0502020204030204" pitchFamily="34" charset="0"/>
              </a:rPr>
              <a:t>Draft Devices	         EDU (sim.edu20.org)</a:t>
            </a:r>
          </a:p>
          <a:p>
            <a:pPr>
              <a:spcBef>
                <a:spcPct val="0"/>
              </a:spcBef>
              <a:buFontTx/>
              <a:buNone/>
            </a:pPr>
            <a:r>
              <a:rPr lang="en-US" altLang="en-US" sz="1000">
                <a:latin typeface="Calibri" panose="020F0502020204030204" pitchFamily="34" charset="0"/>
              </a:rPr>
              <a:t>Knowledge Checks        EDU</a:t>
            </a:r>
          </a:p>
          <a:p>
            <a:pPr>
              <a:spcBef>
                <a:spcPct val="0"/>
              </a:spcBef>
              <a:buFontTx/>
              <a:buNone/>
            </a:pPr>
            <a:r>
              <a:rPr lang="en-US" altLang="en-US" sz="1000">
                <a:latin typeface="Calibri" panose="020F0502020204030204" pitchFamily="34" charset="0"/>
              </a:rPr>
              <a:t>Session Evaluations      EDU  </a:t>
            </a:r>
          </a:p>
          <a:p>
            <a:pPr>
              <a:spcBef>
                <a:spcPct val="0"/>
              </a:spcBef>
              <a:buFontTx/>
              <a:buNone/>
            </a:pPr>
            <a:r>
              <a:rPr lang="en-US" altLang="en-US" sz="1000">
                <a:latin typeface="Calibri" panose="020F0502020204030204" pitchFamily="34" charset="0"/>
              </a:rPr>
              <a:t>Various CERs                  EDU</a:t>
            </a:r>
          </a:p>
        </p:txBody>
      </p:sp>
      <p:sp>
        <p:nvSpPr>
          <p:cNvPr id="5" name="TextBox 4">
            <a:extLst>
              <a:ext uri="{FF2B5EF4-FFF2-40B4-BE49-F238E27FC236}">
                <a16:creationId xmlns:a16="http://schemas.microsoft.com/office/drawing/2014/main" id="{B444A104-051F-4345-820D-B26BAE7EB23E}"/>
              </a:ext>
            </a:extLst>
          </p:cNvPr>
          <p:cNvSpPr txBox="1"/>
          <p:nvPr/>
        </p:nvSpPr>
        <p:spPr>
          <a:xfrm>
            <a:off x="5414607" y="4194263"/>
            <a:ext cx="346249" cy="692493"/>
          </a:xfrm>
          <a:prstGeom prst="rect">
            <a:avLst/>
          </a:prstGeom>
          <a:noFill/>
        </p:spPr>
        <p:txBody>
          <a:bodyPr vert="vert270" wrap="square" rtlCol="0">
            <a:spAutoFit/>
          </a:bodyPr>
          <a:lstStyle/>
          <a:p>
            <a:r>
              <a:rPr lang="en-US" sz="1050" dirty="0">
                <a:latin typeface="Calibri" panose="020F0502020204030204" pitchFamily="34" charset="0"/>
                <a:ea typeface="Calibri" panose="020F0502020204030204" pitchFamily="34" charset="0"/>
                <a:cs typeface="Calibri" panose="020F0502020204030204" pitchFamily="34" charset="0"/>
              </a:rPr>
              <a:t>Score (%)</a:t>
            </a:r>
          </a:p>
        </p:txBody>
      </p:sp>
      <p:sp>
        <p:nvSpPr>
          <p:cNvPr id="6" name="TextBox 5">
            <a:extLst>
              <a:ext uri="{FF2B5EF4-FFF2-40B4-BE49-F238E27FC236}">
                <a16:creationId xmlns:a16="http://schemas.microsoft.com/office/drawing/2014/main" id="{01CF8C26-26A8-4F52-AADC-030222BA46C7}"/>
              </a:ext>
            </a:extLst>
          </p:cNvPr>
          <p:cNvSpPr txBox="1"/>
          <p:nvPr/>
        </p:nvSpPr>
        <p:spPr>
          <a:xfrm>
            <a:off x="5634695" y="6022915"/>
            <a:ext cx="1375706" cy="577081"/>
          </a:xfrm>
          <a:prstGeom prst="rect">
            <a:avLst/>
          </a:prstGeom>
          <a:noFill/>
        </p:spPr>
        <p:txBody>
          <a:bodyPr wrap="square" rtlCol="0">
            <a:spAutoFit/>
          </a:bodyPr>
          <a:lstStyle/>
          <a:p>
            <a:r>
              <a:rPr lang="en-US" sz="1050" b="1" u="sng" dirty="0">
                <a:latin typeface="Calibri" panose="020F0502020204030204" pitchFamily="34" charset="0"/>
                <a:ea typeface="Calibri" panose="020F0502020204030204" pitchFamily="34" charset="0"/>
                <a:cs typeface="Calibri" panose="020F0502020204030204" pitchFamily="34" charset="0"/>
              </a:rPr>
              <a:t>Key</a:t>
            </a:r>
          </a:p>
          <a:p>
            <a:r>
              <a:rPr lang="en-US" sz="1050" dirty="0">
                <a:latin typeface="Calibri" panose="020F0502020204030204" pitchFamily="34" charset="0"/>
                <a:ea typeface="Calibri" panose="020F0502020204030204" pitchFamily="34" charset="0"/>
                <a:cs typeface="Calibri" panose="020F0502020204030204" pitchFamily="34" charset="0"/>
              </a:rPr>
              <a:t>KC=knowledge Check</a:t>
            </a:r>
          </a:p>
          <a:p>
            <a:r>
              <a:rPr lang="en-US" sz="1050" dirty="0">
                <a:latin typeface="Calibri" panose="020F0502020204030204" pitchFamily="34" charset="0"/>
                <a:ea typeface="Calibri" panose="020F0502020204030204" pitchFamily="34" charset="0"/>
                <a:cs typeface="Calibri" panose="020F0502020204030204" pitchFamily="34" charset="0"/>
              </a:rPr>
              <a:t>DD=Draft Device</a:t>
            </a:r>
          </a:p>
        </p:txBody>
      </p:sp>
      <p:sp>
        <p:nvSpPr>
          <p:cNvPr id="7" name="TextBox 6">
            <a:extLst>
              <a:ext uri="{FF2B5EF4-FFF2-40B4-BE49-F238E27FC236}">
                <a16:creationId xmlns:a16="http://schemas.microsoft.com/office/drawing/2014/main" id="{78083FC2-EC1A-4B95-82E0-AEA5B4B205F3}"/>
              </a:ext>
            </a:extLst>
          </p:cNvPr>
          <p:cNvSpPr txBox="1"/>
          <p:nvPr/>
        </p:nvSpPr>
        <p:spPr>
          <a:xfrm>
            <a:off x="6842771" y="5892110"/>
            <a:ext cx="711630" cy="261610"/>
          </a:xfrm>
          <a:prstGeom prst="rect">
            <a:avLst/>
          </a:prstGeom>
          <a:noFill/>
        </p:spPr>
        <p:txBody>
          <a:bodyPr wrap="square" rtlCol="0">
            <a:spAutoFit/>
          </a:bodyPr>
          <a:lstStyle/>
          <a:p>
            <a:r>
              <a:rPr lang="en-US" sz="1050" b="1" dirty="0">
                <a:latin typeface="Calibri" panose="020F0502020204030204" pitchFamily="34" charset="0"/>
                <a:ea typeface="Calibri" panose="020F0502020204030204" pitchFamily="34" charset="0"/>
                <a:cs typeface="Calibri" panose="020F0502020204030204" pitchFamily="34" charset="0"/>
              </a:rPr>
              <a:t>Routines</a:t>
            </a:r>
          </a:p>
        </p:txBody>
      </p:sp>
      <p:sp>
        <p:nvSpPr>
          <p:cNvPr id="8" name="TextBox 7">
            <a:extLst>
              <a:ext uri="{FF2B5EF4-FFF2-40B4-BE49-F238E27FC236}">
                <a16:creationId xmlns:a16="http://schemas.microsoft.com/office/drawing/2014/main" id="{B4EE6F11-EF75-473B-A046-84D361082EEE}"/>
              </a:ext>
            </a:extLst>
          </p:cNvPr>
          <p:cNvSpPr txBox="1"/>
          <p:nvPr/>
        </p:nvSpPr>
        <p:spPr>
          <a:xfrm>
            <a:off x="5621122" y="5632879"/>
            <a:ext cx="148476" cy="246221"/>
          </a:xfrm>
          <a:prstGeom prst="rect">
            <a:avLst/>
          </a:prstGeom>
          <a:noFill/>
        </p:spPr>
        <p:txBody>
          <a:bodyPr wrap="square" rtlCol="0">
            <a:spAutoFit/>
          </a:bodyPr>
          <a:lstStyle/>
          <a:p>
            <a:r>
              <a:rPr lang="en-US" sz="1000" dirty="0"/>
              <a:t>0</a:t>
            </a:r>
          </a:p>
        </p:txBody>
      </p:sp>
      <p:sp>
        <p:nvSpPr>
          <p:cNvPr id="95" name="TextBox 94">
            <a:extLst>
              <a:ext uri="{FF2B5EF4-FFF2-40B4-BE49-F238E27FC236}">
                <a16:creationId xmlns:a16="http://schemas.microsoft.com/office/drawing/2014/main" id="{3FA6A8A1-4532-438E-8DB6-76DCB56DE183}"/>
              </a:ext>
            </a:extLst>
          </p:cNvPr>
          <p:cNvSpPr txBox="1"/>
          <p:nvPr/>
        </p:nvSpPr>
        <p:spPr>
          <a:xfrm>
            <a:off x="5576523" y="5405569"/>
            <a:ext cx="299464" cy="215444"/>
          </a:xfrm>
          <a:prstGeom prst="rect">
            <a:avLst/>
          </a:prstGeom>
          <a:noFill/>
        </p:spPr>
        <p:txBody>
          <a:bodyPr wrap="square" rtlCol="0">
            <a:spAutoFit/>
          </a:bodyPr>
          <a:lstStyle/>
          <a:p>
            <a:r>
              <a:rPr lang="en-US" sz="800" dirty="0"/>
              <a:t>10</a:t>
            </a:r>
          </a:p>
        </p:txBody>
      </p:sp>
      <p:sp>
        <p:nvSpPr>
          <p:cNvPr id="96" name="TextBox 95">
            <a:extLst>
              <a:ext uri="{FF2B5EF4-FFF2-40B4-BE49-F238E27FC236}">
                <a16:creationId xmlns:a16="http://schemas.microsoft.com/office/drawing/2014/main" id="{A36D3E8D-EAAE-4DEC-AA63-3270D762B130}"/>
              </a:ext>
            </a:extLst>
          </p:cNvPr>
          <p:cNvSpPr txBox="1"/>
          <p:nvPr/>
        </p:nvSpPr>
        <p:spPr>
          <a:xfrm>
            <a:off x="5582212" y="5202688"/>
            <a:ext cx="299464" cy="215444"/>
          </a:xfrm>
          <a:prstGeom prst="rect">
            <a:avLst/>
          </a:prstGeom>
          <a:noFill/>
        </p:spPr>
        <p:txBody>
          <a:bodyPr wrap="square" rtlCol="0">
            <a:spAutoFit/>
          </a:bodyPr>
          <a:lstStyle/>
          <a:p>
            <a:r>
              <a:rPr lang="en-US" sz="800" dirty="0"/>
              <a:t>20</a:t>
            </a:r>
          </a:p>
        </p:txBody>
      </p:sp>
      <p:sp>
        <p:nvSpPr>
          <p:cNvPr id="97" name="TextBox 96">
            <a:extLst>
              <a:ext uri="{FF2B5EF4-FFF2-40B4-BE49-F238E27FC236}">
                <a16:creationId xmlns:a16="http://schemas.microsoft.com/office/drawing/2014/main" id="{39AEAD64-5452-462A-8838-B840FD0F000D}"/>
              </a:ext>
            </a:extLst>
          </p:cNvPr>
          <p:cNvSpPr txBox="1"/>
          <p:nvPr/>
        </p:nvSpPr>
        <p:spPr>
          <a:xfrm>
            <a:off x="5594755" y="4993794"/>
            <a:ext cx="299464" cy="215444"/>
          </a:xfrm>
          <a:prstGeom prst="rect">
            <a:avLst/>
          </a:prstGeom>
          <a:noFill/>
        </p:spPr>
        <p:txBody>
          <a:bodyPr wrap="square" rtlCol="0">
            <a:spAutoFit/>
          </a:bodyPr>
          <a:lstStyle/>
          <a:p>
            <a:r>
              <a:rPr lang="en-US" sz="800" dirty="0"/>
              <a:t>30</a:t>
            </a:r>
          </a:p>
        </p:txBody>
      </p:sp>
      <p:sp>
        <p:nvSpPr>
          <p:cNvPr id="98" name="TextBox 97">
            <a:extLst>
              <a:ext uri="{FF2B5EF4-FFF2-40B4-BE49-F238E27FC236}">
                <a16:creationId xmlns:a16="http://schemas.microsoft.com/office/drawing/2014/main" id="{C0EBF76D-C7E7-40AF-A85A-E4C4A232A982}"/>
              </a:ext>
            </a:extLst>
          </p:cNvPr>
          <p:cNvSpPr txBox="1"/>
          <p:nvPr/>
        </p:nvSpPr>
        <p:spPr>
          <a:xfrm>
            <a:off x="5597458" y="4785786"/>
            <a:ext cx="299464" cy="215444"/>
          </a:xfrm>
          <a:prstGeom prst="rect">
            <a:avLst/>
          </a:prstGeom>
          <a:noFill/>
        </p:spPr>
        <p:txBody>
          <a:bodyPr wrap="square" rtlCol="0">
            <a:spAutoFit/>
          </a:bodyPr>
          <a:lstStyle/>
          <a:p>
            <a:r>
              <a:rPr lang="en-US" sz="800" dirty="0"/>
              <a:t>40</a:t>
            </a:r>
          </a:p>
        </p:txBody>
      </p:sp>
      <p:sp>
        <p:nvSpPr>
          <p:cNvPr id="99" name="TextBox 98">
            <a:extLst>
              <a:ext uri="{FF2B5EF4-FFF2-40B4-BE49-F238E27FC236}">
                <a16:creationId xmlns:a16="http://schemas.microsoft.com/office/drawing/2014/main" id="{CE61F13A-69FE-4CCA-82AE-3EFE626F5CD5}"/>
              </a:ext>
            </a:extLst>
          </p:cNvPr>
          <p:cNvSpPr txBox="1"/>
          <p:nvPr/>
        </p:nvSpPr>
        <p:spPr>
          <a:xfrm>
            <a:off x="5593958" y="4564956"/>
            <a:ext cx="299464" cy="215444"/>
          </a:xfrm>
          <a:prstGeom prst="rect">
            <a:avLst/>
          </a:prstGeom>
          <a:noFill/>
        </p:spPr>
        <p:txBody>
          <a:bodyPr wrap="square" rtlCol="0">
            <a:spAutoFit/>
          </a:bodyPr>
          <a:lstStyle/>
          <a:p>
            <a:r>
              <a:rPr lang="en-US" sz="800" dirty="0"/>
              <a:t>50</a:t>
            </a:r>
          </a:p>
        </p:txBody>
      </p:sp>
      <p:sp>
        <p:nvSpPr>
          <p:cNvPr id="100" name="TextBox 99">
            <a:extLst>
              <a:ext uri="{FF2B5EF4-FFF2-40B4-BE49-F238E27FC236}">
                <a16:creationId xmlns:a16="http://schemas.microsoft.com/office/drawing/2014/main" id="{707239D7-BA21-448F-AA5E-25CEDCAC1F8A}"/>
              </a:ext>
            </a:extLst>
          </p:cNvPr>
          <p:cNvSpPr txBox="1"/>
          <p:nvPr/>
        </p:nvSpPr>
        <p:spPr>
          <a:xfrm rot="10800000" flipV="1">
            <a:off x="5585933" y="4364171"/>
            <a:ext cx="355362" cy="215444"/>
          </a:xfrm>
          <a:prstGeom prst="rect">
            <a:avLst/>
          </a:prstGeom>
          <a:noFill/>
        </p:spPr>
        <p:txBody>
          <a:bodyPr wrap="square" rtlCol="0">
            <a:spAutoFit/>
          </a:bodyPr>
          <a:lstStyle/>
          <a:p>
            <a:r>
              <a:rPr lang="en-US" sz="800" dirty="0"/>
              <a:t>60</a:t>
            </a:r>
          </a:p>
        </p:txBody>
      </p:sp>
      <p:sp>
        <p:nvSpPr>
          <p:cNvPr id="101" name="TextBox 100">
            <a:extLst>
              <a:ext uri="{FF2B5EF4-FFF2-40B4-BE49-F238E27FC236}">
                <a16:creationId xmlns:a16="http://schemas.microsoft.com/office/drawing/2014/main" id="{CB1D3E82-3B67-40BF-9FBA-7F3A6413BCC3}"/>
              </a:ext>
            </a:extLst>
          </p:cNvPr>
          <p:cNvSpPr txBox="1"/>
          <p:nvPr/>
        </p:nvSpPr>
        <p:spPr>
          <a:xfrm rot="10800000" flipV="1">
            <a:off x="5579107" y="4143988"/>
            <a:ext cx="355362" cy="215444"/>
          </a:xfrm>
          <a:prstGeom prst="rect">
            <a:avLst/>
          </a:prstGeom>
          <a:noFill/>
        </p:spPr>
        <p:txBody>
          <a:bodyPr wrap="square" rtlCol="0">
            <a:spAutoFit/>
          </a:bodyPr>
          <a:lstStyle/>
          <a:p>
            <a:r>
              <a:rPr lang="en-US" sz="800" dirty="0"/>
              <a:t>70</a:t>
            </a:r>
          </a:p>
        </p:txBody>
      </p:sp>
      <p:sp>
        <p:nvSpPr>
          <p:cNvPr id="102" name="TextBox 101">
            <a:extLst>
              <a:ext uri="{FF2B5EF4-FFF2-40B4-BE49-F238E27FC236}">
                <a16:creationId xmlns:a16="http://schemas.microsoft.com/office/drawing/2014/main" id="{FDA32527-D3A3-4CCF-9715-86BE419F6A51}"/>
              </a:ext>
            </a:extLst>
          </p:cNvPr>
          <p:cNvSpPr txBox="1"/>
          <p:nvPr/>
        </p:nvSpPr>
        <p:spPr>
          <a:xfrm rot="10800000" flipV="1">
            <a:off x="5593958" y="3949696"/>
            <a:ext cx="355362" cy="215444"/>
          </a:xfrm>
          <a:prstGeom prst="rect">
            <a:avLst/>
          </a:prstGeom>
          <a:noFill/>
        </p:spPr>
        <p:txBody>
          <a:bodyPr wrap="square" rtlCol="0">
            <a:spAutoFit/>
          </a:bodyPr>
          <a:lstStyle/>
          <a:p>
            <a:r>
              <a:rPr lang="en-US" sz="800" dirty="0"/>
              <a:t>80</a:t>
            </a:r>
          </a:p>
        </p:txBody>
      </p:sp>
      <p:sp>
        <p:nvSpPr>
          <p:cNvPr id="103" name="TextBox 102">
            <a:extLst>
              <a:ext uri="{FF2B5EF4-FFF2-40B4-BE49-F238E27FC236}">
                <a16:creationId xmlns:a16="http://schemas.microsoft.com/office/drawing/2014/main" id="{74440D47-8255-48F7-A4A1-85CE07EF9ED3}"/>
              </a:ext>
            </a:extLst>
          </p:cNvPr>
          <p:cNvSpPr txBox="1"/>
          <p:nvPr/>
        </p:nvSpPr>
        <p:spPr>
          <a:xfrm rot="10800000" flipV="1">
            <a:off x="5594022" y="3741818"/>
            <a:ext cx="355362" cy="215444"/>
          </a:xfrm>
          <a:prstGeom prst="rect">
            <a:avLst/>
          </a:prstGeom>
          <a:noFill/>
        </p:spPr>
        <p:txBody>
          <a:bodyPr wrap="square" rtlCol="0">
            <a:spAutoFit/>
          </a:bodyPr>
          <a:lstStyle/>
          <a:p>
            <a:r>
              <a:rPr lang="en-US" sz="800" dirty="0"/>
              <a:t>90</a:t>
            </a:r>
          </a:p>
        </p:txBody>
      </p:sp>
      <p:sp>
        <p:nvSpPr>
          <p:cNvPr id="104" name="TextBox 103">
            <a:extLst>
              <a:ext uri="{FF2B5EF4-FFF2-40B4-BE49-F238E27FC236}">
                <a16:creationId xmlns:a16="http://schemas.microsoft.com/office/drawing/2014/main" id="{A1BCB5B1-F3B4-463E-8DED-C96918DC926A}"/>
              </a:ext>
            </a:extLst>
          </p:cNvPr>
          <p:cNvSpPr txBox="1"/>
          <p:nvPr/>
        </p:nvSpPr>
        <p:spPr>
          <a:xfrm rot="10800000" flipV="1">
            <a:off x="5608689" y="3520440"/>
            <a:ext cx="355362" cy="215444"/>
          </a:xfrm>
          <a:prstGeom prst="rect">
            <a:avLst/>
          </a:prstGeom>
          <a:noFill/>
        </p:spPr>
        <p:txBody>
          <a:bodyPr wrap="square" rtlCol="0">
            <a:spAutoFit/>
          </a:bodyPr>
          <a:lstStyle/>
          <a:p>
            <a:r>
              <a:rPr lang="en-US" sz="800" dirty="0"/>
              <a:t>100</a:t>
            </a:r>
          </a:p>
        </p:txBody>
      </p:sp>
    </p:spTree>
    <p:extLst>
      <p:ext uri="{BB962C8B-B14F-4D97-AF65-F5344CB8AC3E}">
        <p14:creationId xmlns:p14="http://schemas.microsoft.com/office/powerpoint/2010/main" val="413445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89070044-84D9-4470-B74E-930642A2D37B}"/>
              </a:ext>
            </a:extLst>
          </p:cNvPr>
          <p:cNvGrpSpPr>
            <a:grpSpLocks/>
          </p:cNvGrpSpPr>
          <p:nvPr/>
        </p:nvGrpSpPr>
        <p:grpSpPr bwMode="auto">
          <a:xfrm>
            <a:off x="642938" y="287338"/>
            <a:ext cx="7848600" cy="4329112"/>
            <a:chOff x="405" y="181"/>
            <a:chExt cx="4944" cy="2727"/>
          </a:xfrm>
        </p:grpSpPr>
        <p:sp>
          <p:nvSpPr>
            <p:cNvPr id="3098" name="Line 3">
              <a:extLst>
                <a:ext uri="{FF2B5EF4-FFF2-40B4-BE49-F238E27FC236}">
                  <a16:creationId xmlns:a16="http://schemas.microsoft.com/office/drawing/2014/main" id="{E354AA4A-E753-40D7-943E-64F3631770A3}"/>
                </a:ext>
              </a:extLst>
            </p:cNvPr>
            <p:cNvSpPr>
              <a:spLocks noChangeShapeType="1"/>
            </p:cNvSpPr>
            <p:nvPr/>
          </p:nvSpPr>
          <p:spPr bwMode="auto">
            <a:xfrm>
              <a:off x="2835" y="417"/>
              <a:ext cx="0" cy="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9" name="Line 4">
              <a:extLst>
                <a:ext uri="{FF2B5EF4-FFF2-40B4-BE49-F238E27FC236}">
                  <a16:creationId xmlns:a16="http://schemas.microsoft.com/office/drawing/2014/main" id="{ECF3937E-FC9B-4147-856A-EE06C1E6B2FC}"/>
                </a:ext>
              </a:extLst>
            </p:cNvPr>
            <p:cNvSpPr>
              <a:spLocks noChangeShapeType="1"/>
            </p:cNvSpPr>
            <p:nvPr/>
          </p:nvSpPr>
          <p:spPr bwMode="auto">
            <a:xfrm>
              <a:off x="2839" y="553"/>
              <a:ext cx="0" cy="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0" name="Line 5">
              <a:extLst>
                <a:ext uri="{FF2B5EF4-FFF2-40B4-BE49-F238E27FC236}">
                  <a16:creationId xmlns:a16="http://schemas.microsoft.com/office/drawing/2014/main" id="{52B7AB28-5DFC-42CA-89DE-E92561B7065F}"/>
                </a:ext>
              </a:extLst>
            </p:cNvPr>
            <p:cNvSpPr>
              <a:spLocks noChangeShapeType="1"/>
            </p:cNvSpPr>
            <p:nvPr/>
          </p:nvSpPr>
          <p:spPr bwMode="auto">
            <a:xfrm>
              <a:off x="4851" y="521"/>
              <a:ext cx="0" cy="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1" name="Line 6">
              <a:extLst>
                <a:ext uri="{FF2B5EF4-FFF2-40B4-BE49-F238E27FC236}">
                  <a16:creationId xmlns:a16="http://schemas.microsoft.com/office/drawing/2014/main" id="{833D7716-889B-4E21-B99C-872B7B0D1CA9}"/>
                </a:ext>
              </a:extLst>
            </p:cNvPr>
            <p:cNvSpPr>
              <a:spLocks noChangeShapeType="1"/>
            </p:cNvSpPr>
            <p:nvPr/>
          </p:nvSpPr>
          <p:spPr bwMode="auto">
            <a:xfrm>
              <a:off x="907" y="521"/>
              <a:ext cx="0" cy="1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2" name="Line 7">
              <a:extLst>
                <a:ext uri="{FF2B5EF4-FFF2-40B4-BE49-F238E27FC236}">
                  <a16:creationId xmlns:a16="http://schemas.microsoft.com/office/drawing/2014/main" id="{72D1E8A9-4060-40D4-A91A-5542C5AD493B}"/>
                </a:ext>
              </a:extLst>
            </p:cNvPr>
            <p:cNvSpPr>
              <a:spLocks noChangeShapeType="1"/>
            </p:cNvSpPr>
            <p:nvPr/>
          </p:nvSpPr>
          <p:spPr bwMode="auto">
            <a:xfrm>
              <a:off x="2875" y="1621"/>
              <a:ext cx="0" cy="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3" name="AutoShape 8">
              <a:extLst>
                <a:ext uri="{FF2B5EF4-FFF2-40B4-BE49-F238E27FC236}">
                  <a16:creationId xmlns:a16="http://schemas.microsoft.com/office/drawing/2014/main" id="{357FC91C-2902-428A-8A0C-49425AB8D081}"/>
                </a:ext>
              </a:extLst>
            </p:cNvPr>
            <p:cNvSpPr>
              <a:spLocks noChangeArrowheads="1"/>
            </p:cNvSpPr>
            <p:nvPr/>
          </p:nvSpPr>
          <p:spPr bwMode="auto">
            <a:xfrm>
              <a:off x="1609" y="1730"/>
              <a:ext cx="2545" cy="949"/>
            </a:xfrm>
            <a:prstGeom prst="roundRect">
              <a:avLst>
                <a:gd name="adj"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04" name="Rectangle 9">
              <a:extLst>
                <a:ext uri="{FF2B5EF4-FFF2-40B4-BE49-F238E27FC236}">
                  <a16:creationId xmlns:a16="http://schemas.microsoft.com/office/drawing/2014/main" id="{0CCEBC81-D043-494F-AEE4-C7491D45D0B4}"/>
                </a:ext>
              </a:extLst>
            </p:cNvPr>
            <p:cNvSpPr>
              <a:spLocks noChangeArrowheads="1"/>
            </p:cNvSpPr>
            <p:nvPr/>
          </p:nvSpPr>
          <p:spPr bwMode="auto">
            <a:xfrm>
              <a:off x="4250" y="661"/>
              <a:ext cx="1099" cy="9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05" name="Rectangle 10">
              <a:extLst>
                <a:ext uri="{FF2B5EF4-FFF2-40B4-BE49-F238E27FC236}">
                  <a16:creationId xmlns:a16="http://schemas.microsoft.com/office/drawing/2014/main" id="{83E6C808-28EB-430E-8D06-8D917B6D7E5D}"/>
                </a:ext>
              </a:extLst>
            </p:cNvPr>
            <p:cNvSpPr>
              <a:spLocks noChangeArrowheads="1"/>
            </p:cNvSpPr>
            <p:nvPr/>
          </p:nvSpPr>
          <p:spPr bwMode="auto">
            <a:xfrm>
              <a:off x="405" y="661"/>
              <a:ext cx="1088" cy="9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06" name="Rectangle 11">
              <a:extLst>
                <a:ext uri="{FF2B5EF4-FFF2-40B4-BE49-F238E27FC236}">
                  <a16:creationId xmlns:a16="http://schemas.microsoft.com/office/drawing/2014/main" id="{F0EDB939-7FDB-4B03-816C-9483798A9553}"/>
                </a:ext>
              </a:extLst>
            </p:cNvPr>
            <p:cNvSpPr>
              <a:spLocks noChangeArrowheads="1"/>
            </p:cNvSpPr>
            <p:nvPr/>
          </p:nvSpPr>
          <p:spPr bwMode="auto">
            <a:xfrm>
              <a:off x="1621" y="181"/>
              <a:ext cx="2544" cy="283"/>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07" name="Rectangle 12">
              <a:extLst>
                <a:ext uri="{FF2B5EF4-FFF2-40B4-BE49-F238E27FC236}">
                  <a16:creationId xmlns:a16="http://schemas.microsoft.com/office/drawing/2014/main" id="{01A15668-FBF6-4839-A4AC-154903F0C37D}"/>
                </a:ext>
              </a:extLst>
            </p:cNvPr>
            <p:cNvSpPr>
              <a:spLocks noChangeArrowheads="1"/>
            </p:cNvSpPr>
            <p:nvPr/>
          </p:nvSpPr>
          <p:spPr bwMode="auto">
            <a:xfrm>
              <a:off x="1616" y="661"/>
              <a:ext cx="2533" cy="9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08" name="Rectangle 13">
              <a:extLst>
                <a:ext uri="{FF2B5EF4-FFF2-40B4-BE49-F238E27FC236}">
                  <a16:creationId xmlns:a16="http://schemas.microsoft.com/office/drawing/2014/main" id="{989DC510-AE5F-48B2-BB81-7594CB12C9A6}"/>
                </a:ext>
              </a:extLst>
            </p:cNvPr>
            <p:cNvSpPr>
              <a:spLocks noChangeArrowheads="1"/>
            </p:cNvSpPr>
            <p:nvPr/>
          </p:nvSpPr>
          <p:spPr bwMode="auto">
            <a:xfrm>
              <a:off x="405" y="186"/>
              <a:ext cx="1088" cy="2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09" name="Rectangle 14">
              <a:extLst>
                <a:ext uri="{FF2B5EF4-FFF2-40B4-BE49-F238E27FC236}">
                  <a16:creationId xmlns:a16="http://schemas.microsoft.com/office/drawing/2014/main" id="{506F4288-5581-4827-A34B-4035DD34C883}"/>
                </a:ext>
              </a:extLst>
            </p:cNvPr>
            <p:cNvSpPr>
              <a:spLocks noChangeArrowheads="1"/>
            </p:cNvSpPr>
            <p:nvPr/>
          </p:nvSpPr>
          <p:spPr bwMode="auto">
            <a:xfrm>
              <a:off x="485" y="597"/>
              <a:ext cx="939" cy="245"/>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10" name="Oval 15">
              <a:extLst>
                <a:ext uri="{FF2B5EF4-FFF2-40B4-BE49-F238E27FC236}">
                  <a16:creationId xmlns:a16="http://schemas.microsoft.com/office/drawing/2014/main" id="{7F36A341-163E-486B-9D38-3CBA7BD2A0E2}"/>
                </a:ext>
              </a:extLst>
            </p:cNvPr>
            <p:cNvSpPr>
              <a:spLocks noChangeArrowheads="1"/>
            </p:cNvSpPr>
            <p:nvPr/>
          </p:nvSpPr>
          <p:spPr bwMode="auto">
            <a:xfrm>
              <a:off x="525" y="624"/>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11" name="Text Box 16">
              <a:extLst>
                <a:ext uri="{FF2B5EF4-FFF2-40B4-BE49-F238E27FC236}">
                  <a16:creationId xmlns:a16="http://schemas.microsoft.com/office/drawing/2014/main" id="{0300DC89-082C-43B6-9965-88C8886CD5C7}"/>
                </a:ext>
              </a:extLst>
            </p:cNvPr>
            <p:cNvSpPr txBox="1">
              <a:spLocks noChangeArrowheads="1"/>
            </p:cNvSpPr>
            <p:nvPr/>
          </p:nvSpPr>
          <p:spPr bwMode="auto">
            <a:xfrm>
              <a:off x="641" y="590"/>
              <a:ext cx="65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lnSpc>
                  <a:spcPct val="80000"/>
                </a:lnSpc>
                <a:spcBef>
                  <a:spcPct val="0"/>
                </a:spcBef>
                <a:buFontTx/>
                <a:buNone/>
              </a:pPr>
              <a:r>
                <a:rPr lang="en-US" altLang="en-US" sz="1400"/>
                <a:t>Community</a:t>
              </a:r>
            </a:p>
            <a:p>
              <a:pPr algn="ctr">
                <a:lnSpc>
                  <a:spcPct val="80000"/>
                </a:lnSpc>
                <a:spcBef>
                  <a:spcPct val="0"/>
                </a:spcBef>
                <a:buFontTx/>
                <a:buNone/>
              </a:pPr>
              <a:r>
                <a:rPr lang="en-US" altLang="en-US" sz="1400"/>
                <a:t>Principles</a:t>
              </a:r>
            </a:p>
          </p:txBody>
        </p:sp>
        <p:sp>
          <p:nvSpPr>
            <p:cNvPr id="3112" name="Rectangle 17">
              <a:extLst>
                <a:ext uri="{FF2B5EF4-FFF2-40B4-BE49-F238E27FC236}">
                  <a16:creationId xmlns:a16="http://schemas.microsoft.com/office/drawing/2014/main" id="{06A3BDEE-6456-473A-A852-97D00C5652DD}"/>
                </a:ext>
              </a:extLst>
            </p:cNvPr>
            <p:cNvSpPr>
              <a:spLocks noChangeArrowheads="1"/>
            </p:cNvSpPr>
            <p:nvPr/>
          </p:nvSpPr>
          <p:spPr bwMode="auto">
            <a:xfrm>
              <a:off x="1707" y="597"/>
              <a:ext cx="2352" cy="245"/>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13" name="Oval 18">
              <a:extLst>
                <a:ext uri="{FF2B5EF4-FFF2-40B4-BE49-F238E27FC236}">
                  <a16:creationId xmlns:a16="http://schemas.microsoft.com/office/drawing/2014/main" id="{DCA213F1-ADAA-434F-837A-C0D61E5A25A8}"/>
                </a:ext>
              </a:extLst>
            </p:cNvPr>
            <p:cNvSpPr>
              <a:spLocks noChangeArrowheads="1"/>
            </p:cNvSpPr>
            <p:nvPr/>
          </p:nvSpPr>
          <p:spPr bwMode="auto">
            <a:xfrm>
              <a:off x="2337" y="651"/>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14" name="Text Box 19">
              <a:extLst>
                <a:ext uri="{FF2B5EF4-FFF2-40B4-BE49-F238E27FC236}">
                  <a16:creationId xmlns:a16="http://schemas.microsoft.com/office/drawing/2014/main" id="{2986E69A-CDB4-4A63-A73D-F56C0D06A481}"/>
                </a:ext>
              </a:extLst>
            </p:cNvPr>
            <p:cNvSpPr txBox="1">
              <a:spLocks noChangeArrowheads="1"/>
            </p:cNvSpPr>
            <p:nvPr/>
          </p:nvSpPr>
          <p:spPr bwMode="auto">
            <a:xfrm>
              <a:off x="2421" y="626"/>
              <a:ext cx="97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nSpc>
                  <a:spcPct val="80000"/>
                </a:lnSpc>
                <a:spcBef>
                  <a:spcPct val="0"/>
                </a:spcBef>
                <a:buFontTx/>
                <a:buNone/>
              </a:pPr>
              <a:r>
                <a:rPr lang="en-US" altLang="en-US" sz="1600"/>
                <a:t>Learning Rituals</a:t>
              </a:r>
            </a:p>
          </p:txBody>
        </p:sp>
        <p:sp>
          <p:nvSpPr>
            <p:cNvPr id="3115" name="Text Box 20">
              <a:extLst>
                <a:ext uri="{FF2B5EF4-FFF2-40B4-BE49-F238E27FC236}">
                  <a16:creationId xmlns:a16="http://schemas.microsoft.com/office/drawing/2014/main" id="{E3519A63-1BD0-4F02-8496-3DB74004F048}"/>
                </a:ext>
              </a:extLst>
            </p:cNvPr>
            <p:cNvSpPr txBox="1">
              <a:spLocks noChangeArrowheads="1"/>
            </p:cNvSpPr>
            <p:nvPr/>
          </p:nvSpPr>
          <p:spPr bwMode="auto">
            <a:xfrm>
              <a:off x="415" y="202"/>
              <a:ext cx="106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nSpc>
                  <a:spcPct val="80000"/>
                </a:lnSpc>
                <a:spcBef>
                  <a:spcPct val="0"/>
                </a:spcBef>
                <a:buFontTx/>
                <a:buNone/>
              </a:pPr>
              <a:r>
                <a:rPr lang="en-US" altLang="en-US" sz="2400"/>
                <a:t>Course Map</a:t>
              </a:r>
            </a:p>
          </p:txBody>
        </p:sp>
        <p:sp>
          <p:nvSpPr>
            <p:cNvPr id="3116" name="Text Box 21">
              <a:extLst>
                <a:ext uri="{FF2B5EF4-FFF2-40B4-BE49-F238E27FC236}">
                  <a16:creationId xmlns:a16="http://schemas.microsoft.com/office/drawing/2014/main" id="{42B4254A-C2F2-4F75-8DAA-DD4CCF3BD030}"/>
                </a:ext>
              </a:extLst>
            </p:cNvPr>
            <p:cNvSpPr txBox="1">
              <a:spLocks noChangeArrowheads="1"/>
            </p:cNvSpPr>
            <p:nvPr/>
          </p:nvSpPr>
          <p:spPr bwMode="auto">
            <a:xfrm>
              <a:off x="1629" y="205"/>
              <a:ext cx="52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nSpc>
                  <a:spcPct val="80000"/>
                </a:lnSpc>
                <a:spcBef>
                  <a:spcPct val="0"/>
                </a:spcBef>
                <a:buFontTx/>
                <a:buNone/>
              </a:pPr>
              <a:r>
                <a:rPr lang="en-US" altLang="en-US" sz="1000"/>
                <a:t>This Course:</a:t>
              </a:r>
            </a:p>
          </p:txBody>
        </p:sp>
        <p:sp>
          <p:nvSpPr>
            <p:cNvPr id="3117" name="Text Box 22">
              <a:extLst>
                <a:ext uri="{FF2B5EF4-FFF2-40B4-BE49-F238E27FC236}">
                  <a16:creationId xmlns:a16="http://schemas.microsoft.com/office/drawing/2014/main" id="{BCB152F5-EAD8-4EBB-A9B5-C4CA271C59EB}"/>
                </a:ext>
              </a:extLst>
            </p:cNvPr>
            <p:cNvSpPr txBox="1">
              <a:spLocks noChangeArrowheads="1"/>
            </p:cNvSpPr>
            <p:nvPr/>
          </p:nvSpPr>
          <p:spPr bwMode="auto">
            <a:xfrm>
              <a:off x="2649" y="450"/>
              <a:ext cx="38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nSpc>
                  <a:spcPct val="80000"/>
                </a:lnSpc>
                <a:spcBef>
                  <a:spcPct val="0"/>
                </a:spcBef>
                <a:buFontTx/>
                <a:buNone/>
              </a:pPr>
              <a:r>
                <a:rPr lang="en-US" altLang="en-US" sz="1000"/>
                <a:t>includes</a:t>
              </a:r>
            </a:p>
          </p:txBody>
        </p:sp>
        <p:sp>
          <p:nvSpPr>
            <p:cNvPr id="3118" name="Rectangle 23">
              <a:extLst>
                <a:ext uri="{FF2B5EF4-FFF2-40B4-BE49-F238E27FC236}">
                  <a16:creationId xmlns:a16="http://schemas.microsoft.com/office/drawing/2014/main" id="{6A6764A3-6842-4E59-B3CF-BF0F3635F535}"/>
                </a:ext>
              </a:extLst>
            </p:cNvPr>
            <p:cNvSpPr>
              <a:spLocks noChangeArrowheads="1"/>
            </p:cNvSpPr>
            <p:nvPr/>
          </p:nvSpPr>
          <p:spPr bwMode="auto">
            <a:xfrm>
              <a:off x="4325" y="587"/>
              <a:ext cx="939" cy="245"/>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19" name="Oval 24">
              <a:extLst>
                <a:ext uri="{FF2B5EF4-FFF2-40B4-BE49-F238E27FC236}">
                  <a16:creationId xmlns:a16="http://schemas.microsoft.com/office/drawing/2014/main" id="{33AFCE0E-02F7-4186-8E87-213D2AA33C55}"/>
                </a:ext>
              </a:extLst>
            </p:cNvPr>
            <p:cNvSpPr>
              <a:spLocks noChangeArrowheads="1"/>
            </p:cNvSpPr>
            <p:nvPr/>
          </p:nvSpPr>
          <p:spPr bwMode="auto">
            <a:xfrm>
              <a:off x="4365" y="606"/>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0" name="Text Box 25">
              <a:extLst>
                <a:ext uri="{FF2B5EF4-FFF2-40B4-BE49-F238E27FC236}">
                  <a16:creationId xmlns:a16="http://schemas.microsoft.com/office/drawing/2014/main" id="{6614A013-E370-4EC6-A405-3035F72C3CF7}"/>
                </a:ext>
              </a:extLst>
            </p:cNvPr>
            <p:cNvSpPr txBox="1">
              <a:spLocks noChangeArrowheads="1"/>
            </p:cNvSpPr>
            <p:nvPr/>
          </p:nvSpPr>
          <p:spPr bwMode="auto">
            <a:xfrm>
              <a:off x="4465" y="576"/>
              <a:ext cx="68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lnSpc>
                  <a:spcPct val="80000"/>
                </a:lnSpc>
                <a:spcBef>
                  <a:spcPct val="0"/>
                </a:spcBef>
                <a:buFontTx/>
                <a:buNone/>
              </a:pPr>
              <a:r>
                <a:rPr lang="en-US" altLang="en-US" sz="1400"/>
                <a:t>Performance</a:t>
              </a:r>
            </a:p>
            <a:p>
              <a:pPr algn="ctr">
                <a:lnSpc>
                  <a:spcPct val="80000"/>
                </a:lnSpc>
                <a:spcBef>
                  <a:spcPct val="0"/>
                </a:spcBef>
                <a:buFontTx/>
                <a:buNone/>
              </a:pPr>
              <a:r>
                <a:rPr lang="en-US" altLang="en-US" sz="1400"/>
                <a:t>Options</a:t>
              </a:r>
            </a:p>
          </p:txBody>
        </p:sp>
        <p:sp>
          <p:nvSpPr>
            <p:cNvPr id="3121" name="Rectangle 26">
              <a:extLst>
                <a:ext uri="{FF2B5EF4-FFF2-40B4-BE49-F238E27FC236}">
                  <a16:creationId xmlns:a16="http://schemas.microsoft.com/office/drawing/2014/main" id="{7676C086-C4CE-4036-9580-78AE4159B154}"/>
                </a:ext>
              </a:extLst>
            </p:cNvPr>
            <p:cNvSpPr>
              <a:spLocks noChangeArrowheads="1"/>
            </p:cNvSpPr>
            <p:nvPr/>
          </p:nvSpPr>
          <p:spPr bwMode="auto">
            <a:xfrm>
              <a:off x="4245" y="181"/>
              <a:ext cx="1104" cy="28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2" name="Text Box 27">
              <a:extLst>
                <a:ext uri="{FF2B5EF4-FFF2-40B4-BE49-F238E27FC236}">
                  <a16:creationId xmlns:a16="http://schemas.microsoft.com/office/drawing/2014/main" id="{F142FD10-9CC5-4155-9169-09268D7D401F}"/>
                </a:ext>
              </a:extLst>
            </p:cNvPr>
            <p:cNvSpPr txBox="1">
              <a:spLocks noChangeArrowheads="1"/>
            </p:cNvSpPr>
            <p:nvPr/>
          </p:nvSpPr>
          <p:spPr bwMode="auto">
            <a:xfrm>
              <a:off x="4246" y="206"/>
              <a:ext cx="38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nSpc>
                  <a:spcPct val="80000"/>
                </a:lnSpc>
                <a:spcBef>
                  <a:spcPct val="0"/>
                </a:spcBef>
                <a:buFontTx/>
                <a:buNone/>
              </a:pPr>
              <a:r>
                <a:rPr lang="en-US" altLang="en-US" sz="1000"/>
                <a:t>Student:</a:t>
              </a:r>
            </a:p>
          </p:txBody>
        </p:sp>
        <p:sp>
          <p:nvSpPr>
            <p:cNvPr id="3123" name="AutoShape 28">
              <a:extLst>
                <a:ext uri="{FF2B5EF4-FFF2-40B4-BE49-F238E27FC236}">
                  <a16:creationId xmlns:a16="http://schemas.microsoft.com/office/drawing/2014/main" id="{749AEFC4-A978-4B19-936D-2A2F2F02006C}"/>
                </a:ext>
              </a:extLst>
            </p:cNvPr>
            <p:cNvSpPr>
              <a:spLocks noChangeArrowheads="1"/>
            </p:cNvSpPr>
            <p:nvPr/>
          </p:nvSpPr>
          <p:spPr bwMode="auto">
            <a:xfrm rot="5400000" flipH="1">
              <a:off x="1491" y="779"/>
              <a:ext cx="144" cy="125"/>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4" name="AutoShape 29">
              <a:extLst>
                <a:ext uri="{FF2B5EF4-FFF2-40B4-BE49-F238E27FC236}">
                  <a16:creationId xmlns:a16="http://schemas.microsoft.com/office/drawing/2014/main" id="{279A6BBE-8935-4A75-8BFA-6887E018AEEA}"/>
                </a:ext>
              </a:extLst>
            </p:cNvPr>
            <p:cNvSpPr>
              <a:spLocks noChangeArrowheads="1"/>
            </p:cNvSpPr>
            <p:nvPr/>
          </p:nvSpPr>
          <p:spPr bwMode="auto">
            <a:xfrm rot="5400000" flipH="1">
              <a:off x="1491" y="1030"/>
              <a:ext cx="144" cy="125"/>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5" name="AutoShape 30">
              <a:extLst>
                <a:ext uri="{FF2B5EF4-FFF2-40B4-BE49-F238E27FC236}">
                  <a16:creationId xmlns:a16="http://schemas.microsoft.com/office/drawing/2014/main" id="{C7C2D527-4D35-4B0C-96B2-1EB602D5E7E8}"/>
                </a:ext>
              </a:extLst>
            </p:cNvPr>
            <p:cNvSpPr>
              <a:spLocks noChangeArrowheads="1"/>
            </p:cNvSpPr>
            <p:nvPr/>
          </p:nvSpPr>
          <p:spPr bwMode="auto">
            <a:xfrm rot="5400000" flipH="1">
              <a:off x="1491" y="1286"/>
              <a:ext cx="144" cy="125"/>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6" name="Rectangle 31">
              <a:extLst>
                <a:ext uri="{FF2B5EF4-FFF2-40B4-BE49-F238E27FC236}">
                  <a16:creationId xmlns:a16="http://schemas.microsoft.com/office/drawing/2014/main" id="{43FC7D08-FC12-4DCA-BB83-98E340FA8DAD}"/>
                </a:ext>
              </a:extLst>
            </p:cNvPr>
            <p:cNvSpPr>
              <a:spLocks noChangeArrowheads="1"/>
            </p:cNvSpPr>
            <p:nvPr/>
          </p:nvSpPr>
          <p:spPr bwMode="auto">
            <a:xfrm>
              <a:off x="2298" y="1680"/>
              <a:ext cx="1216" cy="16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7" name="Oval 32">
              <a:extLst>
                <a:ext uri="{FF2B5EF4-FFF2-40B4-BE49-F238E27FC236}">
                  <a16:creationId xmlns:a16="http://schemas.microsoft.com/office/drawing/2014/main" id="{D6101EBA-8BAB-4E1E-854C-5C9EC17DE532}"/>
                </a:ext>
              </a:extLst>
            </p:cNvPr>
            <p:cNvSpPr>
              <a:spLocks noChangeArrowheads="1"/>
            </p:cNvSpPr>
            <p:nvPr/>
          </p:nvSpPr>
          <p:spPr bwMode="auto">
            <a:xfrm>
              <a:off x="2368" y="1704"/>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8" name="Text Box 33">
              <a:extLst>
                <a:ext uri="{FF2B5EF4-FFF2-40B4-BE49-F238E27FC236}">
                  <a16:creationId xmlns:a16="http://schemas.microsoft.com/office/drawing/2014/main" id="{AA1B268C-04CE-4E4F-83BF-6C27539C9A1E}"/>
                </a:ext>
              </a:extLst>
            </p:cNvPr>
            <p:cNvSpPr txBox="1">
              <a:spLocks noChangeArrowheads="1"/>
            </p:cNvSpPr>
            <p:nvPr/>
          </p:nvSpPr>
          <p:spPr bwMode="auto">
            <a:xfrm>
              <a:off x="2481" y="1689"/>
              <a:ext cx="89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lnSpc>
                  <a:spcPct val="80000"/>
                </a:lnSpc>
                <a:spcBef>
                  <a:spcPct val="0"/>
                </a:spcBef>
                <a:buFontTx/>
                <a:buNone/>
              </a:pPr>
              <a:r>
                <a:rPr lang="en-US" altLang="en-US" sz="1400"/>
                <a:t>Critical Concepts</a:t>
              </a:r>
            </a:p>
          </p:txBody>
        </p:sp>
        <p:sp>
          <p:nvSpPr>
            <p:cNvPr id="3129" name="AutoShape 34">
              <a:extLst>
                <a:ext uri="{FF2B5EF4-FFF2-40B4-BE49-F238E27FC236}">
                  <a16:creationId xmlns:a16="http://schemas.microsoft.com/office/drawing/2014/main" id="{45F3A70F-F286-416F-B047-72A05D57490F}"/>
                </a:ext>
              </a:extLst>
            </p:cNvPr>
            <p:cNvSpPr>
              <a:spLocks noChangeArrowheads="1"/>
            </p:cNvSpPr>
            <p:nvPr/>
          </p:nvSpPr>
          <p:spPr bwMode="auto">
            <a:xfrm>
              <a:off x="2314" y="2600"/>
              <a:ext cx="1126" cy="278"/>
            </a:xfrm>
            <a:prstGeom prst="roundRect">
              <a:avLst>
                <a:gd name="adj" fmla="val 50000"/>
              </a:avLst>
            </a:prstGeom>
            <a:solidFill>
              <a:schemeClr val="bg1"/>
            </a:solidFill>
            <a:ln w="2857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endParaRPr lang="en-US" altLang="en-US" sz="2400"/>
            </a:p>
          </p:txBody>
        </p:sp>
        <p:sp>
          <p:nvSpPr>
            <p:cNvPr id="3130" name="Oval 35">
              <a:extLst>
                <a:ext uri="{FF2B5EF4-FFF2-40B4-BE49-F238E27FC236}">
                  <a16:creationId xmlns:a16="http://schemas.microsoft.com/office/drawing/2014/main" id="{3F3BA85A-09C1-451C-B1CE-6E65A5941398}"/>
                </a:ext>
              </a:extLst>
            </p:cNvPr>
            <p:cNvSpPr>
              <a:spLocks noChangeArrowheads="1"/>
            </p:cNvSpPr>
            <p:nvPr/>
          </p:nvSpPr>
          <p:spPr bwMode="auto">
            <a:xfrm>
              <a:off x="2443" y="2648"/>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31" name="Text Box 36">
              <a:extLst>
                <a:ext uri="{FF2B5EF4-FFF2-40B4-BE49-F238E27FC236}">
                  <a16:creationId xmlns:a16="http://schemas.microsoft.com/office/drawing/2014/main" id="{7891D298-AD93-40CB-8485-80E55E5162ED}"/>
                </a:ext>
              </a:extLst>
            </p:cNvPr>
            <p:cNvSpPr txBox="1">
              <a:spLocks noChangeArrowheads="1"/>
            </p:cNvSpPr>
            <p:nvPr/>
          </p:nvSpPr>
          <p:spPr bwMode="auto">
            <a:xfrm>
              <a:off x="2544" y="2635"/>
              <a:ext cx="75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lnSpc>
                  <a:spcPct val="80000"/>
                </a:lnSpc>
                <a:spcBef>
                  <a:spcPct val="0"/>
                </a:spcBef>
                <a:buFontTx/>
                <a:buNone/>
              </a:pPr>
              <a:r>
                <a:rPr lang="en-US" altLang="en-US" sz="1200"/>
                <a:t>Learned in these</a:t>
              </a:r>
              <a:endParaRPr lang="en-US" altLang="en-US" sz="1400"/>
            </a:p>
            <a:p>
              <a:pPr algn="ctr">
                <a:lnSpc>
                  <a:spcPct val="80000"/>
                </a:lnSpc>
                <a:spcBef>
                  <a:spcPct val="0"/>
                </a:spcBef>
                <a:buFontTx/>
                <a:buNone/>
              </a:pPr>
              <a:r>
                <a:rPr lang="en-US" altLang="en-US" sz="1600"/>
                <a:t>Units</a:t>
              </a:r>
            </a:p>
          </p:txBody>
        </p:sp>
        <p:sp>
          <p:nvSpPr>
            <p:cNvPr id="3132" name="Line 37">
              <a:extLst>
                <a:ext uri="{FF2B5EF4-FFF2-40B4-BE49-F238E27FC236}">
                  <a16:creationId xmlns:a16="http://schemas.microsoft.com/office/drawing/2014/main" id="{D4A49602-1F33-4C3B-875A-869228E91EB3}"/>
                </a:ext>
              </a:extLst>
            </p:cNvPr>
            <p:cNvSpPr>
              <a:spLocks noChangeShapeType="1"/>
            </p:cNvSpPr>
            <p:nvPr/>
          </p:nvSpPr>
          <p:spPr bwMode="auto">
            <a:xfrm>
              <a:off x="3024" y="520"/>
              <a:ext cx="18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33" name="Line 38">
              <a:extLst>
                <a:ext uri="{FF2B5EF4-FFF2-40B4-BE49-F238E27FC236}">
                  <a16:creationId xmlns:a16="http://schemas.microsoft.com/office/drawing/2014/main" id="{5760ECDE-7F67-453A-A1C6-F4FF1B7CF5A3}"/>
                </a:ext>
              </a:extLst>
            </p:cNvPr>
            <p:cNvSpPr>
              <a:spLocks noChangeShapeType="1"/>
            </p:cNvSpPr>
            <p:nvPr/>
          </p:nvSpPr>
          <p:spPr bwMode="auto">
            <a:xfrm>
              <a:off x="912" y="520"/>
              <a:ext cx="1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076" name="TextBox 2">
            <a:extLst>
              <a:ext uri="{FF2B5EF4-FFF2-40B4-BE49-F238E27FC236}">
                <a16:creationId xmlns:a16="http://schemas.microsoft.com/office/drawing/2014/main" id="{2E619F01-36AC-49B1-9240-A1BE6FBEAACE}"/>
              </a:ext>
            </a:extLst>
          </p:cNvPr>
          <p:cNvSpPr txBox="1">
            <a:spLocks noChangeArrowheads="1"/>
          </p:cNvSpPr>
          <p:nvPr/>
        </p:nvSpPr>
        <p:spPr bwMode="auto">
          <a:xfrm>
            <a:off x="2709863" y="1314450"/>
            <a:ext cx="3876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100" b="1" dirty="0">
                <a:latin typeface="Calibri" panose="020F0502020204030204" pitchFamily="34" charset="0"/>
              </a:rPr>
              <a:t>During this week:             </a:t>
            </a:r>
            <a:r>
              <a:rPr lang="en-US" altLang="en-US" sz="1100" dirty="0">
                <a:latin typeface="Calibri" panose="020F0502020204030204" pitchFamily="34" charset="0"/>
              </a:rPr>
              <a:t>	</a:t>
            </a:r>
            <a:r>
              <a:rPr lang="en-US" altLang="en-US" sz="1100" b="1" dirty="0">
                <a:latin typeface="Calibri" panose="020F0502020204030204" pitchFamily="34" charset="0"/>
              </a:rPr>
              <a:t>        During the year:</a:t>
            </a:r>
          </a:p>
          <a:p>
            <a:pPr>
              <a:spcBef>
                <a:spcPct val="0"/>
              </a:spcBef>
              <a:buFontTx/>
              <a:buNone/>
            </a:pPr>
            <a:r>
              <a:rPr lang="en-US" altLang="en-US" sz="1100" dirty="0">
                <a:latin typeface="Calibri" panose="020F0502020204030204" pitchFamily="34" charset="0"/>
              </a:rPr>
              <a:t>Cue-Do-Review 	        Dialogue             Implementation</a:t>
            </a:r>
          </a:p>
          <a:p>
            <a:pPr>
              <a:spcBef>
                <a:spcPct val="0"/>
              </a:spcBef>
              <a:buFontTx/>
              <a:buNone/>
            </a:pPr>
            <a:r>
              <a:rPr lang="en-US" altLang="en-US" sz="1100" dirty="0">
                <a:latin typeface="Calibri" panose="020F0502020204030204" pitchFamily="34" charset="0"/>
              </a:rPr>
              <a:t>Course Organizer      Videos                 Coaching</a:t>
            </a:r>
          </a:p>
          <a:p>
            <a:pPr>
              <a:spcBef>
                <a:spcPct val="0"/>
              </a:spcBef>
              <a:buFontTx/>
              <a:buNone/>
            </a:pPr>
            <a:r>
              <a:rPr lang="en-US" altLang="en-US" sz="1100" dirty="0">
                <a:latin typeface="Calibri" panose="020F0502020204030204" pitchFamily="34" charset="0"/>
              </a:rPr>
              <a:t>Data review              EDU Groups          Reflection Questions</a:t>
            </a:r>
          </a:p>
          <a:p>
            <a:pPr>
              <a:spcBef>
                <a:spcPct val="0"/>
              </a:spcBef>
              <a:buFontTx/>
              <a:buNone/>
            </a:pPr>
            <a:r>
              <a:rPr lang="en-US" altLang="en-US" sz="1100" dirty="0">
                <a:latin typeface="Calibri" panose="020F0502020204030204" pitchFamily="34" charset="0"/>
              </a:rPr>
              <a:t>Co-construction                                      </a:t>
            </a:r>
            <a:r>
              <a:rPr lang="en-US" altLang="en-US" sz="1100" dirty="0" err="1">
                <a:latin typeface="Calibri" panose="020F0502020204030204" pitchFamily="34" charset="0"/>
              </a:rPr>
              <a:t>LiveBinders</a:t>
            </a:r>
            <a:endParaRPr lang="en-US" altLang="en-US" sz="1100" dirty="0">
              <a:latin typeface="Calibri" panose="020F0502020204030204" pitchFamily="34" charset="0"/>
            </a:endParaRPr>
          </a:p>
          <a:p>
            <a:pPr>
              <a:spcBef>
                <a:spcPct val="0"/>
              </a:spcBef>
              <a:buFontTx/>
              <a:buNone/>
            </a:pPr>
            <a:r>
              <a:rPr lang="en-US" altLang="en-US" sz="1100" dirty="0">
                <a:latin typeface="Calibri" panose="020F0502020204030204" pitchFamily="34" charset="0"/>
              </a:rPr>
              <a:t>Drafting/Editing                                     Use of Guidebooks </a:t>
            </a:r>
          </a:p>
          <a:p>
            <a:pPr>
              <a:spcBef>
                <a:spcPct val="0"/>
              </a:spcBef>
              <a:buFontTx/>
              <a:buNone/>
            </a:pPr>
            <a:r>
              <a:rPr lang="en-US" altLang="en-US" sz="1100" dirty="0">
                <a:latin typeface="Calibri" panose="020F0502020204030204" pitchFamily="34" charset="0"/>
              </a:rPr>
              <a:t>Role Play</a:t>
            </a:r>
            <a:r>
              <a:rPr lang="en-US" altLang="en-US" sz="1000" dirty="0">
                <a:latin typeface="Calibri" panose="020F0502020204030204" pitchFamily="34" charset="0"/>
              </a:rPr>
              <a:t>		         </a:t>
            </a:r>
            <a:r>
              <a:rPr lang="en-US" altLang="en-US" sz="1100" dirty="0">
                <a:latin typeface="Calibri" panose="020F0502020204030204" pitchFamily="34" charset="0"/>
              </a:rPr>
              <a:t>WIN!” Reflection questions</a:t>
            </a:r>
          </a:p>
          <a:p>
            <a:pPr>
              <a:spcBef>
                <a:spcPct val="0"/>
              </a:spcBef>
              <a:buFontTx/>
              <a:buNone/>
            </a:pPr>
            <a:endParaRPr lang="en-US" altLang="en-US" sz="1100" dirty="0">
              <a:latin typeface="Calibri" panose="020F0502020204030204" pitchFamily="34" charset="0"/>
            </a:endParaRPr>
          </a:p>
        </p:txBody>
      </p:sp>
      <p:sp>
        <p:nvSpPr>
          <p:cNvPr id="3077" name="TextBox 40">
            <a:extLst>
              <a:ext uri="{FF2B5EF4-FFF2-40B4-BE49-F238E27FC236}">
                <a16:creationId xmlns:a16="http://schemas.microsoft.com/office/drawing/2014/main" id="{0CC85D6D-8797-498A-8B64-FBA9CB781330}"/>
              </a:ext>
            </a:extLst>
          </p:cNvPr>
          <p:cNvSpPr txBox="1">
            <a:spLocks noChangeArrowheads="1"/>
          </p:cNvSpPr>
          <p:nvPr/>
        </p:nvSpPr>
        <p:spPr bwMode="auto">
          <a:xfrm>
            <a:off x="3451225" y="287338"/>
            <a:ext cx="3206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400">
                <a:latin typeface="Calibri" panose="020F0502020204030204" pitchFamily="34" charset="0"/>
              </a:rPr>
              <a:t>Course First!</a:t>
            </a:r>
          </a:p>
        </p:txBody>
      </p:sp>
      <p:sp>
        <p:nvSpPr>
          <p:cNvPr id="3078" name="TextBox 41">
            <a:extLst>
              <a:ext uri="{FF2B5EF4-FFF2-40B4-BE49-F238E27FC236}">
                <a16:creationId xmlns:a16="http://schemas.microsoft.com/office/drawing/2014/main" id="{0B7A0F11-9393-4DB4-AFE3-930992988226}"/>
              </a:ext>
            </a:extLst>
          </p:cNvPr>
          <p:cNvSpPr txBox="1">
            <a:spLocks noChangeArrowheads="1"/>
          </p:cNvSpPr>
          <p:nvPr/>
        </p:nvSpPr>
        <p:spPr bwMode="auto">
          <a:xfrm>
            <a:off x="6829425" y="1376363"/>
            <a:ext cx="16621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100" dirty="0">
                <a:latin typeface="Calibri" panose="020F0502020204030204" pitchFamily="34" charset="0"/>
              </a:rPr>
              <a:t>Facilitated Planning</a:t>
            </a:r>
          </a:p>
          <a:p>
            <a:pPr>
              <a:spcBef>
                <a:spcPct val="0"/>
              </a:spcBef>
              <a:buFontTx/>
              <a:buNone/>
            </a:pPr>
            <a:r>
              <a:rPr lang="en-US" altLang="en-US" sz="1100" dirty="0">
                <a:latin typeface="Calibri" panose="020F0502020204030204" pitchFamily="34" charset="0"/>
              </a:rPr>
              <a:t>Lesson Study</a:t>
            </a:r>
          </a:p>
          <a:p>
            <a:pPr>
              <a:spcBef>
                <a:spcPct val="0"/>
              </a:spcBef>
              <a:buFontTx/>
              <a:buNone/>
            </a:pPr>
            <a:r>
              <a:rPr lang="en-US" altLang="en-US" sz="1100" dirty="0">
                <a:latin typeface="Calibri" panose="020F0502020204030204" pitchFamily="34" charset="0"/>
              </a:rPr>
              <a:t>Virtual Support</a:t>
            </a:r>
          </a:p>
          <a:p>
            <a:pPr>
              <a:spcBef>
                <a:spcPct val="0"/>
              </a:spcBef>
              <a:buFontTx/>
              <a:buNone/>
            </a:pPr>
            <a:r>
              <a:rPr lang="en-US" altLang="en-US" sz="1100" dirty="0">
                <a:latin typeface="Calibri" panose="020F0502020204030204" pitchFamily="34" charset="0"/>
              </a:rPr>
              <a:t>Observing/Modeling</a:t>
            </a:r>
          </a:p>
          <a:p>
            <a:pPr>
              <a:spcBef>
                <a:spcPct val="0"/>
              </a:spcBef>
              <a:buFontTx/>
              <a:buNone/>
            </a:pPr>
            <a:r>
              <a:rPr lang="en-US" altLang="en-US" sz="1100" dirty="0">
                <a:latin typeface="Calibri" panose="020F0502020204030204" pitchFamily="34" charset="0"/>
              </a:rPr>
              <a:t>PLC Support</a:t>
            </a:r>
          </a:p>
          <a:p>
            <a:pPr>
              <a:spcBef>
                <a:spcPct val="0"/>
              </a:spcBef>
              <a:buFontTx/>
              <a:buNone/>
            </a:pPr>
            <a:endParaRPr lang="en-US" altLang="en-US" sz="1100" dirty="0">
              <a:latin typeface="Calibri" panose="020F0502020204030204" pitchFamily="34" charset="0"/>
            </a:endParaRPr>
          </a:p>
        </p:txBody>
      </p:sp>
      <p:cxnSp>
        <p:nvCxnSpPr>
          <p:cNvPr id="3080" name="Straight Connector 4">
            <a:extLst>
              <a:ext uri="{FF2B5EF4-FFF2-40B4-BE49-F238E27FC236}">
                <a16:creationId xmlns:a16="http://schemas.microsoft.com/office/drawing/2014/main" id="{4102665B-54A2-4731-9E51-B4589E9056D6}"/>
              </a:ext>
            </a:extLst>
          </p:cNvPr>
          <p:cNvCxnSpPr>
            <a:cxnSpLocks noChangeShapeType="1"/>
            <a:stCxn id="3129" idx="1"/>
          </p:cNvCxnSpPr>
          <p:nvPr/>
        </p:nvCxnSpPr>
        <p:spPr bwMode="auto">
          <a:xfrm flipH="1">
            <a:off x="2020888" y="4348163"/>
            <a:ext cx="1652587" cy="103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1" name="Straight Connector 45">
            <a:extLst>
              <a:ext uri="{FF2B5EF4-FFF2-40B4-BE49-F238E27FC236}">
                <a16:creationId xmlns:a16="http://schemas.microsoft.com/office/drawing/2014/main" id="{1E979614-F63E-41D2-BE30-D0967941FCB1}"/>
              </a:ext>
            </a:extLst>
          </p:cNvPr>
          <p:cNvCxnSpPr>
            <a:cxnSpLocks noChangeShapeType="1"/>
          </p:cNvCxnSpPr>
          <p:nvPr/>
        </p:nvCxnSpPr>
        <p:spPr bwMode="auto">
          <a:xfrm flipH="1">
            <a:off x="2816225" y="4525963"/>
            <a:ext cx="915988" cy="6270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2" name="Straight Connector 47">
            <a:extLst>
              <a:ext uri="{FF2B5EF4-FFF2-40B4-BE49-F238E27FC236}">
                <a16:creationId xmlns:a16="http://schemas.microsoft.com/office/drawing/2014/main" id="{F6A254C3-879B-45EF-A15F-F8083919B2DE}"/>
              </a:ext>
            </a:extLst>
          </p:cNvPr>
          <p:cNvCxnSpPr>
            <a:cxnSpLocks noChangeShapeType="1"/>
            <a:endCxn id="3088" idx="0"/>
          </p:cNvCxnSpPr>
          <p:nvPr/>
        </p:nvCxnSpPr>
        <p:spPr bwMode="auto">
          <a:xfrm flipH="1">
            <a:off x="3829050" y="4568825"/>
            <a:ext cx="254000" cy="4794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3" name="Straight Connector 48">
            <a:extLst>
              <a:ext uri="{FF2B5EF4-FFF2-40B4-BE49-F238E27FC236}">
                <a16:creationId xmlns:a16="http://schemas.microsoft.com/office/drawing/2014/main" id="{B78069F3-052B-4A01-8E87-B514C36ABB4D}"/>
              </a:ext>
            </a:extLst>
          </p:cNvPr>
          <p:cNvCxnSpPr>
            <a:cxnSpLocks noChangeShapeType="1"/>
          </p:cNvCxnSpPr>
          <p:nvPr/>
        </p:nvCxnSpPr>
        <p:spPr bwMode="auto">
          <a:xfrm flipH="1" flipV="1">
            <a:off x="5353050" y="4543425"/>
            <a:ext cx="1241425" cy="6492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4" name="Straight Connector 49">
            <a:extLst>
              <a:ext uri="{FF2B5EF4-FFF2-40B4-BE49-F238E27FC236}">
                <a16:creationId xmlns:a16="http://schemas.microsoft.com/office/drawing/2014/main" id="{A394C19E-240D-4EE7-84E6-E9E64069A910}"/>
              </a:ext>
            </a:extLst>
          </p:cNvPr>
          <p:cNvCxnSpPr>
            <a:cxnSpLocks noChangeShapeType="1"/>
          </p:cNvCxnSpPr>
          <p:nvPr/>
        </p:nvCxnSpPr>
        <p:spPr bwMode="auto">
          <a:xfrm>
            <a:off x="5141913" y="4587875"/>
            <a:ext cx="265112" cy="495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5" name="Straight Connector 50">
            <a:extLst>
              <a:ext uri="{FF2B5EF4-FFF2-40B4-BE49-F238E27FC236}">
                <a16:creationId xmlns:a16="http://schemas.microsoft.com/office/drawing/2014/main" id="{125B0B82-BE36-4B68-8C65-919E299F9967}"/>
              </a:ext>
            </a:extLst>
          </p:cNvPr>
          <p:cNvCxnSpPr>
            <a:cxnSpLocks noChangeShapeType="1"/>
          </p:cNvCxnSpPr>
          <p:nvPr/>
        </p:nvCxnSpPr>
        <p:spPr bwMode="auto">
          <a:xfrm flipH="1" flipV="1">
            <a:off x="5429250" y="4348163"/>
            <a:ext cx="1368425" cy="1539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086" name="Oval 6">
            <a:extLst>
              <a:ext uri="{FF2B5EF4-FFF2-40B4-BE49-F238E27FC236}">
                <a16:creationId xmlns:a16="http://schemas.microsoft.com/office/drawing/2014/main" id="{65AAF45E-3460-4636-A019-18C45370F452}"/>
              </a:ext>
            </a:extLst>
          </p:cNvPr>
          <p:cNvSpPr>
            <a:spLocks noChangeArrowheads="1"/>
          </p:cNvSpPr>
          <p:nvPr/>
        </p:nvSpPr>
        <p:spPr bwMode="auto">
          <a:xfrm>
            <a:off x="454025" y="3976688"/>
            <a:ext cx="1562100" cy="9175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087" name="Oval 53">
            <a:extLst>
              <a:ext uri="{FF2B5EF4-FFF2-40B4-BE49-F238E27FC236}">
                <a16:creationId xmlns:a16="http://schemas.microsoft.com/office/drawing/2014/main" id="{A219441A-1121-4BD5-81E0-C16489A6DC42}"/>
              </a:ext>
            </a:extLst>
          </p:cNvPr>
          <p:cNvSpPr>
            <a:spLocks noChangeArrowheads="1"/>
          </p:cNvSpPr>
          <p:nvPr/>
        </p:nvSpPr>
        <p:spPr bwMode="auto">
          <a:xfrm>
            <a:off x="1452563" y="4911725"/>
            <a:ext cx="1436687" cy="9080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088" name="Oval 54">
            <a:extLst>
              <a:ext uri="{FF2B5EF4-FFF2-40B4-BE49-F238E27FC236}">
                <a16:creationId xmlns:a16="http://schemas.microsoft.com/office/drawing/2014/main" id="{BB049C1B-7D04-49EA-A4CF-DA7582D5CC32}"/>
              </a:ext>
            </a:extLst>
          </p:cNvPr>
          <p:cNvSpPr>
            <a:spLocks noChangeArrowheads="1"/>
          </p:cNvSpPr>
          <p:nvPr/>
        </p:nvSpPr>
        <p:spPr bwMode="auto">
          <a:xfrm>
            <a:off x="3082925" y="5048250"/>
            <a:ext cx="1490663" cy="9175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089" name="Oval 55">
            <a:extLst>
              <a:ext uri="{FF2B5EF4-FFF2-40B4-BE49-F238E27FC236}">
                <a16:creationId xmlns:a16="http://schemas.microsoft.com/office/drawing/2014/main" id="{B2121846-92A9-4C27-B4C2-51E43DA4DB61}"/>
              </a:ext>
            </a:extLst>
          </p:cNvPr>
          <p:cNvSpPr>
            <a:spLocks noChangeArrowheads="1"/>
          </p:cNvSpPr>
          <p:nvPr/>
        </p:nvSpPr>
        <p:spPr bwMode="auto">
          <a:xfrm>
            <a:off x="6464300" y="4927600"/>
            <a:ext cx="1892300" cy="10080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090" name="Oval 56">
            <a:extLst>
              <a:ext uri="{FF2B5EF4-FFF2-40B4-BE49-F238E27FC236}">
                <a16:creationId xmlns:a16="http://schemas.microsoft.com/office/drawing/2014/main" id="{B15DB60D-1280-4F0F-AF17-54190377AFF2}"/>
              </a:ext>
            </a:extLst>
          </p:cNvPr>
          <p:cNvSpPr>
            <a:spLocks noChangeArrowheads="1"/>
          </p:cNvSpPr>
          <p:nvPr/>
        </p:nvSpPr>
        <p:spPr bwMode="auto">
          <a:xfrm>
            <a:off x="4756150" y="5072063"/>
            <a:ext cx="1477963" cy="9175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091" name="Oval 57">
            <a:extLst>
              <a:ext uri="{FF2B5EF4-FFF2-40B4-BE49-F238E27FC236}">
                <a16:creationId xmlns:a16="http://schemas.microsoft.com/office/drawing/2014/main" id="{C38EF0A3-04DC-422A-B688-7CF370166AA5}"/>
              </a:ext>
            </a:extLst>
          </p:cNvPr>
          <p:cNvSpPr>
            <a:spLocks noChangeArrowheads="1"/>
          </p:cNvSpPr>
          <p:nvPr/>
        </p:nvSpPr>
        <p:spPr bwMode="auto">
          <a:xfrm>
            <a:off x="6789738" y="3914775"/>
            <a:ext cx="1973262" cy="9175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Tree>
    <p:extLst>
      <p:ext uri="{BB962C8B-B14F-4D97-AF65-F5344CB8AC3E}">
        <p14:creationId xmlns:p14="http://schemas.microsoft.com/office/powerpoint/2010/main" val="1143041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0158" y="396671"/>
            <a:ext cx="1549401" cy="1127329"/>
          </a:xfrm>
        </p:spPr>
        <p:txBody>
          <a:bodyPr/>
          <a:lstStyle/>
          <a:p>
            <a:r>
              <a:rPr lang="en-US" b="1" dirty="0"/>
              <a:t>Tab it </a:t>
            </a:r>
          </a:p>
        </p:txBody>
      </p:sp>
      <p:sp>
        <p:nvSpPr>
          <p:cNvPr id="3" name="Content Placeholder 2"/>
          <p:cNvSpPr>
            <a:spLocks noGrp="1"/>
          </p:cNvSpPr>
          <p:nvPr>
            <p:ph idx="1"/>
          </p:nvPr>
        </p:nvSpPr>
        <p:spPr/>
        <p:txBody>
          <a:bodyPr>
            <a:normAutofit/>
          </a:bodyPr>
          <a:lstStyle/>
          <a:p>
            <a:r>
              <a:rPr lang="en-US" sz="3200" dirty="0"/>
              <a:t>In the Course Organizer Guidebook:</a:t>
            </a:r>
          </a:p>
          <a:p>
            <a:pPr>
              <a:buFont typeface="Calibri" panose="020F0502020204030204" pitchFamily="34" charset="0"/>
              <a:buChar char="⌂"/>
            </a:pPr>
            <a:r>
              <a:rPr lang="en-US" sz="3200" dirty="0"/>
              <a:t>Research (pages 2-3)</a:t>
            </a:r>
          </a:p>
          <a:p>
            <a:pPr>
              <a:buFont typeface="Calibri" panose="020F0502020204030204" pitchFamily="34" charset="0"/>
              <a:buChar char="⌂"/>
            </a:pPr>
            <a:r>
              <a:rPr lang="en-US" sz="3200" dirty="0"/>
              <a:t>Overview of the Sections (pages 6-9)</a:t>
            </a:r>
          </a:p>
          <a:p>
            <a:pPr>
              <a:buFont typeface="Calibri" panose="020F0502020204030204" pitchFamily="34" charset="0"/>
              <a:buChar char="⌂"/>
            </a:pPr>
            <a:r>
              <a:rPr lang="en-US" sz="3200" dirty="0"/>
              <a:t>Linking Steps (pages 10-13)</a:t>
            </a:r>
          </a:p>
          <a:p>
            <a:pPr>
              <a:buFont typeface="Calibri" panose="020F0502020204030204" pitchFamily="34" charset="0"/>
              <a:buChar char="⌂"/>
            </a:pPr>
            <a:r>
              <a:rPr lang="en-US" sz="3200" dirty="0"/>
              <a:t>Cue Do Review Sequence (pages 14-18)</a:t>
            </a:r>
          </a:p>
          <a:p>
            <a:pPr>
              <a:buFont typeface="Calibri" panose="020F0502020204030204" pitchFamily="34" charset="0"/>
              <a:buChar char="⌂"/>
            </a:pPr>
            <a:r>
              <a:rPr lang="en-US" sz="3200" dirty="0"/>
              <a:t>Constructing a Draft (pages 21-35)</a:t>
            </a:r>
          </a:p>
        </p:txBody>
      </p:sp>
    </p:spTree>
    <p:extLst>
      <p:ext uri="{BB962C8B-B14F-4D97-AF65-F5344CB8AC3E}">
        <p14:creationId xmlns:p14="http://schemas.microsoft.com/office/powerpoint/2010/main" val="3427244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26"/>
          <p:cNvSpPr>
            <a:spLocks noGrp="1" noChangeArrowheads="1"/>
          </p:cNvSpPr>
          <p:nvPr>
            <p:ph type="title"/>
          </p:nvPr>
        </p:nvSpPr>
        <p:spPr>
          <a:xfrm>
            <a:off x="1148821" y="592667"/>
            <a:ext cx="7081308" cy="990600"/>
          </a:xfrm>
        </p:spPr>
        <p:txBody>
          <a:bodyPr/>
          <a:lstStyle/>
          <a:p>
            <a:pPr eaLnBrk="1" hangingPunct="1">
              <a:defRPr/>
            </a:pPr>
            <a:r>
              <a:rPr lang="en-US" altLang="en-US" b="1" dirty="0"/>
              <a:t>Research on Course Planning</a:t>
            </a:r>
          </a:p>
        </p:txBody>
      </p:sp>
      <p:sp>
        <p:nvSpPr>
          <p:cNvPr id="65541" name="Rectangle 1027"/>
          <p:cNvSpPr>
            <a:spLocks noGrp="1" noChangeArrowheads="1"/>
          </p:cNvSpPr>
          <p:nvPr>
            <p:ph idx="1"/>
          </p:nvPr>
        </p:nvSpPr>
        <p:spPr>
          <a:xfrm>
            <a:off x="612775" y="2065338"/>
            <a:ext cx="8153400" cy="4030662"/>
          </a:xfrm>
        </p:spPr>
        <p:txBody>
          <a:bodyPr>
            <a:normAutofit/>
          </a:bodyPr>
          <a:lstStyle/>
          <a:p>
            <a:pPr eaLnBrk="1" hangingPunct="1">
              <a:buFontTx/>
              <a:buNone/>
            </a:pPr>
            <a:r>
              <a:rPr lang="en-US" altLang="en-US" sz="2800"/>
              <a:t>When teachers use a Course Organizer Routine:</a:t>
            </a:r>
          </a:p>
          <a:p>
            <a:pPr lvl="1" eaLnBrk="1" hangingPunct="1"/>
            <a:r>
              <a:rPr lang="en-US" altLang="en-US" sz="2800"/>
              <a:t>Students considered at risk for school failure answered more course content questions correctly.</a:t>
            </a:r>
          </a:p>
          <a:p>
            <a:pPr lvl="1" eaLnBrk="1" hangingPunct="1"/>
            <a:r>
              <a:rPr lang="en-US" altLang="en-US" sz="2800"/>
              <a:t>All students either improved or maintained steady progress.</a:t>
            </a:r>
          </a:p>
          <a:p>
            <a:pPr lvl="1" eaLnBrk="1" hangingPunct="1"/>
            <a:r>
              <a:rPr lang="en-US" altLang="en-US" sz="2800"/>
              <a:t>Teachers reported that it provided focus for unit and lesson planning.</a:t>
            </a:r>
          </a:p>
        </p:txBody>
      </p:sp>
      <p:sp>
        <p:nvSpPr>
          <p:cNvPr id="655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5E7E3C13-F516-4B34-A9AF-2AF6570D3F58}"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34</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6" name="Hexagon 5"/>
          <p:cNvSpPr/>
          <p:nvPr/>
        </p:nvSpPr>
        <p:spPr>
          <a:xfrm>
            <a:off x="312738" y="5311775"/>
            <a:ext cx="1257300" cy="998538"/>
          </a:xfrm>
          <a:prstGeom prst="hexagon">
            <a:avLst/>
          </a:prstGeom>
          <a:solidFill>
            <a:schemeClr val="accent1">
              <a:lumMod val="40000"/>
              <a:lumOff val="6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Page 3</a:t>
            </a:r>
          </a:p>
        </p:txBody>
      </p:sp>
    </p:spTree>
    <p:extLst>
      <p:ext uri="{BB962C8B-B14F-4D97-AF65-F5344CB8AC3E}">
        <p14:creationId xmlns:p14="http://schemas.microsoft.com/office/powerpoint/2010/main" val="2389529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Grab a blank device</a:t>
            </a:r>
            <a:endParaRPr lang="en-US" sz="3600" b="1" dirty="0"/>
          </a:p>
        </p:txBody>
      </p:sp>
      <p:pic>
        <p:nvPicPr>
          <p:cNvPr id="6" name="Content Placeholder 5"/>
          <p:cNvPicPr>
            <a:picLocks noGrp="1" noChangeAspect="1"/>
          </p:cNvPicPr>
          <p:nvPr>
            <p:ph idx="1"/>
          </p:nvPr>
        </p:nvPicPr>
        <p:blipFill rotWithShape="1">
          <a:blip r:embed="rId2"/>
          <a:srcRect r="1408"/>
          <a:stretch/>
        </p:blipFill>
        <p:spPr>
          <a:xfrm>
            <a:off x="2615622" y="1123838"/>
            <a:ext cx="6121978" cy="4735328"/>
          </a:xfrm>
          <a:prstGeom prst="rect">
            <a:avLst/>
          </a:prstGeom>
        </p:spPr>
      </p:pic>
    </p:spTree>
    <p:extLst>
      <p:ext uri="{BB962C8B-B14F-4D97-AF65-F5344CB8AC3E}">
        <p14:creationId xmlns:p14="http://schemas.microsoft.com/office/powerpoint/2010/main" val="9524211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87313"/>
            <a:ext cx="8647113" cy="668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Line 5"/>
          <p:cNvSpPr>
            <a:spLocks noChangeShapeType="1"/>
          </p:cNvSpPr>
          <p:nvPr/>
        </p:nvSpPr>
        <p:spPr bwMode="auto">
          <a:xfrm flipH="1">
            <a:off x="3074988" y="2478088"/>
            <a:ext cx="349250" cy="9207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42340" name="Rectangle 3"/>
          <p:cNvSpPr>
            <a:spLocks noChangeArrowheads="1"/>
          </p:cNvSpPr>
          <p:nvPr/>
        </p:nvSpPr>
        <p:spPr bwMode="auto">
          <a:xfrm>
            <a:off x="1506538" y="3275013"/>
            <a:ext cx="3324225" cy="2116137"/>
          </a:xfrm>
          <a:prstGeom prst="rect">
            <a:avLst/>
          </a:prstGeom>
          <a:solidFill>
            <a:schemeClr val="bg1"/>
          </a:solidFill>
          <a:ln w="76200">
            <a:solidFill>
              <a:schemeClr val="tx1"/>
            </a:solidFill>
            <a:miter lim="800000"/>
            <a:headEnd/>
            <a:tailEnd/>
          </a:ln>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This Course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The name of the course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and a summary 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paraphrase of what the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course is about</a:t>
            </a:r>
          </a:p>
        </p:txBody>
      </p:sp>
      <p:sp>
        <p:nvSpPr>
          <p:cNvPr id="142341" name="Rectangle 4"/>
          <p:cNvSpPr>
            <a:spLocks noChangeArrowheads="1"/>
          </p:cNvSpPr>
          <p:nvPr/>
        </p:nvSpPr>
        <p:spPr bwMode="auto">
          <a:xfrm>
            <a:off x="609600" y="871538"/>
            <a:ext cx="4930775" cy="160655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8249193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1865841" y="601133"/>
            <a:ext cx="5647267" cy="990600"/>
          </a:xfrm>
        </p:spPr>
        <p:txBody>
          <a:bodyPr/>
          <a:lstStyle/>
          <a:p>
            <a:pPr eaLnBrk="1" hangingPunct="1">
              <a:defRPr/>
            </a:pPr>
            <a:r>
              <a:rPr lang="en-US" altLang="en-US" b="1" dirty="0"/>
              <a:t>The Course Paraphrase</a:t>
            </a:r>
          </a:p>
        </p:txBody>
      </p:sp>
      <p:sp>
        <p:nvSpPr>
          <p:cNvPr id="144389" name="Rectangle 3"/>
          <p:cNvSpPr>
            <a:spLocks noGrp="1" noChangeArrowheads="1"/>
          </p:cNvSpPr>
          <p:nvPr>
            <p:ph idx="1"/>
          </p:nvPr>
        </p:nvSpPr>
        <p:spPr>
          <a:xfrm>
            <a:off x="612775" y="1924050"/>
            <a:ext cx="8153400" cy="4394200"/>
          </a:xfrm>
        </p:spPr>
        <p:txBody>
          <a:bodyPr>
            <a:normAutofit lnSpcReduction="10000"/>
          </a:bodyPr>
          <a:lstStyle/>
          <a:p>
            <a:pPr eaLnBrk="1" hangingPunct="1">
              <a:buFontTx/>
              <a:buNone/>
            </a:pPr>
            <a:r>
              <a:rPr lang="en-US" altLang="en-US" sz="2800" dirty="0"/>
              <a:t>Should:</a:t>
            </a:r>
          </a:p>
          <a:p>
            <a:pPr eaLnBrk="1" hangingPunct="1"/>
            <a:r>
              <a:rPr lang="en-US" altLang="en-US" sz="2800" dirty="0"/>
              <a:t>Capture the main idea of the course.</a:t>
            </a:r>
          </a:p>
          <a:p>
            <a:pPr eaLnBrk="1" hangingPunct="1"/>
            <a:endParaRPr lang="en-US" altLang="en-US" sz="2800" dirty="0"/>
          </a:p>
          <a:p>
            <a:pPr eaLnBrk="1" hangingPunct="1"/>
            <a:r>
              <a:rPr lang="en-US" altLang="en-US" sz="2800" dirty="0"/>
              <a:t>Distinguish the course from similar courses.</a:t>
            </a:r>
          </a:p>
          <a:p>
            <a:pPr eaLnBrk="1" hangingPunct="1"/>
            <a:endParaRPr lang="en-US" altLang="en-US" sz="2800" dirty="0"/>
          </a:p>
          <a:p>
            <a:pPr eaLnBrk="1" hangingPunct="1"/>
            <a:r>
              <a:rPr lang="en-US" altLang="en-US" sz="2800" dirty="0"/>
              <a:t>Clearly and meaningfully communicate course content.</a:t>
            </a:r>
          </a:p>
          <a:p>
            <a:pPr eaLnBrk="1" hangingPunct="1"/>
            <a:endParaRPr lang="en-US" altLang="en-US" sz="2800" dirty="0"/>
          </a:p>
          <a:p>
            <a:pPr eaLnBrk="1" hangingPunct="1"/>
            <a:r>
              <a:rPr lang="en-US" altLang="en-US" sz="2800" dirty="0"/>
              <a:t>Provide an umbrella for all learning</a:t>
            </a:r>
            <a:r>
              <a:rPr lang="en-US" altLang="en-US" dirty="0"/>
              <a:t>.</a:t>
            </a:r>
          </a:p>
        </p:txBody>
      </p:sp>
      <p:sp>
        <p:nvSpPr>
          <p:cNvPr id="1443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AF56A834-4798-46F5-B7AC-172DB92420C9}"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37</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6" name="Text Box 5"/>
          <p:cNvSpPr txBox="1">
            <a:spLocks noChangeArrowheads="1"/>
          </p:cNvSpPr>
          <p:nvPr/>
        </p:nvSpPr>
        <p:spPr bwMode="auto">
          <a:xfrm>
            <a:off x="6955213" y="260350"/>
            <a:ext cx="290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3399FF"/>
                </a:solidFill>
                <a:effectLst/>
                <a:uLnTx/>
                <a:uFillTx/>
                <a:latin typeface="Times New Roman" panose="02020603050405020304" pitchFamily="18" charset="0"/>
                <a:ea typeface="MS PGothic" panose="020B0600070205080204" pitchFamily="34" charset="-128"/>
                <a:cs typeface="+mn-cs"/>
              </a:rPr>
              <a:t>Pg. 21-22</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07114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0"/>
            <a:ext cx="8647113" cy="668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Line 3"/>
          <p:cNvSpPr>
            <a:spLocks noChangeShapeType="1"/>
          </p:cNvSpPr>
          <p:nvPr/>
        </p:nvSpPr>
        <p:spPr bwMode="auto">
          <a:xfrm flipH="1">
            <a:off x="4430713" y="3138488"/>
            <a:ext cx="1084262" cy="1238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09572" name="Rectangle 4"/>
          <p:cNvSpPr>
            <a:spLocks noChangeArrowheads="1"/>
          </p:cNvSpPr>
          <p:nvPr/>
        </p:nvSpPr>
        <p:spPr bwMode="auto">
          <a:xfrm>
            <a:off x="727075" y="635000"/>
            <a:ext cx="3754438" cy="4095750"/>
          </a:xfrm>
          <a:prstGeom prst="rect">
            <a:avLst/>
          </a:prstGeom>
          <a:solidFill>
            <a:schemeClr val="bg1"/>
          </a:solidFill>
          <a:ln w="76200">
            <a:solidFill>
              <a:schemeClr val="tx1"/>
            </a:solidFill>
            <a:miter lim="800000"/>
            <a:headEnd/>
            <a:tailEnd/>
          </a:ln>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Course Standards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The standards that will be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emphasized and used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for feedback and determination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of grades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Also, a graph that students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can use to monitor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individual progress across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units in the course</a:t>
            </a:r>
          </a:p>
        </p:txBody>
      </p:sp>
      <p:sp>
        <p:nvSpPr>
          <p:cNvPr id="109573" name="Rectangle 5"/>
          <p:cNvSpPr>
            <a:spLocks noChangeArrowheads="1"/>
          </p:cNvSpPr>
          <p:nvPr/>
        </p:nvSpPr>
        <p:spPr bwMode="auto">
          <a:xfrm>
            <a:off x="5516563" y="946150"/>
            <a:ext cx="3000375" cy="532923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584009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1925108" y="609600"/>
            <a:ext cx="5528734" cy="990600"/>
          </a:xfrm>
        </p:spPr>
        <p:txBody>
          <a:bodyPr/>
          <a:lstStyle/>
          <a:p>
            <a:pPr eaLnBrk="1" hangingPunct="1">
              <a:defRPr/>
            </a:pPr>
            <a:r>
              <a:rPr lang="en-US" altLang="en-US" b="1" dirty="0"/>
              <a:t>Course Progress Graph</a:t>
            </a:r>
          </a:p>
        </p:txBody>
      </p:sp>
      <p:sp>
        <p:nvSpPr>
          <p:cNvPr id="113669" name="Rectangle 3"/>
          <p:cNvSpPr>
            <a:spLocks noGrp="1" noChangeArrowheads="1"/>
          </p:cNvSpPr>
          <p:nvPr>
            <p:ph idx="1"/>
          </p:nvPr>
        </p:nvSpPr>
        <p:spPr>
          <a:xfrm>
            <a:off x="612775" y="1600200"/>
            <a:ext cx="8153400" cy="4495800"/>
          </a:xfrm>
        </p:spPr>
        <p:txBody>
          <a:bodyPr>
            <a:normAutofit/>
          </a:bodyPr>
          <a:lstStyle/>
          <a:p>
            <a:pPr eaLnBrk="1" hangingPunct="1">
              <a:lnSpc>
                <a:spcPct val="150000"/>
              </a:lnSpc>
              <a:buFontTx/>
              <a:buNone/>
            </a:pPr>
            <a:r>
              <a:rPr lang="en-US" altLang="en-US" sz="2700"/>
              <a:t>Examples of Assessment Methods to be Graphed:</a:t>
            </a:r>
          </a:p>
          <a:p>
            <a:pPr lvl="1" eaLnBrk="1" hangingPunct="1">
              <a:lnSpc>
                <a:spcPct val="150000"/>
              </a:lnSpc>
            </a:pPr>
            <a:r>
              <a:rPr lang="en-US" altLang="en-US" sz="2400"/>
              <a:t>Tests</a:t>
            </a:r>
          </a:p>
          <a:p>
            <a:pPr lvl="1" eaLnBrk="1" hangingPunct="1">
              <a:lnSpc>
                <a:spcPct val="150000"/>
              </a:lnSpc>
            </a:pPr>
            <a:r>
              <a:rPr lang="en-US" altLang="en-US" sz="2400"/>
              <a:t>Quizzes</a:t>
            </a:r>
          </a:p>
          <a:p>
            <a:pPr lvl="1" eaLnBrk="1" hangingPunct="1">
              <a:lnSpc>
                <a:spcPct val="150000"/>
              </a:lnSpc>
            </a:pPr>
            <a:r>
              <a:rPr lang="en-US" altLang="en-US" sz="2400"/>
              <a:t>Homework</a:t>
            </a:r>
          </a:p>
          <a:p>
            <a:pPr lvl="1" eaLnBrk="1" hangingPunct="1">
              <a:lnSpc>
                <a:spcPct val="150000"/>
              </a:lnSpc>
            </a:pPr>
            <a:r>
              <a:rPr lang="en-US" altLang="en-US" sz="2400"/>
              <a:t>Projects</a:t>
            </a:r>
          </a:p>
          <a:p>
            <a:pPr lvl="1" eaLnBrk="1" hangingPunct="1">
              <a:lnSpc>
                <a:spcPct val="150000"/>
              </a:lnSpc>
            </a:pPr>
            <a:r>
              <a:rPr lang="en-US" altLang="en-US" sz="2400"/>
              <a:t>Demonstrations</a:t>
            </a:r>
          </a:p>
          <a:p>
            <a:pPr lvl="1" eaLnBrk="1" hangingPunct="1">
              <a:lnSpc>
                <a:spcPct val="150000"/>
              </a:lnSpc>
            </a:pPr>
            <a:r>
              <a:rPr lang="en-US" altLang="en-US" sz="2400"/>
              <a:t>Observation</a:t>
            </a:r>
          </a:p>
        </p:txBody>
      </p:sp>
      <p:sp>
        <p:nvSpPr>
          <p:cNvPr id="1136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5A203EB1-F04E-41A2-A570-43A6860D8E83}"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39</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517970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Our week together</a:t>
            </a:r>
            <a:endParaRPr lang="en-US" b="1" dirty="0"/>
          </a:p>
        </p:txBody>
      </p:sp>
      <p:sp>
        <p:nvSpPr>
          <p:cNvPr id="3" name="Content Placeholder 2"/>
          <p:cNvSpPr>
            <a:spLocks noGrp="1"/>
          </p:cNvSpPr>
          <p:nvPr>
            <p:ph idx="1"/>
          </p:nvPr>
        </p:nvSpPr>
        <p:spPr/>
        <p:txBody>
          <a:bodyPr>
            <a:normAutofit/>
          </a:bodyPr>
          <a:lstStyle/>
          <a:p>
            <a:r>
              <a:rPr lang="en-US" sz="3600" dirty="0" smtClean="0"/>
              <a:t>Schedule for each day</a:t>
            </a:r>
          </a:p>
          <a:p>
            <a:r>
              <a:rPr lang="en-US" sz="3600" dirty="0" smtClean="0"/>
              <a:t>Schedule for the week</a:t>
            </a:r>
          </a:p>
          <a:p>
            <a:r>
              <a:rPr lang="en-US" sz="3600" dirty="0" smtClean="0"/>
              <a:t>Canvas</a:t>
            </a:r>
            <a:endParaRPr lang="en-US" sz="3600" dirty="0"/>
          </a:p>
        </p:txBody>
      </p:sp>
    </p:spTree>
    <p:extLst>
      <p:ext uri="{BB962C8B-B14F-4D97-AF65-F5344CB8AC3E}">
        <p14:creationId xmlns:p14="http://schemas.microsoft.com/office/powerpoint/2010/main" val="2884963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University of Kansas Center for Research on Learning  2006</a:t>
            </a:r>
          </a:p>
        </p:txBody>
      </p:sp>
      <p:sp>
        <p:nvSpPr>
          <p:cNvPr id="11161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80BADF1-6C3E-4025-9A9A-1759E3294731}" type="slidenum">
              <a:rPr kumimoji="0" lang="en-US" altLang="en-US" sz="10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altLang="en-US" sz="10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6" name="Text Box 5"/>
          <p:cNvSpPr txBox="1">
            <a:spLocks noChangeArrowheads="1"/>
          </p:cNvSpPr>
          <p:nvPr/>
        </p:nvSpPr>
        <p:spPr bwMode="auto">
          <a:xfrm>
            <a:off x="7292463" y="2966884"/>
            <a:ext cx="140232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3399FF"/>
                </a:solidFill>
                <a:effectLst/>
                <a:uLnTx/>
                <a:uFillTx/>
                <a:latin typeface="Times New Roman" panose="02020603050405020304" pitchFamily="18" charset="0"/>
                <a:ea typeface="MS PGothic" panose="020B0600070205080204" pitchFamily="34" charset="-128"/>
                <a:cs typeface="+mn-cs"/>
              </a:rPr>
              <a:t>Pg. 35</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3" name="Picture 2"/>
          <p:cNvPicPr>
            <a:picLocks noChangeAspect="1"/>
          </p:cNvPicPr>
          <p:nvPr/>
        </p:nvPicPr>
        <p:blipFill rotWithShape="1">
          <a:blip r:embed="rId3"/>
          <a:srcRect b="2599"/>
          <a:stretch/>
        </p:blipFill>
        <p:spPr>
          <a:xfrm>
            <a:off x="482599" y="2095910"/>
            <a:ext cx="5509683" cy="4050890"/>
          </a:xfrm>
          <a:prstGeom prst="rect">
            <a:avLst/>
          </a:prstGeom>
        </p:spPr>
      </p:pic>
      <p:sp>
        <p:nvSpPr>
          <p:cNvPr id="5" name="Cloud Callout 4"/>
          <p:cNvSpPr/>
          <p:nvPr/>
        </p:nvSpPr>
        <p:spPr>
          <a:xfrm>
            <a:off x="4308987" y="445559"/>
            <a:ext cx="4604826" cy="1743485"/>
          </a:xfrm>
          <a:prstGeom prst="cloudCallout">
            <a:avLst>
              <a:gd name="adj1" fmla="val -23358"/>
              <a:gd name="adj2" fmla="val 75775"/>
            </a:avLst>
          </a:prstGeom>
          <a:solidFill>
            <a:schemeClr val="accent1">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BD582C">
                    <a:lumMod val="50000"/>
                  </a:srgbClr>
                </a:solidFill>
                <a:effectLst/>
                <a:uLnTx/>
                <a:uFillTx/>
                <a:latin typeface="Calibri" panose="020F0502020204030204"/>
                <a:ea typeface="+mn-ea"/>
                <a:cs typeface="+mn-cs"/>
              </a:rPr>
              <a:t>How do you differentiate between Content, Process, What, How &amp; Value</a:t>
            </a:r>
          </a:p>
        </p:txBody>
      </p:sp>
    </p:spTree>
    <p:extLst>
      <p:ext uri="{BB962C8B-B14F-4D97-AF65-F5344CB8AC3E}">
        <p14:creationId xmlns:p14="http://schemas.microsoft.com/office/powerpoint/2010/main" val="1505398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0"/>
            <a:ext cx="8647112" cy="668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Line 3"/>
          <p:cNvSpPr>
            <a:spLocks noChangeShapeType="1"/>
          </p:cNvSpPr>
          <p:nvPr/>
        </p:nvSpPr>
        <p:spPr bwMode="auto">
          <a:xfrm flipH="1">
            <a:off x="4743450" y="2879725"/>
            <a:ext cx="349250" cy="9207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3732" name="Rectangle 4"/>
          <p:cNvSpPr>
            <a:spLocks noChangeArrowheads="1"/>
          </p:cNvSpPr>
          <p:nvPr/>
        </p:nvSpPr>
        <p:spPr bwMode="auto">
          <a:xfrm>
            <a:off x="2643188" y="885825"/>
            <a:ext cx="3778250" cy="2101850"/>
          </a:xfrm>
          <a:prstGeom prst="rect">
            <a:avLst/>
          </a:prstGeom>
          <a:solidFill>
            <a:schemeClr val="bg1"/>
          </a:solidFill>
          <a:ln w="76200">
            <a:solidFill>
              <a:schemeClr val="tx1"/>
            </a:solidFill>
            <a:miter lim="800000"/>
            <a:headEnd/>
            <a:tailEnd/>
          </a:ln>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Course Map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A graphic depiction showing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how the course information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has been organized for learning</a:t>
            </a:r>
          </a:p>
        </p:txBody>
      </p:sp>
      <p:sp>
        <p:nvSpPr>
          <p:cNvPr id="73733" name="Rectangle 5"/>
          <p:cNvSpPr>
            <a:spLocks noChangeArrowheads="1"/>
          </p:cNvSpPr>
          <p:nvPr/>
        </p:nvSpPr>
        <p:spPr bwMode="auto">
          <a:xfrm>
            <a:off x="373063" y="3827463"/>
            <a:ext cx="8369300" cy="23526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 name="Text Box 5"/>
          <p:cNvSpPr txBox="1">
            <a:spLocks noChangeArrowheads="1"/>
          </p:cNvSpPr>
          <p:nvPr/>
        </p:nvSpPr>
        <p:spPr bwMode="auto">
          <a:xfrm>
            <a:off x="7545465" y="3202756"/>
            <a:ext cx="119689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3399FF"/>
                </a:solidFill>
                <a:effectLst/>
                <a:uLnTx/>
                <a:uFillTx/>
                <a:latin typeface="Times New Roman" panose="02020603050405020304" pitchFamily="18" charset="0"/>
                <a:ea typeface="MS PGothic" panose="020B0600070205080204" pitchFamily="34" charset="-128"/>
                <a:cs typeface="+mn-cs"/>
              </a:rPr>
              <a:t>Pg. 26</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093040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188784"/>
            <a:ext cx="8647112" cy="668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Line 3"/>
          <p:cNvSpPr>
            <a:spLocks noChangeShapeType="1"/>
          </p:cNvSpPr>
          <p:nvPr/>
        </p:nvSpPr>
        <p:spPr bwMode="auto">
          <a:xfrm flipH="1">
            <a:off x="5203825" y="1693863"/>
            <a:ext cx="349250" cy="9207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6804" name="Rectangle 4"/>
          <p:cNvSpPr>
            <a:spLocks noChangeArrowheads="1"/>
          </p:cNvSpPr>
          <p:nvPr/>
        </p:nvSpPr>
        <p:spPr bwMode="auto">
          <a:xfrm>
            <a:off x="1411288" y="534988"/>
            <a:ext cx="6419850" cy="1741487"/>
          </a:xfrm>
          <a:prstGeom prst="rect">
            <a:avLst/>
          </a:prstGeom>
          <a:solidFill>
            <a:schemeClr val="bg1"/>
          </a:solidFill>
          <a:ln w="76200">
            <a:solidFill>
              <a:schemeClr val="tx1"/>
            </a:solidFill>
            <a:miter lim="800000"/>
            <a:headEnd/>
            <a:tailEnd/>
          </a:ln>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a:ea typeface="MS PGothic"/>
                <a:cs typeface="Times New Roman"/>
              </a:rPr>
              <a:t>Critical Concepts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a:ea typeface="MS PGothic"/>
                <a:cs typeface="Times New Roman"/>
              </a:rPr>
              <a:t>The critical concepts that will be emphasized</a:t>
            </a:r>
            <a:endParaRPr lang="en-US" altLang="en-US" sz="1600" b="0" i="0" u="none" strike="noStrike" kern="1200" cap="none" spc="0" normalizeH="0" baseline="0" noProof="0" dirty="0">
              <a:ln>
                <a:noFill/>
              </a:ln>
              <a:solidFill>
                <a:srgbClr val="000000"/>
              </a:solidFill>
              <a:effectLst/>
              <a:uLnTx/>
              <a:uFillTx/>
              <a:latin typeface="Times New Roman"/>
              <a:ea typeface="MS PGothic"/>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a:ea typeface="MS PGothic"/>
                <a:cs typeface="Times New Roman"/>
              </a:rPr>
              <a:t>throughout the course, that relate to course questions,</a:t>
            </a:r>
            <a:endParaRPr lang="en-US" altLang="en-US" sz="1600" b="0" i="0" u="none" strike="noStrike" kern="1200" cap="none" spc="0" normalizeH="0" baseline="0" noProof="0" dirty="0">
              <a:ln>
                <a:noFill/>
              </a:ln>
              <a:solidFill>
                <a:srgbClr val="000000"/>
              </a:solidFill>
              <a:effectLst/>
              <a:uLnTx/>
              <a:uFillTx/>
              <a:latin typeface="Times New Roman"/>
              <a:ea typeface="MS PGothic"/>
              <a:cs typeface="Times New Roman"/>
            </a:endParaRPr>
          </a:p>
          <a:p>
            <a:pPr algn="ctr" defTabSz="914400" eaLnBrk="0" fontAlgn="base" hangingPunct="0">
              <a:spcBef>
                <a:spcPct val="0"/>
              </a:spcBef>
              <a:spcAft>
                <a:spcPct val="0"/>
              </a:spcAft>
              <a:defRPr/>
            </a:pPr>
            <a:r>
              <a:rPr kumimoji="0" lang="en-US" altLang="en-US" sz="1600" b="0" i="0" u="none" strike="noStrike" kern="1200" cap="none" spc="0" normalizeH="0" baseline="0" noProof="0" dirty="0">
                <a:ln>
                  <a:noFill/>
                </a:ln>
                <a:solidFill>
                  <a:srgbClr val="000000"/>
                </a:solidFill>
                <a:effectLst/>
                <a:uLnTx/>
                <a:uFillTx/>
                <a:latin typeface="Times New Roman"/>
                <a:ea typeface="MS PGothic"/>
                <a:cs typeface="Times New Roman"/>
              </a:rPr>
              <a:t>and that cut across more </a:t>
            </a:r>
            <a:r>
              <a:rPr lang="en-US" altLang="en-US" sz="1600" dirty="0">
                <a:latin typeface="Times New Roman"/>
                <a:ea typeface="MS PGothic"/>
                <a:cs typeface="Times New Roman"/>
              </a:rPr>
              <a:t>than</a:t>
            </a:r>
            <a:r>
              <a:rPr kumimoji="0" lang="en-US" altLang="en-US" sz="1600" b="0" i="0" u="none" strike="noStrike" kern="1200" cap="none" spc="0" normalizeH="0" baseline="0" noProof="0" dirty="0">
                <a:ln>
                  <a:noFill/>
                </a:ln>
                <a:solidFill>
                  <a:srgbClr val="000000"/>
                </a:solidFill>
                <a:effectLst/>
                <a:uLnTx/>
                <a:uFillTx/>
                <a:latin typeface="Times New Roman"/>
                <a:ea typeface="MS PGothic"/>
                <a:cs typeface="Times New Roman"/>
              </a:rPr>
              <a:t> one unit.</a:t>
            </a:r>
            <a:r>
              <a:rPr lang="en-US" altLang="en-US" sz="1600" dirty="0">
                <a:latin typeface="Times New Roman"/>
                <a:ea typeface="MS PGothic"/>
                <a:cs typeface="Times New Roman"/>
              </a:rPr>
              <a:t>  There should be 10 or fewer concepts.</a:t>
            </a:r>
            <a:endParaRPr lang="en-US" altLang="en-US" sz="1600" b="0" i="0" u="none" strike="noStrike" kern="1200" cap="none" spc="0" normalizeH="0" baseline="0" noProof="0" dirty="0">
              <a:ln>
                <a:noFill/>
              </a:ln>
              <a:solidFill>
                <a:srgbClr val="000000"/>
              </a:solidFill>
              <a:effectLst/>
              <a:uLnTx/>
              <a:uFillTx/>
              <a:latin typeface="Times New Roman"/>
              <a:ea typeface="MS PGothic"/>
              <a:cs typeface="Times New Roman"/>
            </a:endParaRPr>
          </a:p>
        </p:txBody>
      </p:sp>
      <p:sp>
        <p:nvSpPr>
          <p:cNvPr id="76805" name="Rectangle 5"/>
          <p:cNvSpPr>
            <a:spLocks noChangeArrowheads="1"/>
          </p:cNvSpPr>
          <p:nvPr/>
        </p:nvSpPr>
        <p:spPr bwMode="auto">
          <a:xfrm>
            <a:off x="2439988" y="2616200"/>
            <a:ext cx="4184650" cy="156845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0848376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2602442" y="549658"/>
            <a:ext cx="4174066" cy="990600"/>
          </a:xfrm>
        </p:spPr>
        <p:txBody>
          <a:bodyPr/>
          <a:lstStyle/>
          <a:p>
            <a:pPr eaLnBrk="1" hangingPunct="1">
              <a:defRPr/>
            </a:pPr>
            <a:r>
              <a:rPr lang="en-US" altLang="en-US" b="1" dirty="0"/>
              <a:t>Critical Concepts</a:t>
            </a:r>
          </a:p>
        </p:txBody>
      </p:sp>
      <p:sp>
        <p:nvSpPr>
          <p:cNvPr id="53252" name="Rectangle 3"/>
          <p:cNvSpPr>
            <a:spLocks noGrp="1" noChangeArrowheads="1"/>
          </p:cNvSpPr>
          <p:nvPr>
            <p:ph idx="1"/>
          </p:nvPr>
        </p:nvSpPr>
        <p:spPr>
          <a:xfrm>
            <a:off x="612775" y="1882775"/>
            <a:ext cx="8153400" cy="4213225"/>
          </a:xfrm>
        </p:spPr>
        <p:txBody>
          <a:bodyPr>
            <a:normAutofit/>
          </a:bodyPr>
          <a:lstStyle/>
          <a:p>
            <a:pPr eaLnBrk="1" hangingPunct="1">
              <a:defRPr/>
            </a:pPr>
            <a:r>
              <a:rPr lang="en-US" altLang="en-US" sz="2800" dirty="0"/>
              <a:t>A concept is a category or group of members that share the same characteristics</a:t>
            </a:r>
          </a:p>
          <a:p>
            <a:pPr lvl="1" eaLnBrk="1" hangingPunct="1">
              <a:defRPr/>
            </a:pPr>
            <a:r>
              <a:rPr lang="en-US" altLang="en-US" sz="2800" dirty="0"/>
              <a:t>Fraction</a:t>
            </a:r>
          </a:p>
          <a:p>
            <a:pPr lvl="1" eaLnBrk="1" hangingPunct="1">
              <a:defRPr/>
            </a:pPr>
            <a:r>
              <a:rPr lang="en-US" altLang="en-US" sz="2800" dirty="0"/>
              <a:t>Novel</a:t>
            </a:r>
          </a:p>
          <a:p>
            <a:pPr lvl="1" eaLnBrk="1" hangingPunct="1">
              <a:defRPr/>
            </a:pPr>
            <a:r>
              <a:rPr lang="en-US" altLang="en-US" sz="2800" dirty="0"/>
              <a:t>Mammal</a:t>
            </a:r>
          </a:p>
          <a:p>
            <a:pPr lvl="1" eaLnBrk="1" hangingPunct="1">
              <a:defRPr/>
            </a:pPr>
            <a:r>
              <a:rPr lang="en-US" altLang="en-US" sz="2800" dirty="0"/>
              <a:t>Democracy</a:t>
            </a:r>
          </a:p>
          <a:p>
            <a:pPr lvl="1" eaLnBrk="1" hangingPunct="1">
              <a:defRPr/>
            </a:pPr>
            <a:endParaRPr lang="en-US" altLang="en-US" dirty="0"/>
          </a:p>
          <a:p>
            <a:pPr marL="200025" lvl="1" indent="0" eaLnBrk="1" hangingPunct="1">
              <a:buFont typeface="Calibri" panose="020F0502020204030204" pitchFamily="34" charset="0"/>
              <a:buNone/>
              <a:defRPr/>
            </a:pPr>
            <a:r>
              <a:rPr lang="en-US" altLang="en-US" sz="2800" dirty="0"/>
              <a:t>Can I think of 3 examples of __________?</a:t>
            </a:r>
          </a:p>
          <a:p>
            <a:pPr marL="200025" lvl="1" indent="0" eaLnBrk="1" hangingPunct="1">
              <a:buFont typeface="Calibri" panose="020F0502020204030204" pitchFamily="34" charset="0"/>
              <a:buNone/>
              <a:defRPr/>
            </a:pPr>
            <a:r>
              <a:rPr lang="en-US" altLang="en-US" sz="2800" dirty="0"/>
              <a:t>If yes, it may be an example of a concept.</a:t>
            </a:r>
          </a:p>
        </p:txBody>
      </p:sp>
      <p:sp>
        <p:nvSpPr>
          <p:cNvPr id="788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8AA1B77F-F7EE-4775-BA7A-15B245EEABDD}"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43</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78854" name="Rectangle 4"/>
          <p:cNvSpPr>
            <a:spLocks noChangeArrowheads="1"/>
          </p:cNvSpPr>
          <p:nvPr/>
        </p:nvSpPr>
        <p:spPr bwMode="auto">
          <a:xfrm>
            <a:off x="1638300" y="5046663"/>
            <a:ext cx="69469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8855" name="Rectangle 5"/>
          <p:cNvSpPr>
            <a:spLocks noChangeArrowheads="1"/>
          </p:cNvSpPr>
          <p:nvPr/>
        </p:nvSpPr>
        <p:spPr bwMode="auto">
          <a:xfrm>
            <a:off x="612775" y="4713288"/>
            <a:ext cx="6602413" cy="1081087"/>
          </a:xfrm>
          <a:prstGeom prst="rect">
            <a:avLst/>
          </a:prstGeom>
          <a:noFill/>
          <a:ln w="9525">
            <a:solidFill>
              <a:srgbClr val="20153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8" name="Text Box 5"/>
          <p:cNvSpPr txBox="1">
            <a:spLocks noChangeArrowheads="1"/>
          </p:cNvSpPr>
          <p:nvPr/>
        </p:nvSpPr>
        <p:spPr bwMode="auto">
          <a:xfrm>
            <a:off x="7787063" y="357041"/>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3399FF"/>
                </a:solidFill>
                <a:effectLst/>
                <a:uLnTx/>
                <a:uFillTx/>
                <a:latin typeface="Times New Roman" panose="02020603050405020304" pitchFamily="18" charset="0"/>
                <a:ea typeface="MS PGothic" panose="020B0600070205080204" pitchFamily="34" charset="-128"/>
                <a:cs typeface="+mn-cs"/>
              </a:rPr>
              <a:t>Pg. 25</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0922252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defRPr/>
            </a:pPr>
            <a:r>
              <a:rPr lang="en-US" altLang="en-US" b="1" dirty="0"/>
              <a:t>Concept or Example?</a:t>
            </a:r>
          </a:p>
        </p:txBody>
      </p:sp>
      <p:sp>
        <p:nvSpPr>
          <p:cNvPr id="99331" name="Rectangle 4"/>
          <p:cNvSpPr>
            <a:spLocks noGrp="1" noChangeArrowheads="1"/>
          </p:cNvSpPr>
          <p:nvPr>
            <p:ph sz="half" idx="1"/>
          </p:nvPr>
        </p:nvSpPr>
        <p:spPr>
          <a:xfrm>
            <a:off x="609600" y="1736725"/>
            <a:ext cx="3886200" cy="4424363"/>
          </a:xfrm>
        </p:spPr>
        <p:txBody>
          <a:bodyPr>
            <a:normAutofit lnSpcReduction="10000"/>
          </a:bodyPr>
          <a:lstStyle/>
          <a:p>
            <a:pPr eaLnBrk="1" hangingPunct="1">
              <a:buFont typeface="Wingdings" panose="05000000000000000000" pitchFamily="2" charset="2"/>
              <a:buChar char="Ø"/>
            </a:pPr>
            <a:r>
              <a:rPr lang="en-US" altLang="en-US" sz="2400"/>
              <a:t>Culture</a:t>
            </a:r>
          </a:p>
          <a:p>
            <a:pPr eaLnBrk="1" hangingPunct="1">
              <a:buFont typeface="Wingdings" panose="05000000000000000000" pitchFamily="2" charset="2"/>
              <a:buChar char="Ø"/>
            </a:pPr>
            <a:r>
              <a:rPr lang="en-US" altLang="en-US" sz="2400"/>
              <a:t>Economy</a:t>
            </a:r>
          </a:p>
          <a:p>
            <a:pPr eaLnBrk="1" hangingPunct="1">
              <a:buFont typeface="Wingdings" panose="05000000000000000000" pitchFamily="2" charset="2"/>
              <a:buChar char="Ø"/>
            </a:pPr>
            <a:r>
              <a:rPr lang="en-US" altLang="en-US" sz="2400"/>
              <a:t>Conflict</a:t>
            </a:r>
          </a:p>
          <a:p>
            <a:pPr eaLnBrk="1" hangingPunct="1">
              <a:buFont typeface="Wingdings" panose="05000000000000000000" pitchFamily="2" charset="2"/>
              <a:buChar char="Ø"/>
            </a:pPr>
            <a:r>
              <a:rPr lang="en-US" altLang="en-US" sz="2400"/>
              <a:t>Martin Luther King Jr.</a:t>
            </a:r>
          </a:p>
          <a:p>
            <a:pPr eaLnBrk="1" hangingPunct="1">
              <a:buFont typeface="Wingdings" panose="05000000000000000000" pitchFamily="2" charset="2"/>
              <a:buChar char="Ø"/>
            </a:pPr>
            <a:r>
              <a:rPr lang="en-US" altLang="en-US" sz="2400"/>
              <a:t>USA</a:t>
            </a:r>
          </a:p>
          <a:p>
            <a:pPr eaLnBrk="1" hangingPunct="1">
              <a:buFont typeface="Wingdings" panose="05000000000000000000" pitchFamily="2" charset="2"/>
              <a:buChar char="Ø"/>
            </a:pPr>
            <a:r>
              <a:rPr lang="en-US" altLang="en-US" sz="2400"/>
              <a:t>Energy</a:t>
            </a:r>
          </a:p>
          <a:p>
            <a:pPr eaLnBrk="1" hangingPunct="1">
              <a:buFont typeface="Wingdings" panose="05000000000000000000" pitchFamily="2" charset="2"/>
              <a:buChar char="Ø"/>
            </a:pPr>
            <a:r>
              <a:rPr lang="en-US" altLang="en-US" sz="2400"/>
              <a:t>Invertebrate</a:t>
            </a:r>
          </a:p>
          <a:p>
            <a:pPr eaLnBrk="1" hangingPunct="1">
              <a:buFont typeface="Wingdings" panose="05000000000000000000" pitchFamily="2" charset="2"/>
              <a:buChar char="Ø"/>
            </a:pPr>
            <a:r>
              <a:rPr lang="en-US" altLang="en-US" sz="2400"/>
              <a:t>Meiosis</a:t>
            </a:r>
          </a:p>
          <a:p>
            <a:pPr eaLnBrk="1" hangingPunct="1">
              <a:buFont typeface="Wingdings" panose="05000000000000000000" pitchFamily="2" charset="2"/>
              <a:buChar char="Ø"/>
            </a:pPr>
            <a:r>
              <a:rPr lang="en-US" altLang="en-US" sz="2400"/>
              <a:t>Species</a:t>
            </a:r>
          </a:p>
          <a:p>
            <a:pPr eaLnBrk="1" hangingPunct="1"/>
            <a:endParaRPr lang="en-US" altLang="en-US" sz="2400"/>
          </a:p>
        </p:txBody>
      </p:sp>
      <p:sp>
        <p:nvSpPr>
          <p:cNvPr id="99332" name="Rectangle 5"/>
          <p:cNvSpPr>
            <a:spLocks noGrp="1" noChangeArrowheads="1"/>
          </p:cNvSpPr>
          <p:nvPr>
            <p:ph sz="half" idx="2"/>
          </p:nvPr>
        </p:nvSpPr>
        <p:spPr>
          <a:xfrm>
            <a:off x="4845050" y="1736725"/>
            <a:ext cx="3886200" cy="4424363"/>
          </a:xfrm>
        </p:spPr>
        <p:txBody>
          <a:bodyPr>
            <a:normAutofit lnSpcReduction="10000"/>
          </a:bodyPr>
          <a:lstStyle/>
          <a:p>
            <a:pPr eaLnBrk="1" hangingPunct="1">
              <a:buFont typeface="Wingdings" panose="05000000000000000000" pitchFamily="2" charset="2"/>
              <a:buChar char="Ø"/>
            </a:pPr>
            <a:r>
              <a:rPr lang="en-US" altLang="en-US" sz="2400"/>
              <a:t>Genre</a:t>
            </a:r>
          </a:p>
          <a:p>
            <a:pPr eaLnBrk="1" hangingPunct="1">
              <a:buFont typeface="Wingdings" panose="05000000000000000000" pitchFamily="2" charset="2"/>
              <a:buChar char="Ø"/>
            </a:pPr>
            <a:r>
              <a:rPr lang="en-US" altLang="en-US" sz="2400"/>
              <a:t>The Road Less Traveled</a:t>
            </a:r>
          </a:p>
          <a:p>
            <a:pPr eaLnBrk="1" hangingPunct="1">
              <a:buFont typeface="Wingdings" panose="05000000000000000000" pitchFamily="2" charset="2"/>
              <a:buChar char="Ø"/>
            </a:pPr>
            <a:r>
              <a:rPr lang="en-US" altLang="en-US" sz="2400"/>
              <a:t>Essay</a:t>
            </a:r>
          </a:p>
          <a:p>
            <a:pPr eaLnBrk="1" hangingPunct="1">
              <a:buFont typeface="Wingdings" panose="05000000000000000000" pitchFamily="2" charset="2"/>
              <a:buChar char="Ø"/>
            </a:pPr>
            <a:r>
              <a:rPr lang="en-US" altLang="en-US" sz="2400"/>
              <a:t>Ratio</a:t>
            </a:r>
          </a:p>
          <a:p>
            <a:pPr eaLnBrk="1" hangingPunct="1">
              <a:buFont typeface="Wingdings" panose="05000000000000000000" pitchFamily="2" charset="2"/>
              <a:buChar char="Ø"/>
            </a:pPr>
            <a:r>
              <a:rPr lang="en-US" altLang="en-US" sz="2400"/>
              <a:t>Right Triangle</a:t>
            </a:r>
          </a:p>
          <a:p>
            <a:pPr eaLnBrk="1" hangingPunct="1">
              <a:buFont typeface="Wingdings" panose="05000000000000000000" pitchFamily="2" charset="2"/>
              <a:buChar char="Ø"/>
            </a:pPr>
            <a:r>
              <a:rPr lang="en-US" altLang="en-US" sz="2400"/>
              <a:t>Variable</a:t>
            </a:r>
          </a:p>
          <a:p>
            <a:pPr eaLnBrk="1" hangingPunct="1">
              <a:buFont typeface="Wingdings" panose="05000000000000000000" pitchFamily="2" charset="2"/>
              <a:buChar char="Ø"/>
            </a:pPr>
            <a:r>
              <a:rPr lang="en-US" altLang="en-US" sz="2400"/>
              <a:t>Percent</a:t>
            </a:r>
          </a:p>
          <a:p>
            <a:pPr eaLnBrk="1" hangingPunct="1">
              <a:buFont typeface="Wingdings" panose="05000000000000000000" pitchFamily="2" charset="2"/>
              <a:buChar char="Ø"/>
            </a:pPr>
            <a:r>
              <a:rPr lang="en-US" altLang="en-US" sz="2400"/>
              <a:t>Square</a:t>
            </a:r>
          </a:p>
          <a:p>
            <a:pPr eaLnBrk="1" hangingPunct="1"/>
            <a:endParaRPr lang="en-US" altLang="en-US" sz="2400"/>
          </a:p>
        </p:txBody>
      </p:sp>
      <p:pic>
        <p:nvPicPr>
          <p:cNvPr id="809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222250"/>
            <a:ext cx="28765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279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33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933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9332">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99332">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99332">
                                            <p:txEl>
                                              <p:pRg st="3" end="3"/>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99332">
                                            <p:txEl>
                                              <p:pRg st="4" end="4"/>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99332">
                                            <p:txEl>
                                              <p:pRg st="6" end="6"/>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9933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a:xfrm>
            <a:off x="267854" y="448541"/>
            <a:ext cx="8746836" cy="990600"/>
          </a:xfrm>
        </p:spPr>
        <p:txBody>
          <a:bodyPr>
            <a:normAutofit fontScale="90000"/>
          </a:bodyPr>
          <a:lstStyle/>
          <a:p>
            <a:pPr eaLnBrk="1" fontAlgn="auto" hangingPunct="1">
              <a:spcAft>
                <a:spcPts val="0"/>
              </a:spcAft>
              <a:defRPr/>
            </a:pPr>
            <a:r>
              <a:rPr lang="en-US" b="1" dirty="0"/>
              <a:t>Characteristics of a Learning Community</a:t>
            </a:r>
          </a:p>
        </p:txBody>
      </p:sp>
      <p:sp>
        <p:nvSpPr>
          <p:cNvPr id="87045" name="Rectangle 3"/>
          <p:cNvSpPr>
            <a:spLocks noGrp="1" noChangeArrowheads="1"/>
          </p:cNvSpPr>
          <p:nvPr>
            <p:ph idx="1"/>
          </p:nvPr>
        </p:nvSpPr>
        <p:spPr>
          <a:xfrm>
            <a:off x="591127" y="1924050"/>
            <a:ext cx="8175048" cy="4171950"/>
          </a:xfrm>
        </p:spPr>
        <p:txBody>
          <a:bodyPr/>
          <a:lstStyle/>
          <a:p>
            <a:pPr eaLnBrk="1" hangingPunct="1">
              <a:buFont typeface="Wingdings" panose="05000000000000000000" pitchFamily="2" charset="2"/>
              <a:buChar char="Ø"/>
            </a:pPr>
            <a:r>
              <a:rPr lang="en-US" altLang="en-US" sz="2800" dirty="0"/>
              <a:t>When you visualize the </a:t>
            </a:r>
            <a:r>
              <a:rPr lang="ja-JP" altLang="en-US" sz="2800" dirty="0"/>
              <a:t>“</a:t>
            </a:r>
            <a:r>
              <a:rPr lang="en-US" altLang="ja-JP" sz="2800" dirty="0"/>
              <a:t>perfect</a:t>
            </a:r>
            <a:r>
              <a:rPr lang="ja-JP" altLang="en-US" sz="2800" dirty="0"/>
              <a:t>”</a:t>
            </a:r>
            <a:r>
              <a:rPr lang="en-US" altLang="ja-JP" sz="2800" dirty="0"/>
              <a:t> class, how would they interact with each other and with you?</a:t>
            </a:r>
          </a:p>
          <a:p>
            <a:pPr eaLnBrk="1" hangingPunct="1">
              <a:buFont typeface="Wingdings" panose="05000000000000000000" pitchFamily="2" charset="2"/>
              <a:buChar char="Ø"/>
            </a:pPr>
            <a:r>
              <a:rPr lang="en-US" altLang="en-US" sz="2800" dirty="0"/>
              <a:t>How would they deal with difference?</a:t>
            </a:r>
          </a:p>
          <a:p>
            <a:pPr eaLnBrk="1" hangingPunct="1">
              <a:buFont typeface="Wingdings" panose="05000000000000000000" pitchFamily="2" charset="2"/>
              <a:buChar char="Ø"/>
            </a:pPr>
            <a:r>
              <a:rPr lang="en-US" altLang="en-US" sz="2800" dirty="0"/>
              <a:t>How would they work together?</a:t>
            </a:r>
          </a:p>
          <a:p>
            <a:pPr eaLnBrk="1" hangingPunct="1">
              <a:buFont typeface="Wingdings" panose="05000000000000000000" pitchFamily="2" charset="2"/>
              <a:buChar char="Ø"/>
            </a:pPr>
            <a:r>
              <a:rPr lang="en-US" altLang="en-US" sz="2800" dirty="0"/>
              <a:t>What would they value?</a:t>
            </a:r>
          </a:p>
          <a:p>
            <a:pPr eaLnBrk="1" hangingPunct="1">
              <a:buFont typeface="Wingdings" panose="05000000000000000000" pitchFamily="2" charset="2"/>
              <a:buChar char="Ø"/>
            </a:pPr>
            <a:r>
              <a:rPr lang="en-US" altLang="en-US" sz="2800" dirty="0"/>
              <a:t>Generate a list of characteristics</a:t>
            </a:r>
          </a:p>
          <a:p>
            <a:pPr eaLnBrk="1" hangingPunct="1">
              <a:buFont typeface="Wingdings" panose="05000000000000000000" pitchFamily="2" charset="2"/>
              <a:buChar char="Ø"/>
            </a:pPr>
            <a:r>
              <a:rPr lang="en-US" altLang="en-US" sz="2800" dirty="0"/>
              <a:t>Come to agreement on your top 5</a:t>
            </a:r>
          </a:p>
        </p:txBody>
      </p:sp>
      <p:sp>
        <p:nvSpPr>
          <p:cNvPr id="870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A10386FC-ABB0-48B6-A6D8-01AB2DB3EF72}"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45</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736457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612775" y="638175"/>
            <a:ext cx="8258175" cy="990600"/>
          </a:xfrm>
        </p:spPr>
        <p:txBody>
          <a:bodyPr>
            <a:normAutofit/>
          </a:bodyPr>
          <a:lstStyle/>
          <a:p>
            <a:pPr eaLnBrk="1" hangingPunct="1">
              <a:defRPr/>
            </a:pPr>
            <a:r>
              <a:rPr lang="en-US" altLang="en-US" sz="4400" b="1" dirty="0"/>
              <a:t>Turning Characteristics </a:t>
            </a:r>
            <a:r>
              <a:rPr lang="en-US" altLang="en-US" sz="4400" b="1" dirty="0">
                <a:sym typeface="Wingdings" panose="05000000000000000000" pitchFamily="2" charset="2"/>
              </a:rPr>
              <a:t></a:t>
            </a:r>
            <a:r>
              <a:rPr lang="en-US" altLang="en-US" sz="4400" b="1" dirty="0"/>
              <a:t> Principles</a:t>
            </a:r>
          </a:p>
        </p:txBody>
      </p:sp>
      <p:sp>
        <p:nvSpPr>
          <p:cNvPr id="89093" name="Rectangle 3"/>
          <p:cNvSpPr>
            <a:spLocks noGrp="1" noChangeArrowheads="1"/>
          </p:cNvSpPr>
          <p:nvPr>
            <p:ph idx="1"/>
          </p:nvPr>
        </p:nvSpPr>
        <p:spPr>
          <a:xfrm>
            <a:off x="612775" y="1992313"/>
            <a:ext cx="8153400" cy="4103687"/>
          </a:xfrm>
        </p:spPr>
        <p:txBody>
          <a:bodyPr>
            <a:normAutofit/>
          </a:bodyPr>
          <a:lstStyle/>
          <a:p>
            <a:pPr eaLnBrk="1" hangingPunct="1">
              <a:buFontTx/>
              <a:buNone/>
            </a:pPr>
            <a:r>
              <a:rPr lang="en-US" altLang="en-US" sz="2800"/>
              <a:t>For each characteristic, identify the underlying principle, value, or quality that is needed to nurture the characteristic.</a:t>
            </a:r>
          </a:p>
          <a:p>
            <a:pPr lvl="1" eaLnBrk="1" hangingPunct="1">
              <a:buFont typeface="Wingdings" panose="05000000000000000000" pitchFamily="2" charset="2"/>
              <a:buChar char="Ø"/>
            </a:pPr>
            <a:r>
              <a:rPr lang="en-US" altLang="en-US" sz="2600"/>
              <a:t>Show respect for each other and the teacher = </a:t>
            </a:r>
            <a:r>
              <a:rPr lang="en-US" altLang="en-US" sz="2600">
                <a:solidFill>
                  <a:srgbClr val="7030A0"/>
                </a:solidFill>
              </a:rPr>
              <a:t>Respect others</a:t>
            </a:r>
          </a:p>
          <a:p>
            <a:pPr lvl="1" eaLnBrk="1" hangingPunct="1">
              <a:buFont typeface="Wingdings" panose="05000000000000000000" pitchFamily="2" charset="2"/>
              <a:buChar char="Ø"/>
            </a:pPr>
            <a:r>
              <a:rPr lang="en-US" altLang="en-US" sz="2600"/>
              <a:t>Tolerate differences among people = </a:t>
            </a:r>
            <a:r>
              <a:rPr lang="en-US" altLang="en-US" sz="2600">
                <a:solidFill>
                  <a:srgbClr val="7030A0"/>
                </a:solidFill>
              </a:rPr>
              <a:t>Tolerate diversity</a:t>
            </a:r>
          </a:p>
          <a:p>
            <a:pPr lvl="1" eaLnBrk="1" hangingPunct="1">
              <a:buFont typeface="Wingdings" panose="05000000000000000000" pitchFamily="2" charset="2"/>
              <a:buChar char="Ø"/>
            </a:pPr>
            <a:r>
              <a:rPr lang="en-US" altLang="en-US" sz="2600"/>
              <a:t>Work with others to solve problems = </a:t>
            </a:r>
            <a:r>
              <a:rPr lang="en-US" altLang="en-US" sz="2600">
                <a:solidFill>
                  <a:srgbClr val="7030A0"/>
                </a:solidFill>
              </a:rPr>
              <a:t>Teamwork</a:t>
            </a:r>
          </a:p>
          <a:p>
            <a:pPr lvl="1" eaLnBrk="1" hangingPunct="1">
              <a:buFont typeface="Wingdings" panose="05000000000000000000" pitchFamily="2" charset="2"/>
              <a:buChar char="Ø"/>
            </a:pPr>
            <a:endParaRPr lang="en-US" altLang="en-US">
              <a:solidFill>
                <a:srgbClr val="3399FF"/>
              </a:solidFill>
            </a:endParaRPr>
          </a:p>
        </p:txBody>
      </p:sp>
      <p:sp>
        <p:nvSpPr>
          <p:cNvPr id="890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907CA51E-772F-4BD7-A9E3-08CF08C74C8F}"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46</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6" name="Text Box 5"/>
          <p:cNvSpPr txBox="1">
            <a:spLocks noChangeArrowheads="1"/>
          </p:cNvSpPr>
          <p:nvPr/>
        </p:nvSpPr>
        <p:spPr bwMode="auto">
          <a:xfrm>
            <a:off x="6381742" y="305115"/>
            <a:ext cx="243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3399FF"/>
                </a:solidFill>
                <a:effectLst/>
                <a:uLnTx/>
                <a:uFillTx/>
                <a:latin typeface="Times New Roman" panose="02020603050405020304" pitchFamily="18" charset="0"/>
                <a:ea typeface="MS PGothic" panose="020B0600070205080204" pitchFamily="34" charset="-128"/>
                <a:cs typeface="+mn-cs"/>
              </a:rPr>
              <a:t>Pg. 27-30,</a:t>
            </a:r>
            <a:r>
              <a:rPr kumimoji="0" lang="en-US" altLang="en-US" sz="2400" b="0" i="0" u="none" strike="noStrike" kern="1200" cap="none" spc="0" normalizeH="0" noProof="0" dirty="0">
                <a:ln>
                  <a:noFill/>
                </a:ln>
                <a:solidFill>
                  <a:srgbClr val="3399FF"/>
                </a:solidFill>
                <a:effectLst/>
                <a:uLnTx/>
                <a:uFillTx/>
                <a:latin typeface="Times New Roman" panose="02020603050405020304" pitchFamily="18" charset="0"/>
                <a:ea typeface="MS PGothic" panose="020B0600070205080204" pitchFamily="34" charset="-128"/>
                <a:cs typeface="+mn-cs"/>
              </a:rPr>
              <a:t> 67-68</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35377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0"/>
            <a:ext cx="8647112" cy="668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Line 3"/>
          <p:cNvSpPr>
            <a:spLocks noChangeShapeType="1"/>
          </p:cNvSpPr>
          <p:nvPr/>
        </p:nvSpPr>
        <p:spPr bwMode="auto">
          <a:xfrm flipH="1">
            <a:off x="4518025" y="2730500"/>
            <a:ext cx="349250" cy="9207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93188" name="Rectangle 4"/>
          <p:cNvSpPr>
            <a:spLocks noChangeArrowheads="1"/>
          </p:cNvSpPr>
          <p:nvPr/>
        </p:nvSpPr>
        <p:spPr bwMode="auto">
          <a:xfrm>
            <a:off x="1822450" y="3589338"/>
            <a:ext cx="5313363" cy="2360612"/>
          </a:xfrm>
          <a:prstGeom prst="rect">
            <a:avLst/>
          </a:prstGeom>
          <a:solidFill>
            <a:schemeClr val="bg1"/>
          </a:solidFill>
          <a:ln w="76200">
            <a:solidFill>
              <a:schemeClr val="tx1"/>
            </a:solidFill>
            <a:miter lim="800000"/>
            <a:headEnd/>
            <a:tailEnd/>
          </a:ln>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Learning Rituals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The teaching routines, learning strategies,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and communication systems related to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learning.  Are used throughout the course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to enhance learning.</a:t>
            </a:r>
          </a:p>
        </p:txBody>
      </p:sp>
      <p:sp>
        <p:nvSpPr>
          <p:cNvPr id="93189" name="Rectangle 5"/>
          <p:cNvSpPr>
            <a:spLocks noChangeArrowheads="1"/>
          </p:cNvSpPr>
          <p:nvPr/>
        </p:nvSpPr>
        <p:spPr bwMode="auto">
          <a:xfrm>
            <a:off x="2538413" y="976313"/>
            <a:ext cx="4048125" cy="1754187"/>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087883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type="title"/>
          </p:nvPr>
        </p:nvSpPr>
        <p:spPr>
          <a:xfrm>
            <a:off x="2691341" y="410493"/>
            <a:ext cx="3996268" cy="990600"/>
          </a:xfrm>
        </p:spPr>
        <p:txBody>
          <a:bodyPr/>
          <a:lstStyle/>
          <a:p>
            <a:pPr eaLnBrk="1" hangingPunct="1">
              <a:defRPr/>
            </a:pPr>
            <a:r>
              <a:rPr lang="en-US" altLang="en-US" b="1" dirty="0"/>
              <a:t>Learning Rituals</a:t>
            </a:r>
          </a:p>
        </p:txBody>
      </p:sp>
      <p:sp>
        <p:nvSpPr>
          <p:cNvPr id="95237" name="Rectangle 4"/>
          <p:cNvSpPr>
            <a:spLocks noGrp="1" noChangeArrowheads="1"/>
          </p:cNvSpPr>
          <p:nvPr>
            <p:ph idx="1"/>
          </p:nvPr>
        </p:nvSpPr>
        <p:spPr>
          <a:xfrm>
            <a:off x="612775" y="1600200"/>
            <a:ext cx="8153400" cy="4495800"/>
          </a:xfrm>
        </p:spPr>
        <p:txBody>
          <a:bodyPr>
            <a:normAutofit/>
          </a:bodyPr>
          <a:lstStyle/>
          <a:p>
            <a:pPr eaLnBrk="1" hangingPunct="1">
              <a:lnSpc>
                <a:spcPct val="130000"/>
              </a:lnSpc>
              <a:buFontTx/>
              <a:buNone/>
            </a:pPr>
            <a:r>
              <a:rPr lang="en-US" altLang="en-US" sz="2700" b="1" i="1" dirty="0"/>
              <a:t>Must always:</a:t>
            </a:r>
          </a:p>
          <a:p>
            <a:pPr lvl="1" eaLnBrk="1" hangingPunct="1">
              <a:lnSpc>
                <a:spcPct val="130000"/>
              </a:lnSpc>
            </a:pPr>
            <a:r>
              <a:rPr lang="en-US" altLang="en-US" sz="2400" dirty="0"/>
              <a:t>Consist of a set of concrete steps that define how something important related to learning is done;</a:t>
            </a:r>
          </a:p>
          <a:p>
            <a:pPr lvl="1" eaLnBrk="1" hangingPunct="1">
              <a:lnSpc>
                <a:spcPct val="130000"/>
              </a:lnSpc>
            </a:pPr>
            <a:r>
              <a:rPr lang="en-US" altLang="en-US" sz="2400" dirty="0"/>
              <a:t>Be known, taught, or learned by each member of the group;</a:t>
            </a:r>
          </a:p>
          <a:p>
            <a:pPr lvl="1" eaLnBrk="1" hangingPunct="1">
              <a:lnSpc>
                <a:spcPct val="130000"/>
              </a:lnSpc>
            </a:pPr>
            <a:r>
              <a:rPr lang="en-US" altLang="en-US" sz="2400" dirty="0"/>
              <a:t>Be performed in relatively the same way each time it is performed;</a:t>
            </a:r>
          </a:p>
          <a:p>
            <a:pPr lvl="1" eaLnBrk="1" hangingPunct="1">
              <a:lnSpc>
                <a:spcPct val="130000"/>
              </a:lnSpc>
            </a:pPr>
            <a:r>
              <a:rPr lang="en-US" altLang="en-US" sz="2400" dirty="0"/>
              <a:t>Focus on how the following guide learning:  teaching, learning, and connecting to others.</a:t>
            </a:r>
          </a:p>
        </p:txBody>
      </p:sp>
      <p:sp>
        <p:nvSpPr>
          <p:cNvPr id="952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DD95CD14-D73D-47A1-9F54-87F895DC65FE}"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48</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95238" name="Rectangle 2"/>
          <p:cNvSpPr>
            <a:spLocks noChangeArrowheads="1"/>
          </p:cNvSpPr>
          <p:nvPr/>
        </p:nvSpPr>
        <p:spPr bwMode="auto">
          <a:xfrm>
            <a:off x="2030413" y="4614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7" name="Text Box 5"/>
          <p:cNvSpPr txBox="1">
            <a:spLocks noChangeArrowheads="1"/>
          </p:cNvSpPr>
          <p:nvPr/>
        </p:nvSpPr>
        <p:spPr bwMode="auto">
          <a:xfrm>
            <a:off x="6173788" y="181893"/>
            <a:ext cx="290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3399FF"/>
                </a:solidFill>
                <a:effectLst/>
                <a:uLnTx/>
                <a:uFillTx/>
                <a:latin typeface="Times New Roman" panose="02020603050405020304" pitchFamily="18" charset="0"/>
                <a:ea typeface="MS PGothic" panose="020B0600070205080204" pitchFamily="34" charset="-128"/>
                <a:cs typeface="+mn-cs"/>
              </a:rPr>
              <a:t>Pg. 30 – 34 &amp; 61 - 63</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 </a:t>
            </a:r>
          </a:p>
        </p:txBody>
      </p:sp>
    </p:spTree>
    <p:extLst>
      <p:ext uri="{BB962C8B-B14F-4D97-AF65-F5344CB8AC3E}">
        <p14:creationId xmlns:p14="http://schemas.microsoft.com/office/powerpoint/2010/main" val="3618339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noChangeArrowheads="1"/>
          </p:cNvSpPr>
          <p:nvPr>
            <p:ph type="title"/>
          </p:nvPr>
        </p:nvSpPr>
        <p:spPr>
          <a:xfrm>
            <a:off x="2672821" y="468064"/>
            <a:ext cx="4033308" cy="990600"/>
          </a:xfrm>
        </p:spPr>
        <p:txBody>
          <a:bodyPr/>
          <a:lstStyle/>
          <a:p>
            <a:pPr eaLnBrk="1" hangingPunct="1">
              <a:defRPr/>
            </a:pPr>
            <a:r>
              <a:rPr lang="en-US" altLang="en-US" b="1" dirty="0"/>
              <a:t>Learning Rituals</a:t>
            </a:r>
          </a:p>
        </p:txBody>
      </p:sp>
      <p:sp>
        <p:nvSpPr>
          <p:cNvPr id="97285" name="Rectangle 4"/>
          <p:cNvSpPr>
            <a:spLocks noGrp="1" noChangeArrowheads="1"/>
          </p:cNvSpPr>
          <p:nvPr>
            <p:ph idx="1"/>
          </p:nvPr>
        </p:nvSpPr>
        <p:spPr>
          <a:xfrm>
            <a:off x="612775" y="1600200"/>
            <a:ext cx="8153400" cy="4718050"/>
          </a:xfrm>
        </p:spPr>
        <p:txBody>
          <a:bodyPr>
            <a:normAutofit lnSpcReduction="10000"/>
          </a:bodyPr>
          <a:lstStyle/>
          <a:p>
            <a:pPr eaLnBrk="1" hangingPunct="1">
              <a:lnSpc>
                <a:spcPct val="130000"/>
              </a:lnSpc>
              <a:buFontTx/>
              <a:buNone/>
            </a:pPr>
            <a:r>
              <a:rPr lang="en-US" altLang="en-US" sz="3600" dirty="0"/>
              <a:t>How Students…</a:t>
            </a:r>
          </a:p>
          <a:p>
            <a:pPr eaLnBrk="1" hangingPunct="1">
              <a:lnSpc>
                <a:spcPct val="130000"/>
              </a:lnSpc>
              <a:buFontTx/>
              <a:buNone/>
            </a:pPr>
            <a:endParaRPr lang="en-US" altLang="en-US" sz="3600" dirty="0"/>
          </a:p>
          <a:p>
            <a:pPr eaLnBrk="1" hangingPunct="1">
              <a:lnSpc>
                <a:spcPct val="130000"/>
              </a:lnSpc>
              <a:buFontTx/>
              <a:buNone/>
            </a:pPr>
            <a:endParaRPr lang="en-US" altLang="en-US" sz="3600" dirty="0"/>
          </a:p>
          <a:p>
            <a:pPr eaLnBrk="1" hangingPunct="1">
              <a:lnSpc>
                <a:spcPct val="130000"/>
              </a:lnSpc>
              <a:buFontTx/>
              <a:buNone/>
            </a:pPr>
            <a:endParaRPr lang="en-US" altLang="en-US" sz="5400" dirty="0"/>
          </a:p>
          <a:p>
            <a:pPr eaLnBrk="1" hangingPunct="1">
              <a:lnSpc>
                <a:spcPct val="130000"/>
              </a:lnSpc>
              <a:buFontTx/>
              <a:buNone/>
            </a:pPr>
            <a:r>
              <a:rPr lang="en-US" altLang="en-US" sz="3600" dirty="0"/>
              <a:t>	                                  …knowledge</a:t>
            </a:r>
          </a:p>
          <a:p>
            <a:pPr eaLnBrk="1" hangingPunct="1">
              <a:lnSpc>
                <a:spcPct val="130000"/>
              </a:lnSpc>
              <a:buFontTx/>
              <a:buNone/>
            </a:pPr>
            <a:endParaRPr lang="en-US" altLang="en-US" sz="3600" dirty="0"/>
          </a:p>
        </p:txBody>
      </p:sp>
      <p:sp>
        <p:nvSpPr>
          <p:cNvPr id="972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B3D85342-ACFE-4E45-9D87-1CACC076E815}"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49</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97286" name="Rectangle 2"/>
          <p:cNvSpPr>
            <a:spLocks noChangeArrowheads="1"/>
          </p:cNvSpPr>
          <p:nvPr/>
        </p:nvSpPr>
        <p:spPr bwMode="auto">
          <a:xfrm>
            <a:off x="2030413" y="4614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2" name="7-Point Star 1"/>
          <p:cNvSpPr/>
          <p:nvPr/>
        </p:nvSpPr>
        <p:spPr>
          <a:xfrm>
            <a:off x="-165100" y="2019301"/>
            <a:ext cx="3382963" cy="2824162"/>
          </a:xfrm>
          <a:prstGeom prst="star7">
            <a:avLst/>
          </a:prstGeom>
          <a:solidFill>
            <a:schemeClr val="accent1">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D582C">
                    <a:lumMod val="50000"/>
                  </a:srgbClr>
                </a:solidFill>
                <a:effectLst/>
                <a:uLnTx/>
                <a:uFillTx/>
                <a:latin typeface="Calibri" panose="020F0502020204030204"/>
                <a:ea typeface="+mn-ea"/>
                <a:cs typeface="+mn-cs"/>
              </a:rPr>
              <a:t>Acquire</a:t>
            </a:r>
          </a:p>
        </p:txBody>
      </p:sp>
      <p:sp>
        <p:nvSpPr>
          <p:cNvPr id="10" name="7-Point Star 9"/>
          <p:cNvSpPr/>
          <p:nvPr/>
        </p:nvSpPr>
        <p:spPr>
          <a:xfrm>
            <a:off x="5926139" y="3114675"/>
            <a:ext cx="3382963" cy="2824163"/>
          </a:xfrm>
          <a:prstGeom prst="star7">
            <a:avLst/>
          </a:prstGeom>
          <a:solidFill>
            <a:schemeClr val="accent1">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D582C">
                    <a:lumMod val="50000"/>
                  </a:srgbClr>
                </a:solidFill>
                <a:effectLst/>
                <a:uLnTx/>
                <a:uFillTx/>
                <a:latin typeface="Calibri" panose="020F0502020204030204"/>
                <a:ea typeface="+mn-ea"/>
                <a:cs typeface="+mn-cs"/>
              </a:rPr>
              <a:t>Deepen</a:t>
            </a:r>
          </a:p>
        </p:txBody>
      </p:sp>
      <p:sp>
        <p:nvSpPr>
          <p:cNvPr id="11" name="7-Point Star 10"/>
          <p:cNvSpPr/>
          <p:nvPr/>
        </p:nvSpPr>
        <p:spPr>
          <a:xfrm>
            <a:off x="2880518" y="2547144"/>
            <a:ext cx="3382963" cy="2824162"/>
          </a:xfrm>
          <a:prstGeom prst="star7">
            <a:avLst/>
          </a:prstGeom>
          <a:solidFill>
            <a:schemeClr val="accent1">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D582C">
                    <a:lumMod val="50000"/>
                  </a:srgbClr>
                </a:solidFill>
                <a:effectLst/>
                <a:uLnTx/>
                <a:uFillTx/>
                <a:latin typeface="Calibri" panose="020F0502020204030204"/>
                <a:ea typeface="+mn-ea"/>
                <a:cs typeface="+mn-cs"/>
              </a:rPr>
              <a:t>Practice</a:t>
            </a:r>
          </a:p>
        </p:txBody>
      </p:sp>
    </p:spTree>
    <p:extLst>
      <p:ext uri="{BB962C8B-B14F-4D97-AF65-F5344CB8AC3E}">
        <p14:creationId xmlns:p14="http://schemas.microsoft.com/office/powerpoint/2010/main" val="1002775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3D04-0AC0-44C9-86C0-D7B901036221}"/>
              </a:ext>
            </a:extLst>
          </p:cNvPr>
          <p:cNvSpPr>
            <a:spLocks noGrp="1"/>
          </p:cNvSpPr>
          <p:nvPr>
            <p:ph type="title"/>
          </p:nvPr>
        </p:nvSpPr>
        <p:spPr>
          <a:xfrm>
            <a:off x="189689" y="1123838"/>
            <a:ext cx="2372758" cy="4601183"/>
          </a:xfrm>
        </p:spPr>
        <p:txBody>
          <a:bodyPr>
            <a:normAutofit/>
          </a:bodyPr>
          <a:lstStyle/>
          <a:p>
            <a:r>
              <a:rPr lang="en-US" sz="3200" b="1" dirty="0" smtClean="0"/>
              <a:t>How we’ll work together (Community </a:t>
            </a:r>
            <a:r>
              <a:rPr lang="en-US" sz="3200" b="1" dirty="0"/>
              <a:t>Principles </a:t>
            </a:r>
            <a:r>
              <a:rPr lang="en-US" sz="3200" b="1" dirty="0" smtClean="0"/>
              <a:t>)</a:t>
            </a:r>
            <a:endParaRPr lang="en-US" sz="3200" b="1" dirty="0"/>
          </a:p>
        </p:txBody>
      </p:sp>
      <p:graphicFrame>
        <p:nvGraphicFramePr>
          <p:cNvPr id="5" name="Content Placeholder 2">
            <a:extLst>
              <a:ext uri="{FF2B5EF4-FFF2-40B4-BE49-F238E27FC236}">
                <a16:creationId xmlns:a16="http://schemas.microsoft.com/office/drawing/2014/main" id="{7B8147A6-5C6D-4248-B149-14E317C7C1AD}"/>
              </a:ext>
            </a:extLst>
          </p:cNvPr>
          <p:cNvGraphicFramePr>
            <a:graphicFrameLocks noGrp="1"/>
          </p:cNvGraphicFramePr>
          <p:nvPr>
            <p:ph idx="1"/>
            <p:extLst>
              <p:ext uri="{D42A27DB-BD31-4B8C-83A1-F6EECF244321}">
                <p14:modId xmlns:p14="http://schemas.microsoft.com/office/powerpoint/2010/main" val="1411942608"/>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38288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0"/>
            <a:ext cx="8647112" cy="668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Line 3"/>
          <p:cNvSpPr>
            <a:spLocks noChangeShapeType="1"/>
          </p:cNvSpPr>
          <p:nvPr/>
        </p:nvSpPr>
        <p:spPr bwMode="auto">
          <a:xfrm flipH="1">
            <a:off x="5900738" y="1733550"/>
            <a:ext cx="796925" cy="857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01380" name="Rectangle 4"/>
          <p:cNvSpPr>
            <a:spLocks noChangeArrowheads="1"/>
          </p:cNvSpPr>
          <p:nvPr/>
        </p:nvSpPr>
        <p:spPr bwMode="auto">
          <a:xfrm>
            <a:off x="876300" y="361950"/>
            <a:ext cx="5114925" cy="2425700"/>
          </a:xfrm>
          <a:prstGeom prst="rect">
            <a:avLst/>
          </a:prstGeom>
          <a:solidFill>
            <a:schemeClr val="bg1"/>
          </a:solidFill>
          <a:ln w="76200">
            <a:solidFill>
              <a:schemeClr val="tx1"/>
            </a:solidFill>
            <a:miter lim="800000"/>
            <a:headEnd/>
            <a:tailEnd/>
          </a:ln>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Performance Options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The adaptations that will be built into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the course to accommodate the needs of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diverse learners.</a:t>
            </a:r>
          </a:p>
        </p:txBody>
      </p:sp>
      <p:sp>
        <p:nvSpPr>
          <p:cNvPr id="101381" name="Rectangle 5"/>
          <p:cNvSpPr>
            <a:spLocks noChangeArrowheads="1"/>
          </p:cNvSpPr>
          <p:nvPr/>
        </p:nvSpPr>
        <p:spPr bwMode="auto">
          <a:xfrm>
            <a:off x="6721475" y="949325"/>
            <a:ext cx="1857375" cy="17414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5815938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905933" y="484188"/>
            <a:ext cx="7860242" cy="990600"/>
          </a:xfrm>
        </p:spPr>
        <p:txBody>
          <a:bodyPr/>
          <a:lstStyle/>
          <a:p>
            <a:pPr eaLnBrk="1" hangingPunct="1">
              <a:defRPr/>
            </a:pPr>
            <a:r>
              <a:rPr lang="en-US" altLang="en-US" b="1" dirty="0"/>
              <a:t>Performance Options</a:t>
            </a:r>
          </a:p>
        </p:txBody>
      </p:sp>
      <p:sp>
        <p:nvSpPr>
          <p:cNvPr id="105477" name="Rectangle 3"/>
          <p:cNvSpPr>
            <a:spLocks noGrp="1" noChangeArrowheads="1"/>
          </p:cNvSpPr>
          <p:nvPr>
            <p:ph idx="1"/>
          </p:nvPr>
        </p:nvSpPr>
        <p:spPr>
          <a:xfrm>
            <a:off x="982133" y="1803400"/>
            <a:ext cx="7784042" cy="4292600"/>
          </a:xfrm>
        </p:spPr>
        <p:txBody>
          <a:bodyPr>
            <a:normAutofit lnSpcReduction="10000"/>
          </a:bodyPr>
          <a:lstStyle/>
          <a:p>
            <a:pPr eaLnBrk="1" hangingPunct="1">
              <a:lnSpc>
                <a:spcPct val="130000"/>
              </a:lnSpc>
              <a:buFontTx/>
              <a:buNone/>
            </a:pPr>
            <a:r>
              <a:rPr lang="en-US" altLang="en-US" sz="2700" b="1" i="1" dirty="0"/>
              <a:t>Examples:</a:t>
            </a:r>
          </a:p>
          <a:p>
            <a:pPr lvl="1" eaLnBrk="1" hangingPunct="1">
              <a:lnSpc>
                <a:spcPct val="130000"/>
              </a:lnSpc>
            </a:pPr>
            <a:r>
              <a:rPr lang="en-US" altLang="en-US" sz="2400" dirty="0"/>
              <a:t>extended work time</a:t>
            </a:r>
          </a:p>
          <a:p>
            <a:pPr lvl="1" eaLnBrk="1" hangingPunct="1">
              <a:lnSpc>
                <a:spcPct val="130000"/>
              </a:lnSpc>
            </a:pPr>
            <a:r>
              <a:rPr lang="en-US" altLang="en-US" sz="2400" dirty="0"/>
              <a:t>peer readers/tutors</a:t>
            </a:r>
          </a:p>
          <a:p>
            <a:pPr lvl="1" eaLnBrk="1" hangingPunct="1">
              <a:lnSpc>
                <a:spcPct val="130000"/>
              </a:lnSpc>
            </a:pPr>
            <a:r>
              <a:rPr lang="en-US" altLang="en-US" sz="2400" dirty="0"/>
              <a:t>copies of presentation notes</a:t>
            </a:r>
          </a:p>
          <a:p>
            <a:pPr lvl="1" eaLnBrk="1" hangingPunct="1">
              <a:lnSpc>
                <a:spcPct val="130000"/>
              </a:lnSpc>
            </a:pPr>
            <a:r>
              <a:rPr lang="en-US" altLang="en-US" sz="2400" dirty="0"/>
              <a:t>presenting assignments orally and in writing</a:t>
            </a:r>
          </a:p>
          <a:p>
            <a:pPr lvl="1" eaLnBrk="1" hangingPunct="1">
              <a:lnSpc>
                <a:spcPct val="130000"/>
              </a:lnSpc>
            </a:pPr>
            <a:r>
              <a:rPr lang="en-US" altLang="en-US" sz="2400" dirty="0"/>
              <a:t>study partners/peer study teams</a:t>
            </a:r>
          </a:p>
          <a:p>
            <a:pPr lvl="1" eaLnBrk="1" hangingPunct="1">
              <a:lnSpc>
                <a:spcPct val="130000"/>
              </a:lnSpc>
            </a:pPr>
            <a:r>
              <a:rPr lang="en-US" altLang="en-US" sz="2400" dirty="0"/>
              <a:t>audiotaped responding or drawing answers</a:t>
            </a:r>
          </a:p>
          <a:p>
            <a:pPr lvl="1" eaLnBrk="1" hangingPunct="1">
              <a:lnSpc>
                <a:spcPct val="130000"/>
              </a:lnSpc>
            </a:pPr>
            <a:r>
              <a:rPr lang="en-US" altLang="en-US" sz="2400" dirty="0"/>
              <a:t>project choices</a:t>
            </a:r>
          </a:p>
        </p:txBody>
      </p:sp>
      <p:sp>
        <p:nvSpPr>
          <p:cNvPr id="1054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9A7D28A4-FE51-417F-8E20-D9B8957F5547}"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51</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105478" name="Rectangle 4"/>
          <p:cNvSpPr>
            <a:spLocks noChangeArrowheads="1"/>
          </p:cNvSpPr>
          <p:nvPr/>
        </p:nvSpPr>
        <p:spPr bwMode="auto">
          <a:xfrm>
            <a:off x="6437313" y="749424"/>
            <a:ext cx="20542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99FF"/>
                </a:solidFill>
                <a:effectLst/>
                <a:uLnTx/>
                <a:uFillTx/>
                <a:latin typeface="Times New Roman" panose="02020603050405020304" pitchFamily="18" charset="0"/>
                <a:ea typeface="MS PGothic" panose="020B0600070205080204" pitchFamily="34" charset="-128"/>
                <a:cs typeface="+mn-cs"/>
              </a:rPr>
              <a:t>Pg. 34, 65 - 66</a:t>
            </a:r>
          </a:p>
        </p:txBody>
      </p:sp>
    </p:spTree>
    <p:extLst>
      <p:ext uri="{BB962C8B-B14F-4D97-AF65-F5344CB8AC3E}">
        <p14:creationId xmlns:p14="http://schemas.microsoft.com/office/powerpoint/2010/main" val="35904566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Rectangle 3"/>
          <p:cNvSpPr>
            <a:spLocks noGrp="1" noChangeArrowheads="1"/>
          </p:cNvSpPr>
          <p:nvPr>
            <p:ph type="title"/>
          </p:nvPr>
        </p:nvSpPr>
        <p:spPr>
          <a:xfrm>
            <a:off x="2043642" y="485775"/>
            <a:ext cx="5291666" cy="990600"/>
          </a:xfrm>
        </p:spPr>
        <p:txBody>
          <a:bodyPr/>
          <a:lstStyle/>
          <a:p>
            <a:pPr eaLnBrk="1" hangingPunct="1">
              <a:defRPr/>
            </a:pPr>
            <a:r>
              <a:rPr lang="en-US" altLang="en-US" b="1" dirty="0"/>
              <a:t>Performance Options</a:t>
            </a:r>
          </a:p>
        </p:txBody>
      </p:sp>
      <p:sp>
        <p:nvSpPr>
          <p:cNvPr id="103429" name="Rectangle 4"/>
          <p:cNvSpPr>
            <a:spLocks noGrp="1" noChangeArrowheads="1"/>
          </p:cNvSpPr>
          <p:nvPr>
            <p:ph idx="1"/>
          </p:nvPr>
        </p:nvSpPr>
        <p:spPr>
          <a:xfrm>
            <a:off x="612775" y="1600200"/>
            <a:ext cx="8153400" cy="4495800"/>
          </a:xfrm>
        </p:spPr>
        <p:txBody>
          <a:bodyPr/>
          <a:lstStyle/>
          <a:p>
            <a:pPr eaLnBrk="1" hangingPunct="1">
              <a:lnSpc>
                <a:spcPct val="130000"/>
              </a:lnSpc>
              <a:buFontTx/>
              <a:buNone/>
            </a:pPr>
            <a:r>
              <a:rPr lang="en-US" altLang="en-US" sz="3600"/>
              <a:t>How will you differentiate….</a:t>
            </a:r>
          </a:p>
          <a:p>
            <a:pPr eaLnBrk="1" hangingPunct="1">
              <a:lnSpc>
                <a:spcPct val="130000"/>
              </a:lnSpc>
              <a:buFontTx/>
              <a:buNone/>
            </a:pPr>
            <a:endParaRPr lang="en-US" altLang="en-US" sz="3600"/>
          </a:p>
        </p:txBody>
      </p:sp>
      <p:sp>
        <p:nvSpPr>
          <p:cNvPr id="1034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393B7A40-A0F1-4667-9F5A-D2CAD086AC29}"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52</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103430" name="Rectangle 2"/>
          <p:cNvSpPr>
            <a:spLocks noChangeArrowheads="1"/>
          </p:cNvSpPr>
          <p:nvPr/>
        </p:nvSpPr>
        <p:spPr bwMode="auto">
          <a:xfrm>
            <a:off x="2030413" y="4614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2" name="7-Point Star 1"/>
          <p:cNvSpPr/>
          <p:nvPr/>
        </p:nvSpPr>
        <p:spPr>
          <a:xfrm>
            <a:off x="-165100" y="2230438"/>
            <a:ext cx="4800600" cy="3475037"/>
          </a:xfrm>
          <a:prstGeom prst="star7">
            <a:avLst/>
          </a:prstGeom>
          <a:solidFill>
            <a:schemeClr val="accent1">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D582C">
                    <a:lumMod val="50000"/>
                  </a:srgbClr>
                </a:solidFill>
                <a:effectLst/>
                <a:uLnTx/>
                <a:uFillTx/>
                <a:latin typeface="Calibri" panose="020F0502020204030204"/>
                <a:ea typeface="+mn-ea"/>
                <a:cs typeface="+mn-cs"/>
              </a:rPr>
              <a:t>Formative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D582C">
                    <a:lumMod val="50000"/>
                  </a:srgbClr>
                </a:solidFill>
                <a:effectLst/>
                <a:uLnTx/>
                <a:uFillTx/>
                <a:latin typeface="Calibri" panose="020F0502020204030204"/>
                <a:ea typeface="+mn-ea"/>
                <a:cs typeface="+mn-cs"/>
              </a:rPr>
              <a:t>Assessments</a:t>
            </a:r>
          </a:p>
        </p:txBody>
      </p:sp>
      <p:sp>
        <p:nvSpPr>
          <p:cNvPr id="10" name="7-Point Star 9"/>
          <p:cNvSpPr/>
          <p:nvPr/>
        </p:nvSpPr>
        <p:spPr>
          <a:xfrm>
            <a:off x="4833938" y="1990725"/>
            <a:ext cx="4545012" cy="3686175"/>
          </a:xfrm>
          <a:prstGeom prst="star7">
            <a:avLst/>
          </a:prstGeom>
          <a:solidFill>
            <a:schemeClr val="accent1">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D582C">
                    <a:lumMod val="50000"/>
                  </a:srgbClr>
                </a:solidFill>
                <a:effectLst/>
                <a:uLnTx/>
                <a:uFillTx/>
                <a:latin typeface="Calibri" panose="020F0502020204030204"/>
                <a:ea typeface="+mn-ea"/>
                <a:cs typeface="+mn-cs"/>
              </a:rPr>
              <a:t>Summative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D582C">
                    <a:lumMod val="50000"/>
                  </a:srgbClr>
                </a:solidFill>
                <a:effectLst/>
                <a:uLnTx/>
                <a:uFillTx/>
                <a:latin typeface="Calibri" panose="020F0502020204030204"/>
                <a:ea typeface="+mn-ea"/>
                <a:cs typeface="+mn-cs"/>
              </a:rPr>
              <a:t>Assessments</a:t>
            </a:r>
          </a:p>
        </p:txBody>
      </p:sp>
      <p:sp>
        <p:nvSpPr>
          <p:cNvPr id="103433" name="TextBox 2"/>
          <p:cNvSpPr txBox="1">
            <a:spLocks noChangeArrowheads="1"/>
          </p:cNvSpPr>
          <p:nvPr/>
        </p:nvSpPr>
        <p:spPr bwMode="auto">
          <a:xfrm>
            <a:off x="0" y="5743575"/>
            <a:ext cx="7732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So that all students can demonstrate mastery</a:t>
            </a:r>
          </a:p>
        </p:txBody>
      </p:sp>
    </p:spTree>
    <p:extLst>
      <p:ext uri="{BB962C8B-B14F-4D97-AF65-F5344CB8AC3E}">
        <p14:creationId xmlns:p14="http://schemas.microsoft.com/office/powerpoint/2010/main" val="312767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87313"/>
            <a:ext cx="8647113" cy="668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Line 3"/>
          <p:cNvSpPr>
            <a:spLocks noChangeShapeType="1"/>
          </p:cNvSpPr>
          <p:nvPr/>
        </p:nvSpPr>
        <p:spPr bwMode="auto">
          <a:xfrm flipH="1">
            <a:off x="5514975" y="2254250"/>
            <a:ext cx="349250" cy="9207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24932" name="Rectangle 4"/>
          <p:cNvSpPr>
            <a:spLocks noChangeArrowheads="1"/>
          </p:cNvSpPr>
          <p:nvPr/>
        </p:nvSpPr>
        <p:spPr bwMode="auto">
          <a:xfrm>
            <a:off x="5819775" y="622300"/>
            <a:ext cx="3008313" cy="2787650"/>
          </a:xfrm>
          <a:prstGeom prst="rect">
            <a:avLst/>
          </a:prstGeom>
          <a:solidFill>
            <a:schemeClr val="bg1"/>
          </a:solidFill>
          <a:ln w="76200">
            <a:solidFill>
              <a:schemeClr val="tx1"/>
            </a:solidFill>
            <a:miter lim="800000"/>
            <a:headEnd/>
            <a:tailEnd/>
          </a:ln>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Course Questions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The critical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questions that every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student in the class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will be able to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answer by the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end of the course</a:t>
            </a:r>
          </a:p>
        </p:txBody>
      </p:sp>
      <p:sp>
        <p:nvSpPr>
          <p:cNvPr id="124933" name="Rectangle 5"/>
          <p:cNvSpPr>
            <a:spLocks noChangeArrowheads="1"/>
          </p:cNvSpPr>
          <p:nvPr/>
        </p:nvSpPr>
        <p:spPr bwMode="auto">
          <a:xfrm>
            <a:off x="622300" y="2465388"/>
            <a:ext cx="4894263" cy="36861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6625586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990600" y="515938"/>
            <a:ext cx="6434744" cy="990600"/>
          </a:xfrm>
        </p:spPr>
        <p:txBody>
          <a:bodyPr/>
          <a:lstStyle/>
          <a:p>
            <a:pPr eaLnBrk="1" hangingPunct="1">
              <a:defRPr/>
            </a:pPr>
            <a:r>
              <a:rPr lang="en-US" altLang="en-US" b="1" dirty="0"/>
              <a:t>Writing Course Questions</a:t>
            </a:r>
          </a:p>
        </p:txBody>
      </p:sp>
      <p:sp>
        <p:nvSpPr>
          <p:cNvPr id="126981" name="Rectangle 3"/>
          <p:cNvSpPr>
            <a:spLocks noGrp="1" noChangeArrowheads="1"/>
          </p:cNvSpPr>
          <p:nvPr>
            <p:ph idx="1"/>
          </p:nvPr>
        </p:nvSpPr>
        <p:spPr>
          <a:xfrm>
            <a:off x="775855" y="1882775"/>
            <a:ext cx="7990320" cy="4213225"/>
          </a:xfrm>
        </p:spPr>
        <p:txBody>
          <a:bodyPr>
            <a:normAutofit/>
          </a:bodyPr>
          <a:lstStyle/>
          <a:p>
            <a:pPr eaLnBrk="1" hangingPunct="1"/>
            <a:r>
              <a:rPr lang="en-US" altLang="en-US" sz="2800" b="1" i="1" dirty="0"/>
              <a:t>Ask yourself:</a:t>
            </a:r>
          </a:p>
          <a:p>
            <a:pPr eaLnBrk="1" hangingPunct="1">
              <a:buFont typeface="Arial" panose="020B0604020202020204" pitchFamily="34" charset="0"/>
              <a:buChar char="•"/>
            </a:pPr>
            <a:r>
              <a:rPr lang="en-US" altLang="en-US" sz="2800" dirty="0"/>
              <a:t>What is really critical for all students to understand about the information in this course?</a:t>
            </a:r>
          </a:p>
          <a:p>
            <a:pPr eaLnBrk="1" hangingPunct="1">
              <a:buFont typeface="Arial" panose="020B0604020202020204" pitchFamily="34" charset="0"/>
              <a:buChar char="•"/>
            </a:pPr>
            <a:r>
              <a:rPr lang="en-US" altLang="en-US" sz="2800" dirty="0"/>
              <a:t>What would I want all students to remember and be able to use and discuss if I met them on the street next year and had an opportunity to visit with them?</a:t>
            </a:r>
          </a:p>
          <a:p>
            <a:pPr eaLnBrk="1" hangingPunct="1">
              <a:buFont typeface="Arial" panose="020B0604020202020204" pitchFamily="34" charset="0"/>
              <a:buChar char="•"/>
            </a:pPr>
            <a:r>
              <a:rPr lang="en-US" altLang="en-US" sz="2800" dirty="0"/>
              <a:t>What are the underlying ideas and concepts that capture the essence of the critical content represented in this course?</a:t>
            </a:r>
          </a:p>
        </p:txBody>
      </p:sp>
      <p:sp>
        <p:nvSpPr>
          <p:cNvPr id="9421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all" spc="0" normalizeH="0" baseline="0" noProof="0">
                <a:ln>
                  <a:noFill/>
                </a:ln>
                <a:solidFill>
                  <a:srgbClr val="637052"/>
                </a:solidFill>
                <a:effectLst/>
                <a:uLnTx/>
                <a:uFillTx/>
                <a:latin typeface="Helvetica" panose="020B0604020202020204" pitchFamily="34" charset="0"/>
                <a:ea typeface="MS PGothic" panose="020B0600070205080204" pitchFamily="34" charset="-128"/>
                <a:cs typeface="+mn-cs"/>
              </a:rPr>
              <a:t>University of Kansas Center for Research on Learning  2002</a:t>
            </a:r>
          </a:p>
        </p:txBody>
      </p:sp>
      <p:sp>
        <p:nvSpPr>
          <p:cNvPr id="1269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F8996A4E-6546-4FEA-BA4B-6F968E421F9B}"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54</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34680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990600" y="596900"/>
            <a:ext cx="6856413" cy="990600"/>
          </a:xfrm>
        </p:spPr>
        <p:txBody>
          <a:bodyPr/>
          <a:lstStyle/>
          <a:p>
            <a:pPr eaLnBrk="1" hangingPunct="1">
              <a:defRPr/>
            </a:pPr>
            <a:r>
              <a:rPr lang="en-US" altLang="en-US" b="1" dirty="0"/>
              <a:t>Writing Course Questions</a:t>
            </a:r>
          </a:p>
        </p:txBody>
      </p:sp>
      <p:sp>
        <p:nvSpPr>
          <p:cNvPr id="129029" name="Rectangle 3"/>
          <p:cNvSpPr>
            <a:spLocks noGrp="1" noChangeArrowheads="1"/>
          </p:cNvSpPr>
          <p:nvPr>
            <p:ph idx="1"/>
          </p:nvPr>
        </p:nvSpPr>
        <p:spPr>
          <a:xfrm>
            <a:off x="990600" y="1855788"/>
            <a:ext cx="7202055" cy="4305300"/>
          </a:xfrm>
        </p:spPr>
        <p:txBody>
          <a:bodyPr>
            <a:normAutofit/>
          </a:bodyPr>
          <a:lstStyle/>
          <a:p>
            <a:pPr eaLnBrk="1" hangingPunct="1">
              <a:buFont typeface="Arial" panose="020B0604020202020204" pitchFamily="34" charset="0"/>
              <a:buChar char="•"/>
            </a:pPr>
            <a:r>
              <a:rPr lang="en-US" altLang="en-US" sz="2800" dirty="0"/>
              <a:t>Start with the Essential Learnings that have been developed from the course standards</a:t>
            </a:r>
          </a:p>
          <a:p>
            <a:pPr eaLnBrk="1" hangingPunct="1">
              <a:buFont typeface="Arial" panose="020B0604020202020204" pitchFamily="34" charset="0"/>
              <a:buChar char="•"/>
            </a:pPr>
            <a:r>
              <a:rPr lang="en-US" altLang="en-US" sz="2800" dirty="0"/>
              <a:t>Translate these into a useable set of questions for </a:t>
            </a:r>
            <a:r>
              <a:rPr lang="en-US" altLang="en-US" sz="2800" dirty="0" smtClean="0"/>
              <a:t>students</a:t>
            </a:r>
          </a:p>
          <a:p>
            <a:pPr>
              <a:buFont typeface="Arial" panose="020B0604020202020204" pitchFamily="34" charset="0"/>
              <a:buChar char="•"/>
            </a:pPr>
            <a:r>
              <a:rPr lang="en-US" altLang="en-US" sz="2800" dirty="0"/>
              <a:t>I</a:t>
            </a:r>
            <a:r>
              <a:rPr lang="en-US" altLang="en-US" sz="2800" dirty="0" smtClean="0"/>
              <a:t>ncorporate </a:t>
            </a:r>
            <a:r>
              <a:rPr lang="en-US" altLang="en-US" sz="2800" dirty="0"/>
              <a:t>multiple </a:t>
            </a:r>
            <a:r>
              <a:rPr lang="en-US" altLang="en-US" sz="2800" dirty="0" smtClean="0"/>
              <a:t>levels of higher order questioning </a:t>
            </a:r>
            <a:r>
              <a:rPr lang="en-US" altLang="en-US" sz="2400" dirty="0" smtClean="0"/>
              <a:t>(avoid </a:t>
            </a:r>
            <a:r>
              <a:rPr lang="en-US" altLang="en-US" sz="2400" dirty="0"/>
              <a:t>questions that can be answered with one word or a </a:t>
            </a:r>
            <a:r>
              <a:rPr lang="en-US" altLang="en-US" sz="2400" dirty="0" smtClean="0"/>
              <a:t>list)</a:t>
            </a:r>
            <a:endParaRPr lang="en-US" altLang="en-US" sz="2800" dirty="0"/>
          </a:p>
          <a:p>
            <a:pPr eaLnBrk="1" hangingPunct="1">
              <a:buFont typeface="Arial" panose="020B0604020202020204" pitchFamily="34" charset="0"/>
              <a:buChar char="•"/>
            </a:pPr>
            <a:r>
              <a:rPr lang="en-US" altLang="en-US" sz="2800" dirty="0" smtClean="0"/>
              <a:t>We want questions that cross unit with </a:t>
            </a:r>
            <a:r>
              <a:rPr lang="en-US" altLang="en-US" sz="2800" dirty="0"/>
              <a:t>overarching themes and connections</a:t>
            </a:r>
          </a:p>
          <a:p>
            <a:pPr eaLnBrk="1" hangingPunct="1"/>
            <a:endParaRPr lang="en-US" altLang="en-US" sz="2800" dirty="0"/>
          </a:p>
        </p:txBody>
      </p:sp>
      <p:sp>
        <p:nvSpPr>
          <p:cNvPr id="9625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all" spc="0" normalizeH="0" baseline="0" noProof="0">
                <a:ln>
                  <a:noFill/>
                </a:ln>
                <a:solidFill>
                  <a:srgbClr val="637052"/>
                </a:solidFill>
                <a:effectLst/>
                <a:uLnTx/>
                <a:uFillTx/>
                <a:latin typeface="Helvetica" panose="020B0604020202020204" pitchFamily="34" charset="0"/>
                <a:ea typeface="MS PGothic" panose="020B0600070205080204" pitchFamily="34" charset="-128"/>
                <a:cs typeface="+mn-cs"/>
              </a:rPr>
              <a:t>University of Kansas Center for Research on Learning  2002</a:t>
            </a:r>
          </a:p>
        </p:txBody>
      </p:sp>
      <p:sp>
        <p:nvSpPr>
          <p:cNvPr id="1290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2E080E77-8156-425A-A33B-8409E6BE24B0}"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55</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930656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1300823" y="626814"/>
            <a:ext cx="6544733" cy="990600"/>
          </a:xfrm>
        </p:spPr>
        <p:txBody>
          <a:bodyPr/>
          <a:lstStyle/>
          <a:p>
            <a:pPr eaLnBrk="1" hangingPunct="1">
              <a:defRPr/>
            </a:pPr>
            <a:r>
              <a:rPr lang="en-US" altLang="en-US" b="1" dirty="0"/>
              <a:t>Example Course Questions</a:t>
            </a:r>
          </a:p>
        </p:txBody>
      </p:sp>
      <p:sp>
        <p:nvSpPr>
          <p:cNvPr id="131077" name="Rectangle 3"/>
          <p:cNvSpPr>
            <a:spLocks noGrp="1" noChangeArrowheads="1"/>
          </p:cNvSpPr>
          <p:nvPr>
            <p:ph idx="1"/>
          </p:nvPr>
        </p:nvSpPr>
        <p:spPr>
          <a:xfrm>
            <a:off x="612775" y="1981200"/>
            <a:ext cx="8153400" cy="4114800"/>
          </a:xfrm>
        </p:spPr>
        <p:txBody>
          <a:bodyPr/>
          <a:lstStyle/>
          <a:p>
            <a:pPr eaLnBrk="1" hangingPunct="1"/>
            <a:r>
              <a:rPr lang="en-US" altLang="en-US" sz="2800" b="1"/>
              <a:t>Biology</a:t>
            </a:r>
            <a:r>
              <a:rPr lang="en-US" altLang="en-US" sz="2800"/>
              <a:t> – How are living things related and organized?  What ideas and discoveries have shaped the study of life?</a:t>
            </a:r>
          </a:p>
          <a:p>
            <a:pPr eaLnBrk="1" hangingPunct="1"/>
            <a:r>
              <a:rPr lang="en-US" altLang="en-US" sz="2800" b="1"/>
              <a:t>Math</a:t>
            </a:r>
            <a:r>
              <a:rPr lang="en-US" altLang="en-US" sz="2800"/>
              <a:t> – How do we use data to solve every day problems?  How can data be used in multiple forms?  How can I write and simplify algebraic equations? How do you determine how many solutions an equation has?</a:t>
            </a:r>
          </a:p>
        </p:txBody>
      </p:sp>
      <p:sp>
        <p:nvSpPr>
          <p:cNvPr id="9933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all" spc="0" normalizeH="0" baseline="0" noProof="0">
                <a:ln>
                  <a:noFill/>
                </a:ln>
                <a:solidFill>
                  <a:srgbClr val="637052"/>
                </a:solidFill>
                <a:effectLst/>
                <a:uLnTx/>
                <a:uFillTx/>
                <a:latin typeface="Helvetica" panose="020B0604020202020204" pitchFamily="34" charset="0"/>
                <a:ea typeface="MS PGothic" panose="020B0600070205080204" pitchFamily="34" charset="-128"/>
                <a:cs typeface="+mn-cs"/>
              </a:rPr>
              <a:t>University of Kansas Center for Research on Learning  2002</a:t>
            </a:r>
          </a:p>
        </p:txBody>
      </p:sp>
      <p:sp>
        <p:nvSpPr>
          <p:cNvPr id="1310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026DD522-E6F5-43AF-A93C-0B3C556B0783}"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56</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181737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1355818" y="568325"/>
            <a:ext cx="6434744" cy="990600"/>
          </a:xfrm>
        </p:spPr>
        <p:txBody>
          <a:bodyPr/>
          <a:lstStyle/>
          <a:p>
            <a:pPr eaLnBrk="1" hangingPunct="1">
              <a:defRPr/>
            </a:pPr>
            <a:r>
              <a:rPr lang="en-US" altLang="en-US" b="1" dirty="0"/>
              <a:t>Example Course Questions</a:t>
            </a:r>
          </a:p>
        </p:txBody>
      </p:sp>
      <p:sp>
        <p:nvSpPr>
          <p:cNvPr id="133125" name="Rectangle 3"/>
          <p:cNvSpPr>
            <a:spLocks noGrp="1" noChangeArrowheads="1"/>
          </p:cNvSpPr>
          <p:nvPr>
            <p:ph idx="1"/>
          </p:nvPr>
        </p:nvSpPr>
        <p:spPr>
          <a:xfrm>
            <a:off x="877455" y="1998663"/>
            <a:ext cx="7888720" cy="4097337"/>
          </a:xfrm>
        </p:spPr>
        <p:txBody>
          <a:bodyPr>
            <a:normAutofit lnSpcReduction="10000"/>
          </a:bodyPr>
          <a:lstStyle/>
          <a:p>
            <a:pPr eaLnBrk="1" hangingPunct="1"/>
            <a:r>
              <a:rPr lang="en-US" altLang="en-US" sz="2800" b="1" dirty="0"/>
              <a:t>History</a:t>
            </a:r>
            <a:r>
              <a:rPr lang="en-US" altLang="en-US" sz="2800" dirty="0"/>
              <a:t> – How has conflict shaped the course of history?  Where do we get our knowledge of what happened in the past?  How reliable are these sources?  What is the culture of the US?  How has the economy of the US changed over time?  How has geography affected the growth and development of the United States?</a:t>
            </a:r>
          </a:p>
          <a:p>
            <a:pPr eaLnBrk="1" hangingPunct="1"/>
            <a:r>
              <a:rPr lang="en-US" altLang="en-US" sz="2800" b="1" dirty="0"/>
              <a:t>Language Arts </a:t>
            </a:r>
            <a:r>
              <a:rPr lang="en-US" altLang="en-US" sz="2800" dirty="0"/>
              <a:t>– How can I use reflective strategies to improve my reading and writing?  How can I use different styles of writing to communicate my purpose?</a:t>
            </a:r>
          </a:p>
          <a:p>
            <a:pPr eaLnBrk="1" hangingPunct="1"/>
            <a:endParaRPr lang="en-US" altLang="en-US" sz="2800" dirty="0"/>
          </a:p>
          <a:p>
            <a:pPr eaLnBrk="1" hangingPunct="1"/>
            <a:endParaRPr lang="en-US" altLang="en-US" sz="2700" dirty="0"/>
          </a:p>
        </p:txBody>
      </p:sp>
      <p:sp>
        <p:nvSpPr>
          <p:cNvPr id="10137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all" spc="0" normalizeH="0" baseline="0" noProof="0">
                <a:ln>
                  <a:noFill/>
                </a:ln>
                <a:solidFill>
                  <a:srgbClr val="637052"/>
                </a:solidFill>
                <a:effectLst/>
                <a:uLnTx/>
                <a:uFillTx/>
                <a:latin typeface="Helvetica" panose="020B0604020202020204" pitchFamily="34" charset="0"/>
                <a:ea typeface="MS PGothic" panose="020B0600070205080204" pitchFamily="34" charset="-128"/>
                <a:cs typeface="+mn-cs"/>
              </a:rPr>
              <a:t>University of Kansas Center for Research on Learning  2002</a:t>
            </a:r>
          </a:p>
        </p:txBody>
      </p:sp>
      <p:sp>
        <p:nvSpPr>
          <p:cNvPr id="1331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5E38C7E2-A867-4C9A-8197-FC9EF21B90A7}"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57</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710194340"/>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700" y="883837"/>
            <a:ext cx="7543800" cy="578486"/>
          </a:xfrm>
        </p:spPr>
        <p:txBody>
          <a:bodyPr>
            <a:noAutofit/>
          </a:bodyPr>
          <a:lstStyle/>
          <a:p>
            <a:r>
              <a:rPr lang="en-US" sz="4400" dirty="0"/>
              <a:t>How would you rate your Course Organizer?</a:t>
            </a:r>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58</a:t>
            </a:fld>
            <a:endParaRPr lang="en-US" altLang="en-US"/>
          </a:p>
        </p:txBody>
      </p:sp>
      <p:pic>
        <p:nvPicPr>
          <p:cNvPr id="3" name="Picture 2"/>
          <p:cNvPicPr>
            <a:picLocks noChangeAspect="1"/>
          </p:cNvPicPr>
          <p:nvPr/>
        </p:nvPicPr>
        <p:blipFill>
          <a:blip r:embed="rId3"/>
          <a:stretch>
            <a:fillRect/>
          </a:stretch>
        </p:blipFill>
        <p:spPr>
          <a:xfrm>
            <a:off x="855405" y="1568552"/>
            <a:ext cx="7553957" cy="4133850"/>
          </a:xfrm>
          <a:prstGeom prst="rect">
            <a:avLst/>
          </a:prstGeom>
        </p:spPr>
      </p:pic>
    </p:spTree>
    <p:extLst>
      <p:ext uri="{BB962C8B-B14F-4D97-AF65-F5344CB8AC3E}">
        <p14:creationId xmlns:p14="http://schemas.microsoft.com/office/powerpoint/2010/main" val="9275853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101600"/>
            <a:ext cx="7461250" cy="1449388"/>
          </a:xfrm>
        </p:spPr>
        <p:txBody>
          <a:bodyPr/>
          <a:lstStyle/>
          <a:p>
            <a:pPr>
              <a:defRPr/>
            </a:pPr>
            <a:r>
              <a:rPr lang="en-US"/>
              <a:t>Welcome Back From Lunch!</a:t>
            </a:r>
            <a:endParaRPr lang="en-US" dirty="0"/>
          </a:p>
        </p:txBody>
      </p:sp>
      <p:sp>
        <p:nvSpPr>
          <p:cNvPr id="119811" name="Content Placeholder 2"/>
          <p:cNvSpPr>
            <a:spLocks noGrp="1"/>
          </p:cNvSpPr>
          <p:nvPr>
            <p:ph idx="1"/>
          </p:nvPr>
        </p:nvSpPr>
        <p:spPr>
          <a:xfrm>
            <a:off x="4381500" y="1846263"/>
            <a:ext cx="4503738" cy="4022725"/>
          </a:xfrm>
        </p:spPr>
        <p:txBody>
          <a:bodyPr/>
          <a:lstStyle/>
          <a:p>
            <a:pPr>
              <a:buFont typeface="Arial" panose="020B0604020202020204" pitchFamily="34" charset="0"/>
              <a:buChar char="•"/>
            </a:pPr>
            <a:r>
              <a:rPr lang="en-US" altLang="en-US" sz="2800"/>
              <a:t>Review examples of course organizers in your guidebook</a:t>
            </a:r>
          </a:p>
          <a:p>
            <a:pPr>
              <a:buFont typeface="Arial" panose="020B0604020202020204" pitchFamily="34" charset="0"/>
              <a:buChar char="•"/>
            </a:pPr>
            <a:r>
              <a:rPr lang="en-US" sz="2800">
                <a:solidFill>
                  <a:schemeClr val="tx1"/>
                </a:solidFill>
              </a:rPr>
              <a:t>If you received an email, please accept the invitation to EDU</a:t>
            </a:r>
          </a:p>
          <a:p>
            <a:pPr marL="0" indent="0">
              <a:buNone/>
            </a:pPr>
            <a:endParaRPr lang="en-US" altLang="en-US" sz="2800" dirty="0"/>
          </a:p>
        </p:txBody>
      </p:sp>
      <p:sp>
        <p:nvSpPr>
          <p:cNvPr id="119813" name="Slide Number Placeholder 4"/>
          <p:cNvSpPr>
            <a:spLocks noGrp="1"/>
          </p:cNvSpPr>
          <p:nvPr>
            <p:ph type="sldNum" sz="quarter" idx="12"/>
          </p:nvPr>
        </p:nvSpPr>
        <p:spPr bwMode="auto">
          <a:xfrm>
            <a:off x="7425344" y="6459786"/>
            <a:ext cx="984019"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B29EDB4-14FC-4C9E-B8D5-DC945D51637D}" type="slidenum">
              <a:rPr kumimoji="0" lang="en-US" altLang="en-US" sz="10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altLang="en-US" sz="10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pic>
        <p:nvPicPr>
          <p:cNvPr id="1198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1912938"/>
            <a:ext cx="38100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1521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C56D49-8E5D-47E9-8725-30D89F5ECA8E}"/>
              </a:ext>
            </a:extLst>
          </p:cNvPr>
          <p:cNvPicPr>
            <a:picLocks noChangeAspect="1"/>
          </p:cNvPicPr>
          <p:nvPr/>
        </p:nvPicPr>
        <p:blipFill rotWithShape="1">
          <a:blip r:embed="rId3"/>
          <a:srcRect t="11101" b="23135"/>
          <a:stretch/>
        </p:blipFill>
        <p:spPr>
          <a:xfrm>
            <a:off x="953467" y="3339707"/>
            <a:ext cx="7087324" cy="3140364"/>
          </a:xfrm>
          <a:prstGeom prst="rect">
            <a:avLst/>
          </a:prstGeom>
        </p:spPr>
      </p:pic>
      <p:sp>
        <p:nvSpPr>
          <p:cNvPr id="6" name="TextBox 5">
            <a:extLst>
              <a:ext uri="{FF2B5EF4-FFF2-40B4-BE49-F238E27FC236}">
                <a16:creationId xmlns:a16="http://schemas.microsoft.com/office/drawing/2014/main" id="{D83ECC06-EEA7-418D-8D11-62BDB1FCE662}"/>
              </a:ext>
            </a:extLst>
          </p:cNvPr>
          <p:cNvSpPr txBox="1"/>
          <p:nvPr/>
        </p:nvSpPr>
        <p:spPr>
          <a:xfrm>
            <a:off x="753033" y="1951314"/>
            <a:ext cx="7835153" cy="954107"/>
          </a:xfrm>
          <a:prstGeom prst="rect">
            <a:avLst/>
          </a:prstGeom>
          <a:noFill/>
        </p:spPr>
        <p:txBody>
          <a:bodyPr wrap="square" rtlCol="0">
            <a:spAutoFit/>
          </a:bodyPr>
          <a:lstStyle/>
          <a:p>
            <a:pPr algn="ctr"/>
            <a:r>
              <a:rPr lang="en-US" sz="2800" dirty="0"/>
              <a:t>I</a:t>
            </a:r>
            <a:r>
              <a:rPr lang="en-US" sz="2800" dirty="0" smtClean="0"/>
              <a:t>dentify </a:t>
            </a:r>
            <a:r>
              <a:rPr lang="en-US" sz="2800" dirty="0"/>
              <a:t>a barrier to </a:t>
            </a:r>
            <a:r>
              <a:rPr lang="en-US" sz="2800" dirty="0" smtClean="0"/>
              <a:t>that student’s success. </a:t>
            </a:r>
          </a:p>
          <a:p>
            <a:pPr algn="ctr"/>
            <a:r>
              <a:rPr lang="en-US" sz="2800" dirty="0" smtClean="0"/>
              <a:t>Put each barrier on a separate sticky note.</a:t>
            </a:r>
            <a:endParaRPr lang="en-US" sz="2800" dirty="0"/>
          </a:p>
        </p:txBody>
      </p:sp>
      <p:sp>
        <p:nvSpPr>
          <p:cNvPr id="7" name="TextBox 6">
            <a:extLst>
              <a:ext uri="{FF2B5EF4-FFF2-40B4-BE49-F238E27FC236}">
                <a16:creationId xmlns:a16="http://schemas.microsoft.com/office/drawing/2014/main" id="{D83ECC06-EEA7-418D-8D11-62BDB1FCE662}"/>
              </a:ext>
            </a:extLst>
          </p:cNvPr>
          <p:cNvSpPr txBox="1"/>
          <p:nvPr/>
        </p:nvSpPr>
        <p:spPr>
          <a:xfrm>
            <a:off x="579553" y="495287"/>
            <a:ext cx="7835153" cy="1077218"/>
          </a:xfrm>
          <a:prstGeom prst="rect">
            <a:avLst/>
          </a:prstGeom>
          <a:solidFill>
            <a:schemeClr val="accent2">
              <a:lumMod val="40000"/>
              <a:lumOff val="60000"/>
            </a:schemeClr>
          </a:solidFill>
        </p:spPr>
        <p:txBody>
          <a:bodyPr wrap="square" rtlCol="0">
            <a:spAutoFit/>
          </a:bodyPr>
          <a:lstStyle/>
          <a:p>
            <a:pPr algn="ctr"/>
            <a:r>
              <a:rPr lang="en-US" sz="3200" dirty="0"/>
              <a:t>Think about a student who is disengaged, who has an IEP, and/or who struggles… </a:t>
            </a:r>
          </a:p>
        </p:txBody>
      </p:sp>
    </p:spTree>
    <p:extLst>
      <p:ext uri="{BB962C8B-B14F-4D97-AF65-F5344CB8AC3E}">
        <p14:creationId xmlns:p14="http://schemas.microsoft.com/office/powerpoint/2010/main" val="31066841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50">
                <a:solidFill>
                  <a:schemeClr val="tx1"/>
                </a:solidFill>
                <a:latin typeface="Arial" panose="020B0604020202020204" pitchFamily="34" charset="0"/>
                <a:ea typeface="MS PGothic" panose="020B0600070205080204" pitchFamily="34" charset="-128"/>
              </a:defRPr>
            </a:lvl1pPr>
            <a:lvl2pPr marL="557213" indent="-214313">
              <a:spcBef>
                <a:spcPct val="20000"/>
              </a:spcBef>
              <a:buChar char="–"/>
              <a:defRPr sz="1800">
                <a:solidFill>
                  <a:schemeClr val="tx1"/>
                </a:solidFill>
                <a:latin typeface="Arial" panose="020B0604020202020204" pitchFamily="34" charset="0"/>
                <a:ea typeface="MS PGothic" panose="020B0600070205080204" pitchFamily="34" charset="-128"/>
              </a:defRPr>
            </a:lvl2pPr>
            <a:lvl3pPr marL="857250" indent="-171450">
              <a:spcBef>
                <a:spcPct val="20000"/>
              </a:spcBef>
              <a:buChar char="•"/>
              <a:defRPr sz="1500">
                <a:solidFill>
                  <a:schemeClr val="tx1"/>
                </a:solidFill>
                <a:latin typeface="Arial" panose="020B0604020202020204" pitchFamily="34" charset="0"/>
                <a:ea typeface="MS PGothic"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None/>
            </a:pPr>
            <a:fld id="{C90F1340-9EB8-4999-8DF4-C87CB00D13F8}" type="slidenum">
              <a:rPr lang="en-US" altLang="en-US" sz="750">
                <a:solidFill>
                  <a:srgbClr val="FFFFFF"/>
                </a:solidFill>
              </a:rPr>
              <a:pPr eaLnBrk="0" fontAlgn="base" hangingPunct="0">
                <a:spcBef>
                  <a:spcPct val="0"/>
                </a:spcBef>
                <a:spcAft>
                  <a:spcPct val="0"/>
                </a:spcAft>
                <a:buNone/>
              </a:pPr>
              <a:t>60</a:t>
            </a:fld>
            <a:endParaRPr lang="en-US" altLang="en-US" sz="750">
              <a:solidFill>
                <a:srgbClr val="FFFFFF"/>
              </a:solidFill>
            </a:endParaRPr>
          </a:p>
        </p:txBody>
      </p:sp>
      <p:sp>
        <p:nvSpPr>
          <p:cNvPr id="819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50">
                <a:solidFill>
                  <a:schemeClr val="tx1"/>
                </a:solidFill>
                <a:latin typeface="Arial" panose="020B0604020202020204" pitchFamily="34" charset="0"/>
                <a:ea typeface="MS PGothic" panose="020B0600070205080204" pitchFamily="34" charset="-128"/>
              </a:defRPr>
            </a:lvl1pPr>
            <a:lvl2pPr marL="557213" indent="-214313">
              <a:spcBef>
                <a:spcPct val="20000"/>
              </a:spcBef>
              <a:buChar char="–"/>
              <a:defRPr sz="1800">
                <a:solidFill>
                  <a:schemeClr val="tx1"/>
                </a:solidFill>
                <a:latin typeface="Arial" panose="020B0604020202020204" pitchFamily="34" charset="0"/>
                <a:ea typeface="MS PGothic" panose="020B0600070205080204" pitchFamily="34" charset="-128"/>
              </a:defRPr>
            </a:lvl2pPr>
            <a:lvl3pPr marL="857250" indent="-171450">
              <a:spcBef>
                <a:spcPct val="20000"/>
              </a:spcBef>
              <a:buChar char="•"/>
              <a:defRPr sz="1500">
                <a:solidFill>
                  <a:schemeClr val="tx1"/>
                </a:solidFill>
                <a:latin typeface="Arial" panose="020B0604020202020204" pitchFamily="34" charset="0"/>
                <a:ea typeface="MS PGothic"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None/>
            </a:pPr>
            <a:r>
              <a:rPr lang="en-US" altLang="en-US" sz="750">
                <a:solidFill>
                  <a:srgbClr val="FFFFFF"/>
                </a:solidFill>
              </a:rPr>
              <a:t>University of Kansas Center for Research on Learning  2019</a:t>
            </a:r>
          </a:p>
        </p:txBody>
      </p:sp>
      <p:sp>
        <p:nvSpPr>
          <p:cNvPr id="81923" name="Rectangle 1026"/>
          <p:cNvSpPr>
            <a:spLocks noGrp="1" noChangeArrowheads="1"/>
          </p:cNvSpPr>
          <p:nvPr>
            <p:ph type="title"/>
          </p:nvPr>
        </p:nvSpPr>
        <p:spPr>
          <a:xfrm>
            <a:off x="196849" y="1727199"/>
            <a:ext cx="2207684" cy="3098801"/>
          </a:xfrm>
        </p:spPr>
        <p:txBody>
          <a:bodyPr>
            <a:normAutofit/>
          </a:bodyPr>
          <a:lstStyle/>
          <a:p>
            <a:pPr eaLnBrk="1" hangingPunct="1"/>
            <a:r>
              <a:rPr lang="en-US" altLang="en-US" sz="4000" b="1" dirty="0" smtClean="0">
                <a:latin typeface="Calibri" panose="020F0502020204030204" pitchFamily="34" charset="0"/>
                <a:cs typeface="Calibri" panose="020F0502020204030204" pitchFamily="34" charset="0"/>
              </a:rPr>
              <a:t>Linking Steps </a:t>
            </a:r>
            <a:br>
              <a:rPr lang="en-US" altLang="en-US" sz="4000" b="1" dirty="0" smtClean="0">
                <a:latin typeface="Calibri" panose="020F0502020204030204" pitchFamily="34" charset="0"/>
                <a:cs typeface="Calibri" panose="020F0502020204030204" pitchFamily="34" charset="0"/>
              </a:rPr>
            </a:br>
            <a:r>
              <a:rPr lang="en-US" altLang="en-US" sz="4000" b="1" dirty="0" smtClean="0">
                <a:latin typeface="Calibri" panose="020F0502020204030204" pitchFamily="34" charset="0"/>
                <a:cs typeface="Calibri" panose="020F0502020204030204" pitchFamily="34" charset="0"/>
              </a:rPr>
              <a:t>for the Course Organizer</a:t>
            </a:r>
          </a:p>
        </p:txBody>
      </p:sp>
      <p:sp>
        <p:nvSpPr>
          <p:cNvPr id="81924" name="Rectangle 1027"/>
          <p:cNvSpPr>
            <a:spLocks noGrp="1" noChangeArrowheads="1"/>
          </p:cNvSpPr>
          <p:nvPr>
            <p:ph type="body" idx="1"/>
          </p:nvPr>
        </p:nvSpPr>
        <p:spPr>
          <a:xfrm>
            <a:off x="2969685" y="1549401"/>
            <a:ext cx="5464809" cy="4023360"/>
          </a:xfrm>
        </p:spPr>
        <p:txBody>
          <a:bodyPr>
            <a:normAutofit fontScale="92500" lnSpcReduction="20000"/>
          </a:bodyPr>
          <a:lstStyle/>
          <a:p>
            <a:pPr eaLnBrk="1" hangingPunct="1">
              <a:lnSpc>
                <a:spcPct val="150000"/>
              </a:lnSpc>
              <a:buFontTx/>
              <a:buNone/>
            </a:pPr>
            <a:r>
              <a:rPr lang="en-US" altLang="en-US" sz="2800" b="1" dirty="0" smtClean="0"/>
              <a:t>C</a:t>
            </a:r>
            <a:r>
              <a:rPr lang="en-US" altLang="en-US" sz="2800" dirty="0"/>
              <a:t>ue Course Questions.</a:t>
            </a:r>
          </a:p>
          <a:p>
            <a:pPr eaLnBrk="1" hangingPunct="1">
              <a:lnSpc>
                <a:spcPct val="150000"/>
              </a:lnSpc>
              <a:buFontTx/>
              <a:buNone/>
            </a:pPr>
            <a:r>
              <a:rPr lang="en-US" altLang="en-US" sz="2800" b="1" dirty="0" smtClean="0"/>
              <a:t>O</a:t>
            </a:r>
            <a:r>
              <a:rPr lang="en-US" altLang="en-US" sz="2800" dirty="0"/>
              <a:t>utline Critical Concepts and Units.</a:t>
            </a:r>
          </a:p>
          <a:p>
            <a:pPr eaLnBrk="1" hangingPunct="1">
              <a:lnSpc>
                <a:spcPct val="150000"/>
              </a:lnSpc>
              <a:buFontTx/>
              <a:buNone/>
            </a:pPr>
            <a:r>
              <a:rPr lang="en-US" altLang="en-US" sz="2800" b="1" dirty="0" smtClean="0"/>
              <a:t>U</a:t>
            </a:r>
            <a:r>
              <a:rPr lang="en-US" altLang="en-US" sz="2800" dirty="0"/>
              <a:t>ncover Community Principles.</a:t>
            </a:r>
          </a:p>
          <a:p>
            <a:pPr eaLnBrk="1" hangingPunct="1">
              <a:lnSpc>
                <a:spcPct val="150000"/>
              </a:lnSpc>
              <a:buFontTx/>
              <a:buNone/>
            </a:pPr>
            <a:r>
              <a:rPr lang="en-US" altLang="en-US" sz="2800" b="1" dirty="0" smtClean="0"/>
              <a:t>R</a:t>
            </a:r>
            <a:r>
              <a:rPr lang="en-US" altLang="en-US" sz="2800" dirty="0"/>
              <a:t>eveal Learning Rituals.</a:t>
            </a:r>
          </a:p>
          <a:p>
            <a:pPr eaLnBrk="1" hangingPunct="1">
              <a:lnSpc>
                <a:spcPct val="150000"/>
              </a:lnSpc>
              <a:buFontTx/>
              <a:buNone/>
            </a:pPr>
            <a:r>
              <a:rPr lang="en-US" altLang="en-US" sz="2800" b="1" dirty="0" smtClean="0"/>
              <a:t>S</a:t>
            </a:r>
            <a:r>
              <a:rPr lang="en-US" altLang="en-US" sz="2800" dirty="0"/>
              <a:t>hare Performance Options.</a:t>
            </a:r>
          </a:p>
          <a:p>
            <a:pPr eaLnBrk="1" hangingPunct="1">
              <a:lnSpc>
                <a:spcPct val="150000"/>
              </a:lnSpc>
              <a:buFontTx/>
              <a:buNone/>
            </a:pPr>
            <a:r>
              <a:rPr lang="en-US" altLang="en-US" sz="2800" b="1" dirty="0" smtClean="0"/>
              <a:t>E</a:t>
            </a:r>
            <a:r>
              <a:rPr lang="en-US" altLang="en-US" sz="2800" dirty="0"/>
              <a:t>xplain Course Standards</a:t>
            </a:r>
          </a:p>
        </p:txBody>
      </p:sp>
    </p:spTree>
    <p:extLst>
      <p:ext uri="{BB962C8B-B14F-4D97-AF65-F5344CB8AC3E}">
        <p14:creationId xmlns:p14="http://schemas.microsoft.com/office/powerpoint/2010/main" val="3024499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defRPr/>
            </a:pPr>
            <a:r>
              <a:rPr lang="en-US" altLang="en-US" b="1" dirty="0" smtClean="0"/>
              <a:t>The Linking Steps in Action</a:t>
            </a:r>
            <a:endParaRPr lang="en-US" altLang="en-US" b="1" dirty="0"/>
          </a:p>
        </p:txBody>
      </p:sp>
      <p:sp>
        <p:nvSpPr>
          <p:cNvPr id="9933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all" spc="0" normalizeH="0" baseline="0" noProof="0">
                <a:ln>
                  <a:noFill/>
                </a:ln>
                <a:solidFill>
                  <a:srgbClr val="637052"/>
                </a:solidFill>
                <a:effectLst/>
                <a:uLnTx/>
                <a:uFillTx/>
                <a:latin typeface="Helvetica" panose="020B0604020202020204" pitchFamily="34" charset="0"/>
                <a:ea typeface="MS PGothic" panose="020B0600070205080204" pitchFamily="34" charset="-128"/>
                <a:cs typeface="+mn-cs"/>
              </a:rPr>
              <a:t>University of Kansas Center for Research on Learning  2002</a:t>
            </a:r>
          </a:p>
        </p:txBody>
      </p:sp>
      <p:sp>
        <p:nvSpPr>
          <p:cNvPr id="1310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Course  Overhead #  </a:t>
            </a:r>
            <a:fld id="{026DD522-E6F5-43AF-A93C-0B3C556B0783}" type="slidenum">
              <a:rPr kumimoji="0" lang="en-US" altLang="en-US" sz="4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80000"/>
                </a:lnSpc>
                <a:spcBef>
                  <a:spcPct val="0"/>
                </a:spcBef>
                <a:spcAft>
                  <a:spcPct val="0"/>
                </a:spcAft>
                <a:buClrTx/>
                <a:buSzTx/>
                <a:buFontTx/>
                <a:buNone/>
                <a:tabLst/>
                <a:defRPr/>
              </a:pPr>
              <a:t>61</a:t>
            </a:fld>
            <a:endParaRPr kumimoji="0" lang="en-US" altLang="en-US" sz="4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2" name="Content Placeholder 1"/>
          <p:cNvSpPr>
            <a:spLocks noGrp="1"/>
          </p:cNvSpPr>
          <p:nvPr>
            <p:ph idx="1"/>
          </p:nvPr>
        </p:nvSpPr>
        <p:spPr>
          <a:xfrm>
            <a:off x="822959" y="2507530"/>
            <a:ext cx="7543801" cy="2036190"/>
          </a:xfrm>
        </p:spPr>
        <p:txBody>
          <a:bodyPr>
            <a:normAutofit/>
          </a:bodyPr>
          <a:lstStyle/>
          <a:p>
            <a:pPr algn="ctr"/>
            <a:r>
              <a:rPr lang="en-US" sz="3600" dirty="0" smtClean="0">
                <a:hlinkClick r:id="rId3"/>
              </a:rPr>
              <a:t>Implementing the Course Organizer with Students</a:t>
            </a:r>
            <a:endParaRPr lang="en-US" sz="3600" dirty="0"/>
          </a:p>
        </p:txBody>
      </p:sp>
    </p:spTree>
    <p:extLst>
      <p:ext uri="{BB962C8B-B14F-4D97-AF65-F5344CB8AC3E}">
        <p14:creationId xmlns:p14="http://schemas.microsoft.com/office/powerpoint/2010/main" val="399845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University of Kansas Center for Research on Learning  2006</a:t>
            </a:r>
          </a:p>
        </p:txBody>
      </p:sp>
      <p:sp>
        <p:nvSpPr>
          <p:cNvPr id="327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001861-DFDB-4137-81A9-5095760A3138}" type="slidenum">
              <a:rPr kumimoji="0" lang="en-US" altLang="en-US" sz="10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altLang="en-US" sz="10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2" name="Title 1"/>
          <p:cNvSpPr>
            <a:spLocks noGrp="1"/>
          </p:cNvSpPr>
          <p:nvPr>
            <p:ph type="title" idx="4294967295"/>
          </p:nvPr>
        </p:nvSpPr>
        <p:spPr>
          <a:xfrm>
            <a:off x="1600200" y="287338"/>
            <a:ext cx="7543800" cy="1449387"/>
          </a:xfrm>
        </p:spPr>
        <p:txBody>
          <a:bodyPr/>
          <a:lstStyle/>
          <a:p>
            <a:pPr>
              <a:defRPr/>
            </a:pPr>
            <a:r>
              <a:rPr lang="en-US" dirty="0"/>
              <a:t>Course Organizer </a:t>
            </a:r>
          </a:p>
        </p:txBody>
      </p:sp>
      <p:sp>
        <p:nvSpPr>
          <p:cNvPr id="32771" name="Content Placeholder 2"/>
          <p:cNvSpPr>
            <a:spLocks noGrp="1"/>
          </p:cNvSpPr>
          <p:nvPr>
            <p:ph idx="4294967295"/>
          </p:nvPr>
        </p:nvSpPr>
        <p:spPr>
          <a:xfrm>
            <a:off x="0" y="1831975"/>
            <a:ext cx="4122738" cy="4013200"/>
          </a:xfrm>
        </p:spPr>
        <p:txBody>
          <a:bodyPr>
            <a:normAutofit/>
          </a:bodyPr>
          <a:lstStyle/>
          <a:p>
            <a:pPr marL="0" indent="0">
              <a:buFont typeface="Calibri" panose="020F0502020204030204" pitchFamily="34" charset="0"/>
              <a:buNone/>
            </a:pPr>
            <a:r>
              <a:rPr lang="en-US" altLang="en-US" sz="2800" dirty="0"/>
              <a:t> </a:t>
            </a:r>
          </a:p>
          <a:p>
            <a:pPr marL="0" indent="0">
              <a:buFont typeface="Calibri" panose="020F0502020204030204" pitchFamily="34" charset="0"/>
              <a:buNone/>
            </a:pPr>
            <a:endParaRPr lang="en-US" altLang="en-US" sz="2800" dirty="0"/>
          </a:p>
          <a:p>
            <a:pPr marL="0" indent="0">
              <a:buFont typeface="Calibri" panose="020F0502020204030204" pitchFamily="34" charset="0"/>
              <a:buNone/>
            </a:pPr>
            <a:endParaRPr lang="en-US" altLang="en-US" sz="2800" dirty="0"/>
          </a:p>
          <a:p>
            <a:pPr marL="0" indent="0">
              <a:buFont typeface="Calibri" panose="020F0502020204030204" pitchFamily="34" charset="0"/>
              <a:buNone/>
            </a:pPr>
            <a:endParaRPr lang="en-US" altLang="en-US" sz="2800" dirty="0"/>
          </a:p>
        </p:txBody>
      </p:sp>
      <p:pic>
        <p:nvPicPr>
          <p:cNvPr id="3" name="Picture 2"/>
          <p:cNvPicPr>
            <a:picLocks noChangeAspect="1"/>
          </p:cNvPicPr>
          <p:nvPr/>
        </p:nvPicPr>
        <p:blipFill>
          <a:blip r:embed="rId3"/>
          <a:stretch>
            <a:fillRect/>
          </a:stretch>
        </p:blipFill>
        <p:spPr>
          <a:xfrm>
            <a:off x="339213" y="242961"/>
            <a:ext cx="8318105" cy="6261077"/>
          </a:xfrm>
          <a:prstGeom prst="rect">
            <a:avLst/>
          </a:prstGeom>
        </p:spPr>
      </p:pic>
    </p:spTree>
    <p:extLst>
      <p:ext uri="{BB962C8B-B14F-4D97-AF65-F5344CB8AC3E}">
        <p14:creationId xmlns:p14="http://schemas.microsoft.com/office/powerpoint/2010/main" val="3283037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89070044-84D9-4470-B74E-930642A2D37B}"/>
              </a:ext>
            </a:extLst>
          </p:cNvPr>
          <p:cNvGrpSpPr>
            <a:grpSpLocks/>
          </p:cNvGrpSpPr>
          <p:nvPr/>
        </p:nvGrpSpPr>
        <p:grpSpPr bwMode="auto">
          <a:xfrm>
            <a:off x="642938" y="287338"/>
            <a:ext cx="7848600" cy="4329112"/>
            <a:chOff x="405" y="181"/>
            <a:chExt cx="4944" cy="2727"/>
          </a:xfrm>
        </p:grpSpPr>
        <p:sp>
          <p:nvSpPr>
            <p:cNvPr id="3098" name="Line 3">
              <a:extLst>
                <a:ext uri="{FF2B5EF4-FFF2-40B4-BE49-F238E27FC236}">
                  <a16:creationId xmlns:a16="http://schemas.microsoft.com/office/drawing/2014/main" id="{E354AA4A-E753-40D7-943E-64F3631770A3}"/>
                </a:ext>
              </a:extLst>
            </p:cNvPr>
            <p:cNvSpPr>
              <a:spLocks noChangeShapeType="1"/>
            </p:cNvSpPr>
            <p:nvPr/>
          </p:nvSpPr>
          <p:spPr bwMode="auto">
            <a:xfrm>
              <a:off x="2835" y="417"/>
              <a:ext cx="0" cy="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9" name="Line 4">
              <a:extLst>
                <a:ext uri="{FF2B5EF4-FFF2-40B4-BE49-F238E27FC236}">
                  <a16:creationId xmlns:a16="http://schemas.microsoft.com/office/drawing/2014/main" id="{ECF3937E-FC9B-4147-856A-EE06C1E6B2FC}"/>
                </a:ext>
              </a:extLst>
            </p:cNvPr>
            <p:cNvSpPr>
              <a:spLocks noChangeShapeType="1"/>
            </p:cNvSpPr>
            <p:nvPr/>
          </p:nvSpPr>
          <p:spPr bwMode="auto">
            <a:xfrm>
              <a:off x="2839" y="553"/>
              <a:ext cx="0" cy="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0" name="Line 5">
              <a:extLst>
                <a:ext uri="{FF2B5EF4-FFF2-40B4-BE49-F238E27FC236}">
                  <a16:creationId xmlns:a16="http://schemas.microsoft.com/office/drawing/2014/main" id="{52B7AB28-5DFC-42CA-89DE-E92561B7065F}"/>
                </a:ext>
              </a:extLst>
            </p:cNvPr>
            <p:cNvSpPr>
              <a:spLocks noChangeShapeType="1"/>
            </p:cNvSpPr>
            <p:nvPr/>
          </p:nvSpPr>
          <p:spPr bwMode="auto">
            <a:xfrm>
              <a:off x="4851" y="521"/>
              <a:ext cx="0" cy="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1" name="Line 6">
              <a:extLst>
                <a:ext uri="{FF2B5EF4-FFF2-40B4-BE49-F238E27FC236}">
                  <a16:creationId xmlns:a16="http://schemas.microsoft.com/office/drawing/2014/main" id="{833D7716-889B-4E21-B99C-872B7B0D1CA9}"/>
                </a:ext>
              </a:extLst>
            </p:cNvPr>
            <p:cNvSpPr>
              <a:spLocks noChangeShapeType="1"/>
            </p:cNvSpPr>
            <p:nvPr/>
          </p:nvSpPr>
          <p:spPr bwMode="auto">
            <a:xfrm>
              <a:off x="907" y="521"/>
              <a:ext cx="0" cy="1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2" name="Line 7">
              <a:extLst>
                <a:ext uri="{FF2B5EF4-FFF2-40B4-BE49-F238E27FC236}">
                  <a16:creationId xmlns:a16="http://schemas.microsoft.com/office/drawing/2014/main" id="{72D1E8A9-4060-40D4-A91A-5542C5AD493B}"/>
                </a:ext>
              </a:extLst>
            </p:cNvPr>
            <p:cNvSpPr>
              <a:spLocks noChangeShapeType="1"/>
            </p:cNvSpPr>
            <p:nvPr/>
          </p:nvSpPr>
          <p:spPr bwMode="auto">
            <a:xfrm>
              <a:off x="2875" y="1621"/>
              <a:ext cx="0" cy="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3" name="AutoShape 8">
              <a:extLst>
                <a:ext uri="{FF2B5EF4-FFF2-40B4-BE49-F238E27FC236}">
                  <a16:creationId xmlns:a16="http://schemas.microsoft.com/office/drawing/2014/main" id="{357FC91C-2902-428A-8A0C-49425AB8D081}"/>
                </a:ext>
              </a:extLst>
            </p:cNvPr>
            <p:cNvSpPr>
              <a:spLocks noChangeArrowheads="1"/>
            </p:cNvSpPr>
            <p:nvPr/>
          </p:nvSpPr>
          <p:spPr bwMode="auto">
            <a:xfrm>
              <a:off x="1609" y="1730"/>
              <a:ext cx="2545" cy="949"/>
            </a:xfrm>
            <a:prstGeom prst="roundRect">
              <a:avLst>
                <a:gd name="adj"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04" name="Rectangle 9">
              <a:extLst>
                <a:ext uri="{FF2B5EF4-FFF2-40B4-BE49-F238E27FC236}">
                  <a16:creationId xmlns:a16="http://schemas.microsoft.com/office/drawing/2014/main" id="{0CCEBC81-D043-494F-AEE4-C7491D45D0B4}"/>
                </a:ext>
              </a:extLst>
            </p:cNvPr>
            <p:cNvSpPr>
              <a:spLocks noChangeArrowheads="1"/>
            </p:cNvSpPr>
            <p:nvPr/>
          </p:nvSpPr>
          <p:spPr bwMode="auto">
            <a:xfrm>
              <a:off x="4250" y="661"/>
              <a:ext cx="1099" cy="9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05" name="Rectangle 10">
              <a:extLst>
                <a:ext uri="{FF2B5EF4-FFF2-40B4-BE49-F238E27FC236}">
                  <a16:creationId xmlns:a16="http://schemas.microsoft.com/office/drawing/2014/main" id="{83E6C808-28EB-430E-8D06-8D917B6D7E5D}"/>
                </a:ext>
              </a:extLst>
            </p:cNvPr>
            <p:cNvSpPr>
              <a:spLocks noChangeArrowheads="1"/>
            </p:cNvSpPr>
            <p:nvPr/>
          </p:nvSpPr>
          <p:spPr bwMode="auto">
            <a:xfrm>
              <a:off x="405" y="661"/>
              <a:ext cx="1088" cy="9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06" name="Rectangle 11">
              <a:extLst>
                <a:ext uri="{FF2B5EF4-FFF2-40B4-BE49-F238E27FC236}">
                  <a16:creationId xmlns:a16="http://schemas.microsoft.com/office/drawing/2014/main" id="{F0EDB939-7FDB-4B03-816C-9483798A9553}"/>
                </a:ext>
              </a:extLst>
            </p:cNvPr>
            <p:cNvSpPr>
              <a:spLocks noChangeArrowheads="1"/>
            </p:cNvSpPr>
            <p:nvPr/>
          </p:nvSpPr>
          <p:spPr bwMode="auto">
            <a:xfrm>
              <a:off x="1621" y="181"/>
              <a:ext cx="2544" cy="283"/>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07" name="Rectangle 12">
              <a:extLst>
                <a:ext uri="{FF2B5EF4-FFF2-40B4-BE49-F238E27FC236}">
                  <a16:creationId xmlns:a16="http://schemas.microsoft.com/office/drawing/2014/main" id="{01A15668-FBF6-4839-A4AC-154903F0C37D}"/>
                </a:ext>
              </a:extLst>
            </p:cNvPr>
            <p:cNvSpPr>
              <a:spLocks noChangeArrowheads="1"/>
            </p:cNvSpPr>
            <p:nvPr/>
          </p:nvSpPr>
          <p:spPr bwMode="auto">
            <a:xfrm>
              <a:off x="1616" y="661"/>
              <a:ext cx="2533" cy="9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08" name="Rectangle 13">
              <a:extLst>
                <a:ext uri="{FF2B5EF4-FFF2-40B4-BE49-F238E27FC236}">
                  <a16:creationId xmlns:a16="http://schemas.microsoft.com/office/drawing/2014/main" id="{989DC510-AE5F-48B2-BB81-7594CB12C9A6}"/>
                </a:ext>
              </a:extLst>
            </p:cNvPr>
            <p:cNvSpPr>
              <a:spLocks noChangeArrowheads="1"/>
            </p:cNvSpPr>
            <p:nvPr/>
          </p:nvSpPr>
          <p:spPr bwMode="auto">
            <a:xfrm>
              <a:off x="405" y="186"/>
              <a:ext cx="1088" cy="2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09" name="Rectangle 14">
              <a:extLst>
                <a:ext uri="{FF2B5EF4-FFF2-40B4-BE49-F238E27FC236}">
                  <a16:creationId xmlns:a16="http://schemas.microsoft.com/office/drawing/2014/main" id="{506F4288-5581-4827-A34B-4035DD34C883}"/>
                </a:ext>
              </a:extLst>
            </p:cNvPr>
            <p:cNvSpPr>
              <a:spLocks noChangeArrowheads="1"/>
            </p:cNvSpPr>
            <p:nvPr/>
          </p:nvSpPr>
          <p:spPr bwMode="auto">
            <a:xfrm>
              <a:off x="485" y="597"/>
              <a:ext cx="939" cy="245"/>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10" name="Oval 15">
              <a:extLst>
                <a:ext uri="{FF2B5EF4-FFF2-40B4-BE49-F238E27FC236}">
                  <a16:creationId xmlns:a16="http://schemas.microsoft.com/office/drawing/2014/main" id="{7F36A341-163E-486B-9D38-3CBA7BD2A0E2}"/>
                </a:ext>
              </a:extLst>
            </p:cNvPr>
            <p:cNvSpPr>
              <a:spLocks noChangeArrowheads="1"/>
            </p:cNvSpPr>
            <p:nvPr/>
          </p:nvSpPr>
          <p:spPr bwMode="auto">
            <a:xfrm>
              <a:off x="525" y="624"/>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11" name="Text Box 16">
              <a:extLst>
                <a:ext uri="{FF2B5EF4-FFF2-40B4-BE49-F238E27FC236}">
                  <a16:creationId xmlns:a16="http://schemas.microsoft.com/office/drawing/2014/main" id="{0300DC89-082C-43B6-9965-88C8886CD5C7}"/>
                </a:ext>
              </a:extLst>
            </p:cNvPr>
            <p:cNvSpPr txBox="1">
              <a:spLocks noChangeArrowheads="1"/>
            </p:cNvSpPr>
            <p:nvPr/>
          </p:nvSpPr>
          <p:spPr bwMode="auto">
            <a:xfrm>
              <a:off x="641" y="590"/>
              <a:ext cx="65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lnSpc>
                  <a:spcPct val="80000"/>
                </a:lnSpc>
                <a:spcBef>
                  <a:spcPct val="0"/>
                </a:spcBef>
                <a:buFontTx/>
                <a:buNone/>
              </a:pPr>
              <a:r>
                <a:rPr lang="en-US" altLang="en-US" sz="1400"/>
                <a:t>Community</a:t>
              </a:r>
            </a:p>
            <a:p>
              <a:pPr algn="ctr">
                <a:lnSpc>
                  <a:spcPct val="80000"/>
                </a:lnSpc>
                <a:spcBef>
                  <a:spcPct val="0"/>
                </a:spcBef>
                <a:buFontTx/>
                <a:buNone/>
              </a:pPr>
              <a:r>
                <a:rPr lang="en-US" altLang="en-US" sz="1400"/>
                <a:t>Principles</a:t>
              </a:r>
            </a:p>
          </p:txBody>
        </p:sp>
        <p:sp>
          <p:nvSpPr>
            <p:cNvPr id="3112" name="Rectangle 17">
              <a:extLst>
                <a:ext uri="{FF2B5EF4-FFF2-40B4-BE49-F238E27FC236}">
                  <a16:creationId xmlns:a16="http://schemas.microsoft.com/office/drawing/2014/main" id="{06A3BDEE-6456-473A-A852-97D00C5652DD}"/>
                </a:ext>
              </a:extLst>
            </p:cNvPr>
            <p:cNvSpPr>
              <a:spLocks noChangeArrowheads="1"/>
            </p:cNvSpPr>
            <p:nvPr/>
          </p:nvSpPr>
          <p:spPr bwMode="auto">
            <a:xfrm>
              <a:off x="1707" y="597"/>
              <a:ext cx="2352" cy="245"/>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13" name="Oval 18">
              <a:extLst>
                <a:ext uri="{FF2B5EF4-FFF2-40B4-BE49-F238E27FC236}">
                  <a16:creationId xmlns:a16="http://schemas.microsoft.com/office/drawing/2014/main" id="{DCA213F1-ADAA-434F-837A-C0D61E5A25A8}"/>
                </a:ext>
              </a:extLst>
            </p:cNvPr>
            <p:cNvSpPr>
              <a:spLocks noChangeArrowheads="1"/>
            </p:cNvSpPr>
            <p:nvPr/>
          </p:nvSpPr>
          <p:spPr bwMode="auto">
            <a:xfrm>
              <a:off x="2337" y="651"/>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14" name="Text Box 19">
              <a:extLst>
                <a:ext uri="{FF2B5EF4-FFF2-40B4-BE49-F238E27FC236}">
                  <a16:creationId xmlns:a16="http://schemas.microsoft.com/office/drawing/2014/main" id="{2986E69A-CDB4-4A63-A73D-F56C0D06A481}"/>
                </a:ext>
              </a:extLst>
            </p:cNvPr>
            <p:cNvSpPr txBox="1">
              <a:spLocks noChangeArrowheads="1"/>
            </p:cNvSpPr>
            <p:nvPr/>
          </p:nvSpPr>
          <p:spPr bwMode="auto">
            <a:xfrm>
              <a:off x="2421" y="626"/>
              <a:ext cx="97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nSpc>
                  <a:spcPct val="80000"/>
                </a:lnSpc>
                <a:spcBef>
                  <a:spcPct val="0"/>
                </a:spcBef>
                <a:buFontTx/>
                <a:buNone/>
              </a:pPr>
              <a:r>
                <a:rPr lang="en-US" altLang="en-US" sz="1600"/>
                <a:t>Learning Rituals</a:t>
              </a:r>
            </a:p>
          </p:txBody>
        </p:sp>
        <p:sp>
          <p:nvSpPr>
            <p:cNvPr id="3115" name="Text Box 20">
              <a:extLst>
                <a:ext uri="{FF2B5EF4-FFF2-40B4-BE49-F238E27FC236}">
                  <a16:creationId xmlns:a16="http://schemas.microsoft.com/office/drawing/2014/main" id="{E3519A63-1BD0-4F02-8496-3DB74004F048}"/>
                </a:ext>
              </a:extLst>
            </p:cNvPr>
            <p:cNvSpPr txBox="1">
              <a:spLocks noChangeArrowheads="1"/>
            </p:cNvSpPr>
            <p:nvPr/>
          </p:nvSpPr>
          <p:spPr bwMode="auto">
            <a:xfrm>
              <a:off x="415" y="202"/>
              <a:ext cx="106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nSpc>
                  <a:spcPct val="80000"/>
                </a:lnSpc>
                <a:spcBef>
                  <a:spcPct val="0"/>
                </a:spcBef>
                <a:buFontTx/>
                <a:buNone/>
              </a:pPr>
              <a:r>
                <a:rPr lang="en-US" altLang="en-US" sz="2400"/>
                <a:t>Course Map</a:t>
              </a:r>
            </a:p>
          </p:txBody>
        </p:sp>
        <p:sp>
          <p:nvSpPr>
            <p:cNvPr id="3116" name="Text Box 21">
              <a:extLst>
                <a:ext uri="{FF2B5EF4-FFF2-40B4-BE49-F238E27FC236}">
                  <a16:creationId xmlns:a16="http://schemas.microsoft.com/office/drawing/2014/main" id="{42B4254A-C2F2-4F75-8DAA-DD4CCF3BD030}"/>
                </a:ext>
              </a:extLst>
            </p:cNvPr>
            <p:cNvSpPr txBox="1">
              <a:spLocks noChangeArrowheads="1"/>
            </p:cNvSpPr>
            <p:nvPr/>
          </p:nvSpPr>
          <p:spPr bwMode="auto">
            <a:xfrm>
              <a:off x="1629" y="205"/>
              <a:ext cx="52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nSpc>
                  <a:spcPct val="80000"/>
                </a:lnSpc>
                <a:spcBef>
                  <a:spcPct val="0"/>
                </a:spcBef>
                <a:buFontTx/>
                <a:buNone/>
              </a:pPr>
              <a:r>
                <a:rPr lang="en-US" altLang="en-US" sz="1000"/>
                <a:t>This Course:</a:t>
              </a:r>
            </a:p>
          </p:txBody>
        </p:sp>
        <p:sp>
          <p:nvSpPr>
            <p:cNvPr id="3117" name="Text Box 22">
              <a:extLst>
                <a:ext uri="{FF2B5EF4-FFF2-40B4-BE49-F238E27FC236}">
                  <a16:creationId xmlns:a16="http://schemas.microsoft.com/office/drawing/2014/main" id="{BCB152F5-EAD8-4EBB-A9B5-C4CA271C59EB}"/>
                </a:ext>
              </a:extLst>
            </p:cNvPr>
            <p:cNvSpPr txBox="1">
              <a:spLocks noChangeArrowheads="1"/>
            </p:cNvSpPr>
            <p:nvPr/>
          </p:nvSpPr>
          <p:spPr bwMode="auto">
            <a:xfrm>
              <a:off x="2649" y="450"/>
              <a:ext cx="38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nSpc>
                  <a:spcPct val="80000"/>
                </a:lnSpc>
                <a:spcBef>
                  <a:spcPct val="0"/>
                </a:spcBef>
                <a:buFontTx/>
                <a:buNone/>
              </a:pPr>
              <a:r>
                <a:rPr lang="en-US" altLang="en-US" sz="1000"/>
                <a:t>includes</a:t>
              </a:r>
            </a:p>
          </p:txBody>
        </p:sp>
        <p:sp>
          <p:nvSpPr>
            <p:cNvPr id="3118" name="Rectangle 23">
              <a:extLst>
                <a:ext uri="{FF2B5EF4-FFF2-40B4-BE49-F238E27FC236}">
                  <a16:creationId xmlns:a16="http://schemas.microsoft.com/office/drawing/2014/main" id="{6A6764A3-6842-4E59-B3CF-BF0F3635F535}"/>
                </a:ext>
              </a:extLst>
            </p:cNvPr>
            <p:cNvSpPr>
              <a:spLocks noChangeArrowheads="1"/>
            </p:cNvSpPr>
            <p:nvPr/>
          </p:nvSpPr>
          <p:spPr bwMode="auto">
            <a:xfrm>
              <a:off x="4325" y="587"/>
              <a:ext cx="939" cy="245"/>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19" name="Oval 24">
              <a:extLst>
                <a:ext uri="{FF2B5EF4-FFF2-40B4-BE49-F238E27FC236}">
                  <a16:creationId xmlns:a16="http://schemas.microsoft.com/office/drawing/2014/main" id="{33AFCE0E-02F7-4186-8E87-213D2AA33C55}"/>
                </a:ext>
              </a:extLst>
            </p:cNvPr>
            <p:cNvSpPr>
              <a:spLocks noChangeArrowheads="1"/>
            </p:cNvSpPr>
            <p:nvPr/>
          </p:nvSpPr>
          <p:spPr bwMode="auto">
            <a:xfrm>
              <a:off x="4365" y="606"/>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0" name="Text Box 25">
              <a:extLst>
                <a:ext uri="{FF2B5EF4-FFF2-40B4-BE49-F238E27FC236}">
                  <a16:creationId xmlns:a16="http://schemas.microsoft.com/office/drawing/2014/main" id="{6614A013-E370-4EC6-A405-3035F72C3CF7}"/>
                </a:ext>
              </a:extLst>
            </p:cNvPr>
            <p:cNvSpPr txBox="1">
              <a:spLocks noChangeArrowheads="1"/>
            </p:cNvSpPr>
            <p:nvPr/>
          </p:nvSpPr>
          <p:spPr bwMode="auto">
            <a:xfrm>
              <a:off x="4465" y="576"/>
              <a:ext cx="68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lnSpc>
                  <a:spcPct val="80000"/>
                </a:lnSpc>
                <a:spcBef>
                  <a:spcPct val="0"/>
                </a:spcBef>
                <a:buFontTx/>
                <a:buNone/>
              </a:pPr>
              <a:r>
                <a:rPr lang="en-US" altLang="en-US" sz="1400"/>
                <a:t>Performance</a:t>
              </a:r>
            </a:p>
            <a:p>
              <a:pPr algn="ctr">
                <a:lnSpc>
                  <a:spcPct val="80000"/>
                </a:lnSpc>
                <a:spcBef>
                  <a:spcPct val="0"/>
                </a:spcBef>
                <a:buFontTx/>
                <a:buNone/>
              </a:pPr>
              <a:r>
                <a:rPr lang="en-US" altLang="en-US" sz="1400"/>
                <a:t>Options</a:t>
              </a:r>
            </a:p>
          </p:txBody>
        </p:sp>
        <p:sp>
          <p:nvSpPr>
            <p:cNvPr id="3121" name="Rectangle 26">
              <a:extLst>
                <a:ext uri="{FF2B5EF4-FFF2-40B4-BE49-F238E27FC236}">
                  <a16:creationId xmlns:a16="http://schemas.microsoft.com/office/drawing/2014/main" id="{7676C086-C4CE-4036-9580-78AE4159B154}"/>
                </a:ext>
              </a:extLst>
            </p:cNvPr>
            <p:cNvSpPr>
              <a:spLocks noChangeArrowheads="1"/>
            </p:cNvSpPr>
            <p:nvPr/>
          </p:nvSpPr>
          <p:spPr bwMode="auto">
            <a:xfrm>
              <a:off x="4245" y="181"/>
              <a:ext cx="1104" cy="28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2" name="Text Box 27">
              <a:extLst>
                <a:ext uri="{FF2B5EF4-FFF2-40B4-BE49-F238E27FC236}">
                  <a16:creationId xmlns:a16="http://schemas.microsoft.com/office/drawing/2014/main" id="{F142FD10-9CC5-4155-9169-09268D7D401F}"/>
                </a:ext>
              </a:extLst>
            </p:cNvPr>
            <p:cNvSpPr txBox="1">
              <a:spLocks noChangeArrowheads="1"/>
            </p:cNvSpPr>
            <p:nvPr/>
          </p:nvSpPr>
          <p:spPr bwMode="auto">
            <a:xfrm>
              <a:off x="4246" y="206"/>
              <a:ext cx="38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nSpc>
                  <a:spcPct val="80000"/>
                </a:lnSpc>
                <a:spcBef>
                  <a:spcPct val="0"/>
                </a:spcBef>
                <a:buFontTx/>
                <a:buNone/>
              </a:pPr>
              <a:r>
                <a:rPr lang="en-US" altLang="en-US" sz="1000"/>
                <a:t>Student:</a:t>
              </a:r>
            </a:p>
          </p:txBody>
        </p:sp>
        <p:sp>
          <p:nvSpPr>
            <p:cNvPr id="3123" name="AutoShape 28">
              <a:extLst>
                <a:ext uri="{FF2B5EF4-FFF2-40B4-BE49-F238E27FC236}">
                  <a16:creationId xmlns:a16="http://schemas.microsoft.com/office/drawing/2014/main" id="{749AEFC4-A978-4B19-936D-2A2F2F02006C}"/>
                </a:ext>
              </a:extLst>
            </p:cNvPr>
            <p:cNvSpPr>
              <a:spLocks noChangeArrowheads="1"/>
            </p:cNvSpPr>
            <p:nvPr/>
          </p:nvSpPr>
          <p:spPr bwMode="auto">
            <a:xfrm rot="5400000" flipH="1">
              <a:off x="1491" y="779"/>
              <a:ext cx="144" cy="125"/>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4" name="AutoShape 29">
              <a:extLst>
                <a:ext uri="{FF2B5EF4-FFF2-40B4-BE49-F238E27FC236}">
                  <a16:creationId xmlns:a16="http://schemas.microsoft.com/office/drawing/2014/main" id="{279A6BBE-8935-4A75-8BFA-6887E018AEEA}"/>
                </a:ext>
              </a:extLst>
            </p:cNvPr>
            <p:cNvSpPr>
              <a:spLocks noChangeArrowheads="1"/>
            </p:cNvSpPr>
            <p:nvPr/>
          </p:nvSpPr>
          <p:spPr bwMode="auto">
            <a:xfrm rot="5400000" flipH="1">
              <a:off x="1491" y="1030"/>
              <a:ext cx="144" cy="125"/>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5" name="AutoShape 30">
              <a:extLst>
                <a:ext uri="{FF2B5EF4-FFF2-40B4-BE49-F238E27FC236}">
                  <a16:creationId xmlns:a16="http://schemas.microsoft.com/office/drawing/2014/main" id="{C7C2D527-4D35-4B0C-96B2-1EB602D5E7E8}"/>
                </a:ext>
              </a:extLst>
            </p:cNvPr>
            <p:cNvSpPr>
              <a:spLocks noChangeArrowheads="1"/>
            </p:cNvSpPr>
            <p:nvPr/>
          </p:nvSpPr>
          <p:spPr bwMode="auto">
            <a:xfrm rot="5400000" flipH="1">
              <a:off x="1491" y="1286"/>
              <a:ext cx="144" cy="125"/>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6" name="Rectangle 31">
              <a:extLst>
                <a:ext uri="{FF2B5EF4-FFF2-40B4-BE49-F238E27FC236}">
                  <a16:creationId xmlns:a16="http://schemas.microsoft.com/office/drawing/2014/main" id="{43FC7D08-FC12-4DCA-BB83-98E340FA8DAD}"/>
                </a:ext>
              </a:extLst>
            </p:cNvPr>
            <p:cNvSpPr>
              <a:spLocks noChangeArrowheads="1"/>
            </p:cNvSpPr>
            <p:nvPr/>
          </p:nvSpPr>
          <p:spPr bwMode="auto">
            <a:xfrm>
              <a:off x="2298" y="1680"/>
              <a:ext cx="1216" cy="16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7" name="Oval 32">
              <a:extLst>
                <a:ext uri="{FF2B5EF4-FFF2-40B4-BE49-F238E27FC236}">
                  <a16:creationId xmlns:a16="http://schemas.microsoft.com/office/drawing/2014/main" id="{D6101EBA-8BAB-4E1E-854C-5C9EC17DE532}"/>
                </a:ext>
              </a:extLst>
            </p:cNvPr>
            <p:cNvSpPr>
              <a:spLocks noChangeArrowheads="1"/>
            </p:cNvSpPr>
            <p:nvPr/>
          </p:nvSpPr>
          <p:spPr bwMode="auto">
            <a:xfrm>
              <a:off x="2368" y="1704"/>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8" name="Text Box 33">
              <a:extLst>
                <a:ext uri="{FF2B5EF4-FFF2-40B4-BE49-F238E27FC236}">
                  <a16:creationId xmlns:a16="http://schemas.microsoft.com/office/drawing/2014/main" id="{AA1B268C-04CE-4E4F-83BF-6C27539C9A1E}"/>
                </a:ext>
              </a:extLst>
            </p:cNvPr>
            <p:cNvSpPr txBox="1">
              <a:spLocks noChangeArrowheads="1"/>
            </p:cNvSpPr>
            <p:nvPr/>
          </p:nvSpPr>
          <p:spPr bwMode="auto">
            <a:xfrm>
              <a:off x="2481" y="1689"/>
              <a:ext cx="89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lnSpc>
                  <a:spcPct val="80000"/>
                </a:lnSpc>
                <a:spcBef>
                  <a:spcPct val="0"/>
                </a:spcBef>
                <a:buFontTx/>
                <a:buNone/>
              </a:pPr>
              <a:r>
                <a:rPr lang="en-US" altLang="en-US" sz="1400"/>
                <a:t>Critical Concepts</a:t>
              </a:r>
            </a:p>
          </p:txBody>
        </p:sp>
        <p:sp>
          <p:nvSpPr>
            <p:cNvPr id="3129" name="AutoShape 34">
              <a:extLst>
                <a:ext uri="{FF2B5EF4-FFF2-40B4-BE49-F238E27FC236}">
                  <a16:creationId xmlns:a16="http://schemas.microsoft.com/office/drawing/2014/main" id="{45F3A70F-F286-416F-B047-72A05D57490F}"/>
                </a:ext>
              </a:extLst>
            </p:cNvPr>
            <p:cNvSpPr>
              <a:spLocks noChangeArrowheads="1"/>
            </p:cNvSpPr>
            <p:nvPr/>
          </p:nvSpPr>
          <p:spPr bwMode="auto">
            <a:xfrm>
              <a:off x="2314" y="2600"/>
              <a:ext cx="1126" cy="278"/>
            </a:xfrm>
            <a:prstGeom prst="roundRect">
              <a:avLst>
                <a:gd name="adj" fmla="val 50000"/>
              </a:avLst>
            </a:prstGeom>
            <a:solidFill>
              <a:schemeClr val="bg1"/>
            </a:solidFill>
            <a:ln w="2857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endParaRPr lang="en-US" altLang="en-US" sz="2400"/>
            </a:p>
          </p:txBody>
        </p:sp>
        <p:sp>
          <p:nvSpPr>
            <p:cNvPr id="3130" name="Oval 35">
              <a:extLst>
                <a:ext uri="{FF2B5EF4-FFF2-40B4-BE49-F238E27FC236}">
                  <a16:creationId xmlns:a16="http://schemas.microsoft.com/office/drawing/2014/main" id="{3F3BA85A-09C1-451C-B1CE-6E65A5941398}"/>
                </a:ext>
              </a:extLst>
            </p:cNvPr>
            <p:cNvSpPr>
              <a:spLocks noChangeArrowheads="1"/>
            </p:cNvSpPr>
            <p:nvPr/>
          </p:nvSpPr>
          <p:spPr bwMode="auto">
            <a:xfrm>
              <a:off x="2443" y="2648"/>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31" name="Text Box 36">
              <a:extLst>
                <a:ext uri="{FF2B5EF4-FFF2-40B4-BE49-F238E27FC236}">
                  <a16:creationId xmlns:a16="http://schemas.microsoft.com/office/drawing/2014/main" id="{7891D298-AD93-40CB-8485-80E55E5162ED}"/>
                </a:ext>
              </a:extLst>
            </p:cNvPr>
            <p:cNvSpPr txBox="1">
              <a:spLocks noChangeArrowheads="1"/>
            </p:cNvSpPr>
            <p:nvPr/>
          </p:nvSpPr>
          <p:spPr bwMode="auto">
            <a:xfrm>
              <a:off x="2544" y="2635"/>
              <a:ext cx="75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lnSpc>
                  <a:spcPct val="80000"/>
                </a:lnSpc>
                <a:spcBef>
                  <a:spcPct val="0"/>
                </a:spcBef>
                <a:buFontTx/>
                <a:buNone/>
              </a:pPr>
              <a:r>
                <a:rPr lang="en-US" altLang="en-US" sz="1200"/>
                <a:t>Learned in these</a:t>
              </a:r>
              <a:endParaRPr lang="en-US" altLang="en-US" sz="1400"/>
            </a:p>
            <a:p>
              <a:pPr algn="ctr">
                <a:lnSpc>
                  <a:spcPct val="80000"/>
                </a:lnSpc>
                <a:spcBef>
                  <a:spcPct val="0"/>
                </a:spcBef>
                <a:buFontTx/>
                <a:buNone/>
              </a:pPr>
              <a:r>
                <a:rPr lang="en-US" altLang="en-US" sz="1600"/>
                <a:t>Units</a:t>
              </a:r>
            </a:p>
          </p:txBody>
        </p:sp>
        <p:sp>
          <p:nvSpPr>
            <p:cNvPr id="3132" name="Line 37">
              <a:extLst>
                <a:ext uri="{FF2B5EF4-FFF2-40B4-BE49-F238E27FC236}">
                  <a16:creationId xmlns:a16="http://schemas.microsoft.com/office/drawing/2014/main" id="{D4A49602-1F33-4C3B-875A-869228E91EB3}"/>
                </a:ext>
              </a:extLst>
            </p:cNvPr>
            <p:cNvSpPr>
              <a:spLocks noChangeShapeType="1"/>
            </p:cNvSpPr>
            <p:nvPr/>
          </p:nvSpPr>
          <p:spPr bwMode="auto">
            <a:xfrm>
              <a:off x="3024" y="520"/>
              <a:ext cx="18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33" name="Line 38">
              <a:extLst>
                <a:ext uri="{FF2B5EF4-FFF2-40B4-BE49-F238E27FC236}">
                  <a16:creationId xmlns:a16="http://schemas.microsoft.com/office/drawing/2014/main" id="{5760ECDE-7F67-453A-A1C6-F4FF1B7CF5A3}"/>
                </a:ext>
              </a:extLst>
            </p:cNvPr>
            <p:cNvSpPr>
              <a:spLocks noChangeShapeType="1"/>
            </p:cNvSpPr>
            <p:nvPr/>
          </p:nvSpPr>
          <p:spPr bwMode="auto">
            <a:xfrm>
              <a:off x="912" y="520"/>
              <a:ext cx="1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076" name="TextBox 2">
            <a:extLst>
              <a:ext uri="{FF2B5EF4-FFF2-40B4-BE49-F238E27FC236}">
                <a16:creationId xmlns:a16="http://schemas.microsoft.com/office/drawing/2014/main" id="{2E619F01-36AC-49B1-9240-A1BE6FBEAACE}"/>
              </a:ext>
            </a:extLst>
          </p:cNvPr>
          <p:cNvSpPr txBox="1">
            <a:spLocks noChangeArrowheads="1"/>
          </p:cNvSpPr>
          <p:nvPr/>
        </p:nvSpPr>
        <p:spPr bwMode="auto">
          <a:xfrm>
            <a:off x="2709863" y="1314450"/>
            <a:ext cx="3876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100" b="1" dirty="0">
                <a:latin typeface="Calibri" panose="020F0502020204030204" pitchFamily="34" charset="0"/>
              </a:rPr>
              <a:t>During this week:             </a:t>
            </a:r>
            <a:r>
              <a:rPr lang="en-US" altLang="en-US" sz="1100" dirty="0">
                <a:latin typeface="Calibri" panose="020F0502020204030204" pitchFamily="34" charset="0"/>
              </a:rPr>
              <a:t>	</a:t>
            </a:r>
            <a:r>
              <a:rPr lang="en-US" altLang="en-US" sz="1100" b="1" dirty="0">
                <a:latin typeface="Calibri" panose="020F0502020204030204" pitchFamily="34" charset="0"/>
              </a:rPr>
              <a:t>        During the year:</a:t>
            </a:r>
          </a:p>
          <a:p>
            <a:pPr>
              <a:spcBef>
                <a:spcPct val="0"/>
              </a:spcBef>
              <a:buFontTx/>
              <a:buNone/>
            </a:pPr>
            <a:r>
              <a:rPr lang="en-US" altLang="en-US" sz="1100" dirty="0">
                <a:latin typeface="Calibri" panose="020F0502020204030204" pitchFamily="34" charset="0"/>
              </a:rPr>
              <a:t>Cue-Do-Review 	        Dialogue             Implementation</a:t>
            </a:r>
          </a:p>
          <a:p>
            <a:pPr>
              <a:spcBef>
                <a:spcPct val="0"/>
              </a:spcBef>
              <a:buFontTx/>
              <a:buNone/>
            </a:pPr>
            <a:r>
              <a:rPr lang="en-US" altLang="en-US" sz="1100" dirty="0">
                <a:latin typeface="Calibri" panose="020F0502020204030204" pitchFamily="34" charset="0"/>
              </a:rPr>
              <a:t>Course Organizer      Videos                 Coaching</a:t>
            </a:r>
          </a:p>
          <a:p>
            <a:pPr>
              <a:spcBef>
                <a:spcPct val="0"/>
              </a:spcBef>
              <a:buFontTx/>
              <a:buNone/>
            </a:pPr>
            <a:r>
              <a:rPr lang="en-US" altLang="en-US" sz="1100" dirty="0">
                <a:latin typeface="Calibri" panose="020F0502020204030204" pitchFamily="34" charset="0"/>
              </a:rPr>
              <a:t>Data review              EDU Groups          Reflection Questions</a:t>
            </a:r>
          </a:p>
          <a:p>
            <a:pPr>
              <a:spcBef>
                <a:spcPct val="0"/>
              </a:spcBef>
              <a:buFontTx/>
              <a:buNone/>
            </a:pPr>
            <a:r>
              <a:rPr lang="en-US" altLang="en-US" sz="1100" dirty="0">
                <a:latin typeface="Calibri" panose="020F0502020204030204" pitchFamily="34" charset="0"/>
              </a:rPr>
              <a:t>Co-construction                                      </a:t>
            </a:r>
            <a:r>
              <a:rPr lang="en-US" altLang="en-US" sz="1100" dirty="0" err="1">
                <a:latin typeface="Calibri" panose="020F0502020204030204" pitchFamily="34" charset="0"/>
              </a:rPr>
              <a:t>LiveBinders</a:t>
            </a:r>
            <a:endParaRPr lang="en-US" altLang="en-US" sz="1100" dirty="0">
              <a:latin typeface="Calibri" panose="020F0502020204030204" pitchFamily="34" charset="0"/>
            </a:endParaRPr>
          </a:p>
          <a:p>
            <a:pPr>
              <a:spcBef>
                <a:spcPct val="0"/>
              </a:spcBef>
              <a:buFontTx/>
              <a:buNone/>
            </a:pPr>
            <a:r>
              <a:rPr lang="en-US" altLang="en-US" sz="1100" dirty="0">
                <a:latin typeface="Calibri" panose="020F0502020204030204" pitchFamily="34" charset="0"/>
              </a:rPr>
              <a:t>Drafting/Editing                                     Use of Guidebooks </a:t>
            </a:r>
          </a:p>
          <a:p>
            <a:pPr>
              <a:spcBef>
                <a:spcPct val="0"/>
              </a:spcBef>
              <a:buFontTx/>
              <a:buNone/>
            </a:pPr>
            <a:r>
              <a:rPr lang="en-US" altLang="en-US" sz="1100" dirty="0">
                <a:latin typeface="Calibri" panose="020F0502020204030204" pitchFamily="34" charset="0"/>
              </a:rPr>
              <a:t>Role Play</a:t>
            </a:r>
            <a:r>
              <a:rPr lang="en-US" altLang="en-US" sz="1000" dirty="0">
                <a:latin typeface="Calibri" panose="020F0502020204030204" pitchFamily="34" charset="0"/>
              </a:rPr>
              <a:t>		         </a:t>
            </a:r>
            <a:r>
              <a:rPr lang="en-US" altLang="en-US" sz="1100" dirty="0">
                <a:latin typeface="Calibri" panose="020F0502020204030204" pitchFamily="34" charset="0"/>
              </a:rPr>
              <a:t>WIN!” Reflection questions</a:t>
            </a:r>
          </a:p>
          <a:p>
            <a:pPr>
              <a:spcBef>
                <a:spcPct val="0"/>
              </a:spcBef>
              <a:buFontTx/>
              <a:buNone/>
            </a:pPr>
            <a:endParaRPr lang="en-US" altLang="en-US" sz="1100" dirty="0">
              <a:latin typeface="Calibri" panose="020F0502020204030204" pitchFamily="34" charset="0"/>
            </a:endParaRPr>
          </a:p>
        </p:txBody>
      </p:sp>
      <p:sp>
        <p:nvSpPr>
          <p:cNvPr id="3077" name="TextBox 40">
            <a:extLst>
              <a:ext uri="{FF2B5EF4-FFF2-40B4-BE49-F238E27FC236}">
                <a16:creationId xmlns:a16="http://schemas.microsoft.com/office/drawing/2014/main" id="{0CC85D6D-8797-498A-8B64-FBA9CB781330}"/>
              </a:ext>
            </a:extLst>
          </p:cNvPr>
          <p:cNvSpPr txBox="1">
            <a:spLocks noChangeArrowheads="1"/>
          </p:cNvSpPr>
          <p:nvPr/>
        </p:nvSpPr>
        <p:spPr bwMode="auto">
          <a:xfrm>
            <a:off x="3451225" y="287338"/>
            <a:ext cx="3206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400">
                <a:latin typeface="Calibri" panose="020F0502020204030204" pitchFamily="34" charset="0"/>
              </a:rPr>
              <a:t>Course First!</a:t>
            </a:r>
          </a:p>
        </p:txBody>
      </p:sp>
      <p:sp>
        <p:nvSpPr>
          <p:cNvPr id="3078" name="TextBox 41">
            <a:extLst>
              <a:ext uri="{FF2B5EF4-FFF2-40B4-BE49-F238E27FC236}">
                <a16:creationId xmlns:a16="http://schemas.microsoft.com/office/drawing/2014/main" id="{0B7A0F11-9393-4DB4-AFE3-930992988226}"/>
              </a:ext>
            </a:extLst>
          </p:cNvPr>
          <p:cNvSpPr txBox="1">
            <a:spLocks noChangeArrowheads="1"/>
          </p:cNvSpPr>
          <p:nvPr/>
        </p:nvSpPr>
        <p:spPr bwMode="auto">
          <a:xfrm>
            <a:off x="6829425" y="1376363"/>
            <a:ext cx="16621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100" dirty="0">
                <a:latin typeface="Calibri" panose="020F0502020204030204" pitchFamily="34" charset="0"/>
              </a:rPr>
              <a:t>Facilitated Planning</a:t>
            </a:r>
          </a:p>
          <a:p>
            <a:pPr>
              <a:spcBef>
                <a:spcPct val="0"/>
              </a:spcBef>
              <a:buFontTx/>
              <a:buNone/>
            </a:pPr>
            <a:r>
              <a:rPr lang="en-US" altLang="en-US" sz="1100" dirty="0">
                <a:latin typeface="Calibri" panose="020F0502020204030204" pitchFamily="34" charset="0"/>
              </a:rPr>
              <a:t>Lesson Study</a:t>
            </a:r>
          </a:p>
          <a:p>
            <a:pPr>
              <a:spcBef>
                <a:spcPct val="0"/>
              </a:spcBef>
              <a:buFontTx/>
              <a:buNone/>
            </a:pPr>
            <a:r>
              <a:rPr lang="en-US" altLang="en-US" sz="1100" dirty="0">
                <a:latin typeface="Calibri" panose="020F0502020204030204" pitchFamily="34" charset="0"/>
              </a:rPr>
              <a:t>Virtual Support</a:t>
            </a:r>
          </a:p>
          <a:p>
            <a:pPr>
              <a:spcBef>
                <a:spcPct val="0"/>
              </a:spcBef>
              <a:buFontTx/>
              <a:buNone/>
            </a:pPr>
            <a:r>
              <a:rPr lang="en-US" altLang="en-US" sz="1100" dirty="0">
                <a:latin typeface="Calibri" panose="020F0502020204030204" pitchFamily="34" charset="0"/>
              </a:rPr>
              <a:t>Observing/Modeling</a:t>
            </a:r>
          </a:p>
          <a:p>
            <a:pPr>
              <a:spcBef>
                <a:spcPct val="0"/>
              </a:spcBef>
              <a:buFontTx/>
              <a:buNone/>
            </a:pPr>
            <a:r>
              <a:rPr lang="en-US" altLang="en-US" sz="1100" dirty="0">
                <a:latin typeface="Calibri" panose="020F0502020204030204" pitchFamily="34" charset="0"/>
              </a:rPr>
              <a:t>PLC Support</a:t>
            </a:r>
          </a:p>
          <a:p>
            <a:pPr>
              <a:spcBef>
                <a:spcPct val="0"/>
              </a:spcBef>
              <a:buFontTx/>
              <a:buNone/>
            </a:pPr>
            <a:endParaRPr lang="en-US" altLang="en-US" sz="1100" dirty="0">
              <a:latin typeface="Calibri" panose="020F0502020204030204" pitchFamily="34" charset="0"/>
            </a:endParaRPr>
          </a:p>
        </p:txBody>
      </p:sp>
      <p:cxnSp>
        <p:nvCxnSpPr>
          <p:cNvPr id="3080" name="Straight Connector 4">
            <a:extLst>
              <a:ext uri="{FF2B5EF4-FFF2-40B4-BE49-F238E27FC236}">
                <a16:creationId xmlns:a16="http://schemas.microsoft.com/office/drawing/2014/main" id="{4102665B-54A2-4731-9E51-B4589E9056D6}"/>
              </a:ext>
            </a:extLst>
          </p:cNvPr>
          <p:cNvCxnSpPr>
            <a:cxnSpLocks noChangeShapeType="1"/>
            <a:stCxn id="3129" idx="1"/>
          </p:cNvCxnSpPr>
          <p:nvPr/>
        </p:nvCxnSpPr>
        <p:spPr bwMode="auto">
          <a:xfrm flipH="1">
            <a:off x="2020888" y="4348163"/>
            <a:ext cx="1652587" cy="103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1" name="Straight Connector 45">
            <a:extLst>
              <a:ext uri="{FF2B5EF4-FFF2-40B4-BE49-F238E27FC236}">
                <a16:creationId xmlns:a16="http://schemas.microsoft.com/office/drawing/2014/main" id="{1E979614-F63E-41D2-BE30-D0967941FCB1}"/>
              </a:ext>
            </a:extLst>
          </p:cNvPr>
          <p:cNvCxnSpPr>
            <a:cxnSpLocks noChangeShapeType="1"/>
          </p:cNvCxnSpPr>
          <p:nvPr/>
        </p:nvCxnSpPr>
        <p:spPr bwMode="auto">
          <a:xfrm flipH="1">
            <a:off x="2816225" y="4525963"/>
            <a:ext cx="915988" cy="6270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2" name="Straight Connector 47">
            <a:extLst>
              <a:ext uri="{FF2B5EF4-FFF2-40B4-BE49-F238E27FC236}">
                <a16:creationId xmlns:a16="http://schemas.microsoft.com/office/drawing/2014/main" id="{F6A254C3-879B-45EF-A15F-F8083919B2DE}"/>
              </a:ext>
            </a:extLst>
          </p:cNvPr>
          <p:cNvCxnSpPr>
            <a:cxnSpLocks noChangeShapeType="1"/>
            <a:endCxn id="3088" idx="0"/>
          </p:cNvCxnSpPr>
          <p:nvPr/>
        </p:nvCxnSpPr>
        <p:spPr bwMode="auto">
          <a:xfrm flipH="1">
            <a:off x="3829050" y="4568825"/>
            <a:ext cx="254000" cy="4794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3" name="Straight Connector 48">
            <a:extLst>
              <a:ext uri="{FF2B5EF4-FFF2-40B4-BE49-F238E27FC236}">
                <a16:creationId xmlns:a16="http://schemas.microsoft.com/office/drawing/2014/main" id="{B78069F3-052B-4A01-8E87-B514C36ABB4D}"/>
              </a:ext>
            </a:extLst>
          </p:cNvPr>
          <p:cNvCxnSpPr>
            <a:cxnSpLocks noChangeShapeType="1"/>
          </p:cNvCxnSpPr>
          <p:nvPr/>
        </p:nvCxnSpPr>
        <p:spPr bwMode="auto">
          <a:xfrm flipH="1" flipV="1">
            <a:off x="5353050" y="4543425"/>
            <a:ext cx="1241425" cy="6492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4" name="Straight Connector 49">
            <a:extLst>
              <a:ext uri="{FF2B5EF4-FFF2-40B4-BE49-F238E27FC236}">
                <a16:creationId xmlns:a16="http://schemas.microsoft.com/office/drawing/2014/main" id="{A394C19E-240D-4EE7-84E6-E9E64069A910}"/>
              </a:ext>
            </a:extLst>
          </p:cNvPr>
          <p:cNvCxnSpPr>
            <a:cxnSpLocks noChangeShapeType="1"/>
          </p:cNvCxnSpPr>
          <p:nvPr/>
        </p:nvCxnSpPr>
        <p:spPr bwMode="auto">
          <a:xfrm>
            <a:off x="5141913" y="4587875"/>
            <a:ext cx="265112" cy="495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5" name="Straight Connector 50">
            <a:extLst>
              <a:ext uri="{FF2B5EF4-FFF2-40B4-BE49-F238E27FC236}">
                <a16:creationId xmlns:a16="http://schemas.microsoft.com/office/drawing/2014/main" id="{125B0B82-BE36-4B68-8C65-919E299F9967}"/>
              </a:ext>
            </a:extLst>
          </p:cNvPr>
          <p:cNvCxnSpPr>
            <a:cxnSpLocks noChangeShapeType="1"/>
          </p:cNvCxnSpPr>
          <p:nvPr/>
        </p:nvCxnSpPr>
        <p:spPr bwMode="auto">
          <a:xfrm flipH="1" flipV="1">
            <a:off x="5429250" y="4348163"/>
            <a:ext cx="1368425" cy="1539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086" name="Oval 6">
            <a:extLst>
              <a:ext uri="{FF2B5EF4-FFF2-40B4-BE49-F238E27FC236}">
                <a16:creationId xmlns:a16="http://schemas.microsoft.com/office/drawing/2014/main" id="{65AAF45E-3460-4636-A019-18C45370F452}"/>
              </a:ext>
            </a:extLst>
          </p:cNvPr>
          <p:cNvSpPr>
            <a:spLocks noChangeArrowheads="1"/>
          </p:cNvSpPr>
          <p:nvPr/>
        </p:nvSpPr>
        <p:spPr bwMode="auto">
          <a:xfrm>
            <a:off x="454025" y="3976688"/>
            <a:ext cx="1562100" cy="9175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087" name="Oval 53">
            <a:extLst>
              <a:ext uri="{FF2B5EF4-FFF2-40B4-BE49-F238E27FC236}">
                <a16:creationId xmlns:a16="http://schemas.microsoft.com/office/drawing/2014/main" id="{A219441A-1121-4BD5-81E0-C16489A6DC42}"/>
              </a:ext>
            </a:extLst>
          </p:cNvPr>
          <p:cNvSpPr>
            <a:spLocks noChangeArrowheads="1"/>
          </p:cNvSpPr>
          <p:nvPr/>
        </p:nvSpPr>
        <p:spPr bwMode="auto">
          <a:xfrm>
            <a:off x="1452563" y="4911725"/>
            <a:ext cx="1436687" cy="9080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088" name="Oval 54">
            <a:extLst>
              <a:ext uri="{FF2B5EF4-FFF2-40B4-BE49-F238E27FC236}">
                <a16:creationId xmlns:a16="http://schemas.microsoft.com/office/drawing/2014/main" id="{BB049C1B-7D04-49EA-A4CF-DA7582D5CC32}"/>
              </a:ext>
            </a:extLst>
          </p:cNvPr>
          <p:cNvSpPr>
            <a:spLocks noChangeArrowheads="1"/>
          </p:cNvSpPr>
          <p:nvPr/>
        </p:nvSpPr>
        <p:spPr bwMode="auto">
          <a:xfrm>
            <a:off x="3082925" y="5048250"/>
            <a:ext cx="1490663" cy="9175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089" name="Oval 55">
            <a:extLst>
              <a:ext uri="{FF2B5EF4-FFF2-40B4-BE49-F238E27FC236}">
                <a16:creationId xmlns:a16="http://schemas.microsoft.com/office/drawing/2014/main" id="{B2121846-92A9-4C27-B4C2-51E43DA4DB61}"/>
              </a:ext>
            </a:extLst>
          </p:cNvPr>
          <p:cNvSpPr>
            <a:spLocks noChangeArrowheads="1"/>
          </p:cNvSpPr>
          <p:nvPr/>
        </p:nvSpPr>
        <p:spPr bwMode="auto">
          <a:xfrm>
            <a:off x="6464300" y="4927600"/>
            <a:ext cx="1892300" cy="10080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090" name="Oval 56">
            <a:extLst>
              <a:ext uri="{FF2B5EF4-FFF2-40B4-BE49-F238E27FC236}">
                <a16:creationId xmlns:a16="http://schemas.microsoft.com/office/drawing/2014/main" id="{B15DB60D-1280-4F0F-AF17-54190377AFF2}"/>
              </a:ext>
            </a:extLst>
          </p:cNvPr>
          <p:cNvSpPr>
            <a:spLocks noChangeArrowheads="1"/>
          </p:cNvSpPr>
          <p:nvPr/>
        </p:nvSpPr>
        <p:spPr bwMode="auto">
          <a:xfrm>
            <a:off x="4756150" y="5072063"/>
            <a:ext cx="1477963" cy="9175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091" name="Oval 57">
            <a:extLst>
              <a:ext uri="{FF2B5EF4-FFF2-40B4-BE49-F238E27FC236}">
                <a16:creationId xmlns:a16="http://schemas.microsoft.com/office/drawing/2014/main" id="{C38EF0A3-04DC-422A-B688-7CF370166AA5}"/>
              </a:ext>
            </a:extLst>
          </p:cNvPr>
          <p:cNvSpPr>
            <a:spLocks noChangeArrowheads="1"/>
          </p:cNvSpPr>
          <p:nvPr/>
        </p:nvSpPr>
        <p:spPr bwMode="auto">
          <a:xfrm>
            <a:off x="6789738" y="3914775"/>
            <a:ext cx="1973262" cy="9175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Tree>
    <p:extLst>
      <p:ext uri="{BB962C8B-B14F-4D97-AF65-F5344CB8AC3E}">
        <p14:creationId xmlns:p14="http://schemas.microsoft.com/office/powerpoint/2010/main" val="12743126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317C69-837A-4429-AA1D-BA657515CB67}"/>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r="10999" b="-1"/>
          <a:stretch/>
        </p:blipFill>
        <p:spPr>
          <a:xfrm>
            <a:off x="20" y="10"/>
            <a:ext cx="9143980" cy="6857990"/>
          </a:xfrm>
          <a:prstGeom prst="rect">
            <a:avLst/>
          </a:prstGeom>
        </p:spPr>
      </p:pic>
      <p:sp>
        <p:nvSpPr>
          <p:cNvPr id="3" name="Content Placeholder 2">
            <a:extLst>
              <a:ext uri="{FF2B5EF4-FFF2-40B4-BE49-F238E27FC236}">
                <a16:creationId xmlns:a16="http://schemas.microsoft.com/office/drawing/2014/main" id="{E618D798-D300-436F-BE2A-01D5D1213B7F}"/>
              </a:ext>
            </a:extLst>
          </p:cNvPr>
          <p:cNvSpPr>
            <a:spLocks noGrp="1"/>
          </p:cNvSpPr>
          <p:nvPr>
            <p:ph idx="4294967295"/>
          </p:nvPr>
        </p:nvSpPr>
        <p:spPr>
          <a:xfrm>
            <a:off x="3962400" y="1401763"/>
            <a:ext cx="5181600" cy="2895600"/>
          </a:xfrm>
        </p:spPr>
        <p:txBody>
          <a:bodyPr/>
          <a:lstStyle/>
          <a:p>
            <a:pPr marL="0" indent="0">
              <a:buNone/>
            </a:pPr>
            <a:r>
              <a:rPr lang="en-US" sz="3600" dirty="0">
                <a:solidFill>
                  <a:srgbClr val="000000"/>
                </a:solidFill>
                <a:latin typeface="Calibri" panose="020F0502020204030204"/>
              </a:rPr>
              <a:t>Submit your course organizer draft device and checklist to a professional developer for feedback before you leave today.</a:t>
            </a:r>
            <a:endParaRPr lang="en-US" sz="3200" dirty="0">
              <a:solidFill>
                <a:srgbClr val="000000"/>
              </a:solidFill>
            </a:endParaRPr>
          </a:p>
          <a:p>
            <a:endParaRPr lang="en-US" dirty="0"/>
          </a:p>
        </p:txBody>
      </p:sp>
    </p:spTree>
    <p:extLst>
      <p:ext uri="{BB962C8B-B14F-4D97-AF65-F5344CB8AC3E}">
        <p14:creationId xmlns:p14="http://schemas.microsoft.com/office/powerpoint/2010/main" val="2892960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E1530B0-6F96-46C0-8B3E-3215CB756B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54910CF-1B56-45D3-960A-E89F7B3B91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5400" b="1" dirty="0">
                <a:solidFill>
                  <a:srgbClr val="FFFFFF"/>
                </a:solidFill>
              </a:rPr>
              <a:t>Home Fun</a:t>
            </a:r>
          </a:p>
        </p:txBody>
      </p:sp>
      <p:sp>
        <p:nvSpPr>
          <p:cNvPr id="25" name="Rectangle 24">
            <a:extLst>
              <a:ext uri="{FF2B5EF4-FFF2-40B4-BE49-F238E27FC236}">
                <a16:creationId xmlns:a16="http://schemas.microsoft.com/office/drawing/2014/main" id="{6669F804-A677-4B75-95F4-A5E4426FB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p:cNvSpPr>
            <a:spLocks noGrp="1"/>
          </p:cNvSpPr>
          <p:nvPr>
            <p:ph type="sldNum" sz="quarter" idx="12"/>
          </p:nvPr>
        </p:nvSpPr>
        <p:spPr>
          <a:xfrm>
            <a:off x="7592291" y="6459785"/>
            <a:ext cx="817071" cy="365125"/>
          </a:xfrm>
        </p:spPr>
        <p:txBody>
          <a:bodyPr>
            <a:normAutofit/>
          </a:bodyPr>
          <a:lstStyle/>
          <a:p>
            <a:pPr>
              <a:spcAft>
                <a:spcPts val="600"/>
              </a:spcAft>
              <a:defRPr/>
            </a:pPr>
            <a:fld id="{D7E980DF-4CF3-49C6-B4AA-B2DD177B7BE2}" type="slidenum">
              <a:rPr lang="en-US" altLang="en-US">
                <a:solidFill>
                  <a:schemeClr val="tx2"/>
                </a:solidFill>
              </a:rPr>
              <a:pPr>
                <a:spcAft>
                  <a:spcPts val="600"/>
                </a:spcAft>
                <a:defRPr/>
              </a:pPr>
              <a:t>65</a:t>
            </a:fld>
            <a:endParaRPr lang="en-US" altLang="en-US">
              <a:solidFill>
                <a:schemeClr val="tx2"/>
              </a:solidFill>
            </a:endParaRPr>
          </a:p>
        </p:txBody>
      </p:sp>
      <p:graphicFrame>
        <p:nvGraphicFramePr>
          <p:cNvPr id="16" name="Content Placeholder 2">
            <a:extLst>
              <a:ext uri="{FF2B5EF4-FFF2-40B4-BE49-F238E27FC236}">
                <a16:creationId xmlns:a16="http://schemas.microsoft.com/office/drawing/2014/main" id="{AE6B22DB-BC8F-4C19-B90B-A281F4A90071}"/>
              </a:ext>
            </a:extLst>
          </p:cNvPr>
          <p:cNvGraphicFramePr>
            <a:graphicFrameLocks noGrp="1"/>
          </p:cNvGraphicFramePr>
          <p:nvPr>
            <p:ph idx="1"/>
            <p:extLst>
              <p:ext uri="{D42A27DB-BD31-4B8C-83A1-F6EECF244321}">
                <p14:modId xmlns:p14="http://schemas.microsoft.com/office/powerpoint/2010/main" val="210974703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5136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Create your Own Course Organizer</a:t>
            </a:r>
          </a:p>
        </p:txBody>
      </p:sp>
      <p:pic>
        <p:nvPicPr>
          <p:cNvPr id="6" name="Content Placeholder 5"/>
          <p:cNvPicPr>
            <a:picLocks noGrp="1" noChangeAspect="1"/>
          </p:cNvPicPr>
          <p:nvPr>
            <p:ph idx="1"/>
          </p:nvPr>
        </p:nvPicPr>
        <p:blipFill>
          <a:blip r:embed="rId3"/>
          <a:stretch>
            <a:fillRect/>
          </a:stretch>
        </p:blipFill>
        <p:spPr>
          <a:xfrm>
            <a:off x="483937" y="1881187"/>
            <a:ext cx="6038850" cy="3095625"/>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7E980DF-4CF3-49C6-B4AA-B2DD177B7BE2}"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8" name="Rounded Rectangle 7"/>
          <p:cNvSpPr/>
          <p:nvPr/>
        </p:nvSpPr>
        <p:spPr>
          <a:xfrm>
            <a:off x="6728466" y="2318428"/>
            <a:ext cx="2377773" cy="22211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 Content Area Groups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 Support is Available</a:t>
            </a:r>
          </a:p>
        </p:txBody>
      </p:sp>
    </p:spTree>
    <p:extLst>
      <p:ext uri="{BB962C8B-B14F-4D97-AF65-F5344CB8AC3E}">
        <p14:creationId xmlns:p14="http://schemas.microsoft.com/office/powerpoint/2010/main" val="326439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Exit Ticket</a:t>
            </a:r>
          </a:p>
        </p:txBody>
      </p:sp>
      <p:sp>
        <p:nvSpPr>
          <p:cNvPr id="3" name="Content Placeholder 2"/>
          <p:cNvSpPr>
            <a:spLocks noGrp="1"/>
          </p:cNvSpPr>
          <p:nvPr>
            <p:ph idx="1"/>
          </p:nvPr>
        </p:nvSpPr>
        <p:spPr/>
        <p:txBody>
          <a:bodyPr/>
          <a:lstStyle/>
          <a:p>
            <a:pPr marL="201168" lvl="1" indent="0" defTabSz="914400" fontAlgn="base">
              <a:spcBef>
                <a:spcPts val="200"/>
              </a:spcBef>
              <a:spcAft>
                <a:spcPts val="400"/>
              </a:spcAft>
              <a:buClr>
                <a:srgbClr val="E48312"/>
              </a:buClr>
              <a:buNone/>
              <a:defRPr/>
            </a:pPr>
            <a:r>
              <a:rPr lang="en-US" sz="3200" dirty="0">
                <a:solidFill>
                  <a:srgbClr val="000000">
                    <a:lumMod val="75000"/>
                    <a:lumOff val="25000"/>
                  </a:srgbClr>
                </a:solidFill>
                <a:latin typeface="Calibri" panose="020F0502020204030204"/>
              </a:rPr>
              <a:t>To be answered on Index Card:</a:t>
            </a:r>
          </a:p>
          <a:p>
            <a:pPr lvl="2" fontAlgn="base">
              <a:buClr>
                <a:srgbClr val="E48312"/>
              </a:buClr>
              <a:buFont typeface="Wingdings" panose="05000000000000000000" pitchFamily="2" charset="2"/>
              <a:buChar char="q"/>
              <a:defRPr/>
            </a:pPr>
            <a:r>
              <a:rPr lang="en-US" sz="2800" dirty="0">
                <a:solidFill>
                  <a:srgbClr val="000000">
                    <a:lumMod val="75000"/>
                    <a:lumOff val="25000"/>
                  </a:srgbClr>
                </a:solidFill>
                <a:latin typeface="Calibri" panose="020F0502020204030204"/>
                <a:cs typeface="Calibri"/>
              </a:rPr>
              <a:t>Describe what worked well for you today</a:t>
            </a:r>
            <a:endParaRPr lang="en-US" sz="2800" dirty="0">
              <a:solidFill>
                <a:srgbClr val="000000">
                  <a:lumMod val="75000"/>
                  <a:lumOff val="25000"/>
                </a:srgbClr>
              </a:solidFill>
              <a:latin typeface="Calibri" panose="020F0502020204030204"/>
            </a:endParaRPr>
          </a:p>
          <a:p>
            <a:pPr lvl="2" fontAlgn="base">
              <a:buClr>
                <a:srgbClr val="E48312"/>
              </a:buClr>
              <a:buFont typeface="Wingdings" panose="05000000000000000000" pitchFamily="2" charset="2"/>
              <a:buChar char="q"/>
              <a:defRPr/>
            </a:pPr>
            <a:r>
              <a:rPr lang="en-US" sz="2800" dirty="0">
                <a:solidFill>
                  <a:srgbClr val="000000">
                    <a:lumMod val="75000"/>
                    <a:lumOff val="25000"/>
                  </a:srgbClr>
                </a:solidFill>
                <a:latin typeface="Calibri" panose="020F0502020204030204"/>
              </a:rPr>
              <a:t>Describe what you would change for the rest of the week</a:t>
            </a:r>
          </a:p>
          <a:p>
            <a:pPr lvl="2" fontAlgn="base">
              <a:buClr>
                <a:srgbClr val="E48312"/>
              </a:buClr>
              <a:buFont typeface="Wingdings" panose="05000000000000000000" pitchFamily="2" charset="2"/>
              <a:buChar char="q"/>
              <a:defRPr/>
            </a:pPr>
            <a:r>
              <a:rPr lang="en-US" sz="2800" dirty="0">
                <a:solidFill>
                  <a:srgbClr val="000000">
                    <a:lumMod val="75000"/>
                    <a:lumOff val="25000"/>
                  </a:srgbClr>
                </a:solidFill>
                <a:latin typeface="Calibri" panose="020F0502020204030204"/>
              </a:rPr>
              <a:t>Number 2 &amp; 3 from the Course First Course Organizer (Pink Paper)</a:t>
            </a:r>
            <a:endParaRPr lang="en-US" dirty="0"/>
          </a:p>
          <a:p>
            <a:endParaRPr lang="en-US" dirty="0"/>
          </a:p>
        </p:txBody>
      </p:sp>
    </p:spTree>
    <p:extLst>
      <p:ext uri="{BB962C8B-B14F-4D97-AF65-F5344CB8AC3E}">
        <p14:creationId xmlns:p14="http://schemas.microsoft.com/office/powerpoint/2010/main" val="39586816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F321-E058-4A7E-BA12-2E3D2F197418}"/>
              </a:ext>
            </a:extLst>
          </p:cNvPr>
          <p:cNvSpPr>
            <a:spLocks noGrp="1"/>
          </p:cNvSpPr>
          <p:nvPr>
            <p:ph type="title"/>
          </p:nvPr>
        </p:nvSpPr>
        <p:spPr/>
        <p:txBody>
          <a:bodyPr/>
          <a:lstStyle/>
          <a:p>
            <a:r>
              <a:rPr lang="en-US" dirty="0">
                <a:cs typeface="Calibri Light"/>
              </a:rPr>
              <a:t>SIM Overview</a:t>
            </a:r>
            <a:endParaRPr lang="en-US" dirty="0"/>
          </a:p>
        </p:txBody>
      </p:sp>
      <p:sp>
        <p:nvSpPr>
          <p:cNvPr id="3" name="Text Placeholder 2">
            <a:extLst>
              <a:ext uri="{FF2B5EF4-FFF2-40B4-BE49-F238E27FC236}">
                <a16:creationId xmlns:a16="http://schemas.microsoft.com/office/drawing/2014/main" id="{7077B586-4580-4508-8B42-BB83972C48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4983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Do:</a:t>
            </a: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A8E1FE6-4A9F-42F0-8150-6FEDD84DF393}"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5" name="TextBox 4"/>
          <p:cNvSpPr txBox="1"/>
          <p:nvPr/>
        </p:nvSpPr>
        <p:spPr>
          <a:xfrm>
            <a:off x="822960" y="1737361"/>
            <a:ext cx="7887904" cy="4551144"/>
          </a:xfrm>
          <a:prstGeom prst="rect">
            <a:avLst/>
          </a:prstGeom>
        </p:spPr>
        <p:txBody>
          <a:bodyPr vert="horz" lIns="0" tIns="45720" rIns="0" bIns="45720" rtlCol="0" anchor="t">
            <a:normAutofit/>
          </a:bodyPr>
          <a:lstStyle>
            <a:lvl1pPr marL="91440" indent="-91440" defTabSz="91440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a:solidFill>
                  <a:schemeClr val="tx1">
                    <a:lumMod val="75000"/>
                    <a:lumOff val="25000"/>
                  </a:schemeClr>
                </a:solidFill>
                <a:latin typeface="Arial" panose="020B0604020202020204" pitchFamily="34" charset="0"/>
                <a:ea typeface="+mn-ea"/>
              </a:defRPr>
            </a:lvl1pPr>
            <a:lvl2pPr marL="384048" indent="-182880" defTabSz="914400" eaLnBrk="1" latinLnBrk="0" hangingPunct="1">
              <a:lnSpc>
                <a:spcPct val="90000"/>
              </a:lnSpc>
              <a:spcBef>
                <a:spcPts val="200"/>
              </a:spcBef>
              <a:spcAft>
                <a:spcPts val="400"/>
              </a:spcAft>
              <a:buClr>
                <a:schemeClr val="accent1"/>
              </a:buClr>
              <a:buFont typeface="Calibri" pitchFamily="34" charset="0"/>
              <a:buChar char="◦"/>
              <a:defRPr sz="1800">
                <a:solidFill>
                  <a:schemeClr val="tx1">
                    <a:lumMod val="75000"/>
                    <a:lumOff val="25000"/>
                  </a:schemeClr>
                </a:solidFill>
                <a:latin typeface="+mn-lt"/>
                <a:ea typeface="+mn-ea"/>
              </a:defRPr>
            </a:lvl2pPr>
            <a:lvl3pPr marL="566928" lvl="2" indent="-182880" defTabSz="914400" eaLnBrk="1" latinLnBrk="0" hangingPunct="1">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Arial" panose="020B0604020202020204" pitchFamily="34" charset="0"/>
                <a:ea typeface="+mn-ea"/>
              </a:defRPr>
            </a:lvl3pPr>
            <a:lvl4pPr marL="749808" indent="-182880" defTabSz="914400" eaLnBrk="1" latinLnBrk="0" hangingPunct="1">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4pPr>
            <a:lvl5pPr marL="932688" indent="-182880" defTabSz="914400" eaLnBrk="1" latinLnBrk="0" hangingPunct="1">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9pPr>
          </a:lstStyle>
          <a:p>
            <a:pPr marL="383540" lvl="1" fontAlgn="base">
              <a:buClr>
                <a:srgbClr val="E48312"/>
              </a:buClr>
              <a:buFont typeface="Wingdings" panose="05000000000000000000" pitchFamily="2" charset="2"/>
              <a:buChar char="q"/>
              <a:defRPr/>
            </a:pPr>
            <a:r>
              <a:rPr lang="en-US" sz="3500" dirty="0">
                <a:solidFill>
                  <a:srgbClr val="000000"/>
                </a:solidFill>
                <a:latin typeface="Calibri" panose="020F0502020204030204"/>
              </a:rPr>
              <a:t>  	</a:t>
            </a: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Submit your course organizer draft device</a:t>
            </a:r>
            <a:r>
              <a:rPr lang="en-US" sz="3200" dirty="0">
                <a:solidFill>
                  <a:srgbClr val="000000"/>
                </a:solidFill>
                <a:latin typeface="Calibri" panose="020F0502020204030204"/>
              </a:rPr>
              <a:t> and checklist </a:t>
            </a: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to a </a:t>
            </a:r>
            <a:r>
              <a:rPr lang="en-US" sz="3200" dirty="0">
                <a:solidFill>
                  <a:srgbClr val="000000"/>
                </a:solidFill>
                <a:latin typeface="Calibri" panose="020F0502020204030204"/>
              </a:rPr>
              <a:t>professional developer </a:t>
            </a: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for</a:t>
            </a:r>
            <a:r>
              <a:rPr kumimoji="0" lang="en-US" sz="3200" b="0" i="0" u="none" strike="noStrike" kern="1200" cap="none" spc="0" normalizeH="0" noProof="0" dirty="0">
                <a:ln>
                  <a:noFill/>
                </a:ln>
                <a:solidFill>
                  <a:srgbClr val="000000"/>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feedback</a:t>
            </a:r>
            <a:endParaRPr lang="en-US" dirty="0">
              <a:solidFill>
                <a:srgbClr val="000000"/>
              </a:solidFill>
              <a:ea typeface="+mn-ea"/>
              <a:cs typeface="+mn-cs"/>
            </a:endParaRPr>
          </a:p>
          <a:p>
            <a:pPr marL="201168" marR="0" lvl="1" indent="0" algn="l" defTabSz="914400" rtl="0" eaLnBrk="1" fontAlgn="base" latinLnBrk="0" hangingPunct="1">
              <a:lnSpc>
                <a:spcPct val="90000"/>
              </a:lnSpc>
              <a:spcBef>
                <a:spcPts val="200"/>
              </a:spcBef>
              <a:spcAft>
                <a:spcPts val="400"/>
              </a:spcAft>
              <a:buClr>
                <a:srgbClr val="E48312"/>
              </a:buClr>
              <a:buSzTx/>
              <a:buNone/>
              <a:tabLst/>
              <a:defRPr/>
            </a:pPr>
            <a:endParaRPr kumimoji="0" 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1" indent="-182880" algn="l" defTabSz="914400" rtl="0" eaLnBrk="1" fontAlgn="base" latinLnBrk="0" hangingPunct="1">
              <a:lnSpc>
                <a:spcPct val="90000"/>
              </a:lnSpc>
              <a:spcBef>
                <a:spcPts val="200"/>
              </a:spcBef>
              <a:spcAft>
                <a:spcPts val="400"/>
              </a:spcAft>
              <a:buClr>
                <a:srgbClr val="E48312"/>
              </a:buClr>
              <a:buSzTx/>
              <a:buFont typeface="Wingdings" panose="05000000000000000000" pitchFamily="2" charset="2"/>
              <a:buChar char="q"/>
              <a:tabLst/>
              <a:defRPr/>
            </a:pPr>
            <a:r>
              <a:rPr lang="en-US" sz="3200" dirty="0">
                <a:solidFill>
                  <a:srgbClr val="000000">
                    <a:lumMod val="75000"/>
                    <a:lumOff val="25000"/>
                  </a:srgbClr>
                </a:solidFill>
                <a:latin typeface="Calibri" panose="020F0502020204030204"/>
              </a:rPr>
              <a:t>Exit Ticket Questions to be answered on Index Card:</a:t>
            </a:r>
          </a:p>
          <a:p>
            <a:pPr marL="383540" lvl="2" indent="0" fontAlgn="base">
              <a:buClr>
                <a:srgbClr val="E48312"/>
              </a:buClr>
              <a:buNone/>
              <a:defRPr/>
            </a:pPr>
            <a:endParaRPr lang="en-US" sz="2800" b="0" i="0" u="none" strike="noStrike" kern="1200" cap="none" spc="0" normalizeH="0" baseline="0" noProof="0" dirty="0">
              <a:ln>
                <a:noFill/>
              </a:ln>
              <a:solidFill>
                <a:srgbClr val="FF0000"/>
              </a:solidFill>
              <a:effectLst/>
              <a:uLnTx/>
              <a:uFillTx/>
              <a:latin typeface="Calibri" panose="020F0502020204030204"/>
              <a:cs typeface="Calibri"/>
            </a:endParaRPr>
          </a:p>
          <a:p>
            <a:pPr marL="91440" marR="0" lvl="0" indent="-91440" algn="l" defTabSz="914400" rtl="0" eaLnBrk="1" fontAlgn="base"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5692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nsight-fuel.com/wp-content/uploads/Right-Tool-for-the-Job-InSight-2013-compr-web-version-6218a175.jpg"/>
          <p:cNvPicPr>
            <a:picLocks noChangeAspect="1" noChangeArrowheads="1"/>
          </p:cNvPicPr>
          <p:nvPr/>
        </p:nvPicPr>
        <p:blipFill rotWithShape="1">
          <a:blip r:embed="rId2">
            <a:extLst>
              <a:ext uri="{28A0092B-C50C-407E-A947-70E740481C1C}">
                <a14:useLocalDpi xmlns:a14="http://schemas.microsoft.com/office/drawing/2010/main" val="0"/>
              </a:ext>
            </a:extLst>
          </a:blip>
          <a:srcRect l="35950" t="-505" r="12871" b="505"/>
          <a:stretch/>
        </p:blipFill>
        <p:spPr bwMode="auto">
          <a:xfrm>
            <a:off x="472440" y="441960"/>
            <a:ext cx="5151120" cy="60389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89320" y="563246"/>
            <a:ext cx="2830830" cy="5807074"/>
          </a:xfrm>
        </p:spPr>
        <p:txBody>
          <a:bodyPr>
            <a:normAutofit/>
          </a:bodyPr>
          <a:lstStyle/>
          <a:p>
            <a:pPr algn="ctr"/>
            <a:r>
              <a:rPr lang="en-US" sz="6000" b="1" dirty="0" smtClean="0">
                <a:latin typeface="+mn-lt"/>
              </a:rPr>
              <a:t>Do you ever feel like this?</a:t>
            </a:r>
            <a:endParaRPr lang="en-US" sz="6000" b="1" dirty="0">
              <a:latin typeface="+mn-lt"/>
            </a:endParaRPr>
          </a:p>
        </p:txBody>
      </p:sp>
    </p:spTree>
    <p:extLst>
      <p:ext uri="{BB962C8B-B14F-4D97-AF65-F5344CB8AC3E}">
        <p14:creationId xmlns:p14="http://schemas.microsoft.com/office/powerpoint/2010/main" val="35197223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Do:</a:t>
            </a: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A8E1FE6-4A9F-42F0-8150-6FEDD84DF393}"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5" name="TextBox 4"/>
          <p:cNvSpPr txBox="1"/>
          <p:nvPr/>
        </p:nvSpPr>
        <p:spPr>
          <a:xfrm>
            <a:off x="117987" y="1737361"/>
            <a:ext cx="8849031" cy="4551144"/>
          </a:xfrm>
          <a:prstGeom prst="rect">
            <a:avLst/>
          </a:prstGeom>
        </p:spPr>
        <p:txBody>
          <a:bodyPr vert="horz" lIns="0" tIns="45720" rIns="0" bIns="45720" rtlCol="0">
            <a:normAutofit/>
          </a:bodyPr>
          <a:lstStyle>
            <a:lvl1pPr marL="91440" indent="-91440" defTabSz="91440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a:solidFill>
                  <a:schemeClr val="tx1">
                    <a:lumMod val="75000"/>
                    <a:lumOff val="25000"/>
                  </a:schemeClr>
                </a:solidFill>
                <a:latin typeface="Arial" panose="020B0604020202020204" pitchFamily="34" charset="0"/>
                <a:ea typeface="+mn-ea"/>
              </a:defRPr>
            </a:lvl1pPr>
            <a:lvl2pPr marL="384048" indent="-182880" defTabSz="914400" eaLnBrk="1" latinLnBrk="0" hangingPunct="1">
              <a:lnSpc>
                <a:spcPct val="90000"/>
              </a:lnSpc>
              <a:spcBef>
                <a:spcPts val="200"/>
              </a:spcBef>
              <a:spcAft>
                <a:spcPts val="400"/>
              </a:spcAft>
              <a:buClr>
                <a:schemeClr val="accent1"/>
              </a:buClr>
              <a:buFont typeface="Calibri" pitchFamily="34" charset="0"/>
              <a:buChar char="◦"/>
              <a:defRPr sz="1800">
                <a:solidFill>
                  <a:schemeClr val="tx1">
                    <a:lumMod val="75000"/>
                    <a:lumOff val="25000"/>
                  </a:schemeClr>
                </a:solidFill>
                <a:latin typeface="+mn-lt"/>
                <a:ea typeface="+mn-ea"/>
              </a:defRPr>
            </a:lvl2pPr>
            <a:lvl3pPr marL="566928" lvl="2" indent="-182880" defTabSz="914400" eaLnBrk="1" latinLnBrk="0" hangingPunct="1">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Arial" panose="020B0604020202020204" pitchFamily="34" charset="0"/>
                <a:ea typeface="+mn-ea"/>
              </a:defRPr>
            </a:lvl3pPr>
            <a:lvl4pPr marL="749808" indent="-182880" defTabSz="914400" eaLnBrk="1" latinLnBrk="0" hangingPunct="1">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4pPr>
            <a:lvl5pPr marL="932688" indent="-182880" defTabSz="914400" eaLnBrk="1" latinLnBrk="0" hangingPunct="1">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9pPr>
          </a:lstStyle>
          <a:p>
            <a:pPr marL="715518" marR="0" lvl="1" indent="-514350" algn="l" defTabSz="914400" rtl="0" eaLnBrk="1" fontAlgn="base" latinLnBrk="0" hangingPunct="1">
              <a:lnSpc>
                <a:spcPct val="90000"/>
              </a:lnSpc>
              <a:spcBef>
                <a:spcPts val="200"/>
              </a:spcBef>
              <a:spcAft>
                <a:spcPts val="400"/>
              </a:spcAft>
              <a:buClr>
                <a:srgbClr val="E48312"/>
              </a:buClr>
              <a:buSzTx/>
              <a:buFont typeface="+mj-lt"/>
              <a:buAutoNum type="arabicPeriod"/>
              <a:tabLst/>
              <a:defRPr/>
            </a:pPr>
            <a:r>
              <a:rPr kumimoji="0" 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Submit your course organizer draft device to a professional developer for feedback</a:t>
            </a:r>
          </a:p>
          <a:p>
            <a:pPr marL="715518" marR="0" lvl="1" indent="-514350" algn="l" defTabSz="914400" rtl="0" eaLnBrk="1" fontAlgn="base" latinLnBrk="0" hangingPunct="1">
              <a:lnSpc>
                <a:spcPct val="90000"/>
              </a:lnSpc>
              <a:spcBef>
                <a:spcPts val="200"/>
              </a:spcBef>
              <a:spcAft>
                <a:spcPts val="400"/>
              </a:spcAft>
              <a:buClr>
                <a:srgbClr val="E48312"/>
              </a:buClr>
              <a:buSzTx/>
              <a:buFont typeface="+mj-lt"/>
              <a:buAutoNum type="arabicPeriod"/>
              <a:tabLst/>
              <a:defRPr/>
            </a:pPr>
            <a:r>
              <a:rPr kumimoji="0" 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In EDU complete the following:</a:t>
            </a:r>
          </a:p>
          <a:p>
            <a:pPr marL="566928" marR="0" lvl="2" indent="-182880" algn="l" defTabSz="914400" rtl="0" eaLnBrk="1" fontAlgn="base" latinLnBrk="0" hangingPunct="1">
              <a:lnSpc>
                <a:spcPct val="90000"/>
              </a:lnSpc>
              <a:spcBef>
                <a:spcPts val="200"/>
              </a:spcBef>
              <a:spcAft>
                <a:spcPts val="400"/>
              </a:spcAft>
              <a:buClr>
                <a:srgbClr val="E48312"/>
              </a:buClr>
              <a:buSzTx/>
              <a:buFont typeface="Wingdings" panose="05000000000000000000" pitchFamily="2" charset="2"/>
              <a:buChar char="q"/>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CER Baseline 2018-19 (Your School’s Class)</a:t>
            </a:r>
          </a:p>
          <a:p>
            <a:pPr marL="566928" marR="0" lvl="2" indent="-182880" algn="l" defTabSz="914400" rtl="0" eaLnBrk="1" fontAlgn="base" latinLnBrk="0" hangingPunct="1">
              <a:lnSpc>
                <a:spcPct val="90000"/>
              </a:lnSpc>
              <a:spcBef>
                <a:spcPts val="200"/>
              </a:spcBef>
              <a:spcAft>
                <a:spcPts val="400"/>
              </a:spcAft>
              <a:buClr>
                <a:srgbClr val="E48312"/>
              </a:buClr>
              <a:buSzTx/>
              <a:buFont typeface="Wingdings" panose="05000000000000000000" pitchFamily="2" charset="2"/>
              <a:buChar char="q"/>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Course Organizer knowledge Check (SPC Class) </a:t>
            </a:r>
            <a:r>
              <a:rPr kumimoji="0" lang="en-US" sz="2800" b="0" i="0" u="none" strike="noStrike" kern="1200" cap="none" spc="0" normalizeH="0" baseline="0" noProof="0" dirty="0">
                <a:ln>
                  <a:noFill/>
                </a:ln>
                <a:solidFill>
                  <a:srgbClr val="2683C6"/>
                </a:solidFill>
                <a:effectLst/>
                <a:uLnTx/>
                <a:uFillTx/>
                <a:latin typeface="Calibri" panose="020F0502020204030204"/>
                <a:ea typeface="+mn-ea"/>
                <a:cs typeface="+mn-cs"/>
              </a:rPr>
              <a:t>80%</a:t>
            </a:r>
          </a:p>
          <a:p>
            <a:pPr marL="566928" marR="0" lvl="2" indent="-182880" algn="l" defTabSz="914400" rtl="0" eaLnBrk="1" fontAlgn="base" latinLnBrk="0" hangingPunct="1">
              <a:lnSpc>
                <a:spcPct val="90000"/>
              </a:lnSpc>
              <a:spcBef>
                <a:spcPts val="200"/>
              </a:spcBef>
              <a:spcAft>
                <a:spcPts val="400"/>
              </a:spcAft>
              <a:buClr>
                <a:srgbClr val="E48312"/>
              </a:buClr>
              <a:buSzTx/>
              <a:buFont typeface="Wingdings" panose="05000000000000000000" pitchFamily="2" charset="2"/>
              <a:buChar char="q"/>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Course Organizer Session Evaluation (SPC Class)</a:t>
            </a:r>
          </a:p>
          <a:p>
            <a:pPr marL="384048" marR="0" lvl="2" indent="0" algn="l" defTabSz="914400" rtl="0" eaLnBrk="1" fontAlgn="base" latinLnBrk="0" hangingPunct="1">
              <a:lnSpc>
                <a:spcPct val="90000"/>
              </a:lnSpc>
              <a:spcBef>
                <a:spcPts val="200"/>
              </a:spcBef>
              <a:spcAft>
                <a:spcPts val="400"/>
              </a:spcAft>
              <a:buClr>
                <a:srgbClr val="E48312"/>
              </a:buClr>
              <a:buSzTx/>
              <a:buFont typeface="Calibri" pitchFamily="34" charset="0"/>
              <a:buNone/>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base"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629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Do:</a:t>
            </a: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University of Kansas Center for Research on Learning  2006</a:t>
            </a: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A8E1FE6-4A9F-42F0-8150-6FEDD84DF393}"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5" name="TextBox 4"/>
          <p:cNvSpPr txBox="1"/>
          <p:nvPr/>
        </p:nvSpPr>
        <p:spPr>
          <a:xfrm>
            <a:off x="822960" y="1737361"/>
            <a:ext cx="7887904" cy="4551144"/>
          </a:xfrm>
          <a:prstGeom prst="rect">
            <a:avLst/>
          </a:prstGeom>
        </p:spPr>
        <p:txBody>
          <a:bodyPr vert="horz" lIns="0" tIns="45720" rIns="0" bIns="45720" rtlCol="0">
            <a:normAutofit/>
          </a:bodyPr>
          <a:lstStyle>
            <a:lvl1pPr marL="91440" indent="-91440" defTabSz="91440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a:solidFill>
                  <a:schemeClr val="tx1">
                    <a:lumMod val="75000"/>
                    <a:lumOff val="25000"/>
                  </a:schemeClr>
                </a:solidFill>
                <a:latin typeface="Arial" panose="020B0604020202020204" pitchFamily="34" charset="0"/>
                <a:ea typeface="+mn-ea"/>
              </a:defRPr>
            </a:lvl1pPr>
            <a:lvl2pPr marL="384048" indent="-182880" defTabSz="914400" eaLnBrk="1" latinLnBrk="0" hangingPunct="1">
              <a:lnSpc>
                <a:spcPct val="90000"/>
              </a:lnSpc>
              <a:spcBef>
                <a:spcPts val="200"/>
              </a:spcBef>
              <a:spcAft>
                <a:spcPts val="400"/>
              </a:spcAft>
              <a:buClr>
                <a:schemeClr val="accent1"/>
              </a:buClr>
              <a:buFont typeface="Calibri" pitchFamily="34" charset="0"/>
              <a:buChar char="◦"/>
              <a:defRPr sz="1800">
                <a:solidFill>
                  <a:schemeClr val="tx1">
                    <a:lumMod val="75000"/>
                    <a:lumOff val="25000"/>
                  </a:schemeClr>
                </a:solidFill>
                <a:latin typeface="+mn-lt"/>
                <a:ea typeface="+mn-ea"/>
              </a:defRPr>
            </a:lvl2pPr>
            <a:lvl3pPr marL="566928" lvl="2" indent="-182880" defTabSz="914400" eaLnBrk="1" latinLnBrk="0" hangingPunct="1">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Arial" panose="020B0604020202020204" pitchFamily="34" charset="0"/>
                <a:ea typeface="+mn-ea"/>
              </a:defRPr>
            </a:lvl3pPr>
            <a:lvl4pPr marL="749808" indent="-182880" defTabSz="914400" eaLnBrk="1" latinLnBrk="0" hangingPunct="1">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4pPr>
            <a:lvl5pPr marL="932688" indent="-182880" defTabSz="914400" eaLnBrk="1" latinLnBrk="0" hangingPunct="1">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ea typeface="+mn-ea"/>
              </a:defRPr>
            </a:lvl9pPr>
          </a:lstStyle>
          <a:p>
            <a:pPr marL="384048" marR="0" lvl="1" indent="-182880" algn="l" defTabSz="914400" rtl="0" eaLnBrk="1" fontAlgn="base" latinLnBrk="0" hangingPunct="1">
              <a:lnSpc>
                <a:spcPct val="90000"/>
              </a:lnSpc>
              <a:spcBef>
                <a:spcPts val="200"/>
              </a:spcBef>
              <a:spcAft>
                <a:spcPts val="400"/>
              </a:spcAft>
              <a:buClr>
                <a:srgbClr val="E48312"/>
              </a:buClr>
              <a:buSzTx/>
              <a:buFont typeface="Wingdings" panose="05000000000000000000" pitchFamily="2" charset="2"/>
              <a:buChar char="q"/>
              <a:tabLst/>
              <a:defRPr/>
            </a:pPr>
            <a:r>
              <a:rPr kumimoji="0" lang="en-US" sz="35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Submit your course organizer draft device to a </a:t>
            </a:r>
            <a:r>
              <a:rPr lang="en-US" sz="3200" dirty="0">
                <a:solidFill>
                  <a:srgbClr val="000000">
                    <a:lumMod val="75000"/>
                    <a:lumOff val="25000"/>
                  </a:srgbClr>
                </a:solidFill>
                <a:latin typeface="Calibri" panose="020F0502020204030204"/>
              </a:rPr>
              <a:t>professional developer </a:t>
            </a:r>
            <a:r>
              <a:rPr kumimoji="0" 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for</a:t>
            </a:r>
            <a:r>
              <a:rPr kumimoji="0" lang="en-US" sz="3200" b="0" i="0" u="none" strike="noStrike" kern="1200" cap="none" spc="0" normalizeH="0" noProof="0" dirty="0">
                <a:ln>
                  <a:noFill/>
                </a:ln>
                <a:solidFill>
                  <a:srgbClr val="000000">
                    <a:lumMod val="75000"/>
                    <a:lumOff val="25000"/>
                  </a:srgbClr>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feedback</a:t>
            </a:r>
          </a:p>
          <a:p>
            <a:pPr marL="201168" marR="0" lvl="1" indent="0" algn="l" defTabSz="914400" rtl="0" eaLnBrk="1" fontAlgn="base" latinLnBrk="0" hangingPunct="1">
              <a:lnSpc>
                <a:spcPct val="90000"/>
              </a:lnSpc>
              <a:spcBef>
                <a:spcPts val="200"/>
              </a:spcBef>
              <a:spcAft>
                <a:spcPts val="400"/>
              </a:spcAft>
              <a:buClr>
                <a:srgbClr val="E48312"/>
              </a:buClr>
              <a:buSzTx/>
              <a:buNone/>
              <a:tabLst/>
              <a:defRPr/>
            </a:pPr>
            <a:endParaRPr kumimoji="0" 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1" indent="-182880" algn="l" defTabSz="914400" rtl="0" eaLnBrk="1" fontAlgn="base" latinLnBrk="0" hangingPunct="1">
              <a:lnSpc>
                <a:spcPct val="90000"/>
              </a:lnSpc>
              <a:spcBef>
                <a:spcPts val="200"/>
              </a:spcBef>
              <a:spcAft>
                <a:spcPts val="400"/>
              </a:spcAft>
              <a:buClr>
                <a:srgbClr val="E48312"/>
              </a:buClr>
              <a:buSzTx/>
              <a:buFont typeface="Wingdings" panose="05000000000000000000" pitchFamily="2" charset="2"/>
              <a:buChar char="q"/>
              <a:tabLst/>
              <a:defRPr/>
            </a:pPr>
            <a:r>
              <a:rPr kumimoji="0" 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In EDU,</a:t>
            </a:r>
            <a:r>
              <a:rPr kumimoji="0" lang="en-US" sz="3200" b="0" i="0" u="none" strike="noStrike" kern="1200" cap="none" spc="0" normalizeH="0" noProof="0" dirty="0">
                <a:ln>
                  <a:noFill/>
                </a:ln>
                <a:solidFill>
                  <a:srgbClr val="000000">
                    <a:lumMod val="75000"/>
                    <a:lumOff val="25000"/>
                  </a:srgbClr>
                </a:solidFill>
                <a:effectLst/>
                <a:uLnTx/>
                <a:uFillTx/>
                <a:latin typeface="Calibri" panose="020F0502020204030204"/>
                <a:ea typeface="+mn-ea"/>
                <a:cs typeface="+mn-cs"/>
              </a:rPr>
              <a:t> complete the following:</a:t>
            </a:r>
            <a:endParaRPr kumimoji="0" 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lvl="2" fontAlgn="base">
              <a:buClr>
                <a:srgbClr val="E48312"/>
              </a:buClr>
              <a:buFont typeface="Wingdings" panose="05000000000000000000" pitchFamily="2" charset="2"/>
              <a:buChar char="q"/>
              <a:defRPr/>
            </a:pPr>
            <a:r>
              <a:rPr kumimoji="0" lang="en-US" sz="3200" b="1" i="0" u="none" strike="noStrike" kern="1200" cap="none" spc="0" normalizeH="0" baseline="0" noProof="0" dirty="0">
                <a:ln>
                  <a:noFill/>
                </a:ln>
                <a:solidFill>
                  <a:srgbClr val="92D050"/>
                </a:solidFill>
                <a:effectLst/>
                <a:uLnTx/>
                <a:uFillTx/>
                <a:latin typeface="+mn-lt"/>
              </a:rPr>
              <a:t>Course Organizer Knowledge Check</a:t>
            </a:r>
            <a:endParaRPr lang="en-US" sz="3200" dirty="0">
              <a:solidFill>
                <a:srgbClr val="000000">
                  <a:lumMod val="75000"/>
                  <a:lumOff val="25000"/>
                </a:srgbClr>
              </a:solidFill>
              <a:latin typeface="+mn-lt"/>
            </a:endParaRPr>
          </a:p>
          <a:p>
            <a:pPr lvl="2" fontAlgn="base">
              <a:buClr>
                <a:srgbClr val="E48312"/>
              </a:buClr>
              <a:buFont typeface="Wingdings" panose="05000000000000000000" pitchFamily="2" charset="2"/>
              <a:buChar char="q"/>
              <a:defRPr/>
            </a:pPr>
            <a:r>
              <a:rPr kumimoji="0" lang="en-US" sz="3200" b="1" i="0" u="none" strike="noStrike" kern="1200" cap="none" spc="0" normalizeH="0" baseline="0" noProof="0" dirty="0">
                <a:ln>
                  <a:noFill/>
                </a:ln>
                <a:solidFill>
                  <a:srgbClr val="92D050"/>
                </a:solidFill>
                <a:effectLst/>
                <a:uLnTx/>
                <a:uFillTx/>
                <a:latin typeface="+mn-lt"/>
              </a:rPr>
              <a:t>Workshop Evaluation</a:t>
            </a:r>
          </a:p>
          <a:p>
            <a:pPr lvl="2" fontAlgn="base">
              <a:buClr>
                <a:srgbClr val="E48312"/>
              </a:buClr>
              <a:buFont typeface="Wingdings" panose="05000000000000000000" pitchFamily="2" charset="2"/>
              <a:buChar char="q"/>
              <a:defRPr/>
            </a:pPr>
            <a:r>
              <a:rPr lang="en-US" sz="3200" b="1" noProof="0" dirty="0">
                <a:solidFill>
                  <a:srgbClr val="92D050"/>
                </a:solidFill>
                <a:latin typeface="+mn-lt"/>
              </a:rPr>
              <a:t>Baseline Survey</a:t>
            </a:r>
            <a:endParaRPr kumimoji="0" lang="en-US" sz="3200" b="0" i="0" u="none" strike="noStrike" kern="1200" cap="none" spc="0" normalizeH="0" baseline="0" noProof="0" dirty="0">
              <a:ln>
                <a:noFill/>
              </a:ln>
              <a:solidFill>
                <a:srgbClr val="000000">
                  <a:lumMod val="75000"/>
                  <a:lumOff val="25000"/>
                </a:srgbClr>
              </a:solidFill>
              <a:effectLst/>
              <a:uLnTx/>
              <a:uFillTx/>
              <a:latin typeface="+mn-lt"/>
            </a:endParaRPr>
          </a:p>
          <a:p>
            <a:pPr marL="384048" marR="0" lvl="1" indent="-182880" algn="l" defTabSz="914400" rtl="0" eaLnBrk="1" fontAlgn="base" latinLnBrk="0" hangingPunct="1">
              <a:lnSpc>
                <a:spcPct val="90000"/>
              </a:lnSpc>
              <a:spcBef>
                <a:spcPts val="200"/>
              </a:spcBef>
              <a:spcAft>
                <a:spcPts val="400"/>
              </a:spcAft>
              <a:buClr>
                <a:srgbClr val="E48312"/>
              </a:buClr>
              <a:buSzTx/>
              <a:buFont typeface="Calibri" pitchFamily="34" charset="0"/>
              <a:buChar char="◦"/>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base"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834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nvGraphicFramePr>
        <p:xfrm>
          <a:off x="626986" y="630939"/>
          <a:ext cx="7486456" cy="5426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0702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8" name="Shape 1138"/>
          <p:cNvSpPr>
            <a:spLocks noGrp="1"/>
          </p:cNvSpPr>
          <p:nvPr>
            <p:ph type="title"/>
          </p:nvPr>
        </p:nvSpPr>
        <p:spPr>
          <a:xfrm>
            <a:off x="762000" y="762000"/>
            <a:ext cx="7924800" cy="1143000"/>
          </a:xfrm>
          <a:prstGeom prst="roundRect">
            <a:avLst>
              <a:gd name="adj" fmla="val 21667"/>
            </a:avLst>
          </a:prstGeom>
        </p:spPr>
        <p:txBody>
          <a:bodyPr lIns="91425" tIns="45700" rIns="91425" bIns="45700" anchorCtr="0">
            <a:noAutofit/>
          </a:bodyPr>
          <a:lstStyle/>
          <a:p>
            <a:pPr>
              <a:lnSpc>
                <a:spcPct val="90000"/>
              </a:lnSpc>
              <a:spcBef>
                <a:spcPts val="0"/>
              </a:spcBef>
              <a:spcAft>
                <a:spcPts val="0"/>
              </a:spcAft>
              <a:buSzPct val="25000"/>
              <a:defRPr/>
            </a:pPr>
            <a:r>
              <a:rPr lang="en-US" sz="5400" b="1" dirty="0">
                <a:solidFill>
                  <a:schemeClr val="dk2"/>
                </a:solidFill>
                <a:latin typeface="Arial"/>
                <a:ea typeface="Arial"/>
                <a:cs typeface="Arial"/>
                <a:sym typeface="Arial"/>
              </a:rPr>
              <a:t>SIM EDU</a:t>
            </a:r>
          </a:p>
        </p:txBody>
      </p:sp>
      <p:sp>
        <p:nvSpPr>
          <p:cNvPr id="179203" name="Shape 1139"/>
          <p:cNvSpPr txBox="1">
            <a:spLocks noChangeArrowheads="1"/>
          </p:cNvSpPr>
          <p:nvPr/>
        </p:nvSpPr>
        <p:spPr bwMode="auto">
          <a:xfrm>
            <a:off x="1112838" y="3151188"/>
            <a:ext cx="73850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http://sim.edu20.org/</a:t>
            </a:r>
          </a:p>
        </p:txBody>
      </p:sp>
      <p:pic>
        <p:nvPicPr>
          <p:cNvPr id="1792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8575" y="2146300"/>
            <a:ext cx="3228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564622"/>
      </p:ext>
    </p:extLst>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460" y="-1"/>
            <a:ext cx="14215460" cy="1743959"/>
          </a:xfrm>
          <a:prstGeom prst="rect">
            <a:avLst/>
          </a:prstGeom>
        </p:spPr>
      </p:pic>
      <p:grpSp>
        <p:nvGrpSpPr>
          <p:cNvPr id="8" name="Group 7"/>
          <p:cNvGrpSpPr/>
          <p:nvPr/>
        </p:nvGrpSpPr>
        <p:grpSpPr>
          <a:xfrm>
            <a:off x="418394" y="2499041"/>
            <a:ext cx="2553406" cy="2170792"/>
            <a:chOff x="2650" y="1628094"/>
            <a:chExt cx="2330195" cy="2170792"/>
          </a:xfrm>
        </p:grpSpPr>
        <p:sp>
          <p:nvSpPr>
            <p:cNvPr id="9" name="Rounded Rectangle 8"/>
            <p:cNvSpPr/>
            <p:nvPr/>
          </p:nvSpPr>
          <p:spPr>
            <a:xfrm>
              <a:off x="2650" y="1628094"/>
              <a:ext cx="2330195" cy="2170792"/>
            </a:xfrm>
            <a:prstGeom prst="roundRect">
              <a:avLst/>
            </a:prstGeom>
            <a:gradFill rotWithShape="1">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10" name="Rounded Rectangle 4"/>
            <p:cNvSpPr/>
            <p:nvPr/>
          </p:nvSpPr>
          <p:spPr>
            <a:xfrm>
              <a:off x="108619" y="1734063"/>
              <a:ext cx="2118257" cy="1958854"/>
            </a:xfrm>
            <a:prstGeom prst="rect">
              <a:avLst/>
            </a:prstGeom>
            <a:noFill/>
            <a:ln>
              <a:noFill/>
            </a:ln>
            <a:effectLst/>
          </p:spPr>
          <p:txBody>
            <a:bodyPr spcFirstLastPara="0" vert="horz" wrap="square" lIns="156210" tIns="156210" rIns="156210" bIns="156210" numCol="1" spcCol="1270" anchor="ctr" anchorCtr="0">
              <a:noAutofit/>
            </a:bodyPr>
            <a:lstStyle/>
            <a:p>
              <a:pPr algn="ctr" defTabSz="1822450">
                <a:lnSpc>
                  <a:spcPct val="90000"/>
                </a:lnSpc>
                <a:spcBef>
                  <a:spcPct val="0"/>
                </a:spcBef>
                <a:spcAft>
                  <a:spcPct val="35000"/>
                </a:spcAft>
                <a:defRPr/>
              </a:pPr>
              <a:r>
                <a:rPr lang="en-US" sz="4100" kern="0" dirty="0">
                  <a:solidFill>
                    <a:prstClr val="white"/>
                  </a:solidFill>
                  <a:latin typeface="Arial"/>
                  <a:ea typeface="ＭＳ Ｐゴシック"/>
                </a:rPr>
                <a:t>Problem</a:t>
              </a:r>
            </a:p>
          </p:txBody>
        </p:sp>
      </p:grpSp>
      <p:sp>
        <p:nvSpPr>
          <p:cNvPr id="11" name="TextBox 10"/>
          <p:cNvSpPr txBox="1"/>
          <p:nvPr/>
        </p:nvSpPr>
        <p:spPr>
          <a:xfrm>
            <a:off x="3535052" y="2594094"/>
            <a:ext cx="5298170" cy="2339102"/>
          </a:xfrm>
          <a:prstGeom prst="rect">
            <a:avLst/>
          </a:prstGeom>
          <a:noFill/>
        </p:spPr>
        <p:txBody>
          <a:bodyPr wrap="square" rtlCol="0">
            <a:spAutoFit/>
          </a:bodyPr>
          <a:lstStyle/>
          <a:p>
            <a:r>
              <a:rPr lang="en-US" sz="3200" dirty="0">
                <a:solidFill>
                  <a:prstClr val="black"/>
                </a:solidFill>
                <a:latin typeface="Arial"/>
                <a:ea typeface="ＭＳ Ｐゴシック"/>
              </a:rPr>
              <a:t>Math and Science Teachers</a:t>
            </a:r>
          </a:p>
          <a:p>
            <a:endParaRPr lang="en-US" dirty="0">
              <a:solidFill>
                <a:prstClr val="black"/>
              </a:solidFill>
              <a:latin typeface="Arial"/>
              <a:ea typeface="ＭＳ Ｐゴシック"/>
            </a:endParaRPr>
          </a:p>
          <a:p>
            <a:pPr marL="285750" indent="-285750">
              <a:buFont typeface="Wingdings" charset="2"/>
              <a:buChar char="u"/>
            </a:pPr>
            <a:r>
              <a:rPr lang="en-US" sz="2400" dirty="0">
                <a:solidFill>
                  <a:prstClr val="black"/>
                </a:solidFill>
                <a:latin typeface="Arial"/>
                <a:ea typeface="ＭＳ Ｐゴシック"/>
              </a:rPr>
              <a:t>New to building and teaching </a:t>
            </a:r>
          </a:p>
          <a:p>
            <a:pPr marL="285750" indent="-285750">
              <a:buFont typeface="Wingdings" charset="2"/>
              <a:buChar char="u"/>
            </a:pPr>
            <a:r>
              <a:rPr lang="en-US" sz="2400" dirty="0">
                <a:solidFill>
                  <a:prstClr val="black"/>
                </a:solidFill>
                <a:latin typeface="Arial"/>
                <a:ea typeface="ＭＳ Ｐゴシック"/>
              </a:rPr>
              <a:t>New administration</a:t>
            </a:r>
          </a:p>
          <a:p>
            <a:pPr marL="285750" indent="-285750">
              <a:buFont typeface="Wingdings" charset="2"/>
              <a:buChar char="u"/>
            </a:pPr>
            <a:r>
              <a:rPr lang="en-US" sz="2400" dirty="0">
                <a:solidFill>
                  <a:prstClr val="black"/>
                </a:solidFill>
                <a:latin typeface="Arial"/>
                <a:ea typeface="ＭＳ Ｐゴシック"/>
              </a:rPr>
              <a:t>Identifying areas of struggle for students</a:t>
            </a:r>
          </a:p>
        </p:txBody>
      </p:sp>
    </p:spTree>
    <p:extLst>
      <p:ext uri="{BB962C8B-B14F-4D97-AF65-F5344CB8AC3E}">
        <p14:creationId xmlns:p14="http://schemas.microsoft.com/office/powerpoint/2010/main" val="1429113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460" y="-1"/>
            <a:ext cx="14215460" cy="1743959"/>
          </a:xfrm>
          <a:prstGeom prst="rect">
            <a:avLst/>
          </a:prstGeom>
        </p:spPr>
      </p:pic>
      <p:sp>
        <p:nvSpPr>
          <p:cNvPr id="11" name="TextBox 10"/>
          <p:cNvSpPr txBox="1"/>
          <p:nvPr/>
        </p:nvSpPr>
        <p:spPr>
          <a:xfrm>
            <a:off x="3535052" y="2594094"/>
            <a:ext cx="5298170" cy="3816429"/>
          </a:xfrm>
          <a:prstGeom prst="rect">
            <a:avLst/>
          </a:prstGeom>
          <a:noFill/>
        </p:spPr>
        <p:txBody>
          <a:bodyPr wrap="square" rtlCol="0">
            <a:spAutoFit/>
          </a:bodyPr>
          <a:lstStyle/>
          <a:p>
            <a:r>
              <a:rPr lang="en-US" sz="3200" dirty="0">
                <a:solidFill>
                  <a:prstClr val="black"/>
                </a:solidFill>
                <a:latin typeface="Arial"/>
                <a:ea typeface="ＭＳ Ｐゴシック"/>
              </a:rPr>
              <a:t>Slow and Steady (2 Years)</a:t>
            </a:r>
          </a:p>
          <a:p>
            <a:endParaRPr lang="en-US" dirty="0">
              <a:solidFill>
                <a:prstClr val="black"/>
              </a:solidFill>
              <a:latin typeface="Arial"/>
              <a:ea typeface="ＭＳ Ｐゴシック"/>
            </a:endParaRPr>
          </a:p>
          <a:p>
            <a:pPr marL="285750" indent="-285750">
              <a:buFont typeface="Wingdings" charset="2"/>
              <a:buChar char="u"/>
            </a:pPr>
            <a:r>
              <a:rPr lang="en-US" sz="2400" dirty="0">
                <a:solidFill>
                  <a:prstClr val="black"/>
                </a:solidFill>
                <a:latin typeface="Arial"/>
                <a:ea typeface="ＭＳ Ｐゴシック"/>
              </a:rPr>
              <a:t>Implemented Content Enhancement Routines gradually over time</a:t>
            </a:r>
          </a:p>
          <a:p>
            <a:pPr marL="285750" indent="-285750">
              <a:buFont typeface="Wingdings" charset="2"/>
              <a:buChar char="u"/>
            </a:pPr>
            <a:r>
              <a:rPr lang="en-US" sz="2400" dirty="0">
                <a:solidFill>
                  <a:prstClr val="black"/>
                </a:solidFill>
                <a:latin typeface="Arial"/>
                <a:ea typeface="ＭＳ Ｐゴシック"/>
              </a:rPr>
              <a:t>Instructional coach learned along with the teachers and gradually moved to supporting them</a:t>
            </a:r>
          </a:p>
          <a:p>
            <a:pPr marL="285750" indent="-285750">
              <a:buFont typeface="Wingdings" charset="2"/>
              <a:buChar char="u"/>
            </a:pPr>
            <a:r>
              <a:rPr lang="en-US" sz="2400" dirty="0">
                <a:solidFill>
                  <a:prstClr val="black"/>
                </a:solidFill>
                <a:latin typeface="Arial"/>
                <a:ea typeface="ＭＳ Ｐゴシック"/>
              </a:rPr>
              <a:t>Used PLC team to support planning for using CERs</a:t>
            </a:r>
          </a:p>
        </p:txBody>
      </p:sp>
      <p:sp>
        <p:nvSpPr>
          <p:cNvPr id="15" name="Rounded Rectangle 14"/>
          <p:cNvSpPr/>
          <p:nvPr/>
        </p:nvSpPr>
        <p:spPr>
          <a:xfrm>
            <a:off x="799085" y="2987040"/>
            <a:ext cx="2330195" cy="2082800"/>
          </a:xfrm>
          <a:prstGeom prst="roundRect">
            <a:avLst/>
          </a:prstGeom>
          <a:blipFill dpi="0" rotWithShape="0">
            <a:blip r:embed="rId4"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b="35976"/>
            </a:stretch>
          </a:blipFill>
        </p:spPr>
        <p:style>
          <a:lnRef idx="0">
            <a:schemeClr val="lt1">
              <a:hueOff val="0"/>
              <a:satOff val="0"/>
              <a:lumOff val="0"/>
              <a:alphaOff val="0"/>
            </a:schemeClr>
          </a:lnRef>
          <a:fillRef idx="3">
            <a:scrgbClr r="0" g="0" b="0"/>
          </a:fillRef>
          <a:effectRef idx="2">
            <a:schemeClr val="accent4">
              <a:hueOff val="-2232386"/>
              <a:satOff val="13449"/>
              <a:lumOff val="1078"/>
              <a:alphaOff val="0"/>
            </a:schemeClr>
          </a:effectRef>
          <a:fontRef idx="minor">
            <a:schemeClr val="lt1"/>
          </a:fontRef>
        </p:style>
      </p:sp>
      <p:sp>
        <p:nvSpPr>
          <p:cNvPr id="2" name="Rounded Rectangle 1"/>
          <p:cNvSpPr/>
          <p:nvPr/>
        </p:nvSpPr>
        <p:spPr>
          <a:xfrm>
            <a:off x="609600" y="2987040"/>
            <a:ext cx="2519680" cy="2082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p:nvSpPr>
        <p:spPr>
          <a:xfrm>
            <a:off x="828129" y="4210319"/>
            <a:ext cx="2082621" cy="769441"/>
          </a:xfrm>
          <a:prstGeom prst="rect">
            <a:avLst/>
          </a:prstGeom>
          <a:noFill/>
        </p:spPr>
        <p:txBody>
          <a:bodyPr wrap="none" rtlCol="0">
            <a:spAutoFit/>
          </a:bodyPr>
          <a:lstStyle/>
          <a:p>
            <a:pPr algn="ctr" defTabSz="914400"/>
            <a:r>
              <a:rPr lang="en-US" sz="4400" dirty="0">
                <a:solidFill>
                  <a:srgbClr val="44546A"/>
                </a:solidFill>
              </a:rPr>
              <a:t>Solution</a:t>
            </a:r>
          </a:p>
        </p:txBody>
      </p:sp>
    </p:spTree>
    <p:extLst>
      <p:ext uri="{BB962C8B-B14F-4D97-AF65-F5344CB8AC3E}">
        <p14:creationId xmlns:p14="http://schemas.microsoft.com/office/powerpoint/2010/main" val="1659015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460" y="-1"/>
            <a:ext cx="14215460" cy="1743959"/>
          </a:xfrm>
          <a:prstGeom prst="rect">
            <a:avLst/>
          </a:prstGeom>
        </p:spPr>
      </p:pic>
      <p:grpSp>
        <p:nvGrpSpPr>
          <p:cNvPr id="7" name="Group 6"/>
          <p:cNvGrpSpPr/>
          <p:nvPr/>
        </p:nvGrpSpPr>
        <p:grpSpPr>
          <a:xfrm>
            <a:off x="693747" y="3232247"/>
            <a:ext cx="2330195" cy="2170792"/>
            <a:chOff x="2412173" y="3472686"/>
            <a:chExt cx="2330195" cy="2170792"/>
          </a:xfrm>
        </p:grpSpPr>
        <p:sp>
          <p:nvSpPr>
            <p:cNvPr id="8" name="Rounded Rectangle 7"/>
            <p:cNvSpPr/>
            <p:nvPr/>
          </p:nvSpPr>
          <p:spPr>
            <a:xfrm>
              <a:off x="2412173" y="3472686"/>
              <a:ext cx="2330195" cy="2170792"/>
            </a:xfrm>
            <a:prstGeom prst="roundRect">
              <a:avLst/>
            </a:prstGeom>
            <a:solidFill>
              <a:srgbClr val="00C1B4"/>
            </a:solidFill>
          </p:spPr>
          <p:style>
            <a:lnRef idx="0">
              <a:schemeClr val="lt1">
                <a:hueOff val="0"/>
                <a:satOff val="0"/>
                <a:lumOff val="0"/>
                <a:alphaOff val="0"/>
              </a:schemeClr>
            </a:lnRef>
            <a:fillRef idx="3">
              <a:schemeClr val="accent4">
                <a:hueOff val="-4464771"/>
                <a:satOff val="26899"/>
                <a:lumOff val="2156"/>
                <a:alphaOff val="0"/>
              </a:schemeClr>
            </a:fillRef>
            <a:effectRef idx="2">
              <a:schemeClr val="accent4">
                <a:hueOff val="-4464771"/>
                <a:satOff val="26899"/>
                <a:lumOff val="2156"/>
                <a:alphaOff val="0"/>
              </a:schemeClr>
            </a:effectRef>
            <a:fontRef idx="minor">
              <a:schemeClr val="lt1"/>
            </a:fontRef>
          </p:style>
        </p:sp>
        <p:sp>
          <p:nvSpPr>
            <p:cNvPr id="9" name="Rounded Rectangle 4"/>
            <p:cNvSpPr/>
            <p:nvPr/>
          </p:nvSpPr>
          <p:spPr>
            <a:xfrm>
              <a:off x="2508063" y="3583824"/>
              <a:ext cx="2118257" cy="1958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algn="ctr" defTabSz="1822450">
                <a:lnSpc>
                  <a:spcPct val="90000"/>
                </a:lnSpc>
                <a:spcBef>
                  <a:spcPct val="0"/>
                </a:spcBef>
                <a:spcAft>
                  <a:spcPct val="35000"/>
                </a:spcAft>
              </a:pPr>
              <a:r>
                <a:rPr lang="en-US" sz="4100" dirty="0">
                  <a:solidFill>
                    <a:prstClr val="white"/>
                  </a:solidFill>
                </a:rPr>
                <a:t>Results</a:t>
              </a:r>
            </a:p>
          </p:txBody>
        </p:sp>
      </p:grpSp>
      <p:graphicFrame>
        <p:nvGraphicFramePr>
          <p:cNvPr id="10" name="Chart 9"/>
          <p:cNvGraphicFramePr>
            <a:graphicFrameLocks/>
          </p:cNvGraphicFramePr>
          <p:nvPr/>
        </p:nvGraphicFramePr>
        <p:xfrm>
          <a:off x="3119832" y="2076252"/>
          <a:ext cx="5533973" cy="3985183"/>
        </p:xfrm>
        <a:graphic>
          <a:graphicData uri="http://schemas.openxmlformats.org/drawingml/2006/chart">
            <c:chart xmlns:c="http://schemas.openxmlformats.org/drawingml/2006/chart" xmlns:r="http://schemas.openxmlformats.org/officeDocument/2006/relationships" r:id="rId4"/>
          </a:graphicData>
        </a:graphic>
      </p:graphicFrame>
      <p:sp>
        <p:nvSpPr>
          <p:cNvPr id="2" name="5-Point Star 1"/>
          <p:cNvSpPr/>
          <p:nvPr/>
        </p:nvSpPr>
        <p:spPr>
          <a:xfrm>
            <a:off x="109521" y="0"/>
            <a:ext cx="9034479" cy="6858002"/>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prstClr val="black"/>
                </a:solidFill>
              </a:rPr>
              <a:t>Ranked 49th out of 565 middle schools for improvement in Mathematics Achievement from 2015-16 to 2016-17</a:t>
            </a:r>
          </a:p>
        </p:txBody>
      </p:sp>
    </p:spTree>
    <p:extLst>
      <p:ext uri="{BB962C8B-B14F-4D97-AF65-F5344CB8AC3E}">
        <p14:creationId xmlns:p14="http://schemas.microsoft.com/office/powerpoint/2010/main" val="153483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oup 7"/>
          <p:cNvGrpSpPr/>
          <p:nvPr/>
        </p:nvGrpSpPr>
        <p:grpSpPr>
          <a:xfrm>
            <a:off x="418394" y="2499041"/>
            <a:ext cx="2553406" cy="2170792"/>
            <a:chOff x="2650" y="1628094"/>
            <a:chExt cx="2330195" cy="2170792"/>
          </a:xfrm>
        </p:grpSpPr>
        <p:sp>
          <p:nvSpPr>
            <p:cNvPr id="9" name="Rounded Rectangle 8"/>
            <p:cNvSpPr/>
            <p:nvPr/>
          </p:nvSpPr>
          <p:spPr>
            <a:xfrm>
              <a:off x="2650" y="1628094"/>
              <a:ext cx="2330195" cy="2170792"/>
            </a:xfrm>
            <a:prstGeom prst="roundRect">
              <a:avLst/>
            </a:prstGeom>
            <a:gradFill rotWithShape="1">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10" name="Rounded Rectangle 4"/>
            <p:cNvSpPr/>
            <p:nvPr/>
          </p:nvSpPr>
          <p:spPr>
            <a:xfrm>
              <a:off x="108619" y="1734063"/>
              <a:ext cx="2118257" cy="1958854"/>
            </a:xfrm>
            <a:prstGeom prst="rect">
              <a:avLst/>
            </a:prstGeom>
            <a:noFill/>
            <a:ln>
              <a:noFill/>
            </a:ln>
            <a:effectLst/>
          </p:spPr>
          <p:txBody>
            <a:bodyPr spcFirstLastPara="0" vert="horz" wrap="square" lIns="156210" tIns="156210" rIns="156210" bIns="156210" numCol="1" spcCol="1270" anchor="ctr" anchorCtr="0">
              <a:noAutofit/>
            </a:bodyPr>
            <a:lstStyle/>
            <a:p>
              <a:pPr algn="ctr" defTabSz="1822450">
                <a:lnSpc>
                  <a:spcPct val="90000"/>
                </a:lnSpc>
                <a:spcBef>
                  <a:spcPct val="0"/>
                </a:spcBef>
                <a:spcAft>
                  <a:spcPct val="35000"/>
                </a:spcAft>
                <a:defRPr/>
              </a:pPr>
              <a:r>
                <a:rPr lang="en-US" sz="4100" kern="0" dirty="0">
                  <a:solidFill>
                    <a:prstClr val="white"/>
                  </a:solidFill>
                  <a:latin typeface="Arial"/>
                  <a:ea typeface="ＭＳ Ｐゴシック"/>
                </a:rPr>
                <a:t>Problem</a:t>
              </a:r>
            </a:p>
          </p:txBody>
        </p:sp>
      </p:grpSp>
      <p:sp>
        <p:nvSpPr>
          <p:cNvPr id="11" name="TextBox 10"/>
          <p:cNvSpPr txBox="1"/>
          <p:nvPr/>
        </p:nvSpPr>
        <p:spPr>
          <a:xfrm>
            <a:off x="3535052" y="2594094"/>
            <a:ext cx="5298170" cy="2339102"/>
          </a:xfrm>
          <a:prstGeom prst="rect">
            <a:avLst/>
          </a:prstGeom>
          <a:noFill/>
        </p:spPr>
        <p:txBody>
          <a:bodyPr wrap="square" rtlCol="0">
            <a:spAutoFit/>
          </a:bodyPr>
          <a:lstStyle/>
          <a:p>
            <a:r>
              <a:rPr lang="en-US" sz="3200" dirty="0">
                <a:solidFill>
                  <a:prstClr val="black"/>
                </a:solidFill>
                <a:latin typeface="Arial"/>
                <a:ea typeface="ＭＳ Ｐゴシック"/>
              </a:rPr>
              <a:t>Algebra 1 EOC Pass Rates</a:t>
            </a:r>
          </a:p>
          <a:p>
            <a:endParaRPr lang="en-US" dirty="0">
              <a:solidFill>
                <a:prstClr val="black"/>
              </a:solidFill>
              <a:latin typeface="Arial"/>
              <a:ea typeface="ＭＳ Ｐゴシック"/>
            </a:endParaRPr>
          </a:p>
          <a:p>
            <a:pPr marL="285750" indent="-285750">
              <a:buFont typeface="Wingdings" charset="2"/>
              <a:buChar char="u"/>
            </a:pPr>
            <a:r>
              <a:rPr lang="en-US" sz="2400" dirty="0">
                <a:solidFill>
                  <a:prstClr val="black"/>
                </a:solidFill>
                <a:latin typeface="Arial"/>
                <a:ea typeface="ＭＳ Ｐゴシック"/>
              </a:rPr>
              <a:t>Looking for instructional procedures to support all students, but specifically students who have struggled with math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00" y="313038"/>
            <a:ext cx="8387994" cy="1046205"/>
          </a:xfrm>
          <a:prstGeom prst="rect">
            <a:avLst/>
          </a:prstGeom>
        </p:spPr>
      </p:pic>
    </p:spTree>
    <p:extLst>
      <p:ext uri="{BB962C8B-B14F-4D97-AF65-F5344CB8AC3E}">
        <p14:creationId xmlns:p14="http://schemas.microsoft.com/office/powerpoint/2010/main" val="461542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3502101" y="2071272"/>
            <a:ext cx="5298170" cy="4339650"/>
          </a:xfrm>
          <a:prstGeom prst="rect">
            <a:avLst/>
          </a:prstGeom>
          <a:noFill/>
        </p:spPr>
        <p:txBody>
          <a:bodyPr wrap="square" rtlCol="0">
            <a:spAutoFit/>
          </a:bodyPr>
          <a:lstStyle/>
          <a:p>
            <a:r>
              <a:rPr lang="en-US" sz="3200" dirty="0">
                <a:solidFill>
                  <a:prstClr val="black"/>
                </a:solidFill>
                <a:latin typeface="Arial"/>
                <a:ea typeface="ＭＳ Ｐゴシック"/>
              </a:rPr>
              <a:t>PD and Planning Time</a:t>
            </a:r>
          </a:p>
          <a:p>
            <a:endParaRPr lang="en-US" sz="2800" dirty="0">
              <a:solidFill>
                <a:prstClr val="black"/>
              </a:solidFill>
              <a:latin typeface="Arial"/>
              <a:ea typeface="ＭＳ Ｐゴシック"/>
            </a:endParaRPr>
          </a:p>
          <a:p>
            <a:pPr marL="285750" indent="-285750">
              <a:buFont typeface="Wingdings" charset="2"/>
              <a:buChar char="u"/>
            </a:pPr>
            <a:r>
              <a:rPr lang="en-US" sz="2400" dirty="0">
                <a:solidFill>
                  <a:prstClr val="black"/>
                </a:solidFill>
                <a:latin typeface="Arial"/>
                <a:ea typeface="ＭＳ Ｐゴシック"/>
              </a:rPr>
              <a:t>Regular and remedial math classes teachers participated in Content Enhancement Routines professional development</a:t>
            </a:r>
          </a:p>
          <a:p>
            <a:pPr marL="285750" indent="-285750">
              <a:buFont typeface="Wingdings" charset="2"/>
              <a:buChar char="u"/>
            </a:pPr>
            <a:r>
              <a:rPr lang="en-US" sz="2400" dirty="0">
                <a:solidFill>
                  <a:prstClr val="black"/>
                </a:solidFill>
                <a:latin typeface="Arial"/>
                <a:ea typeface="ＭＳ Ｐゴシック"/>
              </a:rPr>
              <a:t>Principal ensured teachers had time to plan together by providing one full day each semester</a:t>
            </a:r>
          </a:p>
          <a:p>
            <a:pPr marL="285750" indent="-285750">
              <a:buFont typeface="Wingdings" charset="2"/>
              <a:buChar char="u"/>
            </a:pPr>
            <a:r>
              <a:rPr lang="en-US" sz="2400" dirty="0">
                <a:solidFill>
                  <a:prstClr val="black"/>
                </a:solidFill>
                <a:latin typeface="Arial"/>
                <a:ea typeface="ＭＳ Ｐゴシック"/>
              </a:rPr>
              <a:t>Teachers attended district facilitated planning sessions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00" y="313038"/>
            <a:ext cx="8387994" cy="1046205"/>
          </a:xfrm>
          <a:prstGeom prst="rect">
            <a:avLst/>
          </a:prstGeom>
        </p:spPr>
      </p:pic>
      <p:sp>
        <p:nvSpPr>
          <p:cNvPr id="7" name="Rounded Rectangle 6"/>
          <p:cNvSpPr/>
          <p:nvPr/>
        </p:nvSpPr>
        <p:spPr>
          <a:xfrm>
            <a:off x="319400" y="3036467"/>
            <a:ext cx="2519680" cy="2082800"/>
          </a:xfrm>
          <a:prstGeom prst="roundRect">
            <a:avLst/>
          </a:prstGeom>
          <a:blipFill dpi="0" rotWithShape="0">
            <a:blip r:embed="rId4"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b="35976"/>
            </a:stretch>
          </a:blipFill>
        </p:spPr>
        <p:style>
          <a:lnRef idx="0">
            <a:schemeClr val="lt1">
              <a:hueOff val="0"/>
              <a:satOff val="0"/>
              <a:lumOff val="0"/>
              <a:alphaOff val="0"/>
            </a:schemeClr>
          </a:lnRef>
          <a:fillRef idx="3">
            <a:scrgbClr r="0" g="0" b="0"/>
          </a:fillRef>
          <a:effectRef idx="2">
            <a:schemeClr val="accent4">
              <a:hueOff val="-2232386"/>
              <a:satOff val="13449"/>
              <a:lumOff val="1078"/>
              <a:alphaOff val="0"/>
            </a:schemeClr>
          </a:effectRef>
          <a:fontRef idx="minor">
            <a:schemeClr val="lt1"/>
          </a:fontRef>
        </p:style>
      </p:sp>
      <p:sp>
        <p:nvSpPr>
          <p:cNvPr id="12" name="Rounded Rectangle 11"/>
          <p:cNvSpPr/>
          <p:nvPr/>
        </p:nvSpPr>
        <p:spPr>
          <a:xfrm>
            <a:off x="319400" y="3036467"/>
            <a:ext cx="2519680" cy="2082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3" name="TextBox 12"/>
          <p:cNvSpPr txBox="1"/>
          <p:nvPr/>
        </p:nvSpPr>
        <p:spPr>
          <a:xfrm>
            <a:off x="537929" y="4290524"/>
            <a:ext cx="2082621" cy="769441"/>
          </a:xfrm>
          <a:prstGeom prst="rect">
            <a:avLst/>
          </a:prstGeom>
          <a:noFill/>
        </p:spPr>
        <p:txBody>
          <a:bodyPr wrap="none" rtlCol="0">
            <a:spAutoFit/>
          </a:bodyPr>
          <a:lstStyle/>
          <a:p>
            <a:pPr algn="ctr" defTabSz="914400"/>
            <a:r>
              <a:rPr lang="en-US" sz="4400" dirty="0">
                <a:solidFill>
                  <a:srgbClr val="44546A"/>
                </a:solidFill>
              </a:rPr>
              <a:t>Solution</a:t>
            </a:r>
          </a:p>
        </p:txBody>
      </p:sp>
    </p:spTree>
    <p:extLst>
      <p:ext uri="{BB962C8B-B14F-4D97-AF65-F5344CB8AC3E}">
        <p14:creationId xmlns:p14="http://schemas.microsoft.com/office/powerpoint/2010/main" val="439108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00" y="313038"/>
            <a:ext cx="8387994" cy="1046205"/>
          </a:xfrm>
          <a:prstGeom prst="rect">
            <a:avLst/>
          </a:prstGeom>
        </p:spPr>
      </p:pic>
      <p:grpSp>
        <p:nvGrpSpPr>
          <p:cNvPr id="8" name="Group 7"/>
          <p:cNvGrpSpPr/>
          <p:nvPr/>
        </p:nvGrpSpPr>
        <p:grpSpPr>
          <a:xfrm>
            <a:off x="146405" y="2558846"/>
            <a:ext cx="2036783" cy="1456795"/>
            <a:chOff x="2412173" y="3472686"/>
            <a:chExt cx="2330195" cy="2170792"/>
          </a:xfrm>
        </p:grpSpPr>
        <p:sp>
          <p:nvSpPr>
            <p:cNvPr id="9" name="Rounded Rectangle 8"/>
            <p:cNvSpPr/>
            <p:nvPr/>
          </p:nvSpPr>
          <p:spPr>
            <a:xfrm>
              <a:off x="2412173" y="3472686"/>
              <a:ext cx="2330195" cy="2170792"/>
            </a:xfrm>
            <a:prstGeom prst="roundRect">
              <a:avLst/>
            </a:prstGeom>
            <a:solidFill>
              <a:srgbClr val="00C1B4"/>
            </a:solidFill>
          </p:spPr>
          <p:style>
            <a:lnRef idx="0">
              <a:schemeClr val="lt1">
                <a:hueOff val="0"/>
                <a:satOff val="0"/>
                <a:lumOff val="0"/>
                <a:alphaOff val="0"/>
              </a:schemeClr>
            </a:lnRef>
            <a:fillRef idx="3">
              <a:schemeClr val="accent4">
                <a:hueOff val="-4464771"/>
                <a:satOff val="26899"/>
                <a:lumOff val="2156"/>
                <a:alphaOff val="0"/>
              </a:schemeClr>
            </a:fillRef>
            <a:effectRef idx="2">
              <a:schemeClr val="accent4">
                <a:hueOff val="-4464771"/>
                <a:satOff val="26899"/>
                <a:lumOff val="2156"/>
                <a:alphaOff val="0"/>
              </a:schemeClr>
            </a:effectRef>
            <a:fontRef idx="minor">
              <a:schemeClr val="lt1"/>
            </a:fontRef>
          </p:style>
        </p:sp>
        <p:sp>
          <p:nvSpPr>
            <p:cNvPr id="10" name="Rounded Rectangle 4"/>
            <p:cNvSpPr/>
            <p:nvPr/>
          </p:nvSpPr>
          <p:spPr>
            <a:xfrm>
              <a:off x="2508063" y="3583824"/>
              <a:ext cx="2118257" cy="1958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algn="ctr" defTabSz="1822450">
                <a:lnSpc>
                  <a:spcPct val="90000"/>
                </a:lnSpc>
                <a:spcBef>
                  <a:spcPct val="0"/>
                </a:spcBef>
                <a:spcAft>
                  <a:spcPct val="35000"/>
                </a:spcAft>
              </a:pPr>
              <a:r>
                <a:rPr lang="en-US" sz="4100" dirty="0">
                  <a:solidFill>
                    <a:prstClr val="white"/>
                  </a:solidFill>
                </a:rPr>
                <a:t>Results</a:t>
              </a:r>
            </a:p>
          </p:txBody>
        </p:sp>
      </p:grpSp>
      <p:graphicFrame>
        <p:nvGraphicFramePr>
          <p:cNvPr id="14" name="Chart 13"/>
          <p:cNvGraphicFramePr/>
          <p:nvPr/>
        </p:nvGraphicFramePr>
        <p:xfrm>
          <a:off x="601362" y="1878227"/>
          <a:ext cx="7953123" cy="45390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9723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kitch.crossmediadesigns.com/wp-content/uploads/2017/12/Black-woman-juggling-overwhel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4" y="883286"/>
            <a:ext cx="8432019" cy="58375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46520" y="396240"/>
            <a:ext cx="24841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black"/>
                </a:solidFill>
                <a:effectLst/>
                <a:uLnTx/>
                <a:uFillTx/>
                <a:latin typeface="Calibri" panose="020F0502020204030204"/>
                <a:ea typeface="+mn-ea"/>
                <a:cs typeface="+mn-cs"/>
              </a:rPr>
              <a:t>Or this?</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9888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72930" y="365125"/>
            <a:ext cx="4989554" cy="1325563"/>
          </a:xfrm>
        </p:spPr>
        <p:txBody>
          <a:bodyPr/>
          <a:lstStyle/>
          <a:p>
            <a:r>
              <a:rPr lang="en-US" dirty="0"/>
              <a:t>High School Science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04" y="532467"/>
            <a:ext cx="2875963" cy="990878"/>
          </a:xfrm>
          <a:prstGeom prst="rect">
            <a:avLst/>
          </a:prstGeom>
        </p:spPr>
      </p:pic>
      <p:grpSp>
        <p:nvGrpSpPr>
          <p:cNvPr id="4" name="Group 3"/>
          <p:cNvGrpSpPr/>
          <p:nvPr/>
        </p:nvGrpSpPr>
        <p:grpSpPr>
          <a:xfrm>
            <a:off x="418394" y="2499041"/>
            <a:ext cx="2553406" cy="2170792"/>
            <a:chOff x="2650" y="1628094"/>
            <a:chExt cx="2330195" cy="2170792"/>
          </a:xfrm>
        </p:grpSpPr>
        <p:sp>
          <p:nvSpPr>
            <p:cNvPr id="5" name="Rounded Rectangle 4"/>
            <p:cNvSpPr/>
            <p:nvPr/>
          </p:nvSpPr>
          <p:spPr>
            <a:xfrm>
              <a:off x="2650" y="1628094"/>
              <a:ext cx="2330195" cy="2170792"/>
            </a:xfrm>
            <a:prstGeom prst="roundRect">
              <a:avLst/>
            </a:prstGeom>
            <a:gradFill rotWithShape="1">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6" name="Rounded Rectangle 4"/>
            <p:cNvSpPr/>
            <p:nvPr/>
          </p:nvSpPr>
          <p:spPr>
            <a:xfrm>
              <a:off x="108619" y="1734063"/>
              <a:ext cx="2118257" cy="1958854"/>
            </a:xfrm>
            <a:prstGeom prst="rect">
              <a:avLst/>
            </a:prstGeom>
            <a:noFill/>
            <a:ln>
              <a:noFill/>
            </a:ln>
            <a:effectLst/>
          </p:spPr>
          <p:txBody>
            <a:bodyPr spcFirstLastPara="0" vert="horz" wrap="square" lIns="156210" tIns="156210" rIns="156210" bIns="156210" numCol="1" spcCol="1270" anchor="ctr" anchorCtr="0">
              <a:noAutofit/>
            </a:bodyPr>
            <a:lstStyle/>
            <a:p>
              <a:pPr algn="ctr" defTabSz="1822450">
                <a:lnSpc>
                  <a:spcPct val="90000"/>
                </a:lnSpc>
                <a:spcBef>
                  <a:spcPct val="0"/>
                </a:spcBef>
                <a:spcAft>
                  <a:spcPct val="35000"/>
                </a:spcAft>
                <a:defRPr/>
              </a:pPr>
              <a:r>
                <a:rPr lang="en-US" sz="4100" kern="0" dirty="0">
                  <a:solidFill>
                    <a:prstClr val="white"/>
                  </a:solidFill>
                  <a:latin typeface="Arial"/>
                  <a:ea typeface="ＭＳ Ｐゴシック"/>
                </a:rPr>
                <a:t>Problem</a:t>
              </a:r>
            </a:p>
          </p:txBody>
        </p:sp>
      </p:grpSp>
      <p:sp>
        <p:nvSpPr>
          <p:cNvPr id="7" name="TextBox 6"/>
          <p:cNvSpPr txBox="1"/>
          <p:nvPr/>
        </p:nvSpPr>
        <p:spPr>
          <a:xfrm>
            <a:off x="3437767" y="2605010"/>
            <a:ext cx="5298170" cy="1231106"/>
          </a:xfrm>
          <a:prstGeom prst="rect">
            <a:avLst/>
          </a:prstGeom>
          <a:noFill/>
        </p:spPr>
        <p:txBody>
          <a:bodyPr wrap="square" rtlCol="0">
            <a:spAutoFit/>
          </a:bodyPr>
          <a:lstStyle/>
          <a:p>
            <a:r>
              <a:rPr lang="en-US" sz="3200" dirty="0">
                <a:solidFill>
                  <a:prstClr val="black"/>
                </a:solidFill>
                <a:latin typeface="Arial"/>
                <a:ea typeface="ＭＳ Ｐゴシック"/>
              </a:rPr>
              <a:t>Biology EOC</a:t>
            </a:r>
          </a:p>
          <a:p>
            <a:endParaRPr lang="en-US" dirty="0">
              <a:solidFill>
                <a:prstClr val="black"/>
              </a:solidFill>
              <a:latin typeface="Arial"/>
              <a:ea typeface="ＭＳ Ｐゴシック"/>
            </a:endParaRPr>
          </a:p>
          <a:p>
            <a:pPr marL="285750" indent="-285750">
              <a:buFont typeface="Wingdings" charset="2"/>
              <a:buChar char="u"/>
            </a:pPr>
            <a:r>
              <a:rPr lang="en-US" sz="2400" dirty="0">
                <a:solidFill>
                  <a:prstClr val="black"/>
                </a:solidFill>
                <a:latin typeface="Arial"/>
                <a:ea typeface="ＭＳ Ｐゴシック"/>
              </a:rPr>
              <a:t>Increase pass rates for all students</a:t>
            </a:r>
          </a:p>
        </p:txBody>
      </p:sp>
    </p:spTree>
    <p:extLst>
      <p:ext uri="{BB962C8B-B14F-4D97-AF65-F5344CB8AC3E}">
        <p14:creationId xmlns:p14="http://schemas.microsoft.com/office/powerpoint/2010/main" val="1226425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72930" y="365125"/>
            <a:ext cx="4989554" cy="1325563"/>
          </a:xfrm>
        </p:spPr>
        <p:txBody>
          <a:bodyPr/>
          <a:lstStyle/>
          <a:p>
            <a:r>
              <a:rPr lang="en-US" dirty="0"/>
              <a:t>High School Science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04" y="532467"/>
            <a:ext cx="2875963" cy="990878"/>
          </a:xfrm>
          <a:prstGeom prst="rect">
            <a:avLst/>
          </a:prstGeom>
        </p:spPr>
      </p:pic>
      <p:sp>
        <p:nvSpPr>
          <p:cNvPr id="7" name="TextBox 6"/>
          <p:cNvSpPr txBox="1"/>
          <p:nvPr/>
        </p:nvSpPr>
        <p:spPr>
          <a:xfrm>
            <a:off x="3437767" y="2605010"/>
            <a:ext cx="5298170" cy="3077766"/>
          </a:xfrm>
          <a:prstGeom prst="rect">
            <a:avLst/>
          </a:prstGeom>
          <a:noFill/>
        </p:spPr>
        <p:txBody>
          <a:bodyPr wrap="square" rtlCol="0">
            <a:spAutoFit/>
          </a:bodyPr>
          <a:lstStyle/>
          <a:p>
            <a:r>
              <a:rPr lang="en-US" sz="3200" dirty="0">
                <a:solidFill>
                  <a:prstClr val="black"/>
                </a:solidFill>
                <a:latin typeface="Arial"/>
                <a:ea typeface="ＭＳ Ｐゴシック"/>
              </a:rPr>
              <a:t>CERs</a:t>
            </a:r>
          </a:p>
          <a:p>
            <a:endParaRPr lang="en-US" dirty="0">
              <a:solidFill>
                <a:prstClr val="black"/>
              </a:solidFill>
              <a:latin typeface="Arial"/>
              <a:ea typeface="ＭＳ Ｐゴシック"/>
            </a:endParaRPr>
          </a:p>
          <a:p>
            <a:pPr marL="285750" indent="-285750">
              <a:buFont typeface="Wingdings" charset="2"/>
              <a:buChar char="u"/>
            </a:pPr>
            <a:r>
              <a:rPr lang="en-US" sz="2400" dirty="0">
                <a:solidFill>
                  <a:prstClr val="black"/>
                </a:solidFill>
                <a:latin typeface="Arial"/>
                <a:ea typeface="ＭＳ Ｐゴシック"/>
              </a:rPr>
              <a:t>Provided PD and facilitated planning sessions for interested Biology teachers</a:t>
            </a:r>
          </a:p>
          <a:p>
            <a:pPr marL="285750" indent="-285750">
              <a:buFont typeface="Wingdings" charset="2"/>
              <a:buChar char="u"/>
            </a:pPr>
            <a:r>
              <a:rPr lang="en-US" sz="2400" dirty="0">
                <a:solidFill>
                  <a:prstClr val="black"/>
                </a:solidFill>
                <a:latin typeface="Arial"/>
                <a:ea typeface="ＭＳ Ｐゴシック"/>
              </a:rPr>
              <a:t>Instructional coaches supported implementation and provided “just-in-time” professional development</a:t>
            </a:r>
          </a:p>
        </p:txBody>
      </p:sp>
      <p:sp>
        <p:nvSpPr>
          <p:cNvPr id="8" name="Rounded Rectangle 7"/>
          <p:cNvSpPr/>
          <p:nvPr/>
        </p:nvSpPr>
        <p:spPr>
          <a:xfrm>
            <a:off x="360589" y="2605010"/>
            <a:ext cx="2519680" cy="2082800"/>
          </a:xfrm>
          <a:prstGeom prst="roundRect">
            <a:avLst/>
          </a:prstGeom>
          <a:blipFill dpi="0" rotWithShape="0">
            <a:blip r:embed="rId4"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b="35976"/>
            </a:stretch>
          </a:blipFill>
        </p:spPr>
        <p:style>
          <a:lnRef idx="0">
            <a:schemeClr val="lt1">
              <a:hueOff val="0"/>
              <a:satOff val="0"/>
              <a:lumOff val="0"/>
              <a:alphaOff val="0"/>
            </a:schemeClr>
          </a:lnRef>
          <a:fillRef idx="3">
            <a:scrgbClr r="0" g="0" b="0"/>
          </a:fillRef>
          <a:effectRef idx="2">
            <a:schemeClr val="accent4">
              <a:hueOff val="-2232386"/>
              <a:satOff val="13449"/>
              <a:lumOff val="1078"/>
              <a:alphaOff val="0"/>
            </a:schemeClr>
          </a:effectRef>
          <a:fontRef idx="minor">
            <a:schemeClr val="lt1"/>
          </a:fontRef>
        </p:style>
      </p:sp>
      <p:sp>
        <p:nvSpPr>
          <p:cNvPr id="9" name="Rounded Rectangle 8"/>
          <p:cNvSpPr/>
          <p:nvPr/>
        </p:nvSpPr>
        <p:spPr>
          <a:xfrm>
            <a:off x="360589" y="2605010"/>
            <a:ext cx="2519680" cy="2082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 name="TextBox 9"/>
          <p:cNvSpPr txBox="1"/>
          <p:nvPr/>
        </p:nvSpPr>
        <p:spPr>
          <a:xfrm>
            <a:off x="579118" y="3859067"/>
            <a:ext cx="2082621" cy="769441"/>
          </a:xfrm>
          <a:prstGeom prst="rect">
            <a:avLst/>
          </a:prstGeom>
          <a:noFill/>
        </p:spPr>
        <p:txBody>
          <a:bodyPr wrap="none" rtlCol="0">
            <a:spAutoFit/>
          </a:bodyPr>
          <a:lstStyle/>
          <a:p>
            <a:pPr algn="ctr" defTabSz="914400"/>
            <a:r>
              <a:rPr lang="en-US" sz="4400" dirty="0">
                <a:solidFill>
                  <a:srgbClr val="44546A"/>
                </a:solidFill>
              </a:rPr>
              <a:t>Solution</a:t>
            </a:r>
          </a:p>
        </p:txBody>
      </p:sp>
    </p:spTree>
    <p:extLst>
      <p:ext uri="{BB962C8B-B14F-4D97-AF65-F5344CB8AC3E}">
        <p14:creationId xmlns:p14="http://schemas.microsoft.com/office/powerpoint/2010/main" val="981603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72930" y="365125"/>
            <a:ext cx="4989554" cy="1325563"/>
          </a:xfrm>
        </p:spPr>
        <p:txBody>
          <a:bodyPr/>
          <a:lstStyle/>
          <a:p>
            <a:r>
              <a:rPr lang="en-US" dirty="0"/>
              <a:t>High School Science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04" y="532467"/>
            <a:ext cx="2875963" cy="990878"/>
          </a:xfrm>
          <a:prstGeom prst="rect">
            <a:avLst/>
          </a:prstGeom>
        </p:spPr>
      </p:pic>
      <p:grpSp>
        <p:nvGrpSpPr>
          <p:cNvPr id="8" name="Group 7"/>
          <p:cNvGrpSpPr/>
          <p:nvPr/>
        </p:nvGrpSpPr>
        <p:grpSpPr>
          <a:xfrm>
            <a:off x="380709" y="2320950"/>
            <a:ext cx="2330195" cy="2170792"/>
            <a:chOff x="2412173" y="3472686"/>
            <a:chExt cx="2330195" cy="2170792"/>
          </a:xfrm>
        </p:grpSpPr>
        <p:sp>
          <p:nvSpPr>
            <p:cNvPr id="9" name="Rounded Rectangle 8"/>
            <p:cNvSpPr/>
            <p:nvPr/>
          </p:nvSpPr>
          <p:spPr>
            <a:xfrm>
              <a:off x="2412173" y="3472686"/>
              <a:ext cx="2330195" cy="2170792"/>
            </a:xfrm>
            <a:prstGeom prst="roundRect">
              <a:avLst/>
            </a:prstGeom>
            <a:solidFill>
              <a:srgbClr val="00C1B4"/>
            </a:solidFill>
          </p:spPr>
          <p:style>
            <a:lnRef idx="0">
              <a:schemeClr val="lt1">
                <a:hueOff val="0"/>
                <a:satOff val="0"/>
                <a:lumOff val="0"/>
                <a:alphaOff val="0"/>
              </a:schemeClr>
            </a:lnRef>
            <a:fillRef idx="3">
              <a:schemeClr val="accent4">
                <a:hueOff val="-4464771"/>
                <a:satOff val="26899"/>
                <a:lumOff val="2156"/>
                <a:alphaOff val="0"/>
              </a:schemeClr>
            </a:fillRef>
            <a:effectRef idx="2">
              <a:schemeClr val="accent4">
                <a:hueOff val="-4464771"/>
                <a:satOff val="26899"/>
                <a:lumOff val="2156"/>
                <a:alphaOff val="0"/>
              </a:schemeClr>
            </a:effectRef>
            <a:fontRef idx="minor">
              <a:schemeClr val="lt1"/>
            </a:fontRef>
          </p:style>
        </p:sp>
        <p:sp>
          <p:nvSpPr>
            <p:cNvPr id="10" name="Rounded Rectangle 4"/>
            <p:cNvSpPr/>
            <p:nvPr/>
          </p:nvSpPr>
          <p:spPr>
            <a:xfrm>
              <a:off x="2508063" y="3583824"/>
              <a:ext cx="2118257" cy="1958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algn="ctr" defTabSz="1822450">
                <a:lnSpc>
                  <a:spcPct val="90000"/>
                </a:lnSpc>
                <a:spcBef>
                  <a:spcPct val="0"/>
                </a:spcBef>
                <a:spcAft>
                  <a:spcPct val="35000"/>
                </a:spcAft>
              </a:pPr>
              <a:r>
                <a:rPr lang="en-US" sz="2800" dirty="0">
                  <a:solidFill>
                    <a:prstClr val="white"/>
                  </a:solidFill>
                </a:rPr>
                <a:t>Common Assessment</a:t>
              </a:r>
            </a:p>
            <a:p>
              <a:pPr algn="ctr" defTabSz="1822450">
                <a:lnSpc>
                  <a:spcPct val="90000"/>
                </a:lnSpc>
                <a:spcBef>
                  <a:spcPct val="0"/>
                </a:spcBef>
                <a:spcAft>
                  <a:spcPct val="35000"/>
                </a:spcAft>
              </a:pPr>
              <a:r>
                <a:rPr lang="en-US" sz="4100" dirty="0">
                  <a:solidFill>
                    <a:prstClr val="white"/>
                  </a:solidFill>
                </a:rPr>
                <a:t>Results</a:t>
              </a:r>
            </a:p>
          </p:txBody>
        </p:sp>
      </p:grpSp>
      <p:graphicFrame>
        <p:nvGraphicFramePr>
          <p:cNvPr id="11" name="Chart 10"/>
          <p:cNvGraphicFramePr/>
          <p:nvPr>
            <p:extLst>
              <p:ext uri="{D42A27DB-BD31-4B8C-83A1-F6EECF244321}">
                <p14:modId xmlns:p14="http://schemas.microsoft.com/office/powerpoint/2010/main" val="1928130494"/>
              </p:ext>
            </p:extLst>
          </p:nvPr>
        </p:nvGraphicFramePr>
        <p:xfrm>
          <a:off x="2913168" y="2182512"/>
          <a:ext cx="5911693" cy="36581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9639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72930" y="365125"/>
            <a:ext cx="4989554" cy="1325563"/>
          </a:xfrm>
        </p:spPr>
        <p:txBody>
          <a:bodyPr/>
          <a:lstStyle/>
          <a:p>
            <a:r>
              <a:rPr lang="en-US" dirty="0"/>
              <a:t>High School Science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04" y="532467"/>
            <a:ext cx="2875963" cy="990878"/>
          </a:xfrm>
          <a:prstGeom prst="rect">
            <a:avLst/>
          </a:prstGeom>
        </p:spPr>
      </p:pic>
      <p:grpSp>
        <p:nvGrpSpPr>
          <p:cNvPr id="8" name="Group 7"/>
          <p:cNvGrpSpPr/>
          <p:nvPr/>
        </p:nvGrpSpPr>
        <p:grpSpPr>
          <a:xfrm>
            <a:off x="380709" y="2320950"/>
            <a:ext cx="2330195" cy="2170792"/>
            <a:chOff x="2412173" y="3472686"/>
            <a:chExt cx="2330195" cy="2170792"/>
          </a:xfrm>
        </p:grpSpPr>
        <p:sp>
          <p:nvSpPr>
            <p:cNvPr id="9" name="Rounded Rectangle 8"/>
            <p:cNvSpPr/>
            <p:nvPr/>
          </p:nvSpPr>
          <p:spPr>
            <a:xfrm>
              <a:off x="2412173" y="3472686"/>
              <a:ext cx="2330195" cy="2170792"/>
            </a:xfrm>
            <a:prstGeom prst="roundRect">
              <a:avLst/>
            </a:prstGeom>
            <a:solidFill>
              <a:srgbClr val="00C1B4"/>
            </a:solidFill>
          </p:spPr>
          <p:style>
            <a:lnRef idx="0">
              <a:schemeClr val="lt1">
                <a:hueOff val="0"/>
                <a:satOff val="0"/>
                <a:lumOff val="0"/>
                <a:alphaOff val="0"/>
              </a:schemeClr>
            </a:lnRef>
            <a:fillRef idx="3">
              <a:schemeClr val="accent4">
                <a:hueOff val="-4464771"/>
                <a:satOff val="26899"/>
                <a:lumOff val="2156"/>
                <a:alphaOff val="0"/>
              </a:schemeClr>
            </a:fillRef>
            <a:effectRef idx="2">
              <a:schemeClr val="accent4">
                <a:hueOff val="-4464771"/>
                <a:satOff val="26899"/>
                <a:lumOff val="2156"/>
                <a:alphaOff val="0"/>
              </a:schemeClr>
            </a:effectRef>
            <a:fontRef idx="minor">
              <a:schemeClr val="lt1"/>
            </a:fontRef>
          </p:style>
        </p:sp>
        <p:sp>
          <p:nvSpPr>
            <p:cNvPr id="10" name="Rounded Rectangle 4"/>
            <p:cNvSpPr/>
            <p:nvPr/>
          </p:nvSpPr>
          <p:spPr>
            <a:xfrm>
              <a:off x="2508063" y="3583824"/>
              <a:ext cx="2118257" cy="1958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algn="ctr" defTabSz="1822450">
                <a:lnSpc>
                  <a:spcPct val="90000"/>
                </a:lnSpc>
                <a:spcBef>
                  <a:spcPct val="0"/>
                </a:spcBef>
                <a:spcAft>
                  <a:spcPct val="35000"/>
                </a:spcAft>
              </a:pPr>
              <a:r>
                <a:rPr lang="en-US" sz="4100" dirty="0">
                  <a:solidFill>
                    <a:prstClr val="white"/>
                  </a:solidFill>
                </a:rPr>
                <a:t>EOC</a:t>
              </a:r>
            </a:p>
            <a:p>
              <a:pPr algn="ctr" defTabSz="1822450">
                <a:lnSpc>
                  <a:spcPct val="90000"/>
                </a:lnSpc>
                <a:spcBef>
                  <a:spcPct val="0"/>
                </a:spcBef>
                <a:spcAft>
                  <a:spcPct val="35000"/>
                </a:spcAft>
              </a:pPr>
              <a:r>
                <a:rPr lang="en-US" sz="4100" dirty="0">
                  <a:solidFill>
                    <a:prstClr val="white"/>
                  </a:solidFill>
                </a:rPr>
                <a:t>Results</a:t>
              </a:r>
            </a:p>
          </p:txBody>
        </p:sp>
      </p:grpSp>
      <p:graphicFrame>
        <p:nvGraphicFramePr>
          <p:cNvPr id="12" name="Chart 11"/>
          <p:cNvGraphicFramePr/>
          <p:nvPr>
            <p:extLst>
              <p:ext uri="{D42A27DB-BD31-4B8C-83A1-F6EECF244321}">
                <p14:modId xmlns:p14="http://schemas.microsoft.com/office/powerpoint/2010/main" val="1708420165"/>
              </p:ext>
            </p:extLst>
          </p:nvPr>
        </p:nvGraphicFramePr>
        <p:xfrm>
          <a:off x="3237470" y="2036376"/>
          <a:ext cx="5121539" cy="40349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1511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0617" y="148282"/>
            <a:ext cx="4481384" cy="165587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4063" y="1804160"/>
            <a:ext cx="5654779" cy="5045676"/>
          </a:xfrm>
          <a:prstGeom prst="rect">
            <a:avLst/>
          </a:prstGeom>
        </p:spPr>
      </p:pic>
      <p:sp>
        <p:nvSpPr>
          <p:cNvPr id="5" name="TextBox 4"/>
          <p:cNvSpPr txBox="1"/>
          <p:nvPr/>
        </p:nvSpPr>
        <p:spPr>
          <a:xfrm>
            <a:off x="567897" y="2281882"/>
            <a:ext cx="2108886" cy="4247317"/>
          </a:xfrm>
          <a:prstGeom prst="rect">
            <a:avLst/>
          </a:prstGeom>
          <a:noFill/>
        </p:spPr>
        <p:txBody>
          <a:bodyPr wrap="square" rtlCol="0">
            <a:spAutoFit/>
          </a:bodyPr>
          <a:lstStyle/>
          <a:p>
            <a:pPr defTabSz="914400"/>
            <a:r>
              <a:rPr lang="en-US" dirty="0">
                <a:solidFill>
                  <a:prstClr val="black"/>
                </a:solidFill>
              </a:rPr>
              <a:t>Learning Strategies Curriculum in MS Reading Classes</a:t>
            </a:r>
          </a:p>
          <a:p>
            <a:pPr defTabSz="914400"/>
            <a:endParaRPr lang="en-US" dirty="0">
              <a:solidFill>
                <a:prstClr val="black"/>
              </a:solidFill>
            </a:endParaRPr>
          </a:p>
          <a:p>
            <a:pPr defTabSz="914400"/>
            <a:r>
              <a:rPr lang="en-US" dirty="0">
                <a:solidFill>
                  <a:prstClr val="black"/>
                </a:solidFill>
              </a:rPr>
              <a:t>Fundamentals in Paraphrasing &amp; Summarizing and  the Inference Strategy</a:t>
            </a:r>
          </a:p>
          <a:p>
            <a:pPr defTabSz="914400"/>
            <a:endParaRPr lang="en-US" dirty="0">
              <a:solidFill>
                <a:prstClr val="black"/>
              </a:solidFill>
            </a:endParaRPr>
          </a:p>
          <a:p>
            <a:pPr defTabSz="914400"/>
            <a:r>
              <a:rPr lang="en-US" dirty="0">
                <a:solidFill>
                  <a:prstClr val="black"/>
                </a:solidFill>
              </a:rPr>
              <a:t>STAR Reading Assessment Progress Monitoring Data</a:t>
            </a:r>
          </a:p>
          <a:p>
            <a:pPr defTabSz="914400"/>
            <a:endParaRPr lang="en-US" dirty="0">
              <a:solidFill>
                <a:prstClr val="black"/>
              </a:solidFill>
            </a:endParaRPr>
          </a:p>
        </p:txBody>
      </p:sp>
    </p:spTree>
    <p:extLst>
      <p:ext uri="{BB962C8B-B14F-4D97-AF65-F5344CB8AC3E}">
        <p14:creationId xmlns:p14="http://schemas.microsoft.com/office/powerpoint/2010/main" val="1178867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close up of text on a white background&#10;&#10;Description generated with very high confidence">
            <a:extLst>
              <a:ext uri="{FF2B5EF4-FFF2-40B4-BE49-F238E27FC236}">
                <a16:creationId xmlns:a16="http://schemas.microsoft.com/office/drawing/2014/main" id="{C9AE8423-02EB-43A1-A253-D8623A196ACE}"/>
              </a:ext>
            </a:extLst>
          </p:cNvPr>
          <p:cNvPicPr>
            <a:picLocks noChangeAspect="1"/>
          </p:cNvPicPr>
          <p:nvPr/>
        </p:nvPicPr>
        <p:blipFill>
          <a:blip r:embed="rId3"/>
          <a:stretch>
            <a:fillRect/>
          </a:stretch>
        </p:blipFill>
        <p:spPr>
          <a:xfrm>
            <a:off x="0" y="161925"/>
            <a:ext cx="9115425" cy="6553200"/>
          </a:xfrm>
          <a:prstGeom prst="rect">
            <a:avLst/>
          </a:prstGeom>
        </p:spPr>
      </p:pic>
    </p:spTree>
    <p:extLst>
      <p:ext uri="{BB962C8B-B14F-4D97-AF65-F5344CB8AC3E}">
        <p14:creationId xmlns:p14="http://schemas.microsoft.com/office/powerpoint/2010/main" val="3076550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extBox 3"/>
          <p:cNvSpPr txBox="1"/>
          <p:nvPr/>
        </p:nvSpPr>
        <p:spPr>
          <a:xfrm>
            <a:off x="373164" y="78251"/>
            <a:ext cx="5113302" cy="584775"/>
          </a:xfrm>
          <a:prstGeom prst="rect">
            <a:avLst/>
          </a:prstGeom>
          <a:noFill/>
        </p:spPr>
        <p:txBody>
          <a:bodyPr wrap="square" rtlCol="0">
            <a:spAutoFit/>
          </a:bodyPr>
          <a:lstStyle/>
          <a:p>
            <a:pPr defTabSz="914400"/>
            <a:r>
              <a:rPr lang="en-US" sz="3200" dirty="0">
                <a:solidFill>
                  <a:prstClr val="black"/>
                </a:solidFill>
              </a:rPr>
              <a:t>Strategic Instruction Model</a:t>
            </a:r>
          </a:p>
        </p:txBody>
      </p:sp>
      <p:sp>
        <p:nvSpPr>
          <p:cNvPr id="5" name="Oval 4"/>
          <p:cNvSpPr/>
          <p:nvPr/>
        </p:nvSpPr>
        <p:spPr bwMode="auto">
          <a:xfrm>
            <a:off x="3308229" y="973182"/>
            <a:ext cx="3352800" cy="1715912"/>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a:r>
              <a:rPr lang="en-US" dirty="0">
                <a:solidFill>
                  <a:srgbClr val="601314"/>
                </a:solidFill>
              </a:rPr>
              <a:t>research-validated</a:t>
            </a:r>
          </a:p>
          <a:p>
            <a:pPr algn="ctr" defTabSz="914400"/>
            <a:r>
              <a:rPr lang="en-US" dirty="0">
                <a:solidFill>
                  <a:prstClr val="black"/>
                </a:solidFill>
              </a:rPr>
              <a:t>practices for standards-aligned</a:t>
            </a:r>
          </a:p>
          <a:p>
            <a:pPr algn="ctr" defTabSz="914400"/>
            <a:r>
              <a:rPr lang="en-US" dirty="0">
                <a:solidFill>
                  <a:prstClr val="black"/>
                </a:solidFill>
              </a:rPr>
              <a:t>planning and data-driven</a:t>
            </a:r>
          </a:p>
          <a:p>
            <a:pPr algn="ctr" defTabSz="914400"/>
            <a:r>
              <a:rPr lang="en-US" dirty="0">
                <a:solidFill>
                  <a:prstClr val="black"/>
                </a:solidFill>
              </a:rPr>
              <a:t>teaching</a:t>
            </a:r>
          </a:p>
        </p:txBody>
      </p:sp>
      <p:pic>
        <p:nvPicPr>
          <p:cNvPr id="6" name="Picture 5"/>
          <p:cNvPicPr>
            <a:picLocks noChangeAspect="1"/>
          </p:cNvPicPr>
          <p:nvPr/>
        </p:nvPicPr>
        <p:blipFill>
          <a:blip r:embed="rId3"/>
          <a:stretch>
            <a:fillRect/>
          </a:stretch>
        </p:blipFill>
        <p:spPr>
          <a:xfrm>
            <a:off x="373164" y="2537845"/>
            <a:ext cx="2305756" cy="640488"/>
          </a:xfrm>
          <a:prstGeom prst="rect">
            <a:avLst/>
          </a:prstGeom>
        </p:spPr>
      </p:pic>
      <p:sp>
        <p:nvSpPr>
          <p:cNvPr id="7" name="Rectangle 6"/>
          <p:cNvSpPr/>
          <p:nvPr/>
        </p:nvSpPr>
        <p:spPr bwMode="auto">
          <a:xfrm>
            <a:off x="637903" y="5162324"/>
            <a:ext cx="2743200" cy="13716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Content Enhancement</a:t>
            </a:r>
          </a:p>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Routines</a:t>
            </a:r>
          </a:p>
        </p:txBody>
      </p:sp>
      <p:sp>
        <p:nvSpPr>
          <p:cNvPr id="8" name="Rectangle 7"/>
          <p:cNvSpPr/>
          <p:nvPr/>
        </p:nvSpPr>
        <p:spPr bwMode="auto">
          <a:xfrm>
            <a:off x="6170023" y="5175092"/>
            <a:ext cx="2743200" cy="13716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Learning Strategies</a:t>
            </a:r>
          </a:p>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Curriculum</a:t>
            </a:r>
          </a:p>
        </p:txBody>
      </p:sp>
      <p:cxnSp>
        <p:nvCxnSpPr>
          <p:cNvPr id="10" name="Straight Arrow Connector 9"/>
          <p:cNvCxnSpPr>
            <a:cxnSpLocks/>
            <a:stCxn id="5" idx="2"/>
          </p:cNvCxnSpPr>
          <p:nvPr/>
        </p:nvCxnSpPr>
        <p:spPr bwMode="auto">
          <a:xfrm flipH="1">
            <a:off x="2058197" y="1831138"/>
            <a:ext cx="1250032" cy="598570"/>
          </a:xfrm>
          <a:prstGeom prst="straightConnector1">
            <a:avLst/>
          </a:prstGeom>
          <a:solidFill>
            <a:schemeClr val="tx2"/>
          </a:solidFill>
          <a:ln w="9525" cap="flat" cmpd="sng" algn="ctr">
            <a:solidFill>
              <a:schemeClr val="accent4"/>
            </a:solidFill>
            <a:prstDash val="solid"/>
            <a:round/>
            <a:headEnd type="none" w="med" len="med"/>
            <a:tailEnd type="arrow"/>
          </a:ln>
          <a:effectLst/>
        </p:spPr>
      </p:cxnSp>
      <p:sp>
        <p:nvSpPr>
          <p:cNvPr id="11" name="TextBox 10"/>
          <p:cNvSpPr txBox="1"/>
          <p:nvPr/>
        </p:nvSpPr>
        <p:spPr>
          <a:xfrm rot="20143765">
            <a:off x="1999050" y="1735992"/>
            <a:ext cx="1571978" cy="338554"/>
          </a:xfrm>
          <a:prstGeom prst="rect">
            <a:avLst/>
          </a:prstGeom>
          <a:noFill/>
        </p:spPr>
        <p:txBody>
          <a:bodyPr wrap="square" rtlCol="0">
            <a:spAutoFit/>
          </a:bodyPr>
          <a:lstStyle/>
          <a:p>
            <a:pPr defTabSz="914400"/>
            <a:r>
              <a:rPr lang="en-US" sz="1600" dirty="0">
                <a:solidFill>
                  <a:prstClr val="black"/>
                </a:solidFill>
              </a:rPr>
              <a:t>developed by</a:t>
            </a:r>
          </a:p>
        </p:txBody>
      </p:sp>
      <p:cxnSp>
        <p:nvCxnSpPr>
          <p:cNvPr id="13" name="Straight Arrow Connector 12"/>
          <p:cNvCxnSpPr>
            <a:cxnSpLocks/>
            <a:endCxn id="7" idx="0"/>
          </p:cNvCxnSpPr>
          <p:nvPr/>
        </p:nvCxnSpPr>
        <p:spPr bwMode="auto">
          <a:xfrm flipH="1">
            <a:off x="2009503" y="3983369"/>
            <a:ext cx="2354358" cy="1178955"/>
          </a:xfrm>
          <a:prstGeom prst="straightConnector1">
            <a:avLst/>
          </a:prstGeom>
          <a:solidFill>
            <a:schemeClr val="tx2"/>
          </a:solidFill>
          <a:ln w="9525" cap="flat" cmpd="sng" algn="ctr">
            <a:solidFill>
              <a:srgbClr val="000000"/>
            </a:solidFill>
            <a:prstDash val="solid"/>
            <a:round/>
            <a:headEnd type="none" w="med" len="med"/>
            <a:tailEnd type="arrow"/>
          </a:ln>
          <a:effectLst/>
        </p:spPr>
      </p:cxnSp>
      <p:cxnSp>
        <p:nvCxnSpPr>
          <p:cNvPr id="16" name="Straight Arrow Connector 15"/>
          <p:cNvCxnSpPr>
            <a:cxnSpLocks/>
          </p:cNvCxnSpPr>
          <p:nvPr/>
        </p:nvCxnSpPr>
        <p:spPr bwMode="auto">
          <a:xfrm>
            <a:off x="5081047" y="4001794"/>
            <a:ext cx="2771681" cy="1173298"/>
          </a:xfrm>
          <a:prstGeom prst="straightConnector1">
            <a:avLst/>
          </a:prstGeom>
          <a:solidFill>
            <a:schemeClr val="tx2"/>
          </a:solidFill>
          <a:ln w="9525" cap="flat" cmpd="sng" algn="ctr">
            <a:solidFill>
              <a:srgbClr val="000000"/>
            </a:solidFill>
            <a:prstDash val="solid"/>
            <a:round/>
            <a:headEnd type="none" w="med" len="med"/>
            <a:tailEnd type="arrow"/>
          </a:ln>
          <a:effectLst/>
        </p:spPr>
      </p:cxnSp>
      <p:sp>
        <p:nvSpPr>
          <p:cNvPr id="19" name="TextBox 18"/>
          <p:cNvSpPr txBox="1"/>
          <p:nvPr/>
        </p:nvSpPr>
        <p:spPr>
          <a:xfrm>
            <a:off x="2224702" y="4291186"/>
            <a:ext cx="2312802" cy="523220"/>
          </a:xfrm>
          <a:prstGeom prst="rect">
            <a:avLst/>
          </a:prstGeom>
          <a:solidFill>
            <a:schemeClr val="bg1"/>
          </a:solidFill>
        </p:spPr>
        <p:txBody>
          <a:bodyPr wrap="square" rtlCol="0">
            <a:spAutoFit/>
          </a:bodyPr>
          <a:lstStyle/>
          <a:p>
            <a:pPr defTabSz="914400"/>
            <a:r>
              <a:rPr lang="en-US" sz="1400" dirty="0">
                <a:solidFill>
                  <a:prstClr val="black"/>
                </a:solidFill>
              </a:rPr>
              <a:t>may include  co-construction of learning with</a:t>
            </a:r>
          </a:p>
        </p:txBody>
      </p:sp>
      <p:sp>
        <p:nvSpPr>
          <p:cNvPr id="20" name="TextBox 19"/>
          <p:cNvSpPr txBox="1"/>
          <p:nvPr/>
        </p:nvSpPr>
        <p:spPr>
          <a:xfrm>
            <a:off x="5735461" y="4331376"/>
            <a:ext cx="3060791" cy="523220"/>
          </a:xfrm>
          <a:prstGeom prst="rect">
            <a:avLst/>
          </a:prstGeom>
          <a:solidFill>
            <a:schemeClr val="bg1"/>
          </a:solidFill>
        </p:spPr>
        <p:txBody>
          <a:bodyPr wrap="square" rtlCol="0">
            <a:spAutoFit/>
          </a:bodyPr>
          <a:lstStyle/>
          <a:p>
            <a:pPr defTabSz="914400"/>
            <a:r>
              <a:rPr lang="en-US" sz="1400" dirty="0">
                <a:solidFill>
                  <a:prstClr val="black"/>
                </a:solidFill>
              </a:rPr>
              <a:t>and may include intervention for academic skills with</a:t>
            </a:r>
          </a:p>
        </p:txBody>
      </p:sp>
      <p:cxnSp>
        <p:nvCxnSpPr>
          <p:cNvPr id="23" name="Straight Connector 22"/>
          <p:cNvCxnSpPr>
            <a:cxnSpLocks/>
            <a:endCxn id="5" idx="1"/>
          </p:cNvCxnSpPr>
          <p:nvPr/>
        </p:nvCxnSpPr>
        <p:spPr bwMode="auto">
          <a:xfrm>
            <a:off x="2224702" y="553854"/>
            <a:ext cx="1574533" cy="670617"/>
          </a:xfrm>
          <a:prstGeom prst="line">
            <a:avLst/>
          </a:prstGeom>
          <a:solidFill>
            <a:schemeClr val="tx2"/>
          </a:solidFill>
          <a:ln w="9525" cap="flat" cmpd="sng" algn="ctr">
            <a:solidFill>
              <a:srgbClr val="000000"/>
            </a:solidFill>
            <a:prstDash val="solid"/>
            <a:round/>
            <a:headEnd type="none" w="med" len="med"/>
            <a:tailEnd type="none" w="med" len="med"/>
          </a:ln>
          <a:effectLst/>
        </p:spPr>
      </p:cxnSp>
      <p:sp>
        <p:nvSpPr>
          <p:cNvPr id="28" name="TextBox 27"/>
          <p:cNvSpPr txBox="1"/>
          <p:nvPr/>
        </p:nvSpPr>
        <p:spPr>
          <a:xfrm rot="1430803">
            <a:off x="2794930" y="743206"/>
            <a:ext cx="1371600" cy="338554"/>
          </a:xfrm>
          <a:prstGeom prst="rect">
            <a:avLst/>
          </a:prstGeom>
          <a:noFill/>
        </p:spPr>
        <p:txBody>
          <a:bodyPr wrap="square" rtlCol="0">
            <a:spAutoFit/>
          </a:bodyPr>
          <a:lstStyle/>
          <a:p>
            <a:pPr defTabSz="914400"/>
            <a:r>
              <a:rPr lang="en-US" sz="1600" dirty="0">
                <a:solidFill>
                  <a:prstClr val="black"/>
                </a:solidFill>
              </a:rPr>
              <a:t>i</a:t>
            </a:r>
            <a:r>
              <a:rPr lang="en-US" sz="1400" dirty="0">
                <a:solidFill>
                  <a:prstClr val="black"/>
                </a:solidFill>
              </a:rPr>
              <a:t>s about</a:t>
            </a:r>
          </a:p>
        </p:txBody>
      </p:sp>
      <p:sp>
        <p:nvSpPr>
          <p:cNvPr id="17" name="Rectangle 16">
            <a:extLst>
              <a:ext uri="{FF2B5EF4-FFF2-40B4-BE49-F238E27FC236}">
                <a16:creationId xmlns:a16="http://schemas.microsoft.com/office/drawing/2014/main" id="{048C40E8-0873-F543-8B4E-C19274598DE6}"/>
              </a:ext>
            </a:extLst>
          </p:cNvPr>
          <p:cNvSpPr/>
          <p:nvPr/>
        </p:nvSpPr>
        <p:spPr bwMode="auto">
          <a:xfrm>
            <a:off x="3235874" y="3273471"/>
            <a:ext cx="3497509" cy="837504"/>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SMARTER</a:t>
            </a:r>
          </a:p>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Instructional Cycle</a:t>
            </a:r>
          </a:p>
        </p:txBody>
      </p:sp>
      <p:cxnSp>
        <p:nvCxnSpPr>
          <p:cNvPr id="9" name="Straight Arrow Connector 8">
            <a:extLst>
              <a:ext uri="{FF2B5EF4-FFF2-40B4-BE49-F238E27FC236}">
                <a16:creationId xmlns:a16="http://schemas.microsoft.com/office/drawing/2014/main" id="{1693E351-5E3D-4047-A532-979E9BDE7408}"/>
              </a:ext>
            </a:extLst>
          </p:cNvPr>
          <p:cNvCxnSpPr>
            <a:cxnSpLocks/>
            <a:stCxn id="5" idx="4"/>
            <a:endCxn id="17" idx="0"/>
          </p:cNvCxnSpPr>
          <p:nvPr/>
        </p:nvCxnSpPr>
        <p:spPr>
          <a:xfrm>
            <a:off x="4984629" y="2689094"/>
            <a:ext cx="0" cy="584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7BBB63-5CA8-EA41-9470-78706C8825B6}"/>
              </a:ext>
            </a:extLst>
          </p:cNvPr>
          <p:cNvSpPr txBox="1"/>
          <p:nvPr/>
        </p:nvSpPr>
        <p:spPr>
          <a:xfrm>
            <a:off x="4251753" y="2799086"/>
            <a:ext cx="2967416" cy="307777"/>
          </a:xfrm>
          <a:prstGeom prst="rect">
            <a:avLst/>
          </a:prstGeom>
          <a:solidFill>
            <a:schemeClr val="bg1"/>
          </a:solidFill>
        </p:spPr>
        <p:txBody>
          <a:bodyPr wrap="square" rtlCol="0">
            <a:spAutoFit/>
          </a:bodyPr>
          <a:lstStyle/>
          <a:p>
            <a:r>
              <a:rPr lang="en-US" sz="1400" dirty="0"/>
              <a:t>organized through the</a:t>
            </a:r>
          </a:p>
        </p:txBody>
      </p:sp>
    </p:spTree>
    <p:extLst>
      <p:ext uri="{BB962C8B-B14F-4D97-AF65-F5344CB8AC3E}">
        <p14:creationId xmlns:p14="http://schemas.microsoft.com/office/powerpoint/2010/main" val="3484620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extBox 3"/>
          <p:cNvSpPr txBox="1"/>
          <p:nvPr/>
        </p:nvSpPr>
        <p:spPr>
          <a:xfrm>
            <a:off x="449298" y="363110"/>
            <a:ext cx="5113302" cy="523220"/>
          </a:xfrm>
          <a:prstGeom prst="rect">
            <a:avLst/>
          </a:prstGeom>
          <a:noFill/>
        </p:spPr>
        <p:txBody>
          <a:bodyPr wrap="square" rtlCol="0">
            <a:spAutoFit/>
          </a:bodyPr>
          <a:lstStyle/>
          <a:p>
            <a:pPr defTabSz="914400"/>
            <a:r>
              <a:rPr lang="en-US" sz="2800" dirty="0">
                <a:solidFill>
                  <a:prstClr val="black"/>
                </a:solidFill>
              </a:rPr>
              <a:t>Strategic Instruction Model</a:t>
            </a:r>
          </a:p>
        </p:txBody>
      </p:sp>
      <p:sp>
        <p:nvSpPr>
          <p:cNvPr id="5" name="Oval 4"/>
          <p:cNvSpPr/>
          <p:nvPr/>
        </p:nvSpPr>
        <p:spPr bwMode="auto">
          <a:xfrm>
            <a:off x="2817223" y="1080529"/>
            <a:ext cx="3041256" cy="1041972"/>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a:r>
              <a:rPr lang="en-US" sz="1600" dirty="0">
                <a:solidFill>
                  <a:srgbClr val="C00000"/>
                </a:solidFill>
              </a:rPr>
              <a:t>research-validated</a:t>
            </a:r>
          </a:p>
          <a:p>
            <a:pPr algn="ctr" defTabSz="914400"/>
            <a:r>
              <a:rPr lang="en-US" sz="1600" dirty="0">
                <a:solidFill>
                  <a:prstClr val="black"/>
                </a:solidFill>
              </a:rPr>
              <a:t>practices for standards-aligned</a:t>
            </a:r>
          </a:p>
          <a:p>
            <a:pPr algn="ctr" defTabSz="914400"/>
            <a:r>
              <a:rPr lang="en-US" sz="1600" dirty="0">
                <a:solidFill>
                  <a:srgbClr val="C00000"/>
                </a:solidFill>
              </a:rPr>
              <a:t>planning </a:t>
            </a:r>
            <a:r>
              <a:rPr lang="en-US" sz="1600" dirty="0">
                <a:solidFill>
                  <a:prstClr val="black"/>
                </a:solidFill>
              </a:rPr>
              <a:t>and data-driven</a:t>
            </a:r>
          </a:p>
          <a:p>
            <a:pPr algn="ctr" defTabSz="914400"/>
            <a:r>
              <a:rPr lang="en-US" sz="1600" dirty="0">
                <a:solidFill>
                  <a:srgbClr val="C00000"/>
                </a:solidFill>
              </a:rPr>
              <a:t>teaching</a:t>
            </a:r>
          </a:p>
        </p:txBody>
      </p:sp>
      <p:pic>
        <p:nvPicPr>
          <p:cNvPr id="6" name="Picture 5"/>
          <p:cNvPicPr>
            <a:picLocks noChangeAspect="1"/>
          </p:cNvPicPr>
          <p:nvPr/>
        </p:nvPicPr>
        <p:blipFill>
          <a:blip r:embed="rId3"/>
          <a:stretch>
            <a:fillRect/>
          </a:stretch>
        </p:blipFill>
        <p:spPr>
          <a:xfrm>
            <a:off x="216545" y="1739769"/>
            <a:ext cx="2305756" cy="640488"/>
          </a:xfrm>
          <a:prstGeom prst="rect">
            <a:avLst/>
          </a:prstGeom>
        </p:spPr>
      </p:pic>
      <p:sp>
        <p:nvSpPr>
          <p:cNvPr id="7" name="Rectangle 6"/>
          <p:cNvSpPr/>
          <p:nvPr/>
        </p:nvSpPr>
        <p:spPr bwMode="auto">
          <a:xfrm>
            <a:off x="340552" y="3226253"/>
            <a:ext cx="2523248" cy="989094"/>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a:solidFill>
                  <a:prstClr val="black"/>
                </a:solidFill>
                <a:latin typeface="Arial" charset="0"/>
                <a:ea typeface="ＭＳ Ｐゴシック" pitchFamily="28" charset="-128"/>
              </a:rPr>
              <a:t>Content Enhancement</a:t>
            </a:r>
          </a:p>
          <a:p>
            <a:pPr algn="ctr" defTabSz="914400" eaLnBrk="0" fontAlgn="base" hangingPunct="0">
              <a:spcBef>
                <a:spcPct val="0"/>
              </a:spcBef>
              <a:spcAft>
                <a:spcPct val="0"/>
              </a:spcAft>
            </a:pPr>
            <a:r>
              <a:rPr lang="en-US" sz="1600" dirty="0">
                <a:solidFill>
                  <a:prstClr val="black"/>
                </a:solidFill>
                <a:latin typeface="Arial" charset="0"/>
                <a:ea typeface="ＭＳ Ｐゴシック" pitchFamily="28" charset="-128"/>
              </a:rPr>
              <a:t>Routines</a:t>
            </a:r>
          </a:p>
        </p:txBody>
      </p:sp>
      <p:sp>
        <p:nvSpPr>
          <p:cNvPr id="8" name="Rectangle 7"/>
          <p:cNvSpPr/>
          <p:nvPr/>
        </p:nvSpPr>
        <p:spPr bwMode="auto">
          <a:xfrm>
            <a:off x="6496916" y="3143828"/>
            <a:ext cx="2308959" cy="963896"/>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a:solidFill>
                  <a:prstClr val="black"/>
                </a:solidFill>
                <a:latin typeface="Arial" charset="0"/>
                <a:ea typeface="ＭＳ Ｐゴシック" pitchFamily="28" charset="-128"/>
              </a:rPr>
              <a:t>Learning Strategies</a:t>
            </a:r>
          </a:p>
          <a:p>
            <a:pPr algn="ctr" defTabSz="914400" eaLnBrk="0" fontAlgn="base" hangingPunct="0">
              <a:spcBef>
                <a:spcPct val="0"/>
              </a:spcBef>
              <a:spcAft>
                <a:spcPct val="0"/>
              </a:spcAft>
            </a:pPr>
            <a:r>
              <a:rPr lang="en-US" sz="1600" dirty="0">
                <a:solidFill>
                  <a:prstClr val="black"/>
                </a:solidFill>
                <a:latin typeface="Arial" charset="0"/>
                <a:ea typeface="ＭＳ Ｐゴシック" pitchFamily="28" charset="-128"/>
              </a:rPr>
              <a:t>Curriculum</a:t>
            </a:r>
          </a:p>
        </p:txBody>
      </p:sp>
      <p:cxnSp>
        <p:nvCxnSpPr>
          <p:cNvPr id="10" name="Straight Arrow Connector 9"/>
          <p:cNvCxnSpPr>
            <a:cxnSpLocks/>
            <a:stCxn id="5" idx="2"/>
          </p:cNvCxnSpPr>
          <p:nvPr/>
        </p:nvCxnSpPr>
        <p:spPr bwMode="auto">
          <a:xfrm flipH="1">
            <a:off x="1602176" y="1601515"/>
            <a:ext cx="1215047" cy="25081"/>
          </a:xfrm>
          <a:prstGeom prst="straightConnector1">
            <a:avLst/>
          </a:prstGeom>
          <a:solidFill>
            <a:schemeClr val="tx2"/>
          </a:solidFill>
          <a:ln w="9525" cap="flat" cmpd="sng" algn="ctr">
            <a:solidFill>
              <a:schemeClr val="accent4"/>
            </a:solidFill>
            <a:prstDash val="solid"/>
            <a:round/>
            <a:headEnd type="none" w="med" len="med"/>
            <a:tailEnd type="arrow"/>
          </a:ln>
          <a:effectLst/>
        </p:spPr>
      </p:cxnSp>
      <p:sp>
        <p:nvSpPr>
          <p:cNvPr id="11" name="TextBox 10"/>
          <p:cNvSpPr txBox="1"/>
          <p:nvPr/>
        </p:nvSpPr>
        <p:spPr>
          <a:xfrm>
            <a:off x="890513" y="1272846"/>
            <a:ext cx="1571978" cy="307777"/>
          </a:xfrm>
          <a:prstGeom prst="rect">
            <a:avLst/>
          </a:prstGeom>
          <a:noFill/>
        </p:spPr>
        <p:txBody>
          <a:bodyPr wrap="square" rtlCol="0">
            <a:spAutoFit/>
          </a:bodyPr>
          <a:lstStyle/>
          <a:p>
            <a:pPr defTabSz="914400"/>
            <a:r>
              <a:rPr lang="en-US" sz="1400" dirty="0">
                <a:solidFill>
                  <a:prstClr val="black"/>
                </a:solidFill>
              </a:rPr>
              <a:t>developed by</a:t>
            </a:r>
          </a:p>
        </p:txBody>
      </p:sp>
      <p:cxnSp>
        <p:nvCxnSpPr>
          <p:cNvPr id="13" name="Straight Arrow Connector 12"/>
          <p:cNvCxnSpPr>
            <a:cxnSpLocks/>
          </p:cNvCxnSpPr>
          <p:nvPr/>
        </p:nvCxnSpPr>
        <p:spPr bwMode="auto">
          <a:xfrm flipH="1">
            <a:off x="2209699" y="2554019"/>
            <a:ext cx="1081192" cy="676452"/>
          </a:xfrm>
          <a:prstGeom prst="straightConnector1">
            <a:avLst/>
          </a:prstGeom>
          <a:solidFill>
            <a:schemeClr val="tx2"/>
          </a:solidFill>
          <a:ln w="9525" cap="flat" cmpd="sng" algn="ctr">
            <a:solidFill>
              <a:srgbClr val="000000"/>
            </a:solidFill>
            <a:prstDash val="solid"/>
            <a:round/>
            <a:headEnd type="none" w="med" len="med"/>
            <a:tailEnd type="arrow"/>
          </a:ln>
          <a:effectLst/>
        </p:spPr>
      </p:cxnSp>
      <p:cxnSp>
        <p:nvCxnSpPr>
          <p:cNvPr id="16" name="Straight Arrow Connector 15"/>
          <p:cNvCxnSpPr>
            <a:cxnSpLocks/>
          </p:cNvCxnSpPr>
          <p:nvPr/>
        </p:nvCxnSpPr>
        <p:spPr bwMode="auto">
          <a:xfrm>
            <a:off x="5767020" y="2738577"/>
            <a:ext cx="784373" cy="404607"/>
          </a:xfrm>
          <a:prstGeom prst="straightConnector1">
            <a:avLst/>
          </a:prstGeom>
          <a:solidFill>
            <a:schemeClr val="tx2"/>
          </a:solidFill>
          <a:ln w="9525" cap="flat" cmpd="sng" algn="ctr">
            <a:solidFill>
              <a:srgbClr val="000000"/>
            </a:solidFill>
            <a:prstDash val="solid"/>
            <a:round/>
            <a:headEnd type="none" w="med" len="med"/>
            <a:tailEnd type="arrow"/>
          </a:ln>
          <a:effectLst/>
        </p:spPr>
      </p:cxnSp>
      <p:sp>
        <p:nvSpPr>
          <p:cNvPr id="19" name="TextBox 18"/>
          <p:cNvSpPr txBox="1"/>
          <p:nvPr/>
        </p:nvSpPr>
        <p:spPr>
          <a:xfrm>
            <a:off x="138101" y="2619964"/>
            <a:ext cx="2493259" cy="523220"/>
          </a:xfrm>
          <a:prstGeom prst="rect">
            <a:avLst/>
          </a:prstGeom>
          <a:noFill/>
        </p:spPr>
        <p:txBody>
          <a:bodyPr wrap="square" rtlCol="0">
            <a:spAutoFit/>
          </a:bodyPr>
          <a:lstStyle/>
          <a:p>
            <a:pPr defTabSz="914400"/>
            <a:r>
              <a:rPr lang="en-US" sz="1400" dirty="0">
                <a:solidFill>
                  <a:prstClr val="black"/>
                </a:solidFill>
              </a:rPr>
              <a:t>and may include co-construction of learning with</a:t>
            </a:r>
          </a:p>
        </p:txBody>
      </p:sp>
      <p:sp>
        <p:nvSpPr>
          <p:cNvPr id="20" name="TextBox 19"/>
          <p:cNvSpPr txBox="1"/>
          <p:nvPr/>
        </p:nvSpPr>
        <p:spPr>
          <a:xfrm>
            <a:off x="6129731" y="2509442"/>
            <a:ext cx="3060791" cy="523220"/>
          </a:xfrm>
          <a:prstGeom prst="rect">
            <a:avLst/>
          </a:prstGeom>
          <a:noFill/>
        </p:spPr>
        <p:txBody>
          <a:bodyPr wrap="square" rtlCol="0">
            <a:spAutoFit/>
          </a:bodyPr>
          <a:lstStyle/>
          <a:p>
            <a:pPr defTabSz="914400"/>
            <a:r>
              <a:rPr lang="en-US" sz="1400" dirty="0">
                <a:solidFill>
                  <a:prstClr val="black"/>
                </a:solidFill>
              </a:rPr>
              <a:t>and may include intervention for academic skills with</a:t>
            </a:r>
          </a:p>
        </p:txBody>
      </p:sp>
      <p:cxnSp>
        <p:nvCxnSpPr>
          <p:cNvPr id="23" name="Straight Connector 22"/>
          <p:cNvCxnSpPr>
            <a:cxnSpLocks/>
            <a:endCxn id="5" idx="1"/>
          </p:cNvCxnSpPr>
          <p:nvPr/>
        </p:nvCxnSpPr>
        <p:spPr bwMode="auto">
          <a:xfrm>
            <a:off x="1369423" y="967641"/>
            <a:ext cx="1893182" cy="265481"/>
          </a:xfrm>
          <a:prstGeom prst="line">
            <a:avLst/>
          </a:prstGeom>
          <a:solidFill>
            <a:schemeClr val="tx2"/>
          </a:solidFill>
          <a:ln w="9525" cap="flat" cmpd="sng" algn="ctr">
            <a:solidFill>
              <a:srgbClr val="000000"/>
            </a:solidFill>
            <a:prstDash val="solid"/>
            <a:round/>
            <a:headEnd type="none" w="med" len="med"/>
            <a:tailEnd type="none" w="med" len="med"/>
          </a:ln>
          <a:effectLst/>
        </p:spPr>
      </p:cxnSp>
      <p:sp>
        <p:nvSpPr>
          <p:cNvPr id="28" name="TextBox 27"/>
          <p:cNvSpPr txBox="1"/>
          <p:nvPr/>
        </p:nvSpPr>
        <p:spPr>
          <a:xfrm>
            <a:off x="2267474" y="911252"/>
            <a:ext cx="1371600" cy="307777"/>
          </a:xfrm>
          <a:prstGeom prst="rect">
            <a:avLst/>
          </a:prstGeom>
          <a:noFill/>
        </p:spPr>
        <p:txBody>
          <a:bodyPr wrap="square" rtlCol="0">
            <a:spAutoFit/>
          </a:bodyPr>
          <a:lstStyle/>
          <a:p>
            <a:pPr defTabSz="914400"/>
            <a:r>
              <a:rPr lang="en-US" sz="1400" dirty="0">
                <a:solidFill>
                  <a:prstClr val="black"/>
                </a:solidFill>
              </a:rPr>
              <a:t>I</a:t>
            </a:r>
            <a:r>
              <a:rPr lang="en-US" sz="1200" dirty="0">
                <a:solidFill>
                  <a:prstClr val="black"/>
                </a:solidFill>
              </a:rPr>
              <a:t>s about</a:t>
            </a:r>
          </a:p>
        </p:txBody>
      </p:sp>
      <p:sp>
        <p:nvSpPr>
          <p:cNvPr id="17" name="Rectangle 16">
            <a:extLst>
              <a:ext uri="{FF2B5EF4-FFF2-40B4-BE49-F238E27FC236}">
                <a16:creationId xmlns:a16="http://schemas.microsoft.com/office/drawing/2014/main" id="{048C40E8-0873-F543-8B4E-C19274598DE6}"/>
              </a:ext>
            </a:extLst>
          </p:cNvPr>
          <p:cNvSpPr/>
          <p:nvPr/>
        </p:nvSpPr>
        <p:spPr bwMode="auto">
          <a:xfrm>
            <a:off x="2971680" y="2466098"/>
            <a:ext cx="2817732" cy="731123"/>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a:solidFill>
                  <a:prstClr val="black"/>
                </a:solidFill>
                <a:latin typeface="Arial" charset="0"/>
                <a:ea typeface="ＭＳ Ｐゴシック" pitchFamily="28" charset="-128"/>
              </a:rPr>
              <a:t>SMARTER</a:t>
            </a:r>
          </a:p>
          <a:p>
            <a:pPr algn="ctr" defTabSz="914400" eaLnBrk="0" fontAlgn="base" hangingPunct="0">
              <a:spcBef>
                <a:spcPct val="0"/>
              </a:spcBef>
              <a:spcAft>
                <a:spcPct val="0"/>
              </a:spcAft>
            </a:pPr>
            <a:r>
              <a:rPr lang="en-US" sz="1600" dirty="0">
                <a:solidFill>
                  <a:prstClr val="black"/>
                </a:solidFill>
                <a:latin typeface="Arial" charset="0"/>
                <a:ea typeface="ＭＳ Ｐゴシック" pitchFamily="28" charset="-128"/>
              </a:rPr>
              <a:t>Instructional Cycle</a:t>
            </a:r>
          </a:p>
        </p:txBody>
      </p:sp>
      <p:cxnSp>
        <p:nvCxnSpPr>
          <p:cNvPr id="9" name="Straight Arrow Connector 8">
            <a:extLst>
              <a:ext uri="{FF2B5EF4-FFF2-40B4-BE49-F238E27FC236}">
                <a16:creationId xmlns:a16="http://schemas.microsoft.com/office/drawing/2014/main" id="{1693E351-5E3D-4047-A532-979E9BDE7408}"/>
              </a:ext>
            </a:extLst>
          </p:cNvPr>
          <p:cNvCxnSpPr>
            <a:cxnSpLocks/>
            <a:stCxn id="5" idx="4"/>
          </p:cNvCxnSpPr>
          <p:nvPr/>
        </p:nvCxnSpPr>
        <p:spPr>
          <a:xfrm>
            <a:off x="4337851" y="2122501"/>
            <a:ext cx="0" cy="343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7BBB63-5CA8-EA41-9470-78706C8825B6}"/>
              </a:ext>
            </a:extLst>
          </p:cNvPr>
          <p:cNvSpPr txBox="1"/>
          <p:nvPr/>
        </p:nvSpPr>
        <p:spPr>
          <a:xfrm>
            <a:off x="3300967" y="2150806"/>
            <a:ext cx="2967416" cy="338554"/>
          </a:xfrm>
          <a:prstGeom prst="rect">
            <a:avLst/>
          </a:prstGeom>
          <a:noFill/>
        </p:spPr>
        <p:txBody>
          <a:bodyPr wrap="square" rtlCol="0">
            <a:spAutoFit/>
          </a:bodyPr>
          <a:lstStyle/>
          <a:p>
            <a:r>
              <a:rPr lang="en-US" sz="1600" dirty="0"/>
              <a:t>organized through the</a:t>
            </a:r>
          </a:p>
        </p:txBody>
      </p:sp>
      <p:sp>
        <p:nvSpPr>
          <p:cNvPr id="24" name="TextBox 23">
            <a:extLst>
              <a:ext uri="{FF2B5EF4-FFF2-40B4-BE49-F238E27FC236}">
                <a16:creationId xmlns:a16="http://schemas.microsoft.com/office/drawing/2014/main" id="{5250F9E1-A856-6E41-A747-F94BC139F297}"/>
              </a:ext>
            </a:extLst>
          </p:cNvPr>
          <p:cNvSpPr txBox="1"/>
          <p:nvPr/>
        </p:nvSpPr>
        <p:spPr>
          <a:xfrm>
            <a:off x="140185" y="4688465"/>
            <a:ext cx="91106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t>Device</a:t>
            </a:r>
          </a:p>
        </p:txBody>
      </p:sp>
      <p:sp>
        <p:nvSpPr>
          <p:cNvPr id="25" name="TextBox 24">
            <a:extLst>
              <a:ext uri="{FF2B5EF4-FFF2-40B4-BE49-F238E27FC236}">
                <a16:creationId xmlns:a16="http://schemas.microsoft.com/office/drawing/2014/main" id="{5D270416-59BC-3542-BD03-6CBBD3F8F688}"/>
              </a:ext>
            </a:extLst>
          </p:cNvPr>
          <p:cNvSpPr txBox="1"/>
          <p:nvPr/>
        </p:nvSpPr>
        <p:spPr>
          <a:xfrm>
            <a:off x="1971663" y="4849283"/>
            <a:ext cx="1874757"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Cue-Do-Review</a:t>
            </a:r>
          </a:p>
          <a:p>
            <a:pPr algn="ctr"/>
            <a:r>
              <a:rPr lang="en-US" dirty="0"/>
              <a:t>Instructional Sequence</a:t>
            </a:r>
          </a:p>
        </p:txBody>
      </p:sp>
      <p:sp>
        <p:nvSpPr>
          <p:cNvPr id="26" name="TextBox 25">
            <a:extLst>
              <a:ext uri="{FF2B5EF4-FFF2-40B4-BE49-F238E27FC236}">
                <a16:creationId xmlns:a16="http://schemas.microsoft.com/office/drawing/2014/main" id="{1118529E-6B18-174D-875C-02D04F33D5DC}"/>
              </a:ext>
            </a:extLst>
          </p:cNvPr>
          <p:cNvSpPr txBox="1"/>
          <p:nvPr/>
        </p:nvSpPr>
        <p:spPr>
          <a:xfrm>
            <a:off x="4059694" y="4232527"/>
            <a:ext cx="158627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t>Linking Steps (#’s on device)</a:t>
            </a:r>
          </a:p>
        </p:txBody>
      </p:sp>
      <p:sp>
        <p:nvSpPr>
          <p:cNvPr id="27" name="TextBox 26">
            <a:extLst>
              <a:ext uri="{FF2B5EF4-FFF2-40B4-BE49-F238E27FC236}">
                <a16:creationId xmlns:a16="http://schemas.microsoft.com/office/drawing/2014/main" id="{E72A508A-4785-7343-B82C-04498381778C}"/>
              </a:ext>
            </a:extLst>
          </p:cNvPr>
          <p:cNvSpPr txBox="1"/>
          <p:nvPr/>
        </p:nvSpPr>
        <p:spPr>
          <a:xfrm>
            <a:off x="2035737" y="5836745"/>
            <a:ext cx="243651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that is explicit and engages  students</a:t>
            </a:r>
          </a:p>
        </p:txBody>
      </p:sp>
      <p:sp>
        <p:nvSpPr>
          <p:cNvPr id="29" name="TextBox 28">
            <a:extLst>
              <a:ext uri="{FF2B5EF4-FFF2-40B4-BE49-F238E27FC236}">
                <a16:creationId xmlns:a16="http://schemas.microsoft.com/office/drawing/2014/main" id="{92188F37-90FB-B545-BE07-CF2523483125}"/>
              </a:ext>
            </a:extLst>
          </p:cNvPr>
          <p:cNvSpPr txBox="1"/>
          <p:nvPr/>
        </p:nvSpPr>
        <p:spPr>
          <a:xfrm>
            <a:off x="4069943" y="4947100"/>
            <a:ext cx="195342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to provide a strategy for approaching the learning task</a:t>
            </a:r>
          </a:p>
        </p:txBody>
      </p:sp>
      <p:cxnSp>
        <p:nvCxnSpPr>
          <p:cNvPr id="30" name="Straight Arrow Connector 29">
            <a:extLst>
              <a:ext uri="{FF2B5EF4-FFF2-40B4-BE49-F238E27FC236}">
                <a16:creationId xmlns:a16="http://schemas.microsoft.com/office/drawing/2014/main" id="{DF76EAE6-7735-FB48-9F81-E64254050A5C}"/>
              </a:ext>
            </a:extLst>
          </p:cNvPr>
          <p:cNvCxnSpPr>
            <a:cxnSpLocks/>
            <a:endCxn id="33" idx="2"/>
          </p:cNvCxnSpPr>
          <p:nvPr/>
        </p:nvCxnSpPr>
        <p:spPr>
          <a:xfrm flipH="1">
            <a:off x="668373" y="4238188"/>
            <a:ext cx="146052" cy="504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DE04A68-CE6A-7641-A230-500A60179361}"/>
              </a:ext>
            </a:extLst>
          </p:cNvPr>
          <p:cNvCxnSpPr>
            <a:cxnSpLocks/>
          </p:cNvCxnSpPr>
          <p:nvPr/>
        </p:nvCxnSpPr>
        <p:spPr>
          <a:xfrm>
            <a:off x="1979710" y="4198223"/>
            <a:ext cx="482781" cy="651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909A432-0B26-0A42-9249-756779240D79}"/>
              </a:ext>
            </a:extLst>
          </p:cNvPr>
          <p:cNvCxnSpPr>
            <a:cxnSpLocks/>
          </p:cNvCxnSpPr>
          <p:nvPr/>
        </p:nvCxnSpPr>
        <p:spPr>
          <a:xfrm>
            <a:off x="2788678" y="3711940"/>
            <a:ext cx="1271016" cy="637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8B04FB8-C077-FE4F-A484-EA82B1C18C73}"/>
              </a:ext>
            </a:extLst>
          </p:cNvPr>
          <p:cNvSpPr txBox="1"/>
          <p:nvPr/>
        </p:nvSpPr>
        <p:spPr>
          <a:xfrm>
            <a:off x="-53895" y="4403754"/>
            <a:ext cx="1444535" cy="338554"/>
          </a:xfrm>
          <a:prstGeom prst="rect">
            <a:avLst/>
          </a:prstGeom>
          <a:noFill/>
        </p:spPr>
        <p:txBody>
          <a:bodyPr wrap="square" rtlCol="0">
            <a:spAutoFit/>
          </a:bodyPr>
          <a:lstStyle/>
          <a:p>
            <a:r>
              <a:rPr lang="en-US" sz="1600" dirty="0"/>
              <a:t>that have a</a:t>
            </a:r>
          </a:p>
        </p:txBody>
      </p:sp>
      <p:sp>
        <p:nvSpPr>
          <p:cNvPr id="34" name="TextBox 33">
            <a:extLst>
              <a:ext uri="{FF2B5EF4-FFF2-40B4-BE49-F238E27FC236}">
                <a16:creationId xmlns:a16="http://schemas.microsoft.com/office/drawing/2014/main" id="{C7360AC3-885D-4D44-A53B-07BC73C3EC1D}"/>
              </a:ext>
            </a:extLst>
          </p:cNvPr>
          <p:cNvSpPr txBox="1"/>
          <p:nvPr/>
        </p:nvSpPr>
        <p:spPr>
          <a:xfrm>
            <a:off x="2104202" y="4376476"/>
            <a:ext cx="1444535" cy="338554"/>
          </a:xfrm>
          <a:prstGeom prst="rect">
            <a:avLst/>
          </a:prstGeom>
          <a:noFill/>
        </p:spPr>
        <p:txBody>
          <a:bodyPr wrap="square" rtlCol="0">
            <a:spAutoFit/>
          </a:bodyPr>
          <a:lstStyle/>
          <a:p>
            <a:r>
              <a:rPr lang="en-US" sz="1600" dirty="0"/>
              <a:t>that follow a</a:t>
            </a:r>
          </a:p>
        </p:txBody>
      </p:sp>
      <p:sp>
        <p:nvSpPr>
          <p:cNvPr id="35" name="TextBox 34">
            <a:extLst>
              <a:ext uri="{FF2B5EF4-FFF2-40B4-BE49-F238E27FC236}">
                <a16:creationId xmlns:a16="http://schemas.microsoft.com/office/drawing/2014/main" id="{B383153E-B3C1-D840-92FE-8E7CFB8A3A0B}"/>
              </a:ext>
            </a:extLst>
          </p:cNvPr>
          <p:cNvSpPr txBox="1"/>
          <p:nvPr/>
        </p:nvSpPr>
        <p:spPr>
          <a:xfrm>
            <a:off x="3222270" y="3695295"/>
            <a:ext cx="1444535" cy="338554"/>
          </a:xfrm>
          <a:prstGeom prst="rect">
            <a:avLst/>
          </a:prstGeom>
          <a:noFill/>
        </p:spPr>
        <p:txBody>
          <a:bodyPr wrap="square" rtlCol="0">
            <a:spAutoFit/>
          </a:bodyPr>
          <a:lstStyle/>
          <a:p>
            <a:r>
              <a:rPr lang="en-US" sz="1600" dirty="0"/>
              <a:t>that include </a:t>
            </a:r>
          </a:p>
        </p:txBody>
      </p:sp>
      <p:sp>
        <p:nvSpPr>
          <p:cNvPr id="60" name="TextBox 59">
            <a:extLst>
              <a:ext uri="{FF2B5EF4-FFF2-40B4-BE49-F238E27FC236}">
                <a16:creationId xmlns:a16="http://schemas.microsoft.com/office/drawing/2014/main" id="{885A262A-6807-0F42-A8CB-64A716D5389E}"/>
              </a:ext>
            </a:extLst>
          </p:cNvPr>
          <p:cNvSpPr txBox="1"/>
          <p:nvPr/>
        </p:nvSpPr>
        <p:spPr>
          <a:xfrm>
            <a:off x="-35525" y="5121929"/>
            <a:ext cx="209828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drafted by the teacher and driven by content complexity</a:t>
            </a:r>
          </a:p>
          <a:p>
            <a:pPr marL="285750" indent="-285750">
              <a:buFont typeface="Arial" panose="020B0604020202020204" pitchFamily="34" charset="0"/>
              <a:buChar char="•"/>
            </a:pPr>
            <a:r>
              <a:rPr lang="en-US" sz="1600" dirty="0"/>
              <a:t>with embedded learning scaffolds </a:t>
            </a:r>
          </a:p>
        </p:txBody>
      </p:sp>
      <p:sp>
        <p:nvSpPr>
          <p:cNvPr id="64" name="TextBox 63">
            <a:extLst>
              <a:ext uri="{FF2B5EF4-FFF2-40B4-BE49-F238E27FC236}">
                <a16:creationId xmlns:a16="http://schemas.microsoft.com/office/drawing/2014/main" id="{35878332-DD44-E74F-803E-8846691B736F}"/>
              </a:ext>
            </a:extLst>
          </p:cNvPr>
          <p:cNvSpPr txBox="1"/>
          <p:nvPr/>
        </p:nvSpPr>
        <p:spPr>
          <a:xfrm>
            <a:off x="6161264" y="4841583"/>
            <a:ext cx="119510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Individual Student need</a:t>
            </a:r>
          </a:p>
        </p:txBody>
      </p:sp>
      <p:sp>
        <p:nvSpPr>
          <p:cNvPr id="65" name="TextBox 64">
            <a:extLst>
              <a:ext uri="{FF2B5EF4-FFF2-40B4-BE49-F238E27FC236}">
                <a16:creationId xmlns:a16="http://schemas.microsoft.com/office/drawing/2014/main" id="{8AA534B1-352D-A94B-924A-0F93013C2365}"/>
              </a:ext>
            </a:extLst>
          </p:cNvPr>
          <p:cNvSpPr txBox="1"/>
          <p:nvPr/>
        </p:nvSpPr>
        <p:spPr>
          <a:xfrm>
            <a:off x="7580620" y="4949036"/>
            <a:ext cx="1481822" cy="17543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t>Mastery-based gradual release instructional sequence</a:t>
            </a:r>
          </a:p>
        </p:txBody>
      </p:sp>
      <p:cxnSp>
        <p:nvCxnSpPr>
          <p:cNvPr id="66" name="Straight Arrow Connector 65">
            <a:extLst>
              <a:ext uri="{FF2B5EF4-FFF2-40B4-BE49-F238E27FC236}">
                <a16:creationId xmlns:a16="http://schemas.microsoft.com/office/drawing/2014/main" id="{F98CFD53-CB94-1248-B894-E8D35D5730E6}"/>
              </a:ext>
            </a:extLst>
          </p:cNvPr>
          <p:cNvCxnSpPr>
            <a:cxnSpLocks/>
            <a:endCxn id="65" idx="0"/>
          </p:cNvCxnSpPr>
          <p:nvPr/>
        </p:nvCxnSpPr>
        <p:spPr>
          <a:xfrm>
            <a:off x="7994007" y="4107724"/>
            <a:ext cx="327524" cy="841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66B195C-BF8B-EB4F-A6EB-7FA2D3333AB7}"/>
              </a:ext>
            </a:extLst>
          </p:cNvPr>
          <p:cNvSpPr txBox="1"/>
          <p:nvPr/>
        </p:nvSpPr>
        <p:spPr>
          <a:xfrm>
            <a:off x="6411134" y="4212281"/>
            <a:ext cx="1060951" cy="584775"/>
          </a:xfrm>
          <a:prstGeom prst="rect">
            <a:avLst/>
          </a:prstGeom>
          <a:noFill/>
        </p:spPr>
        <p:txBody>
          <a:bodyPr wrap="square" rtlCol="0">
            <a:spAutoFit/>
          </a:bodyPr>
          <a:lstStyle/>
          <a:p>
            <a:r>
              <a:rPr lang="en-US" sz="1600" dirty="0"/>
              <a:t>chosen based on</a:t>
            </a:r>
          </a:p>
        </p:txBody>
      </p:sp>
      <p:sp>
        <p:nvSpPr>
          <p:cNvPr id="68" name="TextBox 67">
            <a:extLst>
              <a:ext uri="{FF2B5EF4-FFF2-40B4-BE49-F238E27FC236}">
                <a16:creationId xmlns:a16="http://schemas.microsoft.com/office/drawing/2014/main" id="{DFED5E58-B999-5449-996D-DCCB6EA4F95F}"/>
              </a:ext>
            </a:extLst>
          </p:cNvPr>
          <p:cNvSpPr txBox="1"/>
          <p:nvPr/>
        </p:nvSpPr>
        <p:spPr>
          <a:xfrm>
            <a:off x="7994007" y="4343024"/>
            <a:ext cx="883496" cy="584775"/>
          </a:xfrm>
          <a:prstGeom prst="rect">
            <a:avLst/>
          </a:prstGeom>
          <a:noFill/>
        </p:spPr>
        <p:txBody>
          <a:bodyPr wrap="square" rtlCol="0">
            <a:spAutoFit/>
          </a:bodyPr>
          <a:lstStyle/>
          <a:p>
            <a:pPr algn="ctr"/>
            <a:r>
              <a:rPr lang="en-US" sz="1600" dirty="0"/>
              <a:t>that includes</a:t>
            </a:r>
          </a:p>
        </p:txBody>
      </p:sp>
      <p:cxnSp>
        <p:nvCxnSpPr>
          <p:cNvPr id="73" name="Straight Arrow Connector 72">
            <a:extLst>
              <a:ext uri="{FF2B5EF4-FFF2-40B4-BE49-F238E27FC236}">
                <a16:creationId xmlns:a16="http://schemas.microsoft.com/office/drawing/2014/main" id="{8584AB34-F2FC-9643-889E-991B390F6B21}"/>
              </a:ext>
            </a:extLst>
          </p:cNvPr>
          <p:cNvCxnSpPr>
            <a:endCxn id="64" idx="0"/>
          </p:cNvCxnSpPr>
          <p:nvPr/>
        </p:nvCxnSpPr>
        <p:spPr>
          <a:xfrm flipH="1">
            <a:off x="6758816" y="4107724"/>
            <a:ext cx="713269" cy="733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96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edge">
                                      <p:cBhvr>
                                        <p:cTn id="20" dur="20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ppt_x"/>
                                          </p:val>
                                        </p:tav>
                                        <p:tav tm="100000">
                                          <p:val>
                                            <p:strVal val="#ppt_x"/>
                                          </p:val>
                                        </p:tav>
                                      </p:tavLst>
                                    </p:anim>
                                    <p:anim calcmode="lin" valueType="num">
                                      <p:cBhvr additive="base">
                                        <p:cTn id="2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ppt_x"/>
                                          </p:val>
                                        </p:tav>
                                        <p:tav tm="100000">
                                          <p:val>
                                            <p:strVal val="#ppt_x"/>
                                          </p:val>
                                        </p:tav>
                                      </p:tavLst>
                                    </p:anim>
                                    <p:anim calcmode="lin" valueType="num">
                                      <p:cBhvr additive="base">
                                        <p:cTn id="3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9" grpId="0"/>
      <p:bldP spid="60" grpId="0"/>
      <p:bldP spid="64" grpId="0" animBg="1"/>
      <p:bldP spid="65"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626986" y="389106"/>
            <a:ext cx="7894444" cy="1569660"/>
          </a:xfrm>
          <a:prstGeom prst="rect">
            <a:avLst/>
          </a:prstGeom>
          <a:noFill/>
        </p:spPr>
        <p:txBody>
          <a:bodyPr wrap="square" rtlCol="0">
            <a:spAutoFit/>
          </a:bodyPr>
          <a:lstStyle/>
          <a:p>
            <a:pPr defTabSz="914400"/>
            <a:r>
              <a:rPr lang="en-US" sz="3200" dirty="0">
                <a:solidFill>
                  <a:prstClr val="black"/>
                </a:solidFill>
              </a:rPr>
              <a:t>How do you see the three components of SIM supporting all students, especially those who struggle? </a:t>
            </a:r>
          </a:p>
        </p:txBody>
      </p:sp>
      <p:pic>
        <p:nvPicPr>
          <p:cNvPr id="4" name="Picture 3">
            <a:extLst>
              <a:ext uri="{FF2B5EF4-FFF2-40B4-BE49-F238E27FC236}">
                <a16:creationId xmlns:a16="http://schemas.microsoft.com/office/drawing/2014/main" id="{7954BFE0-4461-41F0-A4B3-CFF4FD0B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513" y="1827334"/>
            <a:ext cx="4065465" cy="4065465"/>
          </a:xfrm>
          <a:prstGeom prst="rect">
            <a:avLst/>
          </a:prstGeom>
        </p:spPr>
      </p:pic>
      <p:sp>
        <p:nvSpPr>
          <p:cNvPr id="6" name="TextBox 5">
            <a:extLst>
              <a:ext uri="{FF2B5EF4-FFF2-40B4-BE49-F238E27FC236}">
                <a16:creationId xmlns:a16="http://schemas.microsoft.com/office/drawing/2014/main" id="{749847BB-F474-4E69-BA8D-51605F011D63}"/>
              </a:ext>
            </a:extLst>
          </p:cNvPr>
          <p:cNvSpPr txBox="1"/>
          <p:nvPr/>
        </p:nvSpPr>
        <p:spPr>
          <a:xfrm>
            <a:off x="626986" y="2348753"/>
            <a:ext cx="2373527" cy="3785652"/>
          </a:xfrm>
          <a:prstGeom prst="rect">
            <a:avLst/>
          </a:prstGeom>
          <a:noFill/>
        </p:spPr>
        <p:txBody>
          <a:bodyPr wrap="square" rtlCol="0">
            <a:spAutoFit/>
          </a:bodyPr>
          <a:lstStyle/>
          <a:p>
            <a:pPr marL="342900" indent="-342900">
              <a:buAutoNum type="arabicPeriod"/>
            </a:pPr>
            <a:r>
              <a:rPr lang="en-US" sz="2000" dirty="0"/>
              <a:t>Think it</a:t>
            </a:r>
          </a:p>
          <a:p>
            <a:pPr marL="342900" indent="-342900">
              <a:buAutoNum type="arabicPeriod"/>
            </a:pPr>
            <a:r>
              <a:rPr lang="en-US" sz="2000" dirty="0"/>
              <a:t>Ink it</a:t>
            </a:r>
          </a:p>
          <a:p>
            <a:pPr marL="342900" indent="-342900">
              <a:buAutoNum type="arabicPeriod"/>
            </a:pPr>
            <a:r>
              <a:rPr lang="en-US" sz="2000" dirty="0"/>
              <a:t>Stand up and walk around until the music stops</a:t>
            </a:r>
          </a:p>
          <a:p>
            <a:pPr marL="342900" indent="-342900">
              <a:buAutoNum type="arabicPeriod"/>
            </a:pPr>
            <a:r>
              <a:rPr lang="en-US" sz="2000" dirty="0"/>
              <a:t>When the music stops, find 2 other people to form a triad.</a:t>
            </a:r>
          </a:p>
          <a:p>
            <a:pPr marL="342900" indent="-342900">
              <a:buAutoNum type="arabicPeriod"/>
            </a:pPr>
            <a:r>
              <a:rPr lang="en-US" sz="2000" dirty="0"/>
              <a:t>Discuss your responses to the question above. </a:t>
            </a:r>
          </a:p>
        </p:txBody>
      </p:sp>
    </p:spTree>
    <p:extLst>
      <p:ext uri="{BB962C8B-B14F-4D97-AF65-F5344CB8AC3E}">
        <p14:creationId xmlns:p14="http://schemas.microsoft.com/office/powerpoint/2010/main" val="1569474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Discuss the Pre-Institute Work</a:t>
            </a:r>
          </a:p>
        </p:txBody>
      </p:sp>
      <p:sp>
        <p:nvSpPr>
          <p:cNvPr id="3" name="Content Placeholder 2"/>
          <p:cNvSpPr>
            <a:spLocks noGrp="1"/>
          </p:cNvSpPr>
          <p:nvPr>
            <p:ph idx="1"/>
          </p:nvPr>
        </p:nvSpPr>
        <p:spPr/>
        <p:txBody>
          <a:bodyPr>
            <a:normAutofit lnSpcReduction="10000"/>
          </a:bodyPr>
          <a:lstStyle/>
          <a:p>
            <a:pPr marL="0" indent="0">
              <a:buNone/>
            </a:pPr>
            <a:endParaRPr lang="en-US" sz="1600" dirty="0"/>
          </a:p>
          <a:p>
            <a:pPr lvl="0"/>
            <a:r>
              <a:rPr lang="en-US" sz="2400" dirty="0"/>
              <a:t>What is the Strategic Instructional Model (SIM)?</a:t>
            </a:r>
            <a:endParaRPr lang="en-US" sz="2000" dirty="0"/>
          </a:p>
          <a:p>
            <a:pPr lvl="1"/>
            <a:r>
              <a:rPr lang="en-US" sz="2000" dirty="0"/>
              <a:t>Read about SIM and Content Enhancement Routines:</a:t>
            </a:r>
            <a:endParaRPr lang="en-US" sz="1800" dirty="0"/>
          </a:p>
          <a:p>
            <a:pPr lvl="1"/>
            <a:r>
              <a:rPr lang="en-US" sz="2000" u="sng" dirty="0">
                <a:hlinkClick r:id="rId3"/>
              </a:rPr>
              <a:t>https://sim.drupal.ku.edu/sim-curricula</a:t>
            </a:r>
            <a:endParaRPr lang="en-US" sz="1800" dirty="0"/>
          </a:p>
          <a:p>
            <a:pPr lvl="0"/>
            <a:r>
              <a:rPr lang="en-US" sz="2400" dirty="0"/>
              <a:t>What does a Content Enhancement Routine look and sound like in a classroom?</a:t>
            </a:r>
            <a:endParaRPr lang="en-US" sz="2000" dirty="0"/>
          </a:p>
          <a:p>
            <a:pPr lvl="1"/>
            <a:r>
              <a:rPr lang="en-US" sz="2000" dirty="0"/>
              <a:t>Preview the video below:</a:t>
            </a:r>
            <a:endParaRPr lang="en-US" sz="1800" dirty="0"/>
          </a:p>
          <a:p>
            <a:pPr lvl="1"/>
            <a:r>
              <a:rPr lang="en-US" sz="2000" u="sng" dirty="0">
                <a:hlinkClick r:id="rId4"/>
              </a:rPr>
              <a:t>https://vimeo.com/simnetwork/review/87086441/4715a315fc</a:t>
            </a:r>
            <a:endParaRPr lang="en-US" sz="1800" dirty="0"/>
          </a:p>
          <a:p>
            <a:pPr lvl="0"/>
            <a:r>
              <a:rPr lang="en-US" sz="2400" dirty="0"/>
              <a:t>What is the Course First institute?</a:t>
            </a:r>
            <a:endParaRPr lang="en-US" sz="2000" dirty="0"/>
          </a:p>
          <a:p>
            <a:pPr lvl="1"/>
            <a:r>
              <a:rPr lang="en-US" sz="2000" dirty="0"/>
              <a:t>Read the attached document:  “Course First Overview”</a:t>
            </a:r>
            <a:endParaRPr lang="en-US" sz="1800" dirty="0"/>
          </a:p>
          <a:p>
            <a:pPr marL="0" indent="0">
              <a:buNone/>
            </a:pPr>
            <a:endParaRPr lang="en-US" sz="2800" i="1" dirty="0"/>
          </a:p>
        </p:txBody>
      </p:sp>
      <p:sp>
        <p:nvSpPr>
          <p:cNvPr id="7" name="Speech Bubble: Oval 6">
            <a:extLst>
              <a:ext uri="{FF2B5EF4-FFF2-40B4-BE49-F238E27FC236}">
                <a16:creationId xmlns:a16="http://schemas.microsoft.com/office/drawing/2014/main" id="{95D0D2A4-7292-43CF-8F37-15A4746DDCCC}"/>
              </a:ext>
            </a:extLst>
          </p:cNvPr>
          <p:cNvSpPr/>
          <p:nvPr/>
        </p:nvSpPr>
        <p:spPr>
          <a:xfrm>
            <a:off x="381000" y="5029200"/>
            <a:ext cx="2971800" cy="163068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I like….</a:t>
            </a:r>
          </a:p>
          <a:p>
            <a:pPr algn="ctr"/>
            <a:r>
              <a:rPr lang="en-US" sz="3200" dirty="0"/>
              <a:t>I wonder…</a:t>
            </a:r>
          </a:p>
        </p:txBody>
      </p:sp>
    </p:spTree>
    <p:extLst>
      <p:ext uri="{BB962C8B-B14F-4D97-AF65-F5344CB8AC3E}">
        <p14:creationId xmlns:p14="http://schemas.microsoft.com/office/powerpoint/2010/main" val="2851836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natharianetravel.files.wordpress.com/2012/06/img_4969.jpg?w=6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76" y="618172"/>
            <a:ext cx="8886847" cy="59197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1520" y="396240"/>
            <a:ext cx="24841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black"/>
                </a:solidFill>
                <a:effectLst/>
                <a:uLnTx/>
                <a:uFillTx/>
                <a:latin typeface="Calibri" panose="020F0502020204030204"/>
                <a:ea typeface="+mn-ea"/>
                <a:cs typeface="+mn-cs"/>
              </a:rPr>
              <a:t>Or this?</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6451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667" y="2854325"/>
            <a:ext cx="5654544" cy="1174842"/>
          </a:xfrm>
        </p:spPr>
        <p:txBody>
          <a:bodyPr>
            <a:normAutofit fontScale="90000"/>
          </a:bodyPr>
          <a:lstStyle/>
          <a:p>
            <a:r>
              <a:rPr lang="en-US" dirty="0"/>
              <a:t>Strategic Instruction Model Project</a:t>
            </a:r>
          </a:p>
        </p:txBody>
      </p:sp>
      <p:sp>
        <p:nvSpPr>
          <p:cNvPr id="3" name="Subtitle 2"/>
          <p:cNvSpPr>
            <a:spLocks noGrp="1"/>
          </p:cNvSpPr>
          <p:nvPr>
            <p:ph type="subTitle" idx="1"/>
          </p:nvPr>
        </p:nvSpPr>
        <p:spPr>
          <a:xfrm>
            <a:off x="950926" y="4192997"/>
            <a:ext cx="6414025" cy="750808"/>
          </a:xfrm>
        </p:spPr>
        <p:txBody>
          <a:bodyPr/>
          <a:lstStyle/>
          <a:p>
            <a:r>
              <a:rPr lang="en-US" dirty="0"/>
              <a:t>Intentionally planning and structuring learning so </a:t>
            </a:r>
            <a:r>
              <a:rPr lang="en-US" i="1" dirty="0"/>
              <a:t>all</a:t>
            </a:r>
            <a:r>
              <a:rPr lang="en-US" dirty="0"/>
              <a:t> students become proficient and graduate</a:t>
            </a:r>
          </a:p>
        </p:txBody>
      </p:sp>
    </p:spTree>
    <p:extLst>
      <p:ext uri="{BB962C8B-B14F-4D97-AF65-F5344CB8AC3E}">
        <p14:creationId xmlns:p14="http://schemas.microsoft.com/office/powerpoint/2010/main" val="41719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8151208" cy="4351338"/>
          </a:xfrm>
        </p:spPr>
        <p:txBody>
          <a:bodyPr>
            <a:normAutofit lnSpcReduction="10000"/>
          </a:bodyPr>
          <a:lstStyle/>
          <a:p>
            <a:r>
              <a:rPr lang="en-US" u="sng" dirty="0"/>
              <a:t>&lt;</a:t>
            </a:r>
            <a:r>
              <a:rPr lang="en-US" dirty="0"/>
              <a:t> 80% of students are proficient in the “core”?</a:t>
            </a:r>
          </a:p>
          <a:p>
            <a:r>
              <a:rPr lang="en-US" dirty="0"/>
              <a:t>Rigor?</a:t>
            </a:r>
          </a:p>
          <a:p>
            <a:r>
              <a:rPr lang="en-US" dirty="0"/>
              <a:t>Standards Aligned?</a:t>
            </a:r>
          </a:p>
          <a:p>
            <a:r>
              <a:rPr lang="en-US" dirty="0"/>
              <a:t>Active Engagement?</a:t>
            </a:r>
          </a:p>
          <a:p>
            <a:r>
              <a:rPr lang="en-US" dirty="0"/>
              <a:t>Data-driven Differentiation?</a:t>
            </a:r>
          </a:p>
          <a:p>
            <a:r>
              <a:rPr lang="en-US" dirty="0"/>
              <a:t>Remediation for kids who didn’t get it?</a:t>
            </a:r>
          </a:p>
          <a:p>
            <a:r>
              <a:rPr lang="en-US" dirty="0"/>
              <a:t>Data-driven Interventions?</a:t>
            </a:r>
          </a:p>
          <a:p>
            <a:r>
              <a:rPr lang="en-US" dirty="0"/>
              <a:t>Progress monitoring?</a:t>
            </a:r>
          </a:p>
          <a:p>
            <a:r>
              <a:rPr lang="en-US" dirty="0"/>
              <a:t>Teacher Evaluations?</a:t>
            </a:r>
          </a:p>
        </p:txBody>
      </p:sp>
      <p:sp>
        <p:nvSpPr>
          <p:cNvPr id="4" name="Title 1">
            <a:extLst>
              <a:ext uri="{FF2B5EF4-FFF2-40B4-BE49-F238E27FC236}">
                <a16:creationId xmlns:a16="http://schemas.microsoft.com/office/drawing/2014/main" id="{DAAE9F3F-515C-4184-A6E3-429750623497}"/>
              </a:ext>
            </a:extLst>
          </p:cNvPr>
          <p:cNvSpPr txBox="1">
            <a:spLocks/>
          </p:cNvSpPr>
          <p:nvPr/>
        </p:nvSpPr>
        <p:spPr>
          <a:xfrm>
            <a:off x="628650" y="367898"/>
            <a:ext cx="7886700" cy="1325563"/>
          </a:xfrm>
          <a:prstGeom prst="rect">
            <a:avLst/>
          </a:prstGeom>
          <a:ln w="25400">
            <a:solidFill>
              <a:schemeClr val="accent1">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What is the concern you want to address?</a:t>
            </a:r>
          </a:p>
        </p:txBody>
      </p:sp>
      <p:pic>
        <p:nvPicPr>
          <p:cNvPr id="6" name="Picture 5">
            <a:extLst>
              <a:ext uri="{FF2B5EF4-FFF2-40B4-BE49-F238E27FC236}">
                <a16:creationId xmlns:a16="http://schemas.microsoft.com/office/drawing/2014/main" id="{C2F1F82E-4447-49BB-BF85-31D5E66D0F49}"/>
              </a:ext>
            </a:extLst>
          </p:cNvPr>
          <p:cNvPicPr>
            <a:picLocks noChangeAspect="1"/>
          </p:cNvPicPr>
          <p:nvPr/>
        </p:nvPicPr>
        <p:blipFill>
          <a:blip r:embed="rId3"/>
          <a:stretch>
            <a:fillRect/>
          </a:stretch>
        </p:blipFill>
        <p:spPr>
          <a:xfrm>
            <a:off x="6526305" y="3031544"/>
            <a:ext cx="2635624" cy="3145419"/>
          </a:xfrm>
          <a:prstGeom prst="rect">
            <a:avLst/>
          </a:prstGeom>
        </p:spPr>
      </p:pic>
    </p:spTree>
    <p:extLst>
      <p:ext uri="{BB962C8B-B14F-4D97-AF65-F5344CB8AC3E}">
        <p14:creationId xmlns:p14="http://schemas.microsoft.com/office/powerpoint/2010/main" val="810915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373164" y="78251"/>
            <a:ext cx="5113302" cy="584775"/>
          </a:xfrm>
          <a:prstGeom prst="rect">
            <a:avLst/>
          </a:prstGeom>
          <a:noFill/>
        </p:spPr>
        <p:txBody>
          <a:bodyPr wrap="square" rtlCol="0">
            <a:spAutoFit/>
          </a:bodyPr>
          <a:lstStyle/>
          <a:p>
            <a:pPr defTabSz="914400"/>
            <a:r>
              <a:rPr lang="en-US" sz="3200" dirty="0">
                <a:solidFill>
                  <a:prstClr val="black"/>
                </a:solidFill>
              </a:rPr>
              <a:t>Strategic Instruction Model</a:t>
            </a:r>
          </a:p>
        </p:txBody>
      </p:sp>
      <p:sp>
        <p:nvSpPr>
          <p:cNvPr id="5" name="Oval 4"/>
          <p:cNvSpPr/>
          <p:nvPr/>
        </p:nvSpPr>
        <p:spPr bwMode="auto">
          <a:xfrm>
            <a:off x="3308229" y="973182"/>
            <a:ext cx="3352800" cy="1715912"/>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a:r>
              <a:rPr lang="en-US" dirty="0">
                <a:solidFill>
                  <a:srgbClr val="601314"/>
                </a:solidFill>
              </a:rPr>
              <a:t>research-validated</a:t>
            </a:r>
          </a:p>
          <a:p>
            <a:pPr algn="ctr" defTabSz="914400"/>
            <a:r>
              <a:rPr lang="en-US" dirty="0">
                <a:solidFill>
                  <a:prstClr val="black"/>
                </a:solidFill>
              </a:rPr>
              <a:t>practices for standards-aligned</a:t>
            </a:r>
          </a:p>
          <a:p>
            <a:pPr algn="ctr" defTabSz="914400"/>
            <a:r>
              <a:rPr lang="en-US" dirty="0">
                <a:solidFill>
                  <a:prstClr val="black"/>
                </a:solidFill>
              </a:rPr>
              <a:t>planning and data-driven</a:t>
            </a:r>
          </a:p>
          <a:p>
            <a:pPr algn="ctr" defTabSz="914400"/>
            <a:r>
              <a:rPr lang="en-US" dirty="0">
                <a:solidFill>
                  <a:prstClr val="black"/>
                </a:solidFill>
              </a:rPr>
              <a:t>teaching</a:t>
            </a:r>
          </a:p>
        </p:txBody>
      </p:sp>
      <p:pic>
        <p:nvPicPr>
          <p:cNvPr id="6" name="Picture 5"/>
          <p:cNvPicPr>
            <a:picLocks noChangeAspect="1"/>
          </p:cNvPicPr>
          <p:nvPr/>
        </p:nvPicPr>
        <p:blipFill>
          <a:blip r:embed="rId3"/>
          <a:stretch>
            <a:fillRect/>
          </a:stretch>
        </p:blipFill>
        <p:spPr>
          <a:xfrm>
            <a:off x="373164" y="2537845"/>
            <a:ext cx="2305756" cy="640488"/>
          </a:xfrm>
          <a:prstGeom prst="rect">
            <a:avLst/>
          </a:prstGeom>
        </p:spPr>
      </p:pic>
      <p:sp>
        <p:nvSpPr>
          <p:cNvPr id="7" name="Rectangle 6"/>
          <p:cNvSpPr/>
          <p:nvPr/>
        </p:nvSpPr>
        <p:spPr bwMode="auto">
          <a:xfrm>
            <a:off x="637903" y="5162324"/>
            <a:ext cx="2743200" cy="13716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Content Enhancement</a:t>
            </a:r>
          </a:p>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Routines</a:t>
            </a:r>
          </a:p>
        </p:txBody>
      </p:sp>
      <p:sp>
        <p:nvSpPr>
          <p:cNvPr id="8" name="Rectangle 7"/>
          <p:cNvSpPr/>
          <p:nvPr/>
        </p:nvSpPr>
        <p:spPr bwMode="auto">
          <a:xfrm>
            <a:off x="6170023" y="5175092"/>
            <a:ext cx="2743200" cy="13716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Learning Strategies</a:t>
            </a:r>
          </a:p>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Curriculum</a:t>
            </a:r>
          </a:p>
        </p:txBody>
      </p:sp>
      <p:cxnSp>
        <p:nvCxnSpPr>
          <p:cNvPr id="10" name="Straight Arrow Connector 9"/>
          <p:cNvCxnSpPr>
            <a:cxnSpLocks/>
            <a:stCxn id="5" idx="2"/>
          </p:cNvCxnSpPr>
          <p:nvPr/>
        </p:nvCxnSpPr>
        <p:spPr bwMode="auto">
          <a:xfrm flipH="1">
            <a:off x="2058197" y="1831138"/>
            <a:ext cx="1250032" cy="598570"/>
          </a:xfrm>
          <a:prstGeom prst="straightConnector1">
            <a:avLst/>
          </a:prstGeom>
          <a:solidFill>
            <a:schemeClr val="tx2"/>
          </a:solidFill>
          <a:ln w="9525" cap="flat" cmpd="sng" algn="ctr">
            <a:solidFill>
              <a:schemeClr val="accent4"/>
            </a:solidFill>
            <a:prstDash val="solid"/>
            <a:round/>
            <a:headEnd type="none" w="med" len="med"/>
            <a:tailEnd type="arrow"/>
          </a:ln>
          <a:effectLst/>
        </p:spPr>
      </p:cxnSp>
      <p:sp>
        <p:nvSpPr>
          <p:cNvPr id="11" name="TextBox 10"/>
          <p:cNvSpPr txBox="1"/>
          <p:nvPr/>
        </p:nvSpPr>
        <p:spPr>
          <a:xfrm rot="20143765">
            <a:off x="1999050" y="1735992"/>
            <a:ext cx="1571978" cy="338554"/>
          </a:xfrm>
          <a:prstGeom prst="rect">
            <a:avLst/>
          </a:prstGeom>
          <a:noFill/>
        </p:spPr>
        <p:txBody>
          <a:bodyPr wrap="square" rtlCol="0">
            <a:spAutoFit/>
          </a:bodyPr>
          <a:lstStyle/>
          <a:p>
            <a:pPr defTabSz="914400"/>
            <a:r>
              <a:rPr lang="en-US" sz="1600" dirty="0">
                <a:solidFill>
                  <a:prstClr val="black"/>
                </a:solidFill>
              </a:rPr>
              <a:t>developed by</a:t>
            </a:r>
          </a:p>
        </p:txBody>
      </p:sp>
      <p:cxnSp>
        <p:nvCxnSpPr>
          <p:cNvPr id="13" name="Straight Arrow Connector 12"/>
          <p:cNvCxnSpPr>
            <a:cxnSpLocks/>
            <a:endCxn id="7" idx="0"/>
          </p:cNvCxnSpPr>
          <p:nvPr/>
        </p:nvCxnSpPr>
        <p:spPr bwMode="auto">
          <a:xfrm flipH="1">
            <a:off x="2009503" y="3983369"/>
            <a:ext cx="2354358" cy="1178955"/>
          </a:xfrm>
          <a:prstGeom prst="straightConnector1">
            <a:avLst/>
          </a:prstGeom>
          <a:solidFill>
            <a:schemeClr val="tx2"/>
          </a:solidFill>
          <a:ln w="9525" cap="flat" cmpd="sng" algn="ctr">
            <a:solidFill>
              <a:srgbClr val="000000"/>
            </a:solidFill>
            <a:prstDash val="solid"/>
            <a:round/>
            <a:headEnd type="none" w="med" len="med"/>
            <a:tailEnd type="arrow"/>
          </a:ln>
          <a:effectLst/>
        </p:spPr>
      </p:cxnSp>
      <p:cxnSp>
        <p:nvCxnSpPr>
          <p:cNvPr id="16" name="Straight Arrow Connector 15"/>
          <p:cNvCxnSpPr>
            <a:cxnSpLocks/>
          </p:cNvCxnSpPr>
          <p:nvPr/>
        </p:nvCxnSpPr>
        <p:spPr bwMode="auto">
          <a:xfrm>
            <a:off x="5081047" y="4001794"/>
            <a:ext cx="2771681" cy="1173298"/>
          </a:xfrm>
          <a:prstGeom prst="straightConnector1">
            <a:avLst/>
          </a:prstGeom>
          <a:solidFill>
            <a:schemeClr val="tx2"/>
          </a:solidFill>
          <a:ln w="9525" cap="flat" cmpd="sng" algn="ctr">
            <a:solidFill>
              <a:srgbClr val="000000"/>
            </a:solidFill>
            <a:prstDash val="solid"/>
            <a:round/>
            <a:headEnd type="none" w="med" len="med"/>
            <a:tailEnd type="arrow"/>
          </a:ln>
          <a:effectLst/>
        </p:spPr>
      </p:cxnSp>
      <p:sp>
        <p:nvSpPr>
          <p:cNvPr id="19" name="TextBox 18"/>
          <p:cNvSpPr txBox="1"/>
          <p:nvPr/>
        </p:nvSpPr>
        <p:spPr>
          <a:xfrm>
            <a:off x="2224702" y="4291186"/>
            <a:ext cx="2312802" cy="523220"/>
          </a:xfrm>
          <a:prstGeom prst="rect">
            <a:avLst/>
          </a:prstGeom>
          <a:solidFill>
            <a:schemeClr val="bg1"/>
          </a:solidFill>
        </p:spPr>
        <p:txBody>
          <a:bodyPr wrap="square" rtlCol="0">
            <a:spAutoFit/>
          </a:bodyPr>
          <a:lstStyle/>
          <a:p>
            <a:pPr defTabSz="914400"/>
            <a:r>
              <a:rPr lang="en-US" sz="1400" dirty="0">
                <a:solidFill>
                  <a:prstClr val="black"/>
                </a:solidFill>
              </a:rPr>
              <a:t>may include  co-construction of learning with</a:t>
            </a:r>
          </a:p>
        </p:txBody>
      </p:sp>
      <p:sp>
        <p:nvSpPr>
          <p:cNvPr id="20" name="TextBox 19"/>
          <p:cNvSpPr txBox="1"/>
          <p:nvPr/>
        </p:nvSpPr>
        <p:spPr>
          <a:xfrm>
            <a:off x="5735461" y="4331376"/>
            <a:ext cx="3060791" cy="523220"/>
          </a:xfrm>
          <a:prstGeom prst="rect">
            <a:avLst/>
          </a:prstGeom>
          <a:solidFill>
            <a:schemeClr val="bg1"/>
          </a:solidFill>
        </p:spPr>
        <p:txBody>
          <a:bodyPr wrap="square" rtlCol="0">
            <a:spAutoFit/>
          </a:bodyPr>
          <a:lstStyle/>
          <a:p>
            <a:pPr defTabSz="914400"/>
            <a:r>
              <a:rPr lang="en-US" sz="1400" dirty="0">
                <a:solidFill>
                  <a:prstClr val="black"/>
                </a:solidFill>
              </a:rPr>
              <a:t>and may include intervention for academic skills with</a:t>
            </a:r>
          </a:p>
        </p:txBody>
      </p:sp>
      <p:cxnSp>
        <p:nvCxnSpPr>
          <p:cNvPr id="23" name="Straight Connector 22"/>
          <p:cNvCxnSpPr>
            <a:cxnSpLocks/>
            <a:endCxn id="5" idx="1"/>
          </p:cNvCxnSpPr>
          <p:nvPr/>
        </p:nvCxnSpPr>
        <p:spPr bwMode="auto">
          <a:xfrm>
            <a:off x="2224702" y="553854"/>
            <a:ext cx="1574533" cy="670617"/>
          </a:xfrm>
          <a:prstGeom prst="line">
            <a:avLst/>
          </a:prstGeom>
          <a:solidFill>
            <a:schemeClr val="tx2"/>
          </a:solidFill>
          <a:ln w="9525" cap="flat" cmpd="sng" algn="ctr">
            <a:solidFill>
              <a:srgbClr val="000000"/>
            </a:solidFill>
            <a:prstDash val="solid"/>
            <a:round/>
            <a:headEnd type="none" w="med" len="med"/>
            <a:tailEnd type="none" w="med" len="med"/>
          </a:ln>
          <a:effectLst/>
        </p:spPr>
      </p:cxnSp>
      <p:sp>
        <p:nvSpPr>
          <p:cNvPr id="28" name="TextBox 27"/>
          <p:cNvSpPr txBox="1"/>
          <p:nvPr/>
        </p:nvSpPr>
        <p:spPr>
          <a:xfrm rot="1430803">
            <a:off x="2794930" y="743206"/>
            <a:ext cx="1371600" cy="338554"/>
          </a:xfrm>
          <a:prstGeom prst="rect">
            <a:avLst/>
          </a:prstGeom>
          <a:noFill/>
        </p:spPr>
        <p:txBody>
          <a:bodyPr wrap="square" rtlCol="0">
            <a:spAutoFit/>
          </a:bodyPr>
          <a:lstStyle/>
          <a:p>
            <a:pPr defTabSz="914400"/>
            <a:r>
              <a:rPr lang="en-US" sz="1600" dirty="0">
                <a:solidFill>
                  <a:prstClr val="black"/>
                </a:solidFill>
              </a:rPr>
              <a:t>i</a:t>
            </a:r>
            <a:r>
              <a:rPr lang="en-US" sz="1400" dirty="0">
                <a:solidFill>
                  <a:prstClr val="black"/>
                </a:solidFill>
              </a:rPr>
              <a:t>s about</a:t>
            </a:r>
          </a:p>
        </p:txBody>
      </p:sp>
      <p:sp>
        <p:nvSpPr>
          <p:cNvPr id="17" name="Rectangle 16">
            <a:extLst>
              <a:ext uri="{FF2B5EF4-FFF2-40B4-BE49-F238E27FC236}">
                <a16:creationId xmlns:a16="http://schemas.microsoft.com/office/drawing/2014/main" id="{048C40E8-0873-F543-8B4E-C19274598DE6}"/>
              </a:ext>
            </a:extLst>
          </p:cNvPr>
          <p:cNvSpPr/>
          <p:nvPr/>
        </p:nvSpPr>
        <p:spPr bwMode="auto">
          <a:xfrm>
            <a:off x="3235874" y="3273471"/>
            <a:ext cx="3497509" cy="837504"/>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SMARTER</a:t>
            </a:r>
          </a:p>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Instructional Cycle</a:t>
            </a:r>
          </a:p>
        </p:txBody>
      </p:sp>
      <p:cxnSp>
        <p:nvCxnSpPr>
          <p:cNvPr id="9" name="Straight Arrow Connector 8">
            <a:extLst>
              <a:ext uri="{FF2B5EF4-FFF2-40B4-BE49-F238E27FC236}">
                <a16:creationId xmlns:a16="http://schemas.microsoft.com/office/drawing/2014/main" id="{1693E351-5E3D-4047-A532-979E9BDE7408}"/>
              </a:ext>
            </a:extLst>
          </p:cNvPr>
          <p:cNvCxnSpPr>
            <a:cxnSpLocks/>
            <a:stCxn id="5" idx="4"/>
            <a:endCxn id="17" idx="0"/>
          </p:cNvCxnSpPr>
          <p:nvPr/>
        </p:nvCxnSpPr>
        <p:spPr>
          <a:xfrm>
            <a:off x="4984629" y="2689094"/>
            <a:ext cx="0" cy="584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7BBB63-5CA8-EA41-9470-78706C8825B6}"/>
              </a:ext>
            </a:extLst>
          </p:cNvPr>
          <p:cNvSpPr txBox="1"/>
          <p:nvPr/>
        </p:nvSpPr>
        <p:spPr>
          <a:xfrm>
            <a:off x="4251753" y="2799086"/>
            <a:ext cx="2967416" cy="307777"/>
          </a:xfrm>
          <a:prstGeom prst="rect">
            <a:avLst/>
          </a:prstGeom>
          <a:solidFill>
            <a:schemeClr val="bg1"/>
          </a:solidFill>
        </p:spPr>
        <p:txBody>
          <a:bodyPr wrap="square" rtlCol="0">
            <a:spAutoFit/>
          </a:bodyPr>
          <a:lstStyle/>
          <a:p>
            <a:r>
              <a:rPr lang="en-US" sz="1400" dirty="0"/>
              <a:t>organized through the</a:t>
            </a:r>
          </a:p>
        </p:txBody>
      </p:sp>
    </p:spTree>
    <p:extLst>
      <p:ext uri="{BB962C8B-B14F-4D97-AF65-F5344CB8AC3E}">
        <p14:creationId xmlns:p14="http://schemas.microsoft.com/office/powerpoint/2010/main" val="2943456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extBox 3"/>
          <p:cNvSpPr txBox="1"/>
          <p:nvPr/>
        </p:nvSpPr>
        <p:spPr>
          <a:xfrm>
            <a:off x="449298" y="363110"/>
            <a:ext cx="5113302" cy="523220"/>
          </a:xfrm>
          <a:prstGeom prst="rect">
            <a:avLst/>
          </a:prstGeom>
          <a:noFill/>
        </p:spPr>
        <p:txBody>
          <a:bodyPr wrap="square" rtlCol="0">
            <a:spAutoFit/>
          </a:bodyPr>
          <a:lstStyle/>
          <a:p>
            <a:pPr defTabSz="914400"/>
            <a:r>
              <a:rPr lang="en-US" sz="2800" dirty="0">
                <a:solidFill>
                  <a:prstClr val="black"/>
                </a:solidFill>
              </a:rPr>
              <a:t>Strategic Instruction Model</a:t>
            </a:r>
          </a:p>
        </p:txBody>
      </p:sp>
      <p:sp>
        <p:nvSpPr>
          <p:cNvPr id="5" name="Oval 4"/>
          <p:cNvSpPr/>
          <p:nvPr/>
        </p:nvSpPr>
        <p:spPr bwMode="auto">
          <a:xfrm>
            <a:off x="2817223" y="1080529"/>
            <a:ext cx="3041256" cy="1041972"/>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a:r>
              <a:rPr lang="en-US" sz="1600" dirty="0">
                <a:solidFill>
                  <a:srgbClr val="C00000"/>
                </a:solidFill>
              </a:rPr>
              <a:t>research-validated</a:t>
            </a:r>
          </a:p>
          <a:p>
            <a:pPr algn="ctr" defTabSz="914400"/>
            <a:r>
              <a:rPr lang="en-US" sz="1600" dirty="0">
                <a:solidFill>
                  <a:prstClr val="black"/>
                </a:solidFill>
              </a:rPr>
              <a:t>practices for standards-aligned</a:t>
            </a:r>
          </a:p>
          <a:p>
            <a:pPr algn="ctr" defTabSz="914400"/>
            <a:r>
              <a:rPr lang="en-US" sz="1600" dirty="0">
                <a:solidFill>
                  <a:srgbClr val="C00000"/>
                </a:solidFill>
              </a:rPr>
              <a:t>planning </a:t>
            </a:r>
            <a:r>
              <a:rPr lang="en-US" sz="1600" dirty="0">
                <a:solidFill>
                  <a:prstClr val="black"/>
                </a:solidFill>
              </a:rPr>
              <a:t>and data-driven</a:t>
            </a:r>
          </a:p>
          <a:p>
            <a:pPr algn="ctr" defTabSz="914400"/>
            <a:r>
              <a:rPr lang="en-US" sz="1600" dirty="0">
                <a:solidFill>
                  <a:srgbClr val="C00000"/>
                </a:solidFill>
              </a:rPr>
              <a:t>teaching</a:t>
            </a:r>
          </a:p>
        </p:txBody>
      </p:sp>
      <p:pic>
        <p:nvPicPr>
          <p:cNvPr id="6" name="Picture 5"/>
          <p:cNvPicPr>
            <a:picLocks noChangeAspect="1"/>
          </p:cNvPicPr>
          <p:nvPr/>
        </p:nvPicPr>
        <p:blipFill>
          <a:blip r:embed="rId3"/>
          <a:stretch>
            <a:fillRect/>
          </a:stretch>
        </p:blipFill>
        <p:spPr>
          <a:xfrm>
            <a:off x="216545" y="1739769"/>
            <a:ext cx="2305756" cy="640488"/>
          </a:xfrm>
          <a:prstGeom prst="rect">
            <a:avLst/>
          </a:prstGeom>
        </p:spPr>
      </p:pic>
      <p:sp>
        <p:nvSpPr>
          <p:cNvPr id="7" name="Rectangle 6"/>
          <p:cNvSpPr/>
          <p:nvPr/>
        </p:nvSpPr>
        <p:spPr bwMode="auto">
          <a:xfrm>
            <a:off x="340552" y="3226253"/>
            <a:ext cx="2523248" cy="989094"/>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a:solidFill>
                  <a:prstClr val="black"/>
                </a:solidFill>
                <a:latin typeface="Arial" charset="0"/>
                <a:ea typeface="ＭＳ Ｐゴシック" pitchFamily="28" charset="-128"/>
              </a:rPr>
              <a:t>Content Enhancement</a:t>
            </a:r>
          </a:p>
          <a:p>
            <a:pPr algn="ctr" defTabSz="914400" eaLnBrk="0" fontAlgn="base" hangingPunct="0">
              <a:spcBef>
                <a:spcPct val="0"/>
              </a:spcBef>
              <a:spcAft>
                <a:spcPct val="0"/>
              </a:spcAft>
            </a:pPr>
            <a:r>
              <a:rPr lang="en-US" sz="1600" dirty="0">
                <a:solidFill>
                  <a:prstClr val="black"/>
                </a:solidFill>
                <a:latin typeface="Arial" charset="0"/>
                <a:ea typeface="ＭＳ Ｐゴシック" pitchFamily="28" charset="-128"/>
              </a:rPr>
              <a:t>Routines</a:t>
            </a:r>
          </a:p>
        </p:txBody>
      </p:sp>
      <p:cxnSp>
        <p:nvCxnSpPr>
          <p:cNvPr id="10" name="Straight Arrow Connector 9"/>
          <p:cNvCxnSpPr>
            <a:cxnSpLocks/>
            <a:stCxn id="5" idx="2"/>
          </p:cNvCxnSpPr>
          <p:nvPr/>
        </p:nvCxnSpPr>
        <p:spPr bwMode="auto">
          <a:xfrm flipH="1">
            <a:off x="1602176" y="1601515"/>
            <a:ext cx="1215047" cy="25081"/>
          </a:xfrm>
          <a:prstGeom prst="straightConnector1">
            <a:avLst/>
          </a:prstGeom>
          <a:solidFill>
            <a:schemeClr val="tx2"/>
          </a:solidFill>
          <a:ln w="9525" cap="flat" cmpd="sng" algn="ctr">
            <a:solidFill>
              <a:schemeClr val="accent4"/>
            </a:solidFill>
            <a:prstDash val="solid"/>
            <a:round/>
            <a:headEnd type="none" w="med" len="med"/>
            <a:tailEnd type="arrow"/>
          </a:ln>
          <a:effectLst/>
        </p:spPr>
      </p:cxnSp>
      <p:sp>
        <p:nvSpPr>
          <p:cNvPr id="11" name="TextBox 10"/>
          <p:cNvSpPr txBox="1"/>
          <p:nvPr/>
        </p:nvSpPr>
        <p:spPr>
          <a:xfrm>
            <a:off x="890513" y="1272846"/>
            <a:ext cx="1571978" cy="307777"/>
          </a:xfrm>
          <a:prstGeom prst="rect">
            <a:avLst/>
          </a:prstGeom>
          <a:noFill/>
        </p:spPr>
        <p:txBody>
          <a:bodyPr wrap="square" rtlCol="0">
            <a:spAutoFit/>
          </a:bodyPr>
          <a:lstStyle/>
          <a:p>
            <a:pPr defTabSz="914400"/>
            <a:r>
              <a:rPr lang="en-US" sz="1400" dirty="0">
                <a:solidFill>
                  <a:prstClr val="black"/>
                </a:solidFill>
              </a:rPr>
              <a:t>developed by</a:t>
            </a:r>
          </a:p>
        </p:txBody>
      </p:sp>
      <p:cxnSp>
        <p:nvCxnSpPr>
          <p:cNvPr id="13" name="Straight Arrow Connector 12"/>
          <p:cNvCxnSpPr>
            <a:cxnSpLocks/>
          </p:cNvCxnSpPr>
          <p:nvPr/>
        </p:nvCxnSpPr>
        <p:spPr bwMode="auto">
          <a:xfrm flipH="1">
            <a:off x="2209699" y="2554019"/>
            <a:ext cx="1081192" cy="676452"/>
          </a:xfrm>
          <a:prstGeom prst="straightConnector1">
            <a:avLst/>
          </a:prstGeom>
          <a:solidFill>
            <a:schemeClr val="tx2"/>
          </a:solidFill>
          <a:ln w="9525" cap="flat" cmpd="sng" algn="ctr">
            <a:solidFill>
              <a:srgbClr val="000000"/>
            </a:solidFill>
            <a:prstDash val="solid"/>
            <a:round/>
            <a:headEnd type="none" w="med" len="med"/>
            <a:tailEnd type="arrow"/>
          </a:ln>
          <a:effectLst/>
        </p:spPr>
      </p:cxnSp>
      <p:sp>
        <p:nvSpPr>
          <p:cNvPr id="19" name="TextBox 18"/>
          <p:cNvSpPr txBox="1"/>
          <p:nvPr/>
        </p:nvSpPr>
        <p:spPr>
          <a:xfrm>
            <a:off x="138101" y="2619964"/>
            <a:ext cx="2493259" cy="523220"/>
          </a:xfrm>
          <a:prstGeom prst="rect">
            <a:avLst/>
          </a:prstGeom>
          <a:noFill/>
        </p:spPr>
        <p:txBody>
          <a:bodyPr wrap="square" rtlCol="0">
            <a:spAutoFit/>
          </a:bodyPr>
          <a:lstStyle/>
          <a:p>
            <a:pPr defTabSz="914400"/>
            <a:r>
              <a:rPr lang="en-US" sz="1400" dirty="0">
                <a:solidFill>
                  <a:prstClr val="black"/>
                </a:solidFill>
              </a:rPr>
              <a:t>and may include co-construction of learning with</a:t>
            </a:r>
          </a:p>
        </p:txBody>
      </p:sp>
      <p:cxnSp>
        <p:nvCxnSpPr>
          <p:cNvPr id="23" name="Straight Connector 22"/>
          <p:cNvCxnSpPr>
            <a:cxnSpLocks/>
            <a:endCxn id="5" idx="1"/>
          </p:cNvCxnSpPr>
          <p:nvPr/>
        </p:nvCxnSpPr>
        <p:spPr bwMode="auto">
          <a:xfrm>
            <a:off x="1369423" y="967641"/>
            <a:ext cx="1893182" cy="265481"/>
          </a:xfrm>
          <a:prstGeom prst="line">
            <a:avLst/>
          </a:prstGeom>
          <a:solidFill>
            <a:schemeClr val="tx2"/>
          </a:solidFill>
          <a:ln w="9525" cap="flat" cmpd="sng" algn="ctr">
            <a:solidFill>
              <a:srgbClr val="000000"/>
            </a:solidFill>
            <a:prstDash val="solid"/>
            <a:round/>
            <a:headEnd type="none" w="med" len="med"/>
            <a:tailEnd type="none" w="med" len="med"/>
          </a:ln>
          <a:effectLst/>
        </p:spPr>
      </p:cxnSp>
      <p:sp>
        <p:nvSpPr>
          <p:cNvPr id="28" name="TextBox 27"/>
          <p:cNvSpPr txBox="1"/>
          <p:nvPr/>
        </p:nvSpPr>
        <p:spPr>
          <a:xfrm>
            <a:off x="2267474" y="911252"/>
            <a:ext cx="1371600" cy="307777"/>
          </a:xfrm>
          <a:prstGeom prst="rect">
            <a:avLst/>
          </a:prstGeom>
          <a:noFill/>
        </p:spPr>
        <p:txBody>
          <a:bodyPr wrap="square" rtlCol="0">
            <a:spAutoFit/>
          </a:bodyPr>
          <a:lstStyle/>
          <a:p>
            <a:pPr defTabSz="914400"/>
            <a:r>
              <a:rPr lang="en-US" sz="1400" dirty="0">
                <a:solidFill>
                  <a:prstClr val="black"/>
                </a:solidFill>
              </a:rPr>
              <a:t>I</a:t>
            </a:r>
            <a:r>
              <a:rPr lang="en-US" sz="1200" dirty="0">
                <a:solidFill>
                  <a:prstClr val="black"/>
                </a:solidFill>
              </a:rPr>
              <a:t>s about</a:t>
            </a:r>
          </a:p>
        </p:txBody>
      </p:sp>
      <p:sp>
        <p:nvSpPr>
          <p:cNvPr id="17" name="Rectangle 16">
            <a:extLst>
              <a:ext uri="{FF2B5EF4-FFF2-40B4-BE49-F238E27FC236}">
                <a16:creationId xmlns:a16="http://schemas.microsoft.com/office/drawing/2014/main" id="{048C40E8-0873-F543-8B4E-C19274598DE6}"/>
              </a:ext>
            </a:extLst>
          </p:cNvPr>
          <p:cNvSpPr/>
          <p:nvPr/>
        </p:nvSpPr>
        <p:spPr bwMode="auto">
          <a:xfrm>
            <a:off x="2971680" y="2466098"/>
            <a:ext cx="2817732" cy="731123"/>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a:solidFill>
                  <a:prstClr val="black"/>
                </a:solidFill>
                <a:latin typeface="Arial" charset="0"/>
                <a:ea typeface="ＭＳ Ｐゴシック" pitchFamily="28" charset="-128"/>
              </a:rPr>
              <a:t>SMARTER</a:t>
            </a:r>
          </a:p>
          <a:p>
            <a:pPr algn="ctr" defTabSz="914400" eaLnBrk="0" fontAlgn="base" hangingPunct="0">
              <a:spcBef>
                <a:spcPct val="0"/>
              </a:spcBef>
              <a:spcAft>
                <a:spcPct val="0"/>
              </a:spcAft>
            </a:pPr>
            <a:r>
              <a:rPr lang="en-US" sz="1600" dirty="0">
                <a:solidFill>
                  <a:prstClr val="black"/>
                </a:solidFill>
                <a:latin typeface="Arial" charset="0"/>
                <a:ea typeface="ＭＳ Ｐゴシック" pitchFamily="28" charset="-128"/>
              </a:rPr>
              <a:t>Instructional Cycle</a:t>
            </a:r>
          </a:p>
        </p:txBody>
      </p:sp>
      <p:cxnSp>
        <p:nvCxnSpPr>
          <p:cNvPr id="9" name="Straight Arrow Connector 8">
            <a:extLst>
              <a:ext uri="{FF2B5EF4-FFF2-40B4-BE49-F238E27FC236}">
                <a16:creationId xmlns:a16="http://schemas.microsoft.com/office/drawing/2014/main" id="{1693E351-5E3D-4047-A532-979E9BDE7408}"/>
              </a:ext>
            </a:extLst>
          </p:cNvPr>
          <p:cNvCxnSpPr>
            <a:cxnSpLocks/>
            <a:stCxn id="5" idx="4"/>
          </p:cNvCxnSpPr>
          <p:nvPr/>
        </p:nvCxnSpPr>
        <p:spPr>
          <a:xfrm>
            <a:off x="4337851" y="2122501"/>
            <a:ext cx="0" cy="343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7BBB63-5CA8-EA41-9470-78706C8825B6}"/>
              </a:ext>
            </a:extLst>
          </p:cNvPr>
          <p:cNvSpPr txBox="1"/>
          <p:nvPr/>
        </p:nvSpPr>
        <p:spPr>
          <a:xfrm>
            <a:off x="3300967" y="2150806"/>
            <a:ext cx="2967416" cy="338554"/>
          </a:xfrm>
          <a:prstGeom prst="rect">
            <a:avLst/>
          </a:prstGeom>
          <a:noFill/>
        </p:spPr>
        <p:txBody>
          <a:bodyPr wrap="square" rtlCol="0">
            <a:spAutoFit/>
          </a:bodyPr>
          <a:lstStyle/>
          <a:p>
            <a:r>
              <a:rPr lang="en-US" sz="1600" dirty="0"/>
              <a:t>organized through the</a:t>
            </a:r>
          </a:p>
        </p:txBody>
      </p:sp>
      <p:sp>
        <p:nvSpPr>
          <p:cNvPr id="24" name="TextBox 23">
            <a:extLst>
              <a:ext uri="{FF2B5EF4-FFF2-40B4-BE49-F238E27FC236}">
                <a16:creationId xmlns:a16="http://schemas.microsoft.com/office/drawing/2014/main" id="{5250F9E1-A856-6E41-A747-F94BC139F297}"/>
              </a:ext>
            </a:extLst>
          </p:cNvPr>
          <p:cNvSpPr txBox="1"/>
          <p:nvPr/>
        </p:nvSpPr>
        <p:spPr>
          <a:xfrm>
            <a:off x="140185" y="4688465"/>
            <a:ext cx="91106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t>Device</a:t>
            </a:r>
          </a:p>
        </p:txBody>
      </p:sp>
      <p:sp>
        <p:nvSpPr>
          <p:cNvPr id="25" name="TextBox 24">
            <a:extLst>
              <a:ext uri="{FF2B5EF4-FFF2-40B4-BE49-F238E27FC236}">
                <a16:creationId xmlns:a16="http://schemas.microsoft.com/office/drawing/2014/main" id="{5D270416-59BC-3542-BD03-6CBBD3F8F688}"/>
              </a:ext>
            </a:extLst>
          </p:cNvPr>
          <p:cNvSpPr txBox="1"/>
          <p:nvPr/>
        </p:nvSpPr>
        <p:spPr>
          <a:xfrm>
            <a:off x="1971663" y="4849283"/>
            <a:ext cx="1874757"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Cue-Do-Review</a:t>
            </a:r>
          </a:p>
          <a:p>
            <a:pPr algn="ctr"/>
            <a:r>
              <a:rPr lang="en-US" dirty="0"/>
              <a:t>Instructional Sequence</a:t>
            </a:r>
          </a:p>
        </p:txBody>
      </p:sp>
      <p:sp>
        <p:nvSpPr>
          <p:cNvPr id="26" name="TextBox 25">
            <a:extLst>
              <a:ext uri="{FF2B5EF4-FFF2-40B4-BE49-F238E27FC236}">
                <a16:creationId xmlns:a16="http://schemas.microsoft.com/office/drawing/2014/main" id="{1118529E-6B18-174D-875C-02D04F33D5DC}"/>
              </a:ext>
            </a:extLst>
          </p:cNvPr>
          <p:cNvSpPr txBox="1"/>
          <p:nvPr/>
        </p:nvSpPr>
        <p:spPr>
          <a:xfrm>
            <a:off x="4059694" y="4232527"/>
            <a:ext cx="158627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t>Linking Steps (#’s on device)</a:t>
            </a:r>
          </a:p>
        </p:txBody>
      </p:sp>
      <p:sp>
        <p:nvSpPr>
          <p:cNvPr id="27" name="TextBox 26">
            <a:extLst>
              <a:ext uri="{FF2B5EF4-FFF2-40B4-BE49-F238E27FC236}">
                <a16:creationId xmlns:a16="http://schemas.microsoft.com/office/drawing/2014/main" id="{E72A508A-4785-7343-B82C-04498381778C}"/>
              </a:ext>
            </a:extLst>
          </p:cNvPr>
          <p:cNvSpPr txBox="1"/>
          <p:nvPr/>
        </p:nvSpPr>
        <p:spPr>
          <a:xfrm>
            <a:off x="2035737" y="5836745"/>
            <a:ext cx="243651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that is explicit and engages  students</a:t>
            </a:r>
          </a:p>
        </p:txBody>
      </p:sp>
      <p:sp>
        <p:nvSpPr>
          <p:cNvPr id="29" name="TextBox 28">
            <a:extLst>
              <a:ext uri="{FF2B5EF4-FFF2-40B4-BE49-F238E27FC236}">
                <a16:creationId xmlns:a16="http://schemas.microsoft.com/office/drawing/2014/main" id="{92188F37-90FB-B545-BE07-CF2523483125}"/>
              </a:ext>
            </a:extLst>
          </p:cNvPr>
          <p:cNvSpPr txBox="1"/>
          <p:nvPr/>
        </p:nvSpPr>
        <p:spPr>
          <a:xfrm>
            <a:off x="4069943" y="4947100"/>
            <a:ext cx="195342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to provide a strategy for approaching the learning task</a:t>
            </a:r>
          </a:p>
        </p:txBody>
      </p:sp>
      <p:cxnSp>
        <p:nvCxnSpPr>
          <p:cNvPr id="30" name="Straight Arrow Connector 29">
            <a:extLst>
              <a:ext uri="{FF2B5EF4-FFF2-40B4-BE49-F238E27FC236}">
                <a16:creationId xmlns:a16="http://schemas.microsoft.com/office/drawing/2014/main" id="{DF76EAE6-7735-FB48-9F81-E64254050A5C}"/>
              </a:ext>
            </a:extLst>
          </p:cNvPr>
          <p:cNvCxnSpPr>
            <a:cxnSpLocks/>
            <a:endCxn id="33" idx="2"/>
          </p:cNvCxnSpPr>
          <p:nvPr/>
        </p:nvCxnSpPr>
        <p:spPr>
          <a:xfrm flipH="1">
            <a:off x="668373" y="4238188"/>
            <a:ext cx="146052" cy="504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DE04A68-CE6A-7641-A230-500A60179361}"/>
              </a:ext>
            </a:extLst>
          </p:cNvPr>
          <p:cNvCxnSpPr>
            <a:cxnSpLocks/>
          </p:cNvCxnSpPr>
          <p:nvPr/>
        </p:nvCxnSpPr>
        <p:spPr>
          <a:xfrm>
            <a:off x="1979710" y="4198223"/>
            <a:ext cx="482781" cy="651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909A432-0B26-0A42-9249-756779240D79}"/>
              </a:ext>
            </a:extLst>
          </p:cNvPr>
          <p:cNvCxnSpPr>
            <a:cxnSpLocks/>
          </p:cNvCxnSpPr>
          <p:nvPr/>
        </p:nvCxnSpPr>
        <p:spPr>
          <a:xfrm>
            <a:off x="2788678" y="3711940"/>
            <a:ext cx="1271016" cy="637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8B04FB8-C077-FE4F-A484-EA82B1C18C73}"/>
              </a:ext>
            </a:extLst>
          </p:cNvPr>
          <p:cNvSpPr txBox="1"/>
          <p:nvPr/>
        </p:nvSpPr>
        <p:spPr>
          <a:xfrm>
            <a:off x="-53895" y="4403754"/>
            <a:ext cx="1444535" cy="338554"/>
          </a:xfrm>
          <a:prstGeom prst="rect">
            <a:avLst/>
          </a:prstGeom>
          <a:noFill/>
        </p:spPr>
        <p:txBody>
          <a:bodyPr wrap="square" rtlCol="0">
            <a:spAutoFit/>
          </a:bodyPr>
          <a:lstStyle/>
          <a:p>
            <a:r>
              <a:rPr lang="en-US" sz="1600" dirty="0"/>
              <a:t>that have a</a:t>
            </a:r>
          </a:p>
        </p:txBody>
      </p:sp>
      <p:sp>
        <p:nvSpPr>
          <p:cNvPr id="34" name="TextBox 33">
            <a:extLst>
              <a:ext uri="{FF2B5EF4-FFF2-40B4-BE49-F238E27FC236}">
                <a16:creationId xmlns:a16="http://schemas.microsoft.com/office/drawing/2014/main" id="{C7360AC3-885D-4D44-A53B-07BC73C3EC1D}"/>
              </a:ext>
            </a:extLst>
          </p:cNvPr>
          <p:cNvSpPr txBox="1"/>
          <p:nvPr/>
        </p:nvSpPr>
        <p:spPr>
          <a:xfrm>
            <a:off x="2104202" y="4376476"/>
            <a:ext cx="1444535" cy="338554"/>
          </a:xfrm>
          <a:prstGeom prst="rect">
            <a:avLst/>
          </a:prstGeom>
          <a:noFill/>
        </p:spPr>
        <p:txBody>
          <a:bodyPr wrap="square" rtlCol="0">
            <a:spAutoFit/>
          </a:bodyPr>
          <a:lstStyle/>
          <a:p>
            <a:r>
              <a:rPr lang="en-US" sz="1600" dirty="0"/>
              <a:t>that follow a</a:t>
            </a:r>
          </a:p>
        </p:txBody>
      </p:sp>
      <p:sp>
        <p:nvSpPr>
          <p:cNvPr id="35" name="TextBox 34">
            <a:extLst>
              <a:ext uri="{FF2B5EF4-FFF2-40B4-BE49-F238E27FC236}">
                <a16:creationId xmlns:a16="http://schemas.microsoft.com/office/drawing/2014/main" id="{B383153E-B3C1-D840-92FE-8E7CFB8A3A0B}"/>
              </a:ext>
            </a:extLst>
          </p:cNvPr>
          <p:cNvSpPr txBox="1"/>
          <p:nvPr/>
        </p:nvSpPr>
        <p:spPr>
          <a:xfrm>
            <a:off x="3222270" y="3695295"/>
            <a:ext cx="1444535" cy="338554"/>
          </a:xfrm>
          <a:prstGeom prst="rect">
            <a:avLst/>
          </a:prstGeom>
          <a:noFill/>
        </p:spPr>
        <p:txBody>
          <a:bodyPr wrap="square" rtlCol="0">
            <a:spAutoFit/>
          </a:bodyPr>
          <a:lstStyle/>
          <a:p>
            <a:r>
              <a:rPr lang="en-US" sz="1600" dirty="0"/>
              <a:t>that include </a:t>
            </a:r>
          </a:p>
        </p:txBody>
      </p:sp>
      <p:sp>
        <p:nvSpPr>
          <p:cNvPr id="60" name="TextBox 59">
            <a:extLst>
              <a:ext uri="{FF2B5EF4-FFF2-40B4-BE49-F238E27FC236}">
                <a16:creationId xmlns:a16="http://schemas.microsoft.com/office/drawing/2014/main" id="{885A262A-6807-0F42-A8CB-64A716D5389E}"/>
              </a:ext>
            </a:extLst>
          </p:cNvPr>
          <p:cNvSpPr txBox="1"/>
          <p:nvPr/>
        </p:nvSpPr>
        <p:spPr>
          <a:xfrm>
            <a:off x="-35525" y="5121929"/>
            <a:ext cx="209828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drafted by the teacher and driven by content complexity</a:t>
            </a:r>
          </a:p>
          <a:p>
            <a:pPr marL="285750" indent="-285750">
              <a:buFont typeface="Arial" panose="020B0604020202020204" pitchFamily="34" charset="0"/>
              <a:buChar char="•"/>
            </a:pPr>
            <a:r>
              <a:rPr lang="en-US" sz="1600" dirty="0"/>
              <a:t>with embedded learning scaffolds </a:t>
            </a:r>
          </a:p>
        </p:txBody>
      </p:sp>
      <p:sp>
        <p:nvSpPr>
          <p:cNvPr id="2" name="Rectangle 1">
            <a:extLst>
              <a:ext uri="{FF2B5EF4-FFF2-40B4-BE49-F238E27FC236}">
                <a16:creationId xmlns:a16="http://schemas.microsoft.com/office/drawing/2014/main" id="{D7670CBF-0E3D-4A5B-9A73-6C11D27C3A14}"/>
              </a:ext>
            </a:extLst>
          </p:cNvPr>
          <p:cNvSpPr/>
          <p:nvPr/>
        </p:nvSpPr>
        <p:spPr bwMode="auto">
          <a:xfrm>
            <a:off x="6335846" y="3256274"/>
            <a:ext cx="2743200" cy="13716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Learning Strategies</a:t>
            </a:r>
          </a:p>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Curriculum</a:t>
            </a:r>
          </a:p>
        </p:txBody>
      </p:sp>
      <p:cxnSp>
        <p:nvCxnSpPr>
          <p:cNvPr id="3" name="Straight Arrow Connector 2">
            <a:extLst>
              <a:ext uri="{FF2B5EF4-FFF2-40B4-BE49-F238E27FC236}">
                <a16:creationId xmlns:a16="http://schemas.microsoft.com/office/drawing/2014/main" id="{70A4DDCD-8B99-4D36-96C9-919BD159E6F0}"/>
              </a:ext>
            </a:extLst>
          </p:cNvPr>
          <p:cNvCxnSpPr>
            <a:cxnSpLocks/>
          </p:cNvCxnSpPr>
          <p:nvPr/>
        </p:nvCxnSpPr>
        <p:spPr bwMode="auto">
          <a:xfrm>
            <a:off x="5779875" y="3113451"/>
            <a:ext cx="2238676" cy="142822"/>
          </a:xfrm>
          <a:prstGeom prst="straightConnector1">
            <a:avLst/>
          </a:prstGeom>
          <a:solidFill>
            <a:schemeClr val="tx2"/>
          </a:solidFill>
          <a:ln w="9525" cap="flat" cmpd="sng" algn="ctr">
            <a:solidFill>
              <a:srgbClr val="000000"/>
            </a:solidFill>
            <a:prstDash val="solid"/>
            <a:round/>
            <a:headEnd type="none" w="med" len="med"/>
            <a:tailEnd type="arrow"/>
          </a:ln>
          <a:effectLst/>
        </p:spPr>
      </p:cxnSp>
      <p:sp>
        <p:nvSpPr>
          <p:cNvPr id="14" name="TextBox 13">
            <a:extLst>
              <a:ext uri="{FF2B5EF4-FFF2-40B4-BE49-F238E27FC236}">
                <a16:creationId xmlns:a16="http://schemas.microsoft.com/office/drawing/2014/main" id="{4F043D03-8B23-4660-8AA7-121C79D8B53A}"/>
              </a:ext>
            </a:extLst>
          </p:cNvPr>
          <p:cNvSpPr txBox="1"/>
          <p:nvPr/>
        </p:nvSpPr>
        <p:spPr>
          <a:xfrm>
            <a:off x="5901285" y="2412557"/>
            <a:ext cx="3060791" cy="523220"/>
          </a:xfrm>
          <a:prstGeom prst="rect">
            <a:avLst/>
          </a:prstGeom>
          <a:solidFill>
            <a:schemeClr val="bg1"/>
          </a:solidFill>
        </p:spPr>
        <p:txBody>
          <a:bodyPr wrap="square" rtlCol="0">
            <a:spAutoFit/>
          </a:bodyPr>
          <a:lstStyle/>
          <a:p>
            <a:pPr defTabSz="914400"/>
            <a:r>
              <a:rPr lang="en-US" sz="1400" dirty="0">
                <a:solidFill>
                  <a:prstClr val="black"/>
                </a:solidFill>
              </a:rPr>
              <a:t>and may include intervention for academic skills with</a:t>
            </a:r>
          </a:p>
        </p:txBody>
      </p:sp>
    </p:spTree>
    <p:extLst>
      <p:ext uri="{BB962C8B-B14F-4D97-AF65-F5344CB8AC3E}">
        <p14:creationId xmlns:p14="http://schemas.microsoft.com/office/powerpoint/2010/main" val="3676829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edge">
                                      <p:cBhvr>
                                        <p:cTn id="20" dur="20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ppt_x"/>
                                          </p:val>
                                        </p:tav>
                                        <p:tav tm="100000">
                                          <p:val>
                                            <p:strVal val="#ppt_x"/>
                                          </p:val>
                                        </p:tav>
                                      </p:tavLst>
                                    </p:anim>
                                    <p:anim calcmode="lin" valueType="num">
                                      <p:cBhvr additive="base">
                                        <p:cTn id="2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9" grpId="0"/>
      <p:bldP spid="60" grpId="0"/>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12230" y="1371600"/>
            <a:ext cx="2400300" cy="2753285"/>
          </a:xfrm>
        </p:spPr>
        <p:txBody>
          <a:bodyPr>
            <a:normAutofit fontScale="90000"/>
          </a:bodyPr>
          <a:lstStyle/>
          <a:p>
            <a:r>
              <a:rPr lang="en-US" dirty="0"/>
              <a:t>Teacher Decisions and behaviors around the</a:t>
            </a:r>
            <a:br>
              <a:rPr lang="en-US" dirty="0"/>
            </a:br>
            <a:r>
              <a:rPr lang="en-US" dirty="0"/>
              <a:t>Concept Mastery Routine</a:t>
            </a:r>
          </a:p>
        </p:txBody>
      </p:sp>
      <p:sp>
        <p:nvSpPr>
          <p:cNvPr id="3" name="Content Placeholder 2"/>
          <p:cNvSpPr>
            <a:spLocks noGrp="1"/>
          </p:cNvSpPr>
          <p:nvPr>
            <p:ph idx="1"/>
          </p:nvPr>
        </p:nvSpPr>
        <p:spPr>
          <a:xfrm>
            <a:off x="369651" y="389106"/>
            <a:ext cx="6042579" cy="6245158"/>
          </a:xfrm>
        </p:spPr>
        <p:txBody>
          <a:bodyPr>
            <a:normAutofit fontScale="55000" lnSpcReduction="20000"/>
          </a:bodyPr>
          <a:lstStyle/>
          <a:p>
            <a:pPr marL="0" indent="0">
              <a:buNone/>
            </a:pPr>
            <a:r>
              <a:rPr lang="en-US" dirty="0"/>
              <a:t>Teacher uses a Concept Diagram on “Like Terms” to support students in solving linear equations.</a:t>
            </a:r>
          </a:p>
          <a:p>
            <a:pPr marL="462915" lvl="1" indent="-257175">
              <a:buFont typeface="+mj-lt"/>
              <a:buAutoNum type="arabicPeriod"/>
            </a:pPr>
            <a:r>
              <a:rPr lang="en-US" dirty="0">
                <a:solidFill>
                  <a:srgbClr val="FF0000"/>
                </a:solidFill>
              </a:rPr>
              <a:t>Interprets standards </a:t>
            </a:r>
            <a:r>
              <a:rPr lang="en-US" dirty="0"/>
              <a:t>to determine that students need to be able to solve real-world problems with linear equations</a:t>
            </a:r>
          </a:p>
          <a:p>
            <a:pPr marL="462915" lvl="1" indent="-257175">
              <a:buFont typeface="+mj-lt"/>
              <a:buAutoNum type="arabicPeriod"/>
            </a:pPr>
            <a:r>
              <a:rPr lang="en-US" dirty="0">
                <a:solidFill>
                  <a:srgbClr val="FF0000"/>
                </a:solidFill>
              </a:rPr>
              <a:t>Problem</a:t>
            </a:r>
            <a:r>
              <a:rPr lang="en-US" dirty="0"/>
              <a:t>: students are not able to solve one-step equations fluently</a:t>
            </a:r>
          </a:p>
          <a:p>
            <a:pPr marL="462915" lvl="1" indent="-257175">
              <a:buFont typeface="+mj-lt"/>
              <a:buAutoNum type="arabicPeriod"/>
            </a:pPr>
            <a:r>
              <a:rPr lang="en-US" dirty="0"/>
              <a:t>Further investigates to determine that students struggle to </a:t>
            </a:r>
            <a:r>
              <a:rPr lang="en-US" dirty="0">
                <a:solidFill>
                  <a:srgbClr val="FF0000"/>
                </a:solidFill>
              </a:rPr>
              <a:t>identify like terms</a:t>
            </a:r>
            <a:r>
              <a:rPr lang="en-US" dirty="0"/>
              <a:t>, a foundational skill for solving linear equations</a:t>
            </a:r>
          </a:p>
          <a:p>
            <a:pPr marL="462915" lvl="1" indent="-257175">
              <a:buFont typeface="+mj-lt"/>
              <a:buAutoNum type="arabicPeriod"/>
            </a:pPr>
            <a:r>
              <a:rPr lang="en-US" dirty="0"/>
              <a:t>Teacher is able to identify like terms as a </a:t>
            </a:r>
            <a:r>
              <a:rPr lang="en-US" dirty="0">
                <a:solidFill>
                  <a:srgbClr val="FF0000"/>
                </a:solidFill>
              </a:rPr>
              <a:t>concept that needs to be applied </a:t>
            </a:r>
            <a:r>
              <a:rPr lang="en-US" dirty="0"/>
              <a:t>which includes identifying examples and non-examples of like terms.</a:t>
            </a:r>
          </a:p>
          <a:p>
            <a:pPr marL="462915" lvl="1" indent="-257175">
              <a:buFont typeface="+mj-lt"/>
              <a:buAutoNum type="arabicPeriod"/>
            </a:pPr>
            <a:r>
              <a:rPr lang="en-US" dirty="0"/>
              <a:t>Selects the </a:t>
            </a:r>
            <a:r>
              <a:rPr lang="en-US" dirty="0">
                <a:solidFill>
                  <a:srgbClr val="FF0000"/>
                </a:solidFill>
              </a:rPr>
              <a:t>Concept Mastery Routine </a:t>
            </a:r>
            <a:r>
              <a:rPr lang="en-US" dirty="0"/>
              <a:t>as the appropriate CER to remediate the foundational skill</a:t>
            </a:r>
          </a:p>
          <a:p>
            <a:pPr marL="462915" lvl="1" indent="-257175">
              <a:buFont typeface="+mj-lt"/>
              <a:buAutoNum type="arabicPeriod"/>
            </a:pPr>
            <a:r>
              <a:rPr lang="en-US" dirty="0">
                <a:solidFill>
                  <a:srgbClr val="FF0000"/>
                </a:solidFill>
              </a:rPr>
              <a:t>Drafts a device </a:t>
            </a:r>
            <a:r>
              <a:rPr lang="en-US" dirty="0"/>
              <a:t>which accurately identifies the characteristics of like terms that are always and sometimes present</a:t>
            </a:r>
          </a:p>
          <a:p>
            <a:pPr marL="462915" lvl="1" indent="-257175">
              <a:buFont typeface="+mj-lt"/>
              <a:buAutoNum type="arabicPeriod"/>
            </a:pPr>
            <a:r>
              <a:rPr lang="en-US" dirty="0">
                <a:solidFill>
                  <a:srgbClr val="FF0000"/>
                </a:solidFill>
              </a:rPr>
              <a:t>Uses formative assessment accurately </a:t>
            </a:r>
            <a:r>
              <a:rPr lang="en-US" dirty="0"/>
              <a:t>to identify the misconceptions, misunderstandings students have around like terms – critical to building a draft that addresses them all</a:t>
            </a:r>
          </a:p>
          <a:p>
            <a:pPr marL="462915" lvl="1" indent="-257175">
              <a:buFont typeface="+mj-lt"/>
              <a:buAutoNum type="arabicPeriod"/>
            </a:pPr>
            <a:r>
              <a:rPr lang="en-US" dirty="0">
                <a:solidFill>
                  <a:srgbClr val="FF0000"/>
                </a:solidFill>
              </a:rPr>
              <a:t>Co-construct </a:t>
            </a:r>
            <a:r>
              <a:rPr lang="en-US" dirty="0"/>
              <a:t>the Concept Diagram with students following the Cue-Do-Review Instructional Sequence in a way that cements student understanding.</a:t>
            </a:r>
          </a:p>
          <a:p>
            <a:pPr marL="462915" lvl="1" indent="-257175">
              <a:buFont typeface="+mj-lt"/>
              <a:buAutoNum type="arabicPeriod"/>
            </a:pPr>
            <a:r>
              <a:rPr lang="en-US" dirty="0"/>
              <a:t>Follows all Linking Steps including the step where students engage in </a:t>
            </a:r>
            <a:r>
              <a:rPr lang="en-US" dirty="0">
                <a:solidFill>
                  <a:srgbClr val="FF0000"/>
                </a:solidFill>
              </a:rPr>
              <a:t>guided practice </a:t>
            </a:r>
            <a:r>
              <a:rPr lang="en-US" dirty="0"/>
              <a:t>with the concept so teacher can assess if students now understand the concept enough to correctly identify like terms to assist in solving linear equations</a:t>
            </a:r>
          </a:p>
          <a:p>
            <a:pPr marL="462915" lvl="1" indent="-257175">
              <a:buFont typeface="+mj-lt"/>
              <a:buAutoNum type="arabicPeriod"/>
            </a:pPr>
            <a:endParaRPr lang="en-US" dirty="0"/>
          </a:p>
        </p:txBody>
      </p:sp>
    </p:spTree>
    <p:extLst>
      <p:ext uri="{BB962C8B-B14F-4D97-AF65-F5344CB8AC3E}">
        <p14:creationId xmlns:p14="http://schemas.microsoft.com/office/powerpoint/2010/main" val="2068202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a:solidFill>
                  <a:prstClr val="black"/>
                </a:solidFill>
              </a:rPr>
              <a:t>University of Kansas Center for Research on Learning  2002</a:t>
            </a:r>
          </a:p>
        </p:txBody>
      </p:sp>
      <p:sp>
        <p:nvSpPr>
          <p:cNvPr id="23555" name="Slide Number Placeholder 5"/>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B8F95D2-FB56-994D-844F-E53BC46A4D0F}" type="slidenum">
              <a:rPr lang="en-US" altLang="en-US">
                <a:solidFill>
                  <a:prstClr val="black"/>
                </a:solidFill>
              </a:rPr>
              <a:pPr/>
              <a:t>95</a:t>
            </a:fld>
            <a:endParaRPr lang="en-US" altLang="en-US">
              <a:solidFill>
                <a:prstClr val="black"/>
              </a:solidFill>
            </a:endParaRPr>
          </a:p>
        </p:txBody>
      </p:sp>
      <p:grpSp>
        <p:nvGrpSpPr>
          <p:cNvPr id="23556" name="Group 2"/>
          <p:cNvGrpSpPr>
            <a:grpSpLocks/>
          </p:cNvGrpSpPr>
          <p:nvPr/>
        </p:nvGrpSpPr>
        <p:grpSpPr bwMode="auto">
          <a:xfrm>
            <a:off x="679450" y="236538"/>
            <a:ext cx="7786688" cy="5935662"/>
            <a:chOff x="428" y="183"/>
            <a:chExt cx="4905" cy="3739"/>
          </a:xfrm>
        </p:grpSpPr>
        <p:sp>
          <p:nvSpPr>
            <p:cNvPr id="23558" name="Freeform 3"/>
            <p:cNvSpPr>
              <a:spLocks/>
            </p:cNvSpPr>
            <p:nvPr/>
          </p:nvSpPr>
          <p:spPr bwMode="auto">
            <a:xfrm>
              <a:off x="1266" y="2149"/>
              <a:ext cx="1465" cy="288"/>
            </a:xfrm>
            <a:custGeom>
              <a:avLst/>
              <a:gdLst>
                <a:gd name="T0" fmla="*/ 0 w 1465"/>
                <a:gd name="T1" fmla="*/ 137 h 288"/>
                <a:gd name="T2" fmla="*/ 21 w 1465"/>
                <a:gd name="T3" fmla="*/ 103 h 288"/>
                <a:gd name="T4" fmla="*/ 62 w 1465"/>
                <a:gd name="T5" fmla="*/ 82 h 288"/>
                <a:gd name="T6" fmla="*/ 145 w 1465"/>
                <a:gd name="T7" fmla="*/ 55 h 288"/>
                <a:gd name="T8" fmla="*/ 214 w 1465"/>
                <a:gd name="T9" fmla="*/ 41 h 288"/>
                <a:gd name="T10" fmla="*/ 296 w 1465"/>
                <a:gd name="T11" fmla="*/ 27 h 288"/>
                <a:gd name="T12" fmla="*/ 413 w 1465"/>
                <a:gd name="T13" fmla="*/ 14 h 288"/>
                <a:gd name="T14" fmla="*/ 550 w 1465"/>
                <a:gd name="T15" fmla="*/ 7 h 288"/>
                <a:gd name="T16" fmla="*/ 695 w 1465"/>
                <a:gd name="T17" fmla="*/ 0 h 288"/>
                <a:gd name="T18" fmla="*/ 777 w 1465"/>
                <a:gd name="T19" fmla="*/ 0 h 288"/>
                <a:gd name="T20" fmla="*/ 922 w 1465"/>
                <a:gd name="T21" fmla="*/ 7 h 288"/>
                <a:gd name="T22" fmla="*/ 1052 w 1465"/>
                <a:gd name="T23" fmla="*/ 14 h 288"/>
                <a:gd name="T24" fmla="*/ 1169 w 1465"/>
                <a:gd name="T25" fmla="*/ 27 h 288"/>
                <a:gd name="T26" fmla="*/ 1252 w 1465"/>
                <a:gd name="T27" fmla="*/ 41 h 288"/>
                <a:gd name="T28" fmla="*/ 1320 w 1465"/>
                <a:gd name="T29" fmla="*/ 55 h 288"/>
                <a:gd name="T30" fmla="*/ 1403 w 1465"/>
                <a:gd name="T31" fmla="*/ 82 h 288"/>
                <a:gd name="T32" fmla="*/ 1451 w 1465"/>
                <a:gd name="T33" fmla="*/ 110 h 288"/>
                <a:gd name="T34" fmla="*/ 1465 w 1465"/>
                <a:gd name="T35" fmla="*/ 137 h 288"/>
                <a:gd name="T36" fmla="*/ 1465 w 1465"/>
                <a:gd name="T37" fmla="*/ 151 h 288"/>
                <a:gd name="T38" fmla="*/ 1444 w 1465"/>
                <a:gd name="T39" fmla="*/ 185 h 288"/>
                <a:gd name="T40" fmla="*/ 1403 w 1465"/>
                <a:gd name="T41" fmla="*/ 206 h 288"/>
                <a:gd name="T42" fmla="*/ 1320 w 1465"/>
                <a:gd name="T43" fmla="*/ 234 h 288"/>
                <a:gd name="T44" fmla="*/ 1252 w 1465"/>
                <a:gd name="T45" fmla="*/ 247 h 288"/>
                <a:gd name="T46" fmla="*/ 1169 w 1465"/>
                <a:gd name="T47" fmla="*/ 261 h 288"/>
                <a:gd name="T48" fmla="*/ 1052 w 1465"/>
                <a:gd name="T49" fmla="*/ 275 h 288"/>
                <a:gd name="T50" fmla="*/ 922 w 1465"/>
                <a:gd name="T51" fmla="*/ 282 h 288"/>
                <a:gd name="T52" fmla="*/ 777 w 1465"/>
                <a:gd name="T53" fmla="*/ 288 h 288"/>
                <a:gd name="T54" fmla="*/ 695 w 1465"/>
                <a:gd name="T55" fmla="*/ 288 h 288"/>
                <a:gd name="T56" fmla="*/ 550 w 1465"/>
                <a:gd name="T57" fmla="*/ 282 h 288"/>
                <a:gd name="T58" fmla="*/ 413 w 1465"/>
                <a:gd name="T59" fmla="*/ 275 h 288"/>
                <a:gd name="T60" fmla="*/ 296 w 1465"/>
                <a:gd name="T61" fmla="*/ 261 h 288"/>
                <a:gd name="T62" fmla="*/ 214 w 1465"/>
                <a:gd name="T63" fmla="*/ 247 h 288"/>
                <a:gd name="T64" fmla="*/ 145 w 1465"/>
                <a:gd name="T65" fmla="*/ 234 h 288"/>
                <a:gd name="T66" fmla="*/ 62 w 1465"/>
                <a:gd name="T67" fmla="*/ 206 h 288"/>
                <a:gd name="T68" fmla="*/ 14 w 1465"/>
                <a:gd name="T69" fmla="*/ 179 h 288"/>
                <a:gd name="T70" fmla="*/ 0 w 1465"/>
                <a:gd name="T71" fmla="*/ 151 h 2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5"/>
                <a:gd name="T109" fmla="*/ 0 h 288"/>
                <a:gd name="T110" fmla="*/ 1465 w 1465"/>
                <a:gd name="T111" fmla="*/ 288 h 2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5" h="288">
                  <a:moveTo>
                    <a:pt x="0" y="144"/>
                  </a:moveTo>
                  <a:lnTo>
                    <a:pt x="0" y="137"/>
                  </a:lnTo>
                  <a:lnTo>
                    <a:pt x="7" y="117"/>
                  </a:lnTo>
                  <a:lnTo>
                    <a:pt x="21" y="103"/>
                  </a:lnTo>
                  <a:lnTo>
                    <a:pt x="35" y="96"/>
                  </a:lnTo>
                  <a:lnTo>
                    <a:pt x="62" y="82"/>
                  </a:lnTo>
                  <a:lnTo>
                    <a:pt x="104" y="69"/>
                  </a:lnTo>
                  <a:lnTo>
                    <a:pt x="145" y="55"/>
                  </a:lnTo>
                  <a:lnTo>
                    <a:pt x="186" y="48"/>
                  </a:lnTo>
                  <a:lnTo>
                    <a:pt x="214" y="41"/>
                  </a:lnTo>
                  <a:lnTo>
                    <a:pt x="241" y="34"/>
                  </a:lnTo>
                  <a:lnTo>
                    <a:pt x="296" y="27"/>
                  </a:lnTo>
                  <a:lnTo>
                    <a:pt x="351" y="20"/>
                  </a:lnTo>
                  <a:lnTo>
                    <a:pt x="413" y="14"/>
                  </a:lnTo>
                  <a:lnTo>
                    <a:pt x="489" y="7"/>
                  </a:lnTo>
                  <a:lnTo>
                    <a:pt x="550" y="7"/>
                  </a:lnTo>
                  <a:lnTo>
                    <a:pt x="626" y="0"/>
                  </a:lnTo>
                  <a:lnTo>
                    <a:pt x="695" y="0"/>
                  </a:lnTo>
                  <a:lnTo>
                    <a:pt x="736" y="0"/>
                  </a:lnTo>
                  <a:lnTo>
                    <a:pt x="777" y="0"/>
                  </a:lnTo>
                  <a:lnTo>
                    <a:pt x="846" y="0"/>
                  </a:lnTo>
                  <a:lnTo>
                    <a:pt x="922" y="7"/>
                  </a:lnTo>
                  <a:lnTo>
                    <a:pt x="983" y="7"/>
                  </a:lnTo>
                  <a:lnTo>
                    <a:pt x="1052" y="14"/>
                  </a:lnTo>
                  <a:lnTo>
                    <a:pt x="1114" y="20"/>
                  </a:lnTo>
                  <a:lnTo>
                    <a:pt x="1169" y="27"/>
                  </a:lnTo>
                  <a:lnTo>
                    <a:pt x="1224" y="34"/>
                  </a:lnTo>
                  <a:lnTo>
                    <a:pt x="1252" y="41"/>
                  </a:lnTo>
                  <a:lnTo>
                    <a:pt x="1279" y="48"/>
                  </a:lnTo>
                  <a:lnTo>
                    <a:pt x="1320" y="55"/>
                  </a:lnTo>
                  <a:lnTo>
                    <a:pt x="1362" y="69"/>
                  </a:lnTo>
                  <a:lnTo>
                    <a:pt x="1403" y="82"/>
                  </a:lnTo>
                  <a:lnTo>
                    <a:pt x="1430" y="96"/>
                  </a:lnTo>
                  <a:lnTo>
                    <a:pt x="1451" y="110"/>
                  </a:lnTo>
                  <a:lnTo>
                    <a:pt x="1458" y="117"/>
                  </a:lnTo>
                  <a:lnTo>
                    <a:pt x="1465" y="137"/>
                  </a:lnTo>
                  <a:lnTo>
                    <a:pt x="1465" y="144"/>
                  </a:lnTo>
                  <a:lnTo>
                    <a:pt x="1465" y="151"/>
                  </a:lnTo>
                  <a:lnTo>
                    <a:pt x="1458" y="172"/>
                  </a:lnTo>
                  <a:lnTo>
                    <a:pt x="1444" y="185"/>
                  </a:lnTo>
                  <a:lnTo>
                    <a:pt x="1430" y="192"/>
                  </a:lnTo>
                  <a:lnTo>
                    <a:pt x="1403" y="206"/>
                  </a:lnTo>
                  <a:lnTo>
                    <a:pt x="1362" y="220"/>
                  </a:lnTo>
                  <a:lnTo>
                    <a:pt x="1320" y="234"/>
                  </a:lnTo>
                  <a:lnTo>
                    <a:pt x="1279" y="240"/>
                  </a:lnTo>
                  <a:lnTo>
                    <a:pt x="1252" y="247"/>
                  </a:lnTo>
                  <a:lnTo>
                    <a:pt x="1224" y="254"/>
                  </a:lnTo>
                  <a:lnTo>
                    <a:pt x="1169" y="261"/>
                  </a:lnTo>
                  <a:lnTo>
                    <a:pt x="1114" y="268"/>
                  </a:lnTo>
                  <a:lnTo>
                    <a:pt x="1052" y="275"/>
                  </a:lnTo>
                  <a:lnTo>
                    <a:pt x="983" y="282"/>
                  </a:lnTo>
                  <a:lnTo>
                    <a:pt x="922" y="282"/>
                  </a:lnTo>
                  <a:lnTo>
                    <a:pt x="846" y="288"/>
                  </a:lnTo>
                  <a:lnTo>
                    <a:pt x="777" y="288"/>
                  </a:lnTo>
                  <a:lnTo>
                    <a:pt x="736" y="288"/>
                  </a:lnTo>
                  <a:lnTo>
                    <a:pt x="695" y="288"/>
                  </a:lnTo>
                  <a:lnTo>
                    <a:pt x="626" y="288"/>
                  </a:lnTo>
                  <a:lnTo>
                    <a:pt x="550" y="282"/>
                  </a:lnTo>
                  <a:lnTo>
                    <a:pt x="489" y="282"/>
                  </a:lnTo>
                  <a:lnTo>
                    <a:pt x="413" y="275"/>
                  </a:lnTo>
                  <a:lnTo>
                    <a:pt x="351" y="268"/>
                  </a:lnTo>
                  <a:lnTo>
                    <a:pt x="296" y="261"/>
                  </a:lnTo>
                  <a:lnTo>
                    <a:pt x="241" y="254"/>
                  </a:lnTo>
                  <a:lnTo>
                    <a:pt x="214" y="247"/>
                  </a:lnTo>
                  <a:lnTo>
                    <a:pt x="186" y="240"/>
                  </a:lnTo>
                  <a:lnTo>
                    <a:pt x="145" y="234"/>
                  </a:lnTo>
                  <a:lnTo>
                    <a:pt x="104" y="220"/>
                  </a:lnTo>
                  <a:lnTo>
                    <a:pt x="62" y="206"/>
                  </a:lnTo>
                  <a:lnTo>
                    <a:pt x="35" y="192"/>
                  </a:lnTo>
                  <a:lnTo>
                    <a:pt x="14" y="179"/>
                  </a:lnTo>
                  <a:lnTo>
                    <a:pt x="7" y="172"/>
                  </a:lnTo>
                  <a:lnTo>
                    <a:pt x="0" y="151"/>
                  </a:lnTo>
                  <a:lnTo>
                    <a:pt x="0" y="144"/>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559" name="Freeform 4"/>
            <p:cNvSpPr>
              <a:spLocks/>
            </p:cNvSpPr>
            <p:nvPr/>
          </p:nvSpPr>
          <p:spPr bwMode="auto">
            <a:xfrm>
              <a:off x="1260" y="2465"/>
              <a:ext cx="1464" cy="289"/>
            </a:xfrm>
            <a:custGeom>
              <a:avLst/>
              <a:gdLst>
                <a:gd name="T0" fmla="*/ 0 w 1464"/>
                <a:gd name="T1" fmla="*/ 137 h 289"/>
                <a:gd name="T2" fmla="*/ 20 w 1464"/>
                <a:gd name="T3" fmla="*/ 103 h 289"/>
                <a:gd name="T4" fmla="*/ 61 w 1464"/>
                <a:gd name="T5" fmla="*/ 82 h 289"/>
                <a:gd name="T6" fmla="*/ 144 w 1464"/>
                <a:gd name="T7" fmla="*/ 55 h 289"/>
                <a:gd name="T8" fmla="*/ 213 w 1464"/>
                <a:gd name="T9" fmla="*/ 41 h 289"/>
                <a:gd name="T10" fmla="*/ 295 w 1464"/>
                <a:gd name="T11" fmla="*/ 27 h 289"/>
                <a:gd name="T12" fmla="*/ 412 w 1464"/>
                <a:gd name="T13" fmla="*/ 14 h 289"/>
                <a:gd name="T14" fmla="*/ 550 w 1464"/>
                <a:gd name="T15" fmla="*/ 7 h 289"/>
                <a:gd name="T16" fmla="*/ 694 w 1464"/>
                <a:gd name="T17" fmla="*/ 0 h 289"/>
                <a:gd name="T18" fmla="*/ 776 w 1464"/>
                <a:gd name="T19" fmla="*/ 0 h 289"/>
                <a:gd name="T20" fmla="*/ 921 w 1464"/>
                <a:gd name="T21" fmla="*/ 7 h 289"/>
                <a:gd name="T22" fmla="*/ 1051 w 1464"/>
                <a:gd name="T23" fmla="*/ 14 h 289"/>
                <a:gd name="T24" fmla="*/ 1168 w 1464"/>
                <a:gd name="T25" fmla="*/ 27 h 289"/>
                <a:gd name="T26" fmla="*/ 1251 w 1464"/>
                <a:gd name="T27" fmla="*/ 41 h 289"/>
                <a:gd name="T28" fmla="*/ 1319 w 1464"/>
                <a:gd name="T29" fmla="*/ 55 h 289"/>
                <a:gd name="T30" fmla="*/ 1402 w 1464"/>
                <a:gd name="T31" fmla="*/ 82 h 289"/>
                <a:gd name="T32" fmla="*/ 1450 w 1464"/>
                <a:gd name="T33" fmla="*/ 110 h 289"/>
                <a:gd name="T34" fmla="*/ 1464 w 1464"/>
                <a:gd name="T35" fmla="*/ 137 h 289"/>
                <a:gd name="T36" fmla="*/ 1464 w 1464"/>
                <a:gd name="T37" fmla="*/ 151 h 289"/>
                <a:gd name="T38" fmla="*/ 1443 w 1464"/>
                <a:gd name="T39" fmla="*/ 186 h 289"/>
                <a:gd name="T40" fmla="*/ 1402 w 1464"/>
                <a:gd name="T41" fmla="*/ 206 h 289"/>
                <a:gd name="T42" fmla="*/ 1319 w 1464"/>
                <a:gd name="T43" fmla="*/ 234 h 289"/>
                <a:gd name="T44" fmla="*/ 1251 w 1464"/>
                <a:gd name="T45" fmla="*/ 247 h 289"/>
                <a:gd name="T46" fmla="*/ 1168 w 1464"/>
                <a:gd name="T47" fmla="*/ 261 h 289"/>
                <a:gd name="T48" fmla="*/ 1051 w 1464"/>
                <a:gd name="T49" fmla="*/ 275 h 289"/>
                <a:gd name="T50" fmla="*/ 921 w 1464"/>
                <a:gd name="T51" fmla="*/ 282 h 289"/>
                <a:gd name="T52" fmla="*/ 776 w 1464"/>
                <a:gd name="T53" fmla="*/ 289 h 289"/>
                <a:gd name="T54" fmla="*/ 694 w 1464"/>
                <a:gd name="T55" fmla="*/ 289 h 289"/>
                <a:gd name="T56" fmla="*/ 550 w 1464"/>
                <a:gd name="T57" fmla="*/ 282 h 289"/>
                <a:gd name="T58" fmla="*/ 412 w 1464"/>
                <a:gd name="T59" fmla="*/ 275 h 289"/>
                <a:gd name="T60" fmla="*/ 295 w 1464"/>
                <a:gd name="T61" fmla="*/ 261 h 289"/>
                <a:gd name="T62" fmla="*/ 213 w 1464"/>
                <a:gd name="T63" fmla="*/ 247 h 289"/>
                <a:gd name="T64" fmla="*/ 144 w 1464"/>
                <a:gd name="T65" fmla="*/ 234 h 289"/>
                <a:gd name="T66" fmla="*/ 61 w 1464"/>
                <a:gd name="T67" fmla="*/ 206 h 289"/>
                <a:gd name="T68" fmla="*/ 13 w 1464"/>
                <a:gd name="T69" fmla="*/ 179 h 289"/>
                <a:gd name="T70" fmla="*/ 0 w 1464"/>
                <a:gd name="T71" fmla="*/ 151 h 2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4"/>
                <a:gd name="T109" fmla="*/ 0 h 289"/>
                <a:gd name="T110" fmla="*/ 1464 w 1464"/>
                <a:gd name="T111" fmla="*/ 289 h 2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4" h="289">
                  <a:moveTo>
                    <a:pt x="0" y="144"/>
                  </a:moveTo>
                  <a:lnTo>
                    <a:pt x="0" y="137"/>
                  </a:lnTo>
                  <a:lnTo>
                    <a:pt x="6" y="117"/>
                  </a:lnTo>
                  <a:lnTo>
                    <a:pt x="20" y="103"/>
                  </a:lnTo>
                  <a:lnTo>
                    <a:pt x="34" y="96"/>
                  </a:lnTo>
                  <a:lnTo>
                    <a:pt x="61" y="82"/>
                  </a:lnTo>
                  <a:lnTo>
                    <a:pt x="103" y="69"/>
                  </a:lnTo>
                  <a:lnTo>
                    <a:pt x="144" y="55"/>
                  </a:lnTo>
                  <a:lnTo>
                    <a:pt x="185" y="48"/>
                  </a:lnTo>
                  <a:lnTo>
                    <a:pt x="213" y="41"/>
                  </a:lnTo>
                  <a:lnTo>
                    <a:pt x="240" y="34"/>
                  </a:lnTo>
                  <a:lnTo>
                    <a:pt x="295" y="27"/>
                  </a:lnTo>
                  <a:lnTo>
                    <a:pt x="350" y="21"/>
                  </a:lnTo>
                  <a:lnTo>
                    <a:pt x="412" y="14"/>
                  </a:lnTo>
                  <a:lnTo>
                    <a:pt x="488" y="7"/>
                  </a:lnTo>
                  <a:lnTo>
                    <a:pt x="550" y="7"/>
                  </a:lnTo>
                  <a:lnTo>
                    <a:pt x="625" y="0"/>
                  </a:lnTo>
                  <a:lnTo>
                    <a:pt x="694" y="0"/>
                  </a:lnTo>
                  <a:lnTo>
                    <a:pt x="735" y="0"/>
                  </a:lnTo>
                  <a:lnTo>
                    <a:pt x="776" y="0"/>
                  </a:lnTo>
                  <a:lnTo>
                    <a:pt x="845" y="0"/>
                  </a:lnTo>
                  <a:lnTo>
                    <a:pt x="921" y="7"/>
                  </a:lnTo>
                  <a:lnTo>
                    <a:pt x="983" y="7"/>
                  </a:lnTo>
                  <a:lnTo>
                    <a:pt x="1051" y="14"/>
                  </a:lnTo>
                  <a:lnTo>
                    <a:pt x="1113" y="21"/>
                  </a:lnTo>
                  <a:lnTo>
                    <a:pt x="1168" y="27"/>
                  </a:lnTo>
                  <a:lnTo>
                    <a:pt x="1223" y="34"/>
                  </a:lnTo>
                  <a:lnTo>
                    <a:pt x="1251" y="41"/>
                  </a:lnTo>
                  <a:lnTo>
                    <a:pt x="1278" y="48"/>
                  </a:lnTo>
                  <a:lnTo>
                    <a:pt x="1319" y="55"/>
                  </a:lnTo>
                  <a:lnTo>
                    <a:pt x="1361" y="69"/>
                  </a:lnTo>
                  <a:lnTo>
                    <a:pt x="1402" y="82"/>
                  </a:lnTo>
                  <a:lnTo>
                    <a:pt x="1429" y="96"/>
                  </a:lnTo>
                  <a:lnTo>
                    <a:pt x="1450" y="110"/>
                  </a:lnTo>
                  <a:lnTo>
                    <a:pt x="1457" y="117"/>
                  </a:lnTo>
                  <a:lnTo>
                    <a:pt x="1464" y="137"/>
                  </a:lnTo>
                  <a:lnTo>
                    <a:pt x="1464" y="144"/>
                  </a:lnTo>
                  <a:lnTo>
                    <a:pt x="1464" y="151"/>
                  </a:lnTo>
                  <a:lnTo>
                    <a:pt x="1457" y="172"/>
                  </a:lnTo>
                  <a:lnTo>
                    <a:pt x="1443" y="186"/>
                  </a:lnTo>
                  <a:lnTo>
                    <a:pt x="1429" y="192"/>
                  </a:lnTo>
                  <a:lnTo>
                    <a:pt x="1402" y="206"/>
                  </a:lnTo>
                  <a:lnTo>
                    <a:pt x="1361" y="220"/>
                  </a:lnTo>
                  <a:lnTo>
                    <a:pt x="1319" y="234"/>
                  </a:lnTo>
                  <a:lnTo>
                    <a:pt x="1278" y="241"/>
                  </a:lnTo>
                  <a:lnTo>
                    <a:pt x="1251" y="247"/>
                  </a:lnTo>
                  <a:lnTo>
                    <a:pt x="1223" y="254"/>
                  </a:lnTo>
                  <a:lnTo>
                    <a:pt x="1168" y="261"/>
                  </a:lnTo>
                  <a:lnTo>
                    <a:pt x="1113" y="268"/>
                  </a:lnTo>
                  <a:lnTo>
                    <a:pt x="1051" y="275"/>
                  </a:lnTo>
                  <a:lnTo>
                    <a:pt x="983" y="282"/>
                  </a:lnTo>
                  <a:lnTo>
                    <a:pt x="921" y="282"/>
                  </a:lnTo>
                  <a:lnTo>
                    <a:pt x="845" y="289"/>
                  </a:lnTo>
                  <a:lnTo>
                    <a:pt x="776" y="289"/>
                  </a:lnTo>
                  <a:lnTo>
                    <a:pt x="735" y="289"/>
                  </a:lnTo>
                  <a:lnTo>
                    <a:pt x="694" y="289"/>
                  </a:lnTo>
                  <a:lnTo>
                    <a:pt x="625" y="289"/>
                  </a:lnTo>
                  <a:lnTo>
                    <a:pt x="550" y="282"/>
                  </a:lnTo>
                  <a:lnTo>
                    <a:pt x="488" y="282"/>
                  </a:lnTo>
                  <a:lnTo>
                    <a:pt x="412" y="275"/>
                  </a:lnTo>
                  <a:lnTo>
                    <a:pt x="350" y="268"/>
                  </a:lnTo>
                  <a:lnTo>
                    <a:pt x="295" y="261"/>
                  </a:lnTo>
                  <a:lnTo>
                    <a:pt x="240" y="254"/>
                  </a:lnTo>
                  <a:lnTo>
                    <a:pt x="213" y="247"/>
                  </a:lnTo>
                  <a:lnTo>
                    <a:pt x="185" y="241"/>
                  </a:lnTo>
                  <a:lnTo>
                    <a:pt x="144" y="234"/>
                  </a:lnTo>
                  <a:lnTo>
                    <a:pt x="103" y="220"/>
                  </a:lnTo>
                  <a:lnTo>
                    <a:pt x="61" y="206"/>
                  </a:lnTo>
                  <a:lnTo>
                    <a:pt x="34" y="192"/>
                  </a:lnTo>
                  <a:lnTo>
                    <a:pt x="13" y="179"/>
                  </a:lnTo>
                  <a:lnTo>
                    <a:pt x="6" y="172"/>
                  </a:lnTo>
                  <a:lnTo>
                    <a:pt x="0" y="151"/>
                  </a:lnTo>
                  <a:lnTo>
                    <a:pt x="0" y="144"/>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560" name="Freeform 5"/>
            <p:cNvSpPr>
              <a:spLocks/>
            </p:cNvSpPr>
            <p:nvPr/>
          </p:nvSpPr>
          <p:spPr bwMode="auto">
            <a:xfrm>
              <a:off x="1260" y="2788"/>
              <a:ext cx="1464" cy="289"/>
            </a:xfrm>
            <a:custGeom>
              <a:avLst/>
              <a:gdLst>
                <a:gd name="T0" fmla="*/ 0 w 1464"/>
                <a:gd name="T1" fmla="*/ 138 h 289"/>
                <a:gd name="T2" fmla="*/ 20 w 1464"/>
                <a:gd name="T3" fmla="*/ 103 h 289"/>
                <a:gd name="T4" fmla="*/ 61 w 1464"/>
                <a:gd name="T5" fmla="*/ 83 h 289"/>
                <a:gd name="T6" fmla="*/ 144 w 1464"/>
                <a:gd name="T7" fmla="*/ 55 h 289"/>
                <a:gd name="T8" fmla="*/ 213 w 1464"/>
                <a:gd name="T9" fmla="*/ 41 h 289"/>
                <a:gd name="T10" fmla="*/ 295 w 1464"/>
                <a:gd name="T11" fmla="*/ 28 h 289"/>
                <a:gd name="T12" fmla="*/ 412 w 1464"/>
                <a:gd name="T13" fmla="*/ 14 h 289"/>
                <a:gd name="T14" fmla="*/ 550 w 1464"/>
                <a:gd name="T15" fmla="*/ 7 h 289"/>
                <a:gd name="T16" fmla="*/ 694 w 1464"/>
                <a:gd name="T17" fmla="*/ 0 h 289"/>
                <a:gd name="T18" fmla="*/ 776 w 1464"/>
                <a:gd name="T19" fmla="*/ 0 h 289"/>
                <a:gd name="T20" fmla="*/ 921 w 1464"/>
                <a:gd name="T21" fmla="*/ 7 h 289"/>
                <a:gd name="T22" fmla="*/ 1051 w 1464"/>
                <a:gd name="T23" fmla="*/ 14 h 289"/>
                <a:gd name="T24" fmla="*/ 1168 w 1464"/>
                <a:gd name="T25" fmla="*/ 28 h 289"/>
                <a:gd name="T26" fmla="*/ 1251 w 1464"/>
                <a:gd name="T27" fmla="*/ 41 h 289"/>
                <a:gd name="T28" fmla="*/ 1319 w 1464"/>
                <a:gd name="T29" fmla="*/ 55 h 289"/>
                <a:gd name="T30" fmla="*/ 1402 w 1464"/>
                <a:gd name="T31" fmla="*/ 83 h 289"/>
                <a:gd name="T32" fmla="*/ 1450 w 1464"/>
                <a:gd name="T33" fmla="*/ 110 h 289"/>
                <a:gd name="T34" fmla="*/ 1464 w 1464"/>
                <a:gd name="T35" fmla="*/ 138 h 289"/>
                <a:gd name="T36" fmla="*/ 1464 w 1464"/>
                <a:gd name="T37" fmla="*/ 151 h 289"/>
                <a:gd name="T38" fmla="*/ 1443 w 1464"/>
                <a:gd name="T39" fmla="*/ 186 h 289"/>
                <a:gd name="T40" fmla="*/ 1402 w 1464"/>
                <a:gd name="T41" fmla="*/ 206 h 289"/>
                <a:gd name="T42" fmla="*/ 1319 w 1464"/>
                <a:gd name="T43" fmla="*/ 234 h 289"/>
                <a:gd name="T44" fmla="*/ 1251 w 1464"/>
                <a:gd name="T45" fmla="*/ 248 h 289"/>
                <a:gd name="T46" fmla="*/ 1168 w 1464"/>
                <a:gd name="T47" fmla="*/ 261 h 289"/>
                <a:gd name="T48" fmla="*/ 1051 w 1464"/>
                <a:gd name="T49" fmla="*/ 275 h 289"/>
                <a:gd name="T50" fmla="*/ 921 w 1464"/>
                <a:gd name="T51" fmla="*/ 282 h 289"/>
                <a:gd name="T52" fmla="*/ 776 w 1464"/>
                <a:gd name="T53" fmla="*/ 289 h 289"/>
                <a:gd name="T54" fmla="*/ 694 w 1464"/>
                <a:gd name="T55" fmla="*/ 289 h 289"/>
                <a:gd name="T56" fmla="*/ 550 w 1464"/>
                <a:gd name="T57" fmla="*/ 282 h 289"/>
                <a:gd name="T58" fmla="*/ 412 w 1464"/>
                <a:gd name="T59" fmla="*/ 275 h 289"/>
                <a:gd name="T60" fmla="*/ 295 w 1464"/>
                <a:gd name="T61" fmla="*/ 261 h 289"/>
                <a:gd name="T62" fmla="*/ 213 w 1464"/>
                <a:gd name="T63" fmla="*/ 248 h 289"/>
                <a:gd name="T64" fmla="*/ 144 w 1464"/>
                <a:gd name="T65" fmla="*/ 234 h 289"/>
                <a:gd name="T66" fmla="*/ 61 w 1464"/>
                <a:gd name="T67" fmla="*/ 206 h 289"/>
                <a:gd name="T68" fmla="*/ 13 w 1464"/>
                <a:gd name="T69" fmla="*/ 179 h 289"/>
                <a:gd name="T70" fmla="*/ 0 w 1464"/>
                <a:gd name="T71" fmla="*/ 151 h 2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4"/>
                <a:gd name="T109" fmla="*/ 0 h 289"/>
                <a:gd name="T110" fmla="*/ 1464 w 1464"/>
                <a:gd name="T111" fmla="*/ 289 h 2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4" h="289">
                  <a:moveTo>
                    <a:pt x="0" y="144"/>
                  </a:moveTo>
                  <a:lnTo>
                    <a:pt x="0" y="138"/>
                  </a:lnTo>
                  <a:lnTo>
                    <a:pt x="6" y="117"/>
                  </a:lnTo>
                  <a:lnTo>
                    <a:pt x="20" y="103"/>
                  </a:lnTo>
                  <a:lnTo>
                    <a:pt x="34" y="96"/>
                  </a:lnTo>
                  <a:lnTo>
                    <a:pt x="61" y="83"/>
                  </a:lnTo>
                  <a:lnTo>
                    <a:pt x="103" y="69"/>
                  </a:lnTo>
                  <a:lnTo>
                    <a:pt x="144" y="55"/>
                  </a:lnTo>
                  <a:lnTo>
                    <a:pt x="185" y="48"/>
                  </a:lnTo>
                  <a:lnTo>
                    <a:pt x="213" y="41"/>
                  </a:lnTo>
                  <a:lnTo>
                    <a:pt x="240" y="34"/>
                  </a:lnTo>
                  <a:lnTo>
                    <a:pt x="295" y="28"/>
                  </a:lnTo>
                  <a:lnTo>
                    <a:pt x="350" y="21"/>
                  </a:lnTo>
                  <a:lnTo>
                    <a:pt x="412" y="14"/>
                  </a:lnTo>
                  <a:lnTo>
                    <a:pt x="488" y="7"/>
                  </a:lnTo>
                  <a:lnTo>
                    <a:pt x="550" y="7"/>
                  </a:lnTo>
                  <a:lnTo>
                    <a:pt x="625" y="0"/>
                  </a:lnTo>
                  <a:lnTo>
                    <a:pt x="694" y="0"/>
                  </a:lnTo>
                  <a:lnTo>
                    <a:pt x="735" y="0"/>
                  </a:lnTo>
                  <a:lnTo>
                    <a:pt x="776" y="0"/>
                  </a:lnTo>
                  <a:lnTo>
                    <a:pt x="845" y="0"/>
                  </a:lnTo>
                  <a:lnTo>
                    <a:pt x="921" y="7"/>
                  </a:lnTo>
                  <a:lnTo>
                    <a:pt x="983" y="7"/>
                  </a:lnTo>
                  <a:lnTo>
                    <a:pt x="1051" y="14"/>
                  </a:lnTo>
                  <a:lnTo>
                    <a:pt x="1113" y="21"/>
                  </a:lnTo>
                  <a:lnTo>
                    <a:pt x="1168" y="28"/>
                  </a:lnTo>
                  <a:lnTo>
                    <a:pt x="1223" y="34"/>
                  </a:lnTo>
                  <a:lnTo>
                    <a:pt x="1251" y="41"/>
                  </a:lnTo>
                  <a:lnTo>
                    <a:pt x="1278" y="48"/>
                  </a:lnTo>
                  <a:lnTo>
                    <a:pt x="1319" y="55"/>
                  </a:lnTo>
                  <a:lnTo>
                    <a:pt x="1361" y="69"/>
                  </a:lnTo>
                  <a:lnTo>
                    <a:pt x="1402" y="83"/>
                  </a:lnTo>
                  <a:lnTo>
                    <a:pt x="1429" y="96"/>
                  </a:lnTo>
                  <a:lnTo>
                    <a:pt x="1450" y="110"/>
                  </a:lnTo>
                  <a:lnTo>
                    <a:pt x="1457" y="117"/>
                  </a:lnTo>
                  <a:lnTo>
                    <a:pt x="1464" y="138"/>
                  </a:lnTo>
                  <a:lnTo>
                    <a:pt x="1464" y="144"/>
                  </a:lnTo>
                  <a:lnTo>
                    <a:pt x="1464" y="151"/>
                  </a:lnTo>
                  <a:lnTo>
                    <a:pt x="1457" y="172"/>
                  </a:lnTo>
                  <a:lnTo>
                    <a:pt x="1443" y="186"/>
                  </a:lnTo>
                  <a:lnTo>
                    <a:pt x="1429" y="193"/>
                  </a:lnTo>
                  <a:lnTo>
                    <a:pt x="1402" y="206"/>
                  </a:lnTo>
                  <a:lnTo>
                    <a:pt x="1361" y="220"/>
                  </a:lnTo>
                  <a:lnTo>
                    <a:pt x="1319" y="234"/>
                  </a:lnTo>
                  <a:lnTo>
                    <a:pt x="1278" y="241"/>
                  </a:lnTo>
                  <a:lnTo>
                    <a:pt x="1251" y="248"/>
                  </a:lnTo>
                  <a:lnTo>
                    <a:pt x="1223" y="254"/>
                  </a:lnTo>
                  <a:lnTo>
                    <a:pt x="1168" y="261"/>
                  </a:lnTo>
                  <a:lnTo>
                    <a:pt x="1113" y="268"/>
                  </a:lnTo>
                  <a:lnTo>
                    <a:pt x="1051" y="275"/>
                  </a:lnTo>
                  <a:lnTo>
                    <a:pt x="983" y="282"/>
                  </a:lnTo>
                  <a:lnTo>
                    <a:pt x="921" y="282"/>
                  </a:lnTo>
                  <a:lnTo>
                    <a:pt x="845" y="289"/>
                  </a:lnTo>
                  <a:lnTo>
                    <a:pt x="776" y="289"/>
                  </a:lnTo>
                  <a:lnTo>
                    <a:pt x="735" y="289"/>
                  </a:lnTo>
                  <a:lnTo>
                    <a:pt x="694" y="289"/>
                  </a:lnTo>
                  <a:lnTo>
                    <a:pt x="625" y="289"/>
                  </a:lnTo>
                  <a:lnTo>
                    <a:pt x="550" y="282"/>
                  </a:lnTo>
                  <a:lnTo>
                    <a:pt x="488" y="282"/>
                  </a:lnTo>
                  <a:lnTo>
                    <a:pt x="412" y="275"/>
                  </a:lnTo>
                  <a:lnTo>
                    <a:pt x="350" y="268"/>
                  </a:lnTo>
                  <a:lnTo>
                    <a:pt x="295" y="261"/>
                  </a:lnTo>
                  <a:lnTo>
                    <a:pt x="240" y="254"/>
                  </a:lnTo>
                  <a:lnTo>
                    <a:pt x="213" y="248"/>
                  </a:lnTo>
                  <a:lnTo>
                    <a:pt x="185" y="241"/>
                  </a:lnTo>
                  <a:lnTo>
                    <a:pt x="144" y="234"/>
                  </a:lnTo>
                  <a:lnTo>
                    <a:pt x="103" y="220"/>
                  </a:lnTo>
                  <a:lnTo>
                    <a:pt x="61" y="206"/>
                  </a:lnTo>
                  <a:lnTo>
                    <a:pt x="34" y="193"/>
                  </a:lnTo>
                  <a:lnTo>
                    <a:pt x="13" y="179"/>
                  </a:lnTo>
                  <a:lnTo>
                    <a:pt x="6" y="172"/>
                  </a:lnTo>
                  <a:lnTo>
                    <a:pt x="0" y="151"/>
                  </a:lnTo>
                  <a:lnTo>
                    <a:pt x="0" y="144"/>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561" name="Rectangle 6"/>
            <p:cNvSpPr>
              <a:spLocks noChangeArrowheads="1"/>
            </p:cNvSpPr>
            <p:nvPr/>
          </p:nvSpPr>
          <p:spPr bwMode="auto">
            <a:xfrm>
              <a:off x="2868" y="183"/>
              <a:ext cx="13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1600" b="1">
                  <a:solidFill>
                    <a:srgbClr val="000000"/>
                  </a:solidFill>
                </a:rPr>
                <a:t>CONCEPT DIAGRAM </a:t>
              </a:r>
              <a:endParaRPr lang="en-US" altLang="en-US" sz="2400">
                <a:solidFill>
                  <a:prstClr val="black"/>
                </a:solidFill>
              </a:endParaRPr>
            </a:p>
          </p:txBody>
        </p:sp>
        <p:sp>
          <p:nvSpPr>
            <p:cNvPr id="23562" name="Rectangle 7"/>
            <p:cNvSpPr>
              <a:spLocks noChangeArrowheads="1"/>
            </p:cNvSpPr>
            <p:nvPr/>
          </p:nvSpPr>
          <p:spPr bwMode="auto">
            <a:xfrm>
              <a:off x="1816" y="334"/>
              <a:ext cx="3513" cy="364"/>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endParaRPr lang="en-US" altLang="en-US">
                <a:solidFill>
                  <a:prstClr val="black"/>
                </a:solidFill>
              </a:endParaRPr>
            </a:p>
          </p:txBody>
        </p:sp>
        <p:sp>
          <p:nvSpPr>
            <p:cNvPr id="23563" name="Rectangle 8"/>
            <p:cNvSpPr>
              <a:spLocks noChangeArrowheads="1"/>
            </p:cNvSpPr>
            <p:nvPr/>
          </p:nvSpPr>
          <p:spPr bwMode="auto">
            <a:xfrm>
              <a:off x="1865" y="375"/>
              <a:ext cx="1099" cy="289"/>
            </a:xfrm>
            <a:prstGeom prst="rect">
              <a:avLst/>
            </a:prstGeom>
            <a:solidFill>
              <a:srgbClr val="FFFFFF"/>
            </a:solidFill>
            <a:ln w="11113">
              <a:solidFill>
                <a:srgbClr val="000000"/>
              </a:solidFill>
              <a:miter lim="800000"/>
              <a:headEnd/>
              <a:tailEnd/>
            </a:ln>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endParaRPr lang="en-US" altLang="en-US">
                <a:solidFill>
                  <a:prstClr val="black"/>
                </a:solidFill>
              </a:endParaRPr>
            </a:p>
          </p:txBody>
        </p:sp>
        <p:sp>
          <p:nvSpPr>
            <p:cNvPr id="23564" name="Rectangle 9"/>
            <p:cNvSpPr>
              <a:spLocks noChangeArrowheads="1"/>
            </p:cNvSpPr>
            <p:nvPr/>
          </p:nvSpPr>
          <p:spPr bwMode="auto">
            <a:xfrm>
              <a:off x="1702" y="904"/>
              <a:ext cx="53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900" b="1">
                  <a:solidFill>
                    <a:srgbClr val="000000"/>
                  </a:solidFill>
                </a:rPr>
                <a:t>Always Present</a:t>
              </a:r>
              <a:endParaRPr lang="en-US" altLang="en-US" sz="2400">
                <a:solidFill>
                  <a:prstClr val="black"/>
                </a:solidFill>
              </a:endParaRPr>
            </a:p>
          </p:txBody>
        </p:sp>
        <p:sp>
          <p:nvSpPr>
            <p:cNvPr id="23565" name="Rectangle 10"/>
            <p:cNvSpPr>
              <a:spLocks noChangeArrowheads="1"/>
            </p:cNvSpPr>
            <p:nvPr/>
          </p:nvSpPr>
          <p:spPr bwMode="auto">
            <a:xfrm>
              <a:off x="2991" y="904"/>
              <a:ext cx="66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900" b="1">
                  <a:solidFill>
                    <a:srgbClr val="000000"/>
                  </a:solidFill>
                </a:rPr>
                <a:t>Sometimes Present</a:t>
              </a:r>
              <a:endParaRPr lang="en-US" altLang="en-US" sz="2400">
                <a:solidFill>
                  <a:prstClr val="black"/>
                </a:solidFill>
              </a:endParaRPr>
            </a:p>
          </p:txBody>
        </p:sp>
        <p:sp>
          <p:nvSpPr>
            <p:cNvPr id="23566" name="Rectangle 11"/>
            <p:cNvSpPr>
              <a:spLocks noChangeArrowheads="1"/>
            </p:cNvSpPr>
            <p:nvPr/>
          </p:nvSpPr>
          <p:spPr bwMode="auto">
            <a:xfrm>
              <a:off x="4416" y="912"/>
              <a:ext cx="48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900" b="1">
                  <a:solidFill>
                    <a:srgbClr val="000000"/>
                  </a:solidFill>
                </a:rPr>
                <a:t>Never Present</a:t>
              </a:r>
              <a:endParaRPr lang="en-US" altLang="en-US" sz="2400">
                <a:solidFill>
                  <a:prstClr val="black"/>
                </a:solidFill>
              </a:endParaRPr>
            </a:p>
          </p:txBody>
        </p:sp>
        <p:sp>
          <p:nvSpPr>
            <p:cNvPr id="23567" name="Line 12"/>
            <p:cNvSpPr>
              <a:spLocks noChangeShapeType="1"/>
            </p:cNvSpPr>
            <p:nvPr/>
          </p:nvSpPr>
          <p:spPr bwMode="auto">
            <a:xfrm>
              <a:off x="4229" y="912"/>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black"/>
                </a:solidFill>
              </a:endParaRPr>
            </a:p>
          </p:txBody>
        </p:sp>
        <p:sp>
          <p:nvSpPr>
            <p:cNvPr id="23568" name="Rectangle 13"/>
            <p:cNvSpPr>
              <a:spLocks noChangeArrowheads="1"/>
            </p:cNvSpPr>
            <p:nvPr/>
          </p:nvSpPr>
          <p:spPr bwMode="auto">
            <a:xfrm>
              <a:off x="1899" y="2053"/>
              <a:ext cx="36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900" b="1">
                  <a:solidFill>
                    <a:srgbClr val="000000"/>
                  </a:solidFill>
                </a:rPr>
                <a:t>Examples:</a:t>
              </a:r>
              <a:endParaRPr lang="en-US" altLang="en-US" sz="2400">
                <a:solidFill>
                  <a:prstClr val="black"/>
                </a:solidFill>
              </a:endParaRPr>
            </a:p>
          </p:txBody>
        </p:sp>
        <p:sp>
          <p:nvSpPr>
            <p:cNvPr id="23569" name="Rectangle 14"/>
            <p:cNvSpPr>
              <a:spLocks noChangeArrowheads="1"/>
            </p:cNvSpPr>
            <p:nvPr/>
          </p:nvSpPr>
          <p:spPr bwMode="auto">
            <a:xfrm>
              <a:off x="4353" y="2073"/>
              <a:ext cx="49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900" b="1">
                  <a:solidFill>
                    <a:srgbClr val="000000"/>
                  </a:solidFill>
                </a:rPr>
                <a:t>Nonexamples:</a:t>
              </a:r>
              <a:endParaRPr lang="en-US" altLang="en-US" sz="2400">
                <a:solidFill>
                  <a:prstClr val="black"/>
                </a:solidFill>
              </a:endParaRPr>
            </a:p>
          </p:txBody>
        </p:sp>
        <p:sp>
          <p:nvSpPr>
            <p:cNvPr id="23570" name="Rectangle 15"/>
            <p:cNvSpPr>
              <a:spLocks noChangeArrowheads="1"/>
            </p:cNvSpPr>
            <p:nvPr/>
          </p:nvSpPr>
          <p:spPr bwMode="auto">
            <a:xfrm>
              <a:off x="1651" y="3551"/>
              <a:ext cx="3678" cy="37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endParaRPr lang="en-US" altLang="en-US">
                <a:solidFill>
                  <a:prstClr val="black"/>
                </a:solidFill>
              </a:endParaRPr>
            </a:p>
          </p:txBody>
        </p:sp>
        <p:sp>
          <p:nvSpPr>
            <p:cNvPr id="23571" name="Rectangle 16"/>
            <p:cNvSpPr>
              <a:spLocks noChangeArrowheads="1"/>
            </p:cNvSpPr>
            <p:nvPr/>
          </p:nvSpPr>
          <p:spPr bwMode="auto">
            <a:xfrm>
              <a:off x="1294" y="3613"/>
              <a:ext cx="3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600" b="1">
                  <a:solidFill>
                    <a:srgbClr val="000000"/>
                  </a:solidFill>
                  <a:latin typeface="Helvetica" charset="0"/>
                </a:rPr>
                <a:t> TIE DOWN A </a:t>
              </a:r>
              <a:endParaRPr lang="en-US" altLang="en-US" sz="2400">
                <a:solidFill>
                  <a:prstClr val="black"/>
                </a:solidFill>
                <a:latin typeface="Times" charset="0"/>
              </a:endParaRPr>
            </a:p>
          </p:txBody>
        </p:sp>
        <p:sp>
          <p:nvSpPr>
            <p:cNvPr id="23572" name="Rectangle 17"/>
            <p:cNvSpPr>
              <a:spLocks noChangeArrowheads="1"/>
            </p:cNvSpPr>
            <p:nvPr/>
          </p:nvSpPr>
          <p:spPr bwMode="auto">
            <a:xfrm>
              <a:off x="1294" y="3661"/>
              <a:ext cx="2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600" b="1">
                  <a:solidFill>
                    <a:srgbClr val="000000"/>
                  </a:solidFill>
                </a:rPr>
                <a:t>DEFINITION</a:t>
              </a:r>
              <a:endParaRPr lang="en-US" altLang="en-US" sz="2400">
                <a:solidFill>
                  <a:prstClr val="black"/>
                </a:solidFill>
              </a:endParaRPr>
            </a:p>
          </p:txBody>
        </p:sp>
        <p:sp>
          <p:nvSpPr>
            <p:cNvPr id="23573" name="Rectangle 18"/>
            <p:cNvSpPr>
              <a:spLocks noChangeArrowheads="1"/>
            </p:cNvSpPr>
            <p:nvPr/>
          </p:nvSpPr>
          <p:spPr bwMode="auto">
            <a:xfrm>
              <a:off x="1294" y="2087"/>
              <a:ext cx="50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600" b="1">
                  <a:solidFill>
                    <a:srgbClr val="000000"/>
                  </a:solidFill>
                </a:rPr>
                <a:t>EXPLORE EXAMPLES</a:t>
              </a:r>
              <a:endParaRPr lang="en-US" altLang="en-US" sz="2400">
                <a:solidFill>
                  <a:prstClr val="black"/>
                </a:solidFill>
              </a:endParaRPr>
            </a:p>
          </p:txBody>
        </p:sp>
        <p:sp>
          <p:nvSpPr>
            <p:cNvPr id="23574" name="Rectangle 19"/>
            <p:cNvSpPr>
              <a:spLocks noChangeArrowheads="1"/>
            </p:cNvSpPr>
            <p:nvPr/>
          </p:nvSpPr>
          <p:spPr bwMode="auto">
            <a:xfrm>
              <a:off x="600" y="355"/>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900" b="1">
                  <a:solidFill>
                    <a:srgbClr val="000000"/>
                  </a:solidFill>
                </a:rPr>
                <a:t>Key Words</a:t>
              </a:r>
              <a:endParaRPr lang="en-US" altLang="en-US" sz="2400">
                <a:solidFill>
                  <a:prstClr val="black"/>
                </a:solidFill>
              </a:endParaRPr>
            </a:p>
          </p:txBody>
        </p:sp>
        <p:sp>
          <p:nvSpPr>
            <p:cNvPr id="23575" name="Rectangle 20"/>
            <p:cNvSpPr>
              <a:spLocks noChangeArrowheads="1"/>
            </p:cNvSpPr>
            <p:nvPr/>
          </p:nvSpPr>
          <p:spPr bwMode="auto">
            <a:xfrm>
              <a:off x="1150" y="3379"/>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1600">
                  <a:solidFill>
                    <a:srgbClr val="000000"/>
                  </a:solidFill>
                  <a:latin typeface="Wingdings 2" charset="2"/>
                </a:rPr>
                <a:t>o</a:t>
              </a:r>
              <a:endParaRPr lang="en-US" altLang="en-US" sz="2400">
                <a:solidFill>
                  <a:prstClr val="black"/>
                </a:solidFill>
                <a:latin typeface="Wingdings 2" charset="2"/>
              </a:endParaRPr>
            </a:p>
          </p:txBody>
        </p:sp>
        <p:sp>
          <p:nvSpPr>
            <p:cNvPr id="23576" name="Rectangle 21"/>
            <p:cNvSpPr>
              <a:spLocks noChangeArrowheads="1"/>
            </p:cNvSpPr>
            <p:nvPr/>
          </p:nvSpPr>
          <p:spPr bwMode="auto">
            <a:xfrm>
              <a:off x="1266" y="3421"/>
              <a:ext cx="7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600" b="1">
                  <a:solidFill>
                    <a:srgbClr val="000000"/>
                  </a:solidFill>
                </a:rPr>
                <a:t>PRACTICE WITH NEW EXAMPLE</a:t>
              </a:r>
              <a:endParaRPr lang="en-US" altLang="en-US" sz="2400">
                <a:solidFill>
                  <a:prstClr val="black"/>
                </a:solidFill>
              </a:endParaRPr>
            </a:p>
          </p:txBody>
        </p:sp>
        <p:sp>
          <p:nvSpPr>
            <p:cNvPr id="23577" name="Rectangle 22"/>
            <p:cNvSpPr>
              <a:spLocks noChangeArrowheads="1"/>
            </p:cNvSpPr>
            <p:nvPr/>
          </p:nvSpPr>
          <p:spPr bwMode="auto">
            <a:xfrm>
              <a:off x="428" y="327"/>
              <a:ext cx="708" cy="354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endParaRPr lang="en-US" altLang="en-US">
                <a:solidFill>
                  <a:prstClr val="black"/>
                </a:solidFill>
              </a:endParaRPr>
            </a:p>
          </p:txBody>
        </p:sp>
        <p:sp>
          <p:nvSpPr>
            <p:cNvPr id="23578" name="Rectangle 23"/>
            <p:cNvSpPr>
              <a:spLocks noChangeArrowheads="1"/>
            </p:cNvSpPr>
            <p:nvPr/>
          </p:nvSpPr>
          <p:spPr bwMode="auto">
            <a:xfrm>
              <a:off x="1287" y="341"/>
              <a:ext cx="461"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endParaRPr lang="en-US" altLang="en-US">
                <a:solidFill>
                  <a:prstClr val="black"/>
                </a:solidFill>
              </a:endParaRPr>
            </a:p>
          </p:txBody>
        </p:sp>
        <p:sp>
          <p:nvSpPr>
            <p:cNvPr id="23579" name="Rectangle 24"/>
            <p:cNvSpPr>
              <a:spLocks noChangeArrowheads="1"/>
            </p:cNvSpPr>
            <p:nvPr/>
          </p:nvSpPr>
          <p:spPr bwMode="auto">
            <a:xfrm>
              <a:off x="1294" y="341"/>
              <a:ext cx="46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600" b="1">
                  <a:solidFill>
                    <a:srgbClr val="000000"/>
                  </a:solidFill>
                </a:rPr>
                <a:t>CONVEY CONCEPT </a:t>
              </a:r>
              <a:endParaRPr lang="en-US" altLang="en-US" sz="2400">
                <a:solidFill>
                  <a:prstClr val="black"/>
                </a:solidFill>
              </a:endParaRPr>
            </a:p>
          </p:txBody>
        </p:sp>
        <p:sp>
          <p:nvSpPr>
            <p:cNvPr id="23580" name="Rectangle 25"/>
            <p:cNvSpPr>
              <a:spLocks noChangeArrowheads="1"/>
            </p:cNvSpPr>
            <p:nvPr/>
          </p:nvSpPr>
          <p:spPr bwMode="auto">
            <a:xfrm>
              <a:off x="1301" y="644"/>
              <a:ext cx="46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600" b="1">
                  <a:solidFill>
                    <a:srgbClr val="000000"/>
                  </a:solidFill>
                </a:rPr>
                <a:t>NOTE  KEY WORDS </a:t>
              </a:r>
              <a:endParaRPr lang="en-US" altLang="en-US" sz="2400">
                <a:solidFill>
                  <a:prstClr val="black"/>
                </a:solidFill>
              </a:endParaRPr>
            </a:p>
          </p:txBody>
        </p:sp>
        <p:sp>
          <p:nvSpPr>
            <p:cNvPr id="23581" name="Rectangle 26"/>
            <p:cNvSpPr>
              <a:spLocks noChangeArrowheads="1"/>
            </p:cNvSpPr>
            <p:nvPr/>
          </p:nvSpPr>
          <p:spPr bwMode="auto">
            <a:xfrm>
              <a:off x="1294" y="472"/>
              <a:ext cx="41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600" b="1">
                  <a:solidFill>
                    <a:srgbClr val="000000"/>
                  </a:solidFill>
                </a:rPr>
                <a:t>OFFER OVERALL </a:t>
              </a:r>
              <a:endParaRPr lang="en-US" altLang="en-US" sz="2400">
                <a:solidFill>
                  <a:prstClr val="black"/>
                </a:solidFill>
              </a:endParaRPr>
            </a:p>
          </p:txBody>
        </p:sp>
        <p:sp>
          <p:nvSpPr>
            <p:cNvPr id="23582" name="Rectangle 27"/>
            <p:cNvSpPr>
              <a:spLocks noChangeArrowheads="1"/>
            </p:cNvSpPr>
            <p:nvPr/>
          </p:nvSpPr>
          <p:spPr bwMode="auto">
            <a:xfrm>
              <a:off x="1294" y="520"/>
              <a:ext cx="2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600" b="1">
                  <a:solidFill>
                    <a:srgbClr val="000000"/>
                  </a:solidFill>
                </a:rPr>
                <a:t>CONCEPT </a:t>
              </a:r>
              <a:endParaRPr lang="en-US" altLang="en-US" sz="2400">
                <a:solidFill>
                  <a:prstClr val="black"/>
                </a:solidFill>
              </a:endParaRPr>
            </a:p>
          </p:txBody>
        </p:sp>
        <p:sp>
          <p:nvSpPr>
            <p:cNvPr id="23583" name="Rectangle 28"/>
            <p:cNvSpPr>
              <a:spLocks noChangeArrowheads="1"/>
            </p:cNvSpPr>
            <p:nvPr/>
          </p:nvSpPr>
          <p:spPr bwMode="auto">
            <a:xfrm>
              <a:off x="1287" y="768"/>
              <a:ext cx="2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600" b="1">
                  <a:solidFill>
                    <a:srgbClr val="000000"/>
                  </a:solidFill>
                </a:rPr>
                <a:t>CLASSIFY</a:t>
              </a:r>
              <a:endParaRPr lang="en-US" altLang="en-US" sz="2400">
                <a:solidFill>
                  <a:prstClr val="black"/>
                </a:solidFill>
              </a:endParaRPr>
            </a:p>
          </p:txBody>
        </p:sp>
        <p:sp>
          <p:nvSpPr>
            <p:cNvPr id="23584" name="Rectangle 29"/>
            <p:cNvSpPr>
              <a:spLocks noChangeArrowheads="1"/>
            </p:cNvSpPr>
            <p:nvPr/>
          </p:nvSpPr>
          <p:spPr bwMode="auto">
            <a:xfrm>
              <a:off x="1287" y="816"/>
              <a:ext cx="46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600" b="1">
                  <a:solidFill>
                    <a:srgbClr val="000000"/>
                  </a:solidFill>
                </a:rPr>
                <a:t>CHARACTERISTICS</a:t>
              </a:r>
              <a:endParaRPr lang="en-US" altLang="en-US" sz="2400">
                <a:solidFill>
                  <a:prstClr val="black"/>
                </a:solidFill>
              </a:endParaRPr>
            </a:p>
          </p:txBody>
        </p:sp>
        <p:grpSp>
          <p:nvGrpSpPr>
            <p:cNvPr id="23585" name="Group 30"/>
            <p:cNvGrpSpPr>
              <a:grpSpLocks/>
            </p:cNvGrpSpPr>
            <p:nvPr/>
          </p:nvGrpSpPr>
          <p:grpSpPr bwMode="auto">
            <a:xfrm>
              <a:off x="3810" y="2176"/>
              <a:ext cx="1478" cy="1313"/>
              <a:chOff x="3810" y="2176"/>
              <a:chExt cx="1478" cy="1313"/>
            </a:xfrm>
          </p:grpSpPr>
          <p:sp>
            <p:nvSpPr>
              <p:cNvPr id="23974" name="Freeform 31"/>
              <p:cNvSpPr>
                <a:spLocks/>
              </p:cNvSpPr>
              <p:nvPr/>
            </p:nvSpPr>
            <p:spPr bwMode="auto">
              <a:xfrm>
                <a:off x="3831" y="2197"/>
                <a:ext cx="1436" cy="282"/>
              </a:xfrm>
              <a:custGeom>
                <a:avLst/>
                <a:gdLst>
                  <a:gd name="T0" fmla="*/ 0 w 1436"/>
                  <a:gd name="T1" fmla="*/ 137 h 282"/>
                  <a:gd name="T2" fmla="*/ 20 w 1436"/>
                  <a:gd name="T3" fmla="*/ 103 h 282"/>
                  <a:gd name="T4" fmla="*/ 61 w 1436"/>
                  <a:gd name="T5" fmla="*/ 82 h 282"/>
                  <a:gd name="T6" fmla="*/ 144 w 1436"/>
                  <a:gd name="T7" fmla="*/ 55 h 282"/>
                  <a:gd name="T8" fmla="*/ 213 w 1436"/>
                  <a:gd name="T9" fmla="*/ 41 h 282"/>
                  <a:gd name="T10" fmla="*/ 288 w 1436"/>
                  <a:gd name="T11" fmla="*/ 27 h 282"/>
                  <a:gd name="T12" fmla="*/ 405 w 1436"/>
                  <a:gd name="T13" fmla="*/ 14 h 282"/>
                  <a:gd name="T14" fmla="*/ 536 w 1436"/>
                  <a:gd name="T15" fmla="*/ 7 h 282"/>
                  <a:gd name="T16" fmla="*/ 687 w 1436"/>
                  <a:gd name="T17" fmla="*/ 0 h 282"/>
                  <a:gd name="T18" fmla="*/ 756 w 1436"/>
                  <a:gd name="T19" fmla="*/ 0 h 282"/>
                  <a:gd name="T20" fmla="*/ 900 w 1436"/>
                  <a:gd name="T21" fmla="*/ 7 h 282"/>
                  <a:gd name="T22" fmla="*/ 1031 w 1436"/>
                  <a:gd name="T23" fmla="*/ 14 h 282"/>
                  <a:gd name="T24" fmla="*/ 1148 w 1436"/>
                  <a:gd name="T25" fmla="*/ 27 h 282"/>
                  <a:gd name="T26" fmla="*/ 1230 w 1436"/>
                  <a:gd name="T27" fmla="*/ 41 h 282"/>
                  <a:gd name="T28" fmla="*/ 1299 w 1436"/>
                  <a:gd name="T29" fmla="*/ 55 h 282"/>
                  <a:gd name="T30" fmla="*/ 1375 w 1436"/>
                  <a:gd name="T31" fmla="*/ 82 h 282"/>
                  <a:gd name="T32" fmla="*/ 1423 w 1436"/>
                  <a:gd name="T33" fmla="*/ 110 h 282"/>
                  <a:gd name="T34" fmla="*/ 1436 w 1436"/>
                  <a:gd name="T35" fmla="*/ 137 h 282"/>
                  <a:gd name="T36" fmla="*/ 1436 w 1436"/>
                  <a:gd name="T37" fmla="*/ 151 h 282"/>
                  <a:gd name="T38" fmla="*/ 1416 w 1436"/>
                  <a:gd name="T39" fmla="*/ 179 h 282"/>
                  <a:gd name="T40" fmla="*/ 1375 w 1436"/>
                  <a:gd name="T41" fmla="*/ 199 h 282"/>
                  <a:gd name="T42" fmla="*/ 1299 w 1436"/>
                  <a:gd name="T43" fmla="*/ 227 h 282"/>
                  <a:gd name="T44" fmla="*/ 1230 w 1436"/>
                  <a:gd name="T45" fmla="*/ 240 h 282"/>
                  <a:gd name="T46" fmla="*/ 1148 w 1436"/>
                  <a:gd name="T47" fmla="*/ 254 h 282"/>
                  <a:gd name="T48" fmla="*/ 1031 w 1436"/>
                  <a:gd name="T49" fmla="*/ 268 h 282"/>
                  <a:gd name="T50" fmla="*/ 900 w 1436"/>
                  <a:gd name="T51" fmla="*/ 275 h 282"/>
                  <a:gd name="T52" fmla="*/ 756 w 1436"/>
                  <a:gd name="T53" fmla="*/ 282 h 282"/>
                  <a:gd name="T54" fmla="*/ 687 w 1436"/>
                  <a:gd name="T55" fmla="*/ 282 h 282"/>
                  <a:gd name="T56" fmla="*/ 536 w 1436"/>
                  <a:gd name="T57" fmla="*/ 275 h 282"/>
                  <a:gd name="T58" fmla="*/ 405 w 1436"/>
                  <a:gd name="T59" fmla="*/ 268 h 282"/>
                  <a:gd name="T60" fmla="*/ 288 w 1436"/>
                  <a:gd name="T61" fmla="*/ 254 h 282"/>
                  <a:gd name="T62" fmla="*/ 213 w 1436"/>
                  <a:gd name="T63" fmla="*/ 240 h 282"/>
                  <a:gd name="T64" fmla="*/ 144 w 1436"/>
                  <a:gd name="T65" fmla="*/ 227 h 282"/>
                  <a:gd name="T66" fmla="*/ 61 w 1436"/>
                  <a:gd name="T67" fmla="*/ 199 h 282"/>
                  <a:gd name="T68" fmla="*/ 20 w 1436"/>
                  <a:gd name="T69" fmla="*/ 179 h 282"/>
                  <a:gd name="T70" fmla="*/ 0 w 1436"/>
                  <a:gd name="T71" fmla="*/ 151 h 2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6"/>
                  <a:gd name="T109" fmla="*/ 0 h 282"/>
                  <a:gd name="T110" fmla="*/ 1436 w 1436"/>
                  <a:gd name="T111" fmla="*/ 282 h 2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6" h="282">
                    <a:moveTo>
                      <a:pt x="0" y="144"/>
                    </a:moveTo>
                    <a:lnTo>
                      <a:pt x="0" y="137"/>
                    </a:lnTo>
                    <a:lnTo>
                      <a:pt x="6" y="117"/>
                    </a:lnTo>
                    <a:lnTo>
                      <a:pt x="20" y="103"/>
                    </a:lnTo>
                    <a:lnTo>
                      <a:pt x="34" y="96"/>
                    </a:lnTo>
                    <a:lnTo>
                      <a:pt x="61" y="82"/>
                    </a:lnTo>
                    <a:lnTo>
                      <a:pt x="103" y="69"/>
                    </a:lnTo>
                    <a:lnTo>
                      <a:pt x="144" y="55"/>
                    </a:lnTo>
                    <a:lnTo>
                      <a:pt x="185" y="48"/>
                    </a:lnTo>
                    <a:lnTo>
                      <a:pt x="213" y="41"/>
                    </a:lnTo>
                    <a:lnTo>
                      <a:pt x="240" y="34"/>
                    </a:lnTo>
                    <a:lnTo>
                      <a:pt x="288" y="27"/>
                    </a:lnTo>
                    <a:lnTo>
                      <a:pt x="350" y="21"/>
                    </a:lnTo>
                    <a:lnTo>
                      <a:pt x="405" y="14"/>
                    </a:lnTo>
                    <a:lnTo>
                      <a:pt x="481" y="7"/>
                    </a:lnTo>
                    <a:lnTo>
                      <a:pt x="536" y="7"/>
                    </a:lnTo>
                    <a:lnTo>
                      <a:pt x="611" y="0"/>
                    </a:lnTo>
                    <a:lnTo>
                      <a:pt x="687" y="0"/>
                    </a:lnTo>
                    <a:lnTo>
                      <a:pt x="721" y="0"/>
                    </a:lnTo>
                    <a:lnTo>
                      <a:pt x="756" y="0"/>
                    </a:lnTo>
                    <a:lnTo>
                      <a:pt x="825" y="0"/>
                    </a:lnTo>
                    <a:lnTo>
                      <a:pt x="900" y="7"/>
                    </a:lnTo>
                    <a:lnTo>
                      <a:pt x="962" y="7"/>
                    </a:lnTo>
                    <a:lnTo>
                      <a:pt x="1031" y="14"/>
                    </a:lnTo>
                    <a:lnTo>
                      <a:pt x="1093" y="21"/>
                    </a:lnTo>
                    <a:lnTo>
                      <a:pt x="1148" y="27"/>
                    </a:lnTo>
                    <a:lnTo>
                      <a:pt x="1203" y="34"/>
                    </a:lnTo>
                    <a:lnTo>
                      <a:pt x="1230" y="41"/>
                    </a:lnTo>
                    <a:lnTo>
                      <a:pt x="1258" y="48"/>
                    </a:lnTo>
                    <a:lnTo>
                      <a:pt x="1299" y="55"/>
                    </a:lnTo>
                    <a:lnTo>
                      <a:pt x="1333" y="69"/>
                    </a:lnTo>
                    <a:lnTo>
                      <a:pt x="1375" y="82"/>
                    </a:lnTo>
                    <a:lnTo>
                      <a:pt x="1402" y="96"/>
                    </a:lnTo>
                    <a:lnTo>
                      <a:pt x="1423" y="110"/>
                    </a:lnTo>
                    <a:lnTo>
                      <a:pt x="1430" y="117"/>
                    </a:lnTo>
                    <a:lnTo>
                      <a:pt x="1436" y="137"/>
                    </a:lnTo>
                    <a:lnTo>
                      <a:pt x="1436" y="144"/>
                    </a:lnTo>
                    <a:lnTo>
                      <a:pt x="1436" y="151"/>
                    </a:lnTo>
                    <a:lnTo>
                      <a:pt x="1430" y="165"/>
                    </a:lnTo>
                    <a:lnTo>
                      <a:pt x="1416" y="179"/>
                    </a:lnTo>
                    <a:lnTo>
                      <a:pt x="1395" y="192"/>
                    </a:lnTo>
                    <a:lnTo>
                      <a:pt x="1375" y="199"/>
                    </a:lnTo>
                    <a:lnTo>
                      <a:pt x="1340" y="213"/>
                    </a:lnTo>
                    <a:lnTo>
                      <a:pt x="1299" y="227"/>
                    </a:lnTo>
                    <a:lnTo>
                      <a:pt x="1258" y="234"/>
                    </a:lnTo>
                    <a:lnTo>
                      <a:pt x="1230" y="240"/>
                    </a:lnTo>
                    <a:lnTo>
                      <a:pt x="1203" y="247"/>
                    </a:lnTo>
                    <a:lnTo>
                      <a:pt x="1148" y="254"/>
                    </a:lnTo>
                    <a:lnTo>
                      <a:pt x="1093" y="261"/>
                    </a:lnTo>
                    <a:lnTo>
                      <a:pt x="1031" y="268"/>
                    </a:lnTo>
                    <a:lnTo>
                      <a:pt x="962" y="275"/>
                    </a:lnTo>
                    <a:lnTo>
                      <a:pt x="900" y="275"/>
                    </a:lnTo>
                    <a:lnTo>
                      <a:pt x="825" y="282"/>
                    </a:lnTo>
                    <a:lnTo>
                      <a:pt x="756" y="282"/>
                    </a:lnTo>
                    <a:lnTo>
                      <a:pt x="721" y="282"/>
                    </a:lnTo>
                    <a:lnTo>
                      <a:pt x="687" y="282"/>
                    </a:lnTo>
                    <a:lnTo>
                      <a:pt x="611" y="282"/>
                    </a:lnTo>
                    <a:lnTo>
                      <a:pt x="536" y="275"/>
                    </a:lnTo>
                    <a:lnTo>
                      <a:pt x="481" y="275"/>
                    </a:lnTo>
                    <a:lnTo>
                      <a:pt x="405" y="268"/>
                    </a:lnTo>
                    <a:lnTo>
                      <a:pt x="350" y="261"/>
                    </a:lnTo>
                    <a:lnTo>
                      <a:pt x="288" y="254"/>
                    </a:lnTo>
                    <a:lnTo>
                      <a:pt x="240" y="247"/>
                    </a:lnTo>
                    <a:lnTo>
                      <a:pt x="213" y="240"/>
                    </a:lnTo>
                    <a:lnTo>
                      <a:pt x="185" y="234"/>
                    </a:lnTo>
                    <a:lnTo>
                      <a:pt x="144" y="227"/>
                    </a:lnTo>
                    <a:lnTo>
                      <a:pt x="96" y="213"/>
                    </a:lnTo>
                    <a:lnTo>
                      <a:pt x="61" y="199"/>
                    </a:lnTo>
                    <a:lnTo>
                      <a:pt x="41" y="192"/>
                    </a:lnTo>
                    <a:lnTo>
                      <a:pt x="20" y="179"/>
                    </a:lnTo>
                    <a:lnTo>
                      <a:pt x="6" y="165"/>
                    </a:lnTo>
                    <a:lnTo>
                      <a:pt x="0" y="151"/>
                    </a:lnTo>
                    <a:lnTo>
                      <a:pt x="0" y="144"/>
                    </a:lnTo>
                    <a:close/>
                  </a:path>
                </a:pathLst>
              </a:custGeom>
              <a:solidFill>
                <a:srgbClr val="FFFFFF"/>
              </a:solidFill>
              <a:ln w="11113">
                <a:solidFill>
                  <a:srgbClr val="000000"/>
                </a:solidFill>
                <a:round/>
                <a:headEnd/>
                <a:tailEnd/>
              </a:ln>
            </p:spPr>
            <p:txBody>
              <a:bodyPr/>
              <a:lstStyle/>
              <a:p>
                <a:pPr defTabSz="914400"/>
                <a:endParaRPr lang="en-US">
                  <a:solidFill>
                    <a:prstClr val="black"/>
                  </a:solidFill>
                </a:endParaRPr>
              </a:p>
            </p:txBody>
          </p:sp>
          <p:grpSp>
            <p:nvGrpSpPr>
              <p:cNvPr id="23975" name="Group 32"/>
              <p:cNvGrpSpPr>
                <a:grpSpLocks/>
              </p:cNvGrpSpPr>
              <p:nvPr/>
            </p:nvGrpSpPr>
            <p:grpSpPr bwMode="auto">
              <a:xfrm>
                <a:off x="3810" y="2176"/>
                <a:ext cx="1478" cy="303"/>
                <a:chOff x="3810" y="2176"/>
                <a:chExt cx="1478" cy="303"/>
              </a:xfrm>
            </p:grpSpPr>
            <p:sp>
              <p:nvSpPr>
                <p:cNvPr id="24048" name="Line 33"/>
                <p:cNvSpPr>
                  <a:spLocks noChangeShapeType="1"/>
                </p:cNvSpPr>
                <p:nvPr/>
              </p:nvSpPr>
              <p:spPr bwMode="auto">
                <a:xfrm>
                  <a:off x="3920" y="2224"/>
                  <a:ext cx="1" cy="2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49" name="Line 34"/>
                <p:cNvSpPr>
                  <a:spLocks noChangeShapeType="1"/>
                </p:cNvSpPr>
                <p:nvPr/>
              </p:nvSpPr>
              <p:spPr bwMode="auto">
                <a:xfrm>
                  <a:off x="3996" y="2211"/>
                  <a:ext cx="1" cy="226"/>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50" name="Line 35"/>
                <p:cNvSpPr>
                  <a:spLocks noChangeShapeType="1"/>
                </p:cNvSpPr>
                <p:nvPr/>
              </p:nvSpPr>
              <p:spPr bwMode="auto">
                <a:xfrm>
                  <a:off x="4078" y="2204"/>
                  <a:ext cx="1" cy="247"/>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51" name="Line 36"/>
                <p:cNvSpPr>
                  <a:spLocks noChangeShapeType="1"/>
                </p:cNvSpPr>
                <p:nvPr/>
              </p:nvSpPr>
              <p:spPr bwMode="auto">
                <a:xfrm>
                  <a:off x="4161" y="2197"/>
                  <a:ext cx="1" cy="261"/>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52" name="Line 37"/>
                <p:cNvSpPr>
                  <a:spLocks noChangeShapeType="1"/>
                </p:cNvSpPr>
                <p:nvPr/>
              </p:nvSpPr>
              <p:spPr bwMode="auto">
                <a:xfrm>
                  <a:off x="4243" y="2183"/>
                  <a:ext cx="1" cy="282"/>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53" name="Line 38"/>
                <p:cNvSpPr>
                  <a:spLocks noChangeShapeType="1"/>
                </p:cNvSpPr>
                <p:nvPr/>
              </p:nvSpPr>
              <p:spPr bwMode="auto">
                <a:xfrm>
                  <a:off x="4326" y="2176"/>
                  <a:ext cx="1" cy="296"/>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54" name="Line 39"/>
                <p:cNvSpPr>
                  <a:spLocks noChangeShapeType="1"/>
                </p:cNvSpPr>
                <p:nvPr/>
              </p:nvSpPr>
              <p:spPr bwMode="auto">
                <a:xfrm>
                  <a:off x="4408" y="2176"/>
                  <a:ext cx="1" cy="303"/>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55" name="Line 40"/>
                <p:cNvSpPr>
                  <a:spLocks noChangeShapeType="1"/>
                </p:cNvSpPr>
                <p:nvPr/>
              </p:nvSpPr>
              <p:spPr bwMode="auto">
                <a:xfrm>
                  <a:off x="4484" y="2176"/>
                  <a:ext cx="1" cy="303"/>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56" name="Line 41"/>
                <p:cNvSpPr>
                  <a:spLocks noChangeShapeType="1"/>
                </p:cNvSpPr>
                <p:nvPr/>
              </p:nvSpPr>
              <p:spPr bwMode="auto">
                <a:xfrm>
                  <a:off x="4566" y="2176"/>
                  <a:ext cx="1" cy="303"/>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57" name="Line 42"/>
                <p:cNvSpPr>
                  <a:spLocks noChangeShapeType="1"/>
                </p:cNvSpPr>
                <p:nvPr/>
              </p:nvSpPr>
              <p:spPr bwMode="auto">
                <a:xfrm>
                  <a:off x="4649" y="2176"/>
                  <a:ext cx="1" cy="303"/>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58" name="Line 43"/>
                <p:cNvSpPr>
                  <a:spLocks noChangeShapeType="1"/>
                </p:cNvSpPr>
                <p:nvPr/>
              </p:nvSpPr>
              <p:spPr bwMode="auto">
                <a:xfrm>
                  <a:off x="4731" y="2176"/>
                  <a:ext cx="1" cy="303"/>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59" name="Line 44"/>
                <p:cNvSpPr>
                  <a:spLocks noChangeShapeType="1"/>
                </p:cNvSpPr>
                <p:nvPr/>
              </p:nvSpPr>
              <p:spPr bwMode="auto">
                <a:xfrm>
                  <a:off x="4814" y="2176"/>
                  <a:ext cx="1" cy="303"/>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60" name="Line 45"/>
                <p:cNvSpPr>
                  <a:spLocks noChangeShapeType="1"/>
                </p:cNvSpPr>
                <p:nvPr/>
              </p:nvSpPr>
              <p:spPr bwMode="auto">
                <a:xfrm>
                  <a:off x="4889" y="2183"/>
                  <a:ext cx="1" cy="282"/>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61" name="Line 46"/>
                <p:cNvSpPr>
                  <a:spLocks noChangeShapeType="1"/>
                </p:cNvSpPr>
                <p:nvPr/>
              </p:nvSpPr>
              <p:spPr bwMode="auto">
                <a:xfrm>
                  <a:off x="4972" y="2190"/>
                  <a:ext cx="1" cy="268"/>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62" name="Line 47"/>
                <p:cNvSpPr>
                  <a:spLocks noChangeShapeType="1"/>
                </p:cNvSpPr>
                <p:nvPr/>
              </p:nvSpPr>
              <p:spPr bwMode="auto">
                <a:xfrm>
                  <a:off x="5054" y="2218"/>
                  <a:ext cx="1" cy="213"/>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63" name="Line 48"/>
                <p:cNvSpPr>
                  <a:spLocks noChangeShapeType="1"/>
                </p:cNvSpPr>
                <p:nvPr/>
              </p:nvSpPr>
              <p:spPr bwMode="auto">
                <a:xfrm>
                  <a:off x="5137" y="2218"/>
                  <a:ext cx="1" cy="213"/>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64" name="Line 49"/>
                <p:cNvSpPr>
                  <a:spLocks noChangeShapeType="1"/>
                </p:cNvSpPr>
                <p:nvPr/>
              </p:nvSpPr>
              <p:spPr bwMode="auto">
                <a:xfrm flipH="1">
                  <a:off x="5206" y="2259"/>
                  <a:ext cx="27" cy="34"/>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65" name="Line 50"/>
                <p:cNvSpPr>
                  <a:spLocks noChangeShapeType="1"/>
                </p:cNvSpPr>
                <p:nvPr/>
              </p:nvSpPr>
              <p:spPr bwMode="auto">
                <a:xfrm>
                  <a:off x="5178" y="2369"/>
                  <a:ext cx="41" cy="2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66" name="Line 51"/>
                <p:cNvSpPr>
                  <a:spLocks noChangeShapeType="1"/>
                </p:cNvSpPr>
                <p:nvPr/>
              </p:nvSpPr>
              <p:spPr bwMode="auto">
                <a:xfrm flipV="1">
                  <a:off x="5226" y="2328"/>
                  <a:ext cx="62" cy="6"/>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67" name="Line 52"/>
                <p:cNvSpPr>
                  <a:spLocks noChangeShapeType="1"/>
                </p:cNvSpPr>
                <p:nvPr/>
              </p:nvSpPr>
              <p:spPr bwMode="auto">
                <a:xfrm flipV="1">
                  <a:off x="3810" y="2321"/>
                  <a:ext cx="34" cy="7"/>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68" name="Line 53"/>
                <p:cNvSpPr>
                  <a:spLocks noChangeShapeType="1"/>
                </p:cNvSpPr>
                <p:nvPr/>
              </p:nvSpPr>
              <p:spPr bwMode="auto">
                <a:xfrm>
                  <a:off x="3844" y="2266"/>
                  <a:ext cx="21" cy="27"/>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69" name="Line 54"/>
                <p:cNvSpPr>
                  <a:spLocks noChangeShapeType="1"/>
                </p:cNvSpPr>
                <p:nvPr/>
              </p:nvSpPr>
              <p:spPr bwMode="auto">
                <a:xfrm flipH="1">
                  <a:off x="3851" y="2362"/>
                  <a:ext cx="14" cy="21"/>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grpSp>
          <p:sp>
            <p:nvSpPr>
              <p:cNvPr id="23976" name="Freeform 55"/>
              <p:cNvSpPr>
                <a:spLocks/>
              </p:cNvSpPr>
              <p:nvPr/>
            </p:nvSpPr>
            <p:spPr bwMode="auto">
              <a:xfrm>
                <a:off x="3824" y="2541"/>
                <a:ext cx="1437" cy="288"/>
              </a:xfrm>
              <a:custGeom>
                <a:avLst/>
                <a:gdLst>
                  <a:gd name="T0" fmla="*/ 0 w 1437"/>
                  <a:gd name="T1" fmla="*/ 137 h 288"/>
                  <a:gd name="T2" fmla="*/ 20 w 1437"/>
                  <a:gd name="T3" fmla="*/ 103 h 288"/>
                  <a:gd name="T4" fmla="*/ 62 w 1437"/>
                  <a:gd name="T5" fmla="*/ 82 h 288"/>
                  <a:gd name="T6" fmla="*/ 144 w 1437"/>
                  <a:gd name="T7" fmla="*/ 55 h 288"/>
                  <a:gd name="T8" fmla="*/ 213 w 1437"/>
                  <a:gd name="T9" fmla="*/ 41 h 288"/>
                  <a:gd name="T10" fmla="*/ 288 w 1437"/>
                  <a:gd name="T11" fmla="*/ 27 h 288"/>
                  <a:gd name="T12" fmla="*/ 405 w 1437"/>
                  <a:gd name="T13" fmla="*/ 13 h 288"/>
                  <a:gd name="T14" fmla="*/ 536 w 1437"/>
                  <a:gd name="T15" fmla="*/ 6 h 288"/>
                  <a:gd name="T16" fmla="*/ 687 w 1437"/>
                  <a:gd name="T17" fmla="*/ 0 h 288"/>
                  <a:gd name="T18" fmla="*/ 756 w 1437"/>
                  <a:gd name="T19" fmla="*/ 0 h 288"/>
                  <a:gd name="T20" fmla="*/ 900 w 1437"/>
                  <a:gd name="T21" fmla="*/ 6 h 288"/>
                  <a:gd name="T22" fmla="*/ 1031 w 1437"/>
                  <a:gd name="T23" fmla="*/ 13 h 288"/>
                  <a:gd name="T24" fmla="*/ 1148 w 1437"/>
                  <a:gd name="T25" fmla="*/ 27 h 288"/>
                  <a:gd name="T26" fmla="*/ 1230 w 1437"/>
                  <a:gd name="T27" fmla="*/ 41 h 288"/>
                  <a:gd name="T28" fmla="*/ 1299 w 1437"/>
                  <a:gd name="T29" fmla="*/ 55 h 288"/>
                  <a:gd name="T30" fmla="*/ 1375 w 1437"/>
                  <a:gd name="T31" fmla="*/ 82 h 288"/>
                  <a:gd name="T32" fmla="*/ 1423 w 1437"/>
                  <a:gd name="T33" fmla="*/ 110 h 288"/>
                  <a:gd name="T34" fmla="*/ 1437 w 1437"/>
                  <a:gd name="T35" fmla="*/ 137 h 288"/>
                  <a:gd name="T36" fmla="*/ 1437 w 1437"/>
                  <a:gd name="T37" fmla="*/ 151 h 288"/>
                  <a:gd name="T38" fmla="*/ 1416 w 1437"/>
                  <a:gd name="T39" fmla="*/ 185 h 288"/>
                  <a:gd name="T40" fmla="*/ 1375 w 1437"/>
                  <a:gd name="T41" fmla="*/ 206 h 288"/>
                  <a:gd name="T42" fmla="*/ 1299 w 1437"/>
                  <a:gd name="T43" fmla="*/ 233 h 288"/>
                  <a:gd name="T44" fmla="*/ 1230 w 1437"/>
                  <a:gd name="T45" fmla="*/ 247 h 288"/>
                  <a:gd name="T46" fmla="*/ 1148 w 1437"/>
                  <a:gd name="T47" fmla="*/ 261 h 288"/>
                  <a:gd name="T48" fmla="*/ 1031 w 1437"/>
                  <a:gd name="T49" fmla="*/ 275 h 288"/>
                  <a:gd name="T50" fmla="*/ 900 w 1437"/>
                  <a:gd name="T51" fmla="*/ 281 h 288"/>
                  <a:gd name="T52" fmla="*/ 756 w 1437"/>
                  <a:gd name="T53" fmla="*/ 288 h 288"/>
                  <a:gd name="T54" fmla="*/ 687 w 1437"/>
                  <a:gd name="T55" fmla="*/ 288 h 288"/>
                  <a:gd name="T56" fmla="*/ 536 w 1437"/>
                  <a:gd name="T57" fmla="*/ 281 h 288"/>
                  <a:gd name="T58" fmla="*/ 405 w 1437"/>
                  <a:gd name="T59" fmla="*/ 275 h 288"/>
                  <a:gd name="T60" fmla="*/ 288 w 1437"/>
                  <a:gd name="T61" fmla="*/ 261 h 288"/>
                  <a:gd name="T62" fmla="*/ 213 w 1437"/>
                  <a:gd name="T63" fmla="*/ 247 h 288"/>
                  <a:gd name="T64" fmla="*/ 144 w 1437"/>
                  <a:gd name="T65" fmla="*/ 233 h 288"/>
                  <a:gd name="T66" fmla="*/ 62 w 1437"/>
                  <a:gd name="T67" fmla="*/ 206 h 288"/>
                  <a:gd name="T68" fmla="*/ 13 w 1437"/>
                  <a:gd name="T69" fmla="*/ 178 h 288"/>
                  <a:gd name="T70" fmla="*/ 0 w 1437"/>
                  <a:gd name="T71" fmla="*/ 151 h 2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7"/>
                  <a:gd name="T109" fmla="*/ 0 h 288"/>
                  <a:gd name="T110" fmla="*/ 1437 w 1437"/>
                  <a:gd name="T111" fmla="*/ 288 h 2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7" h="288">
                    <a:moveTo>
                      <a:pt x="0" y="144"/>
                    </a:moveTo>
                    <a:lnTo>
                      <a:pt x="0" y="137"/>
                    </a:lnTo>
                    <a:lnTo>
                      <a:pt x="7" y="116"/>
                    </a:lnTo>
                    <a:lnTo>
                      <a:pt x="20" y="103"/>
                    </a:lnTo>
                    <a:lnTo>
                      <a:pt x="34" y="96"/>
                    </a:lnTo>
                    <a:lnTo>
                      <a:pt x="62" y="82"/>
                    </a:lnTo>
                    <a:lnTo>
                      <a:pt x="103" y="68"/>
                    </a:lnTo>
                    <a:lnTo>
                      <a:pt x="144" y="55"/>
                    </a:lnTo>
                    <a:lnTo>
                      <a:pt x="185" y="48"/>
                    </a:lnTo>
                    <a:lnTo>
                      <a:pt x="213" y="41"/>
                    </a:lnTo>
                    <a:lnTo>
                      <a:pt x="240" y="34"/>
                    </a:lnTo>
                    <a:lnTo>
                      <a:pt x="288" y="27"/>
                    </a:lnTo>
                    <a:lnTo>
                      <a:pt x="350" y="20"/>
                    </a:lnTo>
                    <a:lnTo>
                      <a:pt x="405" y="13"/>
                    </a:lnTo>
                    <a:lnTo>
                      <a:pt x="481" y="6"/>
                    </a:lnTo>
                    <a:lnTo>
                      <a:pt x="536" y="6"/>
                    </a:lnTo>
                    <a:lnTo>
                      <a:pt x="612" y="0"/>
                    </a:lnTo>
                    <a:lnTo>
                      <a:pt x="687" y="0"/>
                    </a:lnTo>
                    <a:lnTo>
                      <a:pt x="722" y="0"/>
                    </a:lnTo>
                    <a:lnTo>
                      <a:pt x="756" y="0"/>
                    </a:lnTo>
                    <a:lnTo>
                      <a:pt x="825" y="0"/>
                    </a:lnTo>
                    <a:lnTo>
                      <a:pt x="900" y="6"/>
                    </a:lnTo>
                    <a:lnTo>
                      <a:pt x="962" y="6"/>
                    </a:lnTo>
                    <a:lnTo>
                      <a:pt x="1031" y="13"/>
                    </a:lnTo>
                    <a:lnTo>
                      <a:pt x="1093" y="20"/>
                    </a:lnTo>
                    <a:lnTo>
                      <a:pt x="1148" y="27"/>
                    </a:lnTo>
                    <a:lnTo>
                      <a:pt x="1203" y="34"/>
                    </a:lnTo>
                    <a:lnTo>
                      <a:pt x="1230" y="41"/>
                    </a:lnTo>
                    <a:lnTo>
                      <a:pt x="1258" y="48"/>
                    </a:lnTo>
                    <a:lnTo>
                      <a:pt x="1299" y="55"/>
                    </a:lnTo>
                    <a:lnTo>
                      <a:pt x="1333" y="68"/>
                    </a:lnTo>
                    <a:lnTo>
                      <a:pt x="1375" y="82"/>
                    </a:lnTo>
                    <a:lnTo>
                      <a:pt x="1402" y="96"/>
                    </a:lnTo>
                    <a:lnTo>
                      <a:pt x="1423" y="110"/>
                    </a:lnTo>
                    <a:lnTo>
                      <a:pt x="1430" y="116"/>
                    </a:lnTo>
                    <a:lnTo>
                      <a:pt x="1437" y="137"/>
                    </a:lnTo>
                    <a:lnTo>
                      <a:pt x="1437" y="144"/>
                    </a:lnTo>
                    <a:lnTo>
                      <a:pt x="1437" y="151"/>
                    </a:lnTo>
                    <a:lnTo>
                      <a:pt x="1430" y="171"/>
                    </a:lnTo>
                    <a:lnTo>
                      <a:pt x="1416" y="185"/>
                    </a:lnTo>
                    <a:lnTo>
                      <a:pt x="1402" y="192"/>
                    </a:lnTo>
                    <a:lnTo>
                      <a:pt x="1375" y="206"/>
                    </a:lnTo>
                    <a:lnTo>
                      <a:pt x="1333" y="220"/>
                    </a:lnTo>
                    <a:lnTo>
                      <a:pt x="1299" y="233"/>
                    </a:lnTo>
                    <a:lnTo>
                      <a:pt x="1258" y="240"/>
                    </a:lnTo>
                    <a:lnTo>
                      <a:pt x="1230" y="247"/>
                    </a:lnTo>
                    <a:lnTo>
                      <a:pt x="1203" y="254"/>
                    </a:lnTo>
                    <a:lnTo>
                      <a:pt x="1148" y="261"/>
                    </a:lnTo>
                    <a:lnTo>
                      <a:pt x="1093" y="268"/>
                    </a:lnTo>
                    <a:lnTo>
                      <a:pt x="1031" y="275"/>
                    </a:lnTo>
                    <a:lnTo>
                      <a:pt x="962" y="281"/>
                    </a:lnTo>
                    <a:lnTo>
                      <a:pt x="900" y="281"/>
                    </a:lnTo>
                    <a:lnTo>
                      <a:pt x="825" y="288"/>
                    </a:lnTo>
                    <a:lnTo>
                      <a:pt x="756" y="288"/>
                    </a:lnTo>
                    <a:lnTo>
                      <a:pt x="722" y="288"/>
                    </a:lnTo>
                    <a:lnTo>
                      <a:pt x="687" y="288"/>
                    </a:lnTo>
                    <a:lnTo>
                      <a:pt x="612" y="288"/>
                    </a:lnTo>
                    <a:lnTo>
                      <a:pt x="536" y="281"/>
                    </a:lnTo>
                    <a:lnTo>
                      <a:pt x="481" y="281"/>
                    </a:lnTo>
                    <a:lnTo>
                      <a:pt x="405" y="275"/>
                    </a:lnTo>
                    <a:lnTo>
                      <a:pt x="350" y="268"/>
                    </a:lnTo>
                    <a:lnTo>
                      <a:pt x="288" y="261"/>
                    </a:lnTo>
                    <a:lnTo>
                      <a:pt x="240" y="254"/>
                    </a:lnTo>
                    <a:lnTo>
                      <a:pt x="213" y="247"/>
                    </a:lnTo>
                    <a:lnTo>
                      <a:pt x="185" y="240"/>
                    </a:lnTo>
                    <a:lnTo>
                      <a:pt x="144" y="233"/>
                    </a:lnTo>
                    <a:lnTo>
                      <a:pt x="103" y="220"/>
                    </a:lnTo>
                    <a:lnTo>
                      <a:pt x="62" y="206"/>
                    </a:lnTo>
                    <a:lnTo>
                      <a:pt x="34" y="192"/>
                    </a:lnTo>
                    <a:lnTo>
                      <a:pt x="13" y="178"/>
                    </a:lnTo>
                    <a:lnTo>
                      <a:pt x="7" y="171"/>
                    </a:lnTo>
                    <a:lnTo>
                      <a:pt x="0" y="151"/>
                    </a:lnTo>
                    <a:lnTo>
                      <a:pt x="0" y="144"/>
                    </a:lnTo>
                    <a:close/>
                  </a:path>
                </a:pathLst>
              </a:custGeom>
              <a:solidFill>
                <a:srgbClr val="FFFFFF"/>
              </a:solidFill>
              <a:ln w="11113">
                <a:solidFill>
                  <a:srgbClr val="000000"/>
                </a:solidFill>
                <a:round/>
                <a:headEnd/>
                <a:tailEnd/>
              </a:ln>
            </p:spPr>
            <p:txBody>
              <a:bodyPr/>
              <a:lstStyle/>
              <a:p>
                <a:pPr defTabSz="914400"/>
                <a:endParaRPr lang="en-US">
                  <a:solidFill>
                    <a:prstClr val="black"/>
                  </a:solidFill>
                </a:endParaRPr>
              </a:p>
            </p:txBody>
          </p:sp>
          <p:grpSp>
            <p:nvGrpSpPr>
              <p:cNvPr id="23977" name="Group 56"/>
              <p:cNvGrpSpPr>
                <a:grpSpLocks/>
              </p:cNvGrpSpPr>
              <p:nvPr/>
            </p:nvGrpSpPr>
            <p:grpSpPr bwMode="auto">
              <a:xfrm>
                <a:off x="3810" y="2520"/>
                <a:ext cx="1471" cy="302"/>
                <a:chOff x="3810" y="2520"/>
                <a:chExt cx="1471" cy="302"/>
              </a:xfrm>
            </p:grpSpPr>
            <p:sp>
              <p:nvSpPr>
                <p:cNvPr id="24026" name="Line 57"/>
                <p:cNvSpPr>
                  <a:spLocks noChangeShapeType="1"/>
                </p:cNvSpPr>
                <p:nvPr/>
              </p:nvSpPr>
              <p:spPr bwMode="auto">
                <a:xfrm>
                  <a:off x="3913" y="2568"/>
                  <a:ext cx="1" cy="206"/>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27" name="Line 58"/>
                <p:cNvSpPr>
                  <a:spLocks noChangeShapeType="1"/>
                </p:cNvSpPr>
                <p:nvPr/>
              </p:nvSpPr>
              <p:spPr bwMode="auto">
                <a:xfrm>
                  <a:off x="3989" y="2561"/>
                  <a:ext cx="1" cy="22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28" name="Line 59"/>
                <p:cNvSpPr>
                  <a:spLocks noChangeShapeType="1"/>
                </p:cNvSpPr>
                <p:nvPr/>
              </p:nvSpPr>
              <p:spPr bwMode="auto">
                <a:xfrm>
                  <a:off x="4071" y="2547"/>
                  <a:ext cx="1" cy="248"/>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29" name="Line 60"/>
                <p:cNvSpPr>
                  <a:spLocks noChangeShapeType="1"/>
                </p:cNvSpPr>
                <p:nvPr/>
              </p:nvSpPr>
              <p:spPr bwMode="auto">
                <a:xfrm>
                  <a:off x="4154" y="2541"/>
                  <a:ext cx="1" cy="261"/>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30" name="Line 61"/>
                <p:cNvSpPr>
                  <a:spLocks noChangeShapeType="1"/>
                </p:cNvSpPr>
                <p:nvPr/>
              </p:nvSpPr>
              <p:spPr bwMode="auto">
                <a:xfrm>
                  <a:off x="4236" y="2534"/>
                  <a:ext cx="1" cy="275"/>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31" name="Line 62"/>
                <p:cNvSpPr>
                  <a:spLocks noChangeShapeType="1"/>
                </p:cNvSpPr>
                <p:nvPr/>
              </p:nvSpPr>
              <p:spPr bwMode="auto">
                <a:xfrm>
                  <a:off x="4319" y="2520"/>
                  <a:ext cx="1" cy="302"/>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32" name="Line 63"/>
                <p:cNvSpPr>
                  <a:spLocks noChangeShapeType="1"/>
                </p:cNvSpPr>
                <p:nvPr/>
              </p:nvSpPr>
              <p:spPr bwMode="auto">
                <a:xfrm>
                  <a:off x="4401" y="2520"/>
                  <a:ext cx="1" cy="302"/>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33" name="Line 64"/>
                <p:cNvSpPr>
                  <a:spLocks noChangeShapeType="1"/>
                </p:cNvSpPr>
                <p:nvPr/>
              </p:nvSpPr>
              <p:spPr bwMode="auto">
                <a:xfrm>
                  <a:off x="4477" y="2520"/>
                  <a:ext cx="1" cy="302"/>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34" name="Line 65"/>
                <p:cNvSpPr>
                  <a:spLocks noChangeShapeType="1"/>
                </p:cNvSpPr>
                <p:nvPr/>
              </p:nvSpPr>
              <p:spPr bwMode="auto">
                <a:xfrm>
                  <a:off x="4559" y="2520"/>
                  <a:ext cx="1" cy="302"/>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35" name="Line 66"/>
                <p:cNvSpPr>
                  <a:spLocks noChangeShapeType="1"/>
                </p:cNvSpPr>
                <p:nvPr/>
              </p:nvSpPr>
              <p:spPr bwMode="auto">
                <a:xfrm>
                  <a:off x="4642" y="2520"/>
                  <a:ext cx="1" cy="302"/>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36" name="Line 67"/>
                <p:cNvSpPr>
                  <a:spLocks noChangeShapeType="1"/>
                </p:cNvSpPr>
                <p:nvPr/>
              </p:nvSpPr>
              <p:spPr bwMode="auto">
                <a:xfrm>
                  <a:off x="4724" y="2520"/>
                  <a:ext cx="1" cy="302"/>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37" name="Line 68"/>
                <p:cNvSpPr>
                  <a:spLocks noChangeShapeType="1"/>
                </p:cNvSpPr>
                <p:nvPr/>
              </p:nvSpPr>
              <p:spPr bwMode="auto">
                <a:xfrm>
                  <a:off x="4807" y="2520"/>
                  <a:ext cx="1" cy="302"/>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38" name="Line 69"/>
                <p:cNvSpPr>
                  <a:spLocks noChangeShapeType="1"/>
                </p:cNvSpPr>
                <p:nvPr/>
              </p:nvSpPr>
              <p:spPr bwMode="auto">
                <a:xfrm>
                  <a:off x="4889" y="2527"/>
                  <a:ext cx="1" cy="28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39" name="Line 70"/>
                <p:cNvSpPr>
                  <a:spLocks noChangeShapeType="1"/>
                </p:cNvSpPr>
                <p:nvPr/>
              </p:nvSpPr>
              <p:spPr bwMode="auto">
                <a:xfrm>
                  <a:off x="4965" y="2534"/>
                  <a:ext cx="1" cy="275"/>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40" name="Line 71"/>
                <p:cNvSpPr>
                  <a:spLocks noChangeShapeType="1"/>
                </p:cNvSpPr>
                <p:nvPr/>
              </p:nvSpPr>
              <p:spPr bwMode="auto">
                <a:xfrm>
                  <a:off x="5047" y="2561"/>
                  <a:ext cx="1" cy="213"/>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41" name="Line 72"/>
                <p:cNvSpPr>
                  <a:spLocks noChangeShapeType="1"/>
                </p:cNvSpPr>
                <p:nvPr/>
              </p:nvSpPr>
              <p:spPr bwMode="auto">
                <a:xfrm>
                  <a:off x="5130" y="2561"/>
                  <a:ext cx="1" cy="213"/>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42" name="Line 73"/>
                <p:cNvSpPr>
                  <a:spLocks noChangeShapeType="1"/>
                </p:cNvSpPr>
                <p:nvPr/>
              </p:nvSpPr>
              <p:spPr bwMode="auto">
                <a:xfrm flipH="1">
                  <a:off x="5199" y="2609"/>
                  <a:ext cx="27" cy="28"/>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43" name="Line 74"/>
                <p:cNvSpPr>
                  <a:spLocks noChangeShapeType="1"/>
                </p:cNvSpPr>
                <p:nvPr/>
              </p:nvSpPr>
              <p:spPr bwMode="auto">
                <a:xfrm>
                  <a:off x="5171" y="2712"/>
                  <a:ext cx="41" cy="28"/>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44" name="Line 75"/>
                <p:cNvSpPr>
                  <a:spLocks noChangeShapeType="1"/>
                </p:cNvSpPr>
                <p:nvPr/>
              </p:nvSpPr>
              <p:spPr bwMode="auto">
                <a:xfrm flipV="1">
                  <a:off x="5219" y="2671"/>
                  <a:ext cx="62" cy="7"/>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45" name="Line 76"/>
                <p:cNvSpPr>
                  <a:spLocks noChangeShapeType="1"/>
                </p:cNvSpPr>
                <p:nvPr/>
              </p:nvSpPr>
              <p:spPr bwMode="auto">
                <a:xfrm>
                  <a:off x="3810" y="2671"/>
                  <a:ext cx="27" cy="1"/>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46" name="Line 77"/>
                <p:cNvSpPr>
                  <a:spLocks noChangeShapeType="1"/>
                </p:cNvSpPr>
                <p:nvPr/>
              </p:nvSpPr>
              <p:spPr bwMode="auto">
                <a:xfrm>
                  <a:off x="3837" y="2616"/>
                  <a:ext cx="21" cy="21"/>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47" name="Line 78"/>
                <p:cNvSpPr>
                  <a:spLocks noChangeShapeType="1"/>
                </p:cNvSpPr>
                <p:nvPr/>
              </p:nvSpPr>
              <p:spPr bwMode="auto">
                <a:xfrm flipH="1">
                  <a:off x="3844" y="2712"/>
                  <a:ext cx="14" cy="14"/>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grpSp>
          <p:sp>
            <p:nvSpPr>
              <p:cNvPr id="23978" name="Freeform 79"/>
              <p:cNvSpPr>
                <a:spLocks/>
              </p:cNvSpPr>
              <p:nvPr/>
            </p:nvSpPr>
            <p:spPr bwMode="auto">
              <a:xfrm>
                <a:off x="3831" y="2871"/>
                <a:ext cx="1436" cy="281"/>
              </a:xfrm>
              <a:custGeom>
                <a:avLst/>
                <a:gdLst>
                  <a:gd name="T0" fmla="*/ 0 w 1436"/>
                  <a:gd name="T1" fmla="*/ 130 h 281"/>
                  <a:gd name="T2" fmla="*/ 20 w 1436"/>
                  <a:gd name="T3" fmla="*/ 103 h 281"/>
                  <a:gd name="T4" fmla="*/ 61 w 1436"/>
                  <a:gd name="T5" fmla="*/ 82 h 281"/>
                  <a:gd name="T6" fmla="*/ 144 w 1436"/>
                  <a:gd name="T7" fmla="*/ 55 h 281"/>
                  <a:gd name="T8" fmla="*/ 213 w 1436"/>
                  <a:gd name="T9" fmla="*/ 41 h 281"/>
                  <a:gd name="T10" fmla="*/ 288 w 1436"/>
                  <a:gd name="T11" fmla="*/ 27 h 281"/>
                  <a:gd name="T12" fmla="*/ 405 w 1436"/>
                  <a:gd name="T13" fmla="*/ 13 h 281"/>
                  <a:gd name="T14" fmla="*/ 536 w 1436"/>
                  <a:gd name="T15" fmla="*/ 6 h 281"/>
                  <a:gd name="T16" fmla="*/ 687 w 1436"/>
                  <a:gd name="T17" fmla="*/ 0 h 281"/>
                  <a:gd name="T18" fmla="*/ 756 w 1436"/>
                  <a:gd name="T19" fmla="*/ 0 h 281"/>
                  <a:gd name="T20" fmla="*/ 900 w 1436"/>
                  <a:gd name="T21" fmla="*/ 6 h 281"/>
                  <a:gd name="T22" fmla="*/ 1031 w 1436"/>
                  <a:gd name="T23" fmla="*/ 13 h 281"/>
                  <a:gd name="T24" fmla="*/ 1148 w 1436"/>
                  <a:gd name="T25" fmla="*/ 27 h 281"/>
                  <a:gd name="T26" fmla="*/ 1230 w 1436"/>
                  <a:gd name="T27" fmla="*/ 41 h 281"/>
                  <a:gd name="T28" fmla="*/ 1299 w 1436"/>
                  <a:gd name="T29" fmla="*/ 55 h 281"/>
                  <a:gd name="T30" fmla="*/ 1375 w 1436"/>
                  <a:gd name="T31" fmla="*/ 82 h 281"/>
                  <a:gd name="T32" fmla="*/ 1416 w 1436"/>
                  <a:gd name="T33" fmla="*/ 103 h 281"/>
                  <a:gd name="T34" fmla="*/ 1436 w 1436"/>
                  <a:gd name="T35" fmla="*/ 130 h 281"/>
                  <a:gd name="T36" fmla="*/ 1436 w 1436"/>
                  <a:gd name="T37" fmla="*/ 144 h 281"/>
                  <a:gd name="T38" fmla="*/ 1416 w 1436"/>
                  <a:gd name="T39" fmla="*/ 178 h 281"/>
                  <a:gd name="T40" fmla="*/ 1375 w 1436"/>
                  <a:gd name="T41" fmla="*/ 199 h 281"/>
                  <a:gd name="T42" fmla="*/ 1299 w 1436"/>
                  <a:gd name="T43" fmla="*/ 226 h 281"/>
                  <a:gd name="T44" fmla="*/ 1230 w 1436"/>
                  <a:gd name="T45" fmla="*/ 240 h 281"/>
                  <a:gd name="T46" fmla="*/ 1148 w 1436"/>
                  <a:gd name="T47" fmla="*/ 254 h 281"/>
                  <a:gd name="T48" fmla="*/ 1031 w 1436"/>
                  <a:gd name="T49" fmla="*/ 268 h 281"/>
                  <a:gd name="T50" fmla="*/ 900 w 1436"/>
                  <a:gd name="T51" fmla="*/ 275 h 281"/>
                  <a:gd name="T52" fmla="*/ 756 w 1436"/>
                  <a:gd name="T53" fmla="*/ 281 h 281"/>
                  <a:gd name="T54" fmla="*/ 687 w 1436"/>
                  <a:gd name="T55" fmla="*/ 281 h 281"/>
                  <a:gd name="T56" fmla="*/ 536 w 1436"/>
                  <a:gd name="T57" fmla="*/ 275 h 281"/>
                  <a:gd name="T58" fmla="*/ 405 w 1436"/>
                  <a:gd name="T59" fmla="*/ 268 h 281"/>
                  <a:gd name="T60" fmla="*/ 288 w 1436"/>
                  <a:gd name="T61" fmla="*/ 254 h 281"/>
                  <a:gd name="T62" fmla="*/ 213 w 1436"/>
                  <a:gd name="T63" fmla="*/ 240 h 281"/>
                  <a:gd name="T64" fmla="*/ 144 w 1436"/>
                  <a:gd name="T65" fmla="*/ 226 h 281"/>
                  <a:gd name="T66" fmla="*/ 61 w 1436"/>
                  <a:gd name="T67" fmla="*/ 199 h 281"/>
                  <a:gd name="T68" fmla="*/ 13 w 1436"/>
                  <a:gd name="T69" fmla="*/ 171 h 281"/>
                  <a:gd name="T70" fmla="*/ 0 w 1436"/>
                  <a:gd name="T71" fmla="*/ 144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6"/>
                  <a:gd name="T109" fmla="*/ 0 h 281"/>
                  <a:gd name="T110" fmla="*/ 1436 w 1436"/>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6" h="281">
                    <a:moveTo>
                      <a:pt x="0" y="137"/>
                    </a:moveTo>
                    <a:lnTo>
                      <a:pt x="0" y="130"/>
                    </a:lnTo>
                    <a:lnTo>
                      <a:pt x="6" y="116"/>
                    </a:lnTo>
                    <a:lnTo>
                      <a:pt x="20" y="103"/>
                    </a:lnTo>
                    <a:lnTo>
                      <a:pt x="41" y="89"/>
                    </a:lnTo>
                    <a:lnTo>
                      <a:pt x="61" y="82"/>
                    </a:lnTo>
                    <a:lnTo>
                      <a:pt x="96" y="68"/>
                    </a:lnTo>
                    <a:lnTo>
                      <a:pt x="144" y="55"/>
                    </a:lnTo>
                    <a:lnTo>
                      <a:pt x="185" y="48"/>
                    </a:lnTo>
                    <a:lnTo>
                      <a:pt x="213" y="41"/>
                    </a:lnTo>
                    <a:lnTo>
                      <a:pt x="240" y="34"/>
                    </a:lnTo>
                    <a:lnTo>
                      <a:pt x="288" y="27"/>
                    </a:lnTo>
                    <a:lnTo>
                      <a:pt x="350" y="20"/>
                    </a:lnTo>
                    <a:lnTo>
                      <a:pt x="405" y="13"/>
                    </a:lnTo>
                    <a:lnTo>
                      <a:pt x="481" y="6"/>
                    </a:lnTo>
                    <a:lnTo>
                      <a:pt x="536" y="6"/>
                    </a:lnTo>
                    <a:lnTo>
                      <a:pt x="611" y="0"/>
                    </a:lnTo>
                    <a:lnTo>
                      <a:pt x="687" y="0"/>
                    </a:lnTo>
                    <a:lnTo>
                      <a:pt x="721" y="0"/>
                    </a:lnTo>
                    <a:lnTo>
                      <a:pt x="756" y="0"/>
                    </a:lnTo>
                    <a:lnTo>
                      <a:pt x="825" y="0"/>
                    </a:lnTo>
                    <a:lnTo>
                      <a:pt x="900" y="6"/>
                    </a:lnTo>
                    <a:lnTo>
                      <a:pt x="962" y="6"/>
                    </a:lnTo>
                    <a:lnTo>
                      <a:pt x="1031" y="13"/>
                    </a:lnTo>
                    <a:lnTo>
                      <a:pt x="1093" y="20"/>
                    </a:lnTo>
                    <a:lnTo>
                      <a:pt x="1148" y="27"/>
                    </a:lnTo>
                    <a:lnTo>
                      <a:pt x="1203" y="34"/>
                    </a:lnTo>
                    <a:lnTo>
                      <a:pt x="1230" y="41"/>
                    </a:lnTo>
                    <a:lnTo>
                      <a:pt x="1258" y="48"/>
                    </a:lnTo>
                    <a:lnTo>
                      <a:pt x="1299" y="55"/>
                    </a:lnTo>
                    <a:lnTo>
                      <a:pt x="1340" y="68"/>
                    </a:lnTo>
                    <a:lnTo>
                      <a:pt x="1375" y="82"/>
                    </a:lnTo>
                    <a:lnTo>
                      <a:pt x="1395" y="89"/>
                    </a:lnTo>
                    <a:lnTo>
                      <a:pt x="1416" y="103"/>
                    </a:lnTo>
                    <a:lnTo>
                      <a:pt x="1430" y="116"/>
                    </a:lnTo>
                    <a:lnTo>
                      <a:pt x="1436" y="130"/>
                    </a:lnTo>
                    <a:lnTo>
                      <a:pt x="1436" y="137"/>
                    </a:lnTo>
                    <a:lnTo>
                      <a:pt x="1436" y="144"/>
                    </a:lnTo>
                    <a:lnTo>
                      <a:pt x="1430" y="165"/>
                    </a:lnTo>
                    <a:lnTo>
                      <a:pt x="1416" y="178"/>
                    </a:lnTo>
                    <a:lnTo>
                      <a:pt x="1402" y="185"/>
                    </a:lnTo>
                    <a:lnTo>
                      <a:pt x="1375" y="199"/>
                    </a:lnTo>
                    <a:lnTo>
                      <a:pt x="1333" y="213"/>
                    </a:lnTo>
                    <a:lnTo>
                      <a:pt x="1299" y="226"/>
                    </a:lnTo>
                    <a:lnTo>
                      <a:pt x="1258" y="233"/>
                    </a:lnTo>
                    <a:lnTo>
                      <a:pt x="1230" y="240"/>
                    </a:lnTo>
                    <a:lnTo>
                      <a:pt x="1203" y="247"/>
                    </a:lnTo>
                    <a:lnTo>
                      <a:pt x="1148" y="254"/>
                    </a:lnTo>
                    <a:lnTo>
                      <a:pt x="1093" y="261"/>
                    </a:lnTo>
                    <a:lnTo>
                      <a:pt x="1031" y="268"/>
                    </a:lnTo>
                    <a:lnTo>
                      <a:pt x="962" y="275"/>
                    </a:lnTo>
                    <a:lnTo>
                      <a:pt x="900" y="275"/>
                    </a:lnTo>
                    <a:lnTo>
                      <a:pt x="825" y="281"/>
                    </a:lnTo>
                    <a:lnTo>
                      <a:pt x="756" y="281"/>
                    </a:lnTo>
                    <a:lnTo>
                      <a:pt x="721" y="281"/>
                    </a:lnTo>
                    <a:lnTo>
                      <a:pt x="687" y="281"/>
                    </a:lnTo>
                    <a:lnTo>
                      <a:pt x="611" y="281"/>
                    </a:lnTo>
                    <a:lnTo>
                      <a:pt x="536" y="275"/>
                    </a:lnTo>
                    <a:lnTo>
                      <a:pt x="481" y="275"/>
                    </a:lnTo>
                    <a:lnTo>
                      <a:pt x="405" y="268"/>
                    </a:lnTo>
                    <a:lnTo>
                      <a:pt x="350" y="261"/>
                    </a:lnTo>
                    <a:lnTo>
                      <a:pt x="288" y="254"/>
                    </a:lnTo>
                    <a:lnTo>
                      <a:pt x="240" y="247"/>
                    </a:lnTo>
                    <a:lnTo>
                      <a:pt x="213" y="240"/>
                    </a:lnTo>
                    <a:lnTo>
                      <a:pt x="185" y="233"/>
                    </a:lnTo>
                    <a:lnTo>
                      <a:pt x="144" y="226"/>
                    </a:lnTo>
                    <a:lnTo>
                      <a:pt x="103" y="213"/>
                    </a:lnTo>
                    <a:lnTo>
                      <a:pt x="61" y="199"/>
                    </a:lnTo>
                    <a:lnTo>
                      <a:pt x="34" y="185"/>
                    </a:lnTo>
                    <a:lnTo>
                      <a:pt x="13" y="171"/>
                    </a:lnTo>
                    <a:lnTo>
                      <a:pt x="6" y="165"/>
                    </a:lnTo>
                    <a:lnTo>
                      <a:pt x="0" y="144"/>
                    </a:lnTo>
                    <a:lnTo>
                      <a:pt x="0" y="137"/>
                    </a:lnTo>
                    <a:close/>
                  </a:path>
                </a:pathLst>
              </a:custGeom>
              <a:solidFill>
                <a:srgbClr val="FFFFFF"/>
              </a:solidFill>
              <a:ln w="11113">
                <a:solidFill>
                  <a:srgbClr val="000000"/>
                </a:solidFill>
                <a:round/>
                <a:headEnd/>
                <a:tailEnd/>
              </a:ln>
            </p:spPr>
            <p:txBody>
              <a:bodyPr/>
              <a:lstStyle/>
              <a:p>
                <a:pPr defTabSz="914400"/>
                <a:endParaRPr lang="en-US">
                  <a:solidFill>
                    <a:prstClr val="black"/>
                  </a:solidFill>
                </a:endParaRPr>
              </a:p>
            </p:txBody>
          </p:sp>
          <p:grpSp>
            <p:nvGrpSpPr>
              <p:cNvPr id="23979" name="Group 80"/>
              <p:cNvGrpSpPr>
                <a:grpSpLocks/>
              </p:cNvGrpSpPr>
              <p:nvPr/>
            </p:nvGrpSpPr>
            <p:grpSpPr bwMode="auto">
              <a:xfrm>
                <a:off x="3810" y="2843"/>
                <a:ext cx="1471" cy="309"/>
                <a:chOff x="3810" y="2843"/>
                <a:chExt cx="1471" cy="309"/>
              </a:xfrm>
            </p:grpSpPr>
            <p:sp>
              <p:nvSpPr>
                <p:cNvPr id="24004" name="Line 81"/>
                <p:cNvSpPr>
                  <a:spLocks noChangeShapeType="1"/>
                </p:cNvSpPr>
                <p:nvPr/>
              </p:nvSpPr>
              <p:spPr bwMode="auto">
                <a:xfrm>
                  <a:off x="3920" y="2898"/>
                  <a:ext cx="1" cy="19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05" name="Line 82"/>
                <p:cNvSpPr>
                  <a:spLocks noChangeShapeType="1"/>
                </p:cNvSpPr>
                <p:nvPr/>
              </p:nvSpPr>
              <p:spPr bwMode="auto">
                <a:xfrm>
                  <a:off x="3996" y="2884"/>
                  <a:ext cx="1" cy="227"/>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06" name="Line 83"/>
                <p:cNvSpPr>
                  <a:spLocks noChangeShapeType="1"/>
                </p:cNvSpPr>
                <p:nvPr/>
              </p:nvSpPr>
              <p:spPr bwMode="auto">
                <a:xfrm>
                  <a:off x="4078" y="2877"/>
                  <a:ext cx="1" cy="241"/>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07" name="Line 84"/>
                <p:cNvSpPr>
                  <a:spLocks noChangeShapeType="1"/>
                </p:cNvSpPr>
                <p:nvPr/>
              </p:nvSpPr>
              <p:spPr bwMode="auto">
                <a:xfrm>
                  <a:off x="4161" y="2864"/>
                  <a:ext cx="1" cy="261"/>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08" name="Line 85"/>
                <p:cNvSpPr>
                  <a:spLocks noChangeShapeType="1"/>
                </p:cNvSpPr>
                <p:nvPr/>
              </p:nvSpPr>
              <p:spPr bwMode="auto">
                <a:xfrm>
                  <a:off x="4243" y="2857"/>
                  <a:ext cx="1" cy="282"/>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09" name="Line 86"/>
                <p:cNvSpPr>
                  <a:spLocks noChangeShapeType="1"/>
                </p:cNvSpPr>
                <p:nvPr/>
              </p:nvSpPr>
              <p:spPr bwMode="auto">
                <a:xfrm>
                  <a:off x="4326" y="2850"/>
                  <a:ext cx="1" cy="296"/>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10" name="Line 87"/>
                <p:cNvSpPr>
                  <a:spLocks noChangeShapeType="1"/>
                </p:cNvSpPr>
                <p:nvPr/>
              </p:nvSpPr>
              <p:spPr bwMode="auto">
                <a:xfrm>
                  <a:off x="4408" y="2843"/>
                  <a:ext cx="1" cy="30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11" name="Line 88"/>
                <p:cNvSpPr>
                  <a:spLocks noChangeShapeType="1"/>
                </p:cNvSpPr>
                <p:nvPr/>
              </p:nvSpPr>
              <p:spPr bwMode="auto">
                <a:xfrm>
                  <a:off x="4484" y="2843"/>
                  <a:ext cx="1" cy="30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12" name="Line 89"/>
                <p:cNvSpPr>
                  <a:spLocks noChangeShapeType="1"/>
                </p:cNvSpPr>
                <p:nvPr/>
              </p:nvSpPr>
              <p:spPr bwMode="auto">
                <a:xfrm>
                  <a:off x="4566" y="2843"/>
                  <a:ext cx="1" cy="30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13" name="Line 90"/>
                <p:cNvSpPr>
                  <a:spLocks noChangeShapeType="1"/>
                </p:cNvSpPr>
                <p:nvPr/>
              </p:nvSpPr>
              <p:spPr bwMode="auto">
                <a:xfrm>
                  <a:off x="4649" y="2843"/>
                  <a:ext cx="1" cy="30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14" name="Line 91"/>
                <p:cNvSpPr>
                  <a:spLocks noChangeShapeType="1"/>
                </p:cNvSpPr>
                <p:nvPr/>
              </p:nvSpPr>
              <p:spPr bwMode="auto">
                <a:xfrm>
                  <a:off x="4731" y="2843"/>
                  <a:ext cx="1" cy="30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15" name="Line 92"/>
                <p:cNvSpPr>
                  <a:spLocks noChangeShapeType="1"/>
                </p:cNvSpPr>
                <p:nvPr/>
              </p:nvSpPr>
              <p:spPr bwMode="auto">
                <a:xfrm>
                  <a:off x="4814" y="2843"/>
                  <a:ext cx="1" cy="30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16" name="Line 93"/>
                <p:cNvSpPr>
                  <a:spLocks noChangeShapeType="1"/>
                </p:cNvSpPr>
                <p:nvPr/>
              </p:nvSpPr>
              <p:spPr bwMode="auto">
                <a:xfrm>
                  <a:off x="4889" y="2857"/>
                  <a:ext cx="1" cy="282"/>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17" name="Line 94"/>
                <p:cNvSpPr>
                  <a:spLocks noChangeShapeType="1"/>
                </p:cNvSpPr>
                <p:nvPr/>
              </p:nvSpPr>
              <p:spPr bwMode="auto">
                <a:xfrm>
                  <a:off x="4972" y="2864"/>
                  <a:ext cx="1" cy="268"/>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18" name="Line 95"/>
                <p:cNvSpPr>
                  <a:spLocks noChangeShapeType="1"/>
                </p:cNvSpPr>
                <p:nvPr/>
              </p:nvSpPr>
              <p:spPr bwMode="auto">
                <a:xfrm>
                  <a:off x="5054" y="2891"/>
                  <a:ext cx="1" cy="213"/>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19" name="Line 96"/>
                <p:cNvSpPr>
                  <a:spLocks noChangeShapeType="1"/>
                </p:cNvSpPr>
                <p:nvPr/>
              </p:nvSpPr>
              <p:spPr bwMode="auto">
                <a:xfrm>
                  <a:off x="5137" y="2891"/>
                  <a:ext cx="1" cy="213"/>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20" name="Line 97"/>
                <p:cNvSpPr>
                  <a:spLocks noChangeShapeType="1"/>
                </p:cNvSpPr>
                <p:nvPr/>
              </p:nvSpPr>
              <p:spPr bwMode="auto">
                <a:xfrm flipH="1">
                  <a:off x="5206" y="2932"/>
                  <a:ext cx="27" cy="35"/>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21" name="Line 98"/>
                <p:cNvSpPr>
                  <a:spLocks noChangeShapeType="1"/>
                </p:cNvSpPr>
                <p:nvPr/>
              </p:nvSpPr>
              <p:spPr bwMode="auto">
                <a:xfrm>
                  <a:off x="5178" y="3042"/>
                  <a:ext cx="41" cy="21"/>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22" name="Line 99"/>
                <p:cNvSpPr>
                  <a:spLocks noChangeShapeType="1"/>
                </p:cNvSpPr>
                <p:nvPr/>
              </p:nvSpPr>
              <p:spPr bwMode="auto">
                <a:xfrm flipV="1">
                  <a:off x="5226" y="3001"/>
                  <a:ext cx="55" cy="7"/>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23" name="Line 100"/>
                <p:cNvSpPr>
                  <a:spLocks noChangeShapeType="1"/>
                </p:cNvSpPr>
                <p:nvPr/>
              </p:nvSpPr>
              <p:spPr bwMode="auto">
                <a:xfrm flipV="1">
                  <a:off x="3810" y="2994"/>
                  <a:ext cx="34" cy="7"/>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24" name="Line 101"/>
                <p:cNvSpPr>
                  <a:spLocks noChangeShapeType="1"/>
                </p:cNvSpPr>
                <p:nvPr/>
              </p:nvSpPr>
              <p:spPr bwMode="auto">
                <a:xfrm>
                  <a:off x="3844" y="2939"/>
                  <a:ext cx="21" cy="21"/>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25" name="Line 102"/>
                <p:cNvSpPr>
                  <a:spLocks noChangeShapeType="1"/>
                </p:cNvSpPr>
                <p:nvPr/>
              </p:nvSpPr>
              <p:spPr bwMode="auto">
                <a:xfrm flipH="1">
                  <a:off x="3851" y="3036"/>
                  <a:ext cx="14" cy="2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grpSp>
          <p:sp>
            <p:nvSpPr>
              <p:cNvPr id="23980" name="Freeform 103"/>
              <p:cNvSpPr>
                <a:spLocks/>
              </p:cNvSpPr>
              <p:nvPr/>
            </p:nvSpPr>
            <p:spPr bwMode="auto">
              <a:xfrm>
                <a:off x="3831" y="3207"/>
                <a:ext cx="1436" cy="282"/>
              </a:xfrm>
              <a:custGeom>
                <a:avLst/>
                <a:gdLst>
                  <a:gd name="T0" fmla="*/ 0 w 1436"/>
                  <a:gd name="T1" fmla="*/ 131 h 282"/>
                  <a:gd name="T2" fmla="*/ 20 w 1436"/>
                  <a:gd name="T3" fmla="*/ 103 h 282"/>
                  <a:gd name="T4" fmla="*/ 61 w 1436"/>
                  <a:gd name="T5" fmla="*/ 83 h 282"/>
                  <a:gd name="T6" fmla="*/ 144 w 1436"/>
                  <a:gd name="T7" fmla="*/ 55 h 282"/>
                  <a:gd name="T8" fmla="*/ 213 w 1436"/>
                  <a:gd name="T9" fmla="*/ 42 h 282"/>
                  <a:gd name="T10" fmla="*/ 288 w 1436"/>
                  <a:gd name="T11" fmla="*/ 28 h 282"/>
                  <a:gd name="T12" fmla="*/ 405 w 1436"/>
                  <a:gd name="T13" fmla="*/ 14 h 282"/>
                  <a:gd name="T14" fmla="*/ 536 w 1436"/>
                  <a:gd name="T15" fmla="*/ 7 h 282"/>
                  <a:gd name="T16" fmla="*/ 687 w 1436"/>
                  <a:gd name="T17" fmla="*/ 0 h 282"/>
                  <a:gd name="T18" fmla="*/ 756 w 1436"/>
                  <a:gd name="T19" fmla="*/ 0 h 282"/>
                  <a:gd name="T20" fmla="*/ 900 w 1436"/>
                  <a:gd name="T21" fmla="*/ 7 h 282"/>
                  <a:gd name="T22" fmla="*/ 1031 w 1436"/>
                  <a:gd name="T23" fmla="*/ 14 h 282"/>
                  <a:gd name="T24" fmla="*/ 1148 w 1436"/>
                  <a:gd name="T25" fmla="*/ 28 h 282"/>
                  <a:gd name="T26" fmla="*/ 1230 w 1436"/>
                  <a:gd name="T27" fmla="*/ 42 h 282"/>
                  <a:gd name="T28" fmla="*/ 1299 w 1436"/>
                  <a:gd name="T29" fmla="*/ 55 h 282"/>
                  <a:gd name="T30" fmla="*/ 1375 w 1436"/>
                  <a:gd name="T31" fmla="*/ 83 h 282"/>
                  <a:gd name="T32" fmla="*/ 1416 w 1436"/>
                  <a:gd name="T33" fmla="*/ 103 h 282"/>
                  <a:gd name="T34" fmla="*/ 1436 w 1436"/>
                  <a:gd name="T35" fmla="*/ 131 h 282"/>
                  <a:gd name="T36" fmla="*/ 1436 w 1436"/>
                  <a:gd name="T37" fmla="*/ 145 h 282"/>
                  <a:gd name="T38" fmla="*/ 1416 w 1436"/>
                  <a:gd name="T39" fmla="*/ 179 h 282"/>
                  <a:gd name="T40" fmla="*/ 1375 w 1436"/>
                  <a:gd name="T41" fmla="*/ 200 h 282"/>
                  <a:gd name="T42" fmla="*/ 1299 w 1436"/>
                  <a:gd name="T43" fmla="*/ 227 h 282"/>
                  <a:gd name="T44" fmla="*/ 1230 w 1436"/>
                  <a:gd name="T45" fmla="*/ 241 h 282"/>
                  <a:gd name="T46" fmla="*/ 1148 w 1436"/>
                  <a:gd name="T47" fmla="*/ 255 h 282"/>
                  <a:gd name="T48" fmla="*/ 1031 w 1436"/>
                  <a:gd name="T49" fmla="*/ 268 h 282"/>
                  <a:gd name="T50" fmla="*/ 900 w 1436"/>
                  <a:gd name="T51" fmla="*/ 275 h 282"/>
                  <a:gd name="T52" fmla="*/ 756 w 1436"/>
                  <a:gd name="T53" fmla="*/ 282 h 282"/>
                  <a:gd name="T54" fmla="*/ 687 w 1436"/>
                  <a:gd name="T55" fmla="*/ 282 h 282"/>
                  <a:gd name="T56" fmla="*/ 536 w 1436"/>
                  <a:gd name="T57" fmla="*/ 275 h 282"/>
                  <a:gd name="T58" fmla="*/ 405 w 1436"/>
                  <a:gd name="T59" fmla="*/ 268 h 282"/>
                  <a:gd name="T60" fmla="*/ 288 w 1436"/>
                  <a:gd name="T61" fmla="*/ 255 h 282"/>
                  <a:gd name="T62" fmla="*/ 213 w 1436"/>
                  <a:gd name="T63" fmla="*/ 241 h 282"/>
                  <a:gd name="T64" fmla="*/ 144 w 1436"/>
                  <a:gd name="T65" fmla="*/ 227 h 282"/>
                  <a:gd name="T66" fmla="*/ 61 w 1436"/>
                  <a:gd name="T67" fmla="*/ 200 h 282"/>
                  <a:gd name="T68" fmla="*/ 13 w 1436"/>
                  <a:gd name="T69" fmla="*/ 172 h 282"/>
                  <a:gd name="T70" fmla="*/ 0 w 1436"/>
                  <a:gd name="T71" fmla="*/ 145 h 2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6"/>
                  <a:gd name="T109" fmla="*/ 0 h 282"/>
                  <a:gd name="T110" fmla="*/ 1436 w 1436"/>
                  <a:gd name="T111" fmla="*/ 282 h 2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6" h="282">
                    <a:moveTo>
                      <a:pt x="0" y="138"/>
                    </a:moveTo>
                    <a:lnTo>
                      <a:pt x="0" y="131"/>
                    </a:lnTo>
                    <a:lnTo>
                      <a:pt x="6" y="117"/>
                    </a:lnTo>
                    <a:lnTo>
                      <a:pt x="20" y="103"/>
                    </a:lnTo>
                    <a:lnTo>
                      <a:pt x="41" y="90"/>
                    </a:lnTo>
                    <a:lnTo>
                      <a:pt x="61" y="83"/>
                    </a:lnTo>
                    <a:lnTo>
                      <a:pt x="96" y="69"/>
                    </a:lnTo>
                    <a:lnTo>
                      <a:pt x="144" y="55"/>
                    </a:lnTo>
                    <a:lnTo>
                      <a:pt x="185" y="48"/>
                    </a:lnTo>
                    <a:lnTo>
                      <a:pt x="213" y="42"/>
                    </a:lnTo>
                    <a:lnTo>
                      <a:pt x="240" y="35"/>
                    </a:lnTo>
                    <a:lnTo>
                      <a:pt x="288" y="28"/>
                    </a:lnTo>
                    <a:lnTo>
                      <a:pt x="350" y="21"/>
                    </a:lnTo>
                    <a:lnTo>
                      <a:pt x="405" y="14"/>
                    </a:lnTo>
                    <a:lnTo>
                      <a:pt x="481" y="7"/>
                    </a:lnTo>
                    <a:lnTo>
                      <a:pt x="536" y="7"/>
                    </a:lnTo>
                    <a:lnTo>
                      <a:pt x="611" y="0"/>
                    </a:lnTo>
                    <a:lnTo>
                      <a:pt x="687" y="0"/>
                    </a:lnTo>
                    <a:lnTo>
                      <a:pt x="721" y="0"/>
                    </a:lnTo>
                    <a:lnTo>
                      <a:pt x="756" y="0"/>
                    </a:lnTo>
                    <a:lnTo>
                      <a:pt x="825" y="0"/>
                    </a:lnTo>
                    <a:lnTo>
                      <a:pt x="900" y="7"/>
                    </a:lnTo>
                    <a:lnTo>
                      <a:pt x="962" y="7"/>
                    </a:lnTo>
                    <a:lnTo>
                      <a:pt x="1031" y="14"/>
                    </a:lnTo>
                    <a:lnTo>
                      <a:pt x="1093" y="21"/>
                    </a:lnTo>
                    <a:lnTo>
                      <a:pt x="1148" y="28"/>
                    </a:lnTo>
                    <a:lnTo>
                      <a:pt x="1203" y="35"/>
                    </a:lnTo>
                    <a:lnTo>
                      <a:pt x="1230" y="42"/>
                    </a:lnTo>
                    <a:lnTo>
                      <a:pt x="1258" y="48"/>
                    </a:lnTo>
                    <a:lnTo>
                      <a:pt x="1299" y="55"/>
                    </a:lnTo>
                    <a:lnTo>
                      <a:pt x="1340" y="69"/>
                    </a:lnTo>
                    <a:lnTo>
                      <a:pt x="1375" y="83"/>
                    </a:lnTo>
                    <a:lnTo>
                      <a:pt x="1395" y="90"/>
                    </a:lnTo>
                    <a:lnTo>
                      <a:pt x="1416" y="103"/>
                    </a:lnTo>
                    <a:lnTo>
                      <a:pt x="1430" y="117"/>
                    </a:lnTo>
                    <a:lnTo>
                      <a:pt x="1436" y="131"/>
                    </a:lnTo>
                    <a:lnTo>
                      <a:pt x="1436" y="138"/>
                    </a:lnTo>
                    <a:lnTo>
                      <a:pt x="1436" y="145"/>
                    </a:lnTo>
                    <a:lnTo>
                      <a:pt x="1430" y="165"/>
                    </a:lnTo>
                    <a:lnTo>
                      <a:pt x="1416" y="179"/>
                    </a:lnTo>
                    <a:lnTo>
                      <a:pt x="1402" y="186"/>
                    </a:lnTo>
                    <a:lnTo>
                      <a:pt x="1375" y="200"/>
                    </a:lnTo>
                    <a:lnTo>
                      <a:pt x="1333" y="213"/>
                    </a:lnTo>
                    <a:lnTo>
                      <a:pt x="1299" y="227"/>
                    </a:lnTo>
                    <a:lnTo>
                      <a:pt x="1258" y="234"/>
                    </a:lnTo>
                    <a:lnTo>
                      <a:pt x="1230" y="241"/>
                    </a:lnTo>
                    <a:lnTo>
                      <a:pt x="1203" y="248"/>
                    </a:lnTo>
                    <a:lnTo>
                      <a:pt x="1148" y="255"/>
                    </a:lnTo>
                    <a:lnTo>
                      <a:pt x="1093" y="262"/>
                    </a:lnTo>
                    <a:lnTo>
                      <a:pt x="1031" y="268"/>
                    </a:lnTo>
                    <a:lnTo>
                      <a:pt x="962" y="275"/>
                    </a:lnTo>
                    <a:lnTo>
                      <a:pt x="900" y="275"/>
                    </a:lnTo>
                    <a:lnTo>
                      <a:pt x="825" y="282"/>
                    </a:lnTo>
                    <a:lnTo>
                      <a:pt x="756" y="282"/>
                    </a:lnTo>
                    <a:lnTo>
                      <a:pt x="721" y="282"/>
                    </a:lnTo>
                    <a:lnTo>
                      <a:pt x="687" y="282"/>
                    </a:lnTo>
                    <a:lnTo>
                      <a:pt x="611" y="282"/>
                    </a:lnTo>
                    <a:lnTo>
                      <a:pt x="536" y="275"/>
                    </a:lnTo>
                    <a:lnTo>
                      <a:pt x="481" y="275"/>
                    </a:lnTo>
                    <a:lnTo>
                      <a:pt x="405" y="268"/>
                    </a:lnTo>
                    <a:lnTo>
                      <a:pt x="350" y="262"/>
                    </a:lnTo>
                    <a:lnTo>
                      <a:pt x="288" y="255"/>
                    </a:lnTo>
                    <a:lnTo>
                      <a:pt x="240" y="248"/>
                    </a:lnTo>
                    <a:lnTo>
                      <a:pt x="213" y="241"/>
                    </a:lnTo>
                    <a:lnTo>
                      <a:pt x="185" y="234"/>
                    </a:lnTo>
                    <a:lnTo>
                      <a:pt x="144" y="227"/>
                    </a:lnTo>
                    <a:lnTo>
                      <a:pt x="103" y="213"/>
                    </a:lnTo>
                    <a:lnTo>
                      <a:pt x="61" y="200"/>
                    </a:lnTo>
                    <a:lnTo>
                      <a:pt x="34" y="186"/>
                    </a:lnTo>
                    <a:lnTo>
                      <a:pt x="13" y="172"/>
                    </a:lnTo>
                    <a:lnTo>
                      <a:pt x="6" y="165"/>
                    </a:lnTo>
                    <a:lnTo>
                      <a:pt x="0" y="145"/>
                    </a:lnTo>
                    <a:lnTo>
                      <a:pt x="0" y="138"/>
                    </a:lnTo>
                    <a:close/>
                  </a:path>
                </a:pathLst>
              </a:custGeom>
              <a:solidFill>
                <a:srgbClr val="FFFFFF"/>
              </a:solidFill>
              <a:ln w="11113">
                <a:solidFill>
                  <a:srgbClr val="000000"/>
                </a:solidFill>
                <a:round/>
                <a:headEnd/>
                <a:tailEnd/>
              </a:ln>
            </p:spPr>
            <p:txBody>
              <a:bodyPr/>
              <a:lstStyle/>
              <a:p>
                <a:pPr defTabSz="914400"/>
                <a:endParaRPr lang="en-US">
                  <a:solidFill>
                    <a:prstClr val="black"/>
                  </a:solidFill>
                </a:endParaRPr>
              </a:p>
            </p:txBody>
          </p:sp>
          <p:grpSp>
            <p:nvGrpSpPr>
              <p:cNvPr id="23981" name="Group 104"/>
              <p:cNvGrpSpPr>
                <a:grpSpLocks/>
              </p:cNvGrpSpPr>
              <p:nvPr/>
            </p:nvGrpSpPr>
            <p:grpSpPr bwMode="auto">
              <a:xfrm>
                <a:off x="3810" y="3180"/>
                <a:ext cx="1471" cy="309"/>
                <a:chOff x="3810" y="3180"/>
                <a:chExt cx="1471" cy="309"/>
              </a:xfrm>
            </p:grpSpPr>
            <p:sp>
              <p:nvSpPr>
                <p:cNvPr id="23982" name="Line 105"/>
                <p:cNvSpPr>
                  <a:spLocks noChangeShapeType="1"/>
                </p:cNvSpPr>
                <p:nvPr/>
              </p:nvSpPr>
              <p:spPr bwMode="auto">
                <a:xfrm>
                  <a:off x="3920" y="3235"/>
                  <a:ext cx="1" cy="19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83" name="Line 106"/>
                <p:cNvSpPr>
                  <a:spLocks noChangeShapeType="1"/>
                </p:cNvSpPr>
                <p:nvPr/>
              </p:nvSpPr>
              <p:spPr bwMode="auto">
                <a:xfrm>
                  <a:off x="3996" y="3221"/>
                  <a:ext cx="1" cy="227"/>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84" name="Line 107"/>
                <p:cNvSpPr>
                  <a:spLocks noChangeShapeType="1"/>
                </p:cNvSpPr>
                <p:nvPr/>
              </p:nvSpPr>
              <p:spPr bwMode="auto">
                <a:xfrm>
                  <a:off x="4078" y="3214"/>
                  <a:ext cx="1" cy="241"/>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85" name="Line 108"/>
                <p:cNvSpPr>
                  <a:spLocks noChangeShapeType="1"/>
                </p:cNvSpPr>
                <p:nvPr/>
              </p:nvSpPr>
              <p:spPr bwMode="auto">
                <a:xfrm>
                  <a:off x="4161" y="3200"/>
                  <a:ext cx="1" cy="262"/>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86" name="Line 109"/>
                <p:cNvSpPr>
                  <a:spLocks noChangeShapeType="1"/>
                </p:cNvSpPr>
                <p:nvPr/>
              </p:nvSpPr>
              <p:spPr bwMode="auto">
                <a:xfrm>
                  <a:off x="4243" y="3194"/>
                  <a:ext cx="1" cy="281"/>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87" name="Line 110"/>
                <p:cNvSpPr>
                  <a:spLocks noChangeShapeType="1"/>
                </p:cNvSpPr>
                <p:nvPr/>
              </p:nvSpPr>
              <p:spPr bwMode="auto">
                <a:xfrm>
                  <a:off x="4326" y="3187"/>
                  <a:ext cx="1" cy="295"/>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88" name="Line 111"/>
                <p:cNvSpPr>
                  <a:spLocks noChangeShapeType="1"/>
                </p:cNvSpPr>
                <p:nvPr/>
              </p:nvSpPr>
              <p:spPr bwMode="auto">
                <a:xfrm>
                  <a:off x="4408" y="3180"/>
                  <a:ext cx="1" cy="30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89" name="Line 112"/>
                <p:cNvSpPr>
                  <a:spLocks noChangeShapeType="1"/>
                </p:cNvSpPr>
                <p:nvPr/>
              </p:nvSpPr>
              <p:spPr bwMode="auto">
                <a:xfrm>
                  <a:off x="4484" y="3180"/>
                  <a:ext cx="1" cy="30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90" name="Line 113"/>
                <p:cNvSpPr>
                  <a:spLocks noChangeShapeType="1"/>
                </p:cNvSpPr>
                <p:nvPr/>
              </p:nvSpPr>
              <p:spPr bwMode="auto">
                <a:xfrm>
                  <a:off x="4566" y="3180"/>
                  <a:ext cx="1" cy="30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91" name="Line 114"/>
                <p:cNvSpPr>
                  <a:spLocks noChangeShapeType="1"/>
                </p:cNvSpPr>
                <p:nvPr/>
              </p:nvSpPr>
              <p:spPr bwMode="auto">
                <a:xfrm>
                  <a:off x="4649" y="3180"/>
                  <a:ext cx="1" cy="30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92" name="Line 115"/>
                <p:cNvSpPr>
                  <a:spLocks noChangeShapeType="1"/>
                </p:cNvSpPr>
                <p:nvPr/>
              </p:nvSpPr>
              <p:spPr bwMode="auto">
                <a:xfrm>
                  <a:off x="4731" y="3180"/>
                  <a:ext cx="1" cy="30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93" name="Line 116"/>
                <p:cNvSpPr>
                  <a:spLocks noChangeShapeType="1"/>
                </p:cNvSpPr>
                <p:nvPr/>
              </p:nvSpPr>
              <p:spPr bwMode="auto">
                <a:xfrm>
                  <a:off x="4814" y="3180"/>
                  <a:ext cx="1" cy="30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94" name="Line 117"/>
                <p:cNvSpPr>
                  <a:spLocks noChangeShapeType="1"/>
                </p:cNvSpPr>
                <p:nvPr/>
              </p:nvSpPr>
              <p:spPr bwMode="auto">
                <a:xfrm>
                  <a:off x="4889" y="3194"/>
                  <a:ext cx="1" cy="281"/>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95" name="Line 118"/>
                <p:cNvSpPr>
                  <a:spLocks noChangeShapeType="1"/>
                </p:cNvSpPr>
                <p:nvPr/>
              </p:nvSpPr>
              <p:spPr bwMode="auto">
                <a:xfrm>
                  <a:off x="4972" y="3200"/>
                  <a:ext cx="1" cy="269"/>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96" name="Line 119"/>
                <p:cNvSpPr>
                  <a:spLocks noChangeShapeType="1"/>
                </p:cNvSpPr>
                <p:nvPr/>
              </p:nvSpPr>
              <p:spPr bwMode="auto">
                <a:xfrm>
                  <a:off x="5054" y="3228"/>
                  <a:ext cx="1" cy="213"/>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97" name="Line 120"/>
                <p:cNvSpPr>
                  <a:spLocks noChangeShapeType="1"/>
                </p:cNvSpPr>
                <p:nvPr/>
              </p:nvSpPr>
              <p:spPr bwMode="auto">
                <a:xfrm>
                  <a:off x="5137" y="3228"/>
                  <a:ext cx="1" cy="213"/>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98" name="Line 121"/>
                <p:cNvSpPr>
                  <a:spLocks noChangeShapeType="1"/>
                </p:cNvSpPr>
                <p:nvPr/>
              </p:nvSpPr>
              <p:spPr bwMode="auto">
                <a:xfrm flipH="1">
                  <a:off x="5206" y="3269"/>
                  <a:ext cx="27" cy="35"/>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99" name="Line 122"/>
                <p:cNvSpPr>
                  <a:spLocks noChangeShapeType="1"/>
                </p:cNvSpPr>
                <p:nvPr/>
              </p:nvSpPr>
              <p:spPr bwMode="auto">
                <a:xfrm>
                  <a:off x="5178" y="3379"/>
                  <a:ext cx="41" cy="21"/>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00" name="Line 123"/>
                <p:cNvSpPr>
                  <a:spLocks noChangeShapeType="1"/>
                </p:cNvSpPr>
                <p:nvPr/>
              </p:nvSpPr>
              <p:spPr bwMode="auto">
                <a:xfrm flipV="1">
                  <a:off x="5226" y="3338"/>
                  <a:ext cx="55" cy="7"/>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01" name="Line 124"/>
                <p:cNvSpPr>
                  <a:spLocks noChangeShapeType="1"/>
                </p:cNvSpPr>
                <p:nvPr/>
              </p:nvSpPr>
              <p:spPr bwMode="auto">
                <a:xfrm flipV="1">
                  <a:off x="3810" y="3331"/>
                  <a:ext cx="34" cy="7"/>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02" name="Line 125"/>
                <p:cNvSpPr>
                  <a:spLocks noChangeShapeType="1"/>
                </p:cNvSpPr>
                <p:nvPr/>
              </p:nvSpPr>
              <p:spPr bwMode="auto">
                <a:xfrm>
                  <a:off x="3844" y="3276"/>
                  <a:ext cx="21" cy="21"/>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4003" name="Line 126"/>
                <p:cNvSpPr>
                  <a:spLocks noChangeShapeType="1"/>
                </p:cNvSpPr>
                <p:nvPr/>
              </p:nvSpPr>
              <p:spPr bwMode="auto">
                <a:xfrm flipH="1">
                  <a:off x="3851" y="3372"/>
                  <a:ext cx="14" cy="21"/>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grpSp>
        </p:grpSp>
        <p:sp>
          <p:nvSpPr>
            <p:cNvPr id="23586" name="Freeform 127"/>
            <p:cNvSpPr>
              <a:spLocks/>
            </p:cNvSpPr>
            <p:nvPr/>
          </p:nvSpPr>
          <p:spPr bwMode="auto">
            <a:xfrm>
              <a:off x="1266" y="3091"/>
              <a:ext cx="1465" cy="288"/>
            </a:xfrm>
            <a:custGeom>
              <a:avLst/>
              <a:gdLst>
                <a:gd name="T0" fmla="*/ 0 w 1465"/>
                <a:gd name="T1" fmla="*/ 137 h 288"/>
                <a:gd name="T2" fmla="*/ 21 w 1465"/>
                <a:gd name="T3" fmla="*/ 103 h 288"/>
                <a:gd name="T4" fmla="*/ 62 w 1465"/>
                <a:gd name="T5" fmla="*/ 82 h 288"/>
                <a:gd name="T6" fmla="*/ 145 w 1465"/>
                <a:gd name="T7" fmla="*/ 55 h 288"/>
                <a:gd name="T8" fmla="*/ 214 w 1465"/>
                <a:gd name="T9" fmla="*/ 41 h 288"/>
                <a:gd name="T10" fmla="*/ 296 w 1465"/>
                <a:gd name="T11" fmla="*/ 27 h 288"/>
                <a:gd name="T12" fmla="*/ 413 w 1465"/>
                <a:gd name="T13" fmla="*/ 13 h 288"/>
                <a:gd name="T14" fmla="*/ 550 w 1465"/>
                <a:gd name="T15" fmla="*/ 6 h 288"/>
                <a:gd name="T16" fmla="*/ 695 w 1465"/>
                <a:gd name="T17" fmla="*/ 0 h 288"/>
                <a:gd name="T18" fmla="*/ 777 w 1465"/>
                <a:gd name="T19" fmla="*/ 0 h 288"/>
                <a:gd name="T20" fmla="*/ 922 w 1465"/>
                <a:gd name="T21" fmla="*/ 6 h 288"/>
                <a:gd name="T22" fmla="*/ 1052 w 1465"/>
                <a:gd name="T23" fmla="*/ 13 h 288"/>
                <a:gd name="T24" fmla="*/ 1169 w 1465"/>
                <a:gd name="T25" fmla="*/ 27 h 288"/>
                <a:gd name="T26" fmla="*/ 1252 w 1465"/>
                <a:gd name="T27" fmla="*/ 41 h 288"/>
                <a:gd name="T28" fmla="*/ 1320 w 1465"/>
                <a:gd name="T29" fmla="*/ 55 h 288"/>
                <a:gd name="T30" fmla="*/ 1403 w 1465"/>
                <a:gd name="T31" fmla="*/ 82 h 288"/>
                <a:gd name="T32" fmla="*/ 1451 w 1465"/>
                <a:gd name="T33" fmla="*/ 109 h 288"/>
                <a:gd name="T34" fmla="*/ 1465 w 1465"/>
                <a:gd name="T35" fmla="*/ 137 h 288"/>
                <a:gd name="T36" fmla="*/ 1465 w 1465"/>
                <a:gd name="T37" fmla="*/ 151 h 288"/>
                <a:gd name="T38" fmla="*/ 1444 w 1465"/>
                <a:gd name="T39" fmla="*/ 185 h 288"/>
                <a:gd name="T40" fmla="*/ 1403 w 1465"/>
                <a:gd name="T41" fmla="*/ 206 h 288"/>
                <a:gd name="T42" fmla="*/ 1320 w 1465"/>
                <a:gd name="T43" fmla="*/ 233 h 288"/>
                <a:gd name="T44" fmla="*/ 1252 w 1465"/>
                <a:gd name="T45" fmla="*/ 247 h 288"/>
                <a:gd name="T46" fmla="*/ 1169 w 1465"/>
                <a:gd name="T47" fmla="*/ 261 h 288"/>
                <a:gd name="T48" fmla="*/ 1052 w 1465"/>
                <a:gd name="T49" fmla="*/ 274 h 288"/>
                <a:gd name="T50" fmla="*/ 922 w 1465"/>
                <a:gd name="T51" fmla="*/ 281 h 288"/>
                <a:gd name="T52" fmla="*/ 777 w 1465"/>
                <a:gd name="T53" fmla="*/ 288 h 288"/>
                <a:gd name="T54" fmla="*/ 695 w 1465"/>
                <a:gd name="T55" fmla="*/ 288 h 288"/>
                <a:gd name="T56" fmla="*/ 550 w 1465"/>
                <a:gd name="T57" fmla="*/ 281 h 288"/>
                <a:gd name="T58" fmla="*/ 413 w 1465"/>
                <a:gd name="T59" fmla="*/ 274 h 288"/>
                <a:gd name="T60" fmla="*/ 296 w 1465"/>
                <a:gd name="T61" fmla="*/ 261 h 288"/>
                <a:gd name="T62" fmla="*/ 214 w 1465"/>
                <a:gd name="T63" fmla="*/ 247 h 288"/>
                <a:gd name="T64" fmla="*/ 145 w 1465"/>
                <a:gd name="T65" fmla="*/ 233 h 288"/>
                <a:gd name="T66" fmla="*/ 62 w 1465"/>
                <a:gd name="T67" fmla="*/ 206 h 288"/>
                <a:gd name="T68" fmla="*/ 14 w 1465"/>
                <a:gd name="T69" fmla="*/ 178 h 288"/>
                <a:gd name="T70" fmla="*/ 0 w 1465"/>
                <a:gd name="T71" fmla="*/ 151 h 2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5"/>
                <a:gd name="T109" fmla="*/ 0 h 288"/>
                <a:gd name="T110" fmla="*/ 1465 w 1465"/>
                <a:gd name="T111" fmla="*/ 288 h 2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5" h="288">
                  <a:moveTo>
                    <a:pt x="0" y="144"/>
                  </a:moveTo>
                  <a:lnTo>
                    <a:pt x="0" y="137"/>
                  </a:lnTo>
                  <a:lnTo>
                    <a:pt x="7" y="116"/>
                  </a:lnTo>
                  <a:lnTo>
                    <a:pt x="21" y="103"/>
                  </a:lnTo>
                  <a:lnTo>
                    <a:pt x="35" y="96"/>
                  </a:lnTo>
                  <a:lnTo>
                    <a:pt x="62" y="82"/>
                  </a:lnTo>
                  <a:lnTo>
                    <a:pt x="104" y="68"/>
                  </a:lnTo>
                  <a:lnTo>
                    <a:pt x="145" y="55"/>
                  </a:lnTo>
                  <a:lnTo>
                    <a:pt x="186" y="48"/>
                  </a:lnTo>
                  <a:lnTo>
                    <a:pt x="214" y="41"/>
                  </a:lnTo>
                  <a:lnTo>
                    <a:pt x="241" y="34"/>
                  </a:lnTo>
                  <a:lnTo>
                    <a:pt x="296" y="27"/>
                  </a:lnTo>
                  <a:lnTo>
                    <a:pt x="351" y="20"/>
                  </a:lnTo>
                  <a:lnTo>
                    <a:pt x="413" y="13"/>
                  </a:lnTo>
                  <a:lnTo>
                    <a:pt x="489" y="6"/>
                  </a:lnTo>
                  <a:lnTo>
                    <a:pt x="550" y="6"/>
                  </a:lnTo>
                  <a:lnTo>
                    <a:pt x="626" y="0"/>
                  </a:lnTo>
                  <a:lnTo>
                    <a:pt x="695" y="0"/>
                  </a:lnTo>
                  <a:lnTo>
                    <a:pt x="736" y="0"/>
                  </a:lnTo>
                  <a:lnTo>
                    <a:pt x="777" y="0"/>
                  </a:lnTo>
                  <a:lnTo>
                    <a:pt x="846" y="0"/>
                  </a:lnTo>
                  <a:lnTo>
                    <a:pt x="922" y="6"/>
                  </a:lnTo>
                  <a:lnTo>
                    <a:pt x="983" y="6"/>
                  </a:lnTo>
                  <a:lnTo>
                    <a:pt x="1052" y="13"/>
                  </a:lnTo>
                  <a:lnTo>
                    <a:pt x="1114" y="20"/>
                  </a:lnTo>
                  <a:lnTo>
                    <a:pt x="1169" y="27"/>
                  </a:lnTo>
                  <a:lnTo>
                    <a:pt x="1224" y="34"/>
                  </a:lnTo>
                  <a:lnTo>
                    <a:pt x="1252" y="41"/>
                  </a:lnTo>
                  <a:lnTo>
                    <a:pt x="1279" y="48"/>
                  </a:lnTo>
                  <a:lnTo>
                    <a:pt x="1320" y="55"/>
                  </a:lnTo>
                  <a:lnTo>
                    <a:pt x="1362" y="68"/>
                  </a:lnTo>
                  <a:lnTo>
                    <a:pt x="1403" y="82"/>
                  </a:lnTo>
                  <a:lnTo>
                    <a:pt x="1430" y="96"/>
                  </a:lnTo>
                  <a:lnTo>
                    <a:pt x="1451" y="109"/>
                  </a:lnTo>
                  <a:lnTo>
                    <a:pt x="1458" y="116"/>
                  </a:lnTo>
                  <a:lnTo>
                    <a:pt x="1465" y="137"/>
                  </a:lnTo>
                  <a:lnTo>
                    <a:pt x="1465" y="144"/>
                  </a:lnTo>
                  <a:lnTo>
                    <a:pt x="1465" y="151"/>
                  </a:lnTo>
                  <a:lnTo>
                    <a:pt x="1458" y="171"/>
                  </a:lnTo>
                  <a:lnTo>
                    <a:pt x="1444" y="185"/>
                  </a:lnTo>
                  <a:lnTo>
                    <a:pt x="1430" y="192"/>
                  </a:lnTo>
                  <a:lnTo>
                    <a:pt x="1403" y="206"/>
                  </a:lnTo>
                  <a:lnTo>
                    <a:pt x="1362" y="219"/>
                  </a:lnTo>
                  <a:lnTo>
                    <a:pt x="1320" y="233"/>
                  </a:lnTo>
                  <a:lnTo>
                    <a:pt x="1279" y="240"/>
                  </a:lnTo>
                  <a:lnTo>
                    <a:pt x="1252" y="247"/>
                  </a:lnTo>
                  <a:lnTo>
                    <a:pt x="1224" y="254"/>
                  </a:lnTo>
                  <a:lnTo>
                    <a:pt x="1169" y="261"/>
                  </a:lnTo>
                  <a:lnTo>
                    <a:pt x="1114" y="268"/>
                  </a:lnTo>
                  <a:lnTo>
                    <a:pt x="1052" y="274"/>
                  </a:lnTo>
                  <a:lnTo>
                    <a:pt x="983" y="281"/>
                  </a:lnTo>
                  <a:lnTo>
                    <a:pt x="922" y="281"/>
                  </a:lnTo>
                  <a:lnTo>
                    <a:pt x="846" y="288"/>
                  </a:lnTo>
                  <a:lnTo>
                    <a:pt x="777" y="288"/>
                  </a:lnTo>
                  <a:lnTo>
                    <a:pt x="736" y="288"/>
                  </a:lnTo>
                  <a:lnTo>
                    <a:pt x="695" y="288"/>
                  </a:lnTo>
                  <a:lnTo>
                    <a:pt x="626" y="288"/>
                  </a:lnTo>
                  <a:lnTo>
                    <a:pt x="550" y="281"/>
                  </a:lnTo>
                  <a:lnTo>
                    <a:pt x="489" y="281"/>
                  </a:lnTo>
                  <a:lnTo>
                    <a:pt x="413" y="274"/>
                  </a:lnTo>
                  <a:lnTo>
                    <a:pt x="351" y="268"/>
                  </a:lnTo>
                  <a:lnTo>
                    <a:pt x="296" y="261"/>
                  </a:lnTo>
                  <a:lnTo>
                    <a:pt x="241" y="254"/>
                  </a:lnTo>
                  <a:lnTo>
                    <a:pt x="214" y="247"/>
                  </a:lnTo>
                  <a:lnTo>
                    <a:pt x="186" y="240"/>
                  </a:lnTo>
                  <a:lnTo>
                    <a:pt x="145" y="233"/>
                  </a:lnTo>
                  <a:lnTo>
                    <a:pt x="104" y="219"/>
                  </a:lnTo>
                  <a:lnTo>
                    <a:pt x="62" y="206"/>
                  </a:lnTo>
                  <a:lnTo>
                    <a:pt x="35" y="192"/>
                  </a:lnTo>
                  <a:lnTo>
                    <a:pt x="14" y="178"/>
                  </a:lnTo>
                  <a:lnTo>
                    <a:pt x="7" y="171"/>
                  </a:lnTo>
                  <a:lnTo>
                    <a:pt x="0" y="151"/>
                  </a:lnTo>
                  <a:lnTo>
                    <a:pt x="0" y="144"/>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587" name="Rectangle 128"/>
            <p:cNvSpPr>
              <a:spLocks noChangeArrowheads="1"/>
            </p:cNvSpPr>
            <p:nvPr/>
          </p:nvSpPr>
          <p:spPr bwMode="auto">
            <a:xfrm>
              <a:off x="1150" y="3606"/>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1600">
                  <a:solidFill>
                    <a:srgbClr val="000000"/>
                  </a:solidFill>
                  <a:latin typeface="Wingdings 2" charset="2"/>
                </a:rPr>
                <a:t>p</a:t>
              </a:r>
              <a:endParaRPr lang="en-US" altLang="en-US" sz="2400">
                <a:solidFill>
                  <a:prstClr val="black"/>
                </a:solidFill>
                <a:latin typeface="Wingdings 2" charset="2"/>
              </a:endParaRPr>
            </a:p>
          </p:txBody>
        </p:sp>
        <p:sp>
          <p:nvSpPr>
            <p:cNvPr id="23588" name="Rectangle 129"/>
            <p:cNvSpPr>
              <a:spLocks noChangeArrowheads="1"/>
            </p:cNvSpPr>
            <p:nvPr/>
          </p:nvSpPr>
          <p:spPr bwMode="auto">
            <a:xfrm>
              <a:off x="1150" y="2053"/>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1600">
                  <a:solidFill>
                    <a:srgbClr val="000000"/>
                  </a:solidFill>
                  <a:latin typeface="Wingdings 2" charset="2"/>
                </a:rPr>
                <a:t>n</a:t>
              </a:r>
              <a:endParaRPr lang="en-US" altLang="en-US" sz="2400">
                <a:solidFill>
                  <a:prstClr val="black"/>
                </a:solidFill>
                <a:latin typeface="Wingdings 2" charset="2"/>
              </a:endParaRPr>
            </a:p>
          </p:txBody>
        </p:sp>
        <p:sp>
          <p:nvSpPr>
            <p:cNvPr id="23589" name="Rectangle 130"/>
            <p:cNvSpPr>
              <a:spLocks noChangeArrowheads="1"/>
            </p:cNvSpPr>
            <p:nvPr/>
          </p:nvSpPr>
          <p:spPr bwMode="auto">
            <a:xfrm>
              <a:off x="1150" y="300"/>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1600">
                  <a:solidFill>
                    <a:srgbClr val="000000"/>
                  </a:solidFill>
                  <a:latin typeface="Wingdings 2" charset="2"/>
                </a:rPr>
                <a:t>j</a:t>
              </a:r>
            </a:p>
          </p:txBody>
        </p:sp>
        <p:sp>
          <p:nvSpPr>
            <p:cNvPr id="23590" name="Rectangle 131"/>
            <p:cNvSpPr>
              <a:spLocks noChangeArrowheads="1"/>
            </p:cNvSpPr>
            <p:nvPr/>
          </p:nvSpPr>
          <p:spPr bwMode="auto">
            <a:xfrm>
              <a:off x="5219" y="348"/>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1600">
                  <a:solidFill>
                    <a:srgbClr val="000000"/>
                  </a:solidFill>
                  <a:latin typeface="Wingdings 2" charset="2"/>
                </a:rPr>
                <a:t>k</a:t>
              </a:r>
              <a:endParaRPr lang="en-US" altLang="en-US" sz="2400">
                <a:solidFill>
                  <a:prstClr val="black"/>
                </a:solidFill>
                <a:latin typeface="Wingdings 2" charset="2"/>
              </a:endParaRPr>
            </a:p>
          </p:txBody>
        </p:sp>
        <p:sp>
          <p:nvSpPr>
            <p:cNvPr id="23591" name="Rectangle 132"/>
            <p:cNvSpPr>
              <a:spLocks noChangeArrowheads="1"/>
            </p:cNvSpPr>
            <p:nvPr/>
          </p:nvSpPr>
          <p:spPr bwMode="auto">
            <a:xfrm>
              <a:off x="1150" y="623"/>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1600">
                  <a:solidFill>
                    <a:srgbClr val="000000"/>
                  </a:solidFill>
                  <a:latin typeface="Wingdings 2" charset="2"/>
                </a:rPr>
                <a:t>l</a:t>
              </a:r>
              <a:endParaRPr lang="en-US" altLang="en-US" sz="2400">
                <a:solidFill>
                  <a:prstClr val="black"/>
                </a:solidFill>
                <a:latin typeface="Wingdings 2" charset="2"/>
              </a:endParaRPr>
            </a:p>
          </p:txBody>
        </p:sp>
        <p:sp>
          <p:nvSpPr>
            <p:cNvPr id="23592" name="Rectangle 133"/>
            <p:cNvSpPr>
              <a:spLocks noChangeArrowheads="1"/>
            </p:cNvSpPr>
            <p:nvPr/>
          </p:nvSpPr>
          <p:spPr bwMode="auto">
            <a:xfrm>
              <a:off x="1150" y="767"/>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1600">
                  <a:solidFill>
                    <a:srgbClr val="000000"/>
                  </a:solidFill>
                  <a:latin typeface="Wingdings 2" charset="2"/>
                </a:rPr>
                <a:t>m</a:t>
              </a:r>
              <a:endParaRPr lang="en-US" altLang="en-US" sz="2400">
                <a:solidFill>
                  <a:prstClr val="black"/>
                </a:solidFill>
                <a:latin typeface="Wingdings 2" charset="2"/>
              </a:endParaRPr>
            </a:p>
          </p:txBody>
        </p:sp>
        <p:sp>
          <p:nvSpPr>
            <p:cNvPr id="23593" name="Rectangle 134"/>
            <p:cNvSpPr>
              <a:spLocks noChangeArrowheads="1"/>
            </p:cNvSpPr>
            <p:nvPr/>
          </p:nvSpPr>
          <p:spPr bwMode="auto">
            <a:xfrm>
              <a:off x="2848" y="369"/>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1600">
                  <a:solidFill>
                    <a:srgbClr val="000000"/>
                  </a:solidFill>
                  <a:latin typeface="Wingdings 2" charset="2"/>
                </a:rPr>
                <a:t>j</a:t>
              </a:r>
            </a:p>
          </p:txBody>
        </p:sp>
        <p:sp>
          <p:nvSpPr>
            <p:cNvPr id="23594" name="Rectangle 135"/>
            <p:cNvSpPr>
              <a:spLocks noChangeArrowheads="1"/>
            </p:cNvSpPr>
            <p:nvPr/>
          </p:nvSpPr>
          <p:spPr bwMode="auto">
            <a:xfrm>
              <a:off x="1150" y="465"/>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1600">
                  <a:solidFill>
                    <a:srgbClr val="000000"/>
                  </a:solidFill>
                  <a:latin typeface="Wingdings 2" charset="2"/>
                </a:rPr>
                <a:t>k</a:t>
              </a:r>
            </a:p>
          </p:txBody>
        </p:sp>
        <p:sp>
          <p:nvSpPr>
            <p:cNvPr id="23595" name="Rectangle 136"/>
            <p:cNvSpPr>
              <a:spLocks noChangeArrowheads="1"/>
            </p:cNvSpPr>
            <p:nvPr/>
          </p:nvSpPr>
          <p:spPr bwMode="auto">
            <a:xfrm>
              <a:off x="435" y="341"/>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a:r>
                <a:rPr lang="en-US" altLang="en-US" sz="1600">
                  <a:solidFill>
                    <a:srgbClr val="000000"/>
                  </a:solidFill>
                  <a:latin typeface="Wingdings 2" charset="2"/>
                </a:rPr>
                <a:t>l</a:t>
              </a:r>
              <a:endParaRPr lang="en-US" altLang="en-US" sz="2400">
                <a:solidFill>
                  <a:prstClr val="black"/>
                </a:solidFill>
                <a:latin typeface="Wingdings 2" charset="2"/>
              </a:endParaRPr>
            </a:p>
          </p:txBody>
        </p:sp>
        <p:grpSp>
          <p:nvGrpSpPr>
            <p:cNvPr id="23596" name="Group 137"/>
            <p:cNvGrpSpPr>
              <a:grpSpLocks/>
            </p:cNvGrpSpPr>
            <p:nvPr/>
          </p:nvGrpSpPr>
          <p:grpSpPr bwMode="auto">
            <a:xfrm>
              <a:off x="1253" y="1097"/>
              <a:ext cx="1320" cy="819"/>
              <a:chOff x="1253" y="1097"/>
              <a:chExt cx="1320" cy="819"/>
            </a:xfrm>
          </p:grpSpPr>
          <p:sp>
            <p:nvSpPr>
              <p:cNvPr id="23969" name="Line 138"/>
              <p:cNvSpPr>
                <a:spLocks noChangeShapeType="1"/>
              </p:cNvSpPr>
              <p:nvPr/>
            </p:nvSpPr>
            <p:spPr bwMode="auto">
              <a:xfrm>
                <a:off x="1253" y="1303"/>
                <a:ext cx="1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70" name="Line 139"/>
              <p:cNvSpPr>
                <a:spLocks noChangeShapeType="1"/>
              </p:cNvSpPr>
              <p:nvPr/>
            </p:nvSpPr>
            <p:spPr bwMode="auto">
              <a:xfrm>
                <a:off x="1253" y="1097"/>
                <a:ext cx="1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71" name="Line 140"/>
              <p:cNvSpPr>
                <a:spLocks noChangeShapeType="1"/>
              </p:cNvSpPr>
              <p:nvPr/>
            </p:nvSpPr>
            <p:spPr bwMode="auto">
              <a:xfrm>
                <a:off x="1253" y="1503"/>
                <a:ext cx="1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72" name="Line 141"/>
              <p:cNvSpPr>
                <a:spLocks noChangeShapeType="1"/>
              </p:cNvSpPr>
              <p:nvPr/>
            </p:nvSpPr>
            <p:spPr bwMode="auto">
              <a:xfrm>
                <a:off x="1253" y="1709"/>
                <a:ext cx="1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73" name="Line 142"/>
              <p:cNvSpPr>
                <a:spLocks noChangeShapeType="1"/>
              </p:cNvSpPr>
              <p:nvPr/>
            </p:nvSpPr>
            <p:spPr bwMode="auto">
              <a:xfrm>
                <a:off x="1253" y="1915"/>
                <a:ext cx="1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grpSp>
        <p:grpSp>
          <p:nvGrpSpPr>
            <p:cNvPr id="23597" name="Group 143"/>
            <p:cNvGrpSpPr>
              <a:grpSpLocks/>
            </p:cNvGrpSpPr>
            <p:nvPr/>
          </p:nvGrpSpPr>
          <p:grpSpPr bwMode="auto">
            <a:xfrm>
              <a:off x="4044" y="1111"/>
              <a:ext cx="1272" cy="812"/>
              <a:chOff x="4044" y="1111"/>
              <a:chExt cx="1272" cy="812"/>
            </a:xfrm>
          </p:grpSpPr>
          <p:grpSp>
            <p:nvGrpSpPr>
              <p:cNvPr id="23859" name="Group 144"/>
              <p:cNvGrpSpPr>
                <a:grpSpLocks/>
              </p:cNvGrpSpPr>
              <p:nvPr/>
            </p:nvGrpSpPr>
            <p:grpSpPr bwMode="auto">
              <a:xfrm>
                <a:off x="4044" y="1310"/>
                <a:ext cx="1272" cy="1"/>
                <a:chOff x="4044" y="1310"/>
                <a:chExt cx="1272" cy="1"/>
              </a:xfrm>
            </p:grpSpPr>
            <p:sp>
              <p:nvSpPr>
                <p:cNvPr id="23948" name="Line 145"/>
                <p:cNvSpPr>
                  <a:spLocks noChangeShapeType="1"/>
                </p:cNvSpPr>
                <p:nvPr/>
              </p:nvSpPr>
              <p:spPr bwMode="auto">
                <a:xfrm>
                  <a:off x="4044"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49" name="Line 146"/>
                <p:cNvSpPr>
                  <a:spLocks noChangeShapeType="1"/>
                </p:cNvSpPr>
                <p:nvPr/>
              </p:nvSpPr>
              <p:spPr bwMode="auto">
                <a:xfrm>
                  <a:off x="4106"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50" name="Line 147"/>
                <p:cNvSpPr>
                  <a:spLocks noChangeShapeType="1"/>
                </p:cNvSpPr>
                <p:nvPr/>
              </p:nvSpPr>
              <p:spPr bwMode="auto">
                <a:xfrm>
                  <a:off x="4167"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51" name="Line 148"/>
                <p:cNvSpPr>
                  <a:spLocks noChangeShapeType="1"/>
                </p:cNvSpPr>
                <p:nvPr/>
              </p:nvSpPr>
              <p:spPr bwMode="auto">
                <a:xfrm>
                  <a:off x="4229"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52" name="Line 149"/>
                <p:cNvSpPr>
                  <a:spLocks noChangeShapeType="1"/>
                </p:cNvSpPr>
                <p:nvPr/>
              </p:nvSpPr>
              <p:spPr bwMode="auto">
                <a:xfrm>
                  <a:off x="4291"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53" name="Line 150"/>
                <p:cNvSpPr>
                  <a:spLocks noChangeShapeType="1"/>
                </p:cNvSpPr>
                <p:nvPr/>
              </p:nvSpPr>
              <p:spPr bwMode="auto">
                <a:xfrm>
                  <a:off x="4353"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54" name="Line 151"/>
                <p:cNvSpPr>
                  <a:spLocks noChangeShapeType="1"/>
                </p:cNvSpPr>
                <p:nvPr/>
              </p:nvSpPr>
              <p:spPr bwMode="auto">
                <a:xfrm>
                  <a:off x="4415"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55" name="Line 152"/>
                <p:cNvSpPr>
                  <a:spLocks noChangeShapeType="1"/>
                </p:cNvSpPr>
                <p:nvPr/>
              </p:nvSpPr>
              <p:spPr bwMode="auto">
                <a:xfrm>
                  <a:off x="4477"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56" name="Line 153"/>
                <p:cNvSpPr>
                  <a:spLocks noChangeShapeType="1"/>
                </p:cNvSpPr>
                <p:nvPr/>
              </p:nvSpPr>
              <p:spPr bwMode="auto">
                <a:xfrm>
                  <a:off x="4539"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57" name="Line 154"/>
                <p:cNvSpPr>
                  <a:spLocks noChangeShapeType="1"/>
                </p:cNvSpPr>
                <p:nvPr/>
              </p:nvSpPr>
              <p:spPr bwMode="auto">
                <a:xfrm>
                  <a:off x="4601"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58" name="Line 155"/>
                <p:cNvSpPr>
                  <a:spLocks noChangeShapeType="1"/>
                </p:cNvSpPr>
                <p:nvPr/>
              </p:nvSpPr>
              <p:spPr bwMode="auto">
                <a:xfrm>
                  <a:off x="4662"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59" name="Line 156"/>
                <p:cNvSpPr>
                  <a:spLocks noChangeShapeType="1"/>
                </p:cNvSpPr>
                <p:nvPr/>
              </p:nvSpPr>
              <p:spPr bwMode="auto">
                <a:xfrm>
                  <a:off x="4724"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60" name="Line 157"/>
                <p:cNvSpPr>
                  <a:spLocks noChangeShapeType="1"/>
                </p:cNvSpPr>
                <p:nvPr/>
              </p:nvSpPr>
              <p:spPr bwMode="auto">
                <a:xfrm>
                  <a:off x="4786"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61" name="Line 158"/>
                <p:cNvSpPr>
                  <a:spLocks noChangeShapeType="1"/>
                </p:cNvSpPr>
                <p:nvPr/>
              </p:nvSpPr>
              <p:spPr bwMode="auto">
                <a:xfrm>
                  <a:off x="4848"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62" name="Line 159"/>
                <p:cNvSpPr>
                  <a:spLocks noChangeShapeType="1"/>
                </p:cNvSpPr>
                <p:nvPr/>
              </p:nvSpPr>
              <p:spPr bwMode="auto">
                <a:xfrm>
                  <a:off x="4910"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63" name="Line 160"/>
                <p:cNvSpPr>
                  <a:spLocks noChangeShapeType="1"/>
                </p:cNvSpPr>
                <p:nvPr/>
              </p:nvSpPr>
              <p:spPr bwMode="auto">
                <a:xfrm>
                  <a:off x="4972"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64" name="Line 161"/>
                <p:cNvSpPr>
                  <a:spLocks noChangeShapeType="1"/>
                </p:cNvSpPr>
                <p:nvPr/>
              </p:nvSpPr>
              <p:spPr bwMode="auto">
                <a:xfrm>
                  <a:off x="5034"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65" name="Line 162"/>
                <p:cNvSpPr>
                  <a:spLocks noChangeShapeType="1"/>
                </p:cNvSpPr>
                <p:nvPr/>
              </p:nvSpPr>
              <p:spPr bwMode="auto">
                <a:xfrm>
                  <a:off x="5096"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66" name="Line 163"/>
                <p:cNvSpPr>
                  <a:spLocks noChangeShapeType="1"/>
                </p:cNvSpPr>
                <p:nvPr/>
              </p:nvSpPr>
              <p:spPr bwMode="auto">
                <a:xfrm>
                  <a:off x="5157"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67" name="Line 164"/>
                <p:cNvSpPr>
                  <a:spLocks noChangeShapeType="1"/>
                </p:cNvSpPr>
                <p:nvPr/>
              </p:nvSpPr>
              <p:spPr bwMode="auto">
                <a:xfrm>
                  <a:off x="5219"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68" name="Line 165"/>
                <p:cNvSpPr>
                  <a:spLocks noChangeShapeType="1"/>
                </p:cNvSpPr>
                <p:nvPr/>
              </p:nvSpPr>
              <p:spPr bwMode="auto">
                <a:xfrm>
                  <a:off x="5281"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grpSp>
          <p:grpSp>
            <p:nvGrpSpPr>
              <p:cNvPr id="23860" name="Group 166"/>
              <p:cNvGrpSpPr>
                <a:grpSpLocks/>
              </p:cNvGrpSpPr>
              <p:nvPr/>
            </p:nvGrpSpPr>
            <p:grpSpPr bwMode="auto">
              <a:xfrm>
                <a:off x="4044" y="1111"/>
                <a:ext cx="1272" cy="1"/>
                <a:chOff x="4044" y="1111"/>
                <a:chExt cx="1272" cy="1"/>
              </a:xfrm>
            </p:grpSpPr>
            <p:sp>
              <p:nvSpPr>
                <p:cNvPr id="23927" name="Line 167"/>
                <p:cNvSpPr>
                  <a:spLocks noChangeShapeType="1"/>
                </p:cNvSpPr>
                <p:nvPr/>
              </p:nvSpPr>
              <p:spPr bwMode="auto">
                <a:xfrm>
                  <a:off x="4044"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28" name="Line 168"/>
                <p:cNvSpPr>
                  <a:spLocks noChangeShapeType="1"/>
                </p:cNvSpPr>
                <p:nvPr/>
              </p:nvSpPr>
              <p:spPr bwMode="auto">
                <a:xfrm>
                  <a:off x="4106"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29" name="Line 169"/>
                <p:cNvSpPr>
                  <a:spLocks noChangeShapeType="1"/>
                </p:cNvSpPr>
                <p:nvPr/>
              </p:nvSpPr>
              <p:spPr bwMode="auto">
                <a:xfrm>
                  <a:off x="4167"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30" name="Line 170"/>
                <p:cNvSpPr>
                  <a:spLocks noChangeShapeType="1"/>
                </p:cNvSpPr>
                <p:nvPr/>
              </p:nvSpPr>
              <p:spPr bwMode="auto">
                <a:xfrm>
                  <a:off x="4229"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31" name="Line 171"/>
                <p:cNvSpPr>
                  <a:spLocks noChangeShapeType="1"/>
                </p:cNvSpPr>
                <p:nvPr/>
              </p:nvSpPr>
              <p:spPr bwMode="auto">
                <a:xfrm>
                  <a:off x="4291"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32" name="Line 172"/>
                <p:cNvSpPr>
                  <a:spLocks noChangeShapeType="1"/>
                </p:cNvSpPr>
                <p:nvPr/>
              </p:nvSpPr>
              <p:spPr bwMode="auto">
                <a:xfrm>
                  <a:off x="4353"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33" name="Line 173"/>
                <p:cNvSpPr>
                  <a:spLocks noChangeShapeType="1"/>
                </p:cNvSpPr>
                <p:nvPr/>
              </p:nvSpPr>
              <p:spPr bwMode="auto">
                <a:xfrm>
                  <a:off x="4415"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34" name="Line 174"/>
                <p:cNvSpPr>
                  <a:spLocks noChangeShapeType="1"/>
                </p:cNvSpPr>
                <p:nvPr/>
              </p:nvSpPr>
              <p:spPr bwMode="auto">
                <a:xfrm>
                  <a:off x="4477"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35" name="Line 175"/>
                <p:cNvSpPr>
                  <a:spLocks noChangeShapeType="1"/>
                </p:cNvSpPr>
                <p:nvPr/>
              </p:nvSpPr>
              <p:spPr bwMode="auto">
                <a:xfrm>
                  <a:off x="4539"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36" name="Line 176"/>
                <p:cNvSpPr>
                  <a:spLocks noChangeShapeType="1"/>
                </p:cNvSpPr>
                <p:nvPr/>
              </p:nvSpPr>
              <p:spPr bwMode="auto">
                <a:xfrm>
                  <a:off x="4601"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37" name="Line 177"/>
                <p:cNvSpPr>
                  <a:spLocks noChangeShapeType="1"/>
                </p:cNvSpPr>
                <p:nvPr/>
              </p:nvSpPr>
              <p:spPr bwMode="auto">
                <a:xfrm>
                  <a:off x="4662"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38" name="Line 178"/>
                <p:cNvSpPr>
                  <a:spLocks noChangeShapeType="1"/>
                </p:cNvSpPr>
                <p:nvPr/>
              </p:nvSpPr>
              <p:spPr bwMode="auto">
                <a:xfrm>
                  <a:off x="4724"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39" name="Line 179"/>
                <p:cNvSpPr>
                  <a:spLocks noChangeShapeType="1"/>
                </p:cNvSpPr>
                <p:nvPr/>
              </p:nvSpPr>
              <p:spPr bwMode="auto">
                <a:xfrm>
                  <a:off x="4786"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40" name="Line 180"/>
                <p:cNvSpPr>
                  <a:spLocks noChangeShapeType="1"/>
                </p:cNvSpPr>
                <p:nvPr/>
              </p:nvSpPr>
              <p:spPr bwMode="auto">
                <a:xfrm>
                  <a:off x="4848"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41" name="Line 181"/>
                <p:cNvSpPr>
                  <a:spLocks noChangeShapeType="1"/>
                </p:cNvSpPr>
                <p:nvPr/>
              </p:nvSpPr>
              <p:spPr bwMode="auto">
                <a:xfrm>
                  <a:off x="4910"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42" name="Line 182"/>
                <p:cNvSpPr>
                  <a:spLocks noChangeShapeType="1"/>
                </p:cNvSpPr>
                <p:nvPr/>
              </p:nvSpPr>
              <p:spPr bwMode="auto">
                <a:xfrm>
                  <a:off x="4972"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43" name="Line 183"/>
                <p:cNvSpPr>
                  <a:spLocks noChangeShapeType="1"/>
                </p:cNvSpPr>
                <p:nvPr/>
              </p:nvSpPr>
              <p:spPr bwMode="auto">
                <a:xfrm>
                  <a:off x="5034"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44" name="Line 184"/>
                <p:cNvSpPr>
                  <a:spLocks noChangeShapeType="1"/>
                </p:cNvSpPr>
                <p:nvPr/>
              </p:nvSpPr>
              <p:spPr bwMode="auto">
                <a:xfrm>
                  <a:off x="5096"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45" name="Line 185"/>
                <p:cNvSpPr>
                  <a:spLocks noChangeShapeType="1"/>
                </p:cNvSpPr>
                <p:nvPr/>
              </p:nvSpPr>
              <p:spPr bwMode="auto">
                <a:xfrm>
                  <a:off x="5157"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46" name="Line 186"/>
                <p:cNvSpPr>
                  <a:spLocks noChangeShapeType="1"/>
                </p:cNvSpPr>
                <p:nvPr/>
              </p:nvSpPr>
              <p:spPr bwMode="auto">
                <a:xfrm>
                  <a:off x="5219"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47" name="Line 187"/>
                <p:cNvSpPr>
                  <a:spLocks noChangeShapeType="1"/>
                </p:cNvSpPr>
                <p:nvPr/>
              </p:nvSpPr>
              <p:spPr bwMode="auto">
                <a:xfrm>
                  <a:off x="5281"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grpSp>
          <p:grpSp>
            <p:nvGrpSpPr>
              <p:cNvPr id="23861" name="Group 188"/>
              <p:cNvGrpSpPr>
                <a:grpSpLocks/>
              </p:cNvGrpSpPr>
              <p:nvPr/>
            </p:nvGrpSpPr>
            <p:grpSpPr bwMode="auto">
              <a:xfrm>
                <a:off x="4044" y="1516"/>
                <a:ext cx="1272" cy="1"/>
                <a:chOff x="4044" y="1516"/>
                <a:chExt cx="1272" cy="1"/>
              </a:xfrm>
            </p:grpSpPr>
            <p:sp>
              <p:nvSpPr>
                <p:cNvPr id="23906" name="Line 189"/>
                <p:cNvSpPr>
                  <a:spLocks noChangeShapeType="1"/>
                </p:cNvSpPr>
                <p:nvPr/>
              </p:nvSpPr>
              <p:spPr bwMode="auto">
                <a:xfrm>
                  <a:off x="4044"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07" name="Line 190"/>
                <p:cNvSpPr>
                  <a:spLocks noChangeShapeType="1"/>
                </p:cNvSpPr>
                <p:nvPr/>
              </p:nvSpPr>
              <p:spPr bwMode="auto">
                <a:xfrm>
                  <a:off x="4106"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08" name="Line 191"/>
                <p:cNvSpPr>
                  <a:spLocks noChangeShapeType="1"/>
                </p:cNvSpPr>
                <p:nvPr/>
              </p:nvSpPr>
              <p:spPr bwMode="auto">
                <a:xfrm>
                  <a:off x="4167"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09" name="Line 192"/>
                <p:cNvSpPr>
                  <a:spLocks noChangeShapeType="1"/>
                </p:cNvSpPr>
                <p:nvPr/>
              </p:nvSpPr>
              <p:spPr bwMode="auto">
                <a:xfrm>
                  <a:off x="4229"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10" name="Line 193"/>
                <p:cNvSpPr>
                  <a:spLocks noChangeShapeType="1"/>
                </p:cNvSpPr>
                <p:nvPr/>
              </p:nvSpPr>
              <p:spPr bwMode="auto">
                <a:xfrm>
                  <a:off x="4291"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11" name="Line 194"/>
                <p:cNvSpPr>
                  <a:spLocks noChangeShapeType="1"/>
                </p:cNvSpPr>
                <p:nvPr/>
              </p:nvSpPr>
              <p:spPr bwMode="auto">
                <a:xfrm>
                  <a:off x="4353"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12" name="Line 195"/>
                <p:cNvSpPr>
                  <a:spLocks noChangeShapeType="1"/>
                </p:cNvSpPr>
                <p:nvPr/>
              </p:nvSpPr>
              <p:spPr bwMode="auto">
                <a:xfrm>
                  <a:off x="4415"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13" name="Line 196"/>
                <p:cNvSpPr>
                  <a:spLocks noChangeShapeType="1"/>
                </p:cNvSpPr>
                <p:nvPr/>
              </p:nvSpPr>
              <p:spPr bwMode="auto">
                <a:xfrm>
                  <a:off x="4477"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14" name="Line 197"/>
                <p:cNvSpPr>
                  <a:spLocks noChangeShapeType="1"/>
                </p:cNvSpPr>
                <p:nvPr/>
              </p:nvSpPr>
              <p:spPr bwMode="auto">
                <a:xfrm>
                  <a:off x="4539"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15" name="Line 198"/>
                <p:cNvSpPr>
                  <a:spLocks noChangeShapeType="1"/>
                </p:cNvSpPr>
                <p:nvPr/>
              </p:nvSpPr>
              <p:spPr bwMode="auto">
                <a:xfrm>
                  <a:off x="4601"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16" name="Line 199"/>
                <p:cNvSpPr>
                  <a:spLocks noChangeShapeType="1"/>
                </p:cNvSpPr>
                <p:nvPr/>
              </p:nvSpPr>
              <p:spPr bwMode="auto">
                <a:xfrm>
                  <a:off x="4662"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17" name="Line 200"/>
                <p:cNvSpPr>
                  <a:spLocks noChangeShapeType="1"/>
                </p:cNvSpPr>
                <p:nvPr/>
              </p:nvSpPr>
              <p:spPr bwMode="auto">
                <a:xfrm>
                  <a:off x="4724"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18" name="Line 201"/>
                <p:cNvSpPr>
                  <a:spLocks noChangeShapeType="1"/>
                </p:cNvSpPr>
                <p:nvPr/>
              </p:nvSpPr>
              <p:spPr bwMode="auto">
                <a:xfrm>
                  <a:off x="4786"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19" name="Line 202"/>
                <p:cNvSpPr>
                  <a:spLocks noChangeShapeType="1"/>
                </p:cNvSpPr>
                <p:nvPr/>
              </p:nvSpPr>
              <p:spPr bwMode="auto">
                <a:xfrm>
                  <a:off x="4848"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20" name="Line 203"/>
                <p:cNvSpPr>
                  <a:spLocks noChangeShapeType="1"/>
                </p:cNvSpPr>
                <p:nvPr/>
              </p:nvSpPr>
              <p:spPr bwMode="auto">
                <a:xfrm>
                  <a:off x="4910"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21" name="Line 204"/>
                <p:cNvSpPr>
                  <a:spLocks noChangeShapeType="1"/>
                </p:cNvSpPr>
                <p:nvPr/>
              </p:nvSpPr>
              <p:spPr bwMode="auto">
                <a:xfrm>
                  <a:off x="4972"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22" name="Line 205"/>
                <p:cNvSpPr>
                  <a:spLocks noChangeShapeType="1"/>
                </p:cNvSpPr>
                <p:nvPr/>
              </p:nvSpPr>
              <p:spPr bwMode="auto">
                <a:xfrm>
                  <a:off x="5034"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23" name="Line 206"/>
                <p:cNvSpPr>
                  <a:spLocks noChangeShapeType="1"/>
                </p:cNvSpPr>
                <p:nvPr/>
              </p:nvSpPr>
              <p:spPr bwMode="auto">
                <a:xfrm>
                  <a:off x="5096"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24" name="Line 207"/>
                <p:cNvSpPr>
                  <a:spLocks noChangeShapeType="1"/>
                </p:cNvSpPr>
                <p:nvPr/>
              </p:nvSpPr>
              <p:spPr bwMode="auto">
                <a:xfrm>
                  <a:off x="5157"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25" name="Line 208"/>
                <p:cNvSpPr>
                  <a:spLocks noChangeShapeType="1"/>
                </p:cNvSpPr>
                <p:nvPr/>
              </p:nvSpPr>
              <p:spPr bwMode="auto">
                <a:xfrm>
                  <a:off x="5219"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26" name="Line 209"/>
                <p:cNvSpPr>
                  <a:spLocks noChangeShapeType="1"/>
                </p:cNvSpPr>
                <p:nvPr/>
              </p:nvSpPr>
              <p:spPr bwMode="auto">
                <a:xfrm>
                  <a:off x="5281"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grpSp>
          <p:grpSp>
            <p:nvGrpSpPr>
              <p:cNvPr id="23862" name="Group 210"/>
              <p:cNvGrpSpPr>
                <a:grpSpLocks/>
              </p:cNvGrpSpPr>
              <p:nvPr/>
            </p:nvGrpSpPr>
            <p:grpSpPr bwMode="auto">
              <a:xfrm>
                <a:off x="4044" y="1723"/>
                <a:ext cx="1272" cy="1"/>
                <a:chOff x="4044" y="1723"/>
                <a:chExt cx="1272" cy="1"/>
              </a:xfrm>
            </p:grpSpPr>
            <p:sp>
              <p:nvSpPr>
                <p:cNvPr id="23885" name="Line 211"/>
                <p:cNvSpPr>
                  <a:spLocks noChangeShapeType="1"/>
                </p:cNvSpPr>
                <p:nvPr/>
              </p:nvSpPr>
              <p:spPr bwMode="auto">
                <a:xfrm>
                  <a:off x="4044"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86" name="Line 212"/>
                <p:cNvSpPr>
                  <a:spLocks noChangeShapeType="1"/>
                </p:cNvSpPr>
                <p:nvPr/>
              </p:nvSpPr>
              <p:spPr bwMode="auto">
                <a:xfrm>
                  <a:off x="4106"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87" name="Line 213"/>
                <p:cNvSpPr>
                  <a:spLocks noChangeShapeType="1"/>
                </p:cNvSpPr>
                <p:nvPr/>
              </p:nvSpPr>
              <p:spPr bwMode="auto">
                <a:xfrm>
                  <a:off x="4167"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88" name="Line 214"/>
                <p:cNvSpPr>
                  <a:spLocks noChangeShapeType="1"/>
                </p:cNvSpPr>
                <p:nvPr/>
              </p:nvSpPr>
              <p:spPr bwMode="auto">
                <a:xfrm>
                  <a:off x="4229"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89" name="Line 215"/>
                <p:cNvSpPr>
                  <a:spLocks noChangeShapeType="1"/>
                </p:cNvSpPr>
                <p:nvPr/>
              </p:nvSpPr>
              <p:spPr bwMode="auto">
                <a:xfrm>
                  <a:off x="4291"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90" name="Line 216"/>
                <p:cNvSpPr>
                  <a:spLocks noChangeShapeType="1"/>
                </p:cNvSpPr>
                <p:nvPr/>
              </p:nvSpPr>
              <p:spPr bwMode="auto">
                <a:xfrm>
                  <a:off x="4353"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91" name="Line 217"/>
                <p:cNvSpPr>
                  <a:spLocks noChangeShapeType="1"/>
                </p:cNvSpPr>
                <p:nvPr/>
              </p:nvSpPr>
              <p:spPr bwMode="auto">
                <a:xfrm>
                  <a:off x="4415"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92" name="Line 218"/>
                <p:cNvSpPr>
                  <a:spLocks noChangeShapeType="1"/>
                </p:cNvSpPr>
                <p:nvPr/>
              </p:nvSpPr>
              <p:spPr bwMode="auto">
                <a:xfrm>
                  <a:off x="4477"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93" name="Line 219"/>
                <p:cNvSpPr>
                  <a:spLocks noChangeShapeType="1"/>
                </p:cNvSpPr>
                <p:nvPr/>
              </p:nvSpPr>
              <p:spPr bwMode="auto">
                <a:xfrm>
                  <a:off x="4539"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94" name="Line 220"/>
                <p:cNvSpPr>
                  <a:spLocks noChangeShapeType="1"/>
                </p:cNvSpPr>
                <p:nvPr/>
              </p:nvSpPr>
              <p:spPr bwMode="auto">
                <a:xfrm>
                  <a:off x="4601"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95" name="Line 221"/>
                <p:cNvSpPr>
                  <a:spLocks noChangeShapeType="1"/>
                </p:cNvSpPr>
                <p:nvPr/>
              </p:nvSpPr>
              <p:spPr bwMode="auto">
                <a:xfrm>
                  <a:off x="4662"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96" name="Line 222"/>
                <p:cNvSpPr>
                  <a:spLocks noChangeShapeType="1"/>
                </p:cNvSpPr>
                <p:nvPr/>
              </p:nvSpPr>
              <p:spPr bwMode="auto">
                <a:xfrm>
                  <a:off x="4724"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97" name="Line 223"/>
                <p:cNvSpPr>
                  <a:spLocks noChangeShapeType="1"/>
                </p:cNvSpPr>
                <p:nvPr/>
              </p:nvSpPr>
              <p:spPr bwMode="auto">
                <a:xfrm>
                  <a:off x="4786"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98" name="Line 224"/>
                <p:cNvSpPr>
                  <a:spLocks noChangeShapeType="1"/>
                </p:cNvSpPr>
                <p:nvPr/>
              </p:nvSpPr>
              <p:spPr bwMode="auto">
                <a:xfrm>
                  <a:off x="4848"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99" name="Line 225"/>
                <p:cNvSpPr>
                  <a:spLocks noChangeShapeType="1"/>
                </p:cNvSpPr>
                <p:nvPr/>
              </p:nvSpPr>
              <p:spPr bwMode="auto">
                <a:xfrm>
                  <a:off x="4910"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00" name="Line 226"/>
                <p:cNvSpPr>
                  <a:spLocks noChangeShapeType="1"/>
                </p:cNvSpPr>
                <p:nvPr/>
              </p:nvSpPr>
              <p:spPr bwMode="auto">
                <a:xfrm>
                  <a:off x="4972"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01" name="Line 227"/>
                <p:cNvSpPr>
                  <a:spLocks noChangeShapeType="1"/>
                </p:cNvSpPr>
                <p:nvPr/>
              </p:nvSpPr>
              <p:spPr bwMode="auto">
                <a:xfrm>
                  <a:off x="5034"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02" name="Line 228"/>
                <p:cNvSpPr>
                  <a:spLocks noChangeShapeType="1"/>
                </p:cNvSpPr>
                <p:nvPr/>
              </p:nvSpPr>
              <p:spPr bwMode="auto">
                <a:xfrm>
                  <a:off x="5096"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03" name="Line 229"/>
                <p:cNvSpPr>
                  <a:spLocks noChangeShapeType="1"/>
                </p:cNvSpPr>
                <p:nvPr/>
              </p:nvSpPr>
              <p:spPr bwMode="auto">
                <a:xfrm>
                  <a:off x="5157"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04" name="Line 230"/>
                <p:cNvSpPr>
                  <a:spLocks noChangeShapeType="1"/>
                </p:cNvSpPr>
                <p:nvPr/>
              </p:nvSpPr>
              <p:spPr bwMode="auto">
                <a:xfrm>
                  <a:off x="5219"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905" name="Line 231"/>
                <p:cNvSpPr>
                  <a:spLocks noChangeShapeType="1"/>
                </p:cNvSpPr>
                <p:nvPr/>
              </p:nvSpPr>
              <p:spPr bwMode="auto">
                <a:xfrm>
                  <a:off x="5281"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grpSp>
          <p:grpSp>
            <p:nvGrpSpPr>
              <p:cNvPr id="23863" name="Group 232"/>
              <p:cNvGrpSpPr>
                <a:grpSpLocks/>
              </p:cNvGrpSpPr>
              <p:nvPr/>
            </p:nvGrpSpPr>
            <p:grpSpPr bwMode="auto">
              <a:xfrm>
                <a:off x="4044" y="1922"/>
                <a:ext cx="1272" cy="1"/>
                <a:chOff x="4044" y="1922"/>
                <a:chExt cx="1272" cy="1"/>
              </a:xfrm>
            </p:grpSpPr>
            <p:sp>
              <p:nvSpPr>
                <p:cNvPr id="23864" name="Line 233"/>
                <p:cNvSpPr>
                  <a:spLocks noChangeShapeType="1"/>
                </p:cNvSpPr>
                <p:nvPr/>
              </p:nvSpPr>
              <p:spPr bwMode="auto">
                <a:xfrm>
                  <a:off x="4044"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65" name="Line 234"/>
                <p:cNvSpPr>
                  <a:spLocks noChangeShapeType="1"/>
                </p:cNvSpPr>
                <p:nvPr/>
              </p:nvSpPr>
              <p:spPr bwMode="auto">
                <a:xfrm>
                  <a:off x="4106"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66" name="Line 235"/>
                <p:cNvSpPr>
                  <a:spLocks noChangeShapeType="1"/>
                </p:cNvSpPr>
                <p:nvPr/>
              </p:nvSpPr>
              <p:spPr bwMode="auto">
                <a:xfrm>
                  <a:off x="4167"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67" name="Line 236"/>
                <p:cNvSpPr>
                  <a:spLocks noChangeShapeType="1"/>
                </p:cNvSpPr>
                <p:nvPr/>
              </p:nvSpPr>
              <p:spPr bwMode="auto">
                <a:xfrm>
                  <a:off x="4229"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68" name="Line 237"/>
                <p:cNvSpPr>
                  <a:spLocks noChangeShapeType="1"/>
                </p:cNvSpPr>
                <p:nvPr/>
              </p:nvSpPr>
              <p:spPr bwMode="auto">
                <a:xfrm>
                  <a:off x="4291"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69" name="Line 238"/>
                <p:cNvSpPr>
                  <a:spLocks noChangeShapeType="1"/>
                </p:cNvSpPr>
                <p:nvPr/>
              </p:nvSpPr>
              <p:spPr bwMode="auto">
                <a:xfrm>
                  <a:off x="4353"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70" name="Line 239"/>
                <p:cNvSpPr>
                  <a:spLocks noChangeShapeType="1"/>
                </p:cNvSpPr>
                <p:nvPr/>
              </p:nvSpPr>
              <p:spPr bwMode="auto">
                <a:xfrm>
                  <a:off x="4415"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71" name="Line 240"/>
                <p:cNvSpPr>
                  <a:spLocks noChangeShapeType="1"/>
                </p:cNvSpPr>
                <p:nvPr/>
              </p:nvSpPr>
              <p:spPr bwMode="auto">
                <a:xfrm>
                  <a:off x="4477"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72" name="Line 241"/>
                <p:cNvSpPr>
                  <a:spLocks noChangeShapeType="1"/>
                </p:cNvSpPr>
                <p:nvPr/>
              </p:nvSpPr>
              <p:spPr bwMode="auto">
                <a:xfrm>
                  <a:off x="4539"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73" name="Line 242"/>
                <p:cNvSpPr>
                  <a:spLocks noChangeShapeType="1"/>
                </p:cNvSpPr>
                <p:nvPr/>
              </p:nvSpPr>
              <p:spPr bwMode="auto">
                <a:xfrm>
                  <a:off x="4601"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74" name="Line 243"/>
                <p:cNvSpPr>
                  <a:spLocks noChangeShapeType="1"/>
                </p:cNvSpPr>
                <p:nvPr/>
              </p:nvSpPr>
              <p:spPr bwMode="auto">
                <a:xfrm>
                  <a:off x="4662"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75" name="Line 244"/>
                <p:cNvSpPr>
                  <a:spLocks noChangeShapeType="1"/>
                </p:cNvSpPr>
                <p:nvPr/>
              </p:nvSpPr>
              <p:spPr bwMode="auto">
                <a:xfrm>
                  <a:off x="4724"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76" name="Line 245"/>
                <p:cNvSpPr>
                  <a:spLocks noChangeShapeType="1"/>
                </p:cNvSpPr>
                <p:nvPr/>
              </p:nvSpPr>
              <p:spPr bwMode="auto">
                <a:xfrm>
                  <a:off x="4786"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77" name="Line 246"/>
                <p:cNvSpPr>
                  <a:spLocks noChangeShapeType="1"/>
                </p:cNvSpPr>
                <p:nvPr/>
              </p:nvSpPr>
              <p:spPr bwMode="auto">
                <a:xfrm>
                  <a:off x="4848"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78" name="Line 247"/>
                <p:cNvSpPr>
                  <a:spLocks noChangeShapeType="1"/>
                </p:cNvSpPr>
                <p:nvPr/>
              </p:nvSpPr>
              <p:spPr bwMode="auto">
                <a:xfrm>
                  <a:off x="4910"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79" name="Line 248"/>
                <p:cNvSpPr>
                  <a:spLocks noChangeShapeType="1"/>
                </p:cNvSpPr>
                <p:nvPr/>
              </p:nvSpPr>
              <p:spPr bwMode="auto">
                <a:xfrm>
                  <a:off x="4972"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80" name="Line 249"/>
                <p:cNvSpPr>
                  <a:spLocks noChangeShapeType="1"/>
                </p:cNvSpPr>
                <p:nvPr/>
              </p:nvSpPr>
              <p:spPr bwMode="auto">
                <a:xfrm>
                  <a:off x="5034"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81" name="Line 250"/>
                <p:cNvSpPr>
                  <a:spLocks noChangeShapeType="1"/>
                </p:cNvSpPr>
                <p:nvPr/>
              </p:nvSpPr>
              <p:spPr bwMode="auto">
                <a:xfrm>
                  <a:off x="5096"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82" name="Line 251"/>
                <p:cNvSpPr>
                  <a:spLocks noChangeShapeType="1"/>
                </p:cNvSpPr>
                <p:nvPr/>
              </p:nvSpPr>
              <p:spPr bwMode="auto">
                <a:xfrm>
                  <a:off x="5157"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83" name="Line 252"/>
                <p:cNvSpPr>
                  <a:spLocks noChangeShapeType="1"/>
                </p:cNvSpPr>
                <p:nvPr/>
              </p:nvSpPr>
              <p:spPr bwMode="auto">
                <a:xfrm>
                  <a:off x="5219"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884" name="Line 253"/>
                <p:cNvSpPr>
                  <a:spLocks noChangeShapeType="1"/>
                </p:cNvSpPr>
                <p:nvPr/>
              </p:nvSpPr>
              <p:spPr bwMode="auto">
                <a:xfrm>
                  <a:off x="5281"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grpSp>
        </p:grpSp>
        <p:grpSp>
          <p:nvGrpSpPr>
            <p:cNvPr id="23598" name="Group 254"/>
            <p:cNvGrpSpPr>
              <a:grpSpLocks/>
            </p:cNvGrpSpPr>
            <p:nvPr/>
          </p:nvGrpSpPr>
          <p:grpSpPr bwMode="auto">
            <a:xfrm>
              <a:off x="2683" y="1090"/>
              <a:ext cx="1209" cy="853"/>
              <a:chOff x="2683" y="1090"/>
              <a:chExt cx="1209" cy="853"/>
            </a:xfrm>
          </p:grpSpPr>
          <p:grpSp>
            <p:nvGrpSpPr>
              <p:cNvPr id="23599" name="Group 255"/>
              <p:cNvGrpSpPr>
                <a:grpSpLocks/>
              </p:cNvGrpSpPr>
              <p:nvPr/>
            </p:nvGrpSpPr>
            <p:grpSpPr bwMode="auto">
              <a:xfrm>
                <a:off x="2683" y="1090"/>
                <a:ext cx="1209" cy="22"/>
                <a:chOff x="2683" y="1090"/>
                <a:chExt cx="1209" cy="22"/>
              </a:xfrm>
            </p:grpSpPr>
            <p:grpSp>
              <p:nvGrpSpPr>
                <p:cNvPr id="23808" name="Group 256"/>
                <p:cNvGrpSpPr>
                  <a:grpSpLocks/>
                </p:cNvGrpSpPr>
                <p:nvPr/>
              </p:nvGrpSpPr>
              <p:grpSpPr bwMode="auto">
                <a:xfrm>
                  <a:off x="3246" y="1090"/>
                  <a:ext cx="83" cy="21"/>
                  <a:chOff x="3246" y="1090"/>
                  <a:chExt cx="83" cy="21"/>
                </a:xfrm>
              </p:grpSpPr>
              <p:sp>
                <p:nvSpPr>
                  <p:cNvPr id="23857" name="Arc 257"/>
                  <p:cNvSpPr>
                    <a:spLocks/>
                  </p:cNvSpPr>
                  <p:nvPr/>
                </p:nvSpPr>
                <p:spPr bwMode="auto">
                  <a:xfrm>
                    <a:off x="3246" y="1090"/>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58" name="Arc 258"/>
                  <p:cNvSpPr>
                    <a:spLocks/>
                  </p:cNvSpPr>
                  <p:nvPr/>
                </p:nvSpPr>
                <p:spPr bwMode="auto">
                  <a:xfrm>
                    <a:off x="3285"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09" name="Group 259"/>
                <p:cNvGrpSpPr>
                  <a:grpSpLocks/>
                </p:cNvGrpSpPr>
                <p:nvPr/>
              </p:nvGrpSpPr>
              <p:grpSpPr bwMode="auto">
                <a:xfrm>
                  <a:off x="2683" y="1090"/>
                  <a:ext cx="82" cy="21"/>
                  <a:chOff x="2683" y="1090"/>
                  <a:chExt cx="82" cy="21"/>
                </a:xfrm>
              </p:grpSpPr>
              <p:sp>
                <p:nvSpPr>
                  <p:cNvPr id="23855" name="Arc 260"/>
                  <p:cNvSpPr>
                    <a:spLocks/>
                  </p:cNvSpPr>
                  <p:nvPr/>
                </p:nvSpPr>
                <p:spPr bwMode="auto">
                  <a:xfrm>
                    <a:off x="2683"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56" name="Arc 261"/>
                  <p:cNvSpPr>
                    <a:spLocks/>
                  </p:cNvSpPr>
                  <p:nvPr/>
                </p:nvSpPr>
                <p:spPr bwMode="auto">
                  <a:xfrm>
                    <a:off x="2721"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10" name="Group 262"/>
                <p:cNvGrpSpPr>
                  <a:grpSpLocks/>
                </p:cNvGrpSpPr>
                <p:nvPr/>
              </p:nvGrpSpPr>
              <p:grpSpPr bwMode="auto">
                <a:xfrm>
                  <a:off x="2751" y="1090"/>
                  <a:ext cx="83" cy="21"/>
                  <a:chOff x="2751" y="1090"/>
                  <a:chExt cx="83" cy="21"/>
                </a:xfrm>
              </p:grpSpPr>
              <p:sp>
                <p:nvSpPr>
                  <p:cNvPr id="23853" name="Arc 263"/>
                  <p:cNvSpPr>
                    <a:spLocks/>
                  </p:cNvSpPr>
                  <p:nvPr/>
                </p:nvSpPr>
                <p:spPr bwMode="auto">
                  <a:xfrm>
                    <a:off x="2751"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54" name="Arc 264"/>
                  <p:cNvSpPr>
                    <a:spLocks/>
                  </p:cNvSpPr>
                  <p:nvPr/>
                </p:nvSpPr>
                <p:spPr bwMode="auto">
                  <a:xfrm>
                    <a:off x="2790"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11" name="Group 265"/>
                <p:cNvGrpSpPr>
                  <a:grpSpLocks/>
                </p:cNvGrpSpPr>
                <p:nvPr/>
              </p:nvGrpSpPr>
              <p:grpSpPr bwMode="auto">
                <a:xfrm>
                  <a:off x="2827" y="1090"/>
                  <a:ext cx="83" cy="22"/>
                  <a:chOff x="2827" y="1090"/>
                  <a:chExt cx="83" cy="22"/>
                </a:xfrm>
              </p:grpSpPr>
              <p:sp>
                <p:nvSpPr>
                  <p:cNvPr id="23851" name="Arc 266"/>
                  <p:cNvSpPr>
                    <a:spLocks/>
                  </p:cNvSpPr>
                  <p:nvPr/>
                </p:nvSpPr>
                <p:spPr bwMode="auto">
                  <a:xfrm>
                    <a:off x="2827"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52" name="Arc 267"/>
                  <p:cNvSpPr>
                    <a:spLocks/>
                  </p:cNvSpPr>
                  <p:nvPr/>
                </p:nvSpPr>
                <p:spPr bwMode="auto">
                  <a:xfrm>
                    <a:off x="2859" y="1093"/>
                    <a:ext cx="51" cy="19"/>
                  </a:xfrm>
                  <a:custGeom>
                    <a:avLst/>
                    <a:gdLst>
                      <a:gd name="T0" fmla="*/ 0 w 39769"/>
                      <a:gd name="T1" fmla="*/ 0 h 22903"/>
                      <a:gd name="T2" fmla="*/ 0 w 39769"/>
                      <a:gd name="T3" fmla="*/ 0 h 22903"/>
                      <a:gd name="T4" fmla="*/ 0 w 39769"/>
                      <a:gd name="T5" fmla="*/ 0 h 22903"/>
                      <a:gd name="T6" fmla="*/ 0 60000 65536"/>
                      <a:gd name="T7" fmla="*/ 0 60000 65536"/>
                      <a:gd name="T8" fmla="*/ 0 60000 65536"/>
                      <a:gd name="T9" fmla="*/ 0 w 39769"/>
                      <a:gd name="T10" fmla="*/ 0 h 22903"/>
                      <a:gd name="T11" fmla="*/ 39769 w 39769"/>
                      <a:gd name="T12" fmla="*/ 22903 h 22903"/>
                    </a:gdLst>
                    <a:ahLst/>
                    <a:cxnLst>
                      <a:cxn ang="T6">
                        <a:pos x="T0" y="T1"/>
                      </a:cxn>
                      <a:cxn ang="T7">
                        <a:pos x="T2" y="T3"/>
                      </a:cxn>
                      <a:cxn ang="T8">
                        <a:pos x="T4" y="T5"/>
                      </a:cxn>
                    </a:cxnLst>
                    <a:rect l="T9" t="T10" r="T11" b="T12"/>
                    <a:pathLst>
                      <a:path w="39769" h="22903" fill="none" extrusionOk="0">
                        <a:moveTo>
                          <a:pt x="39729" y="-1"/>
                        </a:moveTo>
                        <a:cubicBezTo>
                          <a:pt x="39755" y="433"/>
                          <a:pt x="39769" y="868"/>
                          <a:pt x="39769" y="1303"/>
                        </a:cubicBezTo>
                        <a:cubicBezTo>
                          <a:pt x="39769" y="13232"/>
                          <a:pt x="30098" y="22903"/>
                          <a:pt x="18169" y="22903"/>
                        </a:cubicBezTo>
                        <a:cubicBezTo>
                          <a:pt x="10819" y="22903"/>
                          <a:pt x="3973" y="19165"/>
                          <a:pt x="-1" y="12983"/>
                        </a:cubicBezTo>
                      </a:path>
                      <a:path w="39769" h="22903" stroke="0" extrusionOk="0">
                        <a:moveTo>
                          <a:pt x="39729" y="-1"/>
                        </a:moveTo>
                        <a:cubicBezTo>
                          <a:pt x="39755" y="433"/>
                          <a:pt x="39769" y="868"/>
                          <a:pt x="39769" y="1303"/>
                        </a:cubicBezTo>
                        <a:cubicBezTo>
                          <a:pt x="39769" y="13232"/>
                          <a:pt x="30098" y="22903"/>
                          <a:pt x="18169" y="22903"/>
                        </a:cubicBezTo>
                        <a:cubicBezTo>
                          <a:pt x="10819" y="22903"/>
                          <a:pt x="3973" y="19165"/>
                          <a:pt x="-1" y="12983"/>
                        </a:cubicBezTo>
                        <a:lnTo>
                          <a:pt x="18169" y="1303"/>
                        </a:lnTo>
                        <a:lnTo>
                          <a:pt x="39729"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12" name="Group 268"/>
                <p:cNvGrpSpPr>
                  <a:grpSpLocks/>
                </p:cNvGrpSpPr>
                <p:nvPr/>
              </p:nvGrpSpPr>
              <p:grpSpPr bwMode="auto">
                <a:xfrm>
                  <a:off x="2896" y="1090"/>
                  <a:ext cx="82" cy="21"/>
                  <a:chOff x="2896" y="1090"/>
                  <a:chExt cx="82" cy="21"/>
                </a:xfrm>
              </p:grpSpPr>
              <p:sp>
                <p:nvSpPr>
                  <p:cNvPr id="23849" name="Arc 269"/>
                  <p:cNvSpPr>
                    <a:spLocks/>
                  </p:cNvSpPr>
                  <p:nvPr/>
                </p:nvSpPr>
                <p:spPr bwMode="auto">
                  <a:xfrm>
                    <a:off x="2896"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50" name="Arc 270"/>
                  <p:cNvSpPr>
                    <a:spLocks/>
                  </p:cNvSpPr>
                  <p:nvPr/>
                </p:nvSpPr>
                <p:spPr bwMode="auto">
                  <a:xfrm>
                    <a:off x="2934"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13" name="Group 271"/>
                <p:cNvGrpSpPr>
                  <a:grpSpLocks/>
                </p:cNvGrpSpPr>
                <p:nvPr/>
              </p:nvGrpSpPr>
              <p:grpSpPr bwMode="auto">
                <a:xfrm>
                  <a:off x="2964" y="1090"/>
                  <a:ext cx="83" cy="21"/>
                  <a:chOff x="2964" y="1090"/>
                  <a:chExt cx="83" cy="21"/>
                </a:xfrm>
              </p:grpSpPr>
              <p:sp>
                <p:nvSpPr>
                  <p:cNvPr id="23847" name="Arc 272"/>
                  <p:cNvSpPr>
                    <a:spLocks/>
                  </p:cNvSpPr>
                  <p:nvPr/>
                </p:nvSpPr>
                <p:spPr bwMode="auto">
                  <a:xfrm>
                    <a:off x="2964" y="1090"/>
                    <a:ext cx="49"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48" name="Arc 273"/>
                  <p:cNvSpPr>
                    <a:spLocks/>
                  </p:cNvSpPr>
                  <p:nvPr/>
                </p:nvSpPr>
                <p:spPr bwMode="auto">
                  <a:xfrm>
                    <a:off x="3003"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14" name="Group 274"/>
                <p:cNvGrpSpPr>
                  <a:grpSpLocks/>
                </p:cNvGrpSpPr>
                <p:nvPr/>
              </p:nvGrpSpPr>
              <p:grpSpPr bwMode="auto">
                <a:xfrm>
                  <a:off x="3040" y="1090"/>
                  <a:ext cx="76" cy="21"/>
                  <a:chOff x="3040" y="1090"/>
                  <a:chExt cx="76" cy="21"/>
                </a:xfrm>
              </p:grpSpPr>
              <p:sp>
                <p:nvSpPr>
                  <p:cNvPr id="23845" name="Arc 275"/>
                  <p:cNvSpPr>
                    <a:spLocks/>
                  </p:cNvSpPr>
                  <p:nvPr/>
                </p:nvSpPr>
                <p:spPr bwMode="auto">
                  <a:xfrm>
                    <a:off x="3040"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46" name="Arc 276"/>
                  <p:cNvSpPr>
                    <a:spLocks/>
                  </p:cNvSpPr>
                  <p:nvPr/>
                </p:nvSpPr>
                <p:spPr bwMode="auto">
                  <a:xfrm>
                    <a:off x="3072"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15" name="Group 277"/>
                <p:cNvGrpSpPr>
                  <a:grpSpLocks/>
                </p:cNvGrpSpPr>
                <p:nvPr/>
              </p:nvGrpSpPr>
              <p:grpSpPr bwMode="auto">
                <a:xfrm>
                  <a:off x="3109" y="1090"/>
                  <a:ext cx="82" cy="21"/>
                  <a:chOff x="3109" y="1090"/>
                  <a:chExt cx="82" cy="21"/>
                </a:xfrm>
              </p:grpSpPr>
              <p:sp>
                <p:nvSpPr>
                  <p:cNvPr id="23843" name="Arc 278"/>
                  <p:cNvSpPr>
                    <a:spLocks/>
                  </p:cNvSpPr>
                  <p:nvPr/>
                </p:nvSpPr>
                <p:spPr bwMode="auto">
                  <a:xfrm>
                    <a:off x="3109"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44" name="Arc 279"/>
                  <p:cNvSpPr>
                    <a:spLocks/>
                  </p:cNvSpPr>
                  <p:nvPr/>
                </p:nvSpPr>
                <p:spPr bwMode="auto">
                  <a:xfrm>
                    <a:off x="3147"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16" name="Group 280"/>
                <p:cNvGrpSpPr>
                  <a:grpSpLocks/>
                </p:cNvGrpSpPr>
                <p:nvPr/>
              </p:nvGrpSpPr>
              <p:grpSpPr bwMode="auto">
                <a:xfrm>
                  <a:off x="3178" y="1090"/>
                  <a:ext cx="82" cy="21"/>
                  <a:chOff x="3178" y="1090"/>
                  <a:chExt cx="82" cy="21"/>
                </a:xfrm>
              </p:grpSpPr>
              <p:sp>
                <p:nvSpPr>
                  <p:cNvPr id="23841" name="Arc 281"/>
                  <p:cNvSpPr>
                    <a:spLocks/>
                  </p:cNvSpPr>
                  <p:nvPr/>
                </p:nvSpPr>
                <p:spPr bwMode="auto">
                  <a:xfrm>
                    <a:off x="3178"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42" name="Arc 282"/>
                  <p:cNvSpPr>
                    <a:spLocks/>
                  </p:cNvSpPr>
                  <p:nvPr/>
                </p:nvSpPr>
                <p:spPr bwMode="auto">
                  <a:xfrm>
                    <a:off x="3216"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17" name="Group 283"/>
                <p:cNvGrpSpPr>
                  <a:grpSpLocks/>
                </p:cNvGrpSpPr>
                <p:nvPr/>
              </p:nvGrpSpPr>
              <p:grpSpPr bwMode="auto">
                <a:xfrm>
                  <a:off x="3322" y="1090"/>
                  <a:ext cx="76" cy="22"/>
                  <a:chOff x="3322" y="1090"/>
                  <a:chExt cx="76" cy="22"/>
                </a:xfrm>
              </p:grpSpPr>
              <p:sp>
                <p:nvSpPr>
                  <p:cNvPr id="23839" name="Arc 284"/>
                  <p:cNvSpPr>
                    <a:spLocks/>
                  </p:cNvSpPr>
                  <p:nvPr/>
                </p:nvSpPr>
                <p:spPr bwMode="auto">
                  <a:xfrm>
                    <a:off x="3322"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40" name="Arc 285"/>
                  <p:cNvSpPr>
                    <a:spLocks/>
                  </p:cNvSpPr>
                  <p:nvPr/>
                </p:nvSpPr>
                <p:spPr bwMode="auto">
                  <a:xfrm>
                    <a:off x="3353" y="1093"/>
                    <a:ext cx="45" cy="19"/>
                  </a:xfrm>
                  <a:custGeom>
                    <a:avLst/>
                    <a:gdLst>
                      <a:gd name="T0" fmla="*/ 0 w 39875"/>
                      <a:gd name="T1" fmla="*/ 0 h 22912"/>
                      <a:gd name="T2" fmla="*/ 0 w 39875"/>
                      <a:gd name="T3" fmla="*/ 0 h 22912"/>
                      <a:gd name="T4" fmla="*/ 0 w 39875"/>
                      <a:gd name="T5" fmla="*/ 0 h 22912"/>
                      <a:gd name="T6" fmla="*/ 0 60000 65536"/>
                      <a:gd name="T7" fmla="*/ 0 60000 65536"/>
                      <a:gd name="T8" fmla="*/ 0 60000 65536"/>
                      <a:gd name="T9" fmla="*/ 0 w 39875"/>
                      <a:gd name="T10" fmla="*/ 0 h 22912"/>
                      <a:gd name="T11" fmla="*/ 39875 w 39875"/>
                      <a:gd name="T12" fmla="*/ 22912 h 22912"/>
                    </a:gdLst>
                    <a:ahLst/>
                    <a:cxnLst>
                      <a:cxn ang="T6">
                        <a:pos x="T0" y="T1"/>
                      </a:cxn>
                      <a:cxn ang="T7">
                        <a:pos x="T2" y="T3"/>
                      </a:cxn>
                      <a:cxn ang="T8">
                        <a:pos x="T4" y="T5"/>
                      </a:cxn>
                    </a:cxnLst>
                    <a:rect l="T9" t="T10" r="T11" b="T12"/>
                    <a:pathLst>
                      <a:path w="39875" h="22912" fill="none" extrusionOk="0">
                        <a:moveTo>
                          <a:pt x="39835" y="-1"/>
                        </a:moveTo>
                        <a:cubicBezTo>
                          <a:pt x="39861" y="436"/>
                          <a:pt x="39875" y="874"/>
                          <a:pt x="39875" y="1312"/>
                        </a:cubicBezTo>
                        <a:cubicBezTo>
                          <a:pt x="39875" y="13241"/>
                          <a:pt x="30204" y="22912"/>
                          <a:pt x="18275" y="22912"/>
                        </a:cubicBezTo>
                        <a:cubicBezTo>
                          <a:pt x="10855" y="22912"/>
                          <a:pt x="3954" y="19103"/>
                          <a:pt x="-1" y="12825"/>
                        </a:cubicBezTo>
                      </a:path>
                      <a:path w="39875" h="22912" stroke="0" extrusionOk="0">
                        <a:moveTo>
                          <a:pt x="39835" y="-1"/>
                        </a:moveTo>
                        <a:cubicBezTo>
                          <a:pt x="39861" y="436"/>
                          <a:pt x="39875" y="874"/>
                          <a:pt x="39875" y="1312"/>
                        </a:cubicBezTo>
                        <a:cubicBezTo>
                          <a:pt x="39875" y="13241"/>
                          <a:pt x="30204" y="22912"/>
                          <a:pt x="18275" y="22912"/>
                        </a:cubicBezTo>
                        <a:cubicBezTo>
                          <a:pt x="10855" y="22912"/>
                          <a:pt x="3954" y="19103"/>
                          <a:pt x="-1" y="12825"/>
                        </a:cubicBezTo>
                        <a:lnTo>
                          <a:pt x="18275" y="1312"/>
                        </a:lnTo>
                        <a:lnTo>
                          <a:pt x="39835"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18" name="Group 286"/>
                <p:cNvGrpSpPr>
                  <a:grpSpLocks/>
                </p:cNvGrpSpPr>
                <p:nvPr/>
              </p:nvGrpSpPr>
              <p:grpSpPr bwMode="auto">
                <a:xfrm>
                  <a:off x="3391" y="1090"/>
                  <a:ext cx="82" cy="21"/>
                  <a:chOff x="3391" y="1090"/>
                  <a:chExt cx="82" cy="21"/>
                </a:xfrm>
              </p:grpSpPr>
              <p:sp>
                <p:nvSpPr>
                  <p:cNvPr id="23837" name="Arc 287"/>
                  <p:cNvSpPr>
                    <a:spLocks/>
                  </p:cNvSpPr>
                  <p:nvPr/>
                </p:nvSpPr>
                <p:spPr bwMode="auto">
                  <a:xfrm>
                    <a:off x="3391"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38" name="Arc 288"/>
                  <p:cNvSpPr>
                    <a:spLocks/>
                  </p:cNvSpPr>
                  <p:nvPr/>
                </p:nvSpPr>
                <p:spPr bwMode="auto">
                  <a:xfrm>
                    <a:off x="3429"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19" name="Group 289"/>
                <p:cNvGrpSpPr>
                  <a:grpSpLocks/>
                </p:cNvGrpSpPr>
                <p:nvPr/>
              </p:nvGrpSpPr>
              <p:grpSpPr bwMode="auto">
                <a:xfrm>
                  <a:off x="3459" y="1090"/>
                  <a:ext cx="83" cy="21"/>
                  <a:chOff x="3459" y="1090"/>
                  <a:chExt cx="83" cy="21"/>
                </a:xfrm>
              </p:grpSpPr>
              <p:sp>
                <p:nvSpPr>
                  <p:cNvPr id="23835" name="Arc 290"/>
                  <p:cNvSpPr>
                    <a:spLocks/>
                  </p:cNvSpPr>
                  <p:nvPr/>
                </p:nvSpPr>
                <p:spPr bwMode="auto">
                  <a:xfrm>
                    <a:off x="3459" y="1090"/>
                    <a:ext cx="49"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36" name="Arc 291"/>
                  <p:cNvSpPr>
                    <a:spLocks/>
                  </p:cNvSpPr>
                  <p:nvPr/>
                </p:nvSpPr>
                <p:spPr bwMode="auto">
                  <a:xfrm>
                    <a:off x="3498"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20" name="Group 292"/>
                <p:cNvGrpSpPr>
                  <a:grpSpLocks/>
                </p:cNvGrpSpPr>
                <p:nvPr/>
              </p:nvGrpSpPr>
              <p:grpSpPr bwMode="auto">
                <a:xfrm>
                  <a:off x="3528" y="1090"/>
                  <a:ext cx="83" cy="21"/>
                  <a:chOff x="3528" y="1090"/>
                  <a:chExt cx="83" cy="21"/>
                </a:xfrm>
              </p:grpSpPr>
              <p:sp>
                <p:nvSpPr>
                  <p:cNvPr id="23833" name="Arc 293"/>
                  <p:cNvSpPr>
                    <a:spLocks/>
                  </p:cNvSpPr>
                  <p:nvPr/>
                </p:nvSpPr>
                <p:spPr bwMode="auto">
                  <a:xfrm>
                    <a:off x="3528" y="1090"/>
                    <a:ext cx="55"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34" name="Arc 294"/>
                  <p:cNvSpPr>
                    <a:spLocks/>
                  </p:cNvSpPr>
                  <p:nvPr/>
                </p:nvSpPr>
                <p:spPr bwMode="auto">
                  <a:xfrm>
                    <a:off x="3567"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21" name="Group 295"/>
                <p:cNvGrpSpPr>
                  <a:grpSpLocks/>
                </p:cNvGrpSpPr>
                <p:nvPr/>
              </p:nvGrpSpPr>
              <p:grpSpPr bwMode="auto">
                <a:xfrm>
                  <a:off x="3604" y="1090"/>
                  <a:ext cx="82" cy="21"/>
                  <a:chOff x="3604" y="1090"/>
                  <a:chExt cx="82" cy="21"/>
                </a:xfrm>
              </p:grpSpPr>
              <p:sp>
                <p:nvSpPr>
                  <p:cNvPr id="23831" name="Arc 296"/>
                  <p:cNvSpPr>
                    <a:spLocks/>
                  </p:cNvSpPr>
                  <p:nvPr/>
                </p:nvSpPr>
                <p:spPr bwMode="auto">
                  <a:xfrm>
                    <a:off x="3604"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32" name="Arc 297"/>
                  <p:cNvSpPr>
                    <a:spLocks/>
                  </p:cNvSpPr>
                  <p:nvPr/>
                </p:nvSpPr>
                <p:spPr bwMode="auto">
                  <a:xfrm>
                    <a:off x="3642"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22" name="Group 298"/>
                <p:cNvGrpSpPr>
                  <a:grpSpLocks/>
                </p:cNvGrpSpPr>
                <p:nvPr/>
              </p:nvGrpSpPr>
              <p:grpSpPr bwMode="auto">
                <a:xfrm>
                  <a:off x="3673" y="1090"/>
                  <a:ext cx="82" cy="21"/>
                  <a:chOff x="3673" y="1090"/>
                  <a:chExt cx="82" cy="21"/>
                </a:xfrm>
              </p:grpSpPr>
              <p:sp>
                <p:nvSpPr>
                  <p:cNvPr id="23829" name="Arc 299"/>
                  <p:cNvSpPr>
                    <a:spLocks/>
                  </p:cNvSpPr>
                  <p:nvPr/>
                </p:nvSpPr>
                <p:spPr bwMode="auto">
                  <a:xfrm>
                    <a:off x="3673"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30" name="Arc 300"/>
                  <p:cNvSpPr>
                    <a:spLocks/>
                  </p:cNvSpPr>
                  <p:nvPr/>
                </p:nvSpPr>
                <p:spPr bwMode="auto">
                  <a:xfrm>
                    <a:off x="3711"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23" name="Group 301"/>
                <p:cNvGrpSpPr>
                  <a:grpSpLocks/>
                </p:cNvGrpSpPr>
                <p:nvPr/>
              </p:nvGrpSpPr>
              <p:grpSpPr bwMode="auto">
                <a:xfrm>
                  <a:off x="3741" y="1090"/>
                  <a:ext cx="83" cy="21"/>
                  <a:chOff x="3741" y="1090"/>
                  <a:chExt cx="83" cy="21"/>
                </a:xfrm>
              </p:grpSpPr>
              <p:sp>
                <p:nvSpPr>
                  <p:cNvPr id="23827" name="Arc 302"/>
                  <p:cNvSpPr>
                    <a:spLocks/>
                  </p:cNvSpPr>
                  <p:nvPr/>
                </p:nvSpPr>
                <p:spPr bwMode="auto">
                  <a:xfrm>
                    <a:off x="3741"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28" name="Arc 303"/>
                  <p:cNvSpPr>
                    <a:spLocks/>
                  </p:cNvSpPr>
                  <p:nvPr/>
                </p:nvSpPr>
                <p:spPr bwMode="auto">
                  <a:xfrm>
                    <a:off x="3780"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824" name="Group 304"/>
                <p:cNvGrpSpPr>
                  <a:grpSpLocks/>
                </p:cNvGrpSpPr>
                <p:nvPr/>
              </p:nvGrpSpPr>
              <p:grpSpPr bwMode="auto">
                <a:xfrm>
                  <a:off x="3817" y="1090"/>
                  <a:ext cx="75" cy="21"/>
                  <a:chOff x="3817" y="1090"/>
                  <a:chExt cx="75" cy="21"/>
                </a:xfrm>
              </p:grpSpPr>
              <p:sp>
                <p:nvSpPr>
                  <p:cNvPr id="23825" name="Arc 305"/>
                  <p:cNvSpPr>
                    <a:spLocks/>
                  </p:cNvSpPr>
                  <p:nvPr/>
                </p:nvSpPr>
                <p:spPr bwMode="auto">
                  <a:xfrm>
                    <a:off x="3817"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26" name="Arc 306"/>
                  <p:cNvSpPr>
                    <a:spLocks/>
                  </p:cNvSpPr>
                  <p:nvPr/>
                </p:nvSpPr>
                <p:spPr bwMode="auto">
                  <a:xfrm>
                    <a:off x="3848"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grpSp>
            <p:nvGrpSpPr>
              <p:cNvPr id="23600" name="Group 307"/>
              <p:cNvGrpSpPr>
                <a:grpSpLocks/>
              </p:cNvGrpSpPr>
              <p:nvPr/>
            </p:nvGrpSpPr>
            <p:grpSpPr bwMode="auto">
              <a:xfrm>
                <a:off x="2683" y="1296"/>
                <a:ext cx="1209" cy="21"/>
                <a:chOff x="2683" y="1296"/>
                <a:chExt cx="1209" cy="21"/>
              </a:xfrm>
            </p:grpSpPr>
            <p:grpSp>
              <p:nvGrpSpPr>
                <p:cNvPr id="23757" name="Group 308"/>
                <p:cNvGrpSpPr>
                  <a:grpSpLocks/>
                </p:cNvGrpSpPr>
                <p:nvPr/>
              </p:nvGrpSpPr>
              <p:grpSpPr bwMode="auto">
                <a:xfrm>
                  <a:off x="3246" y="1296"/>
                  <a:ext cx="83" cy="21"/>
                  <a:chOff x="3246" y="1296"/>
                  <a:chExt cx="83" cy="21"/>
                </a:xfrm>
              </p:grpSpPr>
              <p:sp>
                <p:nvSpPr>
                  <p:cNvPr id="23806" name="Arc 309"/>
                  <p:cNvSpPr>
                    <a:spLocks/>
                  </p:cNvSpPr>
                  <p:nvPr/>
                </p:nvSpPr>
                <p:spPr bwMode="auto">
                  <a:xfrm>
                    <a:off x="3246"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07" name="Arc 310"/>
                  <p:cNvSpPr>
                    <a:spLocks/>
                  </p:cNvSpPr>
                  <p:nvPr/>
                </p:nvSpPr>
                <p:spPr bwMode="auto">
                  <a:xfrm>
                    <a:off x="3286"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58" name="Group 311"/>
                <p:cNvGrpSpPr>
                  <a:grpSpLocks/>
                </p:cNvGrpSpPr>
                <p:nvPr/>
              </p:nvGrpSpPr>
              <p:grpSpPr bwMode="auto">
                <a:xfrm>
                  <a:off x="2683" y="1296"/>
                  <a:ext cx="82" cy="21"/>
                  <a:chOff x="2683" y="1296"/>
                  <a:chExt cx="82" cy="21"/>
                </a:xfrm>
              </p:grpSpPr>
              <p:sp>
                <p:nvSpPr>
                  <p:cNvPr id="23804" name="Arc 312"/>
                  <p:cNvSpPr>
                    <a:spLocks/>
                  </p:cNvSpPr>
                  <p:nvPr/>
                </p:nvSpPr>
                <p:spPr bwMode="auto">
                  <a:xfrm>
                    <a:off x="2683"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05" name="Arc 313"/>
                  <p:cNvSpPr>
                    <a:spLocks/>
                  </p:cNvSpPr>
                  <p:nvPr/>
                </p:nvSpPr>
                <p:spPr bwMode="auto">
                  <a:xfrm>
                    <a:off x="2722"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59" name="Group 314"/>
                <p:cNvGrpSpPr>
                  <a:grpSpLocks/>
                </p:cNvGrpSpPr>
                <p:nvPr/>
              </p:nvGrpSpPr>
              <p:grpSpPr bwMode="auto">
                <a:xfrm>
                  <a:off x="2751" y="1296"/>
                  <a:ext cx="83" cy="21"/>
                  <a:chOff x="2751" y="1296"/>
                  <a:chExt cx="83" cy="21"/>
                </a:xfrm>
              </p:grpSpPr>
              <p:sp>
                <p:nvSpPr>
                  <p:cNvPr id="23802" name="Arc 315"/>
                  <p:cNvSpPr>
                    <a:spLocks/>
                  </p:cNvSpPr>
                  <p:nvPr/>
                </p:nvSpPr>
                <p:spPr bwMode="auto">
                  <a:xfrm>
                    <a:off x="2751"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03" name="Arc 316"/>
                  <p:cNvSpPr>
                    <a:spLocks/>
                  </p:cNvSpPr>
                  <p:nvPr/>
                </p:nvSpPr>
                <p:spPr bwMode="auto">
                  <a:xfrm>
                    <a:off x="2791"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60" name="Group 317"/>
                <p:cNvGrpSpPr>
                  <a:grpSpLocks/>
                </p:cNvGrpSpPr>
                <p:nvPr/>
              </p:nvGrpSpPr>
              <p:grpSpPr bwMode="auto">
                <a:xfrm>
                  <a:off x="2827" y="1296"/>
                  <a:ext cx="83" cy="21"/>
                  <a:chOff x="2827" y="1296"/>
                  <a:chExt cx="83" cy="21"/>
                </a:xfrm>
              </p:grpSpPr>
              <p:sp>
                <p:nvSpPr>
                  <p:cNvPr id="23800" name="Arc 318"/>
                  <p:cNvSpPr>
                    <a:spLocks/>
                  </p:cNvSpPr>
                  <p:nvPr/>
                </p:nvSpPr>
                <p:spPr bwMode="auto">
                  <a:xfrm>
                    <a:off x="2827"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801" name="Arc 319"/>
                  <p:cNvSpPr>
                    <a:spLocks/>
                  </p:cNvSpPr>
                  <p:nvPr/>
                </p:nvSpPr>
                <p:spPr bwMode="auto">
                  <a:xfrm>
                    <a:off x="2860" y="1300"/>
                    <a:ext cx="50" cy="17"/>
                  </a:xfrm>
                  <a:custGeom>
                    <a:avLst/>
                    <a:gdLst>
                      <a:gd name="T0" fmla="*/ 0 w 39002"/>
                      <a:gd name="T1" fmla="*/ 0 h 21600"/>
                      <a:gd name="T2" fmla="*/ 0 w 39002"/>
                      <a:gd name="T3" fmla="*/ 0 h 21600"/>
                      <a:gd name="T4" fmla="*/ 0 w 39002"/>
                      <a:gd name="T5" fmla="*/ 0 h 21600"/>
                      <a:gd name="T6" fmla="*/ 0 60000 65536"/>
                      <a:gd name="T7" fmla="*/ 0 60000 65536"/>
                      <a:gd name="T8" fmla="*/ 0 60000 65536"/>
                      <a:gd name="T9" fmla="*/ 0 w 39002"/>
                      <a:gd name="T10" fmla="*/ 0 h 21600"/>
                      <a:gd name="T11" fmla="*/ 39002 w 39002"/>
                      <a:gd name="T12" fmla="*/ 21600 h 21600"/>
                    </a:gdLst>
                    <a:ahLst/>
                    <a:cxnLst>
                      <a:cxn ang="T6">
                        <a:pos x="T0" y="T1"/>
                      </a:cxn>
                      <a:cxn ang="T7">
                        <a:pos x="T2" y="T3"/>
                      </a:cxn>
                      <a:cxn ang="T8">
                        <a:pos x="T4" y="T5"/>
                      </a:cxn>
                    </a:cxnLst>
                    <a:rect l="T9" t="T10" r="T11" b="T12"/>
                    <a:pathLst>
                      <a:path w="39002" h="21600" fill="none" extrusionOk="0">
                        <a:moveTo>
                          <a:pt x="39002" y="0"/>
                        </a:moveTo>
                        <a:cubicBezTo>
                          <a:pt x="39002" y="11929"/>
                          <a:pt x="29331" y="21600"/>
                          <a:pt x="17402" y="21600"/>
                        </a:cubicBezTo>
                        <a:cubicBezTo>
                          <a:pt x="10530" y="21600"/>
                          <a:pt x="4069" y="18330"/>
                          <a:pt x="-1" y="12795"/>
                        </a:cubicBezTo>
                      </a:path>
                      <a:path w="39002" h="21600" stroke="0" extrusionOk="0">
                        <a:moveTo>
                          <a:pt x="39002" y="0"/>
                        </a:moveTo>
                        <a:cubicBezTo>
                          <a:pt x="39002" y="11929"/>
                          <a:pt x="29331" y="21600"/>
                          <a:pt x="17402" y="21600"/>
                        </a:cubicBezTo>
                        <a:cubicBezTo>
                          <a:pt x="10530" y="21600"/>
                          <a:pt x="4069" y="18330"/>
                          <a:pt x="-1" y="12795"/>
                        </a:cubicBezTo>
                        <a:lnTo>
                          <a:pt x="17402" y="0"/>
                        </a:lnTo>
                        <a:lnTo>
                          <a:pt x="39002"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61" name="Group 320"/>
                <p:cNvGrpSpPr>
                  <a:grpSpLocks/>
                </p:cNvGrpSpPr>
                <p:nvPr/>
              </p:nvGrpSpPr>
              <p:grpSpPr bwMode="auto">
                <a:xfrm>
                  <a:off x="2896" y="1296"/>
                  <a:ext cx="82" cy="21"/>
                  <a:chOff x="2896" y="1296"/>
                  <a:chExt cx="82" cy="21"/>
                </a:xfrm>
              </p:grpSpPr>
              <p:sp>
                <p:nvSpPr>
                  <p:cNvPr id="23798" name="Arc 321"/>
                  <p:cNvSpPr>
                    <a:spLocks/>
                  </p:cNvSpPr>
                  <p:nvPr/>
                </p:nvSpPr>
                <p:spPr bwMode="auto">
                  <a:xfrm>
                    <a:off x="2896"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99" name="Arc 322"/>
                  <p:cNvSpPr>
                    <a:spLocks/>
                  </p:cNvSpPr>
                  <p:nvPr/>
                </p:nvSpPr>
                <p:spPr bwMode="auto">
                  <a:xfrm>
                    <a:off x="2935"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62" name="Group 323"/>
                <p:cNvGrpSpPr>
                  <a:grpSpLocks/>
                </p:cNvGrpSpPr>
                <p:nvPr/>
              </p:nvGrpSpPr>
              <p:grpSpPr bwMode="auto">
                <a:xfrm>
                  <a:off x="2965" y="1296"/>
                  <a:ext cx="82" cy="21"/>
                  <a:chOff x="2965" y="1296"/>
                  <a:chExt cx="82" cy="21"/>
                </a:xfrm>
              </p:grpSpPr>
              <p:sp>
                <p:nvSpPr>
                  <p:cNvPr id="23796" name="Arc 324"/>
                  <p:cNvSpPr>
                    <a:spLocks/>
                  </p:cNvSpPr>
                  <p:nvPr/>
                </p:nvSpPr>
                <p:spPr bwMode="auto">
                  <a:xfrm>
                    <a:off x="2965" y="1296"/>
                    <a:ext cx="49" cy="18"/>
                  </a:xfrm>
                  <a:custGeom>
                    <a:avLst/>
                    <a:gdLst>
                      <a:gd name="T0" fmla="*/ 0 w 43126"/>
                      <a:gd name="T1" fmla="*/ 0 h 21600"/>
                      <a:gd name="T2" fmla="*/ 0 w 43126"/>
                      <a:gd name="T3" fmla="*/ 0 h 21600"/>
                      <a:gd name="T4" fmla="*/ 0 w 43126"/>
                      <a:gd name="T5" fmla="*/ 0 h 21600"/>
                      <a:gd name="T6" fmla="*/ 0 60000 65536"/>
                      <a:gd name="T7" fmla="*/ 0 60000 65536"/>
                      <a:gd name="T8" fmla="*/ 0 60000 65536"/>
                      <a:gd name="T9" fmla="*/ 0 w 43126"/>
                      <a:gd name="T10" fmla="*/ 0 h 21600"/>
                      <a:gd name="T11" fmla="*/ 43126 w 43126"/>
                      <a:gd name="T12" fmla="*/ 21600 h 21600"/>
                    </a:gdLst>
                    <a:ahLst/>
                    <a:cxnLst>
                      <a:cxn ang="T6">
                        <a:pos x="T0" y="T1"/>
                      </a:cxn>
                      <a:cxn ang="T7">
                        <a:pos x="T2" y="T3"/>
                      </a:cxn>
                      <a:cxn ang="T8">
                        <a:pos x="T4" y="T5"/>
                      </a:cxn>
                    </a:cxnLst>
                    <a:rect l="T9" t="T10" r="T11" b="T12"/>
                    <a:pathLst>
                      <a:path w="43126" h="21600" fill="none" extrusionOk="0">
                        <a:moveTo>
                          <a:pt x="-1" y="20392"/>
                        </a:moveTo>
                        <a:cubicBezTo>
                          <a:pt x="640" y="8950"/>
                          <a:pt x="10105" y="-1"/>
                          <a:pt x="21566" y="0"/>
                        </a:cubicBezTo>
                        <a:cubicBezTo>
                          <a:pt x="32985" y="0"/>
                          <a:pt x="42432" y="8889"/>
                          <a:pt x="43126" y="20287"/>
                        </a:cubicBezTo>
                      </a:path>
                      <a:path w="43126" h="21600" stroke="0" extrusionOk="0">
                        <a:moveTo>
                          <a:pt x="-1" y="20392"/>
                        </a:moveTo>
                        <a:cubicBezTo>
                          <a:pt x="640" y="8950"/>
                          <a:pt x="10105" y="-1"/>
                          <a:pt x="21566" y="0"/>
                        </a:cubicBezTo>
                        <a:cubicBezTo>
                          <a:pt x="32985" y="0"/>
                          <a:pt x="42432" y="8889"/>
                          <a:pt x="43126" y="20287"/>
                        </a:cubicBezTo>
                        <a:lnTo>
                          <a:pt x="21566" y="21600"/>
                        </a:lnTo>
                        <a:lnTo>
                          <a:pt x="-1" y="20392"/>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97" name="Arc 325"/>
                  <p:cNvSpPr>
                    <a:spLocks/>
                  </p:cNvSpPr>
                  <p:nvPr/>
                </p:nvSpPr>
                <p:spPr bwMode="auto">
                  <a:xfrm>
                    <a:off x="3004"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63" name="Group 326"/>
                <p:cNvGrpSpPr>
                  <a:grpSpLocks/>
                </p:cNvGrpSpPr>
                <p:nvPr/>
              </p:nvGrpSpPr>
              <p:grpSpPr bwMode="auto">
                <a:xfrm>
                  <a:off x="3040" y="1296"/>
                  <a:ext cx="76" cy="21"/>
                  <a:chOff x="3040" y="1296"/>
                  <a:chExt cx="76" cy="21"/>
                </a:xfrm>
              </p:grpSpPr>
              <p:sp>
                <p:nvSpPr>
                  <p:cNvPr id="23794" name="Arc 327"/>
                  <p:cNvSpPr>
                    <a:spLocks/>
                  </p:cNvSpPr>
                  <p:nvPr/>
                </p:nvSpPr>
                <p:spPr bwMode="auto">
                  <a:xfrm>
                    <a:off x="3040"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95" name="Arc 328"/>
                  <p:cNvSpPr>
                    <a:spLocks/>
                  </p:cNvSpPr>
                  <p:nvPr/>
                </p:nvSpPr>
                <p:spPr bwMode="auto">
                  <a:xfrm>
                    <a:off x="3073"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64" name="Group 329"/>
                <p:cNvGrpSpPr>
                  <a:grpSpLocks/>
                </p:cNvGrpSpPr>
                <p:nvPr/>
              </p:nvGrpSpPr>
              <p:grpSpPr bwMode="auto">
                <a:xfrm>
                  <a:off x="3109" y="1296"/>
                  <a:ext cx="82" cy="21"/>
                  <a:chOff x="3109" y="1296"/>
                  <a:chExt cx="82" cy="21"/>
                </a:xfrm>
              </p:grpSpPr>
              <p:sp>
                <p:nvSpPr>
                  <p:cNvPr id="23792" name="Arc 330"/>
                  <p:cNvSpPr>
                    <a:spLocks/>
                  </p:cNvSpPr>
                  <p:nvPr/>
                </p:nvSpPr>
                <p:spPr bwMode="auto">
                  <a:xfrm>
                    <a:off x="3109"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93" name="Arc 331"/>
                  <p:cNvSpPr>
                    <a:spLocks/>
                  </p:cNvSpPr>
                  <p:nvPr/>
                </p:nvSpPr>
                <p:spPr bwMode="auto">
                  <a:xfrm>
                    <a:off x="3148"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65" name="Group 332"/>
                <p:cNvGrpSpPr>
                  <a:grpSpLocks/>
                </p:cNvGrpSpPr>
                <p:nvPr/>
              </p:nvGrpSpPr>
              <p:grpSpPr bwMode="auto">
                <a:xfrm>
                  <a:off x="3178" y="1296"/>
                  <a:ext cx="82" cy="21"/>
                  <a:chOff x="3178" y="1296"/>
                  <a:chExt cx="82" cy="21"/>
                </a:xfrm>
              </p:grpSpPr>
              <p:sp>
                <p:nvSpPr>
                  <p:cNvPr id="23790" name="Arc 333"/>
                  <p:cNvSpPr>
                    <a:spLocks/>
                  </p:cNvSpPr>
                  <p:nvPr/>
                </p:nvSpPr>
                <p:spPr bwMode="auto">
                  <a:xfrm>
                    <a:off x="3178"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91" name="Arc 334"/>
                  <p:cNvSpPr>
                    <a:spLocks/>
                  </p:cNvSpPr>
                  <p:nvPr/>
                </p:nvSpPr>
                <p:spPr bwMode="auto">
                  <a:xfrm>
                    <a:off x="3217"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66" name="Group 335"/>
                <p:cNvGrpSpPr>
                  <a:grpSpLocks/>
                </p:cNvGrpSpPr>
                <p:nvPr/>
              </p:nvGrpSpPr>
              <p:grpSpPr bwMode="auto">
                <a:xfrm>
                  <a:off x="3322" y="1296"/>
                  <a:ext cx="76" cy="21"/>
                  <a:chOff x="3322" y="1296"/>
                  <a:chExt cx="76" cy="21"/>
                </a:xfrm>
              </p:grpSpPr>
              <p:sp>
                <p:nvSpPr>
                  <p:cNvPr id="23788" name="Arc 336"/>
                  <p:cNvSpPr>
                    <a:spLocks/>
                  </p:cNvSpPr>
                  <p:nvPr/>
                </p:nvSpPr>
                <p:spPr bwMode="auto">
                  <a:xfrm>
                    <a:off x="3322"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89" name="Arc 337"/>
                  <p:cNvSpPr>
                    <a:spLocks/>
                  </p:cNvSpPr>
                  <p:nvPr/>
                </p:nvSpPr>
                <p:spPr bwMode="auto">
                  <a:xfrm>
                    <a:off x="3354" y="1300"/>
                    <a:ext cx="44" cy="17"/>
                  </a:xfrm>
                  <a:custGeom>
                    <a:avLst/>
                    <a:gdLst>
                      <a:gd name="T0" fmla="*/ 0 w 39124"/>
                      <a:gd name="T1" fmla="*/ 0 h 21600"/>
                      <a:gd name="T2" fmla="*/ 0 w 39124"/>
                      <a:gd name="T3" fmla="*/ 0 h 21600"/>
                      <a:gd name="T4" fmla="*/ 0 w 39124"/>
                      <a:gd name="T5" fmla="*/ 0 h 21600"/>
                      <a:gd name="T6" fmla="*/ 0 60000 65536"/>
                      <a:gd name="T7" fmla="*/ 0 60000 65536"/>
                      <a:gd name="T8" fmla="*/ 0 60000 65536"/>
                      <a:gd name="T9" fmla="*/ 0 w 39124"/>
                      <a:gd name="T10" fmla="*/ 0 h 21600"/>
                      <a:gd name="T11" fmla="*/ 39124 w 39124"/>
                      <a:gd name="T12" fmla="*/ 21600 h 21600"/>
                    </a:gdLst>
                    <a:ahLst/>
                    <a:cxnLst>
                      <a:cxn ang="T6">
                        <a:pos x="T0" y="T1"/>
                      </a:cxn>
                      <a:cxn ang="T7">
                        <a:pos x="T2" y="T3"/>
                      </a:cxn>
                      <a:cxn ang="T8">
                        <a:pos x="T4" y="T5"/>
                      </a:cxn>
                    </a:cxnLst>
                    <a:rect l="T9" t="T10" r="T11" b="T12"/>
                    <a:pathLst>
                      <a:path w="39124" h="21600" fill="none" extrusionOk="0">
                        <a:moveTo>
                          <a:pt x="39124" y="0"/>
                        </a:moveTo>
                        <a:cubicBezTo>
                          <a:pt x="39124" y="11929"/>
                          <a:pt x="29453" y="21600"/>
                          <a:pt x="17524" y="21600"/>
                        </a:cubicBezTo>
                        <a:cubicBezTo>
                          <a:pt x="10579" y="21600"/>
                          <a:pt x="4059" y="18261"/>
                          <a:pt x="-1" y="12627"/>
                        </a:cubicBezTo>
                      </a:path>
                      <a:path w="39124" h="21600" stroke="0" extrusionOk="0">
                        <a:moveTo>
                          <a:pt x="39124" y="0"/>
                        </a:moveTo>
                        <a:cubicBezTo>
                          <a:pt x="39124" y="11929"/>
                          <a:pt x="29453" y="21600"/>
                          <a:pt x="17524" y="21600"/>
                        </a:cubicBezTo>
                        <a:cubicBezTo>
                          <a:pt x="10579" y="21600"/>
                          <a:pt x="4059" y="18261"/>
                          <a:pt x="-1" y="12627"/>
                        </a:cubicBezTo>
                        <a:lnTo>
                          <a:pt x="17524" y="0"/>
                        </a:lnTo>
                        <a:lnTo>
                          <a:pt x="3912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67" name="Group 338"/>
                <p:cNvGrpSpPr>
                  <a:grpSpLocks/>
                </p:cNvGrpSpPr>
                <p:nvPr/>
              </p:nvGrpSpPr>
              <p:grpSpPr bwMode="auto">
                <a:xfrm>
                  <a:off x="3391" y="1296"/>
                  <a:ext cx="82" cy="21"/>
                  <a:chOff x="3391" y="1296"/>
                  <a:chExt cx="82" cy="21"/>
                </a:xfrm>
              </p:grpSpPr>
              <p:sp>
                <p:nvSpPr>
                  <p:cNvPr id="23786" name="Arc 339"/>
                  <p:cNvSpPr>
                    <a:spLocks/>
                  </p:cNvSpPr>
                  <p:nvPr/>
                </p:nvSpPr>
                <p:spPr bwMode="auto">
                  <a:xfrm>
                    <a:off x="3391"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87" name="Arc 340"/>
                  <p:cNvSpPr>
                    <a:spLocks/>
                  </p:cNvSpPr>
                  <p:nvPr/>
                </p:nvSpPr>
                <p:spPr bwMode="auto">
                  <a:xfrm>
                    <a:off x="3430"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68" name="Group 341"/>
                <p:cNvGrpSpPr>
                  <a:grpSpLocks/>
                </p:cNvGrpSpPr>
                <p:nvPr/>
              </p:nvGrpSpPr>
              <p:grpSpPr bwMode="auto">
                <a:xfrm>
                  <a:off x="3460" y="1296"/>
                  <a:ext cx="82" cy="21"/>
                  <a:chOff x="3460" y="1296"/>
                  <a:chExt cx="82" cy="21"/>
                </a:xfrm>
              </p:grpSpPr>
              <p:sp>
                <p:nvSpPr>
                  <p:cNvPr id="23784" name="Arc 342"/>
                  <p:cNvSpPr>
                    <a:spLocks/>
                  </p:cNvSpPr>
                  <p:nvPr/>
                </p:nvSpPr>
                <p:spPr bwMode="auto">
                  <a:xfrm>
                    <a:off x="3460" y="1296"/>
                    <a:ext cx="49" cy="18"/>
                  </a:xfrm>
                  <a:custGeom>
                    <a:avLst/>
                    <a:gdLst>
                      <a:gd name="T0" fmla="*/ 0 w 43126"/>
                      <a:gd name="T1" fmla="*/ 0 h 21600"/>
                      <a:gd name="T2" fmla="*/ 0 w 43126"/>
                      <a:gd name="T3" fmla="*/ 0 h 21600"/>
                      <a:gd name="T4" fmla="*/ 0 w 43126"/>
                      <a:gd name="T5" fmla="*/ 0 h 21600"/>
                      <a:gd name="T6" fmla="*/ 0 60000 65536"/>
                      <a:gd name="T7" fmla="*/ 0 60000 65536"/>
                      <a:gd name="T8" fmla="*/ 0 60000 65536"/>
                      <a:gd name="T9" fmla="*/ 0 w 43126"/>
                      <a:gd name="T10" fmla="*/ 0 h 21600"/>
                      <a:gd name="T11" fmla="*/ 43126 w 43126"/>
                      <a:gd name="T12" fmla="*/ 21600 h 21600"/>
                    </a:gdLst>
                    <a:ahLst/>
                    <a:cxnLst>
                      <a:cxn ang="T6">
                        <a:pos x="T0" y="T1"/>
                      </a:cxn>
                      <a:cxn ang="T7">
                        <a:pos x="T2" y="T3"/>
                      </a:cxn>
                      <a:cxn ang="T8">
                        <a:pos x="T4" y="T5"/>
                      </a:cxn>
                    </a:cxnLst>
                    <a:rect l="T9" t="T10" r="T11" b="T12"/>
                    <a:pathLst>
                      <a:path w="43126" h="21600" fill="none" extrusionOk="0">
                        <a:moveTo>
                          <a:pt x="-1" y="20392"/>
                        </a:moveTo>
                        <a:cubicBezTo>
                          <a:pt x="640" y="8950"/>
                          <a:pt x="10105" y="-1"/>
                          <a:pt x="21566" y="0"/>
                        </a:cubicBezTo>
                        <a:cubicBezTo>
                          <a:pt x="32985" y="0"/>
                          <a:pt x="42432" y="8889"/>
                          <a:pt x="43126" y="20287"/>
                        </a:cubicBezTo>
                      </a:path>
                      <a:path w="43126" h="21600" stroke="0" extrusionOk="0">
                        <a:moveTo>
                          <a:pt x="-1" y="20392"/>
                        </a:moveTo>
                        <a:cubicBezTo>
                          <a:pt x="640" y="8950"/>
                          <a:pt x="10105" y="-1"/>
                          <a:pt x="21566" y="0"/>
                        </a:cubicBezTo>
                        <a:cubicBezTo>
                          <a:pt x="32985" y="0"/>
                          <a:pt x="42432" y="8889"/>
                          <a:pt x="43126" y="20287"/>
                        </a:cubicBezTo>
                        <a:lnTo>
                          <a:pt x="21566" y="21600"/>
                        </a:lnTo>
                        <a:lnTo>
                          <a:pt x="-1" y="20392"/>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85" name="Arc 343"/>
                  <p:cNvSpPr>
                    <a:spLocks/>
                  </p:cNvSpPr>
                  <p:nvPr/>
                </p:nvSpPr>
                <p:spPr bwMode="auto">
                  <a:xfrm>
                    <a:off x="3499"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69" name="Group 344"/>
                <p:cNvGrpSpPr>
                  <a:grpSpLocks/>
                </p:cNvGrpSpPr>
                <p:nvPr/>
              </p:nvGrpSpPr>
              <p:grpSpPr bwMode="auto">
                <a:xfrm>
                  <a:off x="3529" y="1296"/>
                  <a:ext cx="82" cy="21"/>
                  <a:chOff x="3529" y="1296"/>
                  <a:chExt cx="82" cy="21"/>
                </a:xfrm>
              </p:grpSpPr>
              <p:sp>
                <p:nvSpPr>
                  <p:cNvPr id="23782" name="Arc 345"/>
                  <p:cNvSpPr>
                    <a:spLocks/>
                  </p:cNvSpPr>
                  <p:nvPr/>
                </p:nvSpPr>
                <p:spPr bwMode="auto">
                  <a:xfrm>
                    <a:off x="3529" y="1296"/>
                    <a:ext cx="55" cy="18"/>
                  </a:xfrm>
                  <a:custGeom>
                    <a:avLst/>
                    <a:gdLst>
                      <a:gd name="T0" fmla="*/ 0 w 43126"/>
                      <a:gd name="T1" fmla="*/ 0 h 21600"/>
                      <a:gd name="T2" fmla="*/ 0 w 43126"/>
                      <a:gd name="T3" fmla="*/ 0 h 21600"/>
                      <a:gd name="T4" fmla="*/ 0 w 43126"/>
                      <a:gd name="T5" fmla="*/ 0 h 21600"/>
                      <a:gd name="T6" fmla="*/ 0 60000 65536"/>
                      <a:gd name="T7" fmla="*/ 0 60000 65536"/>
                      <a:gd name="T8" fmla="*/ 0 60000 65536"/>
                      <a:gd name="T9" fmla="*/ 0 w 43126"/>
                      <a:gd name="T10" fmla="*/ 0 h 21600"/>
                      <a:gd name="T11" fmla="*/ 43126 w 43126"/>
                      <a:gd name="T12" fmla="*/ 21600 h 21600"/>
                    </a:gdLst>
                    <a:ahLst/>
                    <a:cxnLst>
                      <a:cxn ang="T6">
                        <a:pos x="T0" y="T1"/>
                      </a:cxn>
                      <a:cxn ang="T7">
                        <a:pos x="T2" y="T3"/>
                      </a:cxn>
                      <a:cxn ang="T8">
                        <a:pos x="T4" y="T5"/>
                      </a:cxn>
                    </a:cxnLst>
                    <a:rect l="T9" t="T10" r="T11" b="T12"/>
                    <a:pathLst>
                      <a:path w="43126" h="21600" fill="none" extrusionOk="0">
                        <a:moveTo>
                          <a:pt x="-1" y="20389"/>
                        </a:moveTo>
                        <a:cubicBezTo>
                          <a:pt x="641" y="8948"/>
                          <a:pt x="10106" y="-1"/>
                          <a:pt x="21566" y="0"/>
                        </a:cubicBezTo>
                        <a:cubicBezTo>
                          <a:pt x="32989" y="0"/>
                          <a:pt x="42437" y="8894"/>
                          <a:pt x="43126" y="20296"/>
                        </a:cubicBezTo>
                      </a:path>
                      <a:path w="43126" h="21600" stroke="0" extrusionOk="0">
                        <a:moveTo>
                          <a:pt x="-1" y="20389"/>
                        </a:moveTo>
                        <a:cubicBezTo>
                          <a:pt x="641" y="8948"/>
                          <a:pt x="10106" y="-1"/>
                          <a:pt x="21566" y="0"/>
                        </a:cubicBezTo>
                        <a:cubicBezTo>
                          <a:pt x="32989" y="0"/>
                          <a:pt x="42437" y="8894"/>
                          <a:pt x="43126" y="20296"/>
                        </a:cubicBezTo>
                        <a:lnTo>
                          <a:pt x="21566" y="21600"/>
                        </a:lnTo>
                        <a:lnTo>
                          <a:pt x="-1" y="20389"/>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83" name="Arc 346"/>
                  <p:cNvSpPr>
                    <a:spLocks/>
                  </p:cNvSpPr>
                  <p:nvPr/>
                </p:nvSpPr>
                <p:spPr bwMode="auto">
                  <a:xfrm>
                    <a:off x="3568"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70" name="Group 347"/>
                <p:cNvGrpSpPr>
                  <a:grpSpLocks/>
                </p:cNvGrpSpPr>
                <p:nvPr/>
              </p:nvGrpSpPr>
              <p:grpSpPr bwMode="auto">
                <a:xfrm>
                  <a:off x="3604" y="1296"/>
                  <a:ext cx="82" cy="21"/>
                  <a:chOff x="3604" y="1296"/>
                  <a:chExt cx="82" cy="21"/>
                </a:xfrm>
              </p:grpSpPr>
              <p:sp>
                <p:nvSpPr>
                  <p:cNvPr id="23780" name="Arc 348"/>
                  <p:cNvSpPr>
                    <a:spLocks/>
                  </p:cNvSpPr>
                  <p:nvPr/>
                </p:nvSpPr>
                <p:spPr bwMode="auto">
                  <a:xfrm>
                    <a:off x="3604"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81" name="Arc 349"/>
                  <p:cNvSpPr>
                    <a:spLocks/>
                  </p:cNvSpPr>
                  <p:nvPr/>
                </p:nvSpPr>
                <p:spPr bwMode="auto">
                  <a:xfrm>
                    <a:off x="3643"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71" name="Group 350"/>
                <p:cNvGrpSpPr>
                  <a:grpSpLocks/>
                </p:cNvGrpSpPr>
                <p:nvPr/>
              </p:nvGrpSpPr>
              <p:grpSpPr bwMode="auto">
                <a:xfrm>
                  <a:off x="3673" y="1296"/>
                  <a:ext cx="82" cy="21"/>
                  <a:chOff x="3673" y="1296"/>
                  <a:chExt cx="82" cy="21"/>
                </a:xfrm>
              </p:grpSpPr>
              <p:sp>
                <p:nvSpPr>
                  <p:cNvPr id="23778" name="Arc 351"/>
                  <p:cNvSpPr>
                    <a:spLocks/>
                  </p:cNvSpPr>
                  <p:nvPr/>
                </p:nvSpPr>
                <p:spPr bwMode="auto">
                  <a:xfrm>
                    <a:off x="3673"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79" name="Arc 352"/>
                  <p:cNvSpPr>
                    <a:spLocks/>
                  </p:cNvSpPr>
                  <p:nvPr/>
                </p:nvSpPr>
                <p:spPr bwMode="auto">
                  <a:xfrm>
                    <a:off x="3712"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72" name="Group 353"/>
                <p:cNvGrpSpPr>
                  <a:grpSpLocks/>
                </p:cNvGrpSpPr>
                <p:nvPr/>
              </p:nvGrpSpPr>
              <p:grpSpPr bwMode="auto">
                <a:xfrm>
                  <a:off x="3741" y="1296"/>
                  <a:ext cx="83" cy="21"/>
                  <a:chOff x="3741" y="1296"/>
                  <a:chExt cx="83" cy="21"/>
                </a:xfrm>
              </p:grpSpPr>
              <p:sp>
                <p:nvSpPr>
                  <p:cNvPr id="23776" name="Arc 354"/>
                  <p:cNvSpPr>
                    <a:spLocks/>
                  </p:cNvSpPr>
                  <p:nvPr/>
                </p:nvSpPr>
                <p:spPr bwMode="auto">
                  <a:xfrm>
                    <a:off x="3741"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77" name="Arc 355"/>
                  <p:cNvSpPr>
                    <a:spLocks/>
                  </p:cNvSpPr>
                  <p:nvPr/>
                </p:nvSpPr>
                <p:spPr bwMode="auto">
                  <a:xfrm>
                    <a:off x="3781"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73" name="Group 356"/>
                <p:cNvGrpSpPr>
                  <a:grpSpLocks/>
                </p:cNvGrpSpPr>
                <p:nvPr/>
              </p:nvGrpSpPr>
              <p:grpSpPr bwMode="auto">
                <a:xfrm>
                  <a:off x="3817" y="1296"/>
                  <a:ext cx="75" cy="21"/>
                  <a:chOff x="3817" y="1296"/>
                  <a:chExt cx="75" cy="21"/>
                </a:xfrm>
              </p:grpSpPr>
              <p:sp>
                <p:nvSpPr>
                  <p:cNvPr id="23774" name="Arc 357"/>
                  <p:cNvSpPr>
                    <a:spLocks/>
                  </p:cNvSpPr>
                  <p:nvPr/>
                </p:nvSpPr>
                <p:spPr bwMode="auto">
                  <a:xfrm>
                    <a:off x="3817"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75" name="Arc 358"/>
                  <p:cNvSpPr>
                    <a:spLocks/>
                  </p:cNvSpPr>
                  <p:nvPr/>
                </p:nvSpPr>
                <p:spPr bwMode="auto">
                  <a:xfrm>
                    <a:off x="3849"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grpSp>
            <p:nvGrpSpPr>
              <p:cNvPr id="23601" name="Group 359"/>
              <p:cNvGrpSpPr>
                <a:grpSpLocks/>
              </p:cNvGrpSpPr>
              <p:nvPr/>
            </p:nvGrpSpPr>
            <p:grpSpPr bwMode="auto">
              <a:xfrm>
                <a:off x="2683" y="1503"/>
                <a:ext cx="1209" cy="27"/>
                <a:chOff x="2683" y="1503"/>
                <a:chExt cx="1209" cy="27"/>
              </a:xfrm>
            </p:grpSpPr>
            <p:grpSp>
              <p:nvGrpSpPr>
                <p:cNvPr id="23706" name="Group 360"/>
                <p:cNvGrpSpPr>
                  <a:grpSpLocks/>
                </p:cNvGrpSpPr>
                <p:nvPr/>
              </p:nvGrpSpPr>
              <p:grpSpPr bwMode="auto">
                <a:xfrm>
                  <a:off x="3246" y="1510"/>
                  <a:ext cx="83" cy="20"/>
                  <a:chOff x="3246" y="1510"/>
                  <a:chExt cx="83" cy="20"/>
                </a:xfrm>
              </p:grpSpPr>
              <p:sp>
                <p:nvSpPr>
                  <p:cNvPr id="23755" name="Arc 361"/>
                  <p:cNvSpPr>
                    <a:spLocks/>
                  </p:cNvSpPr>
                  <p:nvPr/>
                </p:nvSpPr>
                <p:spPr bwMode="auto">
                  <a:xfrm>
                    <a:off x="3246" y="1510"/>
                    <a:ext cx="48" cy="14"/>
                  </a:xfrm>
                  <a:custGeom>
                    <a:avLst/>
                    <a:gdLst>
                      <a:gd name="T0" fmla="*/ 0 w 43080"/>
                      <a:gd name="T1" fmla="*/ 0 h 21600"/>
                      <a:gd name="T2" fmla="*/ 0 w 43080"/>
                      <a:gd name="T3" fmla="*/ 0 h 21600"/>
                      <a:gd name="T4" fmla="*/ 0 w 43080"/>
                      <a:gd name="T5" fmla="*/ 0 h 21600"/>
                      <a:gd name="T6" fmla="*/ 0 60000 65536"/>
                      <a:gd name="T7" fmla="*/ 0 60000 65536"/>
                      <a:gd name="T8" fmla="*/ 0 60000 65536"/>
                      <a:gd name="T9" fmla="*/ 0 w 43080"/>
                      <a:gd name="T10" fmla="*/ 0 h 21600"/>
                      <a:gd name="T11" fmla="*/ 43080 w 43080"/>
                      <a:gd name="T12" fmla="*/ 21600 h 21600"/>
                    </a:gdLst>
                    <a:ahLst/>
                    <a:cxnLst>
                      <a:cxn ang="T6">
                        <a:pos x="T0" y="T1"/>
                      </a:cxn>
                      <a:cxn ang="T7">
                        <a:pos x="T2" y="T3"/>
                      </a:cxn>
                      <a:cxn ang="T8">
                        <a:pos x="T4" y="T5"/>
                      </a:cxn>
                    </a:cxnLst>
                    <a:rect l="T9" t="T10" r="T11" b="T12"/>
                    <a:pathLst>
                      <a:path w="43080" h="21600" fill="none" extrusionOk="0">
                        <a:moveTo>
                          <a:pt x="-2" y="20004"/>
                        </a:moveTo>
                        <a:cubicBezTo>
                          <a:pt x="834" y="8725"/>
                          <a:pt x="10229" y="-1"/>
                          <a:pt x="21540" y="0"/>
                        </a:cubicBezTo>
                        <a:cubicBezTo>
                          <a:pt x="32850" y="0"/>
                          <a:pt x="42245" y="8725"/>
                          <a:pt x="43081" y="20004"/>
                        </a:cubicBezTo>
                      </a:path>
                      <a:path w="43080" h="21600" stroke="0" extrusionOk="0">
                        <a:moveTo>
                          <a:pt x="-2" y="20004"/>
                        </a:moveTo>
                        <a:cubicBezTo>
                          <a:pt x="834" y="8725"/>
                          <a:pt x="10229" y="-1"/>
                          <a:pt x="21540" y="0"/>
                        </a:cubicBezTo>
                        <a:cubicBezTo>
                          <a:pt x="32850" y="0"/>
                          <a:pt x="42245" y="8725"/>
                          <a:pt x="43081" y="20004"/>
                        </a:cubicBezTo>
                        <a:lnTo>
                          <a:pt x="21540" y="21600"/>
                        </a:lnTo>
                        <a:lnTo>
                          <a:pt x="-2" y="20004"/>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56" name="Arc 362"/>
                  <p:cNvSpPr>
                    <a:spLocks/>
                  </p:cNvSpPr>
                  <p:nvPr/>
                </p:nvSpPr>
                <p:spPr bwMode="auto">
                  <a:xfrm>
                    <a:off x="3286"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07" name="Group 363"/>
                <p:cNvGrpSpPr>
                  <a:grpSpLocks/>
                </p:cNvGrpSpPr>
                <p:nvPr/>
              </p:nvGrpSpPr>
              <p:grpSpPr bwMode="auto">
                <a:xfrm>
                  <a:off x="2683" y="1503"/>
                  <a:ext cx="82" cy="27"/>
                  <a:chOff x="2683" y="1503"/>
                  <a:chExt cx="82" cy="27"/>
                </a:xfrm>
              </p:grpSpPr>
              <p:sp>
                <p:nvSpPr>
                  <p:cNvPr id="23753" name="Arc 364"/>
                  <p:cNvSpPr>
                    <a:spLocks/>
                  </p:cNvSpPr>
                  <p:nvPr/>
                </p:nvSpPr>
                <p:spPr bwMode="auto">
                  <a:xfrm>
                    <a:off x="2683"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54" name="Arc 365"/>
                  <p:cNvSpPr>
                    <a:spLocks/>
                  </p:cNvSpPr>
                  <p:nvPr/>
                </p:nvSpPr>
                <p:spPr bwMode="auto">
                  <a:xfrm>
                    <a:off x="2722"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08" name="Group 366"/>
                <p:cNvGrpSpPr>
                  <a:grpSpLocks/>
                </p:cNvGrpSpPr>
                <p:nvPr/>
              </p:nvGrpSpPr>
              <p:grpSpPr bwMode="auto">
                <a:xfrm>
                  <a:off x="2751" y="1503"/>
                  <a:ext cx="83" cy="27"/>
                  <a:chOff x="2751" y="1503"/>
                  <a:chExt cx="83" cy="27"/>
                </a:xfrm>
              </p:grpSpPr>
              <p:sp>
                <p:nvSpPr>
                  <p:cNvPr id="23751" name="Arc 367"/>
                  <p:cNvSpPr>
                    <a:spLocks/>
                  </p:cNvSpPr>
                  <p:nvPr/>
                </p:nvSpPr>
                <p:spPr bwMode="auto">
                  <a:xfrm>
                    <a:off x="2751"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52" name="Arc 368"/>
                  <p:cNvSpPr>
                    <a:spLocks/>
                  </p:cNvSpPr>
                  <p:nvPr/>
                </p:nvSpPr>
                <p:spPr bwMode="auto">
                  <a:xfrm>
                    <a:off x="2791"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09" name="Group 369"/>
                <p:cNvGrpSpPr>
                  <a:grpSpLocks/>
                </p:cNvGrpSpPr>
                <p:nvPr/>
              </p:nvGrpSpPr>
              <p:grpSpPr bwMode="auto">
                <a:xfrm>
                  <a:off x="2827" y="1503"/>
                  <a:ext cx="83" cy="27"/>
                  <a:chOff x="2827" y="1503"/>
                  <a:chExt cx="83" cy="27"/>
                </a:xfrm>
              </p:grpSpPr>
              <p:sp>
                <p:nvSpPr>
                  <p:cNvPr id="23749" name="Arc 370"/>
                  <p:cNvSpPr>
                    <a:spLocks/>
                  </p:cNvSpPr>
                  <p:nvPr/>
                </p:nvSpPr>
                <p:spPr bwMode="auto">
                  <a:xfrm>
                    <a:off x="2827"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50" name="Arc 371"/>
                  <p:cNvSpPr>
                    <a:spLocks/>
                  </p:cNvSpPr>
                  <p:nvPr/>
                </p:nvSpPr>
                <p:spPr bwMode="auto">
                  <a:xfrm>
                    <a:off x="2860" y="1513"/>
                    <a:ext cx="50" cy="17"/>
                  </a:xfrm>
                  <a:custGeom>
                    <a:avLst/>
                    <a:gdLst>
                      <a:gd name="T0" fmla="*/ 0 w 39002"/>
                      <a:gd name="T1" fmla="*/ 0 h 21600"/>
                      <a:gd name="T2" fmla="*/ 0 w 39002"/>
                      <a:gd name="T3" fmla="*/ 0 h 21600"/>
                      <a:gd name="T4" fmla="*/ 0 w 39002"/>
                      <a:gd name="T5" fmla="*/ 0 h 21600"/>
                      <a:gd name="T6" fmla="*/ 0 60000 65536"/>
                      <a:gd name="T7" fmla="*/ 0 60000 65536"/>
                      <a:gd name="T8" fmla="*/ 0 60000 65536"/>
                      <a:gd name="T9" fmla="*/ 0 w 39002"/>
                      <a:gd name="T10" fmla="*/ 0 h 21600"/>
                      <a:gd name="T11" fmla="*/ 39002 w 39002"/>
                      <a:gd name="T12" fmla="*/ 21600 h 21600"/>
                    </a:gdLst>
                    <a:ahLst/>
                    <a:cxnLst>
                      <a:cxn ang="T6">
                        <a:pos x="T0" y="T1"/>
                      </a:cxn>
                      <a:cxn ang="T7">
                        <a:pos x="T2" y="T3"/>
                      </a:cxn>
                      <a:cxn ang="T8">
                        <a:pos x="T4" y="T5"/>
                      </a:cxn>
                    </a:cxnLst>
                    <a:rect l="T9" t="T10" r="T11" b="T12"/>
                    <a:pathLst>
                      <a:path w="39002" h="21600" fill="none" extrusionOk="0">
                        <a:moveTo>
                          <a:pt x="39002" y="0"/>
                        </a:moveTo>
                        <a:cubicBezTo>
                          <a:pt x="39002" y="11929"/>
                          <a:pt x="29331" y="21600"/>
                          <a:pt x="17402" y="21600"/>
                        </a:cubicBezTo>
                        <a:cubicBezTo>
                          <a:pt x="10530" y="21600"/>
                          <a:pt x="4069" y="18330"/>
                          <a:pt x="-1" y="12795"/>
                        </a:cubicBezTo>
                      </a:path>
                      <a:path w="39002" h="21600" stroke="0" extrusionOk="0">
                        <a:moveTo>
                          <a:pt x="39002" y="0"/>
                        </a:moveTo>
                        <a:cubicBezTo>
                          <a:pt x="39002" y="11929"/>
                          <a:pt x="29331" y="21600"/>
                          <a:pt x="17402" y="21600"/>
                        </a:cubicBezTo>
                        <a:cubicBezTo>
                          <a:pt x="10530" y="21600"/>
                          <a:pt x="4069" y="18330"/>
                          <a:pt x="-1" y="12795"/>
                        </a:cubicBezTo>
                        <a:lnTo>
                          <a:pt x="17402" y="0"/>
                        </a:lnTo>
                        <a:lnTo>
                          <a:pt x="39002"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10" name="Group 372"/>
                <p:cNvGrpSpPr>
                  <a:grpSpLocks/>
                </p:cNvGrpSpPr>
                <p:nvPr/>
              </p:nvGrpSpPr>
              <p:grpSpPr bwMode="auto">
                <a:xfrm>
                  <a:off x="2896" y="1503"/>
                  <a:ext cx="82" cy="27"/>
                  <a:chOff x="2896" y="1503"/>
                  <a:chExt cx="82" cy="27"/>
                </a:xfrm>
              </p:grpSpPr>
              <p:sp>
                <p:nvSpPr>
                  <p:cNvPr id="23747" name="Arc 373"/>
                  <p:cNvSpPr>
                    <a:spLocks/>
                  </p:cNvSpPr>
                  <p:nvPr/>
                </p:nvSpPr>
                <p:spPr bwMode="auto">
                  <a:xfrm>
                    <a:off x="2896"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48" name="Arc 374"/>
                  <p:cNvSpPr>
                    <a:spLocks/>
                  </p:cNvSpPr>
                  <p:nvPr/>
                </p:nvSpPr>
                <p:spPr bwMode="auto">
                  <a:xfrm>
                    <a:off x="2935"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11" name="Group 375"/>
                <p:cNvGrpSpPr>
                  <a:grpSpLocks/>
                </p:cNvGrpSpPr>
                <p:nvPr/>
              </p:nvGrpSpPr>
              <p:grpSpPr bwMode="auto">
                <a:xfrm>
                  <a:off x="2964" y="1503"/>
                  <a:ext cx="83" cy="27"/>
                  <a:chOff x="2964" y="1503"/>
                  <a:chExt cx="83" cy="27"/>
                </a:xfrm>
              </p:grpSpPr>
              <p:sp>
                <p:nvSpPr>
                  <p:cNvPr id="23745" name="Arc 376"/>
                  <p:cNvSpPr>
                    <a:spLocks/>
                  </p:cNvSpPr>
                  <p:nvPr/>
                </p:nvSpPr>
                <p:spPr bwMode="auto">
                  <a:xfrm>
                    <a:off x="2964" y="1503"/>
                    <a:ext cx="49"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46" name="Arc 377"/>
                  <p:cNvSpPr>
                    <a:spLocks/>
                  </p:cNvSpPr>
                  <p:nvPr/>
                </p:nvSpPr>
                <p:spPr bwMode="auto">
                  <a:xfrm>
                    <a:off x="3004"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12" name="Group 378"/>
                <p:cNvGrpSpPr>
                  <a:grpSpLocks/>
                </p:cNvGrpSpPr>
                <p:nvPr/>
              </p:nvGrpSpPr>
              <p:grpSpPr bwMode="auto">
                <a:xfrm>
                  <a:off x="3040" y="1503"/>
                  <a:ext cx="76" cy="27"/>
                  <a:chOff x="3040" y="1503"/>
                  <a:chExt cx="76" cy="27"/>
                </a:xfrm>
              </p:grpSpPr>
              <p:sp>
                <p:nvSpPr>
                  <p:cNvPr id="23743" name="Arc 379"/>
                  <p:cNvSpPr>
                    <a:spLocks/>
                  </p:cNvSpPr>
                  <p:nvPr/>
                </p:nvSpPr>
                <p:spPr bwMode="auto">
                  <a:xfrm>
                    <a:off x="3040"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44" name="Arc 380"/>
                  <p:cNvSpPr>
                    <a:spLocks/>
                  </p:cNvSpPr>
                  <p:nvPr/>
                </p:nvSpPr>
                <p:spPr bwMode="auto">
                  <a:xfrm>
                    <a:off x="3073"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13" name="Group 381"/>
                <p:cNvGrpSpPr>
                  <a:grpSpLocks/>
                </p:cNvGrpSpPr>
                <p:nvPr/>
              </p:nvGrpSpPr>
              <p:grpSpPr bwMode="auto">
                <a:xfrm>
                  <a:off x="3109" y="1503"/>
                  <a:ext cx="82" cy="27"/>
                  <a:chOff x="3109" y="1503"/>
                  <a:chExt cx="82" cy="27"/>
                </a:xfrm>
              </p:grpSpPr>
              <p:sp>
                <p:nvSpPr>
                  <p:cNvPr id="23741" name="Arc 382"/>
                  <p:cNvSpPr>
                    <a:spLocks/>
                  </p:cNvSpPr>
                  <p:nvPr/>
                </p:nvSpPr>
                <p:spPr bwMode="auto">
                  <a:xfrm>
                    <a:off x="3109"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42" name="Arc 383"/>
                  <p:cNvSpPr>
                    <a:spLocks/>
                  </p:cNvSpPr>
                  <p:nvPr/>
                </p:nvSpPr>
                <p:spPr bwMode="auto">
                  <a:xfrm>
                    <a:off x="3148"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14" name="Group 384"/>
                <p:cNvGrpSpPr>
                  <a:grpSpLocks/>
                </p:cNvGrpSpPr>
                <p:nvPr/>
              </p:nvGrpSpPr>
              <p:grpSpPr bwMode="auto">
                <a:xfrm>
                  <a:off x="3178" y="1503"/>
                  <a:ext cx="82" cy="27"/>
                  <a:chOff x="3178" y="1503"/>
                  <a:chExt cx="82" cy="27"/>
                </a:xfrm>
              </p:grpSpPr>
              <p:sp>
                <p:nvSpPr>
                  <p:cNvPr id="23739" name="Arc 385"/>
                  <p:cNvSpPr>
                    <a:spLocks/>
                  </p:cNvSpPr>
                  <p:nvPr/>
                </p:nvSpPr>
                <p:spPr bwMode="auto">
                  <a:xfrm>
                    <a:off x="3178"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40" name="Arc 386"/>
                  <p:cNvSpPr>
                    <a:spLocks/>
                  </p:cNvSpPr>
                  <p:nvPr/>
                </p:nvSpPr>
                <p:spPr bwMode="auto">
                  <a:xfrm>
                    <a:off x="3217"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15" name="Group 387"/>
                <p:cNvGrpSpPr>
                  <a:grpSpLocks/>
                </p:cNvGrpSpPr>
                <p:nvPr/>
              </p:nvGrpSpPr>
              <p:grpSpPr bwMode="auto">
                <a:xfrm>
                  <a:off x="3322" y="1503"/>
                  <a:ext cx="76" cy="27"/>
                  <a:chOff x="3322" y="1503"/>
                  <a:chExt cx="76" cy="27"/>
                </a:xfrm>
              </p:grpSpPr>
              <p:sp>
                <p:nvSpPr>
                  <p:cNvPr id="23737" name="Arc 388"/>
                  <p:cNvSpPr>
                    <a:spLocks/>
                  </p:cNvSpPr>
                  <p:nvPr/>
                </p:nvSpPr>
                <p:spPr bwMode="auto">
                  <a:xfrm>
                    <a:off x="3322"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38" name="Arc 389"/>
                  <p:cNvSpPr>
                    <a:spLocks/>
                  </p:cNvSpPr>
                  <p:nvPr/>
                </p:nvSpPr>
                <p:spPr bwMode="auto">
                  <a:xfrm>
                    <a:off x="3354" y="1513"/>
                    <a:ext cx="44" cy="17"/>
                  </a:xfrm>
                  <a:custGeom>
                    <a:avLst/>
                    <a:gdLst>
                      <a:gd name="T0" fmla="*/ 0 w 39124"/>
                      <a:gd name="T1" fmla="*/ 0 h 21600"/>
                      <a:gd name="T2" fmla="*/ 0 w 39124"/>
                      <a:gd name="T3" fmla="*/ 0 h 21600"/>
                      <a:gd name="T4" fmla="*/ 0 w 39124"/>
                      <a:gd name="T5" fmla="*/ 0 h 21600"/>
                      <a:gd name="T6" fmla="*/ 0 60000 65536"/>
                      <a:gd name="T7" fmla="*/ 0 60000 65536"/>
                      <a:gd name="T8" fmla="*/ 0 60000 65536"/>
                      <a:gd name="T9" fmla="*/ 0 w 39124"/>
                      <a:gd name="T10" fmla="*/ 0 h 21600"/>
                      <a:gd name="T11" fmla="*/ 39124 w 39124"/>
                      <a:gd name="T12" fmla="*/ 21600 h 21600"/>
                    </a:gdLst>
                    <a:ahLst/>
                    <a:cxnLst>
                      <a:cxn ang="T6">
                        <a:pos x="T0" y="T1"/>
                      </a:cxn>
                      <a:cxn ang="T7">
                        <a:pos x="T2" y="T3"/>
                      </a:cxn>
                      <a:cxn ang="T8">
                        <a:pos x="T4" y="T5"/>
                      </a:cxn>
                    </a:cxnLst>
                    <a:rect l="T9" t="T10" r="T11" b="T12"/>
                    <a:pathLst>
                      <a:path w="39124" h="21600" fill="none" extrusionOk="0">
                        <a:moveTo>
                          <a:pt x="39124" y="0"/>
                        </a:moveTo>
                        <a:cubicBezTo>
                          <a:pt x="39124" y="11929"/>
                          <a:pt x="29453" y="21600"/>
                          <a:pt x="17524" y="21600"/>
                        </a:cubicBezTo>
                        <a:cubicBezTo>
                          <a:pt x="10579" y="21600"/>
                          <a:pt x="4059" y="18261"/>
                          <a:pt x="-1" y="12627"/>
                        </a:cubicBezTo>
                      </a:path>
                      <a:path w="39124" h="21600" stroke="0" extrusionOk="0">
                        <a:moveTo>
                          <a:pt x="39124" y="0"/>
                        </a:moveTo>
                        <a:cubicBezTo>
                          <a:pt x="39124" y="11929"/>
                          <a:pt x="29453" y="21600"/>
                          <a:pt x="17524" y="21600"/>
                        </a:cubicBezTo>
                        <a:cubicBezTo>
                          <a:pt x="10579" y="21600"/>
                          <a:pt x="4059" y="18261"/>
                          <a:pt x="-1" y="12627"/>
                        </a:cubicBezTo>
                        <a:lnTo>
                          <a:pt x="17524" y="0"/>
                        </a:lnTo>
                        <a:lnTo>
                          <a:pt x="3912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16" name="Group 390"/>
                <p:cNvGrpSpPr>
                  <a:grpSpLocks/>
                </p:cNvGrpSpPr>
                <p:nvPr/>
              </p:nvGrpSpPr>
              <p:grpSpPr bwMode="auto">
                <a:xfrm>
                  <a:off x="3391" y="1503"/>
                  <a:ext cx="82" cy="27"/>
                  <a:chOff x="3391" y="1503"/>
                  <a:chExt cx="82" cy="27"/>
                </a:xfrm>
              </p:grpSpPr>
              <p:sp>
                <p:nvSpPr>
                  <p:cNvPr id="23735" name="Arc 391"/>
                  <p:cNvSpPr>
                    <a:spLocks/>
                  </p:cNvSpPr>
                  <p:nvPr/>
                </p:nvSpPr>
                <p:spPr bwMode="auto">
                  <a:xfrm>
                    <a:off x="3391"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36" name="Arc 392"/>
                  <p:cNvSpPr>
                    <a:spLocks/>
                  </p:cNvSpPr>
                  <p:nvPr/>
                </p:nvSpPr>
                <p:spPr bwMode="auto">
                  <a:xfrm>
                    <a:off x="3430"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17" name="Group 393"/>
                <p:cNvGrpSpPr>
                  <a:grpSpLocks/>
                </p:cNvGrpSpPr>
                <p:nvPr/>
              </p:nvGrpSpPr>
              <p:grpSpPr bwMode="auto">
                <a:xfrm>
                  <a:off x="3459" y="1503"/>
                  <a:ext cx="83" cy="27"/>
                  <a:chOff x="3459" y="1503"/>
                  <a:chExt cx="83" cy="27"/>
                </a:xfrm>
              </p:grpSpPr>
              <p:sp>
                <p:nvSpPr>
                  <p:cNvPr id="23733" name="Arc 394"/>
                  <p:cNvSpPr>
                    <a:spLocks/>
                  </p:cNvSpPr>
                  <p:nvPr/>
                </p:nvSpPr>
                <p:spPr bwMode="auto">
                  <a:xfrm>
                    <a:off x="3459" y="1503"/>
                    <a:ext cx="49"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34" name="Arc 395"/>
                  <p:cNvSpPr>
                    <a:spLocks/>
                  </p:cNvSpPr>
                  <p:nvPr/>
                </p:nvSpPr>
                <p:spPr bwMode="auto">
                  <a:xfrm>
                    <a:off x="3499"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18" name="Group 396"/>
                <p:cNvGrpSpPr>
                  <a:grpSpLocks/>
                </p:cNvGrpSpPr>
                <p:nvPr/>
              </p:nvGrpSpPr>
              <p:grpSpPr bwMode="auto">
                <a:xfrm>
                  <a:off x="3528" y="1503"/>
                  <a:ext cx="83" cy="27"/>
                  <a:chOff x="3528" y="1503"/>
                  <a:chExt cx="83" cy="27"/>
                </a:xfrm>
              </p:grpSpPr>
              <p:sp>
                <p:nvSpPr>
                  <p:cNvPr id="23731" name="Arc 397"/>
                  <p:cNvSpPr>
                    <a:spLocks/>
                  </p:cNvSpPr>
                  <p:nvPr/>
                </p:nvSpPr>
                <p:spPr bwMode="auto">
                  <a:xfrm>
                    <a:off x="3528" y="1503"/>
                    <a:ext cx="55"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32" name="Arc 398"/>
                  <p:cNvSpPr>
                    <a:spLocks/>
                  </p:cNvSpPr>
                  <p:nvPr/>
                </p:nvSpPr>
                <p:spPr bwMode="auto">
                  <a:xfrm>
                    <a:off x="3568"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19" name="Group 399"/>
                <p:cNvGrpSpPr>
                  <a:grpSpLocks/>
                </p:cNvGrpSpPr>
                <p:nvPr/>
              </p:nvGrpSpPr>
              <p:grpSpPr bwMode="auto">
                <a:xfrm>
                  <a:off x="3604" y="1503"/>
                  <a:ext cx="82" cy="27"/>
                  <a:chOff x="3604" y="1503"/>
                  <a:chExt cx="82" cy="27"/>
                </a:xfrm>
              </p:grpSpPr>
              <p:sp>
                <p:nvSpPr>
                  <p:cNvPr id="23729" name="Arc 400"/>
                  <p:cNvSpPr>
                    <a:spLocks/>
                  </p:cNvSpPr>
                  <p:nvPr/>
                </p:nvSpPr>
                <p:spPr bwMode="auto">
                  <a:xfrm>
                    <a:off x="3604"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30" name="Arc 401"/>
                  <p:cNvSpPr>
                    <a:spLocks/>
                  </p:cNvSpPr>
                  <p:nvPr/>
                </p:nvSpPr>
                <p:spPr bwMode="auto">
                  <a:xfrm>
                    <a:off x="3643"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20" name="Group 402"/>
                <p:cNvGrpSpPr>
                  <a:grpSpLocks/>
                </p:cNvGrpSpPr>
                <p:nvPr/>
              </p:nvGrpSpPr>
              <p:grpSpPr bwMode="auto">
                <a:xfrm>
                  <a:off x="3673" y="1503"/>
                  <a:ext cx="82" cy="27"/>
                  <a:chOff x="3673" y="1503"/>
                  <a:chExt cx="82" cy="27"/>
                </a:xfrm>
              </p:grpSpPr>
              <p:sp>
                <p:nvSpPr>
                  <p:cNvPr id="23727" name="Arc 403"/>
                  <p:cNvSpPr>
                    <a:spLocks/>
                  </p:cNvSpPr>
                  <p:nvPr/>
                </p:nvSpPr>
                <p:spPr bwMode="auto">
                  <a:xfrm>
                    <a:off x="3673"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28" name="Arc 404"/>
                  <p:cNvSpPr>
                    <a:spLocks/>
                  </p:cNvSpPr>
                  <p:nvPr/>
                </p:nvSpPr>
                <p:spPr bwMode="auto">
                  <a:xfrm>
                    <a:off x="3712"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21" name="Group 405"/>
                <p:cNvGrpSpPr>
                  <a:grpSpLocks/>
                </p:cNvGrpSpPr>
                <p:nvPr/>
              </p:nvGrpSpPr>
              <p:grpSpPr bwMode="auto">
                <a:xfrm>
                  <a:off x="3741" y="1503"/>
                  <a:ext cx="83" cy="27"/>
                  <a:chOff x="3741" y="1503"/>
                  <a:chExt cx="83" cy="27"/>
                </a:xfrm>
              </p:grpSpPr>
              <p:sp>
                <p:nvSpPr>
                  <p:cNvPr id="23725" name="Arc 406"/>
                  <p:cNvSpPr>
                    <a:spLocks/>
                  </p:cNvSpPr>
                  <p:nvPr/>
                </p:nvSpPr>
                <p:spPr bwMode="auto">
                  <a:xfrm>
                    <a:off x="3741"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26" name="Arc 407"/>
                  <p:cNvSpPr>
                    <a:spLocks/>
                  </p:cNvSpPr>
                  <p:nvPr/>
                </p:nvSpPr>
                <p:spPr bwMode="auto">
                  <a:xfrm>
                    <a:off x="3781"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722" name="Group 408"/>
                <p:cNvGrpSpPr>
                  <a:grpSpLocks/>
                </p:cNvGrpSpPr>
                <p:nvPr/>
              </p:nvGrpSpPr>
              <p:grpSpPr bwMode="auto">
                <a:xfrm>
                  <a:off x="3817" y="1503"/>
                  <a:ext cx="75" cy="27"/>
                  <a:chOff x="3817" y="1503"/>
                  <a:chExt cx="75" cy="27"/>
                </a:xfrm>
              </p:grpSpPr>
              <p:sp>
                <p:nvSpPr>
                  <p:cNvPr id="23723" name="Arc 409"/>
                  <p:cNvSpPr>
                    <a:spLocks/>
                  </p:cNvSpPr>
                  <p:nvPr/>
                </p:nvSpPr>
                <p:spPr bwMode="auto">
                  <a:xfrm>
                    <a:off x="3817"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24" name="Arc 410"/>
                  <p:cNvSpPr>
                    <a:spLocks/>
                  </p:cNvSpPr>
                  <p:nvPr/>
                </p:nvSpPr>
                <p:spPr bwMode="auto">
                  <a:xfrm>
                    <a:off x="3849"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grpSp>
            <p:nvGrpSpPr>
              <p:cNvPr id="23602" name="Group 411"/>
              <p:cNvGrpSpPr>
                <a:grpSpLocks/>
              </p:cNvGrpSpPr>
              <p:nvPr/>
            </p:nvGrpSpPr>
            <p:grpSpPr bwMode="auto">
              <a:xfrm>
                <a:off x="2683" y="1716"/>
                <a:ext cx="1209" cy="20"/>
                <a:chOff x="2683" y="1716"/>
                <a:chExt cx="1209" cy="20"/>
              </a:xfrm>
            </p:grpSpPr>
            <p:grpSp>
              <p:nvGrpSpPr>
                <p:cNvPr id="23655" name="Group 412"/>
                <p:cNvGrpSpPr>
                  <a:grpSpLocks/>
                </p:cNvGrpSpPr>
                <p:nvPr/>
              </p:nvGrpSpPr>
              <p:grpSpPr bwMode="auto">
                <a:xfrm>
                  <a:off x="3246" y="1716"/>
                  <a:ext cx="83" cy="20"/>
                  <a:chOff x="3246" y="1716"/>
                  <a:chExt cx="83" cy="20"/>
                </a:xfrm>
              </p:grpSpPr>
              <p:sp>
                <p:nvSpPr>
                  <p:cNvPr id="23704" name="Arc 413"/>
                  <p:cNvSpPr>
                    <a:spLocks/>
                  </p:cNvSpPr>
                  <p:nvPr/>
                </p:nvSpPr>
                <p:spPr bwMode="auto">
                  <a:xfrm>
                    <a:off x="3246"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05" name="Arc 414"/>
                  <p:cNvSpPr>
                    <a:spLocks/>
                  </p:cNvSpPr>
                  <p:nvPr/>
                </p:nvSpPr>
                <p:spPr bwMode="auto">
                  <a:xfrm>
                    <a:off x="3286"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56" name="Group 415"/>
                <p:cNvGrpSpPr>
                  <a:grpSpLocks/>
                </p:cNvGrpSpPr>
                <p:nvPr/>
              </p:nvGrpSpPr>
              <p:grpSpPr bwMode="auto">
                <a:xfrm>
                  <a:off x="2683" y="1716"/>
                  <a:ext cx="82" cy="20"/>
                  <a:chOff x="2683" y="1716"/>
                  <a:chExt cx="82" cy="20"/>
                </a:xfrm>
              </p:grpSpPr>
              <p:sp>
                <p:nvSpPr>
                  <p:cNvPr id="23702" name="Arc 416"/>
                  <p:cNvSpPr>
                    <a:spLocks/>
                  </p:cNvSpPr>
                  <p:nvPr/>
                </p:nvSpPr>
                <p:spPr bwMode="auto">
                  <a:xfrm>
                    <a:off x="2683"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03" name="Arc 417"/>
                  <p:cNvSpPr>
                    <a:spLocks/>
                  </p:cNvSpPr>
                  <p:nvPr/>
                </p:nvSpPr>
                <p:spPr bwMode="auto">
                  <a:xfrm>
                    <a:off x="2722"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57" name="Group 418"/>
                <p:cNvGrpSpPr>
                  <a:grpSpLocks/>
                </p:cNvGrpSpPr>
                <p:nvPr/>
              </p:nvGrpSpPr>
              <p:grpSpPr bwMode="auto">
                <a:xfrm>
                  <a:off x="2751" y="1716"/>
                  <a:ext cx="83" cy="20"/>
                  <a:chOff x="2751" y="1716"/>
                  <a:chExt cx="83" cy="20"/>
                </a:xfrm>
              </p:grpSpPr>
              <p:sp>
                <p:nvSpPr>
                  <p:cNvPr id="23700" name="Arc 419"/>
                  <p:cNvSpPr>
                    <a:spLocks/>
                  </p:cNvSpPr>
                  <p:nvPr/>
                </p:nvSpPr>
                <p:spPr bwMode="auto">
                  <a:xfrm>
                    <a:off x="2751"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701" name="Arc 420"/>
                  <p:cNvSpPr>
                    <a:spLocks/>
                  </p:cNvSpPr>
                  <p:nvPr/>
                </p:nvSpPr>
                <p:spPr bwMode="auto">
                  <a:xfrm>
                    <a:off x="2791"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58" name="Group 421"/>
                <p:cNvGrpSpPr>
                  <a:grpSpLocks/>
                </p:cNvGrpSpPr>
                <p:nvPr/>
              </p:nvGrpSpPr>
              <p:grpSpPr bwMode="auto">
                <a:xfrm>
                  <a:off x="2827" y="1716"/>
                  <a:ext cx="83" cy="20"/>
                  <a:chOff x="2827" y="1716"/>
                  <a:chExt cx="83" cy="20"/>
                </a:xfrm>
              </p:grpSpPr>
              <p:sp>
                <p:nvSpPr>
                  <p:cNvPr id="23698" name="Arc 422"/>
                  <p:cNvSpPr>
                    <a:spLocks/>
                  </p:cNvSpPr>
                  <p:nvPr/>
                </p:nvSpPr>
                <p:spPr bwMode="auto">
                  <a:xfrm>
                    <a:off x="2827"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99" name="Arc 423"/>
                  <p:cNvSpPr>
                    <a:spLocks/>
                  </p:cNvSpPr>
                  <p:nvPr/>
                </p:nvSpPr>
                <p:spPr bwMode="auto">
                  <a:xfrm>
                    <a:off x="2860" y="1719"/>
                    <a:ext cx="50" cy="17"/>
                  </a:xfrm>
                  <a:custGeom>
                    <a:avLst/>
                    <a:gdLst>
                      <a:gd name="T0" fmla="*/ 0 w 39002"/>
                      <a:gd name="T1" fmla="*/ 0 h 21600"/>
                      <a:gd name="T2" fmla="*/ 0 w 39002"/>
                      <a:gd name="T3" fmla="*/ 0 h 21600"/>
                      <a:gd name="T4" fmla="*/ 0 w 39002"/>
                      <a:gd name="T5" fmla="*/ 0 h 21600"/>
                      <a:gd name="T6" fmla="*/ 0 60000 65536"/>
                      <a:gd name="T7" fmla="*/ 0 60000 65536"/>
                      <a:gd name="T8" fmla="*/ 0 60000 65536"/>
                      <a:gd name="T9" fmla="*/ 0 w 39002"/>
                      <a:gd name="T10" fmla="*/ 0 h 21600"/>
                      <a:gd name="T11" fmla="*/ 39002 w 39002"/>
                      <a:gd name="T12" fmla="*/ 21600 h 21600"/>
                    </a:gdLst>
                    <a:ahLst/>
                    <a:cxnLst>
                      <a:cxn ang="T6">
                        <a:pos x="T0" y="T1"/>
                      </a:cxn>
                      <a:cxn ang="T7">
                        <a:pos x="T2" y="T3"/>
                      </a:cxn>
                      <a:cxn ang="T8">
                        <a:pos x="T4" y="T5"/>
                      </a:cxn>
                    </a:cxnLst>
                    <a:rect l="T9" t="T10" r="T11" b="T12"/>
                    <a:pathLst>
                      <a:path w="39002" h="21600" fill="none" extrusionOk="0">
                        <a:moveTo>
                          <a:pt x="39002" y="0"/>
                        </a:moveTo>
                        <a:cubicBezTo>
                          <a:pt x="39002" y="11929"/>
                          <a:pt x="29331" y="21600"/>
                          <a:pt x="17402" y="21600"/>
                        </a:cubicBezTo>
                        <a:cubicBezTo>
                          <a:pt x="10530" y="21600"/>
                          <a:pt x="4069" y="18330"/>
                          <a:pt x="-1" y="12795"/>
                        </a:cubicBezTo>
                      </a:path>
                      <a:path w="39002" h="21600" stroke="0" extrusionOk="0">
                        <a:moveTo>
                          <a:pt x="39002" y="0"/>
                        </a:moveTo>
                        <a:cubicBezTo>
                          <a:pt x="39002" y="11929"/>
                          <a:pt x="29331" y="21600"/>
                          <a:pt x="17402" y="21600"/>
                        </a:cubicBezTo>
                        <a:cubicBezTo>
                          <a:pt x="10530" y="21600"/>
                          <a:pt x="4069" y="18330"/>
                          <a:pt x="-1" y="12795"/>
                        </a:cubicBezTo>
                        <a:lnTo>
                          <a:pt x="17402" y="0"/>
                        </a:lnTo>
                        <a:lnTo>
                          <a:pt x="39002"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59" name="Group 424"/>
                <p:cNvGrpSpPr>
                  <a:grpSpLocks/>
                </p:cNvGrpSpPr>
                <p:nvPr/>
              </p:nvGrpSpPr>
              <p:grpSpPr bwMode="auto">
                <a:xfrm>
                  <a:off x="2896" y="1716"/>
                  <a:ext cx="82" cy="20"/>
                  <a:chOff x="2896" y="1716"/>
                  <a:chExt cx="82" cy="20"/>
                </a:xfrm>
              </p:grpSpPr>
              <p:sp>
                <p:nvSpPr>
                  <p:cNvPr id="23696" name="Arc 425"/>
                  <p:cNvSpPr>
                    <a:spLocks/>
                  </p:cNvSpPr>
                  <p:nvPr/>
                </p:nvSpPr>
                <p:spPr bwMode="auto">
                  <a:xfrm>
                    <a:off x="2896"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97" name="Arc 426"/>
                  <p:cNvSpPr>
                    <a:spLocks/>
                  </p:cNvSpPr>
                  <p:nvPr/>
                </p:nvSpPr>
                <p:spPr bwMode="auto">
                  <a:xfrm>
                    <a:off x="2935"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60" name="Group 427"/>
                <p:cNvGrpSpPr>
                  <a:grpSpLocks/>
                </p:cNvGrpSpPr>
                <p:nvPr/>
              </p:nvGrpSpPr>
              <p:grpSpPr bwMode="auto">
                <a:xfrm>
                  <a:off x="2964" y="1716"/>
                  <a:ext cx="83" cy="20"/>
                  <a:chOff x="2964" y="1716"/>
                  <a:chExt cx="83" cy="20"/>
                </a:xfrm>
              </p:grpSpPr>
              <p:sp>
                <p:nvSpPr>
                  <p:cNvPr id="23694" name="Arc 428"/>
                  <p:cNvSpPr>
                    <a:spLocks/>
                  </p:cNvSpPr>
                  <p:nvPr/>
                </p:nvSpPr>
                <p:spPr bwMode="auto">
                  <a:xfrm>
                    <a:off x="2964" y="1716"/>
                    <a:ext cx="49"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95" name="Arc 429"/>
                  <p:cNvSpPr>
                    <a:spLocks/>
                  </p:cNvSpPr>
                  <p:nvPr/>
                </p:nvSpPr>
                <p:spPr bwMode="auto">
                  <a:xfrm>
                    <a:off x="3004"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61" name="Group 430"/>
                <p:cNvGrpSpPr>
                  <a:grpSpLocks/>
                </p:cNvGrpSpPr>
                <p:nvPr/>
              </p:nvGrpSpPr>
              <p:grpSpPr bwMode="auto">
                <a:xfrm>
                  <a:off x="3040" y="1716"/>
                  <a:ext cx="76" cy="20"/>
                  <a:chOff x="3040" y="1716"/>
                  <a:chExt cx="76" cy="20"/>
                </a:xfrm>
              </p:grpSpPr>
              <p:sp>
                <p:nvSpPr>
                  <p:cNvPr id="23692" name="Arc 431"/>
                  <p:cNvSpPr>
                    <a:spLocks/>
                  </p:cNvSpPr>
                  <p:nvPr/>
                </p:nvSpPr>
                <p:spPr bwMode="auto">
                  <a:xfrm>
                    <a:off x="3040"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93" name="Arc 432"/>
                  <p:cNvSpPr>
                    <a:spLocks/>
                  </p:cNvSpPr>
                  <p:nvPr/>
                </p:nvSpPr>
                <p:spPr bwMode="auto">
                  <a:xfrm>
                    <a:off x="3073"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62" name="Group 433"/>
                <p:cNvGrpSpPr>
                  <a:grpSpLocks/>
                </p:cNvGrpSpPr>
                <p:nvPr/>
              </p:nvGrpSpPr>
              <p:grpSpPr bwMode="auto">
                <a:xfrm>
                  <a:off x="3109" y="1716"/>
                  <a:ext cx="82" cy="20"/>
                  <a:chOff x="3109" y="1716"/>
                  <a:chExt cx="82" cy="20"/>
                </a:xfrm>
              </p:grpSpPr>
              <p:sp>
                <p:nvSpPr>
                  <p:cNvPr id="23690" name="Arc 434"/>
                  <p:cNvSpPr>
                    <a:spLocks/>
                  </p:cNvSpPr>
                  <p:nvPr/>
                </p:nvSpPr>
                <p:spPr bwMode="auto">
                  <a:xfrm>
                    <a:off x="3109"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91" name="Arc 435"/>
                  <p:cNvSpPr>
                    <a:spLocks/>
                  </p:cNvSpPr>
                  <p:nvPr/>
                </p:nvSpPr>
                <p:spPr bwMode="auto">
                  <a:xfrm>
                    <a:off x="3148"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63" name="Group 436"/>
                <p:cNvGrpSpPr>
                  <a:grpSpLocks/>
                </p:cNvGrpSpPr>
                <p:nvPr/>
              </p:nvGrpSpPr>
              <p:grpSpPr bwMode="auto">
                <a:xfrm>
                  <a:off x="3178" y="1716"/>
                  <a:ext cx="82" cy="20"/>
                  <a:chOff x="3178" y="1716"/>
                  <a:chExt cx="82" cy="20"/>
                </a:xfrm>
              </p:grpSpPr>
              <p:sp>
                <p:nvSpPr>
                  <p:cNvPr id="23688" name="Arc 437"/>
                  <p:cNvSpPr>
                    <a:spLocks/>
                  </p:cNvSpPr>
                  <p:nvPr/>
                </p:nvSpPr>
                <p:spPr bwMode="auto">
                  <a:xfrm>
                    <a:off x="3178"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89" name="Arc 438"/>
                  <p:cNvSpPr>
                    <a:spLocks/>
                  </p:cNvSpPr>
                  <p:nvPr/>
                </p:nvSpPr>
                <p:spPr bwMode="auto">
                  <a:xfrm>
                    <a:off x="3217"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64" name="Group 439"/>
                <p:cNvGrpSpPr>
                  <a:grpSpLocks/>
                </p:cNvGrpSpPr>
                <p:nvPr/>
              </p:nvGrpSpPr>
              <p:grpSpPr bwMode="auto">
                <a:xfrm>
                  <a:off x="3322" y="1716"/>
                  <a:ext cx="76" cy="20"/>
                  <a:chOff x="3322" y="1716"/>
                  <a:chExt cx="76" cy="20"/>
                </a:xfrm>
              </p:grpSpPr>
              <p:sp>
                <p:nvSpPr>
                  <p:cNvPr id="23686" name="Arc 440"/>
                  <p:cNvSpPr>
                    <a:spLocks/>
                  </p:cNvSpPr>
                  <p:nvPr/>
                </p:nvSpPr>
                <p:spPr bwMode="auto">
                  <a:xfrm>
                    <a:off x="3322"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87" name="Arc 441"/>
                  <p:cNvSpPr>
                    <a:spLocks/>
                  </p:cNvSpPr>
                  <p:nvPr/>
                </p:nvSpPr>
                <p:spPr bwMode="auto">
                  <a:xfrm>
                    <a:off x="3354" y="1719"/>
                    <a:ext cx="44" cy="17"/>
                  </a:xfrm>
                  <a:custGeom>
                    <a:avLst/>
                    <a:gdLst>
                      <a:gd name="T0" fmla="*/ 0 w 39124"/>
                      <a:gd name="T1" fmla="*/ 0 h 21600"/>
                      <a:gd name="T2" fmla="*/ 0 w 39124"/>
                      <a:gd name="T3" fmla="*/ 0 h 21600"/>
                      <a:gd name="T4" fmla="*/ 0 w 39124"/>
                      <a:gd name="T5" fmla="*/ 0 h 21600"/>
                      <a:gd name="T6" fmla="*/ 0 60000 65536"/>
                      <a:gd name="T7" fmla="*/ 0 60000 65536"/>
                      <a:gd name="T8" fmla="*/ 0 60000 65536"/>
                      <a:gd name="T9" fmla="*/ 0 w 39124"/>
                      <a:gd name="T10" fmla="*/ 0 h 21600"/>
                      <a:gd name="T11" fmla="*/ 39124 w 39124"/>
                      <a:gd name="T12" fmla="*/ 21600 h 21600"/>
                    </a:gdLst>
                    <a:ahLst/>
                    <a:cxnLst>
                      <a:cxn ang="T6">
                        <a:pos x="T0" y="T1"/>
                      </a:cxn>
                      <a:cxn ang="T7">
                        <a:pos x="T2" y="T3"/>
                      </a:cxn>
                      <a:cxn ang="T8">
                        <a:pos x="T4" y="T5"/>
                      </a:cxn>
                    </a:cxnLst>
                    <a:rect l="T9" t="T10" r="T11" b="T12"/>
                    <a:pathLst>
                      <a:path w="39124" h="21600" fill="none" extrusionOk="0">
                        <a:moveTo>
                          <a:pt x="39124" y="0"/>
                        </a:moveTo>
                        <a:cubicBezTo>
                          <a:pt x="39124" y="11929"/>
                          <a:pt x="29453" y="21600"/>
                          <a:pt x="17524" y="21600"/>
                        </a:cubicBezTo>
                        <a:cubicBezTo>
                          <a:pt x="10579" y="21600"/>
                          <a:pt x="4059" y="18261"/>
                          <a:pt x="-1" y="12627"/>
                        </a:cubicBezTo>
                      </a:path>
                      <a:path w="39124" h="21600" stroke="0" extrusionOk="0">
                        <a:moveTo>
                          <a:pt x="39124" y="0"/>
                        </a:moveTo>
                        <a:cubicBezTo>
                          <a:pt x="39124" y="11929"/>
                          <a:pt x="29453" y="21600"/>
                          <a:pt x="17524" y="21600"/>
                        </a:cubicBezTo>
                        <a:cubicBezTo>
                          <a:pt x="10579" y="21600"/>
                          <a:pt x="4059" y="18261"/>
                          <a:pt x="-1" y="12627"/>
                        </a:cubicBezTo>
                        <a:lnTo>
                          <a:pt x="17524" y="0"/>
                        </a:lnTo>
                        <a:lnTo>
                          <a:pt x="3912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65" name="Group 442"/>
                <p:cNvGrpSpPr>
                  <a:grpSpLocks/>
                </p:cNvGrpSpPr>
                <p:nvPr/>
              </p:nvGrpSpPr>
              <p:grpSpPr bwMode="auto">
                <a:xfrm>
                  <a:off x="3391" y="1716"/>
                  <a:ext cx="82" cy="20"/>
                  <a:chOff x="3391" y="1716"/>
                  <a:chExt cx="82" cy="20"/>
                </a:xfrm>
              </p:grpSpPr>
              <p:sp>
                <p:nvSpPr>
                  <p:cNvPr id="23684" name="Arc 443"/>
                  <p:cNvSpPr>
                    <a:spLocks/>
                  </p:cNvSpPr>
                  <p:nvPr/>
                </p:nvSpPr>
                <p:spPr bwMode="auto">
                  <a:xfrm>
                    <a:off x="3391"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85" name="Arc 444"/>
                  <p:cNvSpPr>
                    <a:spLocks/>
                  </p:cNvSpPr>
                  <p:nvPr/>
                </p:nvSpPr>
                <p:spPr bwMode="auto">
                  <a:xfrm>
                    <a:off x="3430"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66" name="Group 445"/>
                <p:cNvGrpSpPr>
                  <a:grpSpLocks/>
                </p:cNvGrpSpPr>
                <p:nvPr/>
              </p:nvGrpSpPr>
              <p:grpSpPr bwMode="auto">
                <a:xfrm>
                  <a:off x="3459" y="1716"/>
                  <a:ext cx="83" cy="20"/>
                  <a:chOff x="3459" y="1716"/>
                  <a:chExt cx="83" cy="20"/>
                </a:xfrm>
              </p:grpSpPr>
              <p:sp>
                <p:nvSpPr>
                  <p:cNvPr id="23682" name="Arc 446"/>
                  <p:cNvSpPr>
                    <a:spLocks/>
                  </p:cNvSpPr>
                  <p:nvPr/>
                </p:nvSpPr>
                <p:spPr bwMode="auto">
                  <a:xfrm>
                    <a:off x="3459" y="1716"/>
                    <a:ext cx="49"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83" name="Arc 447"/>
                  <p:cNvSpPr>
                    <a:spLocks/>
                  </p:cNvSpPr>
                  <p:nvPr/>
                </p:nvSpPr>
                <p:spPr bwMode="auto">
                  <a:xfrm>
                    <a:off x="3499"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67" name="Group 448"/>
                <p:cNvGrpSpPr>
                  <a:grpSpLocks/>
                </p:cNvGrpSpPr>
                <p:nvPr/>
              </p:nvGrpSpPr>
              <p:grpSpPr bwMode="auto">
                <a:xfrm>
                  <a:off x="3528" y="1716"/>
                  <a:ext cx="83" cy="20"/>
                  <a:chOff x="3528" y="1716"/>
                  <a:chExt cx="83" cy="20"/>
                </a:xfrm>
              </p:grpSpPr>
              <p:sp>
                <p:nvSpPr>
                  <p:cNvPr id="23680" name="Arc 449"/>
                  <p:cNvSpPr>
                    <a:spLocks/>
                  </p:cNvSpPr>
                  <p:nvPr/>
                </p:nvSpPr>
                <p:spPr bwMode="auto">
                  <a:xfrm>
                    <a:off x="3528" y="1716"/>
                    <a:ext cx="55"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81" name="Arc 450"/>
                  <p:cNvSpPr>
                    <a:spLocks/>
                  </p:cNvSpPr>
                  <p:nvPr/>
                </p:nvSpPr>
                <p:spPr bwMode="auto">
                  <a:xfrm>
                    <a:off x="3568"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68" name="Group 451"/>
                <p:cNvGrpSpPr>
                  <a:grpSpLocks/>
                </p:cNvGrpSpPr>
                <p:nvPr/>
              </p:nvGrpSpPr>
              <p:grpSpPr bwMode="auto">
                <a:xfrm>
                  <a:off x="3604" y="1716"/>
                  <a:ext cx="82" cy="20"/>
                  <a:chOff x="3604" y="1716"/>
                  <a:chExt cx="82" cy="20"/>
                </a:xfrm>
              </p:grpSpPr>
              <p:sp>
                <p:nvSpPr>
                  <p:cNvPr id="23678" name="Arc 452"/>
                  <p:cNvSpPr>
                    <a:spLocks/>
                  </p:cNvSpPr>
                  <p:nvPr/>
                </p:nvSpPr>
                <p:spPr bwMode="auto">
                  <a:xfrm>
                    <a:off x="3604"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79" name="Arc 453"/>
                  <p:cNvSpPr>
                    <a:spLocks/>
                  </p:cNvSpPr>
                  <p:nvPr/>
                </p:nvSpPr>
                <p:spPr bwMode="auto">
                  <a:xfrm>
                    <a:off x="3643"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69" name="Group 454"/>
                <p:cNvGrpSpPr>
                  <a:grpSpLocks/>
                </p:cNvGrpSpPr>
                <p:nvPr/>
              </p:nvGrpSpPr>
              <p:grpSpPr bwMode="auto">
                <a:xfrm>
                  <a:off x="3673" y="1716"/>
                  <a:ext cx="82" cy="20"/>
                  <a:chOff x="3673" y="1716"/>
                  <a:chExt cx="82" cy="20"/>
                </a:xfrm>
              </p:grpSpPr>
              <p:sp>
                <p:nvSpPr>
                  <p:cNvPr id="23676" name="Arc 455"/>
                  <p:cNvSpPr>
                    <a:spLocks/>
                  </p:cNvSpPr>
                  <p:nvPr/>
                </p:nvSpPr>
                <p:spPr bwMode="auto">
                  <a:xfrm>
                    <a:off x="3673"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77" name="Arc 456"/>
                  <p:cNvSpPr>
                    <a:spLocks/>
                  </p:cNvSpPr>
                  <p:nvPr/>
                </p:nvSpPr>
                <p:spPr bwMode="auto">
                  <a:xfrm>
                    <a:off x="3712"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70" name="Group 457"/>
                <p:cNvGrpSpPr>
                  <a:grpSpLocks/>
                </p:cNvGrpSpPr>
                <p:nvPr/>
              </p:nvGrpSpPr>
              <p:grpSpPr bwMode="auto">
                <a:xfrm>
                  <a:off x="3741" y="1716"/>
                  <a:ext cx="83" cy="20"/>
                  <a:chOff x="3741" y="1716"/>
                  <a:chExt cx="83" cy="20"/>
                </a:xfrm>
              </p:grpSpPr>
              <p:sp>
                <p:nvSpPr>
                  <p:cNvPr id="23674" name="Arc 458"/>
                  <p:cNvSpPr>
                    <a:spLocks/>
                  </p:cNvSpPr>
                  <p:nvPr/>
                </p:nvSpPr>
                <p:spPr bwMode="auto">
                  <a:xfrm>
                    <a:off x="3741"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75" name="Arc 459"/>
                  <p:cNvSpPr>
                    <a:spLocks/>
                  </p:cNvSpPr>
                  <p:nvPr/>
                </p:nvSpPr>
                <p:spPr bwMode="auto">
                  <a:xfrm>
                    <a:off x="3781"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71" name="Group 460"/>
                <p:cNvGrpSpPr>
                  <a:grpSpLocks/>
                </p:cNvGrpSpPr>
                <p:nvPr/>
              </p:nvGrpSpPr>
              <p:grpSpPr bwMode="auto">
                <a:xfrm>
                  <a:off x="3817" y="1716"/>
                  <a:ext cx="75" cy="20"/>
                  <a:chOff x="3817" y="1716"/>
                  <a:chExt cx="75" cy="20"/>
                </a:xfrm>
              </p:grpSpPr>
              <p:sp>
                <p:nvSpPr>
                  <p:cNvPr id="23672" name="Arc 461"/>
                  <p:cNvSpPr>
                    <a:spLocks/>
                  </p:cNvSpPr>
                  <p:nvPr/>
                </p:nvSpPr>
                <p:spPr bwMode="auto">
                  <a:xfrm>
                    <a:off x="3817"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73" name="Arc 462"/>
                  <p:cNvSpPr>
                    <a:spLocks/>
                  </p:cNvSpPr>
                  <p:nvPr/>
                </p:nvSpPr>
                <p:spPr bwMode="auto">
                  <a:xfrm>
                    <a:off x="3849"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grpSp>
            <p:nvGrpSpPr>
              <p:cNvPr id="23603" name="Group 463"/>
              <p:cNvGrpSpPr>
                <a:grpSpLocks/>
              </p:cNvGrpSpPr>
              <p:nvPr/>
            </p:nvGrpSpPr>
            <p:grpSpPr bwMode="auto">
              <a:xfrm>
                <a:off x="2683" y="1922"/>
                <a:ext cx="1209" cy="21"/>
                <a:chOff x="2683" y="1922"/>
                <a:chExt cx="1209" cy="21"/>
              </a:xfrm>
            </p:grpSpPr>
            <p:grpSp>
              <p:nvGrpSpPr>
                <p:cNvPr id="23604" name="Group 464"/>
                <p:cNvGrpSpPr>
                  <a:grpSpLocks/>
                </p:cNvGrpSpPr>
                <p:nvPr/>
              </p:nvGrpSpPr>
              <p:grpSpPr bwMode="auto">
                <a:xfrm>
                  <a:off x="3246" y="1922"/>
                  <a:ext cx="83" cy="21"/>
                  <a:chOff x="3246" y="1922"/>
                  <a:chExt cx="83" cy="21"/>
                </a:xfrm>
              </p:grpSpPr>
              <p:sp>
                <p:nvSpPr>
                  <p:cNvPr id="23653" name="Arc 465"/>
                  <p:cNvSpPr>
                    <a:spLocks/>
                  </p:cNvSpPr>
                  <p:nvPr/>
                </p:nvSpPr>
                <p:spPr bwMode="auto">
                  <a:xfrm>
                    <a:off x="3246"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54" name="Arc 466"/>
                  <p:cNvSpPr>
                    <a:spLocks/>
                  </p:cNvSpPr>
                  <p:nvPr/>
                </p:nvSpPr>
                <p:spPr bwMode="auto">
                  <a:xfrm>
                    <a:off x="3286"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05" name="Group 467"/>
                <p:cNvGrpSpPr>
                  <a:grpSpLocks/>
                </p:cNvGrpSpPr>
                <p:nvPr/>
              </p:nvGrpSpPr>
              <p:grpSpPr bwMode="auto">
                <a:xfrm>
                  <a:off x="2683" y="1922"/>
                  <a:ext cx="82" cy="21"/>
                  <a:chOff x="2683" y="1922"/>
                  <a:chExt cx="82" cy="21"/>
                </a:xfrm>
              </p:grpSpPr>
              <p:sp>
                <p:nvSpPr>
                  <p:cNvPr id="23651" name="Arc 468"/>
                  <p:cNvSpPr>
                    <a:spLocks/>
                  </p:cNvSpPr>
                  <p:nvPr/>
                </p:nvSpPr>
                <p:spPr bwMode="auto">
                  <a:xfrm>
                    <a:off x="2683"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52" name="Arc 469"/>
                  <p:cNvSpPr>
                    <a:spLocks/>
                  </p:cNvSpPr>
                  <p:nvPr/>
                </p:nvSpPr>
                <p:spPr bwMode="auto">
                  <a:xfrm>
                    <a:off x="2722"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06" name="Group 470"/>
                <p:cNvGrpSpPr>
                  <a:grpSpLocks/>
                </p:cNvGrpSpPr>
                <p:nvPr/>
              </p:nvGrpSpPr>
              <p:grpSpPr bwMode="auto">
                <a:xfrm>
                  <a:off x="2751" y="1922"/>
                  <a:ext cx="83" cy="21"/>
                  <a:chOff x="2751" y="1922"/>
                  <a:chExt cx="83" cy="21"/>
                </a:xfrm>
              </p:grpSpPr>
              <p:sp>
                <p:nvSpPr>
                  <p:cNvPr id="23649" name="Arc 471"/>
                  <p:cNvSpPr>
                    <a:spLocks/>
                  </p:cNvSpPr>
                  <p:nvPr/>
                </p:nvSpPr>
                <p:spPr bwMode="auto">
                  <a:xfrm>
                    <a:off x="2751"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50" name="Arc 472"/>
                  <p:cNvSpPr>
                    <a:spLocks/>
                  </p:cNvSpPr>
                  <p:nvPr/>
                </p:nvSpPr>
                <p:spPr bwMode="auto">
                  <a:xfrm>
                    <a:off x="2791"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07" name="Group 473"/>
                <p:cNvGrpSpPr>
                  <a:grpSpLocks/>
                </p:cNvGrpSpPr>
                <p:nvPr/>
              </p:nvGrpSpPr>
              <p:grpSpPr bwMode="auto">
                <a:xfrm>
                  <a:off x="2827" y="1922"/>
                  <a:ext cx="83" cy="21"/>
                  <a:chOff x="2827" y="1922"/>
                  <a:chExt cx="83" cy="21"/>
                </a:xfrm>
              </p:grpSpPr>
              <p:sp>
                <p:nvSpPr>
                  <p:cNvPr id="23647" name="Arc 474"/>
                  <p:cNvSpPr>
                    <a:spLocks/>
                  </p:cNvSpPr>
                  <p:nvPr/>
                </p:nvSpPr>
                <p:spPr bwMode="auto">
                  <a:xfrm>
                    <a:off x="2827"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48" name="Arc 475"/>
                  <p:cNvSpPr>
                    <a:spLocks/>
                  </p:cNvSpPr>
                  <p:nvPr/>
                </p:nvSpPr>
                <p:spPr bwMode="auto">
                  <a:xfrm>
                    <a:off x="2860" y="1929"/>
                    <a:ext cx="50" cy="14"/>
                  </a:xfrm>
                  <a:custGeom>
                    <a:avLst/>
                    <a:gdLst>
                      <a:gd name="T0" fmla="*/ 0 w 39176"/>
                      <a:gd name="T1" fmla="*/ 0 h 21600"/>
                      <a:gd name="T2" fmla="*/ 0 w 39176"/>
                      <a:gd name="T3" fmla="*/ 0 h 21600"/>
                      <a:gd name="T4" fmla="*/ 0 w 39176"/>
                      <a:gd name="T5" fmla="*/ 0 h 21600"/>
                      <a:gd name="T6" fmla="*/ 0 60000 65536"/>
                      <a:gd name="T7" fmla="*/ 0 60000 65536"/>
                      <a:gd name="T8" fmla="*/ 0 60000 65536"/>
                      <a:gd name="T9" fmla="*/ 0 w 39176"/>
                      <a:gd name="T10" fmla="*/ 0 h 21600"/>
                      <a:gd name="T11" fmla="*/ 39176 w 39176"/>
                      <a:gd name="T12" fmla="*/ 21600 h 21600"/>
                    </a:gdLst>
                    <a:ahLst/>
                    <a:cxnLst>
                      <a:cxn ang="T6">
                        <a:pos x="T0" y="T1"/>
                      </a:cxn>
                      <a:cxn ang="T7">
                        <a:pos x="T2" y="T3"/>
                      </a:cxn>
                      <a:cxn ang="T8">
                        <a:pos x="T4" y="T5"/>
                      </a:cxn>
                    </a:cxnLst>
                    <a:rect l="T9" t="T10" r="T11" b="T12"/>
                    <a:pathLst>
                      <a:path w="39176" h="21600" fill="none" extrusionOk="0">
                        <a:moveTo>
                          <a:pt x="39176" y="0"/>
                        </a:moveTo>
                        <a:cubicBezTo>
                          <a:pt x="39176" y="11929"/>
                          <a:pt x="29505" y="21600"/>
                          <a:pt x="17576" y="21600"/>
                        </a:cubicBezTo>
                        <a:cubicBezTo>
                          <a:pt x="10600" y="21600"/>
                          <a:pt x="4053" y="18231"/>
                          <a:pt x="-1" y="12554"/>
                        </a:cubicBezTo>
                      </a:path>
                      <a:path w="39176" h="21600" stroke="0" extrusionOk="0">
                        <a:moveTo>
                          <a:pt x="39176" y="0"/>
                        </a:moveTo>
                        <a:cubicBezTo>
                          <a:pt x="39176" y="11929"/>
                          <a:pt x="29505" y="21600"/>
                          <a:pt x="17576" y="21600"/>
                        </a:cubicBezTo>
                        <a:cubicBezTo>
                          <a:pt x="10600" y="21600"/>
                          <a:pt x="4053" y="18231"/>
                          <a:pt x="-1" y="12554"/>
                        </a:cubicBezTo>
                        <a:lnTo>
                          <a:pt x="17576" y="0"/>
                        </a:lnTo>
                        <a:lnTo>
                          <a:pt x="39176"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08" name="Group 476"/>
                <p:cNvGrpSpPr>
                  <a:grpSpLocks/>
                </p:cNvGrpSpPr>
                <p:nvPr/>
              </p:nvGrpSpPr>
              <p:grpSpPr bwMode="auto">
                <a:xfrm>
                  <a:off x="2896" y="1922"/>
                  <a:ext cx="82" cy="21"/>
                  <a:chOff x="2896" y="1922"/>
                  <a:chExt cx="82" cy="21"/>
                </a:xfrm>
              </p:grpSpPr>
              <p:sp>
                <p:nvSpPr>
                  <p:cNvPr id="23645" name="Arc 477"/>
                  <p:cNvSpPr>
                    <a:spLocks/>
                  </p:cNvSpPr>
                  <p:nvPr/>
                </p:nvSpPr>
                <p:spPr bwMode="auto">
                  <a:xfrm>
                    <a:off x="2896"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46" name="Arc 478"/>
                  <p:cNvSpPr>
                    <a:spLocks/>
                  </p:cNvSpPr>
                  <p:nvPr/>
                </p:nvSpPr>
                <p:spPr bwMode="auto">
                  <a:xfrm>
                    <a:off x="2935"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09" name="Group 479"/>
                <p:cNvGrpSpPr>
                  <a:grpSpLocks/>
                </p:cNvGrpSpPr>
                <p:nvPr/>
              </p:nvGrpSpPr>
              <p:grpSpPr bwMode="auto">
                <a:xfrm>
                  <a:off x="2964" y="1922"/>
                  <a:ext cx="83" cy="21"/>
                  <a:chOff x="2964" y="1922"/>
                  <a:chExt cx="83" cy="21"/>
                </a:xfrm>
              </p:grpSpPr>
              <p:sp>
                <p:nvSpPr>
                  <p:cNvPr id="23643" name="Arc 480"/>
                  <p:cNvSpPr>
                    <a:spLocks/>
                  </p:cNvSpPr>
                  <p:nvPr/>
                </p:nvSpPr>
                <p:spPr bwMode="auto">
                  <a:xfrm>
                    <a:off x="2964" y="1922"/>
                    <a:ext cx="49"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44" name="Arc 481"/>
                  <p:cNvSpPr>
                    <a:spLocks/>
                  </p:cNvSpPr>
                  <p:nvPr/>
                </p:nvSpPr>
                <p:spPr bwMode="auto">
                  <a:xfrm>
                    <a:off x="3004"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10" name="Group 482"/>
                <p:cNvGrpSpPr>
                  <a:grpSpLocks/>
                </p:cNvGrpSpPr>
                <p:nvPr/>
              </p:nvGrpSpPr>
              <p:grpSpPr bwMode="auto">
                <a:xfrm>
                  <a:off x="3040" y="1922"/>
                  <a:ext cx="76" cy="21"/>
                  <a:chOff x="3040" y="1922"/>
                  <a:chExt cx="76" cy="21"/>
                </a:xfrm>
              </p:grpSpPr>
              <p:sp>
                <p:nvSpPr>
                  <p:cNvPr id="23641" name="Arc 483"/>
                  <p:cNvSpPr>
                    <a:spLocks/>
                  </p:cNvSpPr>
                  <p:nvPr/>
                </p:nvSpPr>
                <p:spPr bwMode="auto">
                  <a:xfrm>
                    <a:off x="3040"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42" name="Arc 484"/>
                  <p:cNvSpPr>
                    <a:spLocks/>
                  </p:cNvSpPr>
                  <p:nvPr/>
                </p:nvSpPr>
                <p:spPr bwMode="auto">
                  <a:xfrm>
                    <a:off x="3073"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11" name="Group 485"/>
                <p:cNvGrpSpPr>
                  <a:grpSpLocks/>
                </p:cNvGrpSpPr>
                <p:nvPr/>
              </p:nvGrpSpPr>
              <p:grpSpPr bwMode="auto">
                <a:xfrm>
                  <a:off x="3109" y="1922"/>
                  <a:ext cx="82" cy="21"/>
                  <a:chOff x="3109" y="1922"/>
                  <a:chExt cx="82" cy="21"/>
                </a:xfrm>
              </p:grpSpPr>
              <p:sp>
                <p:nvSpPr>
                  <p:cNvPr id="23639" name="Arc 486"/>
                  <p:cNvSpPr>
                    <a:spLocks/>
                  </p:cNvSpPr>
                  <p:nvPr/>
                </p:nvSpPr>
                <p:spPr bwMode="auto">
                  <a:xfrm>
                    <a:off x="3109"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40" name="Arc 487"/>
                  <p:cNvSpPr>
                    <a:spLocks/>
                  </p:cNvSpPr>
                  <p:nvPr/>
                </p:nvSpPr>
                <p:spPr bwMode="auto">
                  <a:xfrm>
                    <a:off x="3148"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12" name="Group 488"/>
                <p:cNvGrpSpPr>
                  <a:grpSpLocks/>
                </p:cNvGrpSpPr>
                <p:nvPr/>
              </p:nvGrpSpPr>
              <p:grpSpPr bwMode="auto">
                <a:xfrm>
                  <a:off x="3178" y="1922"/>
                  <a:ext cx="82" cy="21"/>
                  <a:chOff x="3178" y="1922"/>
                  <a:chExt cx="82" cy="21"/>
                </a:xfrm>
              </p:grpSpPr>
              <p:sp>
                <p:nvSpPr>
                  <p:cNvPr id="23637" name="Arc 489"/>
                  <p:cNvSpPr>
                    <a:spLocks/>
                  </p:cNvSpPr>
                  <p:nvPr/>
                </p:nvSpPr>
                <p:spPr bwMode="auto">
                  <a:xfrm>
                    <a:off x="3178"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38" name="Arc 490"/>
                  <p:cNvSpPr>
                    <a:spLocks/>
                  </p:cNvSpPr>
                  <p:nvPr/>
                </p:nvSpPr>
                <p:spPr bwMode="auto">
                  <a:xfrm>
                    <a:off x="3217"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13" name="Group 491"/>
                <p:cNvGrpSpPr>
                  <a:grpSpLocks/>
                </p:cNvGrpSpPr>
                <p:nvPr/>
              </p:nvGrpSpPr>
              <p:grpSpPr bwMode="auto">
                <a:xfrm>
                  <a:off x="3322" y="1922"/>
                  <a:ext cx="77" cy="21"/>
                  <a:chOff x="3322" y="1922"/>
                  <a:chExt cx="77" cy="21"/>
                </a:xfrm>
              </p:grpSpPr>
              <p:sp>
                <p:nvSpPr>
                  <p:cNvPr id="23635" name="Arc 492"/>
                  <p:cNvSpPr>
                    <a:spLocks/>
                  </p:cNvSpPr>
                  <p:nvPr/>
                </p:nvSpPr>
                <p:spPr bwMode="auto">
                  <a:xfrm>
                    <a:off x="3322"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36" name="Arc 493"/>
                  <p:cNvSpPr>
                    <a:spLocks/>
                  </p:cNvSpPr>
                  <p:nvPr/>
                </p:nvSpPr>
                <p:spPr bwMode="auto">
                  <a:xfrm>
                    <a:off x="3354" y="1929"/>
                    <a:ext cx="45" cy="14"/>
                  </a:xfrm>
                  <a:custGeom>
                    <a:avLst/>
                    <a:gdLst>
                      <a:gd name="T0" fmla="*/ 0 w 39295"/>
                      <a:gd name="T1" fmla="*/ 0 h 21600"/>
                      <a:gd name="T2" fmla="*/ 0 w 39295"/>
                      <a:gd name="T3" fmla="*/ 0 h 21600"/>
                      <a:gd name="T4" fmla="*/ 0 w 39295"/>
                      <a:gd name="T5" fmla="*/ 0 h 21600"/>
                      <a:gd name="T6" fmla="*/ 0 60000 65536"/>
                      <a:gd name="T7" fmla="*/ 0 60000 65536"/>
                      <a:gd name="T8" fmla="*/ 0 60000 65536"/>
                      <a:gd name="T9" fmla="*/ 0 w 39295"/>
                      <a:gd name="T10" fmla="*/ 0 h 21600"/>
                      <a:gd name="T11" fmla="*/ 39295 w 39295"/>
                      <a:gd name="T12" fmla="*/ 21600 h 21600"/>
                    </a:gdLst>
                    <a:ahLst/>
                    <a:cxnLst>
                      <a:cxn ang="T6">
                        <a:pos x="T0" y="T1"/>
                      </a:cxn>
                      <a:cxn ang="T7">
                        <a:pos x="T2" y="T3"/>
                      </a:cxn>
                      <a:cxn ang="T8">
                        <a:pos x="T4" y="T5"/>
                      </a:cxn>
                    </a:cxnLst>
                    <a:rect l="T9" t="T10" r="T11" b="T12"/>
                    <a:pathLst>
                      <a:path w="39295" h="21600" fill="none" extrusionOk="0">
                        <a:moveTo>
                          <a:pt x="39295" y="0"/>
                        </a:moveTo>
                        <a:cubicBezTo>
                          <a:pt x="39295" y="11929"/>
                          <a:pt x="29624" y="21600"/>
                          <a:pt x="17695" y="21600"/>
                        </a:cubicBezTo>
                        <a:cubicBezTo>
                          <a:pt x="10646" y="21600"/>
                          <a:pt x="4041" y="18160"/>
                          <a:pt x="-1" y="12386"/>
                        </a:cubicBezTo>
                      </a:path>
                      <a:path w="39295" h="21600" stroke="0" extrusionOk="0">
                        <a:moveTo>
                          <a:pt x="39295" y="0"/>
                        </a:moveTo>
                        <a:cubicBezTo>
                          <a:pt x="39295" y="11929"/>
                          <a:pt x="29624" y="21600"/>
                          <a:pt x="17695" y="21600"/>
                        </a:cubicBezTo>
                        <a:cubicBezTo>
                          <a:pt x="10646" y="21600"/>
                          <a:pt x="4041" y="18160"/>
                          <a:pt x="-1" y="12386"/>
                        </a:cubicBezTo>
                        <a:lnTo>
                          <a:pt x="17695" y="0"/>
                        </a:lnTo>
                        <a:lnTo>
                          <a:pt x="39295"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14" name="Group 494"/>
                <p:cNvGrpSpPr>
                  <a:grpSpLocks/>
                </p:cNvGrpSpPr>
                <p:nvPr/>
              </p:nvGrpSpPr>
              <p:grpSpPr bwMode="auto">
                <a:xfrm>
                  <a:off x="3391" y="1922"/>
                  <a:ext cx="82" cy="21"/>
                  <a:chOff x="3391" y="1922"/>
                  <a:chExt cx="82" cy="21"/>
                </a:xfrm>
              </p:grpSpPr>
              <p:sp>
                <p:nvSpPr>
                  <p:cNvPr id="23633" name="Arc 495"/>
                  <p:cNvSpPr>
                    <a:spLocks/>
                  </p:cNvSpPr>
                  <p:nvPr/>
                </p:nvSpPr>
                <p:spPr bwMode="auto">
                  <a:xfrm>
                    <a:off x="3391"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34" name="Arc 496"/>
                  <p:cNvSpPr>
                    <a:spLocks/>
                  </p:cNvSpPr>
                  <p:nvPr/>
                </p:nvSpPr>
                <p:spPr bwMode="auto">
                  <a:xfrm>
                    <a:off x="3430"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15" name="Group 497"/>
                <p:cNvGrpSpPr>
                  <a:grpSpLocks/>
                </p:cNvGrpSpPr>
                <p:nvPr/>
              </p:nvGrpSpPr>
              <p:grpSpPr bwMode="auto">
                <a:xfrm>
                  <a:off x="3459" y="1922"/>
                  <a:ext cx="83" cy="21"/>
                  <a:chOff x="3459" y="1922"/>
                  <a:chExt cx="83" cy="21"/>
                </a:xfrm>
              </p:grpSpPr>
              <p:sp>
                <p:nvSpPr>
                  <p:cNvPr id="23631" name="Arc 498"/>
                  <p:cNvSpPr>
                    <a:spLocks/>
                  </p:cNvSpPr>
                  <p:nvPr/>
                </p:nvSpPr>
                <p:spPr bwMode="auto">
                  <a:xfrm>
                    <a:off x="3459" y="1922"/>
                    <a:ext cx="49"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32" name="Arc 499"/>
                  <p:cNvSpPr>
                    <a:spLocks/>
                  </p:cNvSpPr>
                  <p:nvPr/>
                </p:nvSpPr>
                <p:spPr bwMode="auto">
                  <a:xfrm>
                    <a:off x="3499"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16" name="Group 500"/>
                <p:cNvGrpSpPr>
                  <a:grpSpLocks/>
                </p:cNvGrpSpPr>
                <p:nvPr/>
              </p:nvGrpSpPr>
              <p:grpSpPr bwMode="auto">
                <a:xfrm>
                  <a:off x="3528" y="1922"/>
                  <a:ext cx="83" cy="21"/>
                  <a:chOff x="3528" y="1922"/>
                  <a:chExt cx="83" cy="21"/>
                </a:xfrm>
              </p:grpSpPr>
              <p:sp>
                <p:nvSpPr>
                  <p:cNvPr id="23629" name="Arc 501"/>
                  <p:cNvSpPr>
                    <a:spLocks/>
                  </p:cNvSpPr>
                  <p:nvPr/>
                </p:nvSpPr>
                <p:spPr bwMode="auto">
                  <a:xfrm>
                    <a:off x="3528" y="1922"/>
                    <a:ext cx="55"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30" name="Arc 502"/>
                  <p:cNvSpPr>
                    <a:spLocks/>
                  </p:cNvSpPr>
                  <p:nvPr/>
                </p:nvSpPr>
                <p:spPr bwMode="auto">
                  <a:xfrm>
                    <a:off x="3568"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17" name="Group 503"/>
                <p:cNvGrpSpPr>
                  <a:grpSpLocks/>
                </p:cNvGrpSpPr>
                <p:nvPr/>
              </p:nvGrpSpPr>
              <p:grpSpPr bwMode="auto">
                <a:xfrm>
                  <a:off x="3604" y="1922"/>
                  <a:ext cx="82" cy="21"/>
                  <a:chOff x="3604" y="1922"/>
                  <a:chExt cx="82" cy="21"/>
                </a:xfrm>
              </p:grpSpPr>
              <p:sp>
                <p:nvSpPr>
                  <p:cNvPr id="23627" name="Arc 504"/>
                  <p:cNvSpPr>
                    <a:spLocks/>
                  </p:cNvSpPr>
                  <p:nvPr/>
                </p:nvSpPr>
                <p:spPr bwMode="auto">
                  <a:xfrm>
                    <a:off x="3604"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28" name="Arc 505"/>
                  <p:cNvSpPr>
                    <a:spLocks/>
                  </p:cNvSpPr>
                  <p:nvPr/>
                </p:nvSpPr>
                <p:spPr bwMode="auto">
                  <a:xfrm>
                    <a:off x="3643"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18" name="Group 506"/>
                <p:cNvGrpSpPr>
                  <a:grpSpLocks/>
                </p:cNvGrpSpPr>
                <p:nvPr/>
              </p:nvGrpSpPr>
              <p:grpSpPr bwMode="auto">
                <a:xfrm>
                  <a:off x="3673" y="1922"/>
                  <a:ext cx="82" cy="21"/>
                  <a:chOff x="3673" y="1922"/>
                  <a:chExt cx="82" cy="21"/>
                </a:xfrm>
              </p:grpSpPr>
              <p:sp>
                <p:nvSpPr>
                  <p:cNvPr id="23625" name="Arc 507"/>
                  <p:cNvSpPr>
                    <a:spLocks/>
                  </p:cNvSpPr>
                  <p:nvPr/>
                </p:nvSpPr>
                <p:spPr bwMode="auto">
                  <a:xfrm>
                    <a:off x="3673"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26" name="Arc 508"/>
                  <p:cNvSpPr>
                    <a:spLocks/>
                  </p:cNvSpPr>
                  <p:nvPr/>
                </p:nvSpPr>
                <p:spPr bwMode="auto">
                  <a:xfrm>
                    <a:off x="3712"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19" name="Group 509"/>
                <p:cNvGrpSpPr>
                  <a:grpSpLocks/>
                </p:cNvGrpSpPr>
                <p:nvPr/>
              </p:nvGrpSpPr>
              <p:grpSpPr bwMode="auto">
                <a:xfrm>
                  <a:off x="3741" y="1922"/>
                  <a:ext cx="83" cy="21"/>
                  <a:chOff x="3741" y="1922"/>
                  <a:chExt cx="83" cy="21"/>
                </a:xfrm>
              </p:grpSpPr>
              <p:sp>
                <p:nvSpPr>
                  <p:cNvPr id="23623" name="Arc 510"/>
                  <p:cNvSpPr>
                    <a:spLocks/>
                  </p:cNvSpPr>
                  <p:nvPr/>
                </p:nvSpPr>
                <p:spPr bwMode="auto">
                  <a:xfrm>
                    <a:off x="3741"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24" name="Arc 511"/>
                  <p:cNvSpPr>
                    <a:spLocks/>
                  </p:cNvSpPr>
                  <p:nvPr/>
                </p:nvSpPr>
                <p:spPr bwMode="auto">
                  <a:xfrm>
                    <a:off x="3781"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23620" name="Group 512"/>
                <p:cNvGrpSpPr>
                  <a:grpSpLocks/>
                </p:cNvGrpSpPr>
                <p:nvPr/>
              </p:nvGrpSpPr>
              <p:grpSpPr bwMode="auto">
                <a:xfrm>
                  <a:off x="3817" y="1922"/>
                  <a:ext cx="75" cy="21"/>
                  <a:chOff x="3817" y="1922"/>
                  <a:chExt cx="75" cy="21"/>
                </a:xfrm>
              </p:grpSpPr>
              <p:sp>
                <p:nvSpPr>
                  <p:cNvPr id="23621" name="Arc 513"/>
                  <p:cNvSpPr>
                    <a:spLocks/>
                  </p:cNvSpPr>
                  <p:nvPr/>
                </p:nvSpPr>
                <p:spPr bwMode="auto">
                  <a:xfrm>
                    <a:off x="3817"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23622" name="Arc 514"/>
                  <p:cNvSpPr>
                    <a:spLocks/>
                  </p:cNvSpPr>
                  <p:nvPr/>
                </p:nvSpPr>
                <p:spPr bwMode="auto">
                  <a:xfrm>
                    <a:off x="3849"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grpSp>
      </p:grpSp>
      <p:sp>
        <p:nvSpPr>
          <p:cNvPr id="3" name="TextBox 2"/>
          <p:cNvSpPr txBox="1"/>
          <p:nvPr/>
        </p:nvSpPr>
        <p:spPr>
          <a:xfrm>
            <a:off x="3201988" y="646113"/>
            <a:ext cx="1241425" cy="369332"/>
          </a:xfrm>
          <a:prstGeom prst="rect">
            <a:avLst/>
          </a:prstGeom>
          <a:noFill/>
        </p:spPr>
        <p:txBody>
          <a:bodyPr wrap="square" rtlCol="0">
            <a:spAutoFit/>
          </a:bodyPr>
          <a:lstStyle/>
          <a:p>
            <a:pPr defTabSz="914400"/>
            <a:r>
              <a:rPr lang="en-US" dirty="0">
                <a:solidFill>
                  <a:prstClr val="black"/>
                </a:solidFill>
              </a:rPr>
              <a:t>like terms</a:t>
            </a:r>
          </a:p>
        </p:txBody>
      </p:sp>
      <p:sp>
        <p:nvSpPr>
          <p:cNvPr id="4" name="TextBox 3"/>
          <p:cNvSpPr txBox="1"/>
          <p:nvPr/>
        </p:nvSpPr>
        <p:spPr>
          <a:xfrm>
            <a:off x="4935538" y="579438"/>
            <a:ext cx="3251200" cy="369332"/>
          </a:xfrm>
          <a:prstGeom prst="rect">
            <a:avLst/>
          </a:prstGeom>
          <a:noFill/>
        </p:spPr>
        <p:txBody>
          <a:bodyPr wrap="square" rtlCol="0">
            <a:spAutoFit/>
          </a:bodyPr>
          <a:lstStyle/>
          <a:p>
            <a:pPr defTabSz="914400"/>
            <a:r>
              <a:rPr lang="en-US" dirty="0">
                <a:solidFill>
                  <a:prstClr val="black"/>
                </a:solidFill>
              </a:rPr>
              <a:t>parts of an algebraic expression</a:t>
            </a:r>
          </a:p>
        </p:txBody>
      </p:sp>
      <p:sp>
        <p:nvSpPr>
          <p:cNvPr id="5" name="TextBox 4"/>
          <p:cNvSpPr txBox="1"/>
          <p:nvPr/>
        </p:nvSpPr>
        <p:spPr>
          <a:xfrm>
            <a:off x="1945639" y="1687514"/>
            <a:ext cx="2333626" cy="338554"/>
          </a:xfrm>
          <a:prstGeom prst="rect">
            <a:avLst/>
          </a:prstGeom>
          <a:noFill/>
        </p:spPr>
        <p:txBody>
          <a:bodyPr wrap="square" rtlCol="0">
            <a:spAutoFit/>
          </a:bodyPr>
          <a:lstStyle/>
          <a:p>
            <a:pPr defTabSz="914400"/>
            <a:r>
              <a:rPr lang="en-US" sz="1600" dirty="0">
                <a:solidFill>
                  <a:prstClr val="black"/>
                </a:solidFill>
              </a:rPr>
              <a:t>Have the same variable(s)</a:t>
            </a:r>
          </a:p>
        </p:txBody>
      </p:sp>
      <p:sp>
        <p:nvSpPr>
          <p:cNvPr id="524" name="TextBox 523"/>
          <p:cNvSpPr txBox="1"/>
          <p:nvPr/>
        </p:nvSpPr>
        <p:spPr>
          <a:xfrm>
            <a:off x="4319588" y="1686509"/>
            <a:ext cx="2333626" cy="338554"/>
          </a:xfrm>
          <a:prstGeom prst="rect">
            <a:avLst/>
          </a:prstGeom>
          <a:noFill/>
        </p:spPr>
        <p:txBody>
          <a:bodyPr wrap="square" rtlCol="0">
            <a:spAutoFit/>
          </a:bodyPr>
          <a:lstStyle/>
          <a:p>
            <a:pPr defTabSz="914400"/>
            <a:r>
              <a:rPr lang="en-US" sz="1600" dirty="0">
                <a:solidFill>
                  <a:prstClr val="black"/>
                </a:solidFill>
              </a:rPr>
              <a:t>have fractions</a:t>
            </a:r>
          </a:p>
        </p:txBody>
      </p:sp>
      <p:sp>
        <p:nvSpPr>
          <p:cNvPr id="525" name="TextBox 524"/>
          <p:cNvSpPr txBox="1"/>
          <p:nvPr/>
        </p:nvSpPr>
        <p:spPr>
          <a:xfrm>
            <a:off x="4319588" y="2052637"/>
            <a:ext cx="2333626" cy="338554"/>
          </a:xfrm>
          <a:prstGeom prst="rect">
            <a:avLst/>
          </a:prstGeom>
          <a:noFill/>
        </p:spPr>
        <p:txBody>
          <a:bodyPr wrap="square" rtlCol="0">
            <a:spAutoFit/>
          </a:bodyPr>
          <a:lstStyle/>
          <a:p>
            <a:pPr defTabSz="914400"/>
            <a:r>
              <a:rPr lang="en-US" sz="1600" dirty="0">
                <a:solidFill>
                  <a:prstClr val="black"/>
                </a:solidFill>
              </a:rPr>
              <a:t>have same coefficient</a:t>
            </a:r>
          </a:p>
        </p:txBody>
      </p:sp>
      <p:sp>
        <p:nvSpPr>
          <p:cNvPr id="526" name="TextBox 525"/>
          <p:cNvSpPr txBox="1"/>
          <p:nvPr/>
        </p:nvSpPr>
        <p:spPr>
          <a:xfrm>
            <a:off x="4319588" y="2402473"/>
            <a:ext cx="2333626" cy="338554"/>
          </a:xfrm>
          <a:prstGeom prst="rect">
            <a:avLst/>
          </a:prstGeom>
          <a:noFill/>
        </p:spPr>
        <p:txBody>
          <a:bodyPr wrap="square" rtlCol="0">
            <a:spAutoFit/>
          </a:bodyPr>
          <a:lstStyle/>
          <a:p>
            <a:pPr defTabSz="914400"/>
            <a:r>
              <a:rPr lang="en-US" sz="1600" dirty="0">
                <a:solidFill>
                  <a:prstClr val="black"/>
                </a:solidFill>
              </a:rPr>
              <a:t>have no variables</a:t>
            </a:r>
          </a:p>
        </p:txBody>
      </p:sp>
      <p:sp>
        <p:nvSpPr>
          <p:cNvPr id="527" name="TextBox 526"/>
          <p:cNvSpPr txBox="1"/>
          <p:nvPr/>
        </p:nvSpPr>
        <p:spPr>
          <a:xfrm>
            <a:off x="4288155" y="2724151"/>
            <a:ext cx="2333626" cy="338554"/>
          </a:xfrm>
          <a:prstGeom prst="rect">
            <a:avLst/>
          </a:prstGeom>
          <a:noFill/>
        </p:spPr>
        <p:txBody>
          <a:bodyPr wrap="square" rtlCol="0">
            <a:spAutoFit/>
          </a:bodyPr>
          <a:lstStyle/>
          <a:p>
            <a:pPr defTabSz="914400"/>
            <a:r>
              <a:rPr lang="en-US" sz="1600" dirty="0">
                <a:solidFill>
                  <a:prstClr val="black"/>
                </a:solidFill>
              </a:rPr>
              <a:t>have negative signs</a:t>
            </a:r>
          </a:p>
        </p:txBody>
      </p:sp>
      <p:sp>
        <p:nvSpPr>
          <p:cNvPr id="528" name="TextBox 527"/>
          <p:cNvSpPr txBox="1"/>
          <p:nvPr/>
        </p:nvSpPr>
        <p:spPr>
          <a:xfrm>
            <a:off x="6518910" y="1686508"/>
            <a:ext cx="2333626" cy="584775"/>
          </a:xfrm>
          <a:prstGeom prst="rect">
            <a:avLst/>
          </a:prstGeom>
          <a:noFill/>
        </p:spPr>
        <p:txBody>
          <a:bodyPr wrap="square" rtlCol="0">
            <a:spAutoFit/>
          </a:bodyPr>
          <a:lstStyle/>
          <a:p>
            <a:pPr defTabSz="914400"/>
            <a:r>
              <a:rPr lang="en-US" sz="1600" dirty="0">
                <a:solidFill>
                  <a:prstClr val="black"/>
                </a:solidFill>
              </a:rPr>
              <a:t>Have the same variable with different exponents</a:t>
            </a:r>
          </a:p>
        </p:txBody>
      </p:sp>
      <p:sp>
        <p:nvSpPr>
          <p:cNvPr id="6" name="TextBox 5"/>
          <p:cNvSpPr txBox="1"/>
          <p:nvPr/>
        </p:nvSpPr>
        <p:spPr>
          <a:xfrm>
            <a:off x="2374106" y="3439597"/>
            <a:ext cx="1665287" cy="369332"/>
          </a:xfrm>
          <a:prstGeom prst="rect">
            <a:avLst/>
          </a:prstGeom>
          <a:noFill/>
        </p:spPr>
        <p:txBody>
          <a:bodyPr wrap="square" rtlCol="0">
            <a:spAutoFit/>
          </a:bodyPr>
          <a:lstStyle/>
          <a:p>
            <a:pPr algn="ctr" defTabSz="914400"/>
            <a:r>
              <a:rPr lang="en-US">
                <a:solidFill>
                  <a:prstClr val="black"/>
                </a:solidFill>
              </a:rPr>
              <a:t>3x, 3x</a:t>
            </a:r>
          </a:p>
        </p:txBody>
      </p:sp>
      <p:sp>
        <p:nvSpPr>
          <p:cNvPr id="530" name="TextBox 529"/>
          <p:cNvSpPr txBox="1"/>
          <p:nvPr/>
        </p:nvSpPr>
        <p:spPr>
          <a:xfrm>
            <a:off x="2390618" y="3896281"/>
            <a:ext cx="1665287" cy="369332"/>
          </a:xfrm>
          <a:prstGeom prst="rect">
            <a:avLst/>
          </a:prstGeom>
          <a:noFill/>
        </p:spPr>
        <p:txBody>
          <a:bodyPr wrap="square" rtlCol="0">
            <a:spAutoFit/>
          </a:bodyPr>
          <a:lstStyle/>
          <a:p>
            <a:pPr algn="ctr" defTabSz="914400"/>
            <a:r>
              <a:rPr lang="en-US" dirty="0">
                <a:solidFill>
                  <a:prstClr val="black"/>
                </a:solidFill>
              </a:rPr>
              <a:t>¼ y</a:t>
            </a:r>
            <a:r>
              <a:rPr lang="en-US" baseline="30000" dirty="0">
                <a:solidFill>
                  <a:prstClr val="black"/>
                </a:solidFill>
              </a:rPr>
              <a:t>2</a:t>
            </a:r>
            <a:r>
              <a:rPr lang="en-US" dirty="0">
                <a:solidFill>
                  <a:prstClr val="black"/>
                </a:solidFill>
              </a:rPr>
              <a:t>, 8 y</a:t>
            </a:r>
            <a:r>
              <a:rPr lang="en-US" baseline="30000" dirty="0">
                <a:solidFill>
                  <a:prstClr val="black"/>
                </a:solidFill>
              </a:rPr>
              <a:t>2</a:t>
            </a:r>
            <a:endParaRPr lang="en-US" dirty="0">
              <a:solidFill>
                <a:prstClr val="black"/>
              </a:solidFill>
            </a:endParaRPr>
          </a:p>
        </p:txBody>
      </p:sp>
      <p:sp>
        <p:nvSpPr>
          <p:cNvPr id="531" name="TextBox 530"/>
          <p:cNvSpPr txBox="1"/>
          <p:nvPr/>
        </p:nvSpPr>
        <p:spPr>
          <a:xfrm>
            <a:off x="2312988" y="4415908"/>
            <a:ext cx="1665287" cy="369332"/>
          </a:xfrm>
          <a:prstGeom prst="rect">
            <a:avLst/>
          </a:prstGeom>
          <a:noFill/>
        </p:spPr>
        <p:txBody>
          <a:bodyPr wrap="square" rtlCol="0">
            <a:spAutoFit/>
          </a:bodyPr>
          <a:lstStyle/>
          <a:p>
            <a:pPr algn="ctr" defTabSz="914400"/>
            <a:r>
              <a:rPr lang="en-US" dirty="0">
                <a:solidFill>
                  <a:prstClr val="black"/>
                </a:solidFill>
              </a:rPr>
              <a:t>-2xy, 6xy</a:t>
            </a:r>
          </a:p>
        </p:txBody>
      </p:sp>
      <p:sp>
        <p:nvSpPr>
          <p:cNvPr id="532" name="TextBox 531"/>
          <p:cNvSpPr txBox="1"/>
          <p:nvPr/>
        </p:nvSpPr>
        <p:spPr>
          <a:xfrm>
            <a:off x="2267269" y="4885710"/>
            <a:ext cx="1665287" cy="369332"/>
          </a:xfrm>
          <a:prstGeom prst="rect">
            <a:avLst/>
          </a:prstGeom>
          <a:noFill/>
        </p:spPr>
        <p:txBody>
          <a:bodyPr wrap="square" rtlCol="0">
            <a:spAutoFit/>
          </a:bodyPr>
          <a:lstStyle/>
          <a:p>
            <a:pPr algn="ctr" defTabSz="914400"/>
            <a:r>
              <a:rPr lang="en-US" dirty="0">
                <a:solidFill>
                  <a:prstClr val="black"/>
                </a:solidFill>
              </a:rPr>
              <a:t>3, 9</a:t>
            </a:r>
          </a:p>
        </p:txBody>
      </p:sp>
      <p:sp>
        <p:nvSpPr>
          <p:cNvPr id="533" name="TextBox 532"/>
          <p:cNvSpPr txBox="1"/>
          <p:nvPr/>
        </p:nvSpPr>
        <p:spPr>
          <a:xfrm>
            <a:off x="6396991" y="3500992"/>
            <a:ext cx="1665287" cy="369332"/>
          </a:xfrm>
          <a:prstGeom prst="rect">
            <a:avLst/>
          </a:prstGeom>
          <a:noFill/>
        </p:spPr>
        <p:txBody>
          <a:bodyPr wrap="square" rtlCol="0">
            <a:spAutoFit/>
          </a:bodyPr>
          <a:lstStyle/>
          <a:p>
            <a:pPr algn="ctr" defTabSz="914400"/>
            <a:r>
              <a:rPr lang="en-US" dirty="0">
                <a:solidFill>
                  <a:prstClr val="black"/>
                </a:solidFill>
              </a:rPr>
              <a:t>4x, 4y</a:t>
            </a:r>
          </a:p>
        </p:txBody>
      </p:sp>
      <p:sp>
        <p:nvSpPr>
          <p:cNvPr id="534" name="TextBox 533"/>
          <p:cNvSpPr txBox="1"/>
          <p:nvPr/>
        </p:nvSpPr>
        <p:spPr>
          <a:xfrm>
            <a:off x="6428901" y="4050267"/>
            <a:ext cx="1665287" cy="369332"/>
          </a:xfrm>
          <a:prstGeom prst="rect">
            <a:avLst/>
          </a:prstGeom>
          <a:noFill/>
        </p:spPr>
        <p:txBody>
          <a:bodyPr wrap="square" rtlCol="0">
            <a:spAutoFit/>
          </a:bodyPr>
          <a:lstStyle/>
          <a:p>
            <a:pPr algn="ctr" defTabSz="914400"/>
            <a:r>
              <a:rPr lang="en-US" dirty="0">
                <a:solidFill>
                  <a:prstClr val="black"/>
                </a:solidFill>
              </a:rPr>
              <a:t>5a</a:t>
            </a:r>
            <a:r>
              <a:rPr lang="en-US" baseline="30000" dirty="0">
                <a:solidFill>
                  <a:prstClr val="black"/>
                </a:solidFill>
              </a:rPr>
              <a:t>2</a:t>
            </a:r>
            <a:r>
              <a:rPr lang="en-US" dirty="0">
                <a:solidFill>
                  <a:prstClr val="black"/>
                </a:solidFill>
              </a:rPr>
              <a:t>, 3a</a:t>
            </a:r>
          </a:p>
        </p:txBody>
      </p:sp>
      <p:sp>
        <p:nvSpPr>
          <p:cNvPr id="535" name="TextBox 534"/>
          <p:cNvSpPr txBox="1"/>
          <p:nvPr/>
        </p:nvSpPr>
        <p:spPr>
          <a:xfrm>
            <a:off x="6458427" y="4583747"/>
            <a:ext cx="1665287" cy="369332"/>
          </a:xfrm>
          <a:prstGeom prst="rect">
            <a:avLst/>
          </a:prstGeom>
          <a:noFill/>
        </p:spPr>
        <p:txBody>
          <a:bodyPr wrap="square" rtlCol="0">
            <a:spAutoFit/>
          </a:bodyPr>
          <a:lstStyle/>
          <a:p>
            <a:pPr algn="ctr" defTabSz="914400"/>
            <a:r>
              <a:rPr lang="en-US" dirty="0">
                <a:solidFill>
                  <a:prstClr val="black"/>
                </a:solidFill>
              </a:rPr>
              <a:t>2x, 3</a:t>
            </a:r>
          </a:p>
        </p:txBody>
      </p:sp>
      <p:sp>
        <p:nvSpPr>
          <p:cNvPr id="536" name="TextBox 535"/>
          <p:cNvSpPr txBox="1"/>
          <p:nvPr/>
        </p:nvSpPr>
        <p:spPr>
          <a:xfrm>
            <a:off x="6458427" y="5082658"/>
            <a:ext cx="1665287" cy="369332"/>
          </a:xfrm>
          <a:prstGeom prst="rect">
            <a:avLst/>
          </a:prstGeom>
          <a:noFill/>
        </p:spPr>
        <p:txBody>
          <a:bodyPr wrap="square" rtlCol="0">
            <a:spAutoFit/>
          </a:bodyPr>
          <a:lstStyle/>
          <a:p>
            <a:pPr algn="ctr" defTabSz="914400"/>
            <a:r>
              <a:rPr lang="en-US" dirty="0">
                <a:solidFill>
                  <a:prstClr val="black"/>
                </a:solidFill>
              </a:rPr>
              <a:t>8x</a:t>
            </a:r>
            <a:r>
              <a:rPr lang="en-US" baseline="30000" dirty="0">
                <a:solidFill>
                  <a:prstClr val="black"/>
                </a:solidFill>
              </a:rPr>
              <a:t>3</a:t>
            </a:r>
            <a:r>
              <a:rPr lang="en-US" dirty="0">
                <a:solidFill>
                  <a:prstClr val="black"/>
                </a:solidFill>
              </a:rPr>
              <a:t>, 8y</a:t>
            </a:r>
            <a:r>
              <a:rPr lang="en-US" baseline="30000" dirty="0">
                <a:solidFill>
                  <a:prstClr val="black"/>
                </a:solidFill>
              </a:rPr>
              <a:t>3</a:t>
            </a:r>
            <a:endParaRPr lang="en-US" dirty="0">
              <a:solidFill>
                <a:prstClr val="black"/>
              </a:solidFill>
            </a:endParaRPr>
          </a:p>
        </p:txBody>
      </p:sp>
      <p:sp>
        <p:nvSpPr>
          <p:cNvPr id="537" name="TextBox 536"/>
          <p:cNvSpPr txBox="1"/>
          <p:nvPr/>
        </p:nvSpPr>
        <p:spPr>
          <a:xfrm>
            <a:off x="4402297" y="3469876"/>
            <a:ext cx="1665287" cy="369332"/>
          </a:xfrm>
          <a:prstGeom prst="rect">
            <a:avLst/>
          </a:prstGeom>
          <a:noFill/>
        </p:spPr>
        <p:txBody>
          <a:bodyPr wrap="square" rtlCol="0">
            <a:spAutoFit/>
          </a:bodyPr>
          <a:lstStyle/>
          <a:p>
            <a:pPr algn="ctr" defTabSz="914400"/>
            <a:r>
              <a:rPr lang="en-US" dirty="0">
                <a:solidFill>
                  <a:prstClr val="black"/>
                </a:solidFill>
              </a:rPr>
              <a:t>2x, x</a:t>
            </a:r>
            <a:r>
              <a:rPr lang="en-US" baseline="30000" dirty="0">
                <a:solidFill>
                  <a:prstClr val="black"/>
                </a:solidFill>
              </a:rPr>
              <a:t>2</a:t>
            </a:r>
            <a:endParaRPr lang="en-US" dirty="0">
              <a:solidFill>
                <a:prstClr val="black"/>
              </a:solidFill>
            </a:endParaRPr>
          </a:p>
        </p:txBody>
      </p:sp>
      <p:sp>
        <p:nvSpPr>
          <p:cNvPr id="538" name="TextBox 537"/>
          <p:cNvSpPr txBox="1"/>
          <p:nvPr/>
        </p:nvSpPr>
        <p:spPr>
          <a:xfrm>
            <a:off x="4445794" y="4034194"/>
            <a:ext cx="1665287" cy="369332"/>
          </a:xfrm>
          <a:prstGeom prst="rect">
            <a:avLst/>
          </a:prstGeom>
          <a:noFill/>
        </p:spPr>
        <p:txBody>
          <a:bodyPr wrap="square" rtlCol="0">
            <a:spAutoFit/>
          </a:bodyPr>
          <a:lstStyle/>
          <a:p>
            <a:pPr algn="ctr" defTabSz="914400"/>
            <a:r>
              <a:rPr lang="en-US" dirty="0">
                <a:solidFill>
                  <a:prstClr val="black"/>
                </a:solidFill>
              </a:rPr>
              <a:t>7a</a:t>
            </a:r>
            <a:r>
              <a:rPr lang="en-US" baseline="30000" dirty="0">
                <a:solidFill>
                  <a:prstClr val="black"/>
                </a:solidFill>
              </a:rPr>
              <a:t>2</a:t>
            </a:r>
            <a:r>
              <a:rPr lang="en-US" dirty="0">
                <a:solidFill>
                  <a:prstClr val="black"/>
                </a:solidFill>
              </a:rPr>
              <a:t>b, 4ab</a:t>
            </a:r>
          </a:p>
        </p:txBody>
      </p:sp>
      <p:sp>
        <p:nvSpPr>
          <p:cNvPr id="539" name="TextBox 538"/>
          <p:cNvSpPr txBox="1"/>
          <p:nvPr/>
        </p:nvSpPr>
        <p:spPr>
          <a:xfrm>
            <a:off x="4478260" y="4734759"/>
            <a:ext cx="1665287" cy="369332"/>
          </a:xfrm>
          <a:prstGeom prst="rect">
            <a:avLst/>
          </a:prstGeom>
          <a:noFill/>
        </p:spPr>
        <p:txBody>
          <a:bodyPr wrap="square" rtlCol="0">
            <a:spAutoFit/>
          </a:bodyPr>
          <a:lstStyle/>
          <a:p>
            <a:pPr algn="ctr" defTabSz="914400"/>
            <a:r>
              <a:rPr lang="en-US" dirty="0">
                <a:solidFill>
                  <a:prstClr val="black"/>
                </a:solidFill>
              </a:rPr>
              <a:t>-17xy, 10xy</a:t>
            </a:r>
          </a:p>
        </p:txBody>
      </p:sp>
      <p:sp>
        <p:nvSpPr>
          <p:cNvPr id="7" name="TextBox 6"/>
          <p:cNvSpPr txBox="1"/>
          <p:nvPr/>
        </p:nvSpPr>
        <p:spPr>
          <a:xfrm>
            <a:off x="781050" y="968375"/>
            <a:ext cx="895350" cy="1169551"/>
          </a:xfrm>
          <a:prstGeom prst="rect">
            <a:avLst/>
          </a:prstGeom>
          <a:noFill/>
        </p:spPr>
        <p:txBody>
          <a:bodyPr wrap="square" rtlCol="0">
            <a:spAutoFit/>
          </a:bodyPr>
          <a:lstStyle/>
          <a:p>
            <a:pPr defTabSz="914400"/>
            <a:r>
              <a:rPr lang="en-US" sz="1400" dirty="0">
                <a:solidFill>
                  <a:prstClr val="black"/>
                </a:solidFill>
              </a:rPr>
              <a:t>Same</a:t>
            </a:r>
          </a:p>
          <a:p>
            <a:pPr defTabSz="914400"/>
            <a:endParaRPr lang="en-US" sz="1400" dirty="0">
              <a:solidFill>
                <a:prstClr val="black"/>
              </a:solidFill>
            </a:endParaRPr>
          </a:p>
          <a:p>
            <a:pPr defTabSz="914400"/>
            <a:r>
              <a:rPr lang="en-US" sz="1400" dirty="0">
                <a:solidFill>
                  <a:prstClr val="black"/>
                </a:solidFill>
              </a:rPr>
              <a:t>Variable</a:t>
            </a:r>
          </a:p>
          <a:p>
            <a:pPr defTabSz="914400"/>
            <a:endParaRPr lang="en-US" sz="1400" dirty="0">
              <a:solidFill>
                <a:prstClr val="black"/>
              </a:solidFill>
            </a:endParaRPr>
          </a:p>
          <a:p>
            <a:pPr defTabSz="914400"/>
            <a:r>
              <a:rPr lang="en-US" sz="1400" dirty="0">
                <a:solidFill>
                  <a:prstClr val="black"/>
                </a:solidFill>
              </a:rPr>
              <a:t>exponent</a:t>
            </a:r>
          </a:p>
        </p:txBody>
      </p:sp>
      <p:sp>
        <p:nvSpPr>
          <p:cNvPr id="8" name="TextBox 7"/>
          <p:cNvSpPr txBox="1"/>
          <p:nvPr/>
        </p:nvSpPr>
        <p:spPr>
          <a:xfrm>
            <a:off x="2724787" y="5617944"/>
            <a:ext cx="5561012" cy="646331"/>
          </a:xfrm>
          <a:prstGeom prst="rect">
            <a:avLst/>
          </a:prstGeom>
          <a:noFill/>
        </p:spPr>
        <p:txBody>
          <a:bodyPr wrap="square" rtlCol="0">
            <a:spAutoFit/>
          </a:bodyPr>
          <a:lstStyle/>
          <a:p>
            <a:pPr defTabSz="914400"/>
            <a:r>
              <a:rPr lang="en-US" dirty="0">
                <a:solidFill>
                  <a:prstClr val="black"/>
                </a:solidFill>
              </a:rPr>
              <a:t>Like terms are part of an algebraic expression that always have the </a:t>
            </a:r>
            <a:r>
              <a:rPr lang="en-US">
                <a:solidFill>
                  <a:prstClr val="black"/>
                </a:solidFill>
              </a:rPr>
              <a:t>same variable</a:t>
            </a:r>
          </a:p>
        </p:txBody>
      </p:sp>
    </p:spTree>
    <p:extLst>
      <p:ext uri="{BB962C8B-B14F-4D97-AF65-F5344CB8AC3E}">
        <p14:creationId xmlns:p14="http://schemas.microsoft.com/office/powerpoint/2010/main" val="235405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What behaviors are we trying to increase with Content Enhancement Routines?</a:t>
            </a:r>
          </a:p>
        </p:txBody>
      </p:sp>
      <p:sp>
        <p:nvSpPr>
          <p:cNvPr id="3" name="Content Placeholder 2"/>
          <p:cNvSpPr>
            <a:spLocks noGrp="1"/>
          </p:cNvSpPr>
          <p:nvPr>
            <p:ph idx="1"/>
          </p:nvPr>
        </p:nvSpPr>
        <p:spPr/>
        <p:txBody>
          <a:bodyPr>
            <a:normAutofit fontScale="92500" lnSpcReduction="20000"/>
          </a:bodyPr>
          <a:lstStyle/>
          <a:p>
            <a:r>
              <a:rPr lang="en-US" dirty="0"/>
              <a:t>Planning is grounded in </a:t>
            </a:r>
            <a:r>
              <a:rPr lang="en-US" dirty="0">
                <a:solidFill>
                  <a:schemeClr val="accent2"/>
                </a:solidFill>
              </a:rPr>
              <a:t>course standards </a:t>
            </a:r>
            <a:r>
              <a:rPr lang="en-US" dirty="0"/>
              <a:t>and takes time</a:t>
            </a:r>
          </a:p>
          <a:p>
            <a:r>
              <a:rPr lang="en-US" dirty="0"/>
              <a:t>Teachers plan units, lessons, and assignments that are </a:t>
            </a:r>
            <a:r>
              <a:rPr lang="en-US" dirty="0">
                <a:solidFill>
                  <a:schemeClr val="accent2"/>
                </a:solidFill>
              </a:rPr>
              <a:t>coherent </a:t>
            </a:r>
            <a:r>
              <a:rPr lang="en-US" dirty="0"/>
              <a:t>with connections made explicit</a:t>
            </a:r>
          </a:p>
          <a:p>
            <a:r>
              <a:rPr lang="en-US" dirty="0"/>
              <a:t>Common </a:t>
            </a:r>
            <a:r>
              <a:rPr lang="en-US" dirty="0">
                <a:solidFill>
                  <a:schemeClr val="accent2"/>
                </a:solidFill>
              </a:rPr>
              <a:t>misconceptions, gaps </a:t>
            </a:r>
            <a:r>
              <a:rPr lang="en-US" dirty="0"/>
              <a:t>in background knowledge, and </a:t>
            </a:r>
            <a:r>
              <a:rPr lang="en-US" dirty="0">
                <a:solidFill>
                  <a:schemeClr val="accent2"/>
                </a:solidFill>
              </a:rPr>
              <a:t>challenging content</a:t>
            </a:r>
            <a:r>
              <a:rPr lang="en-US" dirty="0"/>
              <a:t> are determined and addressed </a:t>
            </a:r>
            <a:r>
              <a:rPr lang="en-US" dirty="0">
                <a:solidFill>
                  <a:schemeClr val="accent2"/>
                </a:solidFill>
              </a:rPr>
              <a:t>pro-actively</a:t>
            </a:r>
          </a:p>
          <a:p>
            <a:r>
              <a:rPr lang="en-US" dirty="0">
                <a:solidFill>
                  <a:schemeClr val="accent2"/>
                </a:solidFill>
              </a:rPr>
              <a:t>Formative assessment </a:t>
            </a:r>
            <a:r>
              <a:rPr lang="en-US" dirty="0"/>
              <a:t>drives changes to instruction and supports student learning</a:t>
            </a:r>
          </a:p>
          <a:p>
            <a:r>
              <a:rPr lang="en-US" dirty="0"/>
              <a:t>Teachers use explicit instructional routinely (</a:t>
            </a:r>
            <a:r>
              <a:rPr lang="en-US" dirty="0">
                <a:solidFill>
                  <a:schemeClr val="accent2"/>
                </a:solidFill>
              </a:rPr>
              <a:t>Cue-Do-Review</a:t>
            </a:r>
            <a:r>
              <a:rPr lang="en-US" dirty="0"/>
              <a:t>) with all classroom activities</a:t>
            </a:r>
          </a:p>
          <a:p>
            <a:r>
              <a:rPr lang="en-US" dirty="0"/>
              <a:t>Devices are created in collaboration with students </a:t>
            </a:r>
            <a:r>
              <a:rPr lang="en-US" dirty="0">
                <a:solidFill>
                  <a:schemeClr val="accent2"/>
                </a:solidFill>
              </a:rPr>
              <a:t>(students talk as much as the teachers)</a:t>
            </a:r>
          </a:p>
        </p:txBody>
      </p:sp>
    </p:spTree>
    <p:extLst>
      <p:ext uri="{BB962C8B-B14F-4D97-AF65-F5344CB8AC3E}">
        <p14:creationId xmlns:p14="http://schemas.microsoft.com/office/powerpoint/2010/main" val="1608152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SMARTER Planning and Instructional Cycle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5" y="1690689"/>
            <a:ext cx="9144000" cy="4754438"/>
          </a:xfrm>
          <a:prstGeom prst="rect">
            <a:avLst/>
          </a:prstGeom>
        </p:spPr>
      </p:pic>
    </p:spTree>
    <p:extLst>
      <p:ext uri="{BB962C8B-B14F-4D97-AF65-F5344CB8AC3E}">
        <p14:creationId xmlns:p14="http://schemas.microsoft.com/office/powerpoint/2010/main" val="2145504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Barriers</a:t>
            </a:r>
            <a:endParaRPr lang="en-US" dirty="0"/>
          </a:p>
        </p:txBody>
      </p:sp>
      <p:sp>
        <p:nvSpPr>
          <p:cNvPr id="4" name="Content Placeholder 3"/>
          <p:cNvSpPr>
            <a:spLocks noGrp="1"/>
          </p:cNvSpPr>
          <p:nvPr>
            <p:ph idx="1"/>
          </p:nvPr>
        </p:nvSpPr>
        <p:spPr/>
        <p:txBody>
          <a:bodyPr>
            <a:normAutofit lnSpcReduction="10000"/>
          </a:bodyPr>
          <a:lstStyle/>
          <a:p>
            <a:pPr>
              <a:buFont typeface="Arial" panose="020B0604020202020204" pitchFamily="34" charset="0"/>
              <a:buChar char="•"/>
            </a:pPr>
            <a:r>
              <a:rPr lang="en-US" sz="1000" dirty="0" smtClean="0"/>
              <a:t>Skill gaps – reading, problem solving, research</a:t>
            </a:r>
          </a:p>
          <a:p>
            <a:pPr>
              <a:buFont typeface="Arial" panose="020B0604020202020204" pitchFamily="34" charset="0"/>
              <a:buChar char="•"/>
            </a:pPr>
            <a:r>
              <a:rPr lang="en-US" sz="1000" dirty="0" smtClean="0"/>
              <a:t>Knowledge gaps (from previous courses)</a:t>
            </a:r>
          </a:p>
          <a:p>
            <a:pPr>
              <a:buFont typeface="Arial" panose="020B0604020202020204" pitchFamily="34" charset="0"/>
              <a:buChar char="•"/>
            </a:pPr>
            <a:r>
              <a:rPr lang="en-US" sz="1000" dirty="0" smtClean="0"/>
              <a:t>Won’t ask questions/for help</a:t>
            </a:r>
          </a:p>
          <a:p>
            <a:pPr>
              <a:buFont typeface="Arial" panose="020B0604020202020204" pitchFamily="34" charset="0"/>
              <a:buChar char="•"/>
            </a:pPr>
            <a:r>
              <a:rPr lang="en-US" sz="1000" dirty="0" smtClean="0"/>
              <a:t>Mindset (I can’t…)</a:t>
            </a:r>
          </a:p>
          <a:p>
            <a:pPr>
              <a:buFont typeface="Arial" panose="020B0604020202020204" pitchFamily="34" charset="0"/>
              <a:buChar char="•"/>
            </a:pPr>
            <a:r>
              <a:rPr lang="en-US" sz="1000" dirty="0" smtClean="0"/>
              <a:t>Social acceptance</a:t>
            </a:r>
          </a:p>
          <a:p>
            <a:pPr>
              <a:buFont typeface="Arial" panose="020B0604020202020204" pitchFamily="34" charset="0"/>
              <a:buChar char="•"/>
            </a:pPr>
            <a:r>
              <a:rPr lang="en-US" sz="1000" dirty="0" smtClean="0"/>
              <a:t>Don’t value education, disengaged, or only care about the “A”</a:t>
            </a:r>
          </a:p>
          <a:p>
            <a:pPr>
              <a:buFont typeface="Arial" panose="020B0604020202020204" pitchFamily="34" charset="0"/>
              <a:buChar char="•"/>
            </a:pPr>
            <a:r>
              <a:rPr lang="en-US" sz="1000" dirty="0" smtClean="0"/>
              <a:t>Lazy, do it later mentality</a:t>
            </a:r>
          </a:p>
          <a:p>
            <a:pPr>
              <a:buFont typeface="Arial" panose="020B0604020202020204" pitchFamily="34" charset="0"/>
              <a:buChar char="•"/>
            </a:pPr>
            <a:r>
              <a:rPr lang="en-US" sz="1000" dirty="0" smtClean="0"/>
              <a:t>Struggle to focus (distractions, cell phones)</a:t>
            </a:r>
          </a:p>
          <a:p>
            <a:pPr>
              <a:buFont typeface="Arial" panose="020B0604020202020204" pitchFamily="34" charset="0"/>
              <a:buChar char="•"/>
            </a:pPr>
            <a:r>
              <a:rPr lang="en-US" sz="1000" dirty="0" smtClean="0"/>
              <a:t>Attendance</a:t>
            </a:r>
          </a:p>
          <a:p>
            <a:pPr>
              <a:buFont typeface="Arial" panose="020B0604020202020204" pitchFamily="34" charset="0"/>
              <a:buChar char="•"/>
            </a:pPr>
            <a:r>
              <a:rPr lang="en-US" sz="1000" dirty="0" smtClean="0"/>
              <a:t>Afraid to stretch because of too much support</a:t>
            </a:r>
          </a:p>
          <a:p>
            <a:pPr>
              <a:buFont typeface="Arial" panose="020B0604020202020204" pitchFamily="34" charset="0"/>
              <a:buChar char="•"/>
            </a:pPr>
            <a:r>
              <a:rPr lang="en-US" sz="1000" dirty="0" smtClean="0"/>
              <a:t>Cheating</a:t>
            </a:r>
          </a:p>
          <a:p>
            <a:pPr>
              <a:buFont typeface="Arial" panose="020B0604020202020204" pitchFamily="34" charset="0"/>
              <a:buChar char="•"/>
            </a:pPr>
            <a:r>
              <a:rPr lang="en-US" sz="1000" dirty="0" smtClean="0"/>
              <a:t>Lack of support at home</a:t>
            </a:r>
          </a:p>
          <a:p>
            <a:pPr>
              <a:buFont typeface="Arial" panose="020B0604020202020204" pitchFamily="34" charset="0"/>
              <a:buChar char="•"/>
            </a:pPr>
            <a:r>
              <a:rPr lang="en-US" sz="1000" dirty="0" smtClean="0"/>
              <a:t>Struggle with “big picture”</a:t>
            </a:r>
          </a:p>
          <a:p>
            <a:pPr>
              <a:buFont typeface="Arial" panose="020B0604020202020204" pitchFamily="34" charset="0"/>
              <a:buChar char="•"/>
            </a:pPr>
            <a:endParaRPr lang="en-US" sz="1000"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42354946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4EB73B68-F9D9-4B43-B8BC-B4A585D6981F}" vid="{4BC38813-9FB3-4B45-8497-295565E060C6}"/>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4EB73B68-F9D9-4B43-B8BC-B4A585D6981F}" vid="{4BC38813-9FB3-4B45-8497-295565E060C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1041</TotalTime>
  <Words>4954</Words>
  <Application>Microsoft Office PowerPoint</Application>
  <PresentationFormat>On-screen Show (4:3)</PresentationFormat>
  <Paragraphs>1004</Paragraphs>
  <Slides>98</Slides>
  <Notes>71</Notes>
  <HiddenSlides>34</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98</vt:i4>
      </vt:variant>
    </vt:vector>
  </HeadingPairs>
  <TitlesOfParts>
    <vt:vector size="116" baseType="lpstr">
      <vt:lpstr>ＭＳ Ｐゴシック</vt:lpstr>
      <vt:lpstr>ＭＳ Ｐゴシック</vt:lpstr>
      <vt:lpstr>Arial</vt:lpstr>
      <vt:lpstr>Calibri</vt:lpstr>
      <vt:lpstr>Calibri Light</vt:lpstr>
      <vt:lpstr>Corbel</vt:lpstr>
      <vt:lpstr>Helvetica</vt:lpstr>
      <vt:lpstr>Impact</vt:lpstr>
      <vt:lpstr>Symbol</vt:lpstr>
      <vt:lpstr>Times</vt:lpstr>
      <vt:lpstr>Times New Roman</vt:lpstr>
      <vt:lpstr>Wingdings</vt:lpstr>
      <vt:lpstr>Wingdings 2</vt:lpstr>
      <vt:lpstr>Office Theme</vt:lpstr>
      <vt:lpstr>Retrospect</vt:lpstr>
      <vt:lpstr>1_Office Theme</vt:lpstr>
      <vt:lpstr>Frame</vt:lpstr>
      <vt:lpstr>2_Office Theme</vt:lpstr>
      <vt:lpstr>PowerPoint Presentation</vt:lpstr>
      <vt:lpstr>Welcome to Content  Enhancement Course First!</vt:lpstr>
      <vt:lpstr>Introductions</vt:lpstr>
      <vt:lpstr>Our week together</vt:lpstr>
      <vt:lpstr>How we’ll work together (Community Principles )</vt:lpstr>
      <vt:lpstr>PowerPoint Presentation</vt:lpstr>
      <vt:lpstr>Do you ever feel like this?</vt:lpstr>
      <vt:lpstr>PowerPoint Presentation</vt:lpstr>
      <vt:lpstr>PowerPoint Presentation</vt:lpstr>
      <vt:lpstr>PowerPoint Presentation</vt:lpstr>
      <vt:lpstr>PowerPoint Presentation</vt:lpstr>
      <vt:lpstr>So what if you could…</vt:lpstr>
      <vt:lpstr>And what if your students could…</vt:lpstr>
      <vt:lpstr>Content Enhancement Routines (CERs)</vt:lpstr>
      <vt:lpstr>Every Content Enhancement Routine (CER) consists of 3 parts.  Each part is critical to the successful implementation of the routine. </vt:lpstr>
      <vt:lpstr>PowerPoint Presentation</vt:lpstr>
      <vt:lpstr>SMARTER Planning and Instructional Cycle</vt:lpstr>
      <vt:lpstr>Cue  Do  Review</vt:lpstr>
      <vt:lpstr>PowerPoint Presentation</vt:lpstr>
      <vt:lpstr>Student talk is critical…</vt:lpstr>
      <vt:lpstr>Cue: before constructing the device</vt:lpstr>
      <vt:lpstr>Do:  while constructing the device</vt:lpstr>
      <vt:lpstr>Review: after constructing the device</vt:lpstr>
      <vt:lpstr>PowerPoint Presentation</vt:lpstr>
      <vt:lpstr> </vt:lpstr>
      <vt:lpstr>PowerPoint Presentation</vt:lpstr>
      <vt:lpstr>PowerPoint Presentation</vt:lpstr>
      <vt:lpstr>Think About A Syllabus You Have Created </vt:lpstr>
      <vt:lpstr>PowerPoint Presentation</vt:lpstr>
      <vt:lpstr>The Value of Course Planning</vt:lpstr>
      <vt:lpstr>PowerPoint Presentation</vt:lpstr>
      <vt:lpstr>PowerPoint Presentation</vt:lpstr>
      <vt:lpstr>Tab it </vt:lpstr>
      <vt:lpstr>Research on Course Planning</vt:lpstr>
      <vt:lpstr>Grab a blank device</vt:lpstr>
      <vt:lpstr>PowerPoint Presentation</vt:lpstr>
      <vt:lpstr>The Course Paraphrase</vt:lpstr>
      <vt:lpstr>PowerPoint Presentation</vt:lpstr>
      <vt:lpstr>Course Progress Graph</vt:lpstr>
      <vt:lpstr>PowerPoint Presentation</vt:lpstr>
      <vt:lpstr>PowerPoint Presentation</vt:lpstr>
      <vt:lpstr>PowerPoint Presentation</vt:lpstr>
      <vt:lpstr>Critical Concepts</vt:lpstr>
      <vt:lpstr>Concept or Example?</vt:lpstr>
      <vt:lpstr>Characteristics of a Learning Community</vt:lpstr>
      <vt:lpstr>Turning Characteristics  Principles</vt:lpstr>
      <vt:lpstr>PowerPoint Presentation</vt:lpstr>
      <vt:lpstr>Learning Rituals</vt:lpstr>
      <vt:lpstr>Learning Rituals</vt:lpstr>
      <vt:lpstr>PowerPoint Presentation</vt:lpstr>
      <vt:lpstr>Performance Options</vt:lpstr>
      <vt:lpstr>Performance Options</vt:lpstr>
      <vt:lpstr>PowerPoint Presentation</vt:lpstr>
      <vt:lpstr>Writing Course Questions</vt:lpstr>
      <vt:lpstr>Writing Course Questions</vt:lpstr>
      <vt:lpstr>Example Course Questions</vt:lpstr>
      <vt:lpstr>Example Course Questions</vt:lpstr>
      <vt:lpstr>How would you rate your Course Organizer?</vt:lpstr>
      <vt:lpstr>Welcome Back From Lunch!</vt:lpstr>
      <vt:lpstr>Linking Steps  for the Course Organizer</vt:lpstr>
      <vt:lpstr>The Linking Steps in Action</vt:lpstr>
      <vt:lpstr>Course Organizer </vt:lpstr>
      <vt:lpstr>PowerPoint Presentation</vt:lpstr>
      <vt:lpstr>PowerPoint Presentation</vt:lpstr>
      <vt:lpstr>Home Fun</vt:lpstr>
      <vt:lpstr>Time to Create your Own Course Organizer</vt:lpstr>
      <vt:lpstr>Exit Ticket</vt:lpstr>
      <vt:lpstr>SIM Overview</vt:lpstr>
      <vt:lpstr>Things To Do:</vt:lpstr>
      <vt:lpstr>Things To Do:</vt:lpstr>
      <vt:lpstr>Things To Do:</vt:lpstr>
      <vt:lpstr>PowerPoint Presentation</vt:lpstr>
      <vt:lpstr>SIM EDU</vt:lpstr>
      <vt:lpstr>PowerPoint Presentation</vt:lpstr>
      <vt:lpstr>PowerPoint Presentation</vt:lpstr>
      <vt:lpstr>PowerPoint Presentation</vt:lpstr>
      <vt:lpstr>PowerPoint Presentation</vt:lpstr>
      <vt:lpstr>PowerPoint Presentation</vt:lpstr>
      <vt:lpstr>PowerPoint Presentation</vt:lpstr>
      <vt:lpstr>High School Science</vt:lpstr>
      <vt:lpstr>High School Science</vt:lpstr>
      <vt:lpstr>High School Science</vt:lpstr>
      <vt:lpstr>High School Science</vt:lpstr>
      <vt:lpstr>PowerPoint Presentation</vt:lpstr>
      <vt:lpstr>PowerPoint Presentation</vt:lpstr>
      <vt:lpstr>PowerPoint Presentation</vt:lpstr>
      <vt:lpstr>PowerPoint Presentation</vt:lpstr>
      <vt:lpstr>PowerPoint Presentation</vt:lpstr>
      <vt:lpstr>Let’s Discuss the Pre-Institute Work</vt:lpstr>
      <vt:lpstr>Strategic Instruction Model Project</vt:lpstr>
      <vt:lpstr>PowerPoint Presentation</vt:lpstr>
      <vt:lpstr>PowerPoint Presentation</vt:lpstr>
      <vt:lpstr>PowerPoint Presentation</vt:lpstr>
      <vt:lpstr>Teacher Decisions and behaviors around the Concept Mastery Routine</vt:lpstr>
      <vt:lpstr>PowerPoint Presentation</vt:lpstr>
      <vt:lpstr>What behaviors are we trying to increase with Content Enhancement Routines?</vt:lpstr>
      <vt:lpstr>SMARTER Planning and Instructional Cycle</vt:lpstr>
      <vt:lpstr>Barriers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Schultz Fawnia</dc:creator>
  <cp:lastModifiedBy>Janice Creneti</cp:lastModifiedBy>
  <cp:revision>26</cp:revision>
  <dcterms:created xsi:type="dcterms:W3CDTF">2019-07-03T14:31:39Z</dcterms:created>
  <dcterms:modified xsi:type="dcterms:W3CDTF">2025-07-02T17:45:17Z</dcterms:modified>
</cp:coreProperties>
</file>