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57" r:id="rId1"/>
    <p:sldMasterId id="2147483660" r:id="rId2"/>
  </p:sldMasterIdLst>
  <p:notesMasterIdLst>
    <p:notesMasterId r:id="rId70"/>
  </p:notesMasterIdLst>
  <p:sldIdLst>
    <p:sldId id="284" r:id="rId3"/>
    <p:sldId id="286" r:id="rId4"/>
    <p:sldId id="288" r:id="rId5"/>
    <p:sldId id="396" r:id="rId6"/>
    <p:sldId id="287" r:id="rId7"/>
    <p:sldId id="335" r:id="rId8"/>
    <p:sldId id="336" r:id="rId9"/>
    <p:sldId id="337" r:id="rId10"/>
    <p:sldId id="342" r:id="rId11"/>
    <p:sldId id="444" r:id="rId12"/>
    <p:sldId id="445" r:id="rId13"/>
    <p:sldId id="446" r:id="rId14"/>
    <p:sldId id="443" r:id="rId15"/>
    <p:sldId id="343" r:id="rId16"/>
    <p:sldId id="409" r:id="rId17"/>
    <p:sldId id="410" r:id="rId18"/>
    <p:sldId id="411" r:id="rId19"/>
    <p:sldId id="412" r:id="rId20"/>
    <p:sldId id="413" r:id="rId21"/>
    <p:sldId id="350" r:id="rId22"/>
    <p:sldId id="377" r:id="rId23"/>
    <p:sldId id="378" r:id="rId24"/>
    <p:sldId id="432" r:id="rId25"/>
    <p:sldId id="433" r:id="rId26"/>
    <p:sldId id="434" r:id="rId27"/>
    <p:sldId id="435" r:id="rId28"/>
    <p:sldId id="436" r:id="rId29"/>
    <p:sldId id="414" r:id="rId30"/>
    <p:sldId id="415" r:id="rId31"/>
    <p:sldId id="416" r:id="rId32"/>
    <p:sldId id="417" r:id="rId33"/>
    <p:sldId id="422" r:id="rId34"/>
    <p:sldId id="421" r:id="rId35"/>
    <p:sldId id="355" r:id="rId36"/>
    <p:sldId id="379" r:id="rId37"/>
    <p:sldId id="380" r:id="rId38"/>
    <p:sldId id="356" r:id="rId39"/>
    <p:sldId id="382" r:id="rId40"/>
    <p:sldId id="429" r:id="rId41"/>
    <p:sldId id="430" r:id="rId42"/>
    <p:sldId id="383" r:id="rId43"/>
    <p:sldId id="424" r:id="rId44"/>
    <p:sldId id="359" r:id="rId45"/>
    <p:sldId id="386" r:id="rId46"/>
    <p:sldId id="426" r:id="rId47"/>
    <p:sldId id="427" r:id="rId48"/>
    <p:sldId id="362" r:id="rId49"/>
    <p:sldId id="363" r:id="rId50"/>
    <p:sldId id="387" r:id="rId51"/>
    <p:sldId id="437" r:id="rId52"/>
    <p:sldId id="439" r:id="rId53"/>
    <p:sldId id="440" r:id="rId54"/>
    <p:sldId id="438" r:id="rId55"/>
    <p:sldId id="447" r:id="rId56"/>
    <p:sldId id="448" r:id="rId57"/>
    <p:sldId id="449" r:id="rId58"/>
    <p:sldId id="373" r:id="rId59"/>
    <p:sldId id="442" r:id="rId60"/>
    <p:sldId id="365" r:id="rId61"/>
    <p:sldId id="366" r:id="rId62"/>
    <p:sldId id="367" r:id="rId63"/>
    <p:sldId id="368" r:id="rId64"/>
    <p:sldId id="369" r:id="rId65"/>
    <p:sldId id="370" r:id="rId66"/>
    <p:sldId id="371" r:id="rId67"/>
    <p:sldId id="315" r:id="rId68"/>
    <p:sldId id="441" r:id="rId6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086314-3618-461D-8E4C-806F58334FAA}">
  <a:tblStyle styleId="{8E086314-3618-461D-8E4C-806F58334FA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5361"/>
    <p:restoredTop sz="94635"/>
  </p:normalViewPr>
  <p:slideViewPr>
    <p:cSldViewPr snapToGrid="0" snapToObjects="1">
      <p:cViewPr varScale="1">
        <p:scale>
          <a:sx n="105" d="100"/>
          <a:sy n="105" d="100"/>
        </p:scale>
        <p:origin x="656" y="184"/>
      </p:cViewPr>
      <p:guideLst/>
    </p:cSldViewPr>
  </p:slideViewPr>
  <p:outlineViewPr>
    <p:cViewPr>
      <p:scale>
        <a:sx n="33" d="100"/>
        <a:sy n="33" d="100"/>
      </p:scale>
      <p:origin x="0" y="-40776"/>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Pretest</c:v>
                </c:pt>
              </c:strCache>
            </c:strRef>
          </c:tx>
          <c:spPr>
            <a:solidFill>
              <a:schemeClr val="accent2"/>
            </a:solidFill>
            <a:ln>
              <a:noFill/>
            </a:ln>
            <a:effectLst/>
          </c:spPr>
          <c:invertIfNegative val="0"/>
          <c:cat>
            <c:strRef>
              <c:f>Sheet1!$B$2:$B$6</c:f>
              <c:strCache>
                <c:ptCount val="5"/>
                <c:pt idx="0">
                  <c:v>Students without Disabilities</c:v>
                </c:pt>
                <c:pt idx="1">
                  <c:v>Students with Disabilities</c:v>
                </c:pt>
                <c:pt idx="3">
                  <c:v>Students without Disabilities</c:v>
                </c:pt>
                <c:pt idx="4">
                  <c:v>Students with Disabilities</c:v>
                </c:pt>
              </c:strCache>
            </c:strRef>
          </c:cat>
          <c:val>
            <c:numRef>
              <c:f>Sheet1!$C$2:$C$6</c:f>
              <c:numCache>
                <c:formatCode>General</c:formatCode>
                <c:ptCount val="5"/>
                <c:pt idx="0">
                  <c:v>1</c:v>
                </c:pt>
                <c:pt idx="1">
                  <c:v>1</c:v>
                </c:pt>
                <c:pt idx="3">
                  <c:v>84</c:v>
                </c:pt>
                <c:pt idx="4">
                  <c:v>53</c:v>
                </c:pt>
              </c:numCache>
            </c:numRef>
          </c:val>
          <c:extLst>
            <c:ext xmlns:c16="http://schemas.microsoft.com/office/drawing/2014/chart" uri="{C3380CC4-5D6E-409C-BE32-E72D297353CC}">
              <c16:uniqueId val="{00000000-DD27-8045-9536-948ED5E10B9B}"/>
            </c:ext>
          </c:extLst>
        </c:ser>
        <c:ser>
          <c:idx val="1"/>
          <c:order val="1"/>
          <c:tx>
            <c:strRef>
              <c:f>Sheet1!$D$1</c:f>
              <c:strCache>
                <c:ptCount val="1"/>
                <c:pt idx="0">
                  <c:v>Posttest</c:v>
                </c:pt>
              </c:strCache>
            </c:strRef>
          </c:tx>
          <c:spPr>
            <a:solidFill>
              <a:schemeClr val="accent4"/>
            </a:solidFill>
            <a:ln>
              <a:noFill/>
            </a:ln>
            <a:effectLst/>
          </c:spPr>
          <c:invertIfNegative val="0"/>
          <c:cat>
            <c:strRef>
              <c:f>Sheet1!$B$2:$B$6</c:f>
              <c:strCache>
                <c:ptCount val="5"/>
                <c:pt idx="0">
                  <c:v>Students without Disabilities</c:v>
                </c:pt>
                <c:pt idx="1">
                  <c:v>Students with Disabilities</c:v>
                </c:pt>
                <c:pt idx="3">
                  <c:v>Students without Disabilities</c:v>
                </c:pt>
                <c:pt idx="4">
                  <c:v>Students with Disabilities</c:v>
                </c:pt>
              </c:strCache>
            </c:strRef>
          </c:cat>
          <c:val>
            <c:numRef>
              <c:f>Sheet1!$D$2:$D$6</c:f>
              <c:numCache>
                <c:formatCode>General</c:formatCode>
                <c:ptCount val="5"/>
                <c:pt idx="0">
                  <c:v>89</c:v>
                </c:pt>
                <c:pt idx="1">
                  <c:v>74</c:v>
                </c:pt>
                <c:pt idx="3">
                  <c:v>92</c:v>
                </c:pt>
                <c:pt idx="4">
                  <c:v>77</c:v>
                </c:pt>
              </c:numCache>
            </c:numRef>
          </c:val>
          <c:extLst>
            <c:ext xmlns:c16="http://schemas.microsoft.com/office/drawing/2014/chart" uri="{C3380CC4-5D6E-409C-BE32-E72D297353CC}">
              <c16:uniqueId val="{00000001-DD27-8045-9536-948ED5E10B9B}"/>
            </c:ext>
          </c:extLst>
        </c:ser>
        <c:dLbls>
          <c:showLegendKey val="0"/>
          <c:showVal val="0"/>
          <c:showCatName val="0"/>
          <c:showSerName val="0"/>
          <c:showPercent val="0"/>
          <c:showBubbleSize val="0"/>
        </c:dLbls>
        <c:gapWidth val="182"/>
        <c:axId val="1466315407"/>
        <c:axId val="1466317039"/>
      </c:barChart>
      <c:catAx>
        <c:axId val="1466315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466317039"/>
        <c:crosses val="autoZero"/>
        <c:auto val="1"/>
        <c:lblAlgn val="ctr"/>
        <c:lblOffset val="100"/>
        <c:noMultiLvlLbl val="0"/>
      </c:catAx>
      <c:valAx>
        <c:axId val="14663170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466315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93632-805F-0942-8BC1-FE97B22D972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66C8842-AA91-DA4F-B63E-59ECC5F46DA1}">
      <dgm:prSet phldrT="[Text]"/>
      <dgm:spPr/>
      <dgm:t>
        <a:bodyPr/>
        <a:lstStyle/>
        <a:p>
          <a:r>
            <a:rPr lang="en-US" dirty="0"/>
            <a:t>Planning &amp; Leading Learning</a:t>
          </a:r>
        </a:p>
      </dgm:t>
    </dgm:pt>
    <dgm:pt modelId="{A6EE71DC-495A-8B4B-B7C7-ECDA29481E47}" type="parTrans" cxnId="{049D2F31-110E-1E4F-9B9B-EB984D5FB1DE}">
      <dgm:prSet/>
      <dgm:spPr/>
      <dgm:t>
        <a:bodyPr/>
        <a:lstStyle/>
        <a:p>
          <a:endParaRPr lang="en-US"/>
        </a:p>
      </dgm:t>
    </dgm:pt>
    <dgm:pt modelId="{4C8F793B-022B-934D-99E7-53DEAC1785A3}" type="sibTrans" cxnId="{049D2F31-110E-1E4F-9B9B-EB984D5FB1DE}">
      <dgm:prSet/>
      <dgm:spPr/>
      <dgm:t>
        <a:bodyPr/>
        <a:lstStyle/>
        <a:p>
          <a:endParaRPr lang="en-US"/>
        </a:p>
      </dgm:t>
    </dgm:pt>
    <dgm:pt modelId="{CB99EBFB-7FED-4B49-ACB7-4AE85B94CB8D}">
      <dgm:prSet phldrT="[Text]"/>
      <dgm:spPr/>
      <dgm:t>
        <a:bodyPr/>
        <a:lstStyle/>
        <a:p>
          <a:r>
            <a:rPr lang="en-US" dirty="0"/>
            <a:t>Course Organizer</a:t>
          </a:r>
        </a:p>
      </dgm:t>
    </dgm:pt>
    <dgm:pt modelId="{F5662915-CFB9-6B4C-94BC-BCBACB8407F3}" type="parTrans" cxnId="{772DD49A-0CEC-D647-8942-4CDD844D73CD}">
      <dgm:prSet/>
      <dgm:spPr/>
      <dgm:t>
        <a:bodyPr/>
        <a:lstStyle/>
        <a:p>
          <a:endParaRPr lang="en-US"/>
        </a:p>
      </dgm:t>
    </dgm:pt>
    <dgm:pt modelId="{71A59B95-6D4E-2C4B-8180-6CF808517CD9}" type="sibTrans" cxnId="{772DD49A-0CEC-D647-8942-4CDD844D73CD}">
      <dgm:prSet/>
      <dgm:spPr/>
      <dgm:t>
        <a:bodyPr/>
        <a:lstStyle/>
        <a:p>
          <a:endParaRPr lang="en-US"/>
        </a:p>
      </dgm:t>
    </dgm:pt>
    <dgm:pt modelId="{93E7861F-0624-8945-A60D-A93E0558B751}">
      <dgm:prSet phldrT="[Text]"/>
      <dgm:spPr/>
      <dgm:t>
        <a:bodyPr/>
        <a:lstStyle/>
        <a:p>
          <a:r>
            <a:rPr lang="en-US" dirty="0"/>
            <a:t>Unit Organizer</a:t>
          </a:r>
        </a:p>
      </dgm:t>
    </dgm:pt>
    <dgm:pt modelId="{5B5809AF-42DC-6344-8BAB-D703E174C2B5}" type="parTrans" cxnId="{965C16B0-3AB1-D84E-BF98-13920D4FFC4C}">
      <dgm:prSet/>
      <dgm:spPr/>
      <dgm:t>
        <a:bodyPr/>
        <a:lstStyle/>
        <a:p>
          <a:endParaRPr lang="en-US"/>
        </a:p>
      </dgm:t>
    </dgm:pt>
    <dgm:pt modelId="{2AF7209B-D11F-4748-B579-2123E5C220AF}" type="sibTrans" cxnId="{965C16B0-3AB1-D84E-BF98-13920D4FFC4C}">
      <dgm:prSet/>
      <dgm:spPr/>
      <dgm:t>
        <a:bodyPr/>
        <a:lstStyle/>
        <a:p>
          <a:endParaRPr lang="en-US"/>
        </a:p>
      </dgm:t>
    </dgm:pt>
    <dgm:pt modelId="{C585D31D-DA29-BD44-A1CB-085140074DB6}">
      <dgm:prSet phldrT="[Text]"/>
      <dgm:spPr/>
      <dgm:t>
        <a:bodyPr/>
        <a:lstStyle/>
        <a:p>
          <a:r>
            <a:rPr lang="en-US" dirty="0"/>
            <a:t>Teaching Concepts</a:t>
          </a:r>
        </a:p>
      </dgm:t>
    </dgm:pt>
    <dgm:pt modelId="{37E9D619-9936-3940-8416-71F6A191784A}" type="parTrans" cxnId="{335AC6BE-2455-3143-851F-B6A27974E2E5}">
      <dgm:prSet/>
      <dgm:spPr/>
      <dgm:t>
        <a:bodyPr/>
        <a:lstStyle/>
        <a:p>
          <a:endParaRPr lang="en-US"/>
        </a:p>
      </dgm:t>
    </dgm:pt>
    <dgm:pt modelId="{465D8985-2E62-4644-B00A-9AAE90D20F0B}" type="sibTrans" cxnId="{335AC6BE-2455-3143-851F-B6A27974E2E5}">
      <dgm:prSet/>
      <dgm:spPr/>
      <dgm:t>
        <a:bodyPr/>
        <a:lstStyle/>
        <a:p>
          <a:endParaRPr lang="en-US"/>
        </a:p>
      </dgm:t>
    </dgm:pt>
    <dgm:pt modelId="{02C01113-91C1-3046-BF94-9D8F7CD51789}">
      <dgm:prSet phldrT="[Text]"/>
      <dgm:spPr/>
      <dgm:t>
        <a:bodyPr/>
        <a:lstStyle/>
        <a:p>
          <a:r>
            <a:rPr lang="en-US" dirty="0"/>
            <a:t>Concept Anchoring</a:t>
          </a:r>
        </a:p>
      </dgm:t>
    </dgm:pt>
    <dgm:pt modelId="{DC8C4BC5-3CBE-214C-960B-BD39BDD1FFE1}" type="parTrans" cxnId="{EF9823D6-47A9-8542-A8F7-E07AB8C4CAA9}">
      <dgm:prSet/>
      <dgm:spPr/>
      <dgm:t>
        <a:bodyPr/>
        <a:lstStyle/>
        <a:p>
          <a:endParaRPr lang="en-US"/>
        </a:p>
      </dgm:t>
    </dgm:pt>
    <dgm:pt modelId="{04206D5C-B122-1943-9371-82F8A413418A}" type="sibTrans" cxnId="{EF9823D6-47A9-8542-A8F7-E07AB8C4CAA9}">
      <dgm:prSet/>
      <dgm:spPr/>
      <dgm:t>
        <a:bodyPr/>
        <a:lstStyle/>
        <a:p>
          <a:endParaRPr lang="en-US"/>
        </a:p>
      </dgm:t>
    </dgm:pt>
    <dgm:pt modelId="{160CAE01-55A3-8540-97B6-90A9FDFFF1CA}">
      <dgm:prSet phldrT="[Text]"/>
      <dgm:spPr/>
      <dgm:t>
        <a:bodyPr/>
        <a:lstStyle/>
        <a:p>
          <a:r>
            <a:rPr lang="en-US" dirty="0"/>
            <a:t>Concept Comparison</a:t>
          </a:r>
        </a:p>
      </dgm:t>
    </dgm:pt>
    <dgm:pt modelId="{9FA3757D-1E63-FF4D-9267-D55780E030A0}" type="parTrans" cxnId="{7CB8E398-6709-C946-87CC-38062D1EC229}">
      <dgm:prSet/>
      <dgm:spPr/>
      <dgm:t>
        <a:bodyPr/>
        <a:lstStyle/>
        <a:p>
          <a:endParaRPr lang="en-US"/>
        </a:p>
      </dgm:t>
    </dgm:pt>
    <dgm:pt modelId="{1DF5709F-CB6C-E344-B98A-DD0E8385C0C6}" type="sibTrans" cxnId="{7CB8E398-6709-C946-87CC-38062D1EC229}">
      <dgm:prSet/>
      <dgm:spPr/>
      <dgm:t>
        <a:bodyPr/>
        <a:lstStyle/>
        <a:p>
          <a:endParaRPr lang="en-US"/>
        </a:p>
      </dgm:t>
    </dgm:pt>
    <dgm:pt modelId="{E5B7DB40-E449-684D-B9D1-BA972762AC6F}">
      <dgm:prSet phldrT="[Text]"/>
      <dgm:spPr/>
      <dgm:t>
        <a:bodyPr/>
        <a:lstStyle/>
        <a:p>
          <a:r>
            <a:rPr lang="en-US" dirty="0"/>
            <a:t>Exploring Text, Topics and Details</a:t>
          </a:r>
        </a:p>
      </dgm:t>
    </dgm:pt>
    <dgm:pt modelId="{DFDC1DB7-BA73-BF4D-8A05-11EB81D93889}" type="parTrans" cxnId="{E7BC0E81-8574-3C4D-A51D-78AABBA24F5A}">
      <dgm:prSet/>
      <dgm:spPr/>
      <dgm:t>
        <a:bodyPr/>
        <a:lstStyle/>
        <a:p>
          <a:endParaRPr lang="en-US"/>
        </a:p>
      </dgm:t>
    </dgm:pt>
    <dgm:pt modelId="{FD2A1A83-AF8B-D049-AE00-1FE82D148FCF}" type="sibTrans" cxnId="{E7BC0E81-8574-3C4D-A51D-78AABBA24F5A}">
      <dgm:prSet/>
      <dgm:spPr/>
      <dgm:t>
        <a:bodyPr/>
        <a:lstStyle/>
        <a:p>
          <a:endParaRPr lang="en-US"/>
        </a:p>
      </dgm:t>
    </dgm:pt>
    <dgm:pt modelId="{10EB5967-8895-C449-AD29-26E4E415335B}">
      <dgm:prSet phldrT="[Text]"/>
      <dgm:spPr/>
      <dgm:t>
        <a:bodyPr/>
        <a:lstStyle/>
        <a:p>
          <a:r>
            <a:rPr lang="en-US" dirty="0"/>
            <a:t>Clarifying</a:t>
          </a:r>
        </a:p>
      </dgm:t>
    </dgm:pt>
    <dgm:pt modelId="{EC57C002-7454-4440-9A52-3B652F715FAD}" type="parTrans" cxnId="{BEBD2C0B-A4E5-364B-9F84-C612635AACBF}">
      <dgm:prSet/>
      <dgm:spPr/>
      <dgm:t>
        <a:bodyPr/>
        <a:lstStyle/>
        <a:p>
          <a:endParaRPr lang="en-US"/>
        </a:p>
      </dgm:t>
    </dgm:pt>
    <dgm:pt modelId="{5913C0D5-066E-E644-96A9-86667B3A8220}" type="sibTrans" cxnId="{BEBD2C0B-A4E5-364B-9F84-C612635AACBF}">
      <dgm:prSet/>
      <dgm:spPr/>
      <dgm:t>
        <a:bodyPr/>
        <a:lstStyle/>
        <a:p>
          <a:endParaRPr lang="en-US"/>
        </a:p>
      </dgm:t>
    </dgm:pt>
    <dgm:pt modelId="{61052E77-58C8-F947-AD59-2FED528C667E}">
      <dgm:prSet phldrT="[Text]"/>
      <dgm:spPr/>
      <dgm:t>
        <a:bodyPr/>
        <a:lstStyle/>
        <a:p>
          <a:r>
            <a:rPr lang="en-US" dirty="0"/>
            <a:t>Framing</a:t>
          </a:r>
        </a:p>
      </dgm:t>
    </dgm:pt>
    <dgm:pt modelId="{1F530088-A729-2949-AFF5-540F01534EB1}" type="parTrans" cxnId="{B9DBD02A-C84D-7E40-8733-2FB1FF92923E}">
      <dgm:prSet/>
      <dgm:spPr/>
      <dgm:t>
        <a:bodyPr/>
        <a:lstStyle/>
        <a:p>
          <a:endParaRPr lang="en-US"/>
        </a:p>
      </dgm:t>
    </dgm:pt>
    <dgm:pt modelId="{FAE96505-E5DF-E54B-87E5-933C576127C7}" type="sibTrans" cxnId="{B9DBD02A-C84D-7E40-8733-2FB1FF92923E}">
      <dgm:prSet/>
      <dgm:spPr/>
      <dgm:t>
        <a:bodyPr/>
        <a:lstStyle/>
        <a:p>
          <a:endParaRPr lang="en-US"/>
        </a:p>
      </dgm:t>
    </dgm:pt>
    <dgm:pt modelId="{F5D45D48-C49C-3145-A49C-447B6C55C3EB}">
      <dgm:prSet phldrT="[Text]"/>
      <dgm:spPr/>
      <dgm:t>
        <a:bodyPr/>
        <a:lstStyle/>
        <a:p>
          <a:r>
            <a:rPr lang="en-US" dirty="0"/>
            <a:t>Lesson Organizer</a:t>
          </a:r>
        </a:p>
      </dgm:t>
    </dgm:pt>
    <dgm:pt modelId="{8E865B1E-2E3A-AD4F-B11B-C337906BFC96}" type="parTrans" cxnId="{E2891B41-6B4B-1540-88C8-A8897F2C762F}">
      <dgm:prSet/>
      <dgm:spPr/>
      <dgm:t>
        <a:bodyPr/>
        <a:lstStyle/>
        <a:p>
          <a:endParaRPr lang="en-US"/>
        </a:p>
      </dgm:t>
    </dgm:pt>
    <dgm:pt modelId="{4220AE9D-130D-6743-BA76-0FA8A96F895C}" type="sibTrans" cxnId="{E2891B41-6B4B-1540-88C8-A8897F2C762F}">
      <dgm:prSet/>
      <dgm:spPr/>
      <dgm:t>
        <a:bodyPr/>
        <a:lstStyle/>
        <a:p>
          <a:endParaRPr lang="en-US"/>
        </a:p>
      </dgm:t>
    </dgm:pt>
    <dgm:pt modelId="{A59B2353-4119-E940-BFE7-50311CC04164}">
      <dgm:prSet phldrT="[Text]"/>
      <dgm:spPr/>
      <dgm:t>
        <a:bodyPr/>
        <a:lstStyle/>
        <a:p>
          <a:r>
            <a:rPr lang="en-US" dirty="0"/>
            <a:t>Concept Mastery</a:t>
          </a:r>
        </a:p>
      </dgm:t>
    </dgm:pt>
    <dgm:pt modelId="{DAEB4909-E4EA-B846-B721-321D85644AB3}" type="parTrans" cxnId="{6DBFC15E-D27F-F948-947A-1DC1AD4FC046}">
      <dgm:prSet/>
      <dgm:spPr/>
      <dgm:t>
        <a:bodyPr/>
        <a:lstStyle/>
        <a:p>
          <a:endParaRPr lang="en-US"/>
        </a:p>
      </dgm:t>
    </dgm:pt>
    <dgm:pt modelId="{AEA694D0-C8C6-004F-A419-4ABBA7BFD830}" type="sibTrans" cxnId="{6DBFC15E-D27F-F948-947A-1DC1AD4FC046}">
      <dgm:prSet/>
      <dgm:spPr/>
      <dgm:t>
        <a:bodyPr/>
        <a:lstStyle/>
        <a:p>
          <a:endParaRPr lang="en-US"/>
        </a:p>
      </dgm:t>
    </dgm:pt>
    <dgm:pt modelId="{A6567613-F0B3-D74B-8BDB-F008C0C02D75}">
      <dgm:prSet phldrT="[Text]"/>
      <dgm:spPr/>
      <dgm:t>
        <a:bodyPr/>
        <a:lstStyle/>
        <a:p>
          <a:r>
            <a:rPr lang="en-US" dirty="0"/>
            <a:t>Survey</a:t>
          </a:r>
        </a:p>
      </dgm:t>
    </dgm:pt>
    <dgm:pt modelId="{FDC2FF33-DFE3-EB46-9F5F-C4ED4780DA11}" type="parTrans" cxnId="{7C18B497-1C52-2C40-A0D9-B81C7BC4AB8D}">
      <dgm:prSet/>
      <dgm:spPr/>
      <dgm:t>
        <a:bodyPr/>
        <a:lstStyle/>
        <a:p>
          <a:endParaRPr lang="en-US"/>
        </a:p>
      </dgm:t>
    </dgm:pt>
    <dgm:pt modelId="{1E6FAAB9-C812-F247-806D-EB769F11C3A1}" type="sibTrans" cxnId="{7C18B497-1C52-2C40-A0D9-B81C7BC4AB8D}">
      <dgm:prSet/>
      <dgm:spPr/>
      <dgm:t>
        <a:bodyPr/>
        <a:lstStyle/>
        <a:p>
          <a:endParaRPr lang="en-US"/>
        </a:p>
      </dgm:t>
    </dgm:pt>
    <dgm:pt modelId="{71AE66D0-A3C4-DA44-A9B8-7D3AB9044FED}">
      <dgm:prSet phldrT="[Text]"/>
      <dgm:spPr/>
      <dgm:t>
        <a:bodyPr/>
        <a:lstStyle/>
        <a:p>
          <a:r>
            <a:rPr lang="en-US" dirty="0"/>
            <a:t>ORDER</a:t>
          </a:r>
        </a:p>
      </dgm:t>
    </dgm:pt>
    <dgm:pt modelId="{E8D12FCF-6856-D341-BDE5-36D73C73EEC8}" type="parTrans" cxnId="{2B7D3F0C-7E6A-8A4E-A1E2-BC27EA76EFF5}">
      <dgm:prSet/>
      <dgm:spPr/>
      <dgm:t>
        <a:bodyPr/>
        <a:lstStyle/>
        <a:p>
          <a:endParaRPr lang="en-US"/>
        </a:p>
      </dgm:t>
    </dgm:pt>
    <dgm:pt modelId="{F931A865-1991-0042-B073-DB74F8D7F217}" type="sibTrans" cxnId="{2B7D3F0C-7E6A-8A4E-A1E2-BC27EA76EFF5}">
      <dgm:prSet/>
      <dgm:spPr/>
      <dgm:t>
        <a:bodyPr/>
        <a:lstStyle/>
        <a:p>
          <a:endParaRPr lang="en-US"/>
        </a:p>
      </dgm:t>
    </dgm:pt>
    <dgm:pt modelId="{50596CCA-F73D-7B4E-A6D5-C5AFEB12318E}">
      <dgm:prSet phldrT="[Text]"/>
      <dgm:spPr/>
      <dgm:t>
        <a:bodyPr/>
        <a:lstStyle/>
        <a:p>
          <a:r>
            <a:rPr lang="en-US" dirty="0"/>
            <a:t>Higher Order Reasoning &amp; Thinking</a:t>
          </a:r>
        </a:p>
      </dgm:t>
    </dgm:pt>
    <dgm:pt modelId="{F7C031B2-A871-CE48-8BB0-796621124DB1}" type="parTrans" cxnId="{462B0A5E-7B15-EB4E-AC0C-29269119722A}">
      <dgm:prSet/>
      <dgm:spPr/>
      <dgm:t>
        <a:bodyPr/>
        <a:lstStyle/>
        <a:p>
          <a:endParaRPr lang="en-US"/>
        </a:p>
      </dgm:t>
    </dgm:pt>
    <dgm:pt modelId="{CBBAB79B-67B1-714C-B298-9A3CA70A63DB}" type="sibTrans" cxnId="{462B0A5E-7B15-EB4E-AC0C-29269119722A}">
      <dgm:prSet/>
      <dgm:spPr/>
      <dgm:t>
        <a:bodyPr/>
        <a:lstStyle/>
        <a:p>
          <a:endParaRPr lang="en-US"/>
        </a:p>
      </dgm:t>
    </dgm:pt>
    <dgm:pt modelId="{0E1BC02D-608F-7C4E-A76F-899ADB551B1D}">
      <dgm:prSet phldrT="[Text]"/>
      <dgm:spPr/>
      <dgm:t>
        <a:bodyPr/>
        <a:lstStyle/>
        <a:p>
          <a:r>
            <a:rPr lang="en-US" dirty="0"/>
            <a:t>Decision-Making</a:t>
          </a:r>
        </a:p>
      </dgm:t>
    </dgm:pt>
    <dgm:pt modelId="{A47ADBA0-6566-9340-8BFB-0B48BE8DAC3A}" type="parTrans" cxnId="{F9699803-9EB5-D143-819B-D4AF829B3EA5}">
      <dgm:prSet/>
      <dgm:spPr/>
      <dgm:t>
        <a:bodyPr/>
        <a:lstStyle/>
        <a:p>
          <a:endParaRPr lang="en-US"/>
        </a:p>
      </dgm:t>
    </dgm:pt>
    <dgm:pt modelId="{8D51D01C-3297-184F-843E-D5B2E92DB952}" type="sibTrans" cxnId="{F9699803-9EB5-D143-819B-D4AF829B3EA5}">
      <dgm:prSet/>
      <dgm:spPr/>
      <dgm:t>
        <a:bodyPr/>
        <a:lstStyle/>
        <a:p>
          <a:endParaRPr lang="en-US"/>
        </a:p>
      </dgm:t>
    </dgm:pt>
    <dgm:pt modelId="{626C295D-6C55-8442-ADB7-3355DD17CD64}">
      <dgm:prSet phldrT="[Text]"/>
      <dgm:spPr/>
      <dgm:t>
        <a:bodyPr/>
        <a:lstStyle/>
        <a:p>
          <a:r>
            <a:rPr lang="en-US" dirty="0"/>
            <a:t>Question Exploration</a:t>
          </a:r>
        </a:p>
      </dgm:t>
    </dgm:pt>
    <dgm:pt modelId="{6E3C5A0D-6CF7-AC4B-ACFF-782017EB262F}" type="parTrans" cxnId="{1C72708D-0558-E345-956E-CF97F2FF728A}">
      <dgm:prSet/>
      <dgm:spPr/>
      <dgm:t>
        <a:bodyPr/>
        <a:lstStyle/>
        <a:p>
          <a:endParaRPr lang="en-US"/>
        </a:p>
      </dgm:t>
    </dgm:pt>
    <dgm:pt modelId="{6965373F-CD7E-3E45-8153-0C9F61B84974}" type="sibTrans" cxnId="{1C72708D-0558-E345-956E-CF97F2FF728A}">
      <dgm:prSet/>
      <dgm:spPr/>
      <dgm:t>
        <a:bodyPr/>
        <a:lstStyle/>
        <a:p>
          <a:endParaRPr lang="en-US"/>
        </a:p>
      </dgm:t>
    </dgm:pt>
    <dgm:pt modelId="{B2B8A96B-1D3F-ED4F-B351-7BD3A277B74D}">
      <dgm:prSet phldrT="[Text]"/>
      <dgm:spPr/>
      <dgm:t>
        <a:bodyPr/>
        <a:lstStyle/>
        <a:p>
          <a:r>
            <a:rPr lang="en-US" dirty="0"/>
            <a:t>Scientific Argumentation</a:t>
          </a:r>
        </a:p>
      </dgm:t>
    </dgm:pt>
    <dgm:pt modelId="{68240E0E-4F18-1743-B5A6-6B209E93F52F}" type="parTrans" cxnId="{C5C64CE0-1C89-8D4B-88F4-8EB5B4FF7D30}">
      <dgm:prSet/>
      <dgm:spPr/>
      <dgm:t>
        <a:bodyPr/>
        <a:lstStyle/>
        <a:p>
          <a:endParaRPr lang="en-US"/>
        </a:p>
      </dgm:t>
    </dgm:pt>
    <dgm:pt modelId="{9944B911-6318-9049-B235-364B629567EA}" type="sibTrans" cxnId="{C5C64CE0-1C89-8D4B-88F4-8EB5B4FF7D30}">
      <dgm:prSet/>
      <dgm:spPr/>
      <dgm:t>
        <a:bodyPr/>
        <a:lstStyle/>
        <a:p>
          <a:endParaRPr lang="en-US"/>
        </a:p>
      </dgm:t>
    </dgm:pt>
    <dgm:pt modelId="{1F647846-684C-FA4D-A18B-F4EA8EFCF0C6}">
      <dgm:prSet phldrT="[Text]"/>
      <dgm:spPr/>
      <dgm:t>
        <a:bodyPr/>
        <a:lstStyle/>
        <a:p>
          <a:r>
            <a:rPr lang="en-US" dirty="0"/>
            <a:t>Teaching Cause &amp; Effect</a:t>
          </a:r>
        </a:p>
      </dgm:t>
    </dgm:pt>
    <dgm:pt modelId="{66D6DD53-FA7C-6E47-A2C4-8D028631E30F}" type="parTrans" cxnId="{0B6C7AC3-49DF-4748-A4F6-898EBA564092}">
      <dgm:prSet/>
      <dgm:spPr/>
      <dgm:t>
        <a:bodyPr/>
        <a:lstStyle/>
        <a:p>
          <a:endParaRPr lang="en-US"/>
        </a:p>
      </dgm:t>
    </dgm:pt>
    <dgm:pt modelId="{F4CE1375-7287-1C43-97E3-45A5696A866F}" type="sibTrans" cxnId="{0B6C7AC3-49DF-4748-A4F6-898EBA564092}">
      <dgm:prSet/>
      <dgm:spPr/>
      <dgm:t>
        <a:bodyPr/>
        <a:lstStyle/>
        <a:p>
          <a:endParaRPr lang="en-US"/>
        </a:p>
      </dgm:t>
    </dgm:pt>
    <dgm:pt modelId="{900B762A-86DD-AB4E-B1CA-5342B91633EA}">
      <dgm:prSet phldrT="[Text]"/>
      <dgm:spPr/>
      <dgm:t>
        <a:bodyPr/>
        <a:lstStyle/>
        <a:p>
          <a:r>
            <a:rPr lang="en-US" dirty="0"/>
            <a:t>Enhancing Performance</a:t>
          </a:r>
        </a:p>
      </dgm:t>
    </dgm:pt>
    <dgm:pt modelId="{1B10D7C6-01F3-AD41-BE7C-9236F7079ABE}" type="parTrans" cxnId="{69366699-5F30-2642-9BCE-F768F42A87AF}">
      <dgm:prSet/>
      <dgm:spPr/>
      <dgm:t>
        <a:bodyPr/>
        <a:lstStyle/>
        <a:p>
          <a:endParaRPr lang="en-US"/>
        </a:p>
      </dgm:t>
    </dgm:pt>
    <dgm:pt modelId="{B1C8BAD0-69AF-DB43-8679-3E134B9142CB}" type="sibTrans" cxnId="{69366699-5F30-2642-9BCE-F768F42A87AF}">
      <dgm:prSet/>
      <dgm:spPr/>
      <dgm:t>
        <a:bodyPr/>
        <a:lstStyle/>
        <a:p>
          <a:endParaRPr lang="en-US"/>
        </a:p>
      </dgm:t>
    </dgm:pt>
    <dgm:pt modelId="{9EB6EDAC-468E-C744-B830-2F0490A3ECF5}">
      <dgm:prSet phldrT="[Text]"/>
      <dgm:spPr/>
      <dgm:t>
        <a:bodyPr/>
        <a:lstStyle/>
        <a:p>
          <a:r>
            <a:rPr lang="en-US" dirty="0"/>
            <a:t>Recall Enhancement</a:t>
          </a:r>
        </a:p>
      </dgm:t>
    </dgm:pt>
    <dgm:pt modelId="{E1E67301-4BAA-F744-BC46-86DFCCB6CE11}" type="parTrans" cxnId="{64FFE655-C473-0C4F-AC8F-D14537815BBE}">
      <dgm:prSet/>
      <dgm:spPr/>
      <dgm:t>
        <a:bodyPr/>
        <a:lstStyle/>
        <a:p>
          <a:endParaRPr lang="en-US"/>
        </a:p>
      </dgm:t>
    </dgm:pt>
    <dgm:pt modelId="{FF88FCFA-9DD4-9341-9B87-80872C6C3279}" type="sibTrans" cxnId="{64FFE655-C473-0C4F-AC8F-D14537815BBE}">
      <dgm:prSet/>
      <dgm:spPr/>
      <dgm:t>
        <a:bodyPr/>
        <a:lstStyle/>
        <a:p>
          <a:endParaRPr lang="en-US"/>
        </a:p>
      </dgm:t>
    </dgm:pt>
    <dgm:pt modelId="{0A9A99F9-5D3A-2D43-B74F-72FC34B85170}">
      <dgm:prSet phldrT="[Text]"/>
      <dgm:spPr>
        <a:solidFill>
          <a:schemeClr val="accent5">
            <a:lumMod val="60000"/>
            <a:lumOff val="40000"/>
          </a:schemeClr>
        </a:solidFill>
      </dgm:spPr>
      <dgm:t>
        <a:bodyPr/>
        <a:lstStyle/>
        <a:p>
          <a:r>
            <a:rPr lang="en-US" dirty="0"/>
            <a:t>Vocabulary </a:t>
          </a:r>
          <a:r>
            <a:rPr lang="en-US" dirty="0" err="1"/>
            <a:t>LINCing</a:t>
          </a:r>
          <a:endParaRPr lang="en-US" dirty="0"/>
        </a:p>
      </dgm:t>
    </dgm:pt>
    <dgm:pt modelId="{12B9E8DD-94D4-BE40-B7AA-376C8983B99F}" type="parTrans" cxnId="{329893BD-70D4-834A-B75F-60A5474718FE}">
      <dgm:prSet/>
      <dgm:spPr/>
      <dgm:t>
        <a:bodyPr/>
        <a:lstStyle/>
        <a:p>
          <a:endParaRPr lang="en-US"/>
        </a:p>
      </dgm:t>
    </dgm:pt>
    <dgm:pt modelId="{1F2D63B0-EF50-EC4F-AA46-1886B2983F40}" type="sibTrans" cxnId="{329893BD-70D4-834A-B75F-60A5474718FE}">
      <dgm:prSet/>
      <dgm:spPr/>
      <dgm:t>
        <a:bodyPr/>
        <a:lstStyle/>
        <a:p>
          <a:endParaRPr lang="en-US"/>
        </a:p>
      </dgm:t>
    </dgm:pt>
    <dgm:pt modelId="{11672F31-DEDB-4A4D-9096-990FBF1C3AF8}">
      <dgm:prSet phldrT="[Text]"/>
      <dgm:spPr/>
      <dgm:t>
        <a:bodyPr/>
        <a:lstStyle/>
        <a:p>
          <a:r>
            <a:rPr lang="en-US" dirty="0"/>
            <a:t>Quality Assignment</a:t>
          </a:r>
        </a:p>
      </dgm:t>
    </dgm:pt>
    <dgm:pt modelId="{B31F4B31-1B22-3947-9ACE-35F34E14ABB6}" type="parTrans" cxnId="{EF5E9219-DA17-4C4C-BBD9-107BF3D7919D}">
      <dgm:prSet/>
      <dgm:spPr/>
      <dgm:t>
        <a:bodyPr/>
        <a:lstStyle/>
        <a:p>
          <a:endParaRPr lang="en-US"/>
        </a:p>
      </dgm:t>
    </dgm:pt>
    <dgm:pt modelId="{11CF3D64-1F87-A142-8827-6C02ADA6151F}" type="sibTrans" cxnId="{EF5E9219-DA17-4C4C-BBD9-107BF3D7919D}">
      <dgm:prSet/>
      <dgm:spPr/>
      <dgm:t>
        <a:bodyPr/>
        <a:lstStyle/>
        <a:p>
          <a:endParaRPr lang="en-US"/>
        </a:p>
      </dgm:t>
    </dgm:pt>
    <dgm:pt modelId="{DDEB9499-565E-D341-81F5-E127B239C927}" type="pres">
      <dgm:prSet presAssocID="{A6D93632-805F-0942-8BC1-FE97B22D9721}" presName="theList" presStyleCnt="0">
        <dgm:presLayoutVars>
          <dgm:dir/>
          <dgm:animLvl val="lvl"/>
          <dgm:resizeHandles val="exact"/>
        </dgm:presLayoutVars>
      </dgm:prSet>
      <dgm:spPr/>
    </dgm:pt>
    <dgm:pt modelId="{4B9D656A-3BA0-5141-AD94-FC3D11BB6B54}" type="pres">
      <dgm:prSet presAssocID="{566C8842-AA91-DA4F-B63E-59ECC5F46DA1}" presName="compNode" presStyleCnt="0"/>
      <dgm:spPr/>
    </dgm:pt>
    <dgm:pt modelId="{FD56DD45-C28F-D84B-BC77-A9DB9DDF4F85}" type="pres">
      <dgm:prSet presAssocID="{566C8842-AA91-DA4F-B63E-59ECC5F46DA1}" presName="aNode" presStyleLbl="bgShp" presStyleIdx="0" presStyleCnt="5"/>
      <dgm:spPr/>
    </dgm:pt>
    <dgm:pt modelId="{19803362-03D3-9746-871B-21E222F6C6E4}" type="pres">
      <dgm:prSet presAssocID="{566C8842-AA91-DA4F-B63E-59ECC5F46DA1}" presName="textNode" presStyleLbl="bgShp" presStyleIdx="0" presStyleCnt="5"/>
      <dgm:spPr/>
    </dgm:pt>
    <dgm:pt modelId="{F57C46B0-9BEE-9D4A-9B68-8AC027815309}" type="pres">
      <dgm:prSet presAssocID="{566C8842-AA91-DA4F-B63E-59ECC5F46DA1}" presName="compChildNode" presStyleCnt="0"/>
      <dgm:spPr/>
    </dgm:pt>
    <dgm:pt modelId="{F3ACB143-46E2-DB4C-BE48-1E7D4BBFC2BA}" type="pres">
      <dgm:prSet presAssocID="{566C8842-AA91-DA4F-B63E-59ECC5F46DA1}" presName="theInnerList" presStyleCnt="0"/>
      <dgm:spPr/>
    </dgm:pt>
    <dgm:pt modelId="{9A378B13-91D1-924A-A05B-DF3CADDB27BB}" type="pres">
      <dgm:prSet presAssocID="{CB99EBFB-7FED-4B49-ACB7-4AE85B94CB8D}" presName="childNode" presStyleLbl="node1" presStyleIdx="0" presStyleCnt="17">
        <dgm:presLayoutVars>
          <dgm:bulletEnabled val="1"/>
        </dgm:presLayoutVars>
      </dgm:prSet>
      <dgm:spPr/>
    </dgm:pt>
    <dgm:pt modelId="{1CF3BE8E-1F68-D245-B8DC-6F46CDEF1FF1}" type="pres">
      <dgm:prSet presAssocID="{CB99EBFB-7FED-4B49-ACB7-4AE85B94CB8D}" presName="aSpace2" presStyleCnt="0"/>
      <dgm:spPr/>
    </dgm:pt>
    <dgm:pt modelId="{A0B95789-4127-5942-86C2-52AFCF4A4294}" type="pres">
      <dgm:prSet presAssocID="{93E7861F-0624-8945-A60D-A93E0558B751}" presName="childNode" presStyleLbl="node1" presStyleIdx="1" presStyleCnt="17">
        <dgm:presLayoutVars>
          <dgm:bulletEnabled val="1"/>
        </dgm:presLayoutVars>
      </dgm:prSet>
      <dgm:spPr/>
    </dgm:pt>
    <dgm:pt modelId="{65065DB5-46F6-8E4C-AAAB-BFB30A528644}" type="pres">
      <dgm:prSet presAssocID="{93E7861F-0624-8945-A60D-A93E0558B751}" presName="aSpace2" presStyleCnt="0"/>
      <dgm:spPr/>
    </dgm:pt>
    <dgm:pt modelId="{55AA0780-8180-0445-ABA5-ED322710B55E}" type="pres">
      <dgm:prSet presAssocID="{F5D45D48-C49C-3145-A49C-447B6C55C3EB}" presName="childNode" presStyleLbl="node1" presStyleIdx="2" presStyleCnt="17">
        <dgm:presLayoutVars>
          <dgm:bulletEnabled val="1"/>
        </dgm:presLayoutVars>
      </dgm:prSet>
      <dgm:spPr/>
    </dgm:pt>
    <dgm:pt modelId="{E27340CA-DBAF-6141-80CB-F024AB84CD2D}" type="pres">
      <dgm:prSet presAssocID="{566C8842-AA91-DA4F-B63E-59ECC5F46DA1}" presName="aSpace" presStyleCnt="0"/>
      <dgm:spPr/>
    </dgm:pt>
    <dgm:pt modelId="{D9D10711-71BF-C541-AF25-E2ECEC049E21}" type="pres">
      <dgm:prSet presAssocID="{C585D31D-DA29-BD44-A1CB-085140074DB6}" presName="compNode" presStyleCnt="0"/>
      <dgm:spPr/>
    </dgm:pt>
    <dgm:pt modelId="{DE82AE5B-9F8F-284C-B0C5-8C3B6C527116}" type="pres">
      <dgm:prSet presAssocID="{C585D31D-DA29-BD44-A1CB-085140074DB6}" presName="aNode" presStyleLbl="bgShp" presStyleIdx="1" presStyleCnt="5"/>
      <dgm:spPr/>
    </dgm:pt>
    <dgm:pt modelId="{9ECC1C11-77ED-4A4C-A9FE-409FBB9F0CD1}" type="pres">
      <dgm:prSet presAssocID="{C585D31D-DA29-BD44-A1CB-085140074DB6}" presName="textNode" presStyleLbl="bgShp" presStyleIdx="1" presStyleCnt="5"/>
      <dgm:spPr/>
    </dgm:pt>
    <dgm:pt modelId="{E35B79B6-AD40-9940-979B-1EDB23C0A1D3}" type="pres">
      <dgm:prSet presAssocID="{C585D31D-DA29-BD44-A1CB-085140074DB6}" presName="compChildNode" presStyleCnt="0"/>
      <dgm:spPr/>
    </dgm:pt>
    <dgm:pt modelId="{7EA7227E-0676-664E-919D-325EB7D7F811}" type="pres">
      <dgm:prSet presAssocID="{C585D31D-DA29-BD44-A1CB-085140074DB6}" presName="theInnerList" presStyleCnt="0"/>
      <dgm:spPr/>
    </dgm:pt>
    <dgm:pt modelId="{E2279C66-63F0-4F41-84D9-F47C0941916B}" type="pres">
      <dgm:prSet presAssocID="{02C01113-91C1-3046-BF94-9D8F7CD51789}" presName="childNode" presStyleLbl="node1" presStyleIdx="3" presStyleCnt="17">
        <dgm:presLayoutVars>
          <dgm:bulletEnabled val="1"/>
        </dgm:presLayoutVars>
      </dgm:prSet>
      <dgm:spPr/>
    </dgm:pt>
    <dgm:pt modelId="{073354CC-E434-A946-ABDC-FB0623A3DA3C}" type="pres">
      <dgm:prSet presAssocID="{02C01113-91C1-3046-BF94-9D8F7CD51789}" presName="aSpace2" presStyleCnt="0"/>
      <dgm:spPr/>
    </dgm:pt>
    <dgm:pt modelId="{D17B8E51-45A1-E04D-8A1E-B30B84635248}" type="pres">
      <dgm:prSet presAssocID="{160CAE01-55A3-8540-97B6-90A9FDFFF1CA}" presName="childNode" presStyleLbl="node1" presStyleIdx="4" presStyleCnt="17">
        <dgm:presLayoutVars>
          <dgm:bulletEnabled val="1"/>
        </dgm:presLayoutVars>
      </dgm:prSet>
      <dgm:spPr/>
    </dgm:pt>
    <dgm:pt modelId="{09482A6E-CA40-624F-BB8F-6BFCD8E1A04E}" type="pres">
      <dgm:prSet presAssocID="{160CAE01-55A3-8540-97B6-90A9FDFFF1CA}" presName="aSpace2" presStyleCnt="0"/>
      <dgm:spPr/>
    </dgm:pt>
    <dgm:pt modelId="{9BEA32F3-816C-074F-B0A2-691A1F2F76E8}" type="pres">
      <dgm:prSet presAssocID="{A59B2353-4119-E940-BFE7-50311CC04164}" presName="childNode" presStyleLbl="node1" presStyleIdx="5" presStyleCnt="17">
        <dgm:presLayoutVars>
          <dgm:bulletEnabled val="1"/>
        </dgm:presLayoutVars>
      </dgm:prSet>
      <dgm:spPr/>
    </dgm:pt>
    <dgm:pt modelId="{BA7B7882-B7F0-1C47-B21C-F76C5562F572}" type="pres">
      <dgm:prSet presAssocID="{C585D31D-DA29-BD44-A1CB-085140074DB6}" presName="aSpace" presStyleCnt="0"/>
      <dgm:spPr/>
    </dgm:pt>
    <dgm:pt modelId="{70AFA4EA-8D81-D147-8D6B-4E1C9261E5C2}" type="pres">
      <dgm:prSet presAssocID="{E5B7DB40-E449-684D-B9D1-BA972762AC6F}" presName="compNode" presStyleCnt="0"/>
      <dgm:spPr/>
    </dgm:pt>
    <dgm:pt modelId="{1CA4A029-0E75-DF4D-961B-DC5E227F27CF}" type="pres">
      <dgm:prSet presAssocID="{E5B7DB40-E449-684D-B9D1-BA972762AC6F}" presName="aNode" presStyleLbl="bgShp" presStyleIdx="2" presStyleCnt="5"/>
      <dgm:spPr/>
    </dgm:pt>
    <dgm:pt modelId="{CC5E76EE-3B99-C641-889F-6BDF4CBACDA0}" type="pres">
      <dgm:prSet presAssocID="{E5B7DB40-E449-684D-B9D1-BA972762AC6F}" presName="textNode" presStyleLbl="bgShp" presStyleIdx="2" presStyleCnt="5"/>
      <dgm:spPr/>
    </dgm:pt>
    <dgm:pt modelId="{7FC537EF-AC6D-C146-9C3E-E46F6BEA3E4B}" type="pres">
      <dgm:prSet presAssocID="{E5B7DB40-E449-684D-B9D1-BA972762AC6F}" presName="compChildNode" presStyleCnt="0"/>
      <dgm:spPr/>
    </dgm:pt>
    <dgm:pt modelId="{F6D410B6-7A98-DD4D-A014-41E12A89AFB0}" type="pres">
      <dgm:prSet presAssocID="{E5B7DB40-E449-684D-B9D1-BA972762AC6F}" presName="theInnerList" presStyleCnt="0"/>
      <dgm:spPr/>
    </dgm:pt>
    <dgm:pt modelId="{DE5F137E-CE98-D94D-A42D-BE4B913EB849}" type="pres">
      <dgm:prSet presAssocID="{10EB5967-8895-C449-AD29-26E4E415335B}" presName="childNode" presStyleLbl="node1" presStyleIdx="6" presStyleCnt="17">
        <dgm:presLayoutVars>
          <dgm:bulletEnabled val="1"/>
        </dgm:presLayoutVars>
      </dgm:prSet>
      <dgm:spPr/>
    </dgm:pt>
    <dgm:pt modelId="{F3100C96-CD5A-164A-B68D-1B4B0FA1C1D6}" type="pres">
      <dgm:prSet presAssocID="{10EB5967-8895-C449-AD29-26E4E415335B}" presName="aSpace2" presStyleCnt="0"/>
      <dgm:spPr/>
    </dgm:pt>
    <dgm:pt modelId="{D804E223-A143-0B4A-A403-107409BE3AE1}" type="pres">
      <dgm:prSet presAssocID="{61052E77-58C8-F947-AD59-2FED528C667E}" presName="childNode" presStyleLbl="node1" presStyleIdx="7" presStyleCnt="17">
        <dgm:presLayoutVars>
          <dgm:bulletEnabled val="1"/>
        </dgm:presLayoutVars>
      </dgm:prSet>
      <dgm:spPr/>
    </dgm:pt>
    <dgm:pt modelId="{11B4A47A-9082-114C-AB99-4F9B2FA24EBE}" type="pres">
      <dgm:prSet presAssocID="{61052E77-58C8-F947-AD59-2FED528C667E}" presName="aSpace2" presStyleCnt="0"/>
      <dgm:spPr/>
    </dgm:pt>
    <dgm:pt modelId="{2E331911-FF03-C146-8071-DD3BAA80403F}" type="pres">
      <dgm:prSet presAssocID="{A6567613-F0B3-D74B-8BDB-F008C0C02D75}" presName="childNode" presStyleLbl="node1" presStyleIdx="8" presStyleCnt="17">
        <dgm:presLayoutVars>
          <dgm:bulletEnabled val="1"/>
        </dgm:presLayoutVars>
      </dgm:prSet>
      <dgm:spPr/>
    </dgm:pt>
    <dgm:pt modelId="{6678359C-9EA0-EC4B-8176-8515625D8626}" type="pres">
      <dgm:prSet presAssocID="{A6567613-F0B3-D74B-8BDB-F008C0C02D75}" presName="aSpace2" presStyleCnt="0"/>
      <dgm:spPr/>
    </dgm:pt>
    <dgm:pt modelId="{903375BF-3667-2648-A0DB-6AA0BB3BD173}" type="pres">
      <dgm:prSet presAssocID="{71AE66D0-A3C4-DA44-A9B8-7D3AB9044FED}" presName="childNode" presStyleLbl="node1" presStyleIdx="9" presStyleCnt="17">
        <dgm:presLayoutVars>
          <dgm:bulletEnabled val="1"/>
        </dgm:presLayoutVars>
      </dgm:prSet>
      <dgm:spPr/>
    </dgm:pt>
    <dgm:pt modelId="{AE5B8F60-4438-B04A-80F5-AB772EEA6D71}" type="pres">
      <dgm:prSet presAssocID="{E5B7DB40-E449-684D-B9D1-BA972762AC6F}" presName="aSpace" presStyleCnt="0"/>
      <dgm:spPr/>
    </dgm:pt>
    <dgm:pt modelId="{952761E3-2B16-2F40-B8BA-89C1E05FC320}" type="pres">
      <dgm:prSet presAssocID="{50596CCA-F73D-7B4E-A6D5-C5AFEB12318E}" presName="compNode" presStyleCnt="0"/>
      <dgm:spPr/>
    </dgm:pt>
    <dgm:pt modelId="{D424039B-1ABD-D744-B29E-443C84370704}" type="pres">
      <dgm:prSet presAssocID="{50596CCA-F73D-7B4E-A6D5-C5AFEB12318E}" presName="aNode" presStyleLbl="bgShp" presStyleIdx="3" presStyleCnt="5"/>
      <dgm:spPr/>
    </dgm:pt>
    <dgm:pt modelId="{AD48E82B-F68F-8D47-9832-BED59B434582}" type="pres">
      <dgm:prSet presAssocID="{50596CCA-F73D-7B4E-A6D5-C5AFEB12318E}" presName="textNode" presStyleLbl="bgShp" presStyleIdx="3" presStyleCnt="5"/>
      <dgm:spPr/>
    </dgm:pt>
    <dgm:pt modelId="{091715DA-7621-E64A-B6A6-9CECC2E2E3EA}" type="pres">
      <dgm:prSet presAssocID="{50596CCA-F73D-7B4E-A6D5-C5AFEB12318E}" presName="compChildNode" presStyleCnt="0"/>
      <dgm:spPr/>
    </dgm:pt>
    <dgm:pt modelId="{160EFAB1-28CE-3A4B-B9CE-B599C2E0FB39}" type="pres">
      <dgm:prSet presAssocID="{50596CCA-F73D-7B4E-A6D5-C5AFEB12318E}" presName="theInnerList" presStyleCnt="0"/>
      <dgm:spPr/>
    </dgm:pt>
    <dgm:pt modelId="{2BC0F5E5-22FE-9F41-A364-0E39AEA2F266}" type="pres">
      <dgm:prSet presAssocID="{0E1BC02D-608F-7C4E-A76F-899ADB551B1D}" presName="childNode" presStyleLbl="node1" presStyleIdx="10" presStyleCnt="17">
        <dgm:presLayoutVars>
          <dgm:bulletEnabled val="1"/>
        </dgm:presLayoutVars>
      </dgm:prSet>
      <dgm:spPr/>
    </dgm:pt>
    <dgm:pt modelId="{C04FA9D7-B205-554E-BD61-BE5D889A0110}" type="pres">
      <dgm:prSet presAssocID="{0E1BC02D-608F-7C4E-A76F-899ADB551B1D}" presName="aSpace2" presStyleCnt="0"/>
      <dgm:spPr/>
    </dgm:pt>
    <dgm:pt modelId="{0BE93204-3910-3E4D-A915-33F08CDCD062}" type="pres">
      <dgm:prSet presAssocID="{626C295D-6C55-8442-ADB7-3355DD17CD64}" presName="childNode" presStyleLbl="node1" presStyleIdx="11" presStyleCnt="17">
        <dgm:presLayoutVars>
          <dgm:bulletEnabled val="1"/>
        </dgm:presLayoutVars>
      </dgm:prSet>
      <dgm:spPr/>
    </dgm:pt>
    <dgm:pt modelId="{E017FCF7-8F6A-A245-A5BA-34FC29710339}" type="pres">
      <dgm:prSet presAssocID="{626C295D-6C55-8442-ADB7-3355DD17CD64}" presName="aSpace2" presStyleCnt="0"/>
      <dgm:spPr/>
    </dgm:pt>
    <dgm:pt modelId="{F04EA574-CC56-FF41-918E-0F30C5CA4D21}" type="pres">
      <dgm:prSet presAssocID="{B2B8A96B-1D3F-ED4F-B351-7BD3A277B74D}" presName="childNode" presStyleLbl="node1" presStyleIdx="12" presStyleCnt="17">
        <dgm:presLayoutVars>
          <dgm:bulletEnabled val="1"/>
        </dgm:presLayoutVars>
      </dgm:prSet>
      <dgm:spPr/>
    </dgm:pt>
    <dgm:pt modelId="{C7C16034-6374-4947-BEC0-57956F40E7F6}" type="pres">
      <dgm:prSet presAssocID="{B2B8A96B-1D3F-ED4F-B351-7BD3A277B74D}" presName="aSpace2" presStyleCnt="0"/>
      <dgm:spPr/>
    </dgm:pt>
    <dgm:pt modelId="{02BB204F-E48A-6248-B35A-4C2BB0FEC32F}" type="pres">
      <dgm:prSet presAssocID="{1F647846-684C-FA4D-A18B-F4EA8EFCF0C6}" presName="childNode" presStyleLbl="node1" presStyleIdx="13" presStyleCnt="17">
        <dgm:presLayoutVars>
          <dgm:bulletEnabled val="1"/>
        </dgm:presLayoutVars>
      </dgm:prSet>
      <dgm:spPr/>
    </dgm:pt>
    <dgm:pt modelId="{8EE5228B-797C-9445-B82B-11452643A96F}" type="pres">
      <dgm:prSet presAssocID="{50596CCA-F73D-7B4E-A6D5-C5AFEB12318E}" presName="aSpace" presStyleCnt="0"/>
      <dgm:spPr/>
    </dgm:pt>
    <dgm:pt modelId="{06448061-9A07-F246-A14C-C1845974A93E}" type="pres">
      <dgm:prSet presAssocID="{900B762A-86DD-AB4E-B1CA-5342B91633EA}" presName="compNode" presStyleCnt="0"/>
      <dgm:spPr/>
    </dgm:pt>
    <dgm:pt modelId="{93A15C60-B20F-6447-B88D-B94DBA03E154}" type="pres">
      <dgm:prSet presAssocID="{900B762A-86DD-AB4E-B1CA-5342B91633EA}" presName="aNode" presStyleLbl="bgShp" presStyleIdx="4" presStyleCnt="5" custLinFactNeighborX="10456" custLinFactNeighborY="0"/>
      <dgm:spPr/>
    </dgm:pt>
    <dgm:pt modelId="{C768F82E-EC9F-284F-A520-EC2DDF18CEF5}" type="pres">
      <dgm:prSet presAssocID="{900B762A-86DD-AB4E-B1CA-5342B91633EA}" presName="textNode" presStyleLbl="bgShp" presStyleIdx="4" presStyleCnt="5"/>
      <dgm:spPr/>
    </dgm:pt>
    <dgm:pt modelId="{82563E75-2AF8-C646-A9AA-1E37E25C1133}" type="pres">
      <dgm:prSet presAssocID="{900B762A-86DD-AB4E-B1CA-5342B91633EA}" presName="compChildNode" presStyleCnt="0"/>
      <dgm:spPr/>
    </dgm:pt>
    <dgm:pt modelId="{32F5BE2C-7368-8241-BB3C-73A7B5728CDE}" type="pres">
      <dgm:prSet presAssocID="{900B762A-86DD-AB4E-B1CA-5342B91633EA}" presName="theInnerList" presStyleCnt="0"/>
      <dgm:spPr/>
    </dgm:pt>
    <dgm:pt modelId="{D114B2CC-F456-B542-84D6-892DC1DDA8A4}" type="pres">
      <dgm:prSet presAssocID="{9EB6EDAC-468E-C744-B830-2F0490A3ECF5}" presName="childNode" presStyleLbl="node1" presStyleIdx="14" presStyleCnt="17">
        <dgm:presLayoutVars>
          <dgm:bulletEnabled val="1"/>
        </dgm:presLayoutVars>
      </dgm:prSet>
      <dgm:spPr/>
    </dgm:pt>
    <dgm:pt modelId="{F2BABC5A-6CCE-DE4A-B3C5-70FDDF2B5D85}" type="pres">
      <dgm:prSet presAssocID="{9EB6EDAC-468E-C744-B830-2F0490A3ECF5}" presName="aSpace2" presStyleCnt="0"/>
      <dgm:spPr/>
    </dgm:pt>
    <dgm:pt modelId="{353A7F63-AE2D-4947-B575-D0D82FB75C0D}" type="pres">
      <dgm:prSet presAssocID="{0A9A99F9-5D3A-2D43-B74F-72FC34B85170}" presName="childNode" presStyleLbl="node1" presStyleIdx="15" presStyleCnt="17">
        <dgm:presLayoutVars>
          <dgm:bulletEnabled val="1"/>
        </dgm:presLayoutVars>
      </dgm:prSet>
      <dgm:spPr/>
    </dgm:pt>
    <dgm:pt modelId="{4B5061CF-B427-1D44-85BF-1B34F727B468}" type="pres">
      <dgm:prSet presAssocID="{0A9A99F9-5D3A-2D43-B74F-72FC34B85170}" presName="aSpace2" presStyleCnt="0"/>
      <dgm:spPr/>
    </dgm:pt>
    <dgm:pt modelId="{69D3034E-CD58-BF40-A544-3122D805CF4A}" type="pres">
      <dgm:prSet presAssocID="{11672F31-DEDB-4A4D-9096-990FBF1C3AF8}" presName="childNode" presStyleLbl="node1" presStyleIdx="16" presStyleCnt="17">
        <dgm:presLayoutVars>
          <dgm:bulletEnabled val="1"/>
        </dgm:presLayoutVars>
      </dgm:prSet>
      <dgm:spPr/>
    </dgm:pt>
  </dgm:ptLst>
  <dgm:cxnLst>
    <dgm:cxn modelId="{EDDFE901-8EC7-2540-A4AD-CAD496578483}" type="presOf" srcId="{11672F31-DEDB-4A4D-9096-990FBF1C3AF8}" destId="{69D3034E-CD58-BF40-A544-3122D805CF4A}" srcOrd="0" destOrd="0" presId="urn:microsoft.com/office/officeart/2005/8/layout/lProcess2"/>
    <dgm:cxn modelId="{F9699803-9EB5-D143-819B-D4AF829B3EA5}" srcId="{50596CCA-F73D-7B4E-A6D5-C5AFEB12318E}" destId="{0E1BC02D-608F-7C4E-A76F-899ADB551B1D}" srcOrd="0" destOrd="0" parTransId="{A47ADBA0-6566-9340-8BFB-0B48BE8DAC3A}" sibTransId="{8D51D01C-3297-184F-843E-D5B2E92DB952}"/>
    <dgm:cxn modelId="{BEBD2C0B-A4E5-364B-9F84-C612635AACBF}" srcId="{E5B7DB40-E449-684D-B9D1-BA972762AC6F}" destId="{10EB5967-8895-C449-AD29-26E4E415335B}" srcOrd="0" destOrd="0" parTransId="{EC57C002-7454-4440-9A52-3B652F715FAD}" sibTransId="{5913C0D5-066E-E644-96A9-86667B3A8220}"/>
    <dgm:cxn modelId="{2B7D3F0C-7E6A-8A4E-A1E2-BC27EA76EFF5}" srcId="{E5B7DB40-E449-684D-B9D1-BA972762AC6F}" destId="{71AE66D0-A3C4-DA44-A9B8-7D3AB9044FED}" srcOrd="3" destOrd="0" parTransId="{E8D12FCF-6856-D341-BDE5-36D73C73EEC8}" sibTransId="{F931A865-1991-0042-B073-DB74F8D7F217}"/>
    <dgm:cxn modelId="{EB389A13-B088-6D41-B9B2-BEBE007A371F}" type="presOf" srcId="{02C01113-91C1-3046-BF94-9D8F7CD51789}" destId="{E2279C66-63F0-4F41-84D9-F47C0941916B}" srcOrd="0" destOrd="0" presId="urn:microsoft.com/office/officeart/2005/8/layout/lProcess2"/>
    <dgm:cxn modelId="{9E97E218-2F63-254C-80A1-671E8BD35545}" type="presOf" srcId="{900B762A-86DD-AB4E-B1CA-5342B91633EA}" destId="{C768F82E-EC9F-284F-A520-EC2DDF18CEF5}" srcOrd="1" destOrd="0" presId="urn:microsoft.com/office/officeart/2005/8/layout/lProcess2"/>
    <dgm:cxn modelId="{EF5E9219-DA17-4C4C-BBD9-107BF3D7919D}" srcId="{900B762A-86DD-AB4E-B1CA-5342B91633EA}" destId="{11672F31-DEDB-4A4D-9096-990FBF1C3AF8}" srcOrd="2" destOrd="0" parTransId="{B31F4B31-1B22-3947-9ACE-35F34E14ABB6}" sibTransId="{11CF3D64-1F87-A142-8827-6C02ADA6151F}"/>
    <dgm:cxn modelId="{B9DBD02A-C84D-7E40-8733-2FB1FF92923E}" srcId="{E5B7DB40-E449-684D-B9D1-BA972762AC6F}" destId="{61052E77-58C8-F947-AD59-2FED528C667E}" srcOrd="1" destOrd="0" parTransId="{1F530088-A729-2949-AFF5-540F01534EB1}" sibTransId="{FAE96505-E5DF-E54B-87E5-933C576127C7}"/>
    <dgm:cxn modelId="{049D2F31-110E-1E4F-9B9B-EB984D5FB1DE}" srcId="{A6D93632-805F-0942-8BC1-FE97B22D9721}" destId="{566C8842-AA91-DA4F-B63E-59ECC5F46DA1}" srcOrd="0" destOrd="0" parTransId="{A6EE71DC-495A-8B4B-B7C7-ECDA29481E47}" sibTransId="{4C8F793B-022B-934D-99E7-53DEAC1785A3}"/>
    <dgm:cxn modelId="{4814143D-71B9-2A41-9637-21A2582DF6D6}" type="presOf" srcId="{B2B8A96B-1D3F-ED4F-B351-7BD3A277B74D}" destId="{F04EA574-CC56-FF41-918E-0F30C5CA4D21}" srcOrd="0" destOrd="0" presId="urn:microsoft.com/office/officeart/2005/8/layout/lProcess2"/>
    <dgm:cxn modelId="{810DF940-1065-5F44-A0E2-569E620EC2D1}" type="presOf" srcId="{71AE66D0-A3C4-DA44-A9B8-7D3AB9044FED}" destId="{903375BF-3667-2648-A0DB-6AA0BB3BD173}" srcOrd="0" destOrd="0" presId="urn:microsoft.com/office/officeart/2005/8/layout/lProcess2"/>
    <dgm:cxn modelId="{E2891B41-6B4B-1540-88C8-A8897F2C762F}" srcId="{566C8842-AA91-DA4F-B63E-59ECC5F46DA1}" destId="{F5D45D48-C49C-3145-A49C-447B6C55C3EB}" srcOrd="2" destOrd="0" parTransId="{8E865B1E-2E3A-AD4F-B11B-C337906BFC96}" sibTransId="{4220AE9D-130D-6743-BA76-0FA8A96F895C}"/>
    <dgm:cxn modelId="{C9C44B46-2057-A543-82B3-225E2BE0BBFA}" type="presOf" srcId="{A59B2353-4119-E940-BFE7-50311CC04164}" destId="{9BEA32F3-816C-074F-B0A2-691A1F2F76E8}" srcOrd="0" destOrd="0" presId="urn:microsoft.com/office/officeart/2005/8/layout/lProcess2"/>
    <dgm:cxn modelId="{3165F34B-C0F4-7A43-A04E-F60B4F372CAD}" type="presOf" srcId="{61052E77-58C8-F947-AD59-2FED528C667E}" destId="{D804E223-A143-0B4A-A403-107409BE3AE1}" srcOrd="0" destOrd="0" presId="urn:microsoft.com/office/officeart/2005/8/layout/lProcess2"/>
    <dgm:cxn modelId="{C0E9B84C-ACC5-514C-92CB-817C48C05D80}" type="presOf" srcId="{A6D93632-805F-0942-8BC1-FE97B22D9721}" destId="{DDEB9499-565E-D341-81F5-E127B239C927}" srcOrd="0" destOrd="0" presId="urn:microsoft.com/office/officeart/2005/8/layout/lProcess2"/>
    <dgm:cxn modelId="{EFC10F52-CA40-284C-A3F2-9EFB53932996}" type="presOf" srcId="{1F647846-684C-FA4D-A18B-F4EA8EFCF0C6}" destId="{02BB204F-E48A-6248-B35A-4C2BB0FEC32F}" srcOrd="0" destOrd="0" presId="urn:microsoft.com/office/officeart/2005/8/layout/lProcess2"/>
    <dgm:cxn modelId="{64FFE655-C473-0C4F-AC8F-D14537815BBE}" srcId="{900B762A-86DD-AB4E-B1CA-5342B91633EA}" destId="{9EB6EDAC-468E-C744-B830-2F0490A3ECF5}" srcOrd="0" destOrd="0" parTransId="{E1E67301-4BAA-F744-BC46-86DFCCB6CE11}" sibTransId="{FF88FCFA-9DD4-9341-9B87-80872C6C3279}"/>
    <dgm:cxn modelId="{AD5D3A58-4335-194B-A2AC-49BE4C25FA3B}" type="presOf" srcId="{E5B7DB40-E449-684D-B9D1-BA972762AC6F}" destId="{CC5E76EE-3B99-C641-889F-6BDF4CBACDA0}" srcOrd="1" destOrd="0" presId="urn:microsoft.com/office/officeart/2005/8/layout/lProcess2"/>
    <dgm:cxn modelId="{CFB7FA5A-A458-C740-9C09-318278E38C50}" type="presOf" srcId="{50596CCA-F73D-7B4E-A6D5-C5AFEB12318E}" destId="{D424039B-1ABD-D744-B29E-443C84370704}" srcOrd="0" destOrd="0" presId="urn:microsoft.com/office/officeart/2005/8/layout/lProcess2"/>
    <dgm:cxn modelId="{1C9C255C-C4DA-C649-9D33-6BF99088A5FC}" type="presOf" srcId="{C585D31D-DA29-BD44-A1CB-085140074DB6}" destId="{DE82AE5B-9F8F-284C-B0C5-8C3B6C527116}" srcOrd="0" destOrd="0" presId="urn:microsoft.com/office/officeart/2005/8/layout/lProcess2"/>
    <dgm:cxn modelId="{462B0A5E-7B15-EB4E-AC0C-29269119722A}" srcId="{A6D93632-805F-0942-8BC1-FE97B22D9721}" destId="{50596CCA-F73D-7B4E-A6D5-C5AFEB12318E}" srcOrd="3" destOrd="0" parTransId="{F7C031B2-A871-CE48-8BB0-796621124DB1}" sibTransId="{CBBAB79B-67B1-714C-B298-9A3CA70A63DB}"/>
    <dgm:cxn modelId="{6DBFC15E-D27F-F948-947A-1DC1AD4FC046}" srcId="{C585D31D-DA29-BD44-A1CB-085140074DB6}" destId="{A59B2353-4119-E940-BFE7-50311CC04164}" srcOrd="2" destOrd="0" parTransId="{DAEB4909-E4EA-B846-B721-321D85644AB3}" sibTransId="{AEA694D0-C8C6-004F-A419-4ABBA7BFD830}"/>
    <dgm:cxn modelId="{0B7DD063-618F-F241-ABF8-B5F90C4122D0}" type="presOf" srcId="{F5D45D48-C49C-3145-A49C-447B6C55C3EB}" destId="{55AA0780-8180-0445-ABA5-ED322710B55E}" srcOrd="0" destOrd="0" presId="urn:microsoft.com/office/officeart/2005/8/layout/lProcess2"/>
    <dgm:cxn modelId="{4B8CE267-0D15-7A4B-BD50-300B3B5B63FA}" type="presOf" srcId="{160CAE01-55A3-8540-97B6-90A9FDFFF1CA}" destId="{D17B8E51-45A1-E04D-8A1E-B30B84635248}" srcOrd="0" destOrd="0" presId="urn:microsoft.com/office/officeart/2005/8/layout/lProcess2"/>
    <dgm:cxn modelId="{E7BC0E81-8574-3C4D-A51D-78AABBA24F5A}" srcId="{A6D93632-805F-0942-8BC1-FE97B22D9721}" destId="{E5B7DB40-E449-684D-B9D1-BA972762AC6F}" srcOrd="2" destOrd="0" parTransId="{DFDC1DB7-BA73-BF4D-8A05-11EB81D93889}" sibTransId="{FD2A1A83-AF8B-D049-AE00-1FE82D148FCF}"/>
    <dgm:cxn modelId="{A0900085-AC43-4C4F-AAE5-02C9B0E7E713}" type="presOf" srcId="{9EB6EDAC-468E-C744-B830-2F0490A3ECF5}" destId="{D114B2CC-F456-B542-84D6-892DC1DDA8A4}" srcOrd="0" destOrd="0" presId="urn:microsoft.com/office/officeart/2005/8/layout/lProcess2"/>
    <dgm:cxn modelId="{1C72708D-0558-E345-956E-CF97F2FF728A}" srcId="{50596CCA-F73D-7B4E-A6D5-C5AFEB12318E}" destId="{626C295D-6C55-8442-ADB7-3355DD17CD64}" srcOrd="1" destOrd="0" parTransId="{6E3C5A0D-6CF7-AC4B-ACFF-782017EB262F}" sibTransId="{6965373F-CD7E-3E45-8153-0C9F61B84974}"/>
    <dgm:cxn modelId="{7C18B497-1C52-2C40-A0D9-B81C7BC4AB8D}" srcId="{E5B7DB40-E449-684D-B9D1-BA972762AC6F}" destId="{A6567613-F0B3-D74B-8BDB-F008C0C02D75}" srcOrd="2" destOrd="0" parTransId="{FDC2FF33-DFE3-EB46-9F5F-C4ED4780DA11}" sibTransId="{1E6FAAB9-C812-F247-806D-EB769F11C3A1}"/>
    <dgm:cxn modelId="{7CB8E398-6709-C946-87CC-38062D1EC229}" srcId="{C585D31D-DA29-BD44-A1CB-085140074DB6}" destId="{160CAE01-55A3-8540-97B6-90A9FDFFF1CA}" srcOrd="1" destOrd="0" parTransId="{9FA3757D-1E63-FF4D-9267-D55780E030A0}" sibTransId="{1DF5709F-CB6C-E344-B98A-DD0E8385C0C6}"/>
    <dgm:cxn modelId="{69366699-5F30-2642-9BCE-F768F42A87AF}" srcId="{A6D93632-805F-0942-8BC1-FE97B22D9721}" destId="{900B762A-86DD-AB4E-B1CA-5342B91633EA}" srcOrd="4" destOrd="0" parTransId="{1B10D7C6-01F3-AD41-BE7C-9236F7079ABE}" sibTransId="{B1C8BAD0-69AF-DB43-8679-3E134B9142CB}"/>
    <dgm:cxn modelId="{772DD49A-0CEC-D647-8942-4CDD844D73CD}" srcId="{566C8842-AA91-DA4F-B63E-59ECC5F46DA1}" destId="{CB99EBFB-7FED-4B49-ACB7-4AE85B94CB8D}" srcOrd="0" destOrd="0" parTransId="{F5662915-CFB9-6B4C-94BC-BCBACB8407F3}" sibTransId="{71A59B95-6D4E-2C4B-8180-6CF808517CD9}"/>
    <dgm:cxn modelId="{B16258A0-A963-D04B-A68C-1A41AFFF4BF1}" type="presOf" srcId="{0E1BC02D-608F-7C4E-A76F-899ADB551B1D}" destId="{2BC0F5E5-22FE-9F41-A364-0E39AEA2F266}" srcOrd="0" destOrd="0" presId="urn:microsoft.com/office/officeart/2005/8/layout/lProcess2"/>
    <dgm:cxn modelId="{FF6F38A3-B105-0242-9569-EF2B342C7101}" type="presOf" srcId="{CB99EBFB-7FED-4B49-ACB7-4AE85B94CB8D}" destId="{9A378B13-91D1-924A-A05B-DF3CADDB27BB}" srcOrd="0" destOrd="0" presId="urn:microsoft.com/office/officeart/2005/8/layout/lProcess2"/>
    <dgm:cxn modelId="{1083F9A3-0C34-DD49-A62F-24F90C4996AB}" type="presOf" srcId="{C585D31D-DA29-BD44-A1CB-085140074DB6}" destId="{9ECC1C11-77ED-4A4C-A9FE-409FBB9F0CD1}" srcOrd="1" destOrd="0" presId="urn:microsoft.com/office/officeart/2005/8/layout/lProcess2"/>
    <dgm:cxn modelId="{866652A8-024D-4541-8314-30500CC020CF}" type="presOf" srcId="{566C8842-AA91-DA4F-B63E-59ECC5F46DA1}" destId="{19803362-03D3-9746-871B-21E222F6C6E4}" srcOrd="1" destOrd="0" presId="urn:microsoft.com/office/officeart/2005/8/layout/lProcess2"/>
    <dgm:cxn modelId="{9554F9AA-7F58-E446-96F5-5B2A758E36BB}" type="presOf" srcId="{566C8842-AA91-DA4F-B63E-59ECC5F46DA1}" destId="{FD56DD45-C28F-D84B-BC77-A9DB9DDF4F85}" srcOrd="0" destOrd="0" presId="urn:microsoft.com/office/officeart/2005/8/layout/lProcess2"/>
    <dgm:cxn modelId="{965C16B0-3AB1-D84E-BF98-13920D4FFC4C}" srcId="{566C8842-AA91-DA4F-B63E-59ECC5F46DA1}" destId="{93E7861F-0624-8945-A60D-A93E0558B751}" srcOrd="1" destOrd="0" parTransId="{5B5809AF-42DC-6344-8BAB-D703E174C2B5}" sibTransId="{2AF7209B-D11F-4748-B579-2123E5C220AF}"/>
    <dgm:cxn modelId="{507A97BA-3ECB-1544-8A96-BD863B937263}" type="presOf" srcId="{A6567613-F0B3-D74B-8BDB-F008C0C02D75}" destId="{2E331911-FF03-C146-8071-DD3BAA80403F}" srcOrd="0" destOrd="0" presId="urn:microsoft.com/office/officeart/2005/8/layout/lProcess2"/>
    <dgm:cxn modelId="{DCCE4FBB-520F-4140-9F85-22CBB7D74850}" type="presOf" srcId="{626C295D-6C55-8442-ADB7-3355DD17CD64}" destId="{0BE93204-3910-3E4D-A915-33F08CDCD062}" srcOrd="0" destOrd="0" presId="urn:microsoft.com/office/officeart/2005/8/layout/lProcess2"/>
    <dgm:cxn modelId="{329893BD-70D4-834A-B75F-60A5474718FE}" srcId="{900B762A-86DD-AB4E-B1CA-5342B91633EA}" destId="{0A9A99F9-5D3A-2D43-B74F-72FC34B85170}" srcOrd="1" destOrd="0" parTransId="{12B9E8DD-94D4-BE40-B7AA-376C8983B99F}" sibTransId="{1F2D63B0-EF50-EC4F-AA46-1886B2983F40}"/>
    <dgm:cxn modelId="{335AC6BE-2455-3143-851F-B6A27974E2E5}" srcId="{A6D93632-805F-0942-8BC1-FE97B22D9721}" destId="{C585D31D-DA29-BD44-A1CB-085140074DB6}" srcOrd="1" destOrd="0" parTransId="{37E9D619-9936-3940-8416-71F6A191784A}" sibTransId="{465D8985-2E62-4644-B00A-9AAE90D20F0B}"/>
    <dgm:cxn modelId="{B2E72DC1-B67D-6043-8974-3F96434D2481}" type="presOf" srcId="{900B762A-86DD-AB4E-B1CA-5342B91633EA}" destId="{93A15C60-B20F-6447-B88D-B94DBA03E154}" srcOrd="0" destOrd="0" presId="urn:microsoft.com/office/officeart/2005/8/layout/lProcess2"/>
    <dgm:cxn modelId="{0B6C7AC3-49DF-4748-A4F6-898EBA564092}" srcId="{50596CCA-F73D-7B4E-A6D5-C5AFEB12318E}" destId="{1F647846-684C-FA4D-A18B-F4EA8EFCF0C6}" srcOrd="3" destOrd="0" parTransId="{66D6DD53-FA7C-6E47-A2C4-8D028631E30F}" sibTransId="{F4CE1375-7287-1C43-97E3-45A5696A866F}"/>
    <dgm:cxn modelId="{5B8428C7-9D74-0B4E-9451-EB6366295FBA}" type="presOf" srcId="{E5B7DB40-E449-684D-B9D1-BA972762AC6F}" destId="{1CA4A029-0E75-DF4D-961B-DC5E227F27CF}" srcOrd="0" destOrd="0" presId="urn:microsoft.com/office/officeart/2005/8/layout/lProcess2"/>
    <dgm:cxn modelId="{6C359AD3-1286-EB45-8A6E-65A2DC7F61E0}" type="presOf" srcId="{10EB5967-8895-C449-AD29-26E4E415335B}" destId="{DE5F137E-CE98-D94D-A42D-BE4B913EB849}" srcOrd="0" destOrd="0" presId="urn:microsoft.com/office/officeart/2005/8/layout/lProcess2"/>
    <dgm:cxn modelId="{EF9823D6-47A9-8542-A8F7-E07AB8C4CAA9}" srcId="{C585D31D-DA29-BD44-A1CB-085140074DB6}" destId="{02C01113-91C1-3046-BF94-9D8F7CD51789}" srcOrd="0" destOrd="0" parTransId="{DC8C4BC5-3CBE-214C-960B-BD39BDD1FFE1}" sibTransId="{04206D5C-B122-1943-9371-82F8A413418A}"/>
    <dgm:cxn modelId="{C5C64CE0-1C89-8D4B-88F4-8EB5B4FF7D30}" srcId="{50596CCA-F73D-7B4E-A6D5-C5AFEB12318E}" destId="{B2B8A96B-1D3F-ED4F-B351-7BD3A277B74D}" srcOrd="2" destOrd="0" parTransId="{68240E0E-4F18-1743-B5A6-6B209E93F52F}" sibTransId="{9944B911-6318-9049-B235-364B629567EA}"/>
    <dgm:cxn modelId="{B1477AE4-4893-D94F-9B3B-EE2375FCCEFE}" type="presOf" srcId="{0A9A99F9-5D3A-2D43-B74F-72FC34B85170}" destId="{353A7F63-AE2D-4947-B575-D0D82FB75C0D}" srcOrd="0" destOrd="0" presId="urn:microsoft.com/office/officeart/2005/8/layout/lProcess2"/>
    <dgm:cxn modelId="{7EA088F2-8E79-4346-A6C0-6F0B48FAA190}" type="presOf" srcId="{50596CCA-F73D-7B4E-A6D5-C5AFEB12318E}" destId="{AD48E82B-F68F-8D47-9832-BED59B434582}" srcOrd="1" destOrd="0" presId="urn:microsoft.com/office/officeart/2005/8/layout/lProcess2"/>
    <dgm:cxn modelId="{C0E37AF9-EE7B-C240-B02B-563498CDCC8D}" type="presOf" srcId="{93E7861F-0624-8945-A60D-A93E0558B751}" destId="{A0B95789-4127-5942-86C2-52AFCF4A4294}" srcOrd="0" destOrd="0" presId="urn:microsoft.com/office/officeart/2005/8/layout/lProcess2"/>
    <dgm:cxn modelId="{6D11197A-CBBC-334C-81D9-4FA5EEFB3D4E}" type="presParOf" srcId="{DDEB9499-565E-D341-81F5-E127B239C927}" destId="{4B9D656A-3BA0-5141-AD94-FC3D11BB6B54}" srcOrd="0" destOrd="0" presId="urn:microsoft.com/office/officeart/2005/8/layout/lProcess2"/>
    <dgm:cxn modelId="{3934481F-2B3A-E946-96B4-CFA209072237}" type="presParOf" srcId="{4B9D656A-3BA0-5141-AD94-FC3D11BB6B54}" destId="{FD56DD45-C28F-D84B-BC77-A9DB9DDF4F85}" srcOrd="0" destOrd="0" presId="urn:microsoft.com/office/officeart/2005/8/layout/lProcess2"/>
    <dgm:cxn modelId="{31DBBC9B-E498-B344-8E76-9EB51DF1CC11}" type="presParOf" srcId="{4B9D656A-3BA0-5141-AD94-FC3D11BB6B54}" destId="{19803362-03D3-9746-871B-21E222F6C6E4}" srcOrd="1" destOrd="0" presId="urn:microsoft.com/office/officeart/2005/8/layout/lProcess2"/>
    <dgm:cxn modelId="{335D2C7B-2A66-6646-80BD-C420E66C81BD}" type="presParOf" srcId="{4B9D656A-3BA0-5141-AD94-FC3D11BB6B54}" destId="{F57C46B0-9BEE-9D4A-9B68-8AC027815309}" srcOrd="2" destOrd="0" presId="urn:microsoft.com/office/officeart/2005/8/layout/lProcess2"/>
    <dgm:cxn modelId="{8B14289B-14D8-E54B-8BC9-2F3707E05F0C}" type="presParOf" srcId="{F57C46B0-9BEE-9D4A-9B68-8AC027815309}" destId="{F3ACB143-46E2-DB4C-BE48-1E7D4BBFC2BA}" srcOrd="0" destOrd="0" presId="urn:microsoft.com/office/officeart/2005/8/layout/lProcess2"/>
    <dgm:cxn modelId="{1A4220A4-9675-D545-B327-06382FA4F1C9}" type="presParOf" srcId="{F3ACB143-46E2-DB4C-BE48-1E7D4BBFC2BA}" destId="{9A378B13-91D1-924A-A05B-DF3CADDB27BB}" srcOrd="0" destOrd="0" presId="urn:microsoft.com/office/officeart/2005/8/layout/lProcess2"/>
    <dgm:cxn modelId="{3FA9FE18-3818-4C40-918C-BA0F3448B87D}" type="presParOf" srcId="{F3ACB143-46E2-DB4C-BE48-1E7D4BBFC2BA}" destId="{1CF3BE8E-1F68-D245-B8DC-6F46CDEF1FF1}" srcOrd="1" destOrd="0" presId="urn:microsoft.com/office/officeart/2005/8/layout/lProcess2"/>
    <dgm:cxn modelId="{46B772DB-D7AD-BA45-9E33-0C2CC462F737}" type="presParOf" srcId="{F3ACB143-46E2-DB4C-BE48-1E7D4BBFC2BA}" destId="{A0B95789-4127-5942-86C2-52AFCF4A4294}" srcOrd="2" destOrd="0" presId="urn:microsoft.com/office/officeart/2005/8/layout/lProcess2"/>
    <dgm:cxn modelId="{D598B749-72DE-6B47-BFC3-FCD828DA2EE7}" type="presParOf" srcId="{F3ACB143-46E2-DB4C-BE48-1E7D4BBFC2BA}" destId="{65065DB5-46F6-8E4C-AAAB-BFB30A528644}" srcOrd="3" destOrd="0" presId="urn:microsoft.com/office/officeart/2005/8/layout/lProcess2"/>
    <dgm:cxn modelId="{4B7456F3-2000-3744-BFFF-12DC53A5D711}" type="presParOf" srcId="{F3ACB143-46E2-DB4C-BE48-1E7D4BBFC2BA}" destId="{55AA0780-8180-0445-ABA5-ED322710B55E}" srcOrd="4" destOrd="0" presId="urn:microsoft.com/office/officeart/2005/8/layout/lProcess2"/>
    <dgm:cxn modelId="{9E2417D2-28D9-774A-8F9C-342D42B0A70A}" type="presParOf" srcId="{DDEB9499-565E-D341-81F5-E127B239C927}" destId="{E27340CA-DBAF-6141-80CB-F024AB84CD2D}" srcOrd="1" destOrd="0" presId="urn:microsoft.com/office/officeart/2005/8/layout/lProcess2"/>
    <dgm:cxn modelId="{720C8F74-11DA-AB4F-8B6A-23B9E986F131}" type="presParOf" srcId="{DDEB9499-565E-D341-81F5-E127B239C927}" destId="{D9D10711-71BF-C541-AF25-E2ECEC049E21}" srcOrd="2" destOrd="0" presId="urn:microsoft.com/office/officeart/2005/8/layout/lProcess2"/>
    <dgm:cxn modelId="{364D5B87-DDDE-2845-9B9C-BE8A51C790D1}" type="presParOf" srcId="{D9D10711-71BF-C541-AF25-E2ECEC049E21}" destId="{DE82AE5B-9F8F-284C-B0C5-8C3B6C527116}" srcOrd="0" destOrd="0" presId="urn:microsoft.com/office/officeart/2005/8/layout/lProcess2"/>
    <dgm:cxn modelId="{0A67C2C6-7513-8B4C-9B93-11B2EE3278AF}" type="presParOf" srcId="{D9D10711-71BF-C541-AF25-E2ECEC049E21}" destId="{9ECC1C11-77ED-4A4C-A9FE-409FBB9F0CD1}" srcOrd="1" destOrd="0" presId="urn:microsoft.com/office/officeart/2005/8/layout/lProcess2"/>
    <dgm:cxn modelId="{FB714E29-F8F1-E640-8DB7-C2C6E48E867D}" type="presParOf" srcId="{D9D10711-71BF-C541-AF25-E2ECEC049E21}" destId="{E35B79B6-AD40-9940-979B-1EDB23C0A1D3}" srcOrd="2" destOrd="0" presId="urn:microsoft.com/office/officeart/2005/8/layout/lProcess2"/>
    <dgm:cxn modelId="{F2362295-01CE-A843-96B2-101F32832651}" type="presParOf" srcId="{E35B79B6-AD40-9940-979B-1EDB23C0A1D3}" destId="{7EA7227E-0676-664E-919D-325EB7D7F811}" srcOrd="0" destOrd="0" presId="urn:microsoft.com/office/officeart/2005/8/layout/lProcess2"/>
    <dgm:cxn modelId="{49C81624-1562-F646-9643-E658393F56C9}" type="presParOf" srcId="{7EA7227E-0676-664E-919D-325EB7D7F811}" destId="{E2279C66-63F0-4F41-84D9-F47C0941916B}" srcOrd="0" destOrd="0" presId="urn:microsoft.com/office/officeart/2005/8/layout/lProcess2"/>
    <dgm:cxn modelId="{1BDE1849-1A0C-1B41-A559-92E9C207E5C9}" type="presParOf" srcId="{7EA7227E-0676-664E-919D-325EB7D7F811}" destId="{073354CC-E434-A946-ABDC-FB0623A3DA3C}" srcOrd="1" destOrd="0" presId="urn:microsoft.com/office/officeart/2005/8/layout/lProcess2"/>
    <dgm:cxn modelId="{16563A04-DC55-3041-99DC-D6BC0E94E696}" type="presParOf" srcId="{7EA7227E-0676-664E-919D-325EB7D7F811}" destId="{D17B8E51-45A1-E04D-8A1E-B30B84635248}" srcOrd="2" destOrd="0" presId="urn:microsoft.com/office/officeart/2005/8/layout/lProcess2"/>
    <dgm:cxn modelId="{2570CA19-C152-AA49-BF43-CE0757868919}" type="presParOf" srcId="{7EA7227E-0676-664E-919D-325EB7D7F811}" destId="{09482A6E-CA40-624F-BB8F-6BFCD8E1A04E}" srcOrd="3" destOrd="0" presId="urn:microsoft.com/office/officeart/2005/8/layout/lProcess2"/>
    <dgm:cxn modelId="{22309E09-DB3D-2E44-9F51-51B1F70FB4E4}" type="presParOf" srcId="{7EA7227E-0676-664E-919D-325EB7D7F811}" destId="{9BEA32F3-816C-074F-B0A2-691A1F2F76E8}" srcOrd="4" destOrd="0" presId="urn:microsoft.com/office/officeart/2005/8/layout/lProcess2"/>
    <dgm:cxn modelId="{17FCFDFA-70F9-8D42-8E80-CD0836ECB080}" type="presParOf" srcId="{DDEB9499-565E-D341-81F5-E127B239C927}" destId="{BA7B7882-B7F0-1C47-B21C-F76C5562F572}" srcOrd="3" destOrd="0" presId="urn:microsoft.com/office/officeart/2005/8/layout/lProcess2"/>
    <dgm:cxn modelId="{7015E885-1B9C-E94D-97E8-31D85ED25F99}" type="presParOf" srcId="{DDEB9499-565E-D341-81F5-E127B239C927}" destId="{70AFA4EA-8D81-D147-8D6B-4E1C9261E5C2}" srcOrd="4" destOrd="0" presId="urn:microsoft.com/office/officeart/2005/8/layout/lProcess2"/>
    <dgm:cxn modelId="{646CA795-8BBE-504B-8A53-BB5A5A3309DB}" type="presParOf" srcId="{70AFA4EA-8D81-D147-8D6B-4E1C9261E5C2}" destId="{1CA4A029-0E75-DF4D-961B-DC5E227F27CF}" srcOrd="0" destOrd="0" presId="urn:microsoft.com/office/officeart/2005/8/layout/lProcess2"/>
    <dgm:cxn modelId="{634E59DA-395E-A249-839E-0818AAE9AE71}" type="presParOf" srcId="{70AFA4EA-8D81-D147-8D6B-4E1C9261E5C2}" destId="{CC5E76EE-3B99-C641-889F-6BDF4CBACDA0}" srcOrd="1" destOrd="0" presId="urn:microsoft.com/office/officeart/2005/8/layout/lProcess2"/>
    <dgm:cxn modelId="{36682546-23DB-7748-B681-A2D601508C2D}" type="presParOf" srcId="{70AFA4EA-8D81-D147-8D6B-4E1C9261E5C2}" destId="{7FC537EF-AC6D-C146-9C3E-E46F6BEA3E4B}" srcOrd="2" destOrd="0" presId="urn:microsoft.com/office/officeart/2005/8/layout/lProcess2"/>
    <dgm:cxn modelId="{5A4F0025-335A-1548-9417-BCD53ADA240D}" type="presParOf" srcId="{7FC537EF-AC6D-C146-9C3E-E46F6BEA3E4B}" destId="{F6D410B6-7A98-DD4D-A014-41E12A89AFB0}" srcOrd="0" destOrd="0" presId="urn:microsoft.com/office/officeart/2005/8/layout/lProcess2"/>
    <dgm:cxn modelId="{1D29E532-C2CC-EF40-8C75-02AD300CEAD4}" type="presParOf" srcId="{F6D410B6-7A98-DD4D-A014-41E12A89AFB0}" destId="{DE5F137E-CE98-D94D-A42D-BE4B913EB849}" srcOrd="0" destOrd="0" presId="urn:microsoft.com/office/officeart/2005/8/layout/lProcess2"/>
    <dgm:cxn modelId="{3F85B22D-5DC1-034B-91C0-4C54BF94C851}" type="presParOf" srcId="{F6D410B6-7A98-DD4D-A014-41E12A89AFB0}" destId="{F3100C96-CD5A-164A-B68D-1B4B0FA1C1D6}" srcOrd="1" destOrd="0" presId="urn:microsoft.com/office/officeart/2005/8/layout/lProcess2"/>
    <dgm:cxn modelId="{93BC043C-636D-EE48-BE4D-D4DBC01126CE}" type="presParOf" srcId="{F6D410B6-7A98-DD4D-A014-41E12A89AFB0}" destId="{D804E223-A143-0B4A-A403-107409BE3AE1}" srcOrd="2" destOrd="0" presId="urn:microsoft.com/office/officeart/2005/8/layout/lProcess2"/>
    <dgm:cxn modelId="{725CC0FC-DA06-E34A-84F0-4E2648EF74A6}" type="presParOf" srcId="{F6D410B6-7A98-DD4D-A014-41E12A89AFB0}" destId="{11B4A47A-9082-114C-AB99-4F9B2FA24EBE}" srcOrd="3" destOrd="0" presId="urn:microsoft.com/office/officeart/2005/8/layout/lProcess2"/>
    <dgm:cxn modelId="{078ED3BF-C60D-5C40-BA48-7E64F3D29BE8}" type="presParOf" srcId="{F6D410B6-7A98-DD4D-A014-41E12A89AFB0}" destId="{2E331911-FF03-C146-8071-DD3BAA80403F}" srcOrd="4" destOrd="0" presId="urn:microsoft.com/office/officeart/2005/8/layout/lProcess2"/>
    <dgm:cxn modelId="{1C179DDA-77AB-DE48-A5FA-5758611B7B47}" type="presParOf" srcId="{F6D410B6-7A98-DD4D-A014-41E12A89AFB0}" destId="{6678359C-9EA0-EC4B-8176-8515625D8626}" srcOrd="5" destOrd="0" presId="urn:microsoft.com/office/officeart/2005/8/layout/lProcess2"/>
    <dgm:cxn modelId="{4C40305B-E589-E947-ACC0-28E0686E08DF}" type="presParOf" srcId="{F6D410B6-7A98-DD4D-A014-41E12A89AFB0}" destId="{903375BF-3667-2648-A0DB-6AA0BB3BD173}" srcOrd="6" destOrd="0" presId="urn:microsoft.com/office/officeart/2005/8/layout/lProcess2"/>
    <dgm:cxn modelId="{D7470373-4419-C744-AA32-F1718892CF35}" type="presParOf" srcId="{DDEB9499-565E-D341-81F5-E127B239C927}" destId="{AE5B8F60-4438-B04A-80F5-AB772EEA6D71}" srcOrd="5" destOrd="0" presId="urn:microsoft.com/office/officeart/2005/8/layout/lProcess2"/>
    <dgm:cxn modelId="{6268E1FC-FE35-564A-90C6-3656FA6C2420}" type="presParOf" srcId="{DDEB9499-565E-D341-81F5-E127B239C927}" destId="{952761E3-2B16-2F40-B8BA-89C1E05FC320}" srcOrd="6" destOrd="0" presId="urn:microsoft.com/office/officeart/2005/8/layout/lProcess2"/>
    <dgm:cxn modelId="{0703D76F-8393-E84D-B0B0-E6BA504B8920}" type="presParOf" srcId="{952761E3-2B16-2F40-B8BA-89C1E05FC320}" destId="{D424039B-1ABD-D744-B29E-443C84370704}" srcOrd="0" destOrd="0" presId="urn:microsoft.com/office/officeart/2005/8/layout/lProcess2"/>
    <dgm:cxn modelId="{125E1E20-23A0-A84D-8E5F-9DB604C2FBAC}" type="presParOf" srcId="{952761E3-2B16-2F40-B8BA-89C1E05FC320}" destId="{AD48E82B-F68F-8D47-9832-BED59B434582}" srcOrd="1" destOrd="0" presId="urn:microsoft.com/office/officeart/2005/8/layout/lProcess2"/>
    <dgm:cxn modelId="{51ED589A-4DEC-3E4C-B0EB-E8931A0539B6}" type="presParOf" srcId="{952761E3-2B16-2F40-B8BA-89C1E05FC320}" destId="{091715DA-7621-E64A-B6A6-9CECC2E2E3EA}" srcOrd="2" destOrd="0" presId="urn:microsoft.com/office/officeart/2005/8/layout/lProcess2"/>
    <dgm:cxn modelId="{CB10DE54-1C4A-8F42-AE45-C7188476BA1C}" type="presParOf" srcId="{091715DA-7621-E64A-B6A6-9CECC2E2E3EA}" destId="{160EFAB1-28CE-3A4B-B9CE-B599C2E0FB39}" srcOrd="0" destOrd="0" presId="urn:microsoft.com/office/officeart/2005/8/layout/lProcess2"/>
    <dgm:cxn modelId="{16B452D3-781C-9E4F-9C9A-3D5FF876817B}" type="presParOf" srcId="{160EFAB1-28CE-3A4B-B9CE-B599C2E0FB39}" destId="{2BC0F5E5-22FE-9F41-A364-0E39AEA2F266}" srcOrd="0" destOrd="0" presId="urn:microsoft.com/office/officeart/2005/8/layout/lProcess2"/>
    <dgm:cxn modelId="{05B7BDAA-77AF-524B-A7D8-941FD2CB2593}" type="presParOf" srcId="{160EFAB1-28CE-3A4B-B9CE-B599C2E0FB39}" destId="{C04FA9D7-B205-554E-BD61-BE5D889A0110}" srcOrd="1" destOrd="0" presId="urn:microsoft.com/office/officeart/2005/8/layout/lProcess2"/>
    <dgm:cxn modelId="{87BADE77-D291-6343-9E04-1C4F58FAEF5C}" type="presParOf" srcId="{160EFAB1-28CE-3A4B-B9CE-B599C2E0FB39}" destId="{0BE93204-3910-3E4D-A915-33F08CDCD062}" srcOrd="2" destOrd="0" presId="urn:microsoft.com/office/officeart/2005/8/layout/lProcess2"/>
    <dgm:cxn modelId="{8E0F62B7-EA46-6545-99E1-05282403CBE1}" type="presParOf" srcId="{160EFAB1-28CE-3A4B-B9CE-B599C2E0FB39}" destId="{E017FCF7-8F6A-A245-A5BA-34FC29710339}" srcOrd="3" destOrd="0" presId="urn:microsoft.com/office/officeart/2005/8/layout/lProcess2"/>
    <dgm:cxn modelId="{7523B17C-8A17-0C44-994F-1318F56B3179}" type="presParOf" srcId="{160EFAB1-28CE-3A4B-B9CE-B599C2E0FB39}" destId="{F04EA574-CC56-FF41-918E-0F30C5CA4D21}" srcOrd="4" destOrd="0" presId="urn:microsoft.com/office/officeart/2005/8/layout/lProcess2"/>
    <dgm:cxn modelId="{3B44E7B6-170A-D144-B92E-3A9D142AF208}" type="presParOf" srcId="{160EFAB1-28CE-3A4B-B9CE-B599C2E0FB39}" destId="{C7C16034-6374-4947-BEC0-57956F40E7F6}" srcOrd="5" destOrd="0" presId="urn:microsoft.com/office/officeart/2005/8/layout/lProcess2"/>
    <dgm:cxn modelId="{1782BE32-8788-584F-957E-E9C8424FE292}" type="presParOf" srcId="{160EFAB1-28CE-3A4B-B9CE-B599C2E0FB39}" destId="{02BB204F-E48A-6248-B35A-4C2BB0FEC32F}" srcOrd="6" destOrd="0" presId="urn:microsoft.com/office/officeart/2005/8/layout/lProcess2"/>
    <dgm:cxn modelId="{8B32C8D1-4168-DC46-816C-EF98CE6E62A0}" type="presParOf" srcId="{DDEB9499-565E-D341-81F5-E127B239C927}" destId="{8EE5228B-797C-9445-B82B-11452643A96F}" srcOrd="7" destOrd="0" presId="urn:microsoft.com/office/officeart/2005/8/layout/lProcess2"/>
    <dgm:cxn modelId="{B38E6B9F-8FCA-214A-AF2E-5D2ABC7332EF}" type="presParOf" srcId="{DDEB9499-565E-D341-81F5-E127B239C927}" destId="{06448061-9A07-F246-A14C-C1845974A93E}" srcOrd="8" destOrd="0" presId="urn:microsoft.com/office/officeart/2005/8/layout/lProcess2"/>
    <dgm:cxn modelId="{0D41B1E1-2BF1-3541-BEA4-35027B3B257A}" type="presParOf" srcId="{06448061-9A07-F246-A14C-C1845974A93E}" destId="{93A15C60-B20F-6447-B88D-B94DBA03E154}" srcOrd="0" destOrd="0" presId="urn:microsoft.com/office/officeart/2005/8/layout/lProcess2"/>
    <dgm:cxn modelId="{A8C2833C-0F3A-8646-8991-D24843E26462}" type="presParOf" srcId="{06448061-9A07-F246-A14C-C1845974A93E}" destId="{C768F82E-EC9F-284F-A520-EC2DDF18CEF5}" srcOrd="1" destOrd="0" presId="urn:microsoft.com/office/officeart/2005/8/layout/lProcess2"/>
    <dgm:cxn modelId="{B6FE6D82-B596-7D48-B124-D4C3E24A2457}" type="presParOf" srcId="{06448061-9A07-F246-A14C-C1845974A93E}" destId="{82563E75-2AF8-C646-A9AA-1E37E25C1133}" srcOrd="2" destOrd="0" presId="urn:microsoft.com/office/officeart/2005/8/layout/lProcess2"/>
    <dgm:cxn modelId="{AB917791-0FB2-6C43-ABF2-A5494579F4C5}" type="presParOf" srcId="{82563E75-2AF8-C646-A9AA-1E37E25C1133}" destId="{32F5BE2C-7368-8241-BB3C-73A7B5728CDE}" srcOrd="0" destOrd="0" presId="urn:microsoft.com/office/officeart/2005/8/layout/lProcess2"/>
    <dgm:cxn modelId="{C3EF8868-CA91-9047-BB75-2CFEB42419CE}" type="presParOf" srcId="{32F5BE2C-7368-8241-BB3C-73A7B5728CDE}" destId="{D114B2CC-F456-B542-84D6-892DC1DDA8A4}" srcOrd="0" destOrd="0" presId="urn:microsoft.com/office/officeart/2005/8/layout/lProcess2"/>
    <dgm:cxn modelId="{77F31DD3-4A0D-E94C-90D1-FA9C9558BACD}" type="presParOf" srcId="{32F5BE2C-7368-8241-BB3C-73A7B5728CDE}" destId="{F2BABC5A-6CCE-DE4A-B3C5-70FDDF2B5D85}" srcOrd="1" destOrd="0" presId="urn:microsoft.com/office/officeart/2005/8/layout/lProcess2"/>
    <dgm:cxn modelId="{4FD4642A-6BAF-6740-8D8F-9E7CC7716FC2}" type="presParOf" srcId="{32F5BE2C-7368-8241-BB3C-73A7B5728CDE}" destId="{353A7F63-AE2D-4947-B575-D0D82FB75C0D}" srcOrd="2" destOrd="0" presId="urn:microsoft.com/office/officeart/2005/8/layout/lProcess2"/>
    <dgm:cxn modelId="{D9683214-78E2-CE4F-857A-67F0FF210A4C}" type="presParOf" srcId="{32F5BE2C-7368-8241-BB3C-73A7B5728CDE}" destId="{4B5061CF-B427-1D44-85BF-1B34F727B468}" srcOrd="3" destOrd="0" presId="urn:microsoft.com/office/officeart/2005/8/layout/lProcess2"/>
    <dgm:cxn modelId="{DF799375-43EA-0E49-9B41-FCEE8AF8EF20}" type="presParOf" srcId="{32F5BE2C-7368-8241-BB3C-73A7B5728CDE}" destId="{69D3034E-CD58-BF40-A544-3122D805CF4A}"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6DD45-C28F-D84B-BC77-A9DB9DDF4F85}">
      <dsp:nvSpPr>
        <dsp:cNvPr id="0" name=""/>
        <dsp:cNvSpPr/>
      </dsp:nvSpPr>
      <dsp:spPr>
        <a:xfrm>
          <a:off x="4144" y="0"/>
          <a:ext cx="1454332" cy="5069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Planning &amp; Leading Learning</a:t>
          </a:r>
        </a:p>
      </dsp:txBody>
      <dsp:txXfrm>
        <a:off x="4144" y="0"/>
        <a:ext cx="1454332" cy="1520791"/>
      </dsp:txXfrm>
    </dsp:sp>
    <dsp:sp modelId="{9A378B13-91D1-924A-A05B-DF3CADDB27BB}">
      <dsp:nvSpPr>
        <dsp:cNvPr id="0" name=""/>
        <dsp:cNvSpPr/>
      </dsp:nvSpPr>
      <dsp:spPr>
        <a:xfrm>
          <a:off x="149577" y="1521224"/>
          <a:ext cx="1163466" cy="995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Course Organizer</a:t>
          </a:r>
        </a:p>
      </dsp:txBody>
      <dsp:txXfrm>
        <a:off x="178746" y="1550393"/>
        <a:ext cx="1105128" cy="937577"/>
      </dsp:txXfrm>
    </dsp:sp>
    <dsp:sp modelId="{A0B95789-4127-5942-86C2-52AFCF4A4294}">
      <dsp:nvSpPr>
        <dsp:cNvPr id="0" name=""/>
        <dsp:cNvSpPr/>
      </dsp:nvSpPr>
      <dsp:spPr>
        <a:xfrm>
          <a:off x="149577" y="2670357"/>
          <a:ext cx="1163466" cy="995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Unit Organizer</a:t>
          </a:r>
        </a:p>
      </dsp:txBody>
      <dsp:txXfrm>
        <a:off x="178746" y="2699526"/>
        <a:ext cx="1105128" cy="937577"/>
      </dsp:txXfrm>
    </dsp:sp>
    <dsp:sp modelId="{55AA0780-8180-0445-ABA5-ED322710B55E}">
      <dsp:nvSpPr>
        <dsp:cNvPr id="0" name=""/>
        <dsp:cNvSpPr/>
      </dsp:nvSpPr>
      <dsp:spPr>
        <a:xfrm>
          <a:off x="149577" y="3819491"/>
          <a:ext cx="1163466" cy="995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Lesson Organizer</a:t>
          </a:r>
        </a:p>
      </dsp:txBody>
      <dsp:txXfrm>
        <a:off x="178746" y="3848660"/>
        <a:ext cx="1105128" cy="937577"/>
      </dsp:txXfrm>
    </dsp:sp>
    <dsp:sp modelId="{DE82AE5B-9F8F-284C-B0C5-8C3B6C527116}">
      <dsp:nvSpPr>
        <dsp:cNvPr id="0" name=""/>
        <dsp:cNvSpPr/>
      </dsp:nvSpPr>
      <dsp:spPr>
        <a:xfrm>
          <a:off x="1567552" y="0"/>
          <a:ext cx="1454332" cy="5069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Teaching Concepts</a:t>
          </a:r>
        </a:p>
      </dsp:txBody>
      <dsp:txXfrm>
        <a:off x="1567552" y="0"/>
        <a:ext cx="1454332" cy="1520791"/>
      </dsp:txXfrm>
    </dsp:sp>
    <dsp:sp modelId="{E2279C66-63F0-4F41-84D9-F47C0941916B}">
      <dsp:nvSpPr>
        <dsp:cNvPr id="0" name=""/>
        <dsp:cNvSpPr/>
      </dsp:nvSpPr>
      <dsp:spPr>
        <a:xfrm>
          <a:off x="1712985" y="1521224"/>
          <a:ext cx="1163466" cy="995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Concept Anchoring</a:t>
          </a:r>
        </a:p>
      </dsp:txBody>
      <dsp:txXfrm>
        <a:off x="1742154" y="1550393"/>
        <a:ext cx="1105128" cy="937577"/>
      </dsp:txXfrm>
    </dsp:sp>
    <dsp:sp modelId="{D17B8E51-45A1-E04D-8A1E-B30B84635248}">
      <dsp:nvSpPr>
        <dsp:cNvPr id="0" name=""/>
        <dsp:cNvSpPr/>
      </dsp:nvSpPr>
      <dsp:spPr>
        <a:xfrm>
          <a:off x="1712985" y="2670357"/>
          <a:ext cx="1163466" cy="995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Concept Comparison</a:t>
          </a:r>
        </a:p>
      </dsp:txBody>
      <dsp:txXfrm>
        <a:off x="1742154" y="2699526"/>
        <a:ext cx="1105128" cy="937577"/>
      </dsp:txXfrm>
    </dsp:sp>
    <dsp:sp modelId="{9BEA32F3-816C-074F-B0A2-691A1F2F76E8}">
      <dsp:nvSpPr>
        <dsp:cNvPr id="0" name=""/>
        <dsp:cNvSpPr/>
      </dsp:nvSpPr>
      <dsp:spPr>
        <a:xfrm>
          <a:off x="1712985" y="3819491"/>
          <a:ext cx="1163466" cy="995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Concept Mastery</a:t>
          </a:r>
        </a:p>
      </dsp:txBody>
      <dsp:txXfrm>
        <a:off x="1742154" y="3848660"/>
        <a:ext cx="1105128" cy="937577"/>
      </dsp:txXfrm>
    </dsp:sp>
    <dsp:sp modelId="{1CA4A029-0E75-DF4D-961B-DC5E227F27CF}">
      <dsp:nvSpPr>
        <dsp:cNvPr id="0" name=""/>
        <dsp:cNvSpPr/>
      </dsp:nvSpPr>
      <dsp:spPr>
        <a:xfrm>
          <a:off x="3130960" y="0"/>
          <a:ext cx="1454332" cy="5069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Exploring Text, Topics and Details</a:t>
          </a:r>
        </a:p>
      </dsp:txBody>
      <dsp:txXfrm>
        <a:off x="3130960" y="0"/>
        <a:ext cx="1454332" cy="1520791"/>
      </dsp:txXfrm>
    </dsp:sp>
    <dsp:sp modelId="{DE5F137E-CE98-D94D-A42D-BE4B913EB849}">
      <dsp:nvSpPr>
        <dsp:cNvPr id="0" name=""/>
        <dsp:cNvSpPr/>
      </dsp:nvSpPr>
      <dsp:spPr>
        <a:xfrm>
          <a:off x="3276393" y="1520915"/>
          <a:ext cx="1163466" cy="738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Clarifying</a:t>
          </a:r>
        </a:p>
      </dsp:txBody>
      <dsp:txXfrm>
        <a:off x="3298023" y="1542545"/>
        <a:ext cx="1120206" cy="695229"/>
      </dsp:txXfrm>
    </dsp:sp>
    <dsp:sp modelId="{D804E223-A143-0B4A-A403-107409BE3AE1}">
      <dsp:nvSpPr>
        <dsp:cNvPr id="0" name=""/>
        <dsp:cNvSpPr/>
      </dsp:nvSpPr>
      <dsp:spPr>
        <a:xfrm>
          <a:off x="3276393" y="2373018"/>
          <a:ext cx="1163466" cy="738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Framing</a:t>
          </a:r>
        </a:p>
      </dsp:txBody>
      <dsp:txXfrm>
        <a:off x="3298023" y="2394648"/>
        <a:ext cx="1120206" cy="695229"/>
      </dsp:txXfrm>
    </dsp:sp>
    <dsp:sp modelId="{2E331911-FF03-C146-8071-DD3BAA80403F}">
      <dsp:nvSpPr>
        <dsp:cNvPr id="0" name=""/>
        <dsp:cNvSpPr/>
      </dsp:nvSpPr>
      <dsp:spPr>
        <a:xfrm>
          <a:off x="3276393" y="3225122"/>
          <a:ext cx="1163466" cy="738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Survey</a:t>
          </a:r>
        </a:p>
      </dsp:txBody>
      <dsp:txXfrm>
        <a:off x="3298023" y="3246752"/>
        <a:ext cx="1120206" cy="695229"/>
      </dsp:txXfrm>
    </dsp:sp>
    <dsp:sp modelId="{903375BF-3667-2648-A0DB-6AA0BB3BD173}">
      <dsp:nvSpPr>
        <dsp:cNvPr id="0" name=""/>
        <dsp:cNvSpPr/>
      </dsp:nvSpPr>
      <dsp:spPr>
        <a:xfrm>
          <a:off x="3276393" y="4077226"/>
          <a:ext cx="1163466" cy="738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ORDER</a:t>
          </a:r>
        </a:p>
      </dsp:txBody>
      <dsp:txXfrm>
        <a:off x="3298023" y="4098856"/>
        <a:ext cx="1120206" cy="695229"/>
      </dsp:txXfrm>
    </dsp:sp>
    <dsp:sp modelId="{D424039B-1ABD-D744-B29E-443C84370704}">
      <dsp:nvSpPr>
        <dsp:cNvPr id="0" name=""/>
        <dsp:cNvSpPr/>
      </dsp:nvSpPr>
      <dsp:spPr>
        <a:xfrm>
          <a:off x="4694367" y="0"/>
          <a:ext cx="1454332" cy="5069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Higher Order Reasoning &amp; Thinking</a:t>
          </a:r>
        </a:p>
      </dsp:txBody>
      <dsp:txXfrm>
        <a:off x="4694367" y="0"/>
        <a:ext cx="1454332" cy="1520791"/>
      </dsp:txXfrm>
    </dsp:sp>
    <dsp:sp modelId="{2BC0F5E5-22FE-9F41-A364-0E39AEA2F266}">
      <dsp:nvSpPr>
        <dsp:cNvPr id="0" name=""/>
        <dsp:cNvSpPr/>
      </dsp:nvSpPr>
      <dsp:spPr>
        <a:xfrm>
          <a:off x="4839801" y="1520915"/>
          <a:ext cx="1163466" cy="738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Decision-Making</a:t>
          </a:r>
        </a:p>
      </dsp:txBody>
      <dsp:txXfrm>
        <a:off x="4861431" y="1542545"/>
        <a:ext cx="1120206" cy="695229"/>
      </dsp:txXfrm>
    </dsp:sp>
    <dsp:sp modelId="{0BE93204-3910-3E4D-A915-33F08CDCD062}">
      <dsp:nvSpPr>
        <dsp:cNvPr id="0" name=""/>
        <dsp:cNvSpPr/>
      </dsp:nvSpPr>
      <dsp:spPr>
        <a:xfrm>
          <a:off x="4839801" y="2373018"/>
          <a:ext cx="1163466" cy="738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Question Exploration</a:t>
          </a:r>
        </a:p>
      </dsp:txBody>
      <dsp:txXfrm>
        <a:off x="4861431" y="2394648"/>
        <a:ext cx="1120206" cy="695229"/>
      </dsp:txXfrm>
    </dsp:sp>
    <dsp:sp modelId="{F04EA574-CC56-FF41-918E-0F30C5CA4D21}">
      <dsp:nvSpPr>
        <dsp:cNvPr id="0" name=""/>
        <dsp:cNvSpPr/>
      </dsp:nvSpPr>
      <dsp:spPr>
        <a:xfrm>
          <a:off x="4839801" y="3225122"/>
          <a:ext cx="1163466" cy="738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Scientific Argumentation</a:t>
          </a:r>
        </a:p>
      </dsp:txBody>
      <dsp:txXfrm>
        <a:off x="4861431" y="3246752"/>
        <a:ext cx="1120206" cy="695229"/>
      </dsp:txXfrm>
    </dsp:sp>
    <dsp:sp modelId="{02BB204F-E48A-6248-B35A-4C2BB0FEC32F}">
      <dsp:nvSpPr>
        <dsp:cNvPr id="0" name=""/>
        <dsp:cNvSpPr/>
      </dsp:nvSpPr>
      <dsp:spPr>
        <a:xfrm>
          <a:off x="4839801" y="4077226"/>
          <a:ext cx="1163466" cy="738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Teaching Cause &amp; Effect</a:t>
          </a:r>
        </a:p>
      </dsp:txBody>
      <dsp:txXfrm>
        <a:off x="4861431" y="4098856"/>
        <a:ext cx="1120206" cy="695229"/>
      </dsp:txXfrm>
    </dsp:sp>
    <dsp:sp modelId="{93A15C60-B20F-6447-B88D-B94DBA03E154}">
      <dsp:nvSpPr>
        <dsp:cNvPr id="0" name=""/>
        <dsp:cNvSpPr/>
      </dsp:nvSpPr>
      <dsp:spPr>
        <a:xfrm>
          <a:off x="6261920" y="0"/>
          <a:ext cx="1454332" cy="5069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Enhancing Performance</a:t>
          </a:r>
        </a:p>
      </dsp:txBody>
      <dsp:txXfrm>
        <a:off x="6261920" y="0"/>
        <a:ext cx="1454332" cy="1520791"/>
      </dsp:txXfrm>
    </dsp:sp>
    <dsp:sp modelId="{D114B2CC-F456-B542-84D6-892DC1DDA8A4}">
      <dsp:nvSpPr>
        <dsp:cNvPr id="0" name=""/>
        <dsp:cNvSpPr/>
      </dsp:nvSpPr>
      <dsp:spPr>
        <a:xfrm>
          <a:off x="6403208" y="1521224"/>
          <a:ext cx="1163466" cy="995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Recall Enhancement</a:t>
          </a:r>
        </a:p>
      </dsp:txBody>
      <dsp:txXfrm>
        <a:off x="6432377" y="1550393"/>
        <a:ext cx="1105128" cy="937577"/>
      </dsp:txXfrm>
    </dsp:sp>
    <dsp:sp modelId="{353A7F63-AE2D-4947-B575-D0D82FB75C0D}">
      <dsp:nvSpPr>
        <dsp:cNvPr id="0" name=""/>
        <dsp:cNvSpPr/>
      </dsp:nvSpPr>
      <dsp:spPr>
        <a:xfrm>
          <a:off x="6403208" y="2670357"/>
          <a:ext cx="1163466" cy="995915"/>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Vocabulary </a:t>
          </a:r>
          <a:r>
            <a:rPr lang="en-US" sz="1200" kern="1200" dirty="0" err="1"/>
            <a:t>LINCing</a:t>
          </a:r>
          <a:endParaRPr lang="en-US" sz="1200" kern="1200" dirty="0"/>
        </a:p>
      </dsp:txBody>
      <dsp:txXfrm>
        <a:off x="6432377" y="2699526"/>
        <a:ext cx="1105128" cy="937577"/>
      </dsp:txXfrm>
    </dsp:sp>
    <dsp:sp modelId="{69D3034E-CD58-BF40-A544-3122D805CF4A}">
      <dsp:nvSpPr>
        <dsp:cNvPr id="0" name=""/>
        <dsp:cNvSpPr/>
      </dsp:nvSpPr>
      <dsp:spPr>
        <a:xfrm>
          <a:off x="6403208" y="3819491"/>
          <a:ext cx="1163466" cy="995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Quality Assignment</a:t>
          </a:r>
        </a:p>
      </dsp:txBody>
      <dsp:txXfrm>
        <a:off x="6432377" y="3848660"/>
        <a:ext cx="1105128" cy="9375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im.drupal.ku.edu/sites/sim.ku.edu/files/images/general/ResearchSlides/LinkRou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G-vza_gfUK4"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G-vza_gfUK4"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hlinkClick r:id="rId3"/>
              </a:rPr>
              <a:t>https://sim.drupal.ku.edu/sites/sim.ku.edu/files/images/general/ResearchSlides/LinkRout.pdf</a:t>
            </a:r>
            <a:endParaRPr lang="en-US" dirty="0"/>
          </a:p>
          <a:p>
            <a:endParaRPr lang="en-US" dirty="0"/>
          </a:p>
        </p:txBody>
      </p:sp>
    </p:spTree>
    <p:extLst>
      <p:ext uri="{BB962C8B-B14F-4D97-AF65-F5344CB8AC3E}">
        <p14:creationId xmlns:p14="http://schemas.microsoft.com/office/powerpoint/2010/main" val="3911461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037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0532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en-US" sz="1100" b="1" i="1" dirty="0">
                <a:solidFill>
                  <a:srgbClr val="008000"/>
                </a:solidFill>
                <a:ea typeface="ＭＳ Ｐゴシック" panose="020B0600070205080204" pitchFamily="34" charset="-128"/>
              </a:rPr>
              <a:t>The married couple </a:t>
            </a:r>
            <a:r>
              <a:rPr lang="en-US" altLang="en-US" sz="1100" b="1" i="1" dirty="0">
                <a:solidFill>
                  <a:srgbClr val="CC0066"/>
                </a:solidFill>
                <a:ea typeface="ＭＳ Ｐゴシック" panose="020B0600070205080204" pitchFamily="34" charset="-128"/>
              </a:rPr>
              <a:t>shivered</a:t>
            </a:r>
            <a:r>
              <a:rPr lang="en-US" altLang="en-US" sz="1100" b="1" i="1" dirty="0">
                <a:solidFill>
                  <a:srgbClr val="008000"/>
                </a:solidFill>
                <a:ea typeface="ＭＳ Ｐゴシック" panose="020B0600070205080204" pitchFamily="34" charset="-128"/>
              </a:rPr>
              <a:t> when the guests sang the </a:t>
            </a:r>
            <a:r>
              <a:rPr lang="en-US" altLang="en-US" sz="1100" b="1" i="1" dirty="0" err="1">
                <a:solidFill>
                  <a:srgbClr val="008000"/>
                </a:solidFill>
                <a:ea typeface="ＭＳ Ｐゴシック" panose="020B0600070205080204" pitchFamily="34" charset="-128"/>
              </a:rPr>
              <a:t>shivaree</a:t>
            </a:r>
            <a:r>
              <a:rPr lang="en-US" altLang="en-US" sz="1100" b="1" i="1" dirty="0">
                <a:solidFill>
                  <a:srgbClr val="008000"/>
                </a:solidFill>
                <a:ea typeface="ＭＳ Ｐゴシック" panose="020B0600070205080204" pitchFamily="34" charset="-128"/>
              </a:rPr>
              <a:t> outside their open window</a:t>
            </a:r>
            <a:r>
              <a:rPr lang="en-US" altLang="en-US" sz="1100" b="1" dirty="0">
                <a:ea typeface="ＭＳ Ｐゴシック" panose="020B0600070205080204" pitchFamily="34" charset="-128"/>
              </a:rPr>
              <a:t> </a:t>
            </a:r>
            <a:endParaRPr lang="en-US" altLang="en-US" sz="1100" b="1" dirty="0">
              <a:solidFill>
                <a:srgbClr val="0000FF"/>
              </a:solidFill>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77963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hlinkClick r:id="rId3"/>
              </a:rPr>
              <a:t>https://www.youtube.com/watch?v=G-vza_gfUK4</a:t>
            </a:r>
            <a:endParaRPr lang="en-US" dirty="0"/>
          </a:p>
          <a:p>
            <a:endParaRPr lang="en-US" dirty="0"/>
          </a:p>
        </p:txBody>
      </p:sp>
    </p:spTree>
    <p:extLst>
      <p:ext uri="{BB962C8B-B14F-4D97-AF65-F5344CB8AC3E}">
        <p14:creationId xmlns:p14="http://schemas.microsoft.com/office/powerpoint/2010/main" val="1946538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https://www.youtube.com/watch?v=G-vza_gfUK4</a:t>
            </a:r>
            <a:endParaRPr lang="en-US" dirty="0"/>
          </a:p>
        </p:txBody>
      </p:sp>
    </p:spTree>
    <p:extLst>
      <p:ext uri="{BB962C8B-B14F-4D97-AF65-F5344CB8AC3E}">
        <p14:creationId xmlns:p14="http://schemas.microsoft.com/office/powerpoint/2010/main" val="279734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9B71020F-5920-744D-AC93-03D47EE0C08E}"/>
              </a:ext>
            </a:extLst>
          </p:cNvPr>
          <p:cNvSpPr>
            <a:spLocks noGrp="1" noRot="1" noChangeAspect="1" noTextEdit="1"/>
          </p:cNvSpPr>
          <p:nvPr>
            <p:ph type="sldImg"/>
          </p:nvPr>
        </p:nvSpPr>
        <p:spPr>
          <a:ln/>
        </p:spPr>
      </p:sp>
      <p:sp>
        <p:nvSpPr>
          <p:cNvPr id="108546" name="Notes Placeholder 2">
            <a:extLst>
              <a:ext uri="{FF2B5EF4-FFF2-40B4-BE49-F238E27FC236}">
                <a16:creationId xmlns:a16="http://schemas.microsoft.com/office/drawing/2014/main" id="{A6C2D856-7F04-104C-B530-4146C1EB18F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a:latin typeface="Times New Roman" panose="02020603050405020304" pitchFamily="18" charset="0"/>
                <a:ea typeface="ＭＳ Ｐゴシック" panose="020B0600070205080204" pitchFamily="34" charset="-128"/>
              </a:rPr>
              <a:t>What are some CERs that deal with teaching vocabulary?</a:t>
            </a:r>
          </a:p>
          <a:p>
            <a:r>
              <a:rPr lang="en-US" altLang="en-US">
                <a:latin typeface="Times New Roman" panose="02020603050405020304" pitchFamily="18" charset="0"/>
                <a:ea typeface="ＭＳ Ｐゴシック" panose="020B0600070205080204" pitchFamily="34" charset="-128"/>
              </a:rPr>
              <a:t>Memorizing vocabulary</a:t>
            </a:r>
          </a:p>
        </p:txBody>
      </p:sp>
      <p:sp>
        <p:nvSpPr>
          <p:cNvPr id="108547" name="Footer Placeholder 3">
            <a:extLst>
              <a:ext uri="{FF2B5EF4-FFF2-40B4-BE49-F238E27FC236}">
                <a16:creationId xmlns:a16="http://schemas.microsoft.com/office/drawing/2014/main" id="{52215531-15D4-0743-8CFA-61A99D9982BE}"/>
              </a:ext>
            </a:extLst>
          </p:cNvPr>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108548" name="Slide Number Placeholder 4">
            <a:extLst>
              <a:ext uri="{FF2B5EF4-FFF2-40B4-BE49-F238E27FC236}">
                <a16:creationId xmlns:a16="http://schemas.microsoft.com/office/drawing/2014/main" id="{9B2D670B-094B-3B49-98E7-0A5BC0E0742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ECB3BF41-A858-A046-8885-32DCD41ACBD5}" type="slidenum">
              <a:rPr lang="en-US" altLang="en-US" sz="1200">
                <a:solidFill>
                  <a:schemeClr val="tx1"/>
                </a:solidFill>
                <a:latin typeface="Times" pitchFamily="2" charset="0"/>
              </a:rPr>
              <a:pPr/>
              <a:t>13</a:t>
            </a:fld>
            <a:endParaRPr lang="en-US" altLang="en-US" sz="1200">
              <a:solidFill>
                <a:schemeClr val="tx1"/>
              </a:solidFill>
              <a:latin typeface="Times" pitchFamily="2" charset="0"/>
            </a:endParaRPr>
          </a:p>
        </p:txBody>
      </p:sp>
    </p:spTree>
    <p:extLst>
      <p:ext uri="{BB962C8B-B14F-4D97-AF65-F5344CB8AC3E}">
        <p14:creationId xmlns:p14="http://schemas.microsoft.com/office/powerpoint/2010/main" val="174225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221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191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846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413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56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823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5210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2655751"/>
            <a:ext cx="77724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0CB5-4AE8-CA4C-81F2-708153D0412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3ADBFB-AE40-5741-9AAA-3BE41FD5A6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BF04D7-B7F5-D24F-BCBD-C69FA928651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C8064F-231A-384A-A758-A3E0E712CA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2C0123-BF46-434E-818B-73E5A23958D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B42A53-97D1-F440-8C67-21F5D275F9A6}"/>
              </a:ext>
            </a:extLst>
          </p:cNvPr>
          <p:cNvSpPr>
            <a:spLocks noGrp="1"/>
          </p:cNvSpPr>
          <p:nvPr>
            <p:ph type="dt" sz="half" idx="10"/>
          </p:nvPr>
        </p:nvSpPr>
        <p:spPr/>
        <p:txBody>
          <a:bodyPr/>
          <a:lstStyle/>
          <a:p>
            <a:fld id="{1FFBEB79-6A29-4247-8DA3-91438468F8AE}" type="datetimeFigureOut">
              <a:rPr lang="en-US" smtClean="0"/>
              <a:t>7/16/20</a:t>
            </a:fld>
            <a:endParaRPr lang="en-US"/>
          </a:p>
        </p:txBody>
      </p:sp>
      <p:sp>
        <p:nvSpPr>
          <p:cNvPr id="8" name="Footer Placeholder 7">
            <a:extLst>
              <a:ext uri="{FF2B5EF4-FFF2-40B4-BE49-F238E27FC236}">
                <a16:creationId xmlns:a16="http://schemas.microsoft.com/office/drawing/2014/main" id="{48C06C25-65FC-E240-B31E-12705E7BF2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086A1-C5FB-0541-9777-836C073D2394}"/>
              </a:ext>
            </a:extLst>
          </p:cNvPr>
          <p:cNvSpPr>
            <a:spLocks noGrp="1"/>
          </p:cNvSpPr>
          <p:nvPr>
            <p:ph type="sldNum" sz="quarter" idx="12"/>
          </p:nvPr>
        </p:nvSpPr>
        <p:spPr/>
        <p:txBody>
          <a:bodyPr/>
          <a:lstStyle/>
          <a:p>
            <a:fld id="{07EBE1FD-291D-6A4C-985D-21667367E951}" type="slidenum">
              <a:rPr lang="en-US" smtClean="0"/>
              <a:t>‹#›</a:t>
            </a:fld>
            <a:endParaRPr lang="en-US"/>
          </a:p>
        </p:txBody>
      </p:sp>
    </p:spTree>
    <p:extLst>
      <p:ext uri="{BB962C8B-B14F-4D97-AF65-F5344CB8AC3E}">
        <p14:creationId xmlns:p14="http://schemas.microsoft.com/office/powerpoint/2010/main" val="174237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8E7A-300C-1243-ADD8-83215F203F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05253-0C70-D14C-8E9B-E6D322CE1AD6}"/>
              </a:ext>
            </a:extLst>
          </p:cNvPr>
          <p:cNvSpPr>
            <a:spLocks noGrp="1"/>
          </p:cNvSpPr>
          <p:nvPr>
            <p:ph type="dt" sz="half" idx="10"/>
          </p:nvPr>
        </p:nvSpPr>
        <p:spPr/>
        <p:txBody>
          <a:bodyPr/>
          <a:lstStyle/>
          <a:p>
            <a:fld id="{1FFBEB79-6A29-4247-8DA3-91438468F8AE}" type="datetimeFigureOut">
              <a:rPr lang="en-US" smtClean="0"/>
              <a:t>7/16/20</a:t>
            </a:fld>
            <a:endParaRPr lang="en-US"/>
          </a:p>
        </p:txBody>
      </p:sp>
      <p:sp>
        <p:nvSpPr>
          <p:cNvPr id="4" name="Footer Placeholder 3">
            <a:extLst>
              <a:ext uri="{FF2B5EF4-FFF2-40B4-BE49-F238E27FC236}">
                <a16:creationId xmlns:a16="http://schemas.microsoft.com/office/drawing/2014/main" id="{E7BC7F7E-EF45-0A48-8851-4F350D4FDF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0792B4-2441-EB49-A3BB-F0897792A10D}"/>
              </a:ext>
            </a:extLst>
          </p:cNvPr>
          <p:cNvSpPr>
            <a:spLocks noGrp="1"/>
          </p:cNvSpPr>
          <p:nvPr>
            <p:ph type="sldNum" sz="quarter" idx="12"/>
          </p:nvPr>
        </p:nvSpPr>
        <p:spPr/>
        <p:txBody>
          <a:bodyPr/>
          <a:lstStyle/>
          <a:p>
            <a:fld id="{07EBE1FD-291D-6A4C-985D-21667367E951}" type="slidenum">
              <a:rPr lang="en-US" smtClean="0"/>
              <a:t>‹#›</a:t>
            </a:fld>
            <a:endParaRPr lang="en-US"/>
          </a:p>
        </p:txBody>
      </p:sp>
    </p:spTree>
    <p:extLst>
      <p:ext uri="{BB962C8B-B14F-4D97-AF65-F5344CB8AC3E}">
        <p14:creationId xmlns:p14="http://schemas.microsoft.com/office/powerpoint/2010/main" val="310391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BDE95F-D0D1-754F-A00C-26D99BE9BEDF}"/>
              </a:ext>
            </a:extLst>
          </p:cNvPr>
          <p:cNvSpPr>
            <a:spLocks noGrp="1"/>
          </p:cNvSpPr>
          <p:nvPr>
            <p:ph type="dt" sz="half" idx="10"/>
          </p:nvPr>
        </p:nvSpPr>
        <p:spPr/>
        <p:txBody>
          <a:bodyPr/>
          <a:lstStyle/>
          <a:p>
            <a:fld id="{1FFBEB79-6A29-4247-8DA3-91438468F8AE}" type="datetimeFigureOut">
              <a:rPr lang="en-US" smtClean="0"/>
              <a:t>7/16/20</a:t>
            </a:fld>
            <a:endParaRPr lang="en-US"/>
          </a:p>
        </p:txBody>
      </p:sp>
      <p:sp>
        <p:nvSpPr>
          <p:cNvPr id="3" name="Footer Placeholder 2">
            <a:extLst>
              <a:ext uri="{FF2B5EF4-FFF2-40B4-BE49-F238E27FC236}">
                <a16:creationId xmlns:a16="http://schemas.microsoft.com/office/drawing/2014/main" id="{7CACC374-5DCB-4340-97F3-1656C912A4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E536B4-AFBA-0C4E-B50B-F63064867ED9}"/>
              </a:ext>
            </a:extLst>
          </p:cNvPr>
          <p:cNvSpPr>
            <a:spLocks noGrp="1"/>
          </p:cNvSpPr>
          <p:nvPr>
            <p:ph type="sldNum" sz="quarter" idx="12"/>
          </p:nvPr>
        </p:nvSpPr>
        <p:spPr/>
        <p:txBody>
          <a:bodyPr/>
          <a:lstStyle/>
          <a:p>
            <a:fld id="{07EBE1FD-291D-6A4C-985D-21667367E951}" type="slidenum">
              <a:rPr lang="en-US" smtClean="0"/>
              <a:t>‹#›</a:t>
            </a:fld>
            <a:endParaRPr lang="en-US"/>
          </a:p>
        </p:txBody>
      </p:sp>
    </p:spTree>
    <p:extLst>
      <p:ext uri="{BB962C8B-B14F-4D97-AF65-F5344CB8AC3E}">
        <p14:creationId xmlns:p14="http://schemas.microsoft.com/office/powerpoint/2010/main" val="3191286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8934-E8F5-744C-BE35-22F2EA4BA48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FCAB4A-7147-3F46-A0B4-0304255A04E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C5D5B-A495-4146-8E64-FBC88160DFB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676BD-692C-8B46-BAA5-ED9A1D223D43}"/>
              </a:ext>
            </a:extLst>
          </p:cNvPr>
          <p:cNvSpPr>
            <a:spLocks noGrp="1"/>
          </p:cNvSpPr>
          <p:nvPr>
            <p:ph type="dt" sz="half" idx="10"/>
          </p:nvPr>
        </p:nvSpPr>
        <p:spPr/>
        <p:txBody>
          <a:bodyPr/>
          <a:lstStyle/>
          <a:p>
            <a:fld id="{1FFBEB79-6A29-4247-8DA3-91438468F8AE}" type="datetimeFigureOut">
              <a:rPr lang="en-US" smtClean="0"/>
              <a:t>7/16/20</a:t>
            </a:fld>
            <a:endParaRPr lang="en-US"/>
          </a:p>
        </p:txBody>
      </p:sp>
      <p:sp>
        <p:nvSpPr>
          <p:cNvPr id="6" name="Footer Placeholder 5">
            <a:extLst>
              <a:ext uri="{FF2B5EF4-FFF2-40B4-BE49-F238E27FC236}">
                <a16:creationId xmlns:a16="http://schemas.microsoft.com/office/drawing/2014/main" id="{BF8A1505-F19D-2D40-8E2C-C4FED29A6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A53A9-F491-FA48-AB12-DEE6A8B8D2A0}"/>
              </a:ext>
            </a:extLst>
          </p:cNvPr>
          <p:cNvSpPr>
            <a:spLocks noGrp="1"/>
          </p:cNvSpPr>
          <p:nvPr>
            <p:ph type="sldNum" sz="quarter" idx="12"/>
          </p:nvPr>
        </p:nvSpPr>
        <p:spPr/>
        <p:txBody>
          <a:bodyPr/>
          <a:lstStyle/>
          <a:p>
            <a:fld id="{07EBE1FD-291D-6A4C-985D-21667367E951}" type="slidenum">
              <a:rPr lang="en-US" smtClean="0"/>
              <a:t>‹#›</a:t>
            </a:fld>
            <a:endParaRPr lang="en-US"/>
          </a:p>
        </p:txBody>
      </p:sp>
    </p:spTree>
    <p:extLst>
      <p:ext uri="{BB962C8B-B14F-4D97-AF65-F5344CB8AC3E}">
        <p14:creationId xmlns:p14="http://schemas.microsoft.com/office/powerpoint/2010/main" val="177101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676F-26C4-3642-B615-E6E785D2697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B671F9-7D88-8D4C-ADF8-BE40F63E516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983DE-1515-8543-8477-D28714F14F2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46D148-61C4-374C-ACF5-911D1107C233}"/>
              </a:ext>
            </a:extLst>
          </p:cNvPr>
          <p:cNvSpPr>
            <a:spLocks noGrp="1"/>
          </p:cNvSpPr>
          <p:nvPr>
            <p:ph type="dt" sz="half" idx="10"/>
          </p:nvPr>
        </p:nvSpPr>
        <p:spPr/>
        <p:txBody>
          <a:bodyPr/>
          <a:lstStyle/>
          <a:p>
            <a:fld id="{1FFBEB79-6A29-4247-8DA3-91438468F8AE}" type="datetimeFigureOut">
              <a:rPr lang="en-US" smtClean="0"/>
              <a:t>7/16/20</a:t>
            </a:fld>
            <a:endParaRPr lang="en-US"/>
          </a:p>
        </p:txBody>
      </p:sp>
      <p:sp>
        <p:nvSpPr>
          <p:cNvPr id="6" name="Footer Placeholder 5">
            <a:extLst>
              <a:ext uri="{FF2B5EF4-FFF2-40B4-BE49-F238E27FC236}">
                <a16:creationId xmlns:a16="http://schemas.microsoft.com/office/drawing/2014/main" id="{8FAC8DDB-EF3D-6244-BA1F-899BEE6406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12A1A-EF4B-794B-BE7A-6A1A7B04F370}"/>
              </a:ext>
            </a:extLst>
          </p:cNvPr>
          <p:cNvSpPr>
            <a:spLocks noGrp="1"/>
          </p:cNvSpPr>
          <p:nvPr>
            <p:ph type="sldNum" sz="quarter" idx="12"/>
          </p:nvPr>
        </p:nvSpPr>
        <p:spPr/>
        <p:txBody>
          <a:bodyPr/>
          <a:lstStyle/>
          <a:p>
            <a:fld id="{07EBE1FD-291D-6A4C-985D-21667367E951}" type="slidenum">
              <a:rPr lang="en-US" smtClean="0"/>
              <a:t>‹#›</a:t>
            </a:fld>
            <a:endParaRPr lang="en-US"/>
          </a:p>
        </p:txBody>
      </p:sp>
    </p:spTree>
    <p:extLst>
      <p:ext uri="{BB962C8B-B14F-4D97-AF65-F5344CB8AC3E}">
        <p14:creationId xmlns:p14="http://schemas.microsoft.com/office/powerpoint/2010/main" val="2743406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F790-4B2A-CB47-8A35-6A49051D0D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A860FD-F896-C74E-96A1-5DB12D5FE0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8900B-1DF8-8148-9A7D-D3CBCE2F2961}"/>
              </a:ext>
            </a:extLst>
          </p:cNvPr>
          <p:cNvSpPr>
            <a:spLocks noGrp="1"/>
          </p:cNvSpPr>
          <p:nvPr>
            <p:ph type="dt" sz="half" idx="10"/>
          </p:nvPr>
        </p:nvSpPr>
        <p:spPr/>
        <p:txBody>
          <a:bodyPr/>
          <a:lstStyle/>
          <a:p>
            <a:fld id="{1FFBEB79-6A29-4247-8DA3-91438468F8AE}" type="datetimeFigureOut">
              <a:rPr lang="en-US" smtClean="0"/>
              <a:t>7/16/20</a:t>
            </a:fld>
            <a:endParaRPr lang="en-US"/>
          </a:p>
        </p:txBody>
      </p:sp>
      <p:sp>
        <p:nvSpPr>
          <p:cNvPr id="5" name="Footer Placeholder 4">
            <a:extLst>
              <a:ext uri="{FF2B5EF4-FFF2-40B4-BE49-F238E27FC236}">
                <a16:creationId xmlns:a16="http://schemas.microsoft.com/office/drawing/2014/main" id="{FCF79B83-8BDC-C549-8448-E034D0BEA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25297-4C7A-9D46-9AD7-1D2F96D89260}"/>
              </a:ext>
            </a:extLst>
          </p:cNvPr>
          <p:cNvSpPr>
            <a:spLocks noGrp="1"/>
          </p:cNvSpPr>
          <p:nvPr>
            <p:ph type="sldNum" sz="quarter" idx="12"/>
          </p:nvPr>
        </p:nvSpPr>
        <p:spPr/>
        <p:txBody>
          <a:bodyPr/>
          <a:lstStyle/>
          <a:p>
            <a:fld id="{07EBE1FD-291D-6A4C-985D-21667367E951}" type="slidenum">
              <a:rPr lang="en-US" smtClean="0"/>
              <a:t>‹#›</a:t>
            </a:fld>
            <a:endParaRPr lang="en-US"/>
          </a:p>
        </p:txBody>
      </p:sp>
    </p:spTree>
    <p:extLst>
      <p:ext uri="{BB962C8B-B14F-4D97-AF65-F5344CB8AC3E}">
        <p14:creationId xmlns:p14="http://schemas.microsoft.com/office/powerpoint/2010/main" val="155879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DB7351-A20B-EE49-A62E-37183F6CC5B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EACEEB-FA90-4C45-899C-C85A55173BB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DC978-3DF5-9249-AD4B-6BAE364D44A9}"/>
              </a:ext>
            </a:extLst>
          </p:cNvPr>
          <p:cNvSpPr>
            <a:spLocks noGrp="1"/>
          </p:cNvSpPr>
          <p:nvPr>
            <p:ph type="dt" sz="half" idx="10"/>
          </p:nvPr>
        </p:nvSpPr>
        <p:spPr/>
        <p:txBody>
          <a:bodyPr/>
          <a:lstStyle/>
          <a:p>
            <a:fld id="{1FFBEB79-6A29-4247-8DA3-91438468F8AE}" type="datetimeFigureOut">
              <a:rPr lang="en-US" smtClean="0"/>
              <a:t>7/16/20</a:t>
            </a:fld>
            <a:endParaRPr lang="en-US"/>
          </a:p>
        </p:txBody>
      </p:sp>
      <p:sp>
        <p:nvSpPr>
          <p:cNvPr id="5" name="Footer Placeholder 4">
            <a:extLst>
              <a:ext uri="{FF2B5EF4-FFF2-40B4-BE49-F238E27FC236}">
                <a16:creationId xmlns:a16="http://schemas.microsoft.com/office/drawing/2014/main" id="{56A02009-93C6-C348-BA3B-F4A746226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CECD1-493A-0741-9FE3-0C8AC9A645E8}"/>
              </a:ext>
            </a:extLst>
          </p:cNvPr>
          <p:cNvSpPr>
            <a:spLocks noGrp="1"/>
          </p:cNvSpPr>
          <p:nvPr>
            <p:ph type="sldNum" sz="quarter" idx="12"/>
          </p:nvPr>
        </p:nvSpPr>
        <p:spPr/>
        <p:txBody>
          <a:bodyPr/>
          <a:lstStyle/>
          <a:p>
            <a:fld id="{07EBE1FD-291D-6A4C-985D-21667367E951}" type="slidenum">
              <a:rPr lang="en-US" smtClean="0"/>
              <a:t>‹#›</a:t>
            </a:fld>
            <a:endParaRPr lang="en-US"/>
          </a:p>
        </p:txBody>
      </p:sp>
    </p:spTree>
    <p:extLst>
      <p:ext uri="{BB962C8B-B14F-4D97-AF65-F5344CB8AC3E}">
        <p14:creationId xmlns:p14="http://schemas.microsoft.com/office/powerpoint/2010/main" val="350534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1290633"/>
            <a:ext cx="9156000" cy="11432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2084533"/>
            <a:ext cx="8229600" cy="3337600"/>
          </a:xfrm>
          <a:prstGeom prst="rect">
            <a:avLst/>
          </a:prstGeom>
        </p:spPr>
        <p:txBody>
          <a:bodyPr spcFirstLastPara="1" wrap="square" lIns="91425" tIns="91425" rIns="91425" bIns="91425" anchor="t" anchorCtr="0">
            <a:noAutofit/>
          </a:bodyPr>
          <a:lstStyle>
            <a:lvl1pPr marL="457189" lvl="0" indent="-355591">
              <a:spcBef>
                <a:spcPts val="600"/>
              </a:spcBef>
              <a:spcAft>
                <a:spcPts val="0"/>
              </a:spcAft>
              <a:buSzPts val="2000"/>
              <a:buChar char="✘"/>
              <a:defRPr/>
            </a:lvl1pPr>
            <a:lvl2pPr marL="914378" lvl="1" indent="-355591">
              <a:spcBef>
                <a:spcPts val="0"/>
              </a:spcBef>
              <a:spcAft>
                <a:spcPts val="0"/>
              </a:spcAft>
              <a:buSzPts val="2000"/>
              <a:buChar char="○"/>
              <a:defRPr/>
            </a:lvl2pPr>
            <a:lvl3pPr marL="1371566" lvl="2" indent="-355591">
              <a:spcBef>
                <a:spcPts val="0"/>
              </a:spcBef>
              <a:spcAft>
                <a:spcPts val="0"/>
              </a:spcAft>
              <a:buSzPts val="2000"/>
              <a:buChar char="■"/>
              <a:defRPr/>
            </a:lvl3pPr>
            <a:lvl4pPr marL="1828754" lvl="3" indent="-355591">
              <a:spcBef>
                <a:spcPts val="0"/>
              </a:spcBef>
              <a:spcAft>
                <a:spcPts val="0"/>
              </a:spcAft>
              <a:buSzPts val="2000"/>
              <a:buChar char="●"/>
              <a:defRPr/>
            </a:lvl4pPr>
            <a:lvl5pPr marL="2285943" lvl="4" indent="-355591">
              <a:spcBef>
                <a:spcPts val="0"/>
              </a:spcBef>
              <a:spcAft>
                <a:spcPts val="0"/>
              </a:spcAft>
              <a:buSzPts val="2000"/>
              <a:buChar char="○"/>
              <a:defRPr/>
            </a:lvl5pPr>
            <a:lvl6pPr marL="2743132" lvl="5" indent="-355591">
              <a:spcBef>
                <a:spcPts val="0"/>
              </a:spcBef>
              <a:spcAft>
                <a:spcPts val="0"/>
              </a:spcAft>
              <a:buSzPts val="2000"/>
              <a:buChar char="■"/>
              <a:defRPr/>
            </a:lvl6pPr>
            <a:lvl7pPr marL="3200320" lvl="6" indent="-355591">
              <a:spcBef>
                <a:spcPts val="0"/>
              </a:spcBef>
              <a:spcAft>
                <a:spcPts val="0"/>
              </a:spcAft>
              <a:buSzPts val="2000"/>
              <a:buChar char="●"/>
              <a:defRPr/>
            </a:lvl7pPr>
            <a:lvl8pPr marL="3657509" lvl="7" indent="-355591">
              <a:spcBef>
                <a:spcPts val="0"/>
              </a:spcBef>
              <a:spcAft>
                <a:spcPts val="0"/>
              </a:spcAft>
              <a:buSzPts val="2000"/>
              <a:buChar char="○"/>
              <a:defRPr/>
            </a:lvl8pPr>
            <a:lvl9pPr marL="4114697" lvl="8" indent="-355591">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6443967"/>
            <a:ext cx="5487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7200" y="328735"/>
            <a:ext cx="8229575" cy="11432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dirty="0"/>
          </a:p>
        </p:txBody>
      </p:sp>
      <p:sp>
        <p:nvSpPr>
          <p:cNvPr id="26" name="Google Shape;26;p6"/>
          <p:cNvSpPr txBox="1">
            <a:spLocks noGrp="1"/>
          </p:cNvSpPr>
          <p:nvPr>
            <p:ph type="body" idx="1"/>
          </p:nvPr>
        </p:nvSpPr>
        <p:spPr>
          <a:xfrm>
            <a:off x="457200" y="1710047"/>
            <a:ext cx="3994500" cy="4857720"/>
          </a:xfrm>
          <a:prstGeom prst="rect">
            <a:avLst/>
          </a:prstGeom>
        </p:spPr>
        <p:txBody>
          <a:bodyPr spcFirstLastPara="1" wrap="square" lIns="91425" tIns="91425" rIns="91425" bIns="91425" anchor="t" anchorCtr="0">
            <a:noAutofit/>
          </a:bodyPr>
          <a:lstStyle>
            <a:lvl1pPr marL="457189" lvl="0" indent="-330192">
              <a:spcBef>
                <a:spcPts val="600"/>
              </a:spcBef>
              <a:spcAft>
                <a:spcPts val="0"/>
              </a:spcAft>
              <a:buSzPts val="1600"/>
              <a:buChar char="✘"/>
              <a:defRPr sz="1600"/>
            </a:lvl1pPr>
            <a:lvl2pPr marL="914378" lvl="1" indent="-330192">
              <a:spcBef>
                <a:spcPts val="0"/>
              </a:spcBef>
              <a:spcAft>
                <a:spcPts val="0"/>
              </a:spcAft>
              <a:buSzPts val="1600"/>
              <a:buChar char="○"/>
              <a:defRPr sz="1600"/>
            </a:lvl2pPr>
            <a:lvl3pPr marL="1371566" lvl="2" indent="-330192">
              <a:spcBef>
                <a:spcPts val="0"/>
              </a:spcBef>
              <a:spcAft>
                <a:spcPts val="0"/>
              </a:spcAft>
              <a:buSzPts val="1600"/>
              <a:buChar char="■"/>
              <a:defRPr sz="1600"/>
            </a:lvl3pPr>
            <a:lvl4pPr marL="1828754" lvl="3" indent="-330192">
              <a:spcBef>
                <a:spcPts val="0"/>
              </a:spcBef>
              <a:spcAft>
                <a:spcPts val="0"/>
              </a:spcAft>
              <a:buSzPts val="1600"/>
              <a:buChar char="●"/>
              <a:defRPr sz="1600"/>
            </a:lvl4pPr>
            <a:lvl5pPr marL="2285943" lvl="4" indent="-330192">
              <a:spcBef>
                <a:spcPts val="0"/>
              </a:spcBef>
              <a:spcAft>
                <a:spcPts val="0"/>
              </a:spcAft>
              <a:buSzPts val="1600"/>
              <a:buChar char="○"/>
              <a:defRPr sz="1600"/>
            </a:lvl5pPr>
            <a:lvl6pPr marL="2743132" lvl="5" indent="-330192">
              <a:spcBef>
                <a:spcPts val="0"/>
              </a:spcBef>
              <a:spcAft>
                <a:spcPts val="0"/>
              </a:spcAft>
              <a:buSzPts val="1600"/>
              <a:buChar char="■"/>
              <a:defRPr sz="1600"/>
            </a:lvl6pPr>
            <a:lvl7pPr marL="3200320" lvl="6" indent="-330192">
              <a:spcBef>
                <a:spcPts val="0"/>
              </a:spcBef>
              <a:spcAft>
                <a:spcPts val="0"/>
              </a:spcAft>
              <a:buSzPts val="1600"/>
              <a:buChar char="●"/>
              <a:defRPr sz="1600"/>
            </a:lvl7pPr>
            <a:lvl8pPr marL="3657509" lvl="7" indent="-330192">
              <a:spcBef>
                <a:spcPts val="0"/>
              </a:spcBef>
              <a:spcAft>
                <a:spcPts val="0"/>
              </a:spcAft>
              <a:buSzPts val="1600"/>
              <a:buChar char="○"/>
              <a:defRPr sz="1600"/>
            </a:lvl8pPr>
            <a:lvl9pPr marL="4114697" lvl="8" indent="-330192">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710047"/>
            <a:ext cx="3994500" cy="4857720"/>
          </a:xfrm>
          <a:prstGeom prst="rect">
            <a:avLst/>
          </a:prstGeom>
        </p:spPr>
        <p:txBody>
          <a:bodyPr spcFirstLastPara="1" wrap="square" lIns="91425" tIns="91425" rIns="91425" bIns="91425" anchor="t" anchorCtr="0">
            <a:noAutofit/>
          </a:bodyPr>
          <a:lstStyle>
            <a:lvl1pPr marL="457189" lvl="0" indent="-330192">
              <a:spcBef>
                <a:spcPts val="600"/>
              </a:spcBef>
              <a:spcAft>
                <a:spcPts val="0"/>
              </a:spcAft>
              <a:buSzPts val="1600"/>
              <a:buChar char="✘"/>
              <a:defRPr sz="1600"/>
            </a:lvl1pPr>
            <a:lvl2pPr marL="914378" lvl="1" indent="-330192">
              <a:spcBef>
                <a:spcPts val="0"/>
              </a:spcBef>
              <a:spcAft>
                <a:spcPts val="0"/>
              </a:spcAft>
              <a:buSzPts val="1600"/>
              <a:buChar char="○"/>
              <a:defRPr sz="1600"/>
            </a:lvl2pPr>
            <a:lvl3pPr marL="1371566" lvl="2" indent="-330192">
              <a:spcBef>
                <a:spcPts val="0"/>
              </a:spcBef>
              <a:spcAft>
                <a:spcPts val="0"/>
              </a:spcAft>
              <a:buSzPts val="1600"/>
              <a:buChar char="■"/>
              <a:defRPr sz="1600"/>
            </a:lvl3pPr>
            <a:lvl4pPr marL="1828754" lvl="3" indent="-330192">
              <a:spcBef>
                <a:spcPts val="0"/>
              </a:spcBef>
              <a:spcAft>
                <a:spcPts val="0"/>
              </a:spcAft>
              <a:buSzPts val="1600"/>
              <a:buChar char="●"/>
              <a:defRPr sz="1600"/>
            </a:lvl4pPr>
            <a:lvl5pPr marL="2285943" lvl="4" indent="-330192">
              <a:spcBef>
                <a:spcPts val="0"/>
              </a:spcBef>
              <a:spcAft>
                <a:spcPts val="0"/>
              </a:spcAft>
              <a:buSzPts val="1600"/>
              <a:buChar char="○"/>
              <a:defRPr sz="1600"/>
            </a:lvl5pPr>
            <a:lvl6pPr marL="2743132" lvl="5" indent="-330192">
              <a:spcBef>
                <a:spcPts val="0"/>
              </a:spcBef>
              <a:spcAft>
                <a:spcPts val="0"/>
              </a:spcAft>
              <a:buSzPts val="1600"/>
              <a:buChar char="■"/>
              <a:defRPr sz="1600"/>
            </a:lvl6pPr>
            <a:lvl7pPr marL="3200320" lvl="6" indent="-330192">
              <a:spcBef>
                <a:spcPts val="0"/>
              </a:spcBef>
              <a:spcAft>
                <a:spcPts val="0"/>
              </a:spcAft>
              <a:buSzPts val="1600"/>
              <a:buChar char="●"/>
              <a:defRPr sz="1600"/>
            </a:lvl7pPr>
            <a:lvl8pPr marL="3657509" lvl="7" indent="-330192">
              <a:spcBef>
                <a:spcPts val="0"/>
              </a:spcBef>
              <a:spcAft>
                <a:spcPts val="0"/>
              </a:spcAft>
              <a:buSzPts val="1600"/>
              <a:buChar char="○"/>
              <a:defRPr sz="1600"/>
            </a:lvl8pPr>
            <a:lvl9pPr marL="4114697" lvl="8" indent="-330192">
              <a:spcBef>
                <a:spcPts val="0"/>
              </a:spcBef>
              <a:spcAft>
                <a:spcPts val="0"/>
              </a:spcAft>
              <a:buSzPts val="1600"/>
              <a:buChar char="■"/>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49966841-D72B-174D-9E96-EB35BD60E6D4}"/>
              </a:ext>
            </a:extLst>
          </p:cNvPr>
          <p:cNvSpPr>
            <a:spLocks noGrp="1" noChangeArrowheads="1"/>
          </p:cNvSpPr>
          <p:nvPr>
            <p:ph type="sldNum" sz="quarter" idx="10"/>
          </p:nvPr>
        </p:nvSpPr>
        <p:spPr>
          <a:ln/>
        </p:spPr>
        <p:txBody>
          <a:bodyPr/>
          <a:lstStyle>
            <a:lvl1pPr>
              <a:defRPr/>
            </a:lvl1pPr>
          </a:lstStyle>
          <a:p>
            <a:pPr>
              <a:defRPr/>
            </a:pPr>
            <a:fld id="{1C00A196-6147-0D41-83D7-1D5D257AF53A}" type="slidenum">
              <a:rPr lang="en-US" altLang="en-US"/>
              <a:pPr>
                <a:defRPr/>
              </a:pPr>
              <a:t>‹#›</a:t>
            </a:fld>
            <a:endParaRPr lang="en-US" altLang="en-US"/>
          </a:p>
        </p:txBody>
      </p:sp>
      <p:sp>
        <p:nvSpPr>
          <p:cNvPr id="5" name="Rectangle 9">
            <a:extLst>
              <a:ext uri="{FF2B5EF4-FFF2-40B4-BE49-F238E27FC236}">
                <a16:creationId xmlns:a16="http://schemas.microsoft.com/office/drawing/2014/main" id="{024FD7D9-2325-9B43-A13B-DD1AA633145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9519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F7FA-A7B2-3C49-9BCB-E1AA62D38F8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366336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A632-E817-4A48-A8F3-705622FC8B2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20174F-4FC5-1949-A3D8-5CB2F601F4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C4E515-E1D3-E94E-93E4-985A73B51227}"/>
              </a:ext>
            </a:extLst>
          </p:cNvPr>
          <p:cNvSpPr>
            <a:spLocks noGrp="1"/>
          </p:cNvSpPr>
          <p:nvPr>
            <p:ph type="dt" sz="half" idx="10"/>
          </p:nvPr>
        </p:nvSpPr>
        <p:spPr/>
        <p:txBody>
          <a:bodyPr/>
          <a:lstStyle/>
          <a:p>
            <a:fld id="{1FFBEB79-6A29-4247-8DA3-91438468F8AE}" type="datetimeFigureOut">
              <a:rPr lang="en-US" smtClean="0"/>
              <a:t>7/16/20</a:t>
            </a:fld>
            <a:endParaRPr lang="en-US"/>
          </a:p>
        </p:txBody>
      </p:sp>
      <p:sp>
        <p:nvSpPr>
          <p:cNvPr id="5" name="Footer Placeholder 4">
            <a:extLst>
              <a:ext uri="{FF2B5EF4-FFF2-40B4-BE49-F238E27FC236}">
                <a16:creationId xmlns:a16="http://schemas.microsoft.com/office/drawing/2014/main" id="{B64BCE40-4441-194D-A726-A2981164D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A1A87-E2BD-0F4B-A548-743F2E46C2AB}"/>
              </a:ext>
            </a:extLst>
          </p:cNvPr>
          <p:cNvSpPr>
            <a:spLocks noGrp="1"/>
          </p:cNvSpPr>
          <p:nvPr>
            <p:ph type="sldNum" sz="quarter" idx="12"/>
          </p:nvPr>
        </p:nvSpPr>
        <p:spPr/>
        <p:txBody>
          <a:bodyPr/>
          <a:lstStyle/>
          <a:p>
            <a:fld id="{07EBE1FD-291D-6A4C-985D-21667367E951}" type="slidenum">
              <a:rPr lang="en-US" smtClean="0"/>
              <a:t>‹#›</a:t>
            </a:fld>
            <a:endParaRPr lang="en-US"/>
          </a:p>
        </p:txBody>
      </p:sp>
    </p:spTree>
    <p:extLst>
      <p:ext uri="{BB962C8B-B14F-4D97-AF65-F5344CB8AC3E}">
        <p14:creationId xmlns:p14="http://schemas.microsoft.com/office/powerpoint/2010/main" val="3154890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F6CC-437D-3A42-8787-A3C5BA1FC2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8A662-65A7-5342-9823-E82429CC92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0A5E3-8CEA-DE4E-B1AB-10B9E1B51116}"/>
              </a:ext>
            </a:extLst>
          </p:cNvPr>
          <p:cNvSpPr>
            <a:spLocks noGrp="1"/>
          </p:cNvSpPr>
          <p:nvPr>
            <p:ph type="dt" sz="half" idx="10"/>
          </p:nvPr>
        </p:nvSpPr>
        <p:spPr/>
        <p:txBody>
          <a:bodyPr/>
          <a:lstStyle/>
          <a:p>
            <a:fld id="{1FFBEB79-6A29-4247-8DA3-91438468F8AE}" type="datetimeFigureOut">
              <a:rPr lang="en-US" smtClean="0"/>
              <a:t>7/16/20</a:t>
            </a:fld>
            <a:endParaRPr lang="en-US"/>
          </a:p>
        </p:txBody>
      </p:sp>
      <p:sp>
        <p:nvSpPr>
          <p:cNvPr id="5" name="Footer Placeholder 4">
            <a:extLst>
              <a:ext uri="{FF2B5EF4-FFF2-40B4-BE49-F238E27FC236}">
                <a16:creationId xmlns:a16="http://schemas.microsoft.com/office/drawing/2014/main" id="{043C835F-71E3-694E-B703-9B1D0E977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4F7BE-CB8E-1A4F-9534-7069D0EC1642}"/>
              </a:ext>
            </a:extLst>
          </p:cNvPr>
          <p:cNvSpPr>
            <a:spLocks noGrp="1"/>
          </p:cNvSpPr>
          <p:nvPr>
            <p:ph type="sldNum" sz="quarter" idx="12"/>
          </p:nvPr>
        </p:nvSpPr>
        <p:spPr/>
        <p:txBody>
          <a:bodyPr/>
          <a:lstStyle/>
          <a:p>
            <a:fld id="{07EBE1FD-291D-6A4C-985D-21667367E951}" type="slidenum">
              <a:rPr lang="en-US" smtClean="0"/>
              <a:t>‹#›</a:t>
            </a:fld>
            <a:endParaRPr lang="en-US"/>
          </a:p>
        </p:txBody>
      </p:sp>
    </p:spTree>
    <p:extLst>
      <p:ext uri="{BB962C8B-B14F-4D97-AF65-F5344CB8AC3E}">
        <p14:creationId xmlns:p14="http://schemas.microsoft.com/office/powerpoint/2010/main" val="359338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F8E92-1EFF-7B48-AA5D-AE792EA6C38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A12E64-4C1E-EC41-929C-991AB811DC3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BFD46E-9089-F74F-9247-48EC0C4FCF07}"/>
              </a:ext>
            </a:extLst>
          </p:cNvPr>
          <p:cNvSpPr>
            <a:spLocks noGrp="1"/>
          </p:cNvSpPr>
          <p:nvPr>
            <p:ph type="dt" sz="half" idx="10"/>
          </p:nvPr>
        </p:nvSpPr>
        <p:spPr/>
        <p:txBody>
          <a:bodyPr/>
          <a:lstStyle/>
          <a:p>
            <a:fld id="{1FFBEB79-6A29-4247-8DA3-91438468F8AE}" type="datetimeFigureOut">
              <a:rPr lang="en-US" smtClean="0"/>
              <a:t>7/16/20</a:t>
            </a:fld>
            <a:endParaRPr lang="en-US"/>
          </a:p>
        </p:txBody>
      </p:sp>
      <p:sp>
        <p:nvSpPr>
          <p:cNvPr id="5" name="Footer Placeholder 4">
            <a:extLst>
              <a:ext uri="{FF2B5EF4-FFF2-40B4-BE49-F238E27FC236}">
                <a16:creationId xmlns:a16="http://schemas.microsoft.com/office/drawing/2014/main" id="{2E20467C-E23E-3240-9C35-2A3A694B2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7916D-CFFF-8549-A1EA-01BD67BA9E56}"/>
              </a:ext>
            </a:extLst>
          </p:cNvPr>
          <p:cNvSpPr>
            <a:spLocks noGrp="1"/>
          </p:cNvSpPr>
          <p:nvPr>
            <p:ph type="sldNum" sz="quarter" idx="12"/>
          </p:nvPr>
        </p:nvSpPr>
        <p:spPr/>
        <p:txBody>
          <a:bodyPr/>
          <a:lstStyle/>
          <a:p>
            <a:fld id="{07EBE1FD-291D-6A4C-985D-21667367E951}" type="slidenum">
              <a:rPr lang="en-US" smtClean="0"/>
              <a:t>‹#›</a:t>
            </a:fld>
            <a:endParaRPr lang="en-US"/>
          </a:p>
        </p:txBody>
      </p:sp>
    </p:spTree>
    <p:extLst>
      <p:ext uri="{BB962C8B-B14F-4D97-AF65-F5344CB8AC3E}">
        <p14:creationId xmlns:p14="http://schemas.microsoft.com/office/powerpoint/2010/main" val="405485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AC4A-48DC-1D48-AF25-BEA5AE333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478630-C640-BA42-B5FF-BE9184EAF7C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0986BD-AF5F-BE4C-989B-11E51EBD802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10EB48-2204-BC42-9A27-A17CBD8E040E}"/>
              </a:ext>
            </a:extLst>
          </p:cNvPr>
          <p:cNvSpPr>
            <a:spLocks noGrp="1"/>
          </p:cNvSpPr>
          <p:nvPr>
            <p:ph type="dt" sz="half" idx="10"/>
          </p:nvPr>
        </p:nvSpPr>
        <p:spPr/>
        <p:txBody>
          <a:bodyPr/>
          <a:lstStyle/>
          <a:p>
            <a:fld id="{1FFBEB79-6A29-4247-8DA3-91438468F8AE}" type="datetimeFigureOut">
              <a:rPr lang="en-US" smtClean="0"/>
              <a:t>7/16/20</a:t>
            </a:fld>
            <a:endParaRPr lang="en-US"/>
          </a:p>
        </p:txBody>
      </p:sp>
      <p:sp>
        <p:nvSpPr>
          <p:cNvPr id="6" name="Footer Placeholder 5">
            <a:extLst>
              <a:ext uri="{FF2B5EF4-FFF2-40B4-BE49-F238E27FC236}">
                <a16:creationId xmlns:a16="http://schemas.microsoft.com/office/drawing/2014/main" id="{B575C222-83AC-984B-AF40-593E12130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6397A-68AF-5241-BFF8-39AC3BDBAE61}"/>
              </a:ext>
            </a:extLst>
          </p:cNvPr>
          <p:cNvSpPr>
            <a:spLocks noGrp="1"/>
          </p:cNvSpPr>
          <p:nvPr>
            <p:ph type="sldNum" sz="quarter" idx="12"/>
          </p:nvPr>
        </p:nvSpPr>
        <p:spPr/>
        <p:txBody>
          <a:bodyPr/>
          <a:lstStyle/>
          <a:p>
            <a:fld id="{07EBE1FD-291D-6A4C-985D-21667367E951}" type="slidenum">
              <a:rPr lang="en-US" smtClean="0"/>
              <a:t>‹#›</a:t>
            </a:fld>
            <a:endParaRPr lang="en-US"/>
          </a:p>
        </p:txBody>
      </p:sp>
    </p:spTree>
    <p:extLst>
      <p:ext uri="{BB962C8B-B14F-4D97-AF65-F5344CB8AC3E}">
        <p14:creationId xmlns:p14="http://schemas.microsoft.com/office/powerpoint/2010/main" val="2793145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4696" y="162477"/>
            <a:ext cx="8461169" cy="1143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1pPr>
            <a:lvl2pPr lvl="1"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2pPr>
            <a:lvl3pPr lvl="2"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3pPr>
            <a:lvl4pPr lvl="3"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4pPr>
            <a:lvl5pPr lvl="4"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5pPr>
            <a:lvl6pPr lvl="5"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6pPr>
            <a:lvl7pPr lvl="6"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7pPr>
            <a:lvl8pPr lvl="7"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8pPr>
            <a:lvl9pPr lvl="8"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9pPr>
          </a:lstStyle>
          <a:p>
            <a:endParaRPr dirty="0"/>
          </a:p>
        </p:txBody>
      </p:sp>
      <p:sp>
        <p:nvSpPr>
          <p:cNvPr id="7" name="Google Shape;7;p1"/>
          <p:cNvSpPr txBox="1">
            <a:spLocks noGrp="1"/>
          </p:cNvSpPr>
          <p:nvPr>
            <p:ph type="body" idx="1"/>
          </p:nvPr>
        </p:nvSpPr>
        <p:spPr>
          <a:xfrm>
            <a:off x="314696" y="1562018"/>
            <a:ext cx="8461169" cy="4316267"/>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lt1"/>
              </a:buClr>
              <a:buSzPts val="2000"/>
              <a:buFont typeface="Sniglet"/>
              <a:buChar char="✘"/>
              <a:defRPr sz="2000">
                <a:solidFill>
                  <a:schemeClr val="lt1"/>
                </a:solidFill>
                <a:latin typeface="Sniglet"/>
                <a:ea typeface="Sniglet"/>
                <a:cs typeface="Sniglet"/>
                <a:sym typeface="Sniglet"/>
              </a:defRPr>
            </a:lvl1pPr>
            <a:lvl2pPr marL="914400" lvl="1"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2pPr>
            <a:lvl3pPr marL="1371600" lvl="2"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3pPr>
            <a:lvl4pPr marL="1828800" lvl="3"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4pPr>
            <a:lvl5pPr marL="2286000" lvl="4"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5pPr>
            <a:lvl6pPr marL="2743200" lvl="5"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6pPr>
            <a:lvl7pPr marL="3200400" lvl="6"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7pPr>
            <a:lvl8pPr marL="3657600" lvl="7"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8pPr>
            <a:lvl9pPr marL="4114800" lvl="8"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9pPr>
          </a:lstStyle>
          <a:p>
            <a:endParaRPr dirty="0"/>
          </a:p>
        </p:txBody>
      </p:sp>
      <p:sp>
        <p:nvSpPr>
          <p:cNvPr id="4" name="Footer Placeholder 4">
            <a:extLst>
              <a:ext uri="{FF2B5EF4-FFF2-40B4-BE49-F238E27FC236}">
                <a16:creationId xmlns:a16="http://schemas.microsoft.com/office/drawing/2014/main" id="{C590F156-B30A-D047-AE78-A3C7BE972FB4}"/>
              </a:ext>
            </a:extLst>
          </p:cNvPr>
          <p:cNvSpPr>
            <a:spLocks noGrp="1"/>
          </p:cNvSpPr>
          <p:nvPr>
            <p:ph type="ftr" sz="quarter" idx="3"/>
          </p:nvPr>
        </p:nvSpPr>
        <p:spPr>
          <a:xfrm>
            <a:off x="2640280" y="6474543"/>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ClrTx/>
              <a:buFontTx/>
              <a:buNone/>
            </a:pPr>
            <a:r>
              <a:rPr lang="en-US" altLang="en-US" sz="1000" kern="1200">
                <a:latin typeface="Arial" panose="020B0604020202020204" pitchFamily="34" charset="0"/>
              </a:rPr>
              <a:t>University of Kansas Center for Research on Learning  2019</a:t>
            </a:r>
            <a:endParaRPr lang="en-US" altLang="en-US" sz="1000" kern="1200" dirty="0">
              <a:latin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8" r:id="rId4"/>
    <p:sldLayoutId id="2147483659"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D21C1-D915-3140-9963-E3881B6C80B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CA3BD8-1946-6B42-9BEC-D26D129CA3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44EA9-A644-3A4F-869C-82C12D647D2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BEB79-6A29-4247-8DA3-91438468F8AE}" type="datetimeFigureOut">
              <a:rPr lang="en-US" smtClean="0"/>
              <a:t>7/16/20</a:t>
            </a:fld>
            <a:endParaRPr lang="en-US"/>
          </a:p>
        </p:txBody>
      </p:sp>
      <p:sp>
        <p:nvSpPr>
          <p:cNvPr id="5" name="Footer Placeholder 4">
            <a:extLst>
              <a:ext uri="{FF2B5EF4-FFF2-40B4-BE49-F238E27FC236}">
                <a16:creationId xmlns:a16="http://schemas.microsoft.com/office/drawing/2014/main" id="{B0CC0276-A524-A24C-B5BD-1C1F562B811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0EB612-2473-BD4F-B619-9FA3BA07E23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BE1FD-291D-6A4C-985D-21667367E951}" type="slidenum">
              <a:rPr lang="en-US" smtClean="0"/>
              <a:t>‹#›</a:t>
            </a:fld>
            <a:endParaRPr lang="en-US"/>
          </a:p>
        </p:txBody>
      </p:sp>
    </p:spTree>
    <p:extLst>
      <p:ext uri="{BB962C8B-B14F-4D97-AF65-F5344CB8AC3E}">
        <p14:creationId xmlns:p14="http://schemas.microsoft.com/office/powerpoint/2010/main" val="3940205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hyperlink" Target="https://sim.drupal.ku.edu/sites/sim.ku.edu/files/images/general/ResearchSlides/LinkRout.pdf" TargetMode="Externa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digitalcommons.odu.edu/cdse_etds/4/" TargetMode="External"/><Relationship Id="rId2" Type="http://schemas.openxmlformats.org/officeDocument/2006/relationships/hyperlink" Target="https://eric.ed.gov/?id=ED578184"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AB78-F42F-8641-90C7-B3687022244B}"/>
              </a:ext>
            </a:extLst>
          </p:cNvPr>
          <p:cNvSpPr>
            <a:spLocks noGrp="1"/>
          </p:cNvSpPr>
          <p:nvPr>
            <p:ph type="ctrTitle"/>
          </p:nvPr>
        </p:nvSpPr>
        <p:spPr>
          <a:xfrm>
            <a:off x="685800" y="1385750"/>
            <a:ext cx="7772400" cy="3237049"/>
          </a:xfrm>
        </p:spPr>
        <p:txBody>
          <a:bodyPr/>
          <a:lstStyle/>
          <a:p>
            <a:pPr eaLnBrk="1" hangingPunct="1">
              <a:lnSpc>
                <a:spcPct val="80000"/>
              </a:lnSpc>
            </a:pPr>
            <a:r>
              <a:rPr lang="en-US" dirty="0">
                <a:latin typeface="+mj-lt"/>
              </a:rPr>
              <a:t>The Vocabulary </a:t>
            </a:r>
            <a:r>
              <a:rPr lang="en-US" dirty="0" err="1">
                <a:latin typeface="+mj-lt"/>
              </a:rPr>
              <a:t>LINCing</a:t>
            </a:r>
            <a:r>
              <a:rPr lang="en-US" dirty="0">
                <a:latin typeface="+mj-lt"/>
              </a:rPr>
              <a:t> Routine</a:t>
            </a:r>
            <a:br>
              <a:rPr lang="en-US" dirty="0">
                <a:latin typeface="+mj-lt"/>
              </a:rPr>
            </a:br>
            <a:br>
              <a:rPr lang="en-US" dirty="0">
                <a:latin typeface="+mj-lt"/>
              </a:rPr>
            </a:br>
            <a:r>
              <a:rPr lang="en-US" altLang="en-US" sz="2600" dirty="0">
                <a:latin typeface="+mn-lt"/>
              </a:rPr>
              <a:t>The University of Kansas</a:t>
            </a:r>
            <a:br>
              <a:rPr lang="en-US" altLang="en-US" sz="2600" dirty="0">
                <a:latin typeface="+mn-lt"/>
              </a:rPr>
            </a:br>
            <a:r>
              <a:rPr lang="en-US" altLang="en-US" sz="2600" dirty="0">
                <a:latin typeface="+mn-lt"/>
              </a:rPr>
              <a:t>Center for Research on Learning</a:t>
            </a:r>
            <a:endParaRPr lang="en-US" sz="2600" dirty="0">
              <a:latin typeface="+mn-lt"/>
            </a:endParaRPr>
          </a:p>
        </p:txBody>
      </p:sp>
      <p:pic>
        <p:nvPicPr>
          <p:cNvPr id="3" name="Picture 5">
            <a:extLst>
              <a:ext uri="{FF2B5EF4-FFF2-40B4-BE49-F238E27FC236}">
                <a16:creationId xmlns:a16="http://schemas.microsoft.com/office/drawing/2014/main" id="{75AE00B0-5CDF-8B44-9231-AB4FAA7084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7727" y="5472250"/>
            <a:ext cx="2391011" cy="11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37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5EC0DCB9-EAFE-9147-85A1-8E18B3BB79BA}"/>
              </a:ext>
            </a:extLst>
          </p:cNvPr>
          <p:cNvSpPr>
            <a:spLocks noGrp="1" noChangeArrowheads="1"/>
          </p:cNvSpPr>
          <p:nvPr>
            <p:ph type="title"/>
          </p:nvPr>
        </p:nvSpPr>
        <p:spPr/>
        <p:txBody>
          <a:bodyPr/>
          <a:lstStyle/>
          <a:p>
            <a:pPr eaLnBrk="1" hangingPunct="1"/>
            <a:r>
              <a:rPr lang="en-US" altLang="en-US" sz="4400" dirty="0"/>
              <a:t>The Cue-Do-Review Sequence</a:t>
            </a:r>
          </a:p>
        </p:txBody>
      </p:sp>
      <p:sp>
        <p:nvSpPr>
          <p:cNvPr id="79875" name="Rectangle 3">
            <a:extLst>
              <a:ext uri="{FF2B5EF4-FFF2-40B4-BE49-F238E27FC236}">
                <a16:creationId xmlns:a16="http://schemas.microsoft.com/office/drawing/2014/main" id="{B438EB26-3886-E240-9653-25FE13445DE4}"/>
              </a:ext>
            </a:extLst>
          </p:cNvPr>
          <p:cNvSpPr>
            <a:spLocks noGrp="1" noChangeArrowheads="1"/>
          </p:cNvSpPr>
          <p:nvPr>
            <p:ph type="body" idx="1"/>
          </p:nvPr>
        </p:nvSpPr>
        <p:spPr>
          <a:xfrm>
            <a:off x="1022350" y="1524000"/>
            <a:ext cx="6645275" cy="3962400"/>
          </a:xfrm>
        </p:spPr>
        <p:txBody>
          <a:bodyPr/>
          <a:lstStyle/>
          <a:p>
            <a:pPr marL="0" indent="0" eaLnBrk="1" hangingPunct="1">
              <a:buFontTx/>
              <a:buNone/>
              <a:defRPr/>
            </a:pPr>
            <a:r>
              <a:rPr lang="en-US" altLang="en-US" sz="4000" b="1" dirty="0"/>
              <a:t>Cue</a:t>
            </a:r>
            <a:endParaRPr lang="en-US" altLang="en-US" sz="4000" dirty="0"/>
          </a:p>
          <a:p>
            <a:pPr eaLnBrk="1" hangingPunct="1">
              <a:spcBef>
                <a:spcPct val="50000"/>
              </a:spcBef>
            </a:pPr>
            <a:r>
              <a:rPr lang="en-US" altLang="en-US" sz="2800" dirty="0"/>
              <a:t>Name the routine or the LINCS Table.</a:t>
            </a:r>
          </a:p>
          <a:p>
            <a:pPr eaLnBrk="1" hangingPunct="1">
              <a:spcBef>
                <a:spcPct val="50000"/>
              </a:spcBef>
            </a:pPr>
            <a:r>
              <a:rPr lang="en-US" altLang="en-US" sz="2800" dirty="0"/>
              <a:t>Explain benefits of the routine.</a:t>
            </a:r>
          </a:p>
          <a:p>
            <a:pPr eaLnBrk="1" hangingPunct="1">
              <a:spcBef>
                <a:spcPct val="50000"/>
              </a:spcBef>
            </a:pPr>
            <a:r>
              <a:rPr lang="en-US" altLang="en-US" sz="2800" dirty="0"/>
              <a:t>Specify expectations.</a:t>
            </a:r>
          </a:p>
          <a:p>
            <a:pPr eaLnBrk="1" hangingPunct="1">
              <a:spcBef>
                <a:spcPct val="50000"/>
              </a:spcBef>
            </a:pPr>
            <a:endParaRPr lang="en-US" altLang="en-US" sz="2800" dirty="0"/>
          </a:p>
          <a:p>
            <a:pPr eaLnBrk="1" hangingPunct="1">
              <a:defRPr/>
            </a:pPr>
            <a:endParaRPr lang="en-US" altLang="en-US" sz="2200" dirty="0"/>
          </a:p>
        </p:txBody>
      </p:sp>
      <p:pic>
        <p:nvPicPr>
          <p:cNvPr id="78852" name="Picture 5">
            <a:extLst>
              <a:ext uri="{FF2B5EF4-FFF2-40B4-BE49-F238E27FC236}">
                <a16:creationId xmlns:a16="http://schemas.microsoft.com/office/drawing/2014/main" id="{42DCD5EC-0B1C-BB42-ACDB-CC0116A123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2AC98199-E234-8647-B2FF-244D811D1C9E}"/>
              </a:ext>
            </a:extLst>
          </p:cNvPr>
          <p:cNvSpPr>
            <a:spLocks noGrp="1"/>
          </p:cNvSpPr>
          <p:nvPr>
            <p:ph type="ftr" sz="quarter" idx="11"/>
          </p:nvPr>
        </p:nvSpPr>
        <p:spPr>
          <a:xfrm>
            <a:off x="2657475" y="6318250"/>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51621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3A1628B-CDBA-6043-9663-C6DCDD42C5F2}"/>
              </a:ext>
            </a:extLst>
          </p:cNvPr>
          <p:cNvSpPr>
            <a:spLocks noGrp="1" noChangeArrowheads="1"/>
          </p:cNvSpPr>
          <p:nvPr>
            <p:ph type="title"/>
          </p:nvPr>
        </p:nvSpPr>
        <p:spPr/>
        <p:txBody>
          <a:bodyPr/>
          <a:lstStyle/>
          <a:p>
            <a:pPr eaLnBrk="1" hangingPunct="1"/>
            <a:r>
              <a:rPr lang="en-US" altLang="en-US" sz="3600"/>
              <a:t>The Cue-Do-Review Sequence </a:t>
            </a:r>
            <a:r>
              <a:rPr lang="en-US" altLang="en-US" sz="2000" i="1"/>
              <a:t>(cont.)</a:t>
            </a:r>
            <a:endParaRPr lang="en-US" altLang="en-US"/>
          </a:p>
        </p:txBody>
      </p:sp>
      <p:sp>
        <p:nvSpPr>
          <p:cNvPr id="80899" name="Rectangle 3">
            <a:extLst>
              <a:ext uri="{FF2B5EF4-FFF2-40B4-BE49-F238E27FC236}">
                <a16:creationId xmlns:a16="http://schemas.microsoft.com/office/drawing/2014/main" id="{F774E353-BA54-7140-95BA-D4EABA51DE99}"/>
              </a:ext>
            </a:extLst>
          </p:cNvPr>
          <p:cNvSpPr>
            <a:spLocks noGrp="1" noChangeArrowheads="1"/>
          </p:cNvSpPr>
          <p:nvPr>
            <p:ph type="body" idx="1"/>
          </p:nvPr>
        </p:nvSpPr>
        <p:spPr>
          <a:xfrm>
            <a:off x="996341" y="1305677"/>
            <a:ext cx="7151317" cy="4316267"/>
          </a:xfrm>
        </p:spPr>
        <p:txBody>
          <a:bodyPr/>
          <a:lstStyle/>
          <a:p>
            <a:pPr marL="0" indent="0" eaLnBrk="1" hangingPunct="1">
              <a:buFontTx/>
              <a:buNone/>
              <a:defRPr/>
            </a:pPr>
            <a:r>
              <a:rPr lang="en-US" altLang="en-US" sz="4000" b="1" dirty="0"/>
              <a:t>Do</a:t>
            </a:r>
            <a:endParaRPr lang="en-US" altLang="en-US" sz="4000" dirty="0"/>
          </a:p>
          <a:p>
            <a:pPr eaLnBrk="1" hangingPunct="1">
              <a:spcBef>
                <a:spcPct val="50000"/>
              </a:spcBef>
            </a:pPr>
            <a:r>
              <a:rPr lang="en-US" altLang="en-US" sz="2800" dirty="0"/>
              <a:t>List the parts.</a:t>
            </a:r>
          </a:p>
          <a:p>
            <a:pPr eaLnBrk="1" hangingPunct="1">
              <a:spcBef>
                <a:spcPct val="50000"/>
              </a:spcBef>
            </a:pPr>
            <a:r>
              <a:rPr lang="en-US" altLang="en-US" sz="2800" dirty="0"/>
              <a:t>Identify a Reminding Word.</a:t>
            </a:r>
          </a:p>
          <a:p>
            <a:pPr eaLnBrk="1" hangingPunct="1">
              <a:spcBef>
                <a:spcPct val="50000"/>
              </a:spcBef>
            </a:pPr>
            <a:r>
              <a:rPr lang="en-US" altLang="en-US" sz="2800" dirty="0"/>
              <a:t>Note a LINCing Story.</a:t>
            </a:r>
          </a:p>
          <a:p>
            <a:pPr eaLnBrk="1" hangingPunct="1">
              <a:spcBef>
                <a:spcPct val="50000"/>
              </a:spcBef>
            </a:pPr>
            <a:r>
              <a:rPr lang="en-US" altLang="en-US" sz="2800" dirty="0"/>
              <a:t>Create a LINCing Picture.</a:t>
            </a:r>
          </a:p>
          <a:p>
            <a:pPr eaLnBrk="1" hangingPunct="1">
              <a:spcBef>
                <a:spcPct val="50000"/>
              </a:spcBef>
            </a:pPr>
            <a:r>
              <a:rPr lang="en-US" altLang="en-US" sz="2800" dirty="0"/>
              <a:t>Supervise practice.</a:t>
            </a:r>
          </a:p>
          <a:p>
            <a:pPr eaLnBrk="1" hangingPunct="1">
              <a:spcBef>
                <a:spcPct val="50000"/>
              </a:spcBef>
            </a:pPr>
            <a:endParaRPr lang="en-US" altLang="en-US" sz="2800" dirty="0"/>
          </a:p>
          <a:p>
            <a:pPr lvl="1" eaLnBrk="1" hangingPunct="1">
              <a:defRPr/>
            </a:pPr>
            <a:endParaRPr lang="en-US" altLang="en-US" dirty="0"/>
          </a:p>
          <a:p>
            <a:pPr lvl="1" eaLnBrk="1" hangingPunct="1">
              <a:defRPr/>
            </a:pPr>
            <a:endParaRPr lang="en-US" altLang="en-US" sz="2800" dirty="0"/>
          </a:p>
          <a:p>
            <a:pPr eaLnBrk="1" hangingPunct="1">
              <a:defRPr/>
            </a:pPr>
            <a:endParaRPr lang="en-US" altLang="en-US" sz="3900" dirty="0"/>
          </a:p>
        </p:txBody>
      </p:sp>
      <p:pic>
        <p:nvPicPr>
          <p:cNvPr id="79876" name="Picture 5">
            <a:extLst>
              <a:ext uri="{FF2B5EF4-FFF2-40B4-BE49-F238E27FC236}">
                <a16:creationId xmlns:a16="http://schemas.microsoft.com/office/drawing/2014/main" id="{DF89EB6B-43DB-5644-9820-C3AAC5C002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FAB128DB-3EA0-2949-8729-E23BC14CC787}"/>
              </a:ext>
            </a:extLst>
          </p:cNvPr>
          <p:cNvSpPr>
            <a:spLocks noGrp="1"/>
          </p:cNvSpPr>
          <p:nvPr>
            <p:ph type="ftr" sz="quarter" idx="11"/>
          </p:nvPr>
        </p:nvSpPr>
        <p:spPr>
          <a:xfrm>
            <a:off x="2657475" y="6318250"/>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276755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DFF61D9-6BC4-334F-BB65-579FB56A48F9}"/>
              </a:ext>
            </a:extLst>
          </p:cNvPr>
          <p:cNvSpPr>
            <a:spLocks noGrp="1" noChangeArrowheads="1"/>
          </p:cNvSpPr>
          <p:nvPr>
            <p:ph type="title"/>
          </p:nvPr>
        </p:nvSpPr>
        <p:spPr/>
        <p:txBody>
          <a:bodyPr/>
          <a:lstStyle/>
          <a:p>
            <a:pPr eaLnBrk="1" hangingPunct="1"/>
            <a:r>
              <a:rPr lang="en-US" altLang="en-US" sz="3600"/>
              <a:t>The Cue-Do-Review Sequence </a:t>
            </a:r>
            <a:r>
              <a:rPr lang="en-US" altLang="en-US" sz="2000" i="1"/>
              <a:t>(cont.)</a:t>
            </a:r>
          </a:p>
        </p:txBody>
      </p:sp>
      <p:sp>
        <p:nvSpPr>
          <p:cNvPr id="81923" name="Rectangle 3">
            <a:extLst>
              <a:ext uri="{FF2B5EF4-FFF2-40B4-BE49-F238E27FC236}">
                <a16:creationId xmlns:a16="http://schemas.microsoft.com/office/drawing/2014/main" id="{D5928053-CE7A-3243-A4EC-F58CE19C49C1}"/>
              </a:ext>
            </a:extLst>
          </p:cNvPr>
          <p:cNvSpPr>
            <a:spLocks noGrp="1" noChangeArrowheads="1"/>
          </p:cNvSpPr>
          <p:nvPr>
            <p:ph type="body" idx="1"/>
          </p:nvPr>
        </p:nvSpPr>
        <p:spPr>
          <a:xfrm>
            <a:off x="969621" y="1305677"/>
            <a:ext cx="7151317" cy="4316267"/>
          </a:xfrm>
        </p:spPr>
        <p:txBody>
          <a:bodyPr/>
          <a:lstStyle/>
          <a:p>
            <a:pPr marL="0" indent="0" eaLnBrk="1" hangingPunct="1">
              <a:buFontTx/>
              <a:buNone/>
              <a:defRPr/>
            </a:pPr>
            <a:r>
              <a:rPr lang="en-US" altLang="en-US" sz="3600" b="1" dirty="0"/>
              <a:t>Review</a:t>
            </a:r>
            <a:endParaRPr lang="en-US" altLang="en-US" sz="3600" dirty="0"/>
          </a:p>
          <a:p>
            <a:pPr>
              <a:spcBef>
                <a:spcPct val="50000"/>
              </a:spcBef>
              <a:buClr>
                <a:srgbClr val="FFFFFF"/>
              </a:buClr>
            </a:pPr>
            <a:r>
              <a:rPr lang="en-US" altLang="en-US" sz="2800" dirty="0"/>
              <a:t>Ask questions about the information.</a:t>
            </a:r>
          </a:p>
          <a:p>
            <a:pPr>
              <a:spcBef>
                <a:spcPct val="50000"/>
              </a:spcBef>
              <a:buClr>
                <a:srgbClr val="FFFFFF"/>
              </a:buClr>
            </a:pPr>
            <a:r>
              <a:rPr lang="en-US" altLang="en-US" sz="2800" dirty="0"/>
              <a:t>Ask questions about the process.</a:t>
            </a:r>
          </a:p>
          <a:p>
            <a:pPr lvl="0">
              <a:spcBef>
                <a:spcPct val="50000"/>
              </a:spcBef>
              <a:buClr>
                <a:srgbClr val="FFFFFF"/>
              </a:buClr>
            </a:pPr>
            <a:endParaRPr lang="en-US" altLang="en-US" sz="2800" dirty="0">
              <a:solidFill>
                <a:srgbClr val="FFFFFF"/>
              </a:solidFill>
            </a:endParaRPr>
          </a:p>
          <a:p>
            <a:pPr lvl="1" eaLnBrk="1" hangingPunct="1">
              <a:defRPr/>
            </a:pPr>
            <a:endParaRPr lang="en-US" altLang="en-US" sz="2800" dirty="0"/>
          </a:p>
          <a:p>
            <a:pPr eaLnBrk="1" hangingPunct="1">
              <a:defRPr/>
            </a:pPr>
            <a:endParaRPr lang="en-US" altLang="en-US" dirty="0"/>
          </a:p>
        </p:txBody>
      </p:sp>
      <p:pic>
        <p:nvPicPr>
          <p:cNvPr id="80900" name="Picture 5">
            <a:extLst>
              <a:ext uri="{FF2B5EF4-FFF2-40B4-BE49-F238E27FC236}">
                <a16:creationId xmlns:a16="http://schemas.microsoft.com/office/drawing/2014/main" id="{AC284732-6642-7C49-A7D3-E31A1A4BEB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E9955B34-E0AE-3141-AE10-632739675EB1}"/>
              </a:ext>
            </a:extLst>
          </p:cNvPr>
          <p:cNvSpPr>
            <a:spLocks noGrp="1"/>
          </p:cNvSpPr>
          <p:nvPr>
            <p:ph type="ftr" sz="quarter" idx="11"/>
          </p:nvPr>
        </p:nvSpPr>
        <p:spPr>
          <a:xfrm>
            <a:off x="2657475" y="6318250"/>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331804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7FBD0174-CB26-B943-AB9E-75E83981D994}"/>
              </a:ext>
            </a:extLst>
          </p:cNvPr>
          <p:cNvSpPr>
            <a:spLocks noGrp="1"/>
          </p:cNvSpPr>
          <p:nvPr>
            <p:ph type="title"/>
          </p:nvPr>
        </p:nvSpPr>
        <p:spPr/>
        <p:txBody>
          <a:bodyPr/>
          <a:lstStyle/>
          <a:p>
            <a:r>
              <a:rPr lang="en-US" altLang="en-US" sz="4800" dirty="0"/>
              <a:t>SMARTER Planning and Instructional Cycle</a:t>
            </a:r>
          </a:p>
        </p:txBody>
      </p:sp>
      <p:sp>
        <p:nvSpPr>
          <p:cNvPr id="107522" name="Content Placeholder 2">
            <a:extLst>
              <a:ext uri="{FF2B5EF4-FFF2-40B4-BE49-F238E27FC236}">
                <a16:creationId xmlns:a16="http://schemas.microsoft.com/office/drawing/2014/main" id="{6062D37D-1681-D34C-985E-6761C418E59C}"/>
              </a:ext>
            </a:extLst>
          </p:cNvPr>
          <p:cNvSpPr>
            <a:spLocks noGrp="1"/>
          </p:cNvSpPr>
          <p:nvPr>
            <p:ph idx="1"/>
          </p:nvPr>
        </p:nvSpPr>
        <p:spPr>
          <a:xfrm>
            <a:off x="314696" y="1794490"/>
            <a:ext cx="8461169" cy="4316267"/>
          </a:xfrm>
        </p:spPr>
        <p:txBody>
          <a:bodyPr/>
          <a:lstStyle/>
          <a:p>
            <a:r>
              <a:rPr lang="en-US" altLang="en-US" sz="2800" b="1" dirty="0">
                <a:solidFill>
                  <a:schemeClr val="bg1"/>
                </a:solidFill>
              </a:rPr>
              <a:t>S</a:t>
            </a:r>
            <a:r>
              <a:rPr lang="en-US" altLang="en-US" dirty="0"/>
              <a:t>hape the critical questions</a:t>
            </a:r>
          </a:p>
          <a:p>
            <a:r>
              <a:rPr lang="en-US" altLang="en-US" sz="2800" b="1" dirty="0">
                <a:solidFill>
                  <a:schemeClr val="bg1"/>
                </a:solidFill>
              </a:rPr>
              <a:t>M</a:t>
            </a:r>
            <a:r>
              <a:rPr lang="en-US" altLang="en-US" dirty="0"/>
              <a:t>ap the critical content and relationships</a:t>
            </a:r>
          </a:p>
          <a:p>
            <a:r>
              <a:rPr lang="en-US" altLang="en-US" sz="2800" b="1" dirty="0">
                <a:solidFill>
                  <a:schemeClr val="bg1"/>
                </a:solidFill>
              </a:rPr>
              <a:t>A</a:t>
            </a:r>
            <a:r>
              <a:rPr lang="en-US" altLang="en-US" dirty="0"/>
              <a:t>nalyze how learning might be difficult, made apparent, and measured</a:t>
            </a:r>
          </a:p>
          <a:p>
            <a:pPr marL="1200150" lvl="3" indent="-342900">
              <a:buFont typeface="Arial" panose="020B0604020202020204" pitchFamily="34" charset="0"/>
              <a:buChar char="•"/>
            </a:pPr>
            <a:r>
              <a:rPr lang="en-US" altLang="en-US" dirty="0"/>
              <a:t>Students have difficulty remembering critical terms</a:t>
            </a:r>
          </a:p>
          <a:p>
            <a:r>
              <a:rPr lang="en-US" altLang="en-US" sz="2800" b="1" dirty="0">
                <a:solidFill>
                  <a:schemeClr val="bg1"/>
                </a:solidFill>
              </a:rPr>
              <a:t>R</a:t>
            </a:r>
            <a:r>
              <a:rPr lang="en-US" altLang="en-US" dirty="0"/>
              <a:t>each instructional enhancement decisions</a:t>
            </a:r>
          </a:p>
          <a:p>
            <a:r>
              <a:rPr lang="en-US" altLang="en-US" sz="2800" b="1" dirty="0">
                <a:solidFill>
                  <a:schemeClr val="bg1"/>
                </a:solidFill>
              </a:rPr>
              <a:t>T</a:t>
            </a:r>
            <a:r>
              <a:rPr lang="en-US" altLang="en-US" dirty="0"/>
              <a:t>each strategically</a:t>
            </a:r>
          </a:p>
          <a:p>
            <a:r>
              <a:rPr lang="en-US" altLang="en-US" sz="2800" b="1" dirty="0">
                <a:solidFill>
                  <a:schemeClr val="bg1"/>
                </a:solidFill>
              </a:rPr>
              <a:t>E</a:t>
            </a:r>
            <a:r>
              <a:rPr lang="en-US" altLang="en-US" dirty="0"/>
              <a:t>valuate learning</a:t>
            </a:r>
          </a:p>
          <a:p>
            <a:r>
              <a:rPr lang="en-US" altLang="en-US" sz="2800" b="1" dirty="0">
                <a:solidFill>
                  <a:schemeClr val="bg1"/>
                </a:solidFill>
              </a:rPr>
              <a:t>R</a:t>
            </a:r>
            <a:r>
              <a:rPr lang="en-US" altLang="en-US" dirty="0"/>
              <a:t>evisit learning outcomes and critical questions</a:t>
            </a:r>
          </a:p>
        </p:txBody>
      </p:sp>
      <p:sp>
        <p:nvSpPr>
          <p:cNvPr id="107523" name="Slide Number Placeholder 3">
            <a:extLst>
              <a:ext uri="{FF2B5EF4-FFF2-40B4-BE49-F238E27FC236}">
                <a16:creationId xmlns:a16="http://schemas.microsoft.com/office/drawing/2014/main" id="{47AAEE88-6DB0-0B49-94B6-4ED6BD2A80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sz="1000" dirty="0">
              <a:solidFill>
                <a:schemeClr val="accent2"/>
              </a:solidFill>
              <a:latin typeface="Arial" panose="020B0604020202020204" pitchFamily="34" charset="0"/>
            </a:endParaRPr>
          </a:p>
        </p:txBody>
      </p:sp>
      <p:pic>
        <p:nvPicPr>
          <p:cNvPr id="6" name="Picture 5">
            <a:extLst>
              <a:ext uri="{FF2B5EF4-FFF2-40B4-BE49-F238E27FC236}">
                <a16:creationId xmlns:a16="http://schemas.microsoft.com/office/drawing/2014/main" id="{91268E80-BFD4-7E42-9A76-684AA2F8B1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AAF713F4-612B-804A-A997-AF25011DC12E}"/>
              </a:ext>
            </a:extLst>
          </p:cNvPr>
          <p:cNvSpPr txBox="1">
            <a:spLocks/>
          </p:cNvSpPr>
          <p:nvPr/>
        </p:nvSpPr>
        <p:spPr>
          <a:xfrm>
            <a:off x="2657475" y="6454775"/>
            <a:ext cx="3829050" cy="403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ct val="20000"/>
              </a:spcBef>
              <a:spcAft>
                <a:spcPts val="0"/>
              </a:spcAft>
              <a:buClr>
                <a:srgbClr val="000000"/>
              </a:buClr>
              <a:buFont typeface="Arial"/>
              <a:buChar char="•"/>
              <a:defRPr sz="2600" b="0" i="0" u="none" strike="noStrike" cap="none">
                <a:solidFill>
                  <a:schemeClr val="tx1"/>
                </a:solidFill>
                <a:latin typeface="Arial" panose="020B0604020202020204" pitchFamily="34" charset="0"/>
                <a:ea typeface="ＭＳ Ｐゴシック" panose="020B0600070205080204" pitchFamily="34" charset="-128"/>
                <a:cs typeface="Arial"/>
                <a:sym typeface="Arial"/>
              </a:defRPr>
            </a:lvl1pPr>
            <a:lvl2pPr marL="742950" marR="0" lvl="1" indent="-285750" algn="l" rtl="0">
              <a:lnSpc>
                <a:spcPct val="100000"/>
              </a:lnSpc>
              <a:spcBef>
                <a:spcPct val="20000"/>
              </a:spcBef>
              <a:spcAft>
                <a:spcPts val="0"/>
              </a:spcAft>
              <a:buClr>
                <a:srgbClr val="000000"/>
              </a:buClr>
              <a:buFont typeface="Arial"/>
              <a:buChar char="–"/>
              <a:defRPr sz="2400" b="0" i="0" u="none" strike="noStrike" cap="none">
                <a:solidFill>
                  <a:schemeClr val="tx1"/>
                </a:solidFill>
                <a:latin typeface="Arial" panose="020B0604020202020204" pitchFamily="34" charset="0"/>
                <a:ea typeface="ＭＳ Ｐゴシック" panose="020B0600070205080204" pitchFamily="34" charset="-128"/>
                <a:cs typeface="Arial"/>
                <a:sym typeface="Arial"/>
              </a:defRPr>
            </a:lvl2pPr>
            <a:lvl3pPr marL="1143000" marR="0" lvl="2" indent="-228600" algn="l" rtl="0">
              <a:lnSpc>
                <a:spcPct val="100000"/>
              </a:lnSpc>
              <a:spcBef>
                <a:spcPct val="20000"/>
              </a:spcBef>
              <a:spcAft>
                <a:spcPts val="0"/>
              </a:spcAft>
              <a:buClr>
                <a:srgbClr val="000000"/>
              </a:buClr>
              <a:buFont typeface="Arial"/>
              <a:buChar char="•"/>
              <a:defRPr sz="2000" b="0" i="0" u="none" strike="noStrike" cap="none">
                <a:solidFill>
                  <a:schemeClr val="tx1"/>
                </a:solidFill>
                <a:latin typeface="Arial" panose="020B0604020202020204" pitchFamily="34" charset="0"/>
                <a:ea typeface="ＭＳ Ｐゴシック" panose="020B0600070205080204" pitchFamily="34" charset="-128"/>
                <a:cs typeface="Arial"/>
                <a:sym typeface="Arial"/>
              </a:defRPr>
            </a:lvl3pPr>
            <a:lvl4pPr marL="1600200" marR="0" lvl="3" indent="-228600" algn="l" rtl="0">
              <a:lnSpc>
                <a:spcPct val="100000"/>
              </a:lnSpc>
              <a:spcBef>
                <a:spcPct val="20000"/>
              </a:spcBef>
              <a:spcAft>
                <a:spcPts val="0"/>
              </a:spcAft>
              <a:buClr>
                <a:srgbClr val="000000"/>
              </a:buClr>
              <a:buFont typeface="Arial"/>
              <a:buChar char="–"/>
              <a:defRPr sz="2000" b="0" i="0" u="none" strike="noStrike" cap="none">
                <a:solidFill>
                  <a:schemeClr val="tx1"/>
                </a:solidFill>
                <a:latin typeface="Arial" panose="020B0604020202020204" pitchFamily="34" charset="0"/>
                <a:ea typeface="ＭＳ Ｐゴシック" panose="020B0600070205080204" pitchFamily="34" charset="-128"/>
                <a:cs typeface="Arial"/>
                <a:sym typeface="Arial"/>
              </a:defRPr>
            </a:lvl4pPr>
            <a:lvl5pPr marL="2057400" marR="0" lvl="4" indent="-228600" algn="l" rtl="0">
              <a:lnSpc>
                <a:spcPct val="100000"/>
              </a:lnSpc>
              <a:spcBef>
                <a:spcPct val="20000"/>
              </a:spcBef>
              <a:spcAft>
                <a:spcPts val="0"/>
              </a:spcAft>
              <a:buClr>
                <a:srgbClr val="000000"/>
              </a:buClr>
              <a:buFont typeface="Arial"/>
              <a:buChar char="»"/>
              <a:defRPr sz="2000" b="0" i="0" u="none" strike="noStrike" cap="none">
                <a:solidFill>
                  <a:schemeClr val="tx1"/>
                </a:solidFill>
                <a:latin typeface="Arial" panose="020B0604020202020204" pitchFamily="34"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20000"/>
              </a:spcBef>
              <a:spcAft>
                <a:spcPct val="0"/>
              </a:spcAft>
              <a:buClr>
                <a:srgbClr val="000000"/>
              </a:buClr>
              <a:buFont typeface="Arial"/>
              <a:buChar char="»"/>
              <a:defRPr sz="2000" b="0" i="0" u="none" strike="noStrike" cap="none">
                <a:solidFill>
                  <a:schemeClr val="tx1"/>
                </a:solidFill>
                <a:latin typeface="Arial" panose="020B0604020202020204" pitchFamily="34"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20000"/>
              </a:spcBef>
              <a:spcAft>
                <a:spcPct val="0"/>
              </a:spcAft>
              <a:buClr>
                <a:srgbClr val="000000"/>
              </a:buClr>
              <a:buFont typeface="Arial"/>
              <a:buChar char="»"/>
              <a:defRPr sz="2000" b="0" i="0" u="none" strike="noStrike" cap="none">
                <a:solidFill>
                  <a:schemeClr val="tx1"/>
                </a:solidFill>
                <a:latin typeface="Arial" panose="020B0604020202020204" pitchFamily="34"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20000"/>
              </a:spcBef>
              <a:spcAft>
                <a:spcPct val="0"/>
              </a:spcAft>
              <a:buClr>
                <a:srgbClr val="000000"/>
              </a:buClr>
              <a:buFont typeface="Arial"/>
              <a:buChar char="»"/>
              <a:defRPr sz="2000" b="0" i="0" u="none" strike="noStrike" cap="none">
                <a:solidFill>
                  <a:schemeClr val="tx1"/>
                </a:solidFill>
                <a:latin typeface="Arial" panose="020B0604020202020204" pitchFamily="34"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20000"/>
              </a:spcBef>
              <a:spcAft>
                <a:spcPct val="0"/>
              </a:spcAft>
              <a:buClr>
                <a:srgbClr val="000000"/>
              </a:buClr>
              <a:buFont typeface="Arial"/>
              <a:buChar char="»"/>
              <a:defRPr sz="2000" b="0" i="0" u="none" strike="noStrike" cap="none">
                <a:solidFill>
                  <a:schemeClr val="tx1"/>
                </a:solidFill>
                <a:latin typeface="Arial" panose="020B0604020202020204" pitchFamily="34" charset="0"/>
                <a:ea typeface="ＭＳ Ｐゴシック" panose="020B0600070205080204" pitchFamily="34" charset="-128"/>
                <a:cs typeface="Arial"/>
                <a:sym typeface="Arial"/>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167343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DDEFB34-81A5-704D-90A4-5BB4446DB206}"/>
              </a:ext>
            </a:extLst>
          </p:cNvPr>
          <p:cNvSpPr>
            <a:spLocks noGrp="1" noChangeArrowheads="1"/>
          </p:cNvSpPr>
          <p:nvPr>
            <p:ph type="title"/>
          </p:nvPr>
        </p:nvSpPr>
        <p:spPr>
          <a:xfrm>
            <a:off x="725488" y="515938"/>
            <a:ext cx="7505700" cy="762000"/>
          </a:xfrm>
        </p:spPr>
        <p:txBody>
          <a:bodyPr anchor="ctr"/>
          <a:lstStyle/>
          <a:p>
            <a:pPr eaLnBrk="1" hangingPunct="1"/>
            <a:r>
              <a:rPr lang="en-US" altLang="en-US" sz="4400" dirty="0"/>
              <a:t>The LINCS Table</a:t>
            </a:r>
          </a:p>
        </p:txBody>
      </p:sp>
      <p:sp>
        <p:nvSpPr>
          <p:cNvPr id="46083" name="Rectangle 3">
            <a:extLst>
              <a:ext uri="{FF2B5EF4-FFF2-40B4-BE49-F238E27FC236}">
                <a16:creationId xmlns:a16="http://schemas.microsoft.com/office/drawing/2014/main" id="{15E27D50-5C58-F54E-BEB2-ACBDCE43A654}"/>
              </a:ext>
            </a:extLst>
          </p:cNvPr>
          <p:cNvSpPr>
            <a:spLocks noGrp="1" noChangeArrowheads="1"/>
          </p:cNvSpPr>
          <p:nvPr>
            <p:ph type="body" idx="1"/>
          </p:nvPr>
        </p:nvSpPr>
        <p:spPr>
          <a:xfrm>
            <a:off x="572947" y="1277938"/>
            <a:ext cx="7998106" cy="4591050"/>
          </a:xfrm>
        </p:spPr>
        <p:txBody>
          <a:bodyPr/>
          <a:lstStyle/>
          <a:p>
            <a:pPr eaLnBrk="1" hangingPunct="1">
              <a:lnSpc>
                <a:spcPct val="125000"/>
              </a:lnSpc>
              <a:spcBef>
                <a:spcPct val="50000"/>
              </a:spcBef>
              <a:buFontTx/>
              <a:buNone/>
            </a:pPr>
            <a:r>
              <a:rPr lang="en-US" altLang="en-US" sz="2200" b="1" dirty="0"/>
              <a:t>Is a device that</a:t>
            </a:r>
            <a:endParaRPr lang="en-US" altLang="en-US" sz="2200" dirty="0"/>
          </a:p>
          <a:p>
            <a:pPr eaLnBrk="1" hangingPunct="1">
              <a:lnSpc>
                <a:spcPct val="125000"/>
              </a:lnSpc>
              <a:spcBef>
                <a:spcPct val="50000"/>
              </a:spcBef>
            </a:pPr>
            <a:r>
              <a:rPr lang="en-US" altLang="en-US" sz="2200" dirty="0"/>
              <a:t>Can be used in place of traditional flash cards.</a:t>
            </a:r>
          </a:p>
          <a:p>
            <a:pPr eaLnBrk="1" hangingPunct="1">
              <a:spcBef>
                <a:spcPct val="50000"/>
              </a:spcBef>
            </a:pPr>
            <a:r>
              <a:rPr lang="en-US" altLang="en-US" sz="2200" dirty="0"/>
              <a:t>Is used initially under teacher guidance to help students understand the meaning of important vocabulary words.</a:t>
            </a:r>
          </a:p>
          <a:p>
            <a:pPr eaLnBrk="1" hangingPunct="1">
              <a:spcBef>
                <a:spcPct val="50000"/>
              </a:spcBef>
            </a:pPr>
            <a:r>
              <a:rPr lang="en-US" altLang="en-US" sz="2200" dirty="0"/>
              <a:t>Focuses attention on the most important aspects of a term</a:t>
            </a:r>
            <a:r>
              <a:rPr lang="ja-JP" altLang="en-US" sz="2200"/>
              <a:t>’</a:t>
            </a:r>
            <a:r>
              <a:rPr lang="en-US" altLang="ja-JP" sz="2200" dirty="0"/>
              <a:t>s definition.</a:t>
            </a:r>
          </a:p>
          <a:p>
            <a:pPr eaLnBrk="1" hangingPunct="1">
              <a:spcBef>
                <a:spcPct val="50000"/>
              </a:spcBef>
            </a:pPr>
            <a:r>
              <a:rPr lang="en-US" altLang="en-US" sz="2200" dirty="0"/>
              <a:t>Uses </a:t>
            </a:r>
            <a:r>
              <a:rPr lang="en-US" altLang="en-US" sz="2200" b="1" i="1" u="sng" dirty="0"/>
              <a:t>auditory</a:t>
            </a:r>
            <a:r>
              <a:rPr lang="en-US" altLang="en-US" sz="2200" b="1" dirty="0"/>
              <a:t> and </a:t>
            </a:r>
            <a:r>
              <a:rPr lang="en-US" altLang="en-US" sz="2200" b="1" i="1" u="sng" dirty="0"/>
              <a:t>visual memory devices </a:t>
            </a:r>
            <a:r>
              <a:rPr lang="en-US" altLang="en-US" sz="2200" dirty="0"/>
              <a:t>to promote recall of a term.</a:t>
            </a:r>
          </a:p>
          <a:p>
            <a:pPr eaLnBrk="1" hangingPunct="1">
              <a:spcBef>
                <a:spcPct val="50000"/>
              </a:spcBef>
            </a:pPr>
            <a:r>
              <a:rPr lang="en-US" altLang="en-US" sz="2200" dirty="0"/>
              <a:t>Links learning to previous knowledge connections</a:t>
            </a:r>
            <a:r>
              <a:rPr lang="en-US" altLang="en-US" sz="2400" dirty="0"/>
              <a:t>.</a:t>
            </a:r>
          </a:p>
        </p:txBody>
      </p:sp>
      <p:pic>
        <p:nvPicPr>
          <p:cNvPr id="46084" name="Picture 5">
            <a:extLst>
              <a:ext uri="{FF2B5EF4-FFF2-40B4-BE49-F238E27FC236}">
                <a16:creationId xmlns:a16="http://schemas.microsoft.com/office/drawing/2014/main" id="{BEDEEB90-72B0-7C40-8EE2-1DAE3CD07F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3950" y="5868988"/>
            <a:ext cx="16367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a:extLst>
              <a:ext uri="{FF2B5EF4-FFF2-40B4-BE49-F238E27FC236}">
                <a16:creationId xmlns:a16="http://schemas.microsoft.com/office/drawing/2014/main" id="{9FF7E8C9-8BF6-7540-AB07-2BDFEF79B0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3950" y="5868988"/>
            <a:ext cx="16367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a:extLst>
              <a:ext uri="{FF2B5EF4-FFF2-40B4-BE49-F238E27FC236}">
                <a16:creationId xmlns:a16="http://schemas.microsoft.com/office/drawing/2014/main" id="{9D5F7D22-F88D-A84A-A704-00F247ABE2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372879CC-1882-DC4A-AD12-071466E1E9FB}"/>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389420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a:extLst>
              <a:ext uri="{FF2B5EF4-FFF2-40B4-BE49-F238E27FC236}">
                <a16:creationId xmlns:a16="http://schemas.microsoft.com/office/drawing/2014/main" id="{C513573B-E1BC-B143-858B-29504ED2AABA}"/>
              </a:ext>
            </a:extLst>
          </p:cNvPr>
          <p:cNvSpPr>
            <a:spLocks noGrp="1"/>
          </p:cNvSpPr>
          <p:nvPr>
            <p:ph type="ftr" sz="quarter" idx="11"/>
          </p:nvPr>
        </p:nvSpPr>
        <p:spPr>
          <a:xfrm>
            <a:off x="2060575" y="6451600"/>
            <a:ext cx="4705985" cy="40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000" dirty="0">
                <a:solidFill>
                  <a:schemeClr val="tx2"/>
                </a:solidFill>
                <a:latin typeface="Arial" panose="020B0604020202020204" pitchFamily="34" charset="0"/>
              </a:rPr>
              <a:t>University of Kansas Center for Research on Learning  2019</a:t>
            </a:r>
          </a:p>
        </p:txBody>
      </p:sp>
      <p:sp>
        <p:nvSpPr>
          <p:cNvPr id="47107" name="Rectangle 2">
            <a:extLst>
              <a:ext uri="{FF2B5EF4-FFF2-40B4-BE49-F238E27FC236}">
                <a16:creationId xmlns:a16="http://schemas.microsoft.com/office/drawing/2014/main" id="{5C41AED5-A795-2342-B7D2-E8C8DBFBC2F2}"/>
              </a:ext>
            </a:extLst>
          </p:cNvPr>
          <p:cNvSpPr>
            <a:spLocks noGrp="1" noChangeArrowheads="1"/>
          </p:cNvSpPr>
          <p:nvPr>
            <p:ph type="title"/>
          </p:nvPr>
        </p:nvSpPr>
        <p:spPr bwMode="auto">
          <a:xfrm>
            <a:off x="295275" y="88900"/>
            <a:ext cx="8770939" cy="762000"/>
          </a:xfrm>
          <a:solidFill>
            <a:srgbClr val="FFFFFF"/>
          </a:solidFill>
          <a:ln>
            <a:solidFill>
              <a:srgbClr val="000000"/>
            </a:solidFill>
            <a:miter lim="800000"/>
            <a:headEnd/>
            <a:tailEnd/>
          </a:ln>
        </p:spPr>
        <p:txBody>
          <a:bodyPr wrap="square" lIns="91440" tIns="45720" rIns="91440" bIns="45720" numCol="1" anchor="t" anchorCtr="0" compatLnSpc="1">
            <a:prstTxWarp prst="textNoShape">
              <a:avLst/>
            </a:prstTxWarp>
          </a:bodyPr>
          <a:lstStyle/>
          <a:p>
            <a:pPr algn="ctr" eaLnBrk="1" hangingPunct="1"/>
            <a:r>
              <a:rPr lang="en-US" altLang="en-US" dirty="0"/>
              <a:t>The LINCS Table</a:t>
            </a:r>
          </a:p>
        </p:txBody>
      </p:sp>
      <p:sp>
        <p:nvSpPr>
          <p:cNvPr id="47108" name="Oval 4">
            <a:extLst>
              <a:ext uri="{FF2B5EF4-FFF2-40B4-BE49-F238E27FC236}">
                <a16:creationId xmlns:a16="http://schemas.microsoft.com/office/drawing/2014/main" id="{56AA83B5-1320-734D-BAA3-880325BEE48C}"/>
              </a:ext>
            </a:extLst>
          </p:cNvPr>
          <p:cNvSpPr>
            <a:spLocks noChangeArrowheads="1"/>
          </p:cNvSpPr>
          <p:nvPr/>
        </p:nvSpPr>
        <p:spPr bwMode="auto">
          <a:xfrm>
            <a:off x="355600" y="881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09" name="Text Box 6">
            <a:extLst>
              <a:ext uri="{FF2B5EF4-FFF2-40B4-BE49-F238E27FC236}">
                <a16:creationId xmlns:a16="http://schemas.microsoft.com/office/drawing/2014/main" id="{F42AF7B8-F5F7-3D43-9654-255226E9FB72}"/>
              </a:ext>
            </a:extLst>
          </p:cNvPr>
          <p:cNvSpPr txBox="1">
            <a:spLocks noGrp="1" noChangeArrowheads="1"/>
          </p:cNvSpPr>
          <p:nvPr>
            <p:ph type="body" idx="1"/>
          </p:nvPr>
        </p:nvSpPr>
        <p:spPr bwMode="auto">
          <a:xfrm>
            <a:off x="177800" y="850900"/>
            <a:ext cx="8712200" cy="1123950"/>
          </a:xfrm>
        </p:spPr>
        <p:txBody>
          <a:bodyPr wrap="square" lIns="91440" tIns="45720" rIns="91440" bIns="45720" numCol="1" anchor="t" anchorCtr="0" compatLnSpc="1">
            <a:prstTxWarp prst="textNoShape">
              <a:avLst/>
            </a:prstTxWarp>
          </a:bodyPr>
          <a:lstStyle/>
          <a:p>
            <a:pPr marL="227013" indent="0" eaLnBrk="1" hangingPunct="1">
              <a:lnSpc>
                <a:spcPct val="90000"/>
              </a:lnSpc>
              <a:spcBef>
                <a:spcPct val="0"/>
              </a:spcBef>
              <a:buFontTx/>
              <a:buNone/>
              <a:defRPr/>
            </a:pPr>
            <a:r>
              <a:rPr lang="en-US" altLang="en-US" sz="1200" dirty="0">
                <a:solidFill>
                  <a:srgbClr val="000000"/>
                </a:solidFill>
              </a:rPr>
              <a:t>Term		LINCing Story		           	LINCing Picture		Definition</a:t>
            </a:r>
          </a:p>
          <a:p>
            <a:pPr marL="347663" indent="-120650" eaLnBrk="1" hangingPunct="1">
              <a:lnSpc>
                <a:spcPct val="90000"/>
              </a:lnSpc>
              <a:spcBef>
                <a:spcPct val="0"/>
              </a:spcBef>
              <a:defRPr/>
            </a:pPr>
            <a:endParaRPr lang="en-US" altLang="en-US" sz="1200" dirty="0">
              <a:solidFill>
                <a:srgbClr val="000000"/>
              </a:solidFill>
            </a:endParaRPr>
          </a:p>
          <a:p>
            <a:pPr marL="347663" indent="-120650" eaLnBrk="1" hangingPunct="1">
              <a:lnSpc>
                <a:spcPct val="90000"/>
              </a:lnSpc>
              <a:spcBef>
                <a:spcPct val="0"/>
              </a:spcBef>
              <a:defRPr/>
            </a:pPr>
            <a:endParaRPr lang="en-US" altLang="en-US" sz="1200" dirty="0">
              <a:solidFill>
                <a:srgbClr val="000000"/>
              </a:solidFill>
            </a:endParaRPr>
          </a:p>
          <a:p>
            <a:pPr marL="227013" indent="0" eaLnBrk="1" hangingPunct="1">
              <a:lnSpc>
                <a:spcPct val="90000"/>
              </a:lnSpc>
              <a:spcBef>
                <a:spcPct val="0"/>
              </a:spcBef>
              <a:buFontTx/>
              <a:buNone/>
              <a:defRPr/>
            </a:pPr>
            <a:r>
              <a:rPr lang="en-US" altLang="en-US" sz="1200" dirty="0">
                <a:solidFill>
                  <a:srgbClr val="000000"/>
                </a:solidFill>
              </a:rPr>
              <a:t>Reminding Term</a:t>
            </a:r>
          </a:p>
        </p:txBody>
      </p:sp>
      <p:sp>
        <p:nvSpPr>
          <p:cNvPr id="47110" name="Text Box 7">
            <a:extLst>
              <a:ext uri="{FF2B5EF4-FFF2-40B4-BE49-F238E27FC236}">
                <a16:creationId xmlns:a16="http://schemas.microsoft.com/office/drawing/2014/main" id="{D66F613C-B103-0C47-8E9A-29EAFF0E1150}"/>
              </a:ext>
            </a:extLst>
          </p:cNvPr>
          <p:cNvSpPr txBox="1">
            <a:spLocks noChangeArrowheads="1"/>
          </p:cNvSpPr>
          <p:nvPr/>
        </p:nvSpPr>
        <p:spPr bwMode="auto">
          <a:xfrm>
            <a:off x="314325" y="850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1</a:t>
            </a:r>
            <a:endParaRPr lang="en-US" altLang="en-US"/>
          </a:p>
        </p:txBody>
      </p:sp>
      <p:sp>
        <p:nvSpPr>
          <p:cNvPr id="47111" name="Oval 16">
            <a:extLst>
              <a:ext uri="{FF2B5EF4-FFF2-40B4-BE49-F238E27FC236}">
                <a16:creationId xmlns:a16="http://schemas.microsoft.com/office/drawing/2014/main" id="{6E805515-B09D-6043-A41D-DAC02A671A63}"/>
              </a:ext>
            </a:extLst>
          </p:cNvPr>
          <p:cNvSpPr>
            <a:spLocks noChangeArrowheads="1"/>
          </p:cNvSpPr>
          <p:nvPr/>
        </p:nvSpPr>
        <p:spPr bwMode="auto">
          <a:xfrm>
            <a:off x="1816100" y="881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12" name="Text Box 17">
            <a:extLst>
              <a:ext uri="{FF2B5EF4-FFF2-40B4-BE49-F238E27FC236}">
                <a16:creationId xmlns:a16="http://schemas.microsoft.com/office/drawing/2014/main" id="{01B736F8-6685-214F-872E-269F2DE2B7C0}"/>
              </a:ext>
            </a:extLst>
          </p:cNvPr>
          <p:cNvSpPr txBox="1">
            <a:spLocks noChangeArrowheads="1"/>
          </p:cNvSpPr>
          <p:nvPr/>
        </p:nvSpPr>
        <p:spPr bwMode="auto">
          <a:xfrm>
            <a:off x="1774825" y="850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4</a:t>
            </a:r>
            <a:endParaRPr lang="en-US" altLang="en-US"/>
          </a:p>
        </p:txBody>
      </p:sp>
      <p:sp>
        <p:nvSpPr>
          <p:cNvPr id="47113" name="Oval 18">
            <a:extLst>
              <a:ext uri="{FF2B5EF4-FFF2-40B4-BE49-F238E27FC236}">
                <a16:creationId xmlns:a16="http://schemas.microsoft.com/office/drawing/2014/main" id="{FDBD03D5-76D4-F747-A020-012CC6BD0955}"/>
              </a:ext>
            </a:extLst>
          </p:cNvPr>
          <p:cNvSpPr>
            <a:spLocks noChangeArrowheads="1"/>
          </p:cNvSpPr>
          <p:nvPr/>
        </p:nvSpPr>
        <p:spPr bwMode="auto">
          <a:xfrm>
            <a:off x="4584700" y="8937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14" name="Text Box 19">
            <a:extLst>
              <a:ext uri="{FF2B5EF4-FFF2-40B4-BE49-F238E27FC236}">
                <a16:creationId xmlns:a16="http://schemas.microsoft.com/office/drawing/2014/main" id="{DC31DC1F-0898-5C4B-9448-66E2B887EF6B}"/>
              </a:ext>
            </a:extLst>
          </p:cNvPr>
          <p:cNvSpPr txBox="1">
            <a:spLocks noChangeArrowheads="1"/>
          </p:cNvSpPr>
          <p:nvPr/>
        </p:nvSpPr>
        <p:spPr bwMode="auto">
          <a:xfrm>
            <a:off x="4543425" y="8636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5</a:t>
            </a:r>
            <a:endParaRPr lang="en-US" altLang="en-US"/>
          </a:p>
        </p:txBody>
      </p:sp>
      <p:sp>
        <p:nvSpPr>
          <p:cNvPr id="47115" name="Oval 20">
            <a:extLst>
              <a:ext uri="{FF2B5EF4-FFF2-40B4-BE49-F238E27FC236}">
                <a16:creationId xmlns:a16="http://schemas.microsoft.com/office/drawing/2014/main" id="{27586E60-BDA4-B24C-AF5E-DAABEF2AF9F3}"/>
              </a:ext>
            </a:extLst>
          </p:cNvPr>
          <p:cNvSpPr>
            <a:spLocks noChangeArrowheads="1"/>
          </p:cNvSpPr>
          <p:nvPr/>
        </p:nvSpPr>
        <p:spPr bwMode="auto">
          <a:xfrm>
            <a:off x="7327900" y="881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16" name="Text Box 21">
            <a:extLst>
              <a:ext uri="{FF2B5EF4-FFF2-40B4-BE49-F238E27FC236}">
                <a16:creationId xmlns:a16="http://schemas.microsoft.com/office/drawing/2014/main" id="{A05DF7A5-748E-7D45-AF8A-831CF071E265}"/>
              </a:ext>
            </a:extLst>
          </p:cNvPr>
          <p:cNvSpPr txBox="1">
            <a:spLocks noChangeArrowheads="1"/>
          </p:cNvSpPr>
          <p:nvPr/>
        </p:nvSpPr>
        <p:spPr bwMode="auto">
          <a:xfrm>
            <a:off x="7286625" y="850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2</a:t>
            </a:r>
            <a:endParaRPr lang="en-US" altLang="en-US"/>
          </a:p>
        </p:txBody>
      </p:sp>
      <p:sp>
        <p:nvSpPr>
          <p:cNvPr id="47117" name="Oval 22">
            <a:extLst>
              <a:ext uri="{FF2B5EF4-FFF2-40B4-BE49-F238E27FC236}">
                <a16:creationId xmlns:a16="http://schemas.microsoft.com/office/drawing/2014/main" id="{E2769563-4589-4347-A4E4-1E494E6390A2}"/>
              </a:ext>
            </a:extLst>
          </p:cNvPr>
          <p:cNvSpPr>
            <a:spLocks noChangeArrowheads="1"/>
          </p:cNvSpPr>
          <p:nvPr/>
        </p:nvSpPr>
        <p:spPr bwMode="auto">
          <a:xfrm>
            <a:off x="355600" y="14017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18" name="Text Box 23">
            <a:extLst>
              <a:ext uri="{FF2B5EF4-FFF2-40B4-BE49-F238E27FC236}">
                <a16:creationId xmlns:a16="http://schemas.microsoft.com/office/drawing/2014/main" id="{DCDB17FB-320A-0841-8688-22A41B749593}"/>
              </a:ext>
            </a:extLst>
          </p:cNvPr>
          <p:cNvSpPr txBox="1">
            <a:spLocks noChangeArrowheads="1"/>
          </p:cNvSpPr>
          <p:nvPr/>
        </p:nvSpPr>
        <p:spPr bwMode="auto">
          <a:xfrm>
            <a:off x="314325" y="13716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3</a:t>
            </a:r>
            <a:endParaRPr lang="en-US" altLang="en-US"/>
          </a:p>
        </p:txBody>
      </p:sp>
      <p:sp>
        <p:nvSpPr>
          <p:cNvPr id="47119" name="Text Box 48">
            <a:extLst>
              <a:ext uri="{FF2B5EF4-FFF2-40B4-BE49-F238E27FC236}">
                <a16:creationId xmlns:a16="http://schemas.microsoft.com/office/drawing/2014/main" id="{2A7356F4-10AD-DD41-975C-CE40EDE006C1}"/>
              </a:ext>
            </a:extLst>
          </p:cNvPr>
          <p:cNvSpPr txBox="1">
            <a:spLocks noChangeArrowheads="1"/>
          </p:cNvSpPr>
          <p:nvPr/>
        </p:nvSpPr>
        <p:spPr bwMode="auto">
          <a:xfrm>
            <a:off x="393700" y="5605780"/>
            <a:ext cx="829310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3600" b="1" dirty="0"/>
              <a:t>L</a:t>
            </a:r>
            <a:r>
              <a:rPr lang="en-US" altLang="en-US" sz="1000" b="1" dirty="0"/>
              <a:t>ist the parts of the story	</a:t>
            </a:r>
            <a:r>
              <a:rPr lang="en-US" altLang="en-US" sz="3600" b="1" dirty="0"/>
              <a:t>I</a:t>
            </a:r>
            <a:r>
              <a:rPr lang="en-US" altLang="en-US" sz="1000" b="1" dirty="0"/>
              <a:t>dentify a reminding word	</a:t>
            </a:r>
            <a:r>
              <a:rPr lang="en-US" altLang="en-US" sz="3600" b="1" dirty="0"/>
              <a:t>N</a:t>
            </a:r>
            <a:r>
              <a:rPr lang="en-US" altLang="en-US" sz="1000" b="1" dirty="0"/>
              <a:t>ote a LINCing Story	</a:t>
            </a:r>
            <a:r>
              <a:rPr lang="en-US" altLang="en-US" sz="3600" b="1" dirty="0"/>
              <a:t>C</a:t>
            </a:r>
            <a:r>
              <a:rPr lang="en-US" altLang="en-US" sz="1000" b="1" dirty="0"/>
              <a:t>reate a LINCing picture	</a:t>
            </a:r>
            <a:r>
              <a:rPr lang="en-US" altLang="en-US" sz="3600" b="1" dirty="0"/>
              <a:t>S</a:t>
            </a:r>
            <a:r>
              <a:rPr lang="en-US" altLang="en-US" sz="1000" b="1" dirty="0"/>
              <a:t>elf-test</a:t>
            </a:r>
          </a:p>
        </p:txBody>
      </p:sp>
      <p:sp>
        <p:nvSpPr>
          <p:cNvPr id="47120" name="AutoShape 49">
            <a:extLst>
              <a:ext uri="{FF2B5EF4-FFF2-40B4-BE49-F238E27FC236}">
                <a16:creationId xmlns:a16="http://schemas.microsoft.com/office/drawing/2014/main" id="{D1BCD116-1E82-8646-BB55-67A7493F0FA1}"/>
              </a:ext>
            </a:extLst>
          </p:cNvPr>
          <p:cNvSpPr>
            <a:spLocks noChangeArrowheads="1"/>
          </p:cNvSpPr>
          <p:nvPr/>
        </p:nvSpPr>
        <p:spPr bwMode="auto">
          <a:xfrm>
            <a:off x="296863" y="792163"/>
            <a:ext cx="1446212" cy="54133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21" name="AutoShape 50">
            <a:extLst>
              <a:ext uri="{FF2B5EF4-FFF2-40B4-BE49-F238E27FC236}">
                <a16:creationId xmlns:a16="http://schemas.microsoft.com/office/drawing/2014/main" id="{D4D14F79-2A63-6C4D-A05B-900DB6E3542E}"/>
              </a:ext>
            </a:extLst>
          </p:cNvPr>
          <p:cNvSpPr>
            <a:spLocks noChangeArrowheads="1"/>
          </p:cNvSpPr>
          <p:nvPr/>
        </p:nvSpPr>
        <p:spPr bwMode="auto">
          <a:xfrm>
            <a:off x="296863" y="1333500"/>
            <a:ext cx="1446212" cy="54133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22" name="AutoShape 51">
            <a:extLst>
              <a:ext uri="{FF2B5EF4-FFF2-40B4-BE49-F238E27FC236}">
                <a16:creationId xmlns:a16="http://schemas.microsoft.com/office/drawing/2014/main" id="{563E7436-0823-864F-A4C7-9C9DD2523BED}"/>
              </a:ext>
            </a:extLst>
          </p:cNvPr>
          <p:cNvSpPr>
            <a:spLocks noChangeArrowheads="1"/>
          </p:cNvSpPr>
          <p:nvPr/>
        </p:nvSpPr>
        <p:spPr bwMode="auto">
          <a:xfrm>
            <a:off x="1744663" y="793750"/>
            <a:ext cx="2738437" cy="109378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23" name="AutoShape 53">
            <a:extLst>
              <a:ext uri="{FF2B5EF4-FFF2-40B4-BE49-F238E27FC236}">
                <a16:creationId xmlns:a16="http://schemas.microsoft.com/office/drawing/2014/main" id="{46B90FC1-C7B6-274D-B037-DCBD62637DAB}"/>
              </a:ext>
            </a:extLst>
          </p:cNvPr>
          <p:cNvSpPr>
            <a:spLocks noChangeArrowheads="1"/>
          </p:cNvSpPr>
          <p:nvPr/>
        </p:nvSpPr>
        <p:spPr bwMode="auto">
          <a:xfrm>
            <a:off x="4491038" y="795338"/>
            <a:ext cx="2738437" cy="109378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24" name="AutoShape 54">
            <a:extLst>
              <a:ext uri="{FF2B5EF4-FFF2-40B4-BE49-F238E27FC236}">
                <a16:creationId xmlns:a16="http://schemas.microsoft.com/office/drawing/2014/main" id="{A23D7A56-748C-F645-84C6-DEE1749A90A6}"/>
              </a:ext>
            </a:extLst>
          </p:cNvPr>
          <p:cNvSpPr>
            <a:spLocks noChangeArrowheads="1"/>
          </p:cNvSpPr>
          <p:nvPr/>
        </p:nvSpPr>
        <p:spPr bwMode="auto">
          <a:xfrm>
            <a:off x="7235825" y="796925"/>
            <a:ext cx="1817688" cy="109378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grpSp>
        <p:nvGrpSpPr>
          <p:cNvPr id="47125" name="Group 72">
            <a:extLst>
              <a:ext uri="{FF2B5EF4-FFF2-40B4-BE49-F238E27FC236}">
                <a16:creationId xmlns:a16="http://schemas.microsoft.com/office/drawing/2014/main" id="{65F8CDE3-9119-254D-97B9-5CB5EFBC135B}"/>
              </a:ext>
            </a:extLst>
          </p:cNvPr>
          <p:cNvGrpSpPr>
            <a:grpSpLocks/>
          </p:cNvGrpSpPr>
          <p:nvPr/>
        </p:nvGrpSpPr>
        <p:grpSpPr bwMode="auto">
          <a:xfrm>
            <a:off x="309563" y="2039938"/>
            <a:ext cx="8756650" cy="1098550"/>
            <a:chOff x="195" y="1189"/>
            <a:chExt cx="5516" cy="692"/>
          </a:xfrm>
        </p:grpSpPr>
        <p:sp>
          <p:nvSpPr>
            <p:cNvPr id="47161" name="Oval 8">
              <a:extLst>
                <a:ext uri="{FF2B5EF4-FFF2-40B4-BE49-F238E27FC236}">
                  <a16:creationId xmlns:a16="http://schemas.microsoft.com/office/drawing/2014/main" id="{897E8DEE-2E18-0347-93E4-EB985FF7F60F}"/>
                </a:ext>
              </a:extLst>
            </p:cNvPr>
            <p:cNvSpPr>
              <a:spLocks noChangeArrowheads="1"/>
            </p:cNvSpPr>
            <p:nvPr/>
          </p:nvSpPr>
          <p:spPr bwMode="auto">
            <a:xfrm>
              <a:off x="232" y="1251"/>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62" name="Text Box 9">
              <a:extLst>
                <a:ext uri="{FF2B5EF4-FFF2-40B4-BE49-F238E27FC236}">
                  <a16:creationId xmlns:a16="http://schemas.microsoft.com/office/drawing/2014/main" id="{62AF0FE4-4A2F-514D-A39E-268F9F4FEB47}"/>
                </a:ext>
              </a:extLst>
            </p:cNvPr>
            <p:cNvSpPr txBox="1">
              <a:spLocks noChangeArrowheads="1"/>
            </p:cNvSpPr>
            <p:nvPr/>
          </p:nvSpPr>
          <p:spPr bwMode="auto">
            <a:xfrm>
              <a:off x="206" y="1232"/>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1</a:t>
              </a:r>
              <a:endParaRPr lang="en-US" altLang="en-US"/>
            </a:p>
          </p:txBody>
        </p:sp>
        <p:sp>
          <p:nvSpPr>
            <p:cNvPr id="47163" name="Oval 24">
              <a:extLst>
                <a:ext uri="{FF2B5EF4-FFF2-40B4-BE49-F238E27FC236}">
                  <a16:creationId xmlns:a16="http://schemas.microsoft.com/office/drawing/2014/main" id="{0ECD2E2D-E147-6941-BE9C-5DBA56060982}"/>
                </a:ext>
              </a:extLst>
            </p:cNvPr>
            <p:cNvSpPr>
              <a:spLocks noChangeArrowheads="1"/>
            </p:cNvSpPr>
            <p:nvPr/>
          </p:nvSpPr>
          <p:spPr bwMode="auto">
            <a:xfrm>
              <a:off x="1168" y="1251"/>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64" name="Text Box 25">
              <a:extLst>
                <a:ext uri="{FF2B5EF4-FFF2-40B4-BE49-F238E27FC236}">
                  <a16:creationId xmlns:a16="http://schemas.microsoft.com/office/drawing/2014/main" id="{07A2352B-8145-A84C-9130-878D6508A583}"/>
                </a:ext>
              </a:extLst>
            </p:cNvPr>
            <p:cNvSpPr txBox="1">
              <a:spLocks noChangeArrowheads="1"/>
            </p:cNvSpPr>
            <p:nvPr/>
          </p:nvSpPr>
          <p:spPr bwMode="auto">
            <a:xfrm>
              <a:off x="1142" y="1232"/>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4</a:t>
              </a:r>
              <a:endParaRPr lang="en-US" altLang="en-US"/>
            </a:p>
          </p:txBody>
        </p:sp>
        <p:sp>
          <p:nvSpPr>
            <p:cNvPr id="47165" name="Oval 26">
              <a:extLst>
                <a:ext uri="{FF2B5EF4-FFF2-40B4-BE49-F238E27FC236}">
                  <a16:creationId xmlns:a16="http://schemas.microsoft.com/office/drawing/2014/main" id="{C3253E9C-64B2-D14A-A239-65AEB753B1E1}"/>
                </a:ext>
              </a:extLst>
            </p:cNvPr>
            <p:cNvSpPr>
              <a:spLocks noChangeArrowheads="1"/>
            </p:cNvSpPr>
            <p:nvPr/>
          </p:nvSpPr>
          <p:spPr bwMode="auto">
            <a:xfrm>
              <a:off x="2888" y="1259"/>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66" name="Text Box 27">
              <a:extLst>
                <a:ext uri="{FF2B5EF4-FFF2-40B4-BE49-F238E27FC236}">
                  <a16:creationId xmlns:a16="http://schemas.microsoft.com/office/drawing/2014/main" id="{6E7AAE0C-8B0C-E44E-B8E7-B90B4B19CADA}"/>
                </a:ext>
              </a:extLst>
            </p:cNvPr>
            <p:cNvSpPr txBox="1">
              <a:spLocks noChangeArrowheads="1"/>
            </p:cNvSpPr>
            <p:nvPr/>
          </p:nvSpPr>
          <p:spPr bwMode="auto">
            <a:xfrm>
              <a:off x="2862" y="1240"/>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5</a:t>
              </a:r>
              <a:endParaRPr lang="en-US" altLang="en-US"/>
            </a:p>
          </p:txBody>
        </p:sp>
        <p:sp>
          <p:nvSpPr>
            <p:cNvPr id="47167" name="Oval 28">
              <a:extLst>
                <a:ext uri="{FF2B5EF4-FFF2-40B4-BE49-F238E27FC236}">
                  <a16:creationId xmlns:a16="http://schemas.microsoft.com/office/drawing/2014/main" id="{822A416F-FB6D-9242-9B61-C72A67C73688}"/>
                </a:ext>
              </a:extLst>
            </p:cNvPr>
            <p:cNvSpPr>
              <a:spLocks noChangeArrowheads="1"/>
            </p:cNvSpPr>
            <p:nvPr/>
          </p:nvSpPr>
          <p:spPr bwMode="auto">
            <a:xfrm>
              <a:off x="4632" y="1243"/>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68" name="Text Box 29">
              <a:extLst>
                <a:ext uri="{FF2B5EF4-FFF2-40B4-BE49-F238E27FC236}">
                  <a16:creationId xmlns:a16="http://schemas.microsoft.com/office/drawing/2014/main" id="{75F7856B-C15C-E548-A934-A602BF116500}"/>
                </a:ext>
              </a:extLst>
            </p:cNvPr>
            <p:cNvSpPr txBox="1">
              <a:spLocks noChangeArrowheads="1"/>
            </p:cNvSpPr>
            <p:nvPr/>
          </p:nvSpPr>
          <p:spPr bwMode="auto">
            <a:xfrm>
              <a:off x="4606" y="1224"/>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2</a:t>
              </a:r>
              <a:endParaRPr lang="en-US" altLang="en-US"/>
            </a:p>
          </p:txBody>
        </p:sp>
        <p:sp>
          <p:nvSpPr>
            <p:cNvPr id="47169" name="Oval 30">
              <a:extLst>
                <a:ext uri="{FF2B5EF4-FFF2-40B4-BE49-F238E27FC236}">
                  <a16:creationId xmlns:a16="http://schemas.microsoft.com/office/drawing/2014/main" id="{80972EDB-AA0A-CE4A-8B72-C4E712ECB32B}"/>
                </a:ext>
              </a:extLst>
            </p:cNvPr>
            <p:cNvSpPr>
              <a:spLocks noChangeArrowheads="1"/>
            </p:cNvSpPr>
            <p:nvPr/>
          </p:nvSpPr>
          <p:spPr bwMode="auto">
            <a:xfrm>
              <a:off x="232" y="1587"/>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70" name="Text Box 31">
              <a:extLst>
                <a:ext uri="{FF2B5EF4-FFF2-40B4-BE49-F238E27FC236}">
                  <a16:creationId xmlns:a16="http://schemas.microsoft.com/office/drawing/2014/main" id="{0A84FF43-7CF4-5046-9C28-D41031E86D8E}"/>
                </a:ext>
              </a:extLst>
            </p:cNvPr>
            <p:cNvSpPr txBox="1">
              <a:spLocks noChangeArrowheads="1"/>
            </p:cNvSpPr>
            <p:nvPr/>
          </p:nvSpPr>
          <p:spPr bwMode="auto">
            <a:xfrm>
              <a:off x="206" y="1568"/>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3</a:t>
              </a:r>
              <a:endParaRPr lang="en-US" altLang="en-US"/>
            </a:p>
          </p:txBody>
        </p:sp>
        <p:sp>
          <p:nvSpPr>
            <p:cNvPr id="47171" name="AutoShape 55">
              <a:extLst>
                <a:ext uri="{FF2B5EF4-FFF2-40B4-BE49-F238E27FC236}">
                  <a16:creationId xmlns:a16="http://schemas.microsoft.com/office/drawing/2014/main" id="{A70A8530-FA50-EC45-9FFD-435CAEF3DC0E}"/>
                </a:ext>
              </a:extLst>
            </p:cNvPr>
            <p:cNvSpPr>
              <a:spLocks noChangeArrowheads="1"/>
            </p:cNvSpPr>
            <p:nvPr/>
          </p:nvSpPr>
          <p:spPr bwMode="auto">
            <a:xfrm>
              <a:off x="195" y="1189"/>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72" name="AutoShape 56">
              <a:extLst>
                <a:ext uri="{FF2B5EF4-FFF2-40B4-BE49-F238E27FC236}">
                  <a16:creationId xmlns:a16="http://schemas.microsoft.com/office/drawing/2014/main" id="{E10E080B-5CC2-714D-85F1-C192D69E4D26}"/>
                </a:ext>
              </a:extLst>
            </p:cNvPr>
            <p:cNvSpPr>
              <a:spLocks noChangeArrowheads="1"/>
            </p:cNvSpPr>
            <p:nvPr/>
          </p:nvSpPr>
          <p:spPr bwMode="auto">
            <a:xfrm>
              <a:off x="195" y="1530"/>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73" name="AutoShape 57">
              <a:extLst>
                <a:ext uri="{FF2B5EF4-FFF2-40B4-BE49-F238E27FC236}">
                  <a16:creationId xmlns:a16="http://schemas.microsoft.com/office/drawing/2014/main" id="{6AA17492-591C-864D-A097-A8BF13BFC155}"/>
                </a:ext>
              </a:extLst>
            </p:cNvPr>
            <p:cNvSpPr>
              <a:spLocks noChangeArrowheads="1"/>
            </p:cNvSpPr>
            <p:nvPr/>
          </p:nvSpPr>
          <p:spPr bwMode="auto">
            <a:xfrm>
              <a:off x="1107" y="1190"/>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74" name="AutoShape 58">
              <a:extLst>
                <a:ext uri="{FF2B5EF4-FFF2-40B4-BE49-F238E27FC236}">
                  <a16:creationId xmlns:a16="http://schemas.microsoft.com/office/drawing/2014/main" id="{A1768A4C-EAD9-254A-8C89-0E2E068DC256}"/>
                </a:ext>
              </a:extLst>
            </p:cNvPr>
            <p:cNvSpPr>
              <a:spLocks noChangeArrowheads="1"/>
            </p:cNvSpPr>
            <p:nvPr/>
          </p:nvSpPr>
          <p:spPr bwMode="auto">
            <a:xfrm>
              <a:off x="2837" y="1191"/>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75" name="AutoShape 59">
              <a:extLst>
                <a:ext uri="{FF2B5EF4-FFF2-40B4-BE49-F238E27FC236}">
                  <a16:creationId xmlns:a16="http://schemas.microsoft.com/office/drawing/2014/main" id="{57EE79D6-12AB-8745-B74C-43AF26BA3E83}"/>
                </a:ext>
              </a:extLst>
            </p:cNvPr>
            <p:cNvSpPr>
              <a:spLocks noChangeArrowheads="1"/>
            </p:cNvSpPr>
            <p:nvPr/>
          </p:nvSpPr>
          <p:spPr bwMode="auto">
            <a:xfrm>
              <a:off x="4566" y="1192"/>
              <a:ext cx="114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47126" name="Group 71">
            <a:extLst>
              <a:ext uri="{FF2B5EF4-FFF2-40B4-BE49-F238E27FC236}">
                <a16:creationId xmlns:a16="http://schemas.microsoft.com/office/drawing/2014/main" id="{9FDC6BF1-4587-D34F-BFB5-989A4278B36D}"/>
              </a:ext>
            </a:extLst>
          </p:cNvPr>
          <p:cNvGrpSpPr>
            <a:grpSpLocks/>
          </p:cNvGrpSpPr>
          <p:nvPr/>
        </p:nvGrpSpPr>
        <p:grpSpPr bwMode="auto">
          <a:xfrm>
            <a:off x="314325" y="3240088"/>
            <a:ext cx="8756650" cy="1098550"/>
            <a:chOff x="198" y="1873"/>
            <a:chExt cx="5516" cy="692"/>
          </a:xfrm>
        </p:grpSpPr>
        <p:sp>
          <p:nvSpPr>
            <p:cNvPr id="47146" name="Oval 10">
              <a:extLst>
                <a:ext uri="{FF2B5EF4-FFF2-40B4-BE49-F238E27FC236}">
                  <a16:creationId xmlns:a16="http://schemas.microsoft.com/office/drawing/2014/main" id="{CE68D89C-3CFC-494E-8B7C-0F6D8FF2E35C}"/>
                </a:ext>
              </a:extLst>
            </p:cNvPr>
            <p:cNvSpPr>
              <a:spLocks noChangeArrowheads="1"/>
            </p:cNvSpPr>
            <p:nvPr/>
          </p:nvSpPr>
          <p:spPr bwMode="auto">
            <a:xfrm>
              <a:off x="224" y="1947"/>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47" name="Text Box 11">
              <a:extLst>
                <a:ext uri="{FF2B5EF4-FFF2-40B4-BE49-F238E27FC236}">
                  <a16:creationId xmlns:a16="http://schemas.microsoft.com/office/drawing/2014/main" id="{EC61C8ED-BE9D-1147-BCE3-7278D9AC1B88}"/>
                </a:ext>
              </a:extLst>
            </p:cNvPr>
            <p:cNvSpPr txBox="1">
              <a:spLocks noChangeArrowheads="1"/>
            </p:cNvSpPr>
            <p:nvPr/>
          </p:nvSpPr>
          <p:spPr bwMode="auto">
            <a:xfrm>
              <a:off x="198" y="1928"/>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1</a:t>
              </a:r>
              <a:endParaRPr lang="en-US" altLang="en-US"/>
            </a:p>
          </p:txBody>
        </p:sp>
        <p:sp>
          <p:nvSpPr>
            <p:cNvPr id="47148" name="Oval 32">
              <a:extLst>
                <a:ext uri="{FF2B5EF4-FFF2-40B4-BE49-F238E27FC236}">
                  <a16:creationId xmlns:a16="http://schemas.microsoft.com/office/drawing/2014/main" id="{2D762D27-D221-DC44-A930-033E5242DF6A}"/>
                </a:ext>
              </a:extLst>
            </p:cNvPr>
            <p:cNvSpPr>
              <a:spLocks noChangeArrowheads="1"/>
            </p:cNvSpPr>
            <p:nvPr/>
          </p:nvSpPr>
          <p:spPr bwMode="auto">
            <a:xfrm>
              <a:off x="1168" y="1939"/>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49" name="Text Box 33">
              <a:extLst>
                <a:ext uri="{FF2B5EF4-FFF2-40B4-BE49-F238E27FC236}">
                  <a16:creationId xmlns:a16="http://schemas.microsoft.com/office/drawing/2014/main" id="{87E46A11-F94E-534E-9AE0-BD18B0152CD3}"/>
                </a:ext>
              </a:extLst>
            </p:cNvPr>
            <p:cNvSpPr txBox="1">
              <a:spLocks noChangeArrowheads="1"/>
            </p:cNvSpPr>
            <p:nvPr/>
          </p:nvSpPr>
          <p:spPr bwMode="auto">
            <a:xfrm>
              <a:off x="1142" y="1920"/>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4</a:t>
              </a:r>
              <a:endParaRPr lang="en-US" altLang="en-US"/>
            </a:p>
          </p:txBody>
        </p:sp>
        <p:sp>
          <p:nvSpPr>
            <p:cNvPr id="47150" name="Oval 34">
              <a:extLst>
                <a:ext uri="{FF2B5EF4-FFF2-40B4-BE49-F238E27FC236}">
                  <a16:creationId xmlns:a16="http://schemas.microsoft.com/office/drawing/2014/main" id="{1896D64F-3CCF-E147-826D-2C0C82164B66}"/>
                </a:ext>
              </a:extLst>
            </p:cNvPr>
            <p:cNvSpPr>
              <a:spLocks noChangeArrowheads="1"/>
            </p:cNvSpPr>
            <p:nvPr/>
          </p:nvSpPr>
          <p:spPr bwMode="auto">
            <a:xfrm>
              <a:off x="2888" y="1939"/>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51" name="Text Box 35">
              <a:extLst>
                <a:ext uri="{FF2B5EF4-FFF2-40B4-BE49-F238E27FC236}">
                  <a16:creationId xmlns:a16="http://schemas.microsoft.com/office/drawing/2014/main" id="{BE839809-9F7A-974A-B6E7-152658680435}"/>
                </a:ext>
              </a:extLst>
            </p:cNvPr>
            <p:cNvSpPr txBox="1">
              <a:spLocks noChangeArrowheads="1"/>
            </p:cNvSpPr>
            <p:nvPr/>
          </p:nvSpPr>
          <p:spPr bwMode="auto">
            <a:xfrm>
              <a:off x="2862" y="1920"/>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5</a:t>
              </a:r>
              <a:endParaRPr lang="en-US" altLang="en-US"/>
            </a:p>
          </p:txBody>
        </p:sp>
        <p:sp>
          <p:nvSpPr>
            <p:cNvPr id="47152" name="Oval 36">
              <a:extLst>
                <a:ext uri="{FF2B5EF4-FFF2-40B4-BE49-F238E27FC236}">
                  <a16:creationId xmlns:a16="http://schemas.microsoft.com/office/drawing/2014/main" id="{E7BC897C-3B59-DF41-9F33-55115B082D32}"/>
                </a:ext>
              </a:extLst>
            </p:cNvPr>
            <p:cNvSpPr>
              <a:spLocks noChangeArrowheads="1"/>
            </p:cNvSpPr>
            <p:nvPr/>
          </p:nvSpPr>
          <p:spPr bwMode="auto">
            <a:xfrm>
              <a:off x="4616" y="1947"/>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53" name="Text Box 37">
              <a:extLst>
                <a:ext uri="{FF2B5EF4-FFF2-40B4-BE49-F238E27FC236}">
                  <a16:creationId xmlns:a16="http://schemas.microsoft.com/office/drawing/2014/main" id="{294B8DC5-D2A4-1D4F-8EFD-9CA2326CE340}"/>
                </a:ext>
              </a:extLst>
            </p:cNvPr>
            <p:cNvSpPr txBox="1">
              <a:spLocks noChangeArrowheads="1"/>
            </p:cNvSpPr>
            <p:nvPr/>
          </p:nvSpPr>
          <p:spPr bwMode="auto">
            <a:xfrm>
              <a:off x="4590" y="1928"/>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2</a:t>
              </a:r>
              <a:endParaRPr lang="en-US" altLang="en-US"/>
            </a:p>
          </p:txBody>
        </p:sp>
        <p:sp>
          <p:nvSpPr>
            <p:cNvPr id="47154" name="Oval 46">
              <a:extLst>
                <a:ext uri="{FF2B5EF4-FFF2-40B4-BE49-F238E27FC236}">
                  <a16:creationId xmlns:a16="http://schemas.microsoft.com/office/drawing/2014/main" id="{CF11E043-A92B-AA4D-8645-ED32E61D51DA}"/>
                </a:ext>
              </a:extLst>
            </p:cNvPr>
            <p:cNvSpPr>
              <a:spLocks noChangeArrowheads="1"/>
            </p:cNvSpPr>
            <p:nvPr/>
          </p:nvSpPr>
          <p:spPr bwMode="auto">
            <a:xfrm>
              <a:off x="232" y="2283"/>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55" name="Text Box 47">
              <a:extLst>
                <a:ext uri="{FF2B5EF4-FFF2-40B4-BE49-F238E27FC236}">
                  <a16:creationId xmlns:a16="http://schemas.microsoft.com/office/drawing/2014/main" id="{41D0D0A8-23C1-824A-A799-6C10E9587A12}"/>
                </a:ext>
              </a:extLst>
            </p:cNvPr>
            <p:cNvSpPr txBox="1">
              <a:spLocks noChangeArrowheads="1"/>
            </p:cNvSpPr>
            <p:nvPr/>
          </p:nvSpPr>
          <p:spPr bwMode="auto">
            <a:xfrm>
              <a:off x="206" y="2264"/>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3</a:t>
              </a:r>
              <a:endParaRPr lang="en-US" altLang="en-US"/>
            </a:p>
          </p:txBody>
        </p:sp>
        <p:sp>
          <p:nvSpPr>
            <p:cNvPr id="47156" name="AutoShape 60">
              <a:extLst>
                <a:ext uri="{FF2B5EF4-FFF2-40B4-BE49-F238E27FC236}">
                  <a16:creationId xmlns:a16="http://schemas.microsoft.com/office/drawing/2014/main" id="{4407DEB4-0A5B-824B-BBCD-D56BA49E19A7}"/>
                </a:ext>
              </a:extLst>
            </p:cNvPr>
            <p:cNvSpPr>
              <a:spLocks noChangeArrowheads="1"/>
            </p:cNvSpPr>
            <p:nvPr/>
          </p:nvSpPr>
          <p:spPr bwMode="auto">
            <a:xfrm>
              <a:off x="198" y="1873"/>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57" name="AutoShape 61">
              <a:extLst>
                <a:ext uri="{FF2B5EF4-FFF2-40B4-BE49-F238E27FC236}">
                  <a16:creationId xmlns:a16="http://schemas.microsoft.com/office/drawing/2014/main" id="{F9EE90D1-2D7D-B444-858F-797FF9871B30}"/>
                </a:ext>
              </a:extLst>
            </p:cNvPr>
            <p:cNvSpPr>
              <a:spLocks noChangeArrowheads="1"/>
            </p:cNvSpPr>
            <p:nvPr/>
          </p:nvSpPr>
          <p:spPr bwMode="auto">
            <a:xfrm>
              <a:off x="198" y="2214"/>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58" name="AutoShape 62">
              <a:extLst>
                <a:ext uri="{FF2B5EF4-FFF2-40B4-BE49-F238E27FC236}">
                  <a16:creationId xmlns:a16="http://schemas.microsoft.com/office/drawing/2014/main" id="{BA842408-FCA9-104B-BA0B-E3A27B120308}"/>
                </a:ext>
              </a:extLst>
            </p:cNvPr>
            <p:cNvSpPr>
              <a:spLocks noChangeArrowheads="1"/>
            </p:cNvSpPr>
            <p:nvPr/>
          </p:nvSpPr>
          <p:spPr bwMode="auto">
            <a:xfrm>
              <a:off x="1110" y="1874"/>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59" name="AutoShape 63">
              <a:extLst>
                <a:ext uri="{FF2B5EF4-FFF2-40B4-BE49-F238E27FC236}">
                  <a16:creationId xmlns:a16="http://schemas.microsoft.com/office/drawing/2014/main" id="{F7D51846-5938-8F4D-8EBD-EE03BF272CF3}"/>
                </a:ext>
              </a:extLst>
            </p:cNvPr>
            <p:cNvSpPr>
              <a:spLocks noChangeArrowheads="1"/>
            </p:cNvSpPr>
            <p:nvPr/>
          </p:nvSpPr>
          <p:spPr bwMode="auto">
            <a:xfrm>
              <a:off x="2840" y="1875"/>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60" name="AutoShape 64">
              <a:extLst>
                <a:ext uri="{FF2B5EF4-FFF2-40B4-BE49-F238E27FC236}">
                  <a16:creationId xmlns:a16="http://schemas.microsoft.com/office/drawing/2014/main" id="{007A412E-1657-E64E-BECE-81299091F194}"/>
                </a:ext>
              </a:extLst>
            </p:cNvPr>
            <p:cNvSpPr>
              <a:spLocks noChangeArrowheads="1"/>
            </p:cNvSpPr>
            <p:nvPr/>
          </p:nvSpPr>
          <p:spPr bwMode="auto">
            <a:xfrm>
              <a:off x="4569" y="1876"/>
              <a:ext cx="114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47127" name="Text Box 73">
            <a:extLst>
              <a:ext uri="{FF2B5EF4-FFF2-40B4-BE49-F238E27FC236}">
                <a16:creationId xmlns:a16="http://schemas.microsoft.com/office/drawing/2014/main" id="{49297115-9ECB-F84A-9B74-ADFDCCE397AF}"/>
              </a:ext>
            </a:extLst>
          </p:cNvPr>
          <p:cNvSpPr txBox="1">
            <a:spLocks noChangeArrowheads="1"/>
          </p:cNvSpPr>
          <p:nvPr/>
        </p:nvSpPr>
        <p:spPr bwMode="auto">
          <a:xfrm>
            <a:off x="196850" y="2085975"/>
            <a:ext cx="85248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27013">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a:lnSpc>
                <a:spcPct val="90000"/>
              </a:lnSpc>
            </a:pPr>
            <a:r>
              <a:rPr lang="en-US" altLang="en-US" sz="1200" dirty="0"/>
              <a:t>Term		LINCing Story		LINCing Picture		Definition</a:t>
            </a:r>
          </a:p>
          <a:p>
            <a:pPr>
              <a:lnSpc>
                <a:spcPct val="90000"/>
              </a:lnSpc>
            </a:pPr>
            <a:endParaRPr lang="en-US" altLang="en-US" sz="1200" dirty="0"/>
          </a:p>
          <a:p>
            <a:pPr>
              <a:lnSpc>
                <a:spcPct val="90000"/>
              </a:lnSpc>
            </a:pPr>
            <a:endParaRPr lang="en-US" altLang="en-US" sz="1200" dirty="0"/>
          </a:p>
          <a:p>
            <a:pPr>
              <a:lnSpc>
                <a:spcPct val="90000"/>
              </a:lnSpc>
            </a:pPr>
            <a:r>
              <a:rPr lang="en-US" altLang="en-US" sz="1200" dirty="0"/>
              <a:t>Reminding Term</a:t>
            </a:r>
          </a:p>
        </p:txBody>
      </p:sp>
      <p:sp>
        <p:nvSpPr>
          <p:cNvPr id="47128" name="Text Box 74">
            <a:extLst>
              <a:ext uri="{FF2B5EF4-FFF2-40B4-BE49-F238E27FC236}">
                <a16:creationId xmlns:a16="http://schemas.microsoft.com/office/drawing/2014/main" id="{F12B6E18-83FC-8446-AC31-3A8910656794}"/>
              </a:ext>
            </a:extLst>
          </p:cNvPr>
          <p:cNvSpPr txBox="1">
            <a:spLocks noChangeArrowheads="1"/>
          </p:cNvSpPr>
          <p:nvPr/>
        </p:nvSpPr>
        <p:spPr bwMode="auto">
          <a:xfrm>
            <a:off x="76200" y="3317875"/>
            <a:ext cx="87122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4025" indent="-106363">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a:lnSpc>
                <a:spcPct val="90000"/>
              </a:lnSpc>
            </a:pPr>
            <a:r>
              <a:rPr lang="en-US" altLang="en-US" sz="1200" dirty="0"/>
              <a:t>Term		LINCing Story		LINCing Picture		  Definition</a:t>
            </a:r>
          </a:p>
          <a:p>
            <a:pPr>
              <a:lnSpc>
                <a:spcPct val="90000"/>
              </a:lnSpc>
            </a:pPr>
            <a:endParaRPr lang="en-US" altLang="en-US" sz="1200" dirty="0"/>
          </a:p>
          <a:p>
            <a:pPr>
              <a:lnSpc>
                <a:spcPct val="90000"/>
              </a:lnSpc>
            </a:pPr>
            <a:endParaRPr lang="en-US" altLang="en-US" sz="1200" dirty="0"/>
          </a:p>
          <a:p>
            <a:pPr>
              <a:lnSpc>
                <a:spcPct val="90000"/>
              </a:lnSpc>
            </a:pPr>
            <a:r>
              <a:rPr lang="en-US" altLang="en-US" sz="1200" dirty="0"/>
              <a:t>Reminding Term</a:t>
            </a:r>
          </a:p>
        </p:txBody>
      </p:sp>
      <p:sp>
        <p:nvSpPr>
          <p:cNvPr id="47129" name="Oval 12">
            <a:extLst>
              <a:ext uri="{FF2B5EF4-FFF2-40B4-BE49-F238E27FC236}">
                <a16:creationId xmlns:a16="http://schemas.microsoft.com/office/drawing/2014/main" id="{C318F134-01A6-3640-95B9-0203B6FB708C}"/>
              </a:ext>
            </a:extLst>
          </p:cNvPr>
          <p:cNvSpPr>
            <a:spLocks noChangeArrowheads="1"/>
          </p:cNvSpPr>
          <p:nvPr/>
        </p:nvSpPr>
        <p:spPr bwMode="auto">
          <a:xfrm>
            <a:off x="381000" y="45513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30" name="Text Box 13">
            <a:extLst>
              <a:ext uri="{FF2B5EF4-FFF2-40B4-BE49-F238E27FC236}">
                <a16:creationId xmlns:a16="http://schemas.microsoft.com/office/drawing/2014/main" id="{C0DC3211-97CE-BD44-B6BA-489B3B636FB2}"/>
              </a:ext>
            </a:extLst>
          </p:cNvPr>
          <p:cNvSpPr txBox="1">
            <a:spLocks noChangeArrowheads="1"/>
          </p:cNvSpPr>
          <p:nvPr/>
        </p:nvSpPr>
        <p:spPr bwMode="auto">
          <a:xfrm>
            <a:off x="339725" y="45212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1</a:t>
            </a:r>
            <a:endParaRPr lang="en-US" altLang="en-US"/>
          </a:p>
        </p:txBody>
      </p:sp>
      <p:sp>
        <p:nvSpPr>
          <p:cNvPr id="47131" name="Oval 38">
            <a:extLst>
              <a:ext uri="{FF2B5EF4-FFF2-40B4-BE49-F238E27FC236}">
                <a16:creationId xmlns:a16="http://schemas.microsoft.com/office/drawing/2014/main" id="{96CDD576-ACE2-5D46-B80F-A02DC4E8896A}"/>
              </a:ext>
            </a:extLst>
          </p:cNvPr>
          <p:cNvSpPr>
            <a:spLocks noChangeArrowheads="1"/>
          </p:cNvSpPr>
          <p:nvPr/>
        </p:nvSpPr>
        <p:spPr bwMode="auto">
          <a:xfrm>
            <a:off x="1854200" y="4564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32" name="Text Box 39">
            <a:extLst>
              <a:ext uri="{FF2B5EF4-FFF2-40B4-BE49-F238E27FC236}">
                <a16:creationId xmlns:a16="http://schemas.microsoft.com/office/drawing/2014/main" id="{C36F5680-910F-AB42-9F2F-C31725279FDD}"/>
              </a:ext>
            </a:extLst>
          </p:cNvPr>
          <p:cNvSpPr txBox="1">
            <a:spLocks noChangeArrowheads="1"/>
          </p:cNvSpPr>
          <p:nvPr/>
        </p:nvSpPr>
        <p:spPr bwMode="auto">
          <a:xfrm>
            <a:off x="1812925" y="4533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4</a:t>
            </a:r>
            <a:endParaRPr lang="en-US" altLang="en-US"/>
          </a:p>
        </p:txBody>
      </p:sp>
      <p:sp>
        <p:nvSpPr>
          <p:cNvPr id="47133" name="Oval 40">
            <a:extLst>
              <a:ext uri="{FF2B5EF4-FFF2-40B4-BE49-F238E27FC236}">
                <a16:creationId xmlns:a16="http://schemas.microsoft.com/office/drawing/2014/main" id="{E1014378-0696-1B43-8345-7DE397ACE884}"/>
              </a:ext>
            </a:extLst>
          </p:cNvPr>
          <p:cNvSpPr>
            <a:spLocks noChangeArrowheads="1"/>
          </p:cNvSpPr>
          <p:nvPr/>
        </p:nvSpPr>
        <p:spPr bwMode="auto">
          <a:xfrm>
            <a:off x="4597400" y="45513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34" name="Text Box 41">
            <a:extLst>
              <a:ext uri="{FF2B5EF4-FFF2-40B4-BE49-F238E27FC236}">
                <a16:creationId xmlns:a16="http://schemas.microsoft.com/office/drawing/2014/main" id="{03E2DF59-CDEF-2342-8E9D-336F8CE08303}"/>
              </a:ext>
            </a:extLst>
          </p:cNvPr>
          <p:cNvSpPr txBox="1">
            <a:spLocks noChangeArrowheads="1"/>
          </p:cNvSpPr>
          <p:nvPr/>
        </p:nvSpPr>
        <p:spPr bwMode="auto">
          <a:xfrm>
            <a:off x="4556125" y="45212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5</a:t>
            </a:r>
            <a:endParaRPr lang="en-US" altLang="en-US"/>
          </a:p>
        </p:txBody>
      </p:sp>
      <p:sp>
        <p:nvSpPr>
          <p:cNvPr id="47135" name="Oval 42">
            <a:extLst>
              <a:ext uri="{FF2B5EF4-FFF2-40B4-BE49-F238E27FC236}">
                <a16:creationId xmlns:a16="http://schemas.microsoft.com/office/drawing/2014/main" id="{6456D3A7-892A-6144-B8B9-0BF8F6AE8D39}"/>
              </a:ext>
            </a:extLst>
          </p:cNvPr>
          <p:cNvSpPr>
            <a:spLocks noChangeArrowheads="1"/>
          </p:cNvSpPr>
          <p:nvPr/>
        </p:nvSpPr>
        <p:spPr bwMode="auto">
          <a:xfrm>
            <a:off x="7340600" y="4564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36" name="Text Box 43">
            <a:extLst>
              <a:ext uri="{FF2B5EF4-FFF2-40B4-BE49-F238E27FC236}">
                <a16:creationId xmlns:a16="http://schemas.microsoft.com/office/drawing/2014/main" id="{62D9C085-5C5B-0741-9A8F-DB3519EC2036}"/>
              </a:ext>
            </a:extLst>
          </p:cNvPr>
          <p:cNvSpPr txBox="1">
            <a:spLocks noChangeArrowheads="1"/>
          </p:cNvSpPr>
          <p:nvPr/>
        </p:nvSpPr>
        <p:spPr bwMode="auto">
          <a:xfrm>
            <a:off x="7299325" y="4533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2</a:t>
            </a:r>
            <a:endParaRPr lang="en-US" altLang="en-US"/>
          </a:p>
        </p:txBody>
      </p:sp>
      <p:sp>
        <p:nvSpPr>
          <p:cNvPr id="47137" name="Oval 44">
            <a:extLst>
              <a:ext uri="{FF2B5EF4-FFF2-40B4-BE49-F238E27FC236}">
                <a16:creationId xmlns:a16="http://schemas.microsoft.com/office/drawing/2014/main" id="{48E880FC-8013-FB49-9EFD-BEA583FF7BFF}"/>
              </a:ext>
            </a:extLst>
          </p:cNvPr>
          <p:cNvSpPr>
            <a:spLocks noChangeArrowheads="1"/>
          </p:cNvSpPr>
          <p:nvPr/>
        </p:nvSpPr>
        <p:spPr bwMode="auto">
          <a:xfrm>
            <a:off x="368300" y="50593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38" name="Text Box 45">
            <a:extLst>
              <a:ext uri="{FF2B5EF4-FFF2-40B4-BE49-F238E27FC236}">
                <a16:creationId xmlns:a16="http://schemas.microsoft.com/office/drawing/2014/main" id="{3CBB2840-D178-854B-8361-C248601BC37D}"/>
              </a:ext>
            </a:extLst>
          </p:cNvPr>
          <p:cNvSpPr txBox="1">
            <a:spLocks noChangeArrowheads="1"/>
          </p:cNvSpPr>
          <p:nvPr/>
        </p:nvSpPr>
        <p:spPr bwMode="auto">
          <a:xfrm>
            <a:off x="327025" y="50292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900">
                <a:latin typeface="Arial" panose="020B0604020202020204" pitchFamily="34" charset="0"/>
              </a:rPr>
              <a:t>3</a:t>
            </a:r>
            <a:endParaRPr lang="en-US" altLang="en-US"/>
          </a:p>
        </p:txBody>
      </p:sp>
      <p:sp>
        <p:nvSpPr>
          <p:cNvPr id="47139" name="AutoShape 65">
            <a:extLst>
              <a:ext uri="{FF2B5EF4-FFF2-40B4-BE49-F238E27FC236}">
                <a16:creationId xmlns:a16="http://schemas.microsoft.com/office/drawing/2014/main" id="{4C85FC0C-65C6-9D47-A59E-301028F6AAF0}"/>
              </a:ext>
            </a:extLst>
          </p:cNvPr>
          <p:cNvSpPr>
            <a:spLocks noChangeArrowheads="1"/>
          </p:cNvSpPr>
          <p:nvPr/>
        </p:nvSpPr>
        <p:spPr bwMode="auto">
          <a:xfrm>
            <a:off x="311150" y="4464050"/>
            <a:ext cx="1446213" cy="54133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40" name="AutoShape 66">
            <a:extLst>
              <a:ext uri="{FF2B5EF4-FFF2-40B4-BE49-F238E27FC236}">
                <a16:creationId xmlns:a16="http://schemas.microsoft.com/office/drawing/2014/main" id="{7CBF4C1F-436D-DB41-8863-D5617834CD47}"/>
              </a:ext>
            </a:extLst>
          </p:cNvPr>
          <p:cNvSpPr>
            <a:spLocks noChangeArrowheads="1"/>
          </p:cNvSpPr>
          <p:nvPr/>
        </p:nvSpPr>
        <p:spPr bwMode="auto">
          <a:xfrm>
            <a:off x="311150" y="5005388"/>
            <a:ext cx="1446213" cy="54133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41" name="AutoShape 67">
            <a:extLst>
              <a:ext uri="{FF2B5EF4-FFF2-40B4-BE49-F238E27FC236}">
                <a16:creationId xmlns:a16="http://schemas.microsoft.com/office/drawing/2014/main" id="{3E42C0B9-FB33-C841-9CBE-0926B481BAB2}"/>
              </a:ext>
            </a:extLst>
          </p:cNvPr>
          <p:cNvSpPr>
            <a:spLocks noChangeArrowheads="1"/>
          </p:cNvSpPr>
          <p:nvPr/>
        </p:nvSpPr>
        <p:spPr bwMode="auto">
          <a:xfrm>
            <a:off x="1758950" y="4465638"/>
            <a:ext cx="2738438" cy="109378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42" name="AutoShape 68">
            <a:extLst>
              <a:ext uri="{FF2B5EF4-FFF2-40B4-BE49-F238E27FC236}">
                <a16:creationId xmlns:a16="http://schemas.microsoft.com/office/drawing/2014/main" id="{28ADFDCB-A909-C648-ADBE-83A266E39949}"/>
              </a:ext>
            </a:extLst>
          </p:cNvPr>
          <p:cNvSpPr>
            <a:spLocks noChangeArrowheads="1"/>
          </p:cNvSpPr>
          <p:nvPr/>
        </p:nvSpPr>
        <p:spPr bwMode="auto">
          <a:xfrm>
            <a:off x="4505325" y="4467225"/>
            <a:ext cx="2738438" cy="109378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43" name="AutoShape 69">
            <a:extLst>
              <a:ext uri="{FF2B5EF4-FFF2-40B4-BE49-F238E27FC236}">
                <a16:creationId xmlns:a16="http://schemas.microsoft.com/office/drawing/2014/main" id="{D2436CF4-FD02-0640-9BA7-1BE517862030}"/>
              </a:ext>
            </a:extLst>
          </p:cNvPr>
          <p:cNvSpPr>
            <a:spLocks noChangeArrowheads="1"/>
          </p:cNvSpPr>
          <p:nvPr/>
        </p:nvSpPr>
        <p:spPr bwMode="auto">
          <a:xfrm>
            <a:off x="7250113" y="4468813"/>
            <a:ext cx="1817687" cy="109378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7144" name="Text Box 77">
            <a:extLst>
              <a:ext uri="{FF2B5EF4-FFF2-40B4-BE49-F238E27FC236}">
                <a16:creationId xmlns:a16="http://schemas.microsoft.com/office/drawing/2014/main" id="{7084DE61-925A-1844-8EEB-12F0232F1122}"/>
              </a:ext>
            </a:extLst>
          </p:cNvPr>
          <p:cNvSpPr txBox="1">
            <a:spLocks noChangeArrowheads="1"/>
          </p:cNvSpPr>
          <p:nvPr/>
        </p:nvSpPr>
        <p:spPr bwMode="auto">
          <a:xfrm>
            <a:off x="69850" y="4537075"/>
            <a:ext cx="87122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4025" indent="-52388">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401637" indent="0">
              <a:lnSpc>
                <a:spcPct val="90000"/>
              </a:lnSpc>
            </a:pPr>
            <a:r>
              <a:rPr lang="en-US" altLang="en-US" sz="1200" dirty="0">
                <a:latin typeface="Arial" panose="020B0604020202020204" pitchFamily="34" charset="0"/>
              </a:rPr>
              <a:t>Term		  LINCing Story		LINCing Picture		  Definition</a:t>
            </a:r>
          </a:p>
          <a:p>
            <a:pPr>
              <a:lnSpc>
                <a:spcPct val="90000"/>
              </a:lnSpc>
              <a:buFontTx/>
              <a:buChar char="•"/>
            </a:pPr>
            <a:endParaRPr lang="en-US" altLang="en-US" sz="1200" dirty="0">
              <a:latin typeface="Arial" panose="020B0604020202020204" pitchFamily="34" charset="0"/>
            </a:endParaRPr>
          </a:p>
          <a:p>
            <a:pPr>
              <a:lnSpc>
                <a:spcPct val="90000"/>
              </a:lnSpc>
              <a:buFontTx/>
              <a:buChar char="•"/>
            </a:pPr>
            <a:endParaRPr lang="en-US" altLang="en-US" sz="1200" dirty="0">
              <a:latin typeface="Arial" panose="020B0604020202020204" pitchFamily="34" charset="0"/>
            </a:endParaRPr>
          </a:p>
          <a:p>
            <a:pPr marL="401637" indent="0">
              <a:lnSpc>
                <a:spcPct val="90000"/>
              </a:lnSpc>
            </a:pPr>
            <a:r>
              <a:rPr lang="en-US" altLang="en-US" sz="1200" dirty="0">
                <a:latin typeface="Arial" panose="020B0604020202020204" pitchFamily="34" charset="0"/>
              </a:rPr>
              <a:t>Reminding Term</a:t>
            </a:r>
          </a:p>
        </p:txBody>
      </p:sp>
    </p:spTree>
    <p:extLst>
      <p:ext uri="{BB962C8B-B14F-4D97-AF65-F5344CB8AC3E}">
        <p14:creationId xmlns:p14="http://schemas.microsoft.com/office/powerpoint/2010/main" val="289314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a:extLst>
              <a:ext uri="{FF2B5EF4-FFF2-40B4-BE49-F238E27FC236}">
                <a16:creationId xmlns:a16="http://schemas.microsoft.com/office/drawing/2014/main" id="{22F5A776-80D5-044E-867E-CEB2D32BBEEB}"/>
              </a:ext>
            </a:extLst>
          </p:cNvPr>
          <p:cNvSpPr>
            <a:spLocks noGrp="1"/>
          </p:cNvSpPr>
          <p:nvPr>
            <p:ph type="ftr" sz="quarter" idx="11"/>
          </p:nvPr>
        </p:nvSpPr>
        <p:spPr>
          <a:xfrm>
            <a:off x="2474187" y="6356350"/>
            <a:ext cx="4269513" cy="4334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000" dirty="0">
                <a:solidFill>
                  <a:schemeClr val="tx2"/>
                </a:solidFill>
                <a:latin typeface="Arial" panose="020B0604020202020204" pitchFamily="34" charset="0"/>
              </a:rPr>
              <a:t>University of Kansas Center for Research on Learning  2019</a:t>
            </a:r>
          </a:p>
        </p:txBody>
      </p:sp>
      <p:sp>
        <p:nvSpPr>
          <p:cNvPr id="48131" name="Rectangle 2">
            <a:extLst>
              <a:ext uri="{FF2B5EF4-FFF2-40B4-BE49-F238E27FC236}">
                <a16:creationId xmlns:a16="http://schemas.microsoft.com/office/drawing/2014/main" id="{00D43EB3-A44F-E34F-AB44-D30179E42C7F}"/>
              </a:ext>
            </a:extLst>
          </p:cNvPr>
          <p:cNvSpPr>
            <a:spLocks noGrp="1" noChangeArrowheads="1"/>
          </p:cNvSpPr>
          <p:nvPr>
            <p:ph type="title"/>
          </p:nvPr>
        </p:nvSpPr>
        <p:spPr bwMode="auto">
          <a:xfrm>
            <a:off x="1866900" y="127000"/>
            <a:ext cx="5404345" cy="762000"/>
          </a:xfrm>
          <a:solidFill>
            <a:srgbClr val="FFFFFF"/>
          </a:solidFill>
          <a:ln>
            <a:solidFill>
              <a:srgbClr val="000000"/>
            </a:solidFill>
            <a:miter lim="800000"/>
            <a:headEnd/>
            <a:tailEnd/>
          </a:ln>
        </p:spPr>
        <p:txBody>
          <a:bodyPr wrap="square" lIns="91440" tIns="45720" rIns="91440" bIns="45720" numCol="1" anchor="t" anchorCtr="0" compatLnSpc="1">
            <a:prstTxWarp prst="textNoShape">
              <a:avLst/>
            </a:prstTxWarp>
          </a:bodyPr>
          <a:lstStyle/>
          <a:p>
            <a:pPr algn="ctr" eaLnBrk="1" hangingPunct="1"/>
            <a:r>
              <a:rPr lang="en-US" altLang="en-US"/>
              <a:t>The LINCS Table</a:t>
            </a:r>
          </a:p>
        </p:txBody>
      </p:sp>
      <p:grpSp>
        <p:nvGrpSpPr>
          <p:cNvPr id="48132" name="Group 6">
            <a:extLst>
              <a:ext uri="{FF2B5EF4-FFF2-40B4-BE49-F238E27FC236}">
                <a16:creationId xmlns:a16="http://schemas.microsoft.com/office/drawing/2014/main" id="{8CF1FACB-BD46-854F-A63D-D9B76F2F6CDA}"/>
              </a:ext>
            </a:extLst>
          </p:cNvPr>
          <p:cNvGrpSpPr>
            <a:grpSpLocks/>
          </p:cNvGrpSpPr>
          <p:nvPr/>
        </p:nvGrpSpPr>
        <p:grpSpPr bwMode="auto">
          <a:xfrm>
            <a:off x="1866900" y="866775"/>
            <a:ext cx="5410200" cy="1152525"/>
            <a:chOff x="312" y="766"/>
            <a:chExt cx="3696" cy="787"/>
          </a:xfrm>
        </p:grpSpPr>
        <p:grpSp>
          <p:nvGrpSpPr>
            <p:cNvPr id="48206" name="Group 7">
              <a:extLst>
                <a:ext uri="{FF2B5EF4-FFF2-40B4-BE49-F238E27FC236}">
                  <a16:creationId xmlns:a16="http://schemas.microsoft.com/office/drawing/2014/main" id="{E9E79B79-D48D-F54C-9CAA-8C0722A07190}"/>
                </a:ext>
              </a:extLst>
            </p:cNvPr>
            <p:cNvGrpSpPr>
              <a:grpSpLocks/>
            </p:cNvGrpSpPr>
            <p:nvPr/>
          </p:nvGrpSpPr>
          <p:grpSpPr bwMode="auto">
            <a:xfrm>
              <a:off x="312" y="768"/>
              <a:ext cx="3696" cy="785"/>
              <a:chOff x="288" y="720"/>
              <a:chExt cx="4608" cy="960"/>
            </a:xfrm>
          </p:grpSpPr>
          <p:sp>
            <p:nvSpPr>
              <p:cNvPr id="48222" name="AutoShape 8">
                <a:extLst>
                  <a:ext uri="{FF2B5EF4-FFF2-40B4-BE49-F238E27FC236}">
                    <a16:creationId xmlns:a16="http://schemas.microsoft.com/office/drawing/2014/main" id="{04B78925-3FD8-4341-8B2A-B0495DBFE5F3}"/>
                  </a:ext>
                </a:extLst>
              </p:cNvPr>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23" name="AutoShape 9">
                <a:extLst>
                  <a:ext uri="{FF2B5EF4-FFF2-40B4-BE49-F238E27FC236}">
                    <a16:creationId xmlns:a16="http://schemas.microsoft.com/office/drawing/2014/main" id="{C547CA03-71EF-E943-9F0C-D04598C10A04}"/>
                  </a:ext>
                </a:extLst>
              </p:cNvPr>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24" name="AutoShape 10">
                <a:extLst>
                  <a:ext uri="{FF2B5EF4-FFF2-40B4-BE49-F238E27FC236}">
                    <a16:creationId xmlns:a16="http://schemas.microsoft.com/office/drawing/2014/main" id="{0E63C4F7-0B82-3649-835C-0B7C2ADE63F6}"/>
                  </a:ext>
                </a:extLst>
              </p:cNvPr>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25" name="AutoShape 11">
                <a:extLst>
                  <a:ext uri="{FF2B5EF4-FFF2-40B4-BE49-F238E27FC236}">
                    <a16:creationId xmlns:a16="http://schemas.microsoft.com/office/drawing/2014/main" id="{B4137D27-2012-A441-9939-2B60708E2399}"/>
                  </a:ext>
                </a:extLst>
              </p:cNvPr>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26" name="AutoShape 12">
                <a:extLst>
                  <a:ext uri="{FF2B5EF4-FFF2-40B4-BE49-F238E27FC236}">
                    <a16:creationId xmlns:a16="http://schemas.microsoft.com/office/drawing/2014/main" id="{1328D6B9-1D63-9C44-BE00-79AC235A5AA3}"/>
                  </a:ext>
                </a:extLst>
              </p:cNvPr>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48207" name="Oval 13">
              <a:extLst>
                <a:ext uri="{FF2B5EF4-FFF2-40B4-BE49-F238E27FC236}">
                  <a16:creationId xmlns:a16="http://schemas.microsoft.com/office/drawing/2014/main" id="{3EE6C383-F943-B44E-889E-9E459F16CBBB}"/>
                </a:ext>
              </a:extLst>
            </p:cNvPr>
            <p:cNvSpPr>
              <a:spLocks noChangeArrowheads="1"/>
            </p:cNvSpPr>
            <p:nvPr/>
          </p:nvSpPr>
          <p:spPr bwMode="auto">
            <a:xfrm>
              <a:off x="340" y="784"/>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08" name="Text Box 14">
              <a:extLst>
                <a:ext uri="{FF2B5EF4-FFF2-40B4-BE49-F238E27FC236}">
                  <a16:creationId xmlns:a16="http://schemas.microsoft.com/office/drawing/2014/main" id="{6DF625D8-FECB-AA47-B037-ACB9AC61A369}"/>
                </a:ext>
              </a:extLst>
            </p:cNvPr>
            <p:cNvSpPr txBox="1">
              <a:spLocks noChangeArrowheads="1"/>
            </p:cNvSpPr>
            <p:nvPr/>
          </p:nvSpPr>
          <p:spPr bwMode="auto">
            <a:xfrm>
              <a:off x="316" y="766"/>
              <a:ext cx="16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1</a:t>
              </a:r>
            </a:p>
          </p:txBody>
        </p:sp>
        <p:sp>
          <p:nvSpPr>
            <p:cNvPr id="48209" name="Oval 15">
              <a:extLst>
                <a:ext uri="{FF2B5EF4-FFF2-40B4-BE49-F238E27FC236}">
                  <a16:creationId xmlns:a16="http://schemas.microsoft.com/office/drawing/2014/main" id="{3E4A5F4A-2258-B54D-AB45-C97A3FF78ED4}"/>
                </a:ext>
              </a:extLst>
            </p:cNvPr>
            <p:cNvSpPr>
              <a:spLocks noChangeArrowheads="1"/>
            </p:cNvSpPr>
            <p:nvPr/>
          </p:nvSpPr>
          <p:spPr bwMode="auto">
            <a:xfrm>
              <a:off x="336" y="118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10" name="Text Box 16">
              <a:extLst>
                <a:ext uri="{FF2B5EF4-FFF2-40B4-BE49-F238E27FC236}">
                  <a16:creationId xmlns:a16="http://schemas.microsoft.com/office/drawing/2014/main" id="{40A2D93A-1B5E-D240-8233-E110AC95054E}"/>
                </a:ext>
              </a:extLst>
            </p:cNvPr>
            <p:cNvSpPr txBox="1">
              <a:spLocks noChangeArrowheads="1"/>
            </p:cNvSpPr>
            <p:nvPr/>
          </p:nvSpPr>
          <p:spPr bwMode="auto">
            <a:xfrm>
              <a:off x="312" y="1170"/>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3</a:t>
              </a:r>
            </a:p>
          </p:txBody>
        </p:sp>
        <p:sp>
          <p:nvSpPr>
            <p:cNvPr id="48211" name="Oval 17">
              <a:extLst>
                <a:ext uri="{FF2B5EF4-FFF2-40B4-BE49-F238E27FC236}">
                  <a16:creationId xmlns:a16="http://schemas.microsoft.com/office/drawing/2014/main" id="{1A917895-96BB-2A4A-88BF-17633847EF5B}"/>
                </a:ext>
              </a:extLst>
            </p:cNvPr>
            <p:cNvSpPr>
              <a:spLocks noChangeArrowheads="1"/>
            </p:cNvSpPr>
            <p:nvPr/>
          </p:nvSpPr>
          <p:spPr bwMode="auto">
            <a:xfrm>
              <a:off x="1288" y="812"/>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12" name="Text Box 18">
              <a:extLst>
                <a:ext uri="{FF2B5EF4-FFF2-40B4-BE49-F238E27FC236}">
                  <a16:creationId xmlns:a16="http://schemas.microsoft.com/office/drawing/2014/main" id="{E6954419-F22F-5643-9E72-F6A12F78178A}"/>
                </a:ext>
              </a:extLst>
            </p:cNvPr>
            <p:cNvSpPr txBox="1">
              <a:spLocks noChangeArrowheads="1"/>
            </p:cNvSpPr>
            <p:nvPr/>
          </p:nvSpPr>
          <p:spPr bwMode="auto">
            <a:xfrm>
              <a:off x="1264" y="794"/>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4</a:t>
              </a:r>
            </a:p>
          </p:txBody>
        </p:sp>
        <p:sp>
          <p:nvSpPr>
            <p:cNvPr id="48213" name="Oval 19">
              <a:extLst>
                <a:ext uri="{FF2B5EF4-FFF2-40B4-BE49-F238E27FC236}">
                  <a16:creationId xmlns:a16="http://schemas.microsoft.com/office/drawing/2014/main" id="{E717FD54-B727-1547-8644-7842B849962E}"/>
                </a:ext>
              </a:extLst>
            </p:cNvPr>
            <p:cNvSpPr>
              <a:spLocks noChangeArrowheads="1"/>
            </p:cNvSpPr>
            <p:nvPr/>
          </p:nvSpPr>
          <p:spPr bwMode="auto">
            <a:xfrm>
              <a:off x="2216" y="80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14" name="Text Box 20">
              <a:extLst>
                <a:ext uri="{FF2B5EF4-FFF2-40B4-BE49-F238E27FC236}">
                  <a16:creationId xmlns:a16="http://schemas.microsoft.com/office/drawing/2014/main" id="{5E599C2B-B15C-C849-B6F2-5EA3529136B4}"/>
                </a:ext>
              </a:extLst>
            </p:cNvPr>
            <p:cNvSpPr txBox="1">
              <a:spLocks noChangeArrowheads="1"/>
            </p:cNvSpPr>
            <p:nvPr/>
          </p:nvSpPr>
          <p:spPr bwMode="auto">
            <a:xfrm>
              <a:off x="2193" y="790"/>
              <a:ext cx="1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5</a:t>
              </a:r>
            </a:p>
          </p:txBody>
        </p:sp>
        <p:sp>
          <p:nvSpPr>
            <p:cNvPr id="48215" name="Oval 21">
              <a:extLst>
                <a:ext uri="{FF2B5EF4-FFF2-40B4-BE49-F238E27FC236}">
                  <a16:creationId xmlns:a16="http://schemas.microsoft.com/office/drawing/2014/main" id="{A43D4C5E-2422-6D42-8091-45726097CA63}"/>
                </a:ext>
              </a:extLst>
            </p:cNvPr>
            <p:cNvSpPr>
              <a:spLocks noChangeArrowheads="1"/>
            </p:cNvSpPr>
            <p:nvPr/>
          </p:nvSpPr>
          <p:spPr bwMode="auto">
            <a:xfrm>
              <a:off x="3136" y="80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16" name="Text Box 22">
              <a:extLst>
                <a:ext uri="{FF2B5EF4-FFF2-40B4-BE49-F238E27FC236}">
                  <a16:creationId xmlns:a16="http://schemas.microsoft.com/office/drawing/2014/main" id="{16B1067F-5F15-0244-AFF5-6A864C88156B}"/>
                </a:ext>
              </a:extLst>
            </p:cNvPr>
            <p:cNvSpPr txBox="1">
              <a:spLocks noChangeArrowheads="1"/>
            </p:cNvSpPr>
            <p:nvPr/>
          </p:nvSpPr>
          <p:spPr bwMode="auto">
            <a:xfrm>
              <a:off x="3112" y="790"/>
              <a:ext cx="16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2</a:t>
              </a:r>
            </a:p>
          </p:txBody>
        </p:sp>
        <p:sp>
          <p:nvSpPr>
            <p:cNvPr id="48217" name="Text Box 23">
              <a:extLst>
                <a:ext uri="{FF2B5EF4-FFF2-40B4-BE49-F238E27FC236}">
                  <a16:creationId xmlns:a16="http://schemas.microsoft.com/office/drawing/2014/main" id="{BDFB79F0-EBE6-DD46-9C09-0D1BD0F9857A}"/>
                </a:ext>
              </a:extLst>
            </p:cNvPr>
            <p:cNvSpPr txBox="1">
              <a:spLocks noChangeArrowheads="1"/>
            </p:cNvSpPr>
            <p:nvPr/>
          </p:nvSpPr>
          <p:spPr bwMode="auto">
            <a:xfrm>
              <a:off x="416" y="766"/>
              <a:ext cx="28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Term</a:t>
              </a:r>
            </a:p>
          </p:txBody>
        </p:sp>
        <p:sp>
          <p:nvSpPr>
            <p:cNvPr id="48218" name="Text Box 24">
              <a:extLst>
                <a:ext uri="{FF2B5EF4-FFF2-40B4-BE49-F238E27FC236}">
                  <a16:creationId xmlns:a16="http://schemas.microsoft.com/office/drawing/2014/main" id="{72A625C2-DDFF-084A-B410-D30316FED37E}"/>
                </a:ext>
              </a:extLst>
            </p:cNvPr>
            <p:cNvSpPr txBox="1">
              <a:spLocks noChangeArrowheads="1"/>
            </p:cNvSpPr>
            <p:nvPr/>
          </p:nvSpPr>
          <p:spPr bwMode="auto">
            <a:xfrm>
              <a:off x="400" y="1174"/>
              <a:ext cx="64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Reminding Word</a:t>
              </a:r>
            </a:p>
          </p:txBody>
        </p:sp>
        <p:sp>
          <p:nvSpPr>
            <p:cNvPr id="48219" name="Text Box 25">
              <a:extLst>
                <a:ext uri="{FF2B5EF4-FFF2-40B4-BE49-F238E27FC236}">
                  <a16:creationId xmlns:a16="http://schemas.microsoft.com/office/drawing/2014/main" id="{62610B29-E857-D44A-B9A7-CE94A04B5AA7}"/>
                </a:ext>
              </a:extLst>
            </p:cNvPr>
            <p:cNvSpPr txBox="1">
              <a:spLocks noChangeArrowheads="1"/>
            </p:cNvSpPr>
            <p:nvPr/>
          </p:nvSpPr>
          <p:spPr bwMode="auto">
            <a:xfrm>
              <a:off x="1368" y="799"/>
              <a:ext cx="55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LINCing Story</a:t>
              </a:r>
            </a:p>
          </p:txBody>
        </p:sp>
        <p:sp>
          <p:nvSpPr>
            <p:cNvPr id="48220" name="Text Box 26">
              <a:extLst>
                <a:ext uri="{FF2B5EF4-FFF2-40B4-BE49-F238E27FC236}">
                  <a16:creationId xmlns:a16="http://schemas.microsoft.com/office/drawing/2014/main" id="{3345ADCE-56A7-7C4C-8A20-E8CA0BCC658A}"/>
                </a:ext>
              </a:extLst>
            </p:cNvPr>
            <p:cNvSpPr txBox="1">
              <a:spLocks noChangeArrowheads="1"/>
            </p:cNvSpPr>
            <p:nvPr/>
          </p:nvSpPr>
          <p:spPr bwMode="auto">
            <a:xfrm>
              <a:off x="2296" y="790"/>
              <a:ext cx="61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LINCing Picture</a:t>
              </a:r>
            </a:p>
          </p:txBody>
        </p:sp>
        <p:sp>
          <p:nvSpPr>
            <p:cNvPr id="48221" name="Text Box 27">
              <a:extLst>
                <a:ext uri="{FF2B5EF4-FFF2-40B4-BE49-F238E27FC236}">
                  <a16:creationId xmlns:a16="http://schemas.microsoft.com/office/drawing/2014/main" id="{9619AB3D-F802-1149-B76F-86447300AF10}"/>
                </a:ext>
              </a:extLst>
            </p:cNvPr>
            <p:cNvSpPr txBox="1">
              <a:spLocks noChangeArrowheads="1"/>
            </p:cNvSpPr>
            <p:nvPr/>
          </p:nvSpPr>
          <p:spPr bwMode="auto">
            <a:xfrm>
              <a:off x="3208" y="799"/>
              <a:ext cx="41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Definition</a:t>
              </a:r>
            </a:p>
          </p:txBody>
        </p:sp>
      </p:grpSp>
      <p:grpSp>
        <p:nvGrpSpPr>
          <p:cNvPr id="48133" name="Group 28">
            <a:extLst>
              <a:ext uri="{FF2B5EF4-FFF2-40B4-BE49-F238E27FC236}">
                <a16:creationId xmlns:a16="http://schemas.microsoft.com/office/drawing/2014/main" id="{D4CD2B9A-5970-B843-AEF6-C31478A333A9}"/>
              </a:ext>
            </a:extLst>
          </p:cNvPr>
          <p:cNvGrpSpPr>
            <a:grpSpLocks/>
          </p:cNvGrpSpPr>
          <p:nvPr/>
        </p:nvGrpSpPr>
        <p:grpSpPr bwMode="auto">
          <a:xfrm>
            <a:off x="1866900" y="2125663"/>
            <a:ext cx="5410200" cy="1152525"/>
            <a:chOff x="312" y="766"/>
            <a:chExt cx="3696" cy="787"/>
          </a:xfrm>
        </p:grpSpPr>
        <p:grpSp>
          <p:nvGrpSpPr>
            <p:cNvPr id="48185" name="Group 29">
              <a:extLst>
                <a:ext uri="{FF2B5EF4-FFF2-40B4-BE49-F238E27FC236}">
                  <a16:creationId xmlns:a16="http://schemas.microsoft.com/office/drawing/2014/main" id="{51477DDF-304F-2A47-B336-F22F283113B0}"/>
                </a:ext>
              </a:extLst>
            </p:cNvPr>
            <p:cNvGrpSpPr>
              <a:grpSpLocks/>
            </p:cNvGrpSpPr>
            <p:nvPr/>
          </p:nvGrpSpPr>
          <p:grpSpPr bwMode="auto">
            <a:xfrm>
              <a:off x="312" y="768"/>
              <a:ext cx="3696" cy="785"/>
              <a:chOff x="288" y="720"/>
              <a:chExt cx="4608" cy="960"/>
            </a:xfrm>
          </p:grpSpPr>
          <p:sp>
            <p:nvSpPr>
              <p:cNvPr id="48201" name="AutoShape 30">
                <a:extLst>
                  <a:ext uri="{FF2B5EF4-FFF2-40B4-BE49-F238E27FC236}">
                    <a16:creationId xmlns:a16="http://schemas.microsoft.com/office/drawing/2014/main" id="{E0068AD6-E49E-4440-B821-166D4509255F}"/>
                  </a:ext>
                </a:extLst>
              </p:cNvPr>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02" name="AutoShape 31">
                <a:extLst>
                  <a:ext uri="{FF2B5EF4-FFF2-40B4-BE49-F238E27FC236}">
                    <a16:creationId xmlns:a16="http://schemas.microsoft.com/office/drawing/2014/main" id="{79143D8B-0FC6-124F-A6EF-F24A64CBE310}"/>
                  </a:ext>
                </a:extLst>
              </p:cNvPr>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03" name="AutoShape 32">
                <a:extLst>
                  <a:ext uri="{FF2B5EF4-FFF2-40B4-BE49-F238E27FC236}">
                    <a16:creationId xmlns:a16="http://schemas.microsoft.com/office/drawing/2014/main" id="{EE200ABE-DBF7-024B-ADE7-A426E74A20E9}"/>
                  </a:ext>
                </a:extLst>
              </p:cNvPr>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04" name="AutoShape 33">
                <a:extLst>
                  <a:ext uri="{FF2B5EF4-FFF2-40B4-BE49-F238E27FC236}">
                    <a16:creationId xmlns:a16="http://schemas.microsoft.com/office/drawing/2014/main" id="{370ED0B6-E03F-A840-990B-C4005EA4A03F}"/>
                  </a:ext>
                </a:extLst>
              </p:cNvPr>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205" name="AutoShape 34">
                <a:extLst>
                  <a:ext uri="{FF2B5EF4-FFF2-40B4-BE49-F238E27FC236}">
                    <a16:creationId xmlns:a16="http://schemas.microsoft.com/office/drawing/2014/main" id="{E47C146A-4316-8541-AE5C-6165081C4B75}"/>
                  </a:ext>
                </a:extLst>
              </p:cNvPr>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48186" name="Oval 35">
              <a:extLst>
                <a:ext uri="{FF2B5EF4-FFF2-40B4-BE49-F238E27FC236}">
                  <a16:creationId xmlns:a16="http://schemas.microsoft.com/office/drawing/2014/main" id="{4265CDC9-9A33-B845-B11A-189205E87C0E}"/>
                </a:ext>
              </a:extLst>
            </p:cNvPr>
            <p:cNvSpPr>
              <a:spLocks noChangeArrowheads="1"/>
            </p:cNvSpPr>
            <p:nvPr/>
          </p:nvSpPr>
          <p:spPr bwMode="auto">
            <a:xfrm>
              <a:off x="340" y="784"/>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87" name="Text Box 36">
              <a:extLst>
                <a:ext uri="{FF2B5EF4-FFF2-40B4-BE49-F238E27FC236}">
                  <a16:creationId xmlns:a16="http://schemas.microsoft.com/office/drawing/2014/main" id="{777C2B1F-4F49-F441-BC1D-EBC15868D434}"/>
                </a:ext>
              </a:extLst>
            </p:cNvPr>
            <p:cNvSpPr txBox="1">
              <a:spLocks noChangeArrowheads="1"/>
            </p:cNvSpPr>
            <p:nvPr/>
          </p:nvSpPr>
          <p:spPr bwMode="auto">
            <a:xfrm>
              <a:off x="316" y="766"/>
              <a:ext cx="16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1</a:t>
              </a:r>
            </a:p>
          </p:txBody>
        </p:sp>
        <p:sp>
          <p:nvSpPr>
            <p:cNvPr id="48188" name="Oval 37">
              <a:extLst>
                <a:ext uri="{FF2B5EF4-FFF2-40B4-BE49-F238E27FC236}">
                  <a16:creationId xmlns:a16="http://schemas.microsoft.com/office/drawing/2014/main" id="{6AEC24FF-5F2F-7D40-9763-770420F5E8CD}"/>
                </a:ext>
              </a:extLst>
            </p:cNvPr>
            <p:cNvSpPr>
              <a:spLocks noChangeArrowheads="1"/>
            </p:cNvSpPr>
            <p:nvPr/>
          </p:nvSpPr>
          <p:spPr bwMode="auto">
            <a:xfrm>
              <a:off x="336" y="118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89" name="Text Box 38">
              <a:extLst>
                <a:ext uri="{FF2B5EF4-FFF2-40B4-BE49-F238E27FC236}">
                  <a16:creationId xmlns:a16="http://schemas.microsoft.com/office/drawing/2014/main" id="{455F7DD4-0A90-8C48-BE90-459C963CEB79}"/>
                </a:ext>
              </a:extLst>
            </p:cNvPr>
            <p:cNvSpPr txBox="1">
              <a:spLocks noChangeArrowheads="1"/>
            </p:cNvSpPr>
            <p:nvPr/>
          </p:nvSpPr>
          <p:spPr bwMode="auto">
            <a:xfrm>
              <a:off x="312" y="1170"/>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3</a:t>
              </a:r>
            </a:p>
          </p:txBody>
        </p:sp>
        <p:sp>
          <p:nvSpPr>
            <p:cNvPr id="48190" name="Oval 39">
              <a:extLst>
                <a:ext uri="{FF2B5EF4-FFF2-40B4-BE49-F238E27FC236}">
                  <a16:creationId xmlns:a16="http://schemas.microsoft.com/office/drawing/2014/main" id="{C5F079D8-498B-0141-A95F-B6AD4734BA34}"/>
                </a:ext>
              </a:extLst>
            </p:cNvPr>
            <p:cNvSpPr>
              <a:spLocks noChangeArrowheads="1"/>
            </p:cNvSpPr>
            <p:nvPr/>
          </p:nvSpPr>
          <p:spPr bwMode="auto">
            <a:xfrm>
              <a:off x="1288" y="812"/>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91" name="Text Box 40">
              <a:extLst>
                <a:ext uri="{FF2B5EF4-FFF2-40B4-BE49-F238E27FC236}">
                  <a16:creationId xmlns:a16="http://schemas.microsoft.com/office/drawing/2014/main" id="{0CF7AE63-907F-164D-BA1B-DA749FCBC3DA}"/>
                </a:ext>
              </a:extLst>
            </p:cNvPr>
            <p:cNvSpPr txBox="1">
              <a:spLocks noChangeArrowheads="1"/>
            </p:cNvSpPr>
            <p:nvPr/>
          </p:nvSpPr>
          <p:spPr bwMode="auto">
            <a:xfrm>
              <a:off x="1264" y="794"/>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4</a:t>
              </a:r>
            </a:p>
          </p:txBody>
        </p:sp>
        <p:sp>
          <p:nvSpPr>
            <p:cNvPr id="48192" name="Oval 41">
              <a:extLst>
                <a:ext uri="{FF2B5EF4-FFF2-40B4-BE49-F238E27FC236}">
                  <a16:creationId xmlns:a16="http://schemas.microsoft.com/office/drawing/2014/main" id="{C46B8CCF-0A1E-DC4A-BEA7-A3FADC3475FC}"/>
                </a:ext>
              </a:extLst>
            </p:cNvPr>
            <p:cNvSpPr>
              <a:spLocks noChangeArrowheads="1"/>
            </p:cNvSpPr>
            <p:nvPr/>
          </p:nvSpPr>
          <p:spPr bwMode="auto">
            <a:xfrm>
              <a:off x="2216" y="80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93" name="Text Box 42">
              <a:extLst>
                <a:ext uri="{FF2B5EF4-FFF2-40B4-BE49-F238E27FC236}">
                  <a16:creationId xmlns:a16="http://schemas.microsoft.com/office/drawing/2014/main" id="{BB5960AD-50E6-0E40-9A98-88B585DAF932}"/>
                </a:ext>
              </a:extLst>
            </p:cNvPr>
            <p:cNvSpPr txBox="1">
              <a:spLocks noChangeArrowheads="1"/>
            </p:cNvSpPr>
            <p:nvPr/>
          </p:nvSpPr>
          <p:spPr bwMode="auto">
            <a:xfrm>
              <a:off x="2193" y="790"/>
              <a:ext cx="1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5</a:t>
              </a:r>
            </a:p>
          </p:txBody>
        </p:sp>
        <p:sp>
          <p:nvSpPr>
            <p:cNvPr id="48194" name="Oval 43">
              <a:extLst>
                <a:ext uri="{FF2B5EF4-FFF2-40B4-BE49-F238E27FC236}">
                  <a16:creationId xmlns:a16="http://schemas.microsoft.com/office/drawing/2014/main" id="{226456D9-4646-C94B-ADA6-D83CDEAEA87F}"/>
                </a:ext>
              </a:extLst>
            </p:cNvPr>
            <p:cNvSpPr>
              <a:spLocks noChangeArrowheads="1"/>
            </p:cNvSpPr>
            <p:nvPr/>
          </p:nvSpPr>
          <p:spPr bwMode="auto">
            <a:xfrm>
              <a:off x="3136" y="80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95" name="Text Box 44">
              <a:extLst>
                <a:ext uri="{FF2B5EF4-FFF2-40B4-BE49-F238E27FC236}">
                  <a16:creationId xmlns:a16="http://schemas.microsoft.com/office/drawing/2014/main" id="{615DAFE2-5E1A-1949-A401-1FFBDDAE0614}"/>
                </a:ext>
              </a:extLst>
            </p:cNvPr>
            <p:cNvSpPr txBox="1">
              <a:spLocks noChangeArrowheads="1"/>
            </p:cNvSpPr>
            <p:nvPr/>
          </p:nvSpPr>
          <p:spPr bwMode="auto">
            <a:xfrm>
              <a:off x="3112" y="790"/>
              <a:ext cx="16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2</a:t>
              </a:r>
            </a:p>
          </p:txBody>
        </p:sp>
        <p:sp>
          <p:nvSpPr>
            <p:cNvPr id="48196" name="Text Box 45">
              <a:extLst>
                <a:ext uri="{FF2B5EF4-FFF2-40B4-BE49-F238E27FC236}">
                  <a16:creationId xmlns:a16="http://schemas.microsoft.com/office/drawing/2014/main" id="{F073FB9B-529B-8045-AF81-762E85512E29}"/>
                </a:ext>
              </a:extLst>
            </p:cNvPr>
            <p:cNvSpPr txBox="1">
              <a:spLocks noChangeArrowheads="1"/>
            </p:cNvSpPr>
            <p:nvPr/>
          </p:nvSpPr>
          <p:spPr bwMode="auto">
            <a:xfrm>
              <a:off x="416" y="766"/>
              <a:ext cx="28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Term</a:t>
              </a:r>
            </a:p>
          </p:txBody>
        </p:sp>
        <p:sp>
          <p:nvSpPr>
            <p:cNvPr id="48197" name="Text Box 46">
              <a:extLst>
                <a:ext uri="{FF2B5EF4-FFF2-40B4-BE49-F238E27FC236}">
                  <a16:creationId xmlns:a16="http://schemas.microsoft.com/office/drawing/2014/main" id="{0CCC048A-E653-8E4F-BB3C-A6D07BBB9B1E}"/>
                </a:ext>
              </a:extLst>
            </p:cNvPr>
            <p:cNvSpPr txBox="1">
              <a:spLocks noChangeArrowheads="1"/>
            </p:cNvSpPr>
            <p:nvPr/>
          </p:nvSpPr>
          <p:spPr bwMode="auto">
            <a:xfrm>
              <a:off x="400" y="1174"/>
              <a:ext cx="64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Reminding Word</a:t>
              </a:r>
            </a:p>
          </p:txBody>
        </p:sp>
        <p:sp>
          <p:nvSpPr>
            <p:cNvPr id="48198" name="Text Box 47">
              <a:extLst>
                <a:ext uri="{FF2B5EF4-FFF2-40B4-BE49-F238E27FC236}">
                  <a16:creationId xmlns:a16="http://schemas.microsoft.com/office/drawing/2014/main" id="{E2469858-76E7-254D-8C14-226B986ED4CB}"/>
                </a:ext>
              </a:extLst>
            </p:cNvPr>
            <p:cNvSpPr txBox="1">
              <a:spLocks noChangeArrowheads="1"/>
            </p:cNvSpPr>
            <p:nvPr/>
          </p:nvSpPr>
          <p:spPr bwMode="auto">
            <a:xfrm>
              <a:off x="1368" y="799"/>
              <a:ext cx="55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LINCing Story</a:t>
              </a:r>
            </a:p>
          </p:txBody>
        </p:sp>
        <p:sp>
          <p:nvSpPr>
            <p:cNvPr id="48199" name="Text Box 48">
              <a:extLst>
                <a:ext uri="{FF2B5EF4-FFF2-40B4-BE49-F238E27FC236}">
                  <a16:creationId xmlns:a16="http://schemas.microsoft.com/office/drawing/2014/main" id="{A49BC8C8-251D-F54C-A208-B1922F68BA7D}"/>
                </a:ext>
              </a:extLst>
            </p:cNvPr>
            <p:cNvSpPr txBox="1">
              <a:spLocks noChangeArrowheads="1"/>
            </p:cNvSpPr>
            <p:nvPr/>
          </p:nvSpPr>
          <p:spPr bwMode="auto">
            <a:xfrm>
              <a:off x="2296" y="790"/>
              <a:ext cx="61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LINCing Picture</a:t>
              </a:r>
            </a:p>
          </p:txBody>
        </p:sp>
        <p:sp>
          <p:nvSpPr>
            <p:cNvPr id="48200" name="Text Box 49">
              <a:extLst>
                <a:ext uri="{FF2B5EF4-FFF2-40B4-BE49-F238E27FC236}">
                  <a16:creationId xmlns:a16="http://schemas.microsoft.com/office/drawing/2014/main" id="{1F983BD2-8EA1-3547-804E-E7C48EDDD801}"/>
                </a:ext>
              </a:extLst>
            </p:cNvPr>
            <p:cNvSpPr txBox="1">
              <a:spLocks noChangeArrowheads="1"/>
            </p:cNvSpPr>
            <p:nvPr/>
          </p:nvSpPr>
          <p:spPr bwMode="auto">
            <a:xfrm>
              <a:off x="3208" y="799"/>
              <a:ext cx="41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Definition</a:t>
              </a:r>
            </a:p>
          </p:txBody>
        </p:sp>
      </p:grpSp>
      <p:grpSp>
        <p:nvGrpSpPr>
          <p:cNvPr id="48134" name="Group 50">
            <a:extLst>
              <a:ext uri="{FF2B5EF4-FFF2-40B4-BE49-F238E27FC236}">
                <a16:creationId xmlns:a16="http://schemas.microsoft.com/office/drawing/2014/main" id="{65C077C2-6AD6-6647-B4A9-2BBFC770C76E}"/>
              </a:ext>
            </a:extLst>
          </p:cNvPr>
          <p:cNvGrpSpPr>
            <a:grpSpLocks/>
          </p:cNvGrpSpPr>
          <p:nvPr/>
        </p:nvGrpSpPr>
        <p:grpSpPr bwMode="auto">
          <a:xfrm>
            <a:off x="1866900" y="3397250"/>
            <a:ext cx="5410200" cy="1152525"/>
            <a:chOff x="312" y="766"/>
            <a:chExt cx="3696" cy="787"/>
          </a:xfrm>
        </p:grpSpPr>
        <p:grpSp>
          <p:nvGrpSpPr>
            <p:cNvPr id="48164" name="Group 51">
              <a:extLst>
                <a:ext uri="{FF2B5EF4-FFF2-40B4-BE49-F238E27FC236}">
                  <a16:creationId xmlns:a16="http://schemas.microsoft.com/office/drawing/2014/main" id="{06623CBB-15D7-8841-8B2A-A6BA7944C0EA}"/>
                </a:ext>
              </a:extLst>
            </p:cNvPr>
            <p:cNvGrpSpPr>
              <a:grpSpLocks/>
            </p:cNvGrpSpPr>
            <p:nvPr/>
          </p:nvGrpSpPr>
          <p:grpSpPr bwMode="auto">
            <a:xfrm>
              <a:off x="312" y="768"/>
              <a:ext cx="3696" cy="785"/>
              <a:chOff x="288" y="720"/>
              <a:chExt cx="4608" cy="960"/>
            </a:xfrm>
          </p:grpSpPr>
          <p:sp>
            <p:nvSpPr>
              <p:cNvPr id="48180" name="AutoShape 52">
                <a:extLst>
                  <a:ext uri="{FF2B5EF4-FFF2-40B4-BE49-F238E27FC236}">
                    <a16:creationId xmlns:a16="http://schemas.microsoft.com/office/drawing/2014/main" id="{EF835491-BDCB-2945-B56C-1B1E763C9447}"/>
                  </a:ext>
                </a:extLst>
              </p:cNvPr>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81" name="AutoShape 53">
                <a:extLst>
                  <a:ext uri="{FF2B5EF4-FFF2-40B4-BE49-F238E27FC236}">
                    <a16:creationId xmlns:a16="http://schemas.microsoft.com/office/drawing/2014/main" id="{27CE308A-9A9A-8747-B872-57219958E203}"/>
                  </a:ext>
                </a:extLst>
              </p:cNvPr>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82" name="AutoShape 54">
                <a:extLst>
                  <a:ext uri="{FF2B5EF4-FFF2-40B4-BE49-F238E27FC236}">
                    <a16:creationId xmlns:a16="http://schemas.microsoft.com/office/drawing/2014/main" id="{8233CE88-E144-9545-9C79-DA0214E8184E}"/>
                  </a:ext>
                </a:extLst>
              </p:cNvPr>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83" name="AutoShape 55">
                <a:extLst>
                  <a:ext uri="{FF2B5EF4-FFF2-40B4-BE49-F238E27FC236}">
                    <a16:creationId xmlns:a16="http://schemas.microsoft.com/office/drawing/2014/main" id="{CFF538AD-BC88-BA4E-9893-735A59B46AA3}"/>
                  </a:ext>
                </a:extLst>
              </p:cNvPr>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84" name="AutoShape 56">
                <a:extLst>
                  <a:ext uri="{FF2B5EF4-FFF2-40B4-BE49-F238E27FC236}">
                    <a16:creationId xmlns:a16="http://schemas.microsoft.com/office/drawing/2014/main" id="{D5776650-8B1D-574F-B319-B8BD07867BC2}"/>
                  </a:ext>
                </a:extLst>
              </p:cNvPr>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48165" name="Oval 57">
              <a:extLst>
                <a:ext uri="{FF2B5EF4-FFF2-40B4-BE49-F238E27FC236}">
                  <a16:creationId xmlns:a16="http://schemas.microsoft.com/office/drawing/2014/main" id="{B5C09C08-6B3D-5142-A5DD-42EC7294A69B}"/>
                </a:ext>
              </a:extLst>
            </p:cNvPr>
            <p:cNvSpPr>
              <a:spLocks noChangeArrowheads="1"/>
            </p:cNvSpPr>
            <p:nvPr/>
          </p:nvSpPr>
          <p:spPr bwMode="auto">
            <a:xfrm>
              <a:off x="340" y="784"/>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66" name="Text Box 58">
              <a:extLst>
                <a:ext uri="{FF2B5EF4-FFF2-40B4-BE49-F238E27FC236}">
                  <a16:creationId xmlns:a16="http://schemas.microsoft.com/office/drawing/2014/main" id="{011068E1-45D3-3D45-B6E2-D7DDE925FD04}"/>
                </a:ext>
              </a:extLst>
            </p:cNvPr>
            <p:cNvSpPr txBox="1">
              <a:spLocks noChangeArrowheads="1"/>
            </p:cNvSpPr>
            <p:nvPr/>
          </p:nvSpPr>
          <p:spPr bwMode="auto">
            <a:xfrm>
              <a:off x="316" y="766"/>
              <a:ext cx="16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1</a:t>
              </a:r>
            </a:p>
          </p:txBody>
        </p:sp>
        <p:sp>
          <p:nvSpPr>
            <p:cNvPr id="48167" name="Oval 59">
              <a:extLst>
                <a:ext uri="{FF2B5EF4-FFF2-40B4-BE49-F238E27FC236}">
                  <a16:creationId xmlns:a16="http://schemas.microsoft.com/office/drawing/2014/main" id="{F3B3944A-E647-E14E-9EDA-22EEC3C48DDF}"/>
                </a:ext>
              </a:extLst>
            </p:cNvPr>
            <p:cNvSpPr>
              <a:spLocks noChangeArrowheads="1"/>
            </p:cNvSpPr>
            <p:nvPr/>
          </p:nvSpPr>
          <p:spPr bwMode="auto">
            <a:xfrm>
              <a:off x="336" y="118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68" name="Text Box 60">
              <a:extLst>
                <a:ext uri="{FF2B5EF4-FFF2-40B4-BE49-F238E27FC236}">
                  <a16:creationId xmlns:a16="http://schemas.microsoft.com/office/drawing/2014/main" id="{7CE6FDF8-6BC6-5341-A88F-493DC0DEE482}"/>
                </a:ext>
              </a:extLst>
            </p:cNvPr>
            <p:cNvSpPr txBox="1">
              <a:spLocks noChangeArrowheads="1"/>
            </p:cNvSpPr>
            <p:nvPr/>
          </p:nvSpPr>
          <p:spPr bwMode="auto">
            <a:xfrm>
              <a:off x="312" y="1170"/>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3</a:t>
              </a:r>
            </a:p>
          </p:txBody>
        </p:sp>
        <p:sp>
          <p:nvSpPr>
            <p:cNvPr id="48169" name="Oval 61">
              <a:extLst>
                <a:ext uri="{FF2B5EF4-FFF2-40B4-BE49-F238E27FC236}">
                  <a16:creationId xmlns:a16="http://schemas.microsoft.com/office/drawing/2014/main" id="{C2E75AD9-2B53-2E42-ACE6-CDB0DB83F9B1}"/>
                </a:ext>
              </a:extLst>
            </p:cNvPr>
            <p:cNvSpPr>
              <a:spLocks noChangeArrowheads="1"/>
            </p:cNvSpPr>
            <p:nvPr/>
          </p:nvSpPr>
          <p:spPr bwMode="auto">
            <a:xfrm>
              <a:off x="1288" y="812"/>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70" name="Text Box 62">
              <a:extLst>
                <a:ext uri="{FF2B5EF4-FFF2-40B4-BE49-F238E27FC236}">
                  <a16:creationId xmlns:a16="http://schemas.microsoft.com/office/drawing/2014/main" id="{F54F513B-6F62-EA4A-8EC6-32A5FB824629}"/>
                </a:ext>
              </a:extLst>
            </p:cNvPr>
            <p:cNvSpPr txBox="1">
              <a:spLocks noChangeArrowheads="1"/>
            </p:cNvSpPr>
            <p:nvPr/>
          </p:nvSpPr>
          <p:spPr bwMode="auto">
            <a:xfrm>
              <a:off x="1264" y="794"/>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4</a:t>
              </a:r>
            </a:p>
          </p:txBody>
        </p:sp>
        <p:sp>
          <p:nvSpPr>
            <p:cNvPr id="48171" name="Oval 63">
              <a:extLst>
                <a:ext uri="{FF2B5EF4-FFF2-40B4-BE49-F238E27FC236}">
                  <a16:creationId xmlns:a16="http://schemas.microsoft.com/office/drawing/2014/main" id="{1E43BA3C-D763-B04E-8494-1BE8D782FE15}"/>
                </a:ext>
              </a:extLst>
            </p:cNvPr>
            <p:cNvSpPr>
              <a:spLocks noChangeArrowheads="1"/>
            </p:cNvSpPr>
            <p:nvPr/>
          </p:nvSpPr>
          <p:spPr bwMode="auto">
            <a:xfrm>
              <a:off x="2216" y="80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72" name="Text Box 64">
              <a:extLst>
                <a:ext uri="{FF2B5EF4-FFF2-40B4-BE49-F238E27FC236}">
                  <a16:creationId xmlns:a16="http://schemas.microsoft.com/office/drawing/2014/main" id="{A18B8EBD-4E64-BA40-83C6-F0E62054C4D3}"/>
                </a:ext>
              </a:extLst>
            </p:cNvPr>
            <p:cNvSpPr txBox="1">
              <a:spLocks noChangeArrowheads="1"/>
            </p:cNvSpPr>
            <p:nvPr/>
          </p:nvSpPr>
          <p:spPr bwMode="auto">
            <a:xfrm>
              <a:off x="2193" y="790"/>
              <a:ext cx="1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5</a:t>
              </a:r>
            </a:p>
          </p:txBody>
        </p:sp>
        <p:sp>
          <p:nvSpPr>
            <p:cNvPr id="48173" name="Oval 65">
              <a:extLst>
                <a:ext uri="{FF2B5EF4-FFF2-40B4-BE49-F238E27FC236}">
                  <a16:creationId xmlns:a16="http://schemas.microsoft.com/office/drawing/2014/main" id="{DA14ED70-DFE7-AC49-AD67-8F84F69945F5}"/>
                </a:ext>
              </a:extLst>
            </p:cNvPr>
            <p:cNvSpPr>
              <a:spLocks noChangeArrowheads="1"/>
            </p:cNvSpPr>
            <p:nvPr/>
          </p:nvSpPr>
          <p:spPr bwMode="auto">
            <a:xfrm>
              <a:off x="3136" y="80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74" name="Text Box 66">
              <a:extLst>
                <a:ext uri="{FF2B5EF4-FFF2-40B4-BE49-F238E27FC236}">
                  <a16:creationId xmlns:a16="http://schemas.microsoft.com/office/drawing/2014/main" id="{A07078AF-DA7D-F641-ADCD-511A92FC5E33}"/>
                </a:ext>
              </a:extLst>
            </p:cNvPr>
            <p:cNvSpPr txBox="1">
              <a:spLocks noChangeArrowheads="1"/>
            </p:cNvSpPr>
            <p:nvPr/>
          </p:nvSpPr>
          <p:spPr bwMode="auto">
            <a:xfrm>
              <a:off x="3112" y="790"/>
              <a:ext cx="16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2</a:t>
              </a:r>
            </a:p>
          </p:txBody>
        </p:sp>
        <p:sp>
          <p:nvSpPr>
            <p:cNvPr id="48175" name="Text Box 67">
              <a:extLst>
                <a:ext uri="{FF2B5EF4-FFF2-40B4-BE49-F238E27FC236}">
                  <a16:creationId xmlns:a16="http://schemas.microsoft.com/office/drawing/2014/main" id="{C6E831E4-0B09-7741-B5F9-F7222043C6DD}"/>
                </a:ext>
              </a:extLst>
            </p:cNvPr>
            <p:cNvSpPr txBox="1">
              <a:spLocks noChangeArrowheads="1"/>
            </p:cNvSpPr>
            <p:nvPr/>
          </p:nvSpPr>
          <p:spPr bwMode="auto">
            <a:xfrm>
              <a:off x="416" y="766"/>
              <a:ext cx="28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Term</a:t>
              </a:r>
            </a:p>
          </p:txBody>
        </p:sp>
        <p:sp>
          <p:nvSpPr>
            <p:cNvPr id="48176" name="Text Box 68">
              <a:extLst>
                <a:ext uri="{FF2B5EF4-FFF2-40B4-BE49-F238E27FC236}">
                  <a16:creationId xmlns:a16="http://schemas.microsoft.com/office/drawing/2014/main" id="{1095757C-1380-6643-A893-81A7F4CF9144}"/>
                </a:ext>
              </a:extLst>
            </p:cNvPr>
            <p:cNvSpPr txBox="1">
              <a:spLocks noChangeArrowheads="1"/>
            </p:cNvSpPr>
            <p:nvPr/>
          </p:nvSpPr>
          <p:spPr bwMode="auto">
            <a:xfrm>
              <a:off x="400" y="1174"/>
              <a:ext cx="64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Reminding Word</a:t>
              </a:r>
            </a:p>
          </p:txBody>
        </p:sp>
        <p:sp>
          <p:nvSpPr>
            <p:cNvPr id="48177" name="Text Box 69">
              <a:extLst>
                <a:ext uri="{FF2B5EF4-FFF2-40B4-BE49-F238E27FC236}">
                  <a16:creationId xmlns:a16="http://schemas.microsoft.com/office/drawing/2014/main" id="{B1A88F5E-EE2E-9B4A-81E7-961FAE220D60}"/>
                </a:ext>
              </a:extLst>
            </p:cNvPr>
            <p:cNvSpPr txBox="1">
              <a:spLocks noChangeArrowheads="1"/>
            </p:cNvSpPr>
            <p:nvPr/>
          </p:nvSpPr>
          <p:spPr bwMode="auto">
            <a:xfrm>
              <a:off x="1368" y="799"/>
              <a:ext cx="55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LINCing Story</a:t>
              </a:r>
            </a:p>
          </p:txBody>
        </p:sp>
        <p:sp>
          <p:nvSpPr>
            <p:cNvPr id="48178" name="Text Box 70">
              <a:extLst>
                <a:ext uri="{FF2B5EF4-FFF2-40B4-BE49-F238E27FC236}">
                  <a16:creationId xmlns:a16="http://schemas.microsoft.com/office/drawing/2014/main" id="{BE3CE9AB-C7D2-F641-A34C-510A98568E77}"/>
                </a:ext>
              </a:extLst>
            </p:cNvPr>
            <p:cNvSpPr txBox="1">
              <a:spLocks noChangeArrowheads="1"/>
            </p:cNvSpPr>
            <p:nvPr/>
          </p:nvSpPr>
          <p:spPr bwMode="auto">
            <a:xfrm>
              <a:off x="2296" y="790"/>
              <a:ext cx="61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LINCing Picture</a:t>
              </a:r>
            </a:p>
          </p:txBody>
        </p:sp>
        <p:sp>
          <p:nvSpPr>
            <p:cNvPr id="48179" name="Text Box 71">
              <a:extLst>
                <a:ext uri="{FF2B5EF4-FFF2-40B4-BE49-F238E27FC236}">
                  <a16:creationId xmlns:a16="http://schemas.microsoft.com/office/drawing/2014/main" id="{C4D25B6D-E330-154B-880E-F14041E0C75A}"/>
                </a:ext>
              </a:extLst>
            </p:cNvPr>
            <p:cNvSpPr txBox="1">
              <a:spLocks noChangeArrowheads="1"/>
            </p:cNvSpPr>
            <p:nvPr/>
          </p:nvSpPr>
          <p:spPr bwMode="auto">
            <a:xfrm>
              <a:off x="3208" y="799"/>
              <a:ext cx="41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Definition</a:t>
              </a:r>
            </a:p>
          </p:txBody>
        </p:sp>
      </p:grpSp>
      <p:grpSp>
        <p:nvGrpSpPr>
          <p:cNvPr id="48135" name="Group 72">
            <a:extLst>
              <a:ext uri="{FF2B5EF4-FFF2-40B4-BE49-F238E27FC236}">
                <a16:creationId xmlns:a16="http://schemas.microsoft.com/office/drawing/2014/main" id="{5D9431E4-1B55-DC41-BF30-A8C9BCA14CC3}"/>
              </a:ext>
            </a:extLst>
          </p:cNvPr>
          <p:cNvGrpSpPr>
            <a:grpSpLocks/>
          </p:cNvGrpSpPr>
          <p:nvPr/>
        </p:nvGrpSpPr>
        <p:grpSpPr bwMode="auto">
          <a:xfrm>
            <a:off x="1866900" y="4643438"/>
            <a:ext cx="5410200" cy="1152525"/>
            <a:chOff x="312" y="766"/>
            <a:chExt cx="3696" cy="787"/>
          </a:xfrm>
        </p:grpSpPr>
        <p:grpSp>
          <p:nvGrpSpPr>
            <p:cNvPr id="48143" name="Group 73">
              <a:extLst>
                <a:ext uri="{FF2B5EF4-FFF2-40B4-BE49-F238E27FC236}">
                  <a16:creationId xmlns:a16="http://schemas.microsoft.com/office/drawing/2014/main" id="{44D78D69-25A1-264C-B6F0-5EF7358FE164}"/>
                </a:ext>
              </a:extLst>
            </p:cNvPr>
            <p:cNvGrpSpPr>
              <a:grpSpLocks/>
            </p:cNvGrpSpPr>
            <p:nvPr/>
          </p:nvGrpSpPr>
          <p:grpSpPr bwMode="auto">
            <a:xfrm>
              <a:off x="312" y="768"/>
              <a:ext cx="3696" cy="785"/>
              <a:chOff x="288" y="720"/>
              <a:chExt cx="4608" cy="960"/>
            </a:xfrm>
          </p:grpSpPr>
          <p:sp>
            <p:nvSpPr>
              <p:cNvPr id="48159" name="AutoShape 74">
                <a:extLst>
                  <a:ext uri="{FF2B5EF4-FFF2-40B4-BE49-F238E27FC236}">
                    <a16:creationId xmlns:a16="http://schemas.microsoft.com/office/drawing/2014/main" id="{90BFC837-C3CA-654F-A52E-2906084D677D}"/>
                  </a:ext>
                </a:extLst>
              </p:cNvPr>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60" name="AutoShape 75">
                <a:extLst>
                  <a:ext uri="{FF2B5EF4-FFF2-40B4-BE49-F238E27FC236}">
                    <a16:creationId xmlns:a16="http://schemas.microsoft.com/office/drawing/2014/main" id="{688CC69E-A093-EC4A-8A6D-D9221976305B}"/>
                  </a:ext>
                </a:extLst>
              </p:cNvPr>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61" name="AutoShape 76">
                <a:extLst>
                  <a:ext uri="{FF2B5EF4-FFF2-40B4-BE49-F238E27FC236}">
                    <a16:creationId xmlns:a16="http://schemas.microsoft.com/office/drawing/2014/main" id="{A67FF274-DA21-8549-947D-EA2C3C00C2FB}"/>
                  </a:ext>
                </a:extLst>
              </p:cNvPr>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62" name="AutoShape 77">
                <a:extLst>
                  <a:ext uri="{FF2B5EF4-FFF2-40B4-BE49-F238E27FC236}">
                    <a16:creationId xmlns:a16="http://schemas.microsoft.com/office/drawing/2014/main" id="{8C82F454-34DB-1B4B-9BD1-93AF32410E47}"/>
                  </a:ext>
                </a:extLst>
              </p:cNvPr>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63" name="AutoShape 78">
                <a:extLst>
                  <a:ext uri="{FF2B5EF4-FFF2-40B4-BE49-F238E27FC236}">
                    <a16:creationId xmlns:a16="http://schemas.microsoft.com/office/drawing/2014/main" id="{8CA5FA78-1A10-8343-B772-E1369FAAAA47}"/>
                  </a:ext>
                </a:extLst>
              </p:cNvPr>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48144" name="Oval 79">
              <a:extLst>
                <a:ext uri="{FF2B5EF4-FFF2-40B4-BE49-F238E27FC236}">
                  <a16:creationId xmlns:a16="http://schemas.microsoft.com/office/drawing/2014/main" id="{9275AF7A-F362-7044-8CE3-3C5E1A58C7C3}"/>
                </a:ext>
              </a:extLst>
            </p:cNvPr>
            <p:cNvSpPr>
              <a:spLocks noChangeArrowheads="1"/>
            </p:cNvSpPr>
            <p:nvPr/>
          </p:nvSpPr>
          <p:spPr bwMode="auto">
            <a:xfrm>
              <a:off x="340" y="784"/>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45" name="Text Box 80">
              <a:extLst>
                <a:ext uri="{FF2B5EF4-FFF2-40B4-BE49-F238E27FC236}">
                  <a16:creationId xmlns:a16="http://schemas.microsoft.com/office/drawing/2014/main" id="{5BFF8473-B9CD-C64E-8D2E-070B5E1D9BD1}"/>
                </a:ext>
              </a:extLst>
            </p:cNvPr>
            <p:cNvSpPr txBox="1">
              <a:spLocks noChangeArrowheads="1"/>
            </p:cNvSpPr>
            <p:nvPr/>
          </p:nvSpPr>
          <p:spPr bwMode="auto">
            <a:xfrm>
              <a:off x="316" y="766"/>
              <a:ext cx="16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1</a:t>
              </a:r>
            </a:p>
          </p:txBody>
        </p:sp>
        <p:sp>
          <p:nvSpPr>
            <p:cNvPr id="48146" name="Oval 81">
              <a:extLst>
                <a:ext uri="{FF2B5EF4-FFF2-40B4-BE49-F238E27FC236}">
                  <a16:creationId xmlns:a16="http://schemas.microsoft.com/office/drawing/2014/main" id="{A2BE1E04-77CB-1441-8C29-0B4D4A6D082A}"/>
                </a:ext>
              </a:extLst>
            </p:cNvPr>
            <p:cNvSpPr>
              <a:spLocks noChangeArrowheads="1"/>
            </p:cNvSpPr>
            <p:nvPr/>
          </p:nvSpPr>
          <p:spPr bwMode="auto">
            <a:xfrm>
              <a:off x="336" y="118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47" name="Text Box 82">
              <a:extLst>
                <a:ext uri="{FF2B5EF4-FFF2-40B4-BE49-F238E27FC236}">
                  <a16:creationId xmlns:a16="http://schemas.microsoft.com/office/drawing/2014/main" id="{057CBBA9-4C36-9F45-AF83-F7298E5B67F4}"/>
                </a:ext>
              </a:extLst>
            </p:cNvPr>
            <p:cNvSpPr txBox="1">
              <a:spLocks noChangeArrowheads="1"/>
            </p:cNvSpPr>
            <p:nvPr/>
          </p:nvSpPr>
          <p:spPr bwMode="auto">
            <a:xfrm>
              <a:off x="312" y="1170"/>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3</a:t>
              </a:r>
            </a:p>
          </p:txBody>
        </p:sp>
        <p:sp>
          <p:nvSpPr>
            <p:cNvPr id="48148" name="Oval 83">
              <a:extLst>
                <a:ext uri="{FF2B5EF4-FFF2-40B4-BE49-F238E27FC236}">
                  <a16:creationId xmlns:a16="http://schemas.microsoft.com/office/drawing/2014/main" id="{C7737728-525D-834A-BBA7-0B6937FE0834}"/>
                </a:ext>
              </a:extLst>
            </p:cNvPr>
            <p:cNvSpPr>
              <a:spLocks noChangeArrowheads="1"/>
            </p:cNvSpPr>
            <p:nvPr/>
          </p:nvSpPr>
          <p:spPr bwMode="auto">
            <a:xfrm>
              <a:off x="1288" y="812"/>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49" name="Text Box 84">
              <a:extLst>
                <a:ext uri="{FF2B5EF4-FFF2-40B4-BE49-F238E27FC236}">
                  <a16:creationId xmlns:a16="http://schemas.microsoft.com/office/drawing/2014/main" id="{9D67761D-C0AE-0C42-9D2F-FD0E67E71615}"/>
                </a:ext>
              </a:extLst>
            </p:cNvPr>
            <p:cNvSpPr txBox="1">
              <a:spLocks noChangeArrowheads="1"/>
            </p:cNvSpPr>
            <p:nvPr/>
          </p:nvSpPr>
          <p:spPr bwMode="auto">
            <a:xfrm>
              <a:off x="1264" y="794"/>
              <a:ext cx="16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4</a:t>
              </a:r>
            </a:p>
          </p:txBody>
        </p:sp>
        <p:sp>
          <p:nvSpPr>
            <p:cNvPr id="48150" name="Oval 85">
              <a:extLst>
                <a:ext uri="{FF2B5EF4-FFF2-40B4-BE49-F238E27FC236}">
                  <a16:creationId xmlns:a16="http://schemas.microsoft.com/office/drawing/2014/main" id="{2F26A832-659B-7F4E-BE03-BB54D0AF221F}"/>
                </a:ext>
              </a:extLst>
            </p:cNvPr>
            <p:cNvSpPr>
              <a:spLocks noChangeArrowheads="1"/>
            </p:cNvSpPr>
            <p:nvPr/>
          </p:nvSpPr>
          <p:spPr bwMode="auto">
            <a:xfrm>
              <a:off x="2216" y="80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51" name="Text Box 86">
              <a:extLst>
                <a:ext uri="{FF2B5EF4-FFF2-40B4-BE49-F238E27FC236}">
                  <a16:creationId xmlns:a16="http://schemas.microsoft.com/office/drawing/2014/main" id="{DD271615-1E9F-B648-A696-658DFD505CB2}"/>
                </a:ext>
              </a:extLst>
            </p:cNvPr>
            <p:cNvSpPr txBox="1">
              <a:spLocks noChangeArrowheads="1"/>
            </p:cNvSpPr>
            <p:nvPr/>
          </p:nvSpPr>
          <p:spPr bwMode="auto">
            <a:xfrm>
              <a:off x="2193" y="790"/>
              <a:ext cx="1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5</a:t>
              </a:r>
            </a:p>
          </p:txBody>
        </p:sp>
        <p:sp>
          <p:nvSpPr>
            <p:cNvPr id="48152" name="Oval 87">
              <a:extLst>
                <a:ext uri="{FF2B5EF4-FFF2-40B4-BE49-F238E27FC236}">
                  <a16:creationId xmlns:a16="http://schemas.microsoft.com/office/drawing/2014/main" id="{B9F73D62-2602-534C-A1A7-63B19690C074}"/>
                </a:ext>
              </a:extLst>
            </p:cNvPr>
            <p:cNvSpPr>
              <a:spLocks noChangeArrowheads="1"/>
            </p:cNvSpPr>
            <p:nvPr/>
          </p:nvSpPr>
          <p:spPr bwMode="auto">
            <a:xfrm>
              <a:off x="3136" y="808"/>
              <a:ext cx="96" cy="96"/>
            </a:xfrm>
            <a:prstGeom prst="ellipse">
              <a:avLst/>
            </a:prstGeom>
            <a:solidFill>
              <a:schemeClr val="bg1"/>
            </a:solidFill>
            <a:ln w="9525">
              <a:solidFill>
                <a:schemeClr val="tx1"/>
              </a:solidFill>
              <a:round/>
              <a:headEnd/>
              <a:tailEnd/>
            </a:ln>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8153" name="Text Box 88">
              <a:extLst>
                <a:ext uri="{FF2B5EF4-FFF2-40B4-BE49-F238E27FC236}">
                  <a16:creationId xmlns:a16="http://schemas.microsoft.com/office/drawing/2014/main" id="{373718FD-ACCD-B54C-8847-7272E2A47259}"/>
                </a:ext>
              </a:extLst>
            </p:cNvPr>
            <p:cNvSpPr txBox="1">
              <a:spLocks noChangeArrowheads="1"/>
            </p:cNvSpPr>
            <p:nvPr/>
          </p:nvSpPr>
          <p:spPr bwMode="auto">
            <a:xfrm>
              <a:off x="3112" y="790"/>
              <a:ext cx="16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2</a:t>
              </a:r>
            </a:p>
          </p:txBody>
        </p:sp>
        <p:sp>
          <p:nvSpPr>
            <p:cNvPr id="48154" name="Text Box 89">
              <a:extLst>
                <a:ext uri="{FF2B5EF4-FFF2-40B4-BE49-F238E27FC236}">
                  <a16:creationId xmlns:a16="http://schemas.microsoft.com/office/drawing/2014/main" id="{3319BDAC-04D2-1A4A-A69D-3360DD78316A}"/>
                </a:ext>
              </a:extLst>
            </p:cNvPr>
            <p:cNvSpPr txBox="1">
              <a:spLocks noChangeArrowheads="1"/>
            </p:cNvSpPr>
            <p:nvPr/>
          </p:nvSpPr>
          <p:spPr bwMode="auto">
            <a:xfrm>
              <a:off x="416" y="766"/>
              <a:ext cx="28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Term</a:t>
              </a:r>
            </a:p>
          </p:txBody>
        </p:sp>
        <p:sp>
          <p:nvSpPr>
            <p:cNvPr id="48155" name="Text Box 90">
              <a:extLst>
                <a:ext uri="{FF2B5EF4-FFF2-40B4-BE49-F238E27FC236}">
                  <a16:creationId xmlns:a16="http://schemas.microsoft.com/office/drawing/2014/main" id="{E78F7CD4-C585-0849-B704-1BB2AF823211}"/>
                </a:ext>
              </a:extLst>
            </p:cNvPr>
            <p:cNvSpPr txBox="1">
              <a:spLocks noChangeArrowheads="1"/>
            </p:cNvSpPr>
            <p:nvPr/>
          </p:nvSpPr>
          <p:spPr bwMode="auto">
            <a:xfrm>
              <a:off x="400" y="1174"/>
              <a:ext cx="64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Reminding Word</a:t>
              </a:r>
            </a:p>
          </p:txBody>
        </p:sp>
        <p:sp>
          <p:nvSpPr>
            <p:cNvPr id="48156" name="Text Box 91">
              <a:extLst>
                <a:ext uri="{FF2B5EF4-FFF2-40B4-BE49-F238E27FC236}">
                  <a16:creationId xmlns:a16="http://schemas.microsoft.com/office/drawing/2014/main" id="{D91F8818-B613-D944-B51A-937A330730F7}"/>
                </a:ext>
              </a:extLst>
            </p:cNvPr>
            <p:cNvSpPr txBox="1">
              <a:spLocks noChangeArrowheads="1"/>
            </p:cNvSpPr>
            <p:nvPr/>
          </p:nvSpPr>
          <p:spPr bwMode="auto">
            <a:xfrm>
              <a:off x="1368" y="799"/>
              <a:ext cx="55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LINCing Story</a:t>
              </a:r>
            </a:p>
          </p:txBody>
        </p:sp>
        <p:sp>
          <p:nvSpPr>
            <p:cNvPr id="48157" name="Text Box 92">
              <a:extLst>
                <a:ext uri="{FF2B5EF4-FFF2-40B4-BE49-F238E27FC236}">
                  <a16:creationId xmlns:a16="http://schemas.microsoft.com/office/drawing/2014/main" id="{8D6F609E-66F3-984F-90B3-9045082721F3}"/>
                </a:ext>
              </a:extLst>
            </p:cNvPr>
            <p:cNvSpPr txBox="1">
              <a:spLocks noChangeArrowheads="1"/>
            </p:cNvSpPr>
            <p:nvPr/>
          </p:nvSpPr>
          <p:spPr bwMode="auto">
            <a:xfrm>
              <a:off x="2296" y="790"/>
              <a:ext cx="61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LINCing Picture</a:t>
              </a:r>
            </a:p>
          </p:txBody>
        </p:sp>
        <p:sp>
          <p:nvSpPr>
            <p:cNvPr id="48158" name="Text Box 93">
              <a:extLst>
                <a:ext uri="{FF2B5EF4-FFF2-40B4-BE49-F238E27FC236}">
                  <a16:creationId xmlns:a16="http://schemas.microsoft.com/office/drawing/2014/main" id="{5298983C-8F62-2248-A99B-0DB428ACEA8B}"/>
                </a:ext>
              </a:extLst>
            </p:cNvPr>
            <p:cNvSpPr txBox="1">
              <a:spLocks noChangeArrowheads="1"/>
            </p:cNvSpPr>
            <p:nvPr/>
          </p:nvSpPr>
          <p:spPr bwMode="auto">
            <a:xfrm>
              <a:off x="3208" y="799"/>
              <a:ext cx="41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800">
                  <a:solidFill>
                    <a:schemeClr val="tx1"/>
                  </a:solidFill>
                  <a:latin typeface="Arial" panose="020B0604020202020204" pitchFamily="34" charset="0"/>
                </a:rPr>
                <a:t>Definition</a:t>
              </a:r>
            </a:p>
          </p:txBody>
        </p:sp>
      </p:grpSp>
      <p:grpSp>
        <p:nvGrpSpPr>
          <p:cNvPr id="48136" name="Group 94">
            <a:extLst>
              <a:ext uri="{FF2B5EF4-FFF2-40B4-BE49-F238E27FC236}">
                <a16:creationId xmlns:a16="http://schemas.microsoft.com/office/drawing/2014/main" id="{44C1735C-A95B-F74C-9BA9-76557036F5D9}"/>
              </a:ext>
            </a:extLst>
          </p:cNvPr>
          <p:cNvGrpSpPr>
            <a:grpSpLocks/>
          </p:cNvGrpSpPr>
          <p:nvPr/>
        </p:nvGrpSpPr>
        <p:grpSpPr bwMode="auto">
          <a:xfrm>
            <a:off x="1495425" y="5884863"/>
            <a:ext cx="6203950" cy="369887"/>
            <a:chOff x="253" y="4606"/>
            <a:chExt cx="3908" cy="233"/>
          </a:xfrm>
        </p:grpSpPr>
        <p:sp>
          <p:nvSpPr>
            <p:cNvPr id="48138" name="Text Box 95">
              <a:extLst>
                <a:ext uri="{FF2B5EF4-FFF2-40B4-BE49-F238E27FC236}">
                  <a16:creationId xmlns:a16="http://schemas.microsoft.com/office/drawing/2014/main" id="{B82BF351-3774-B642-9F54-C76246A2697F}"/>
                </a:ext>
              </a:extLst>
            </p:cNvPr>
            <p:cNvSpPr txBox="1">
              <a:spLocks noChangeArrowheads="1"/>
            </p:cNvSpPr>
            <p:nvPr/>
          </p:nvSpPr>
          <p:spPr bwMode="auto">
            <a:xfrm>
              <a:off x="253" y="4606"/>
              <a:ext cx="6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800" b="1">
                  <a:solidFill>
                    <a:schemeClr val="tx1"/>
                  </a:solidFill>
                  <a:latin typeface="Arial" panose="020B0604020202020204" pitchFamily="34" charset="0"/>
                </a:rPr>
                <a:t>L</a:t>
              </a:r>
              <a:r>
                <a:rPr lang="en-US" altLang="en-US" sz="1000">
                  <a:solidFill>
                    <a:schemeClr val="tx1"/>
                  </a:solidFill>
                  <a:latin typeface="Arial" panose="020B0604020202020204" pitchFamily="34" charset="0"/>
                </a:rPr>
                <a:t>ist</a:t>
              </a:r>
              <a:r>
                <a:rPr lang="en-US" altLang="en-US" sz="1200">
                  <a:solidFill>
                    <a:schemeClr val="tx1"/>
                  </a:solidFill>
                  <a:latin typeface="Arial" panose="020B0604020202020204" pitchFamily="34" charset="0"/>
                </a:rPr>
                <a:t> </a:t>
              </a:r>
              <a:r>
                <a:rPr lang="en-US" altLang="en-US" sz="1000">
                  <a:solidFill>
                    <a:schemeClr val="tx1"/>
                  </a:solidFill>
                  <a:latin typeface="Arial" panose="020B0604020202020204" pitchFamily="34" charset="0"/>
                </a:rPr>
                <a:t>the parts</a:t>
              </a:r>
              <a:endParaRPr lang="en-US" altLang="en-US" sz="1200">
                <a:solidFill>
                  <a:schemeClr val="tx1"/>
                </a:solidFill>
                <a:latin typeface="Arial" panose="020B0604020202020204" pitchFamily="34" charset="0"/>
              </a:endParaRPr>
            </a:p>
          </p:txBody>
        </p:sp>
        <p:sp>
          <p:nvSpPr>
            <p:cNvPr id="48139" name="Text Box 96">
              <a:extLst>
                <a:ext uri="{FF2B5EF4-FFF2-40B4-BE49-F238E27FC236}">
                  <a16:creationId xmlns:a16="http://schemas.microsoft.com/office/drawing/2014/main" id="{D23F2AAF-8751-DF45-AC79-D93B07E2BBE5}"/>
                </a:ext>
              </a:extLst>
            </p:cNvPr>
            <p:cNvSpPr txBox="1">
              <a:spLocks noChangeArrowheads="1"/>
            </p:cNvSpPr>
            <p:nvPr/>
          </p:nvSpPr>
          <p:spPr bwMode="auto">
            <a:xfrm>
              <a:off x="829" y="4606"/>
              <a:ext cx="10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800" b="1" dirty="0">
                  <a:solidFill>
                    <a:schemeClr val="tx1"/>
                  </a:solidFill>
                  <a:latin typeface="Arial" panose="020B0604020202020204" pitchFamily="34" charset="0"/>
                </a:rPr>
                <a:t>I</a:t>
              </a:r>
              <a:r>
                <a:rPr lang="en-US" altLang="en-US" sz="1000" dirty="0">
                  <a:solidFill>
                    <a:schemeClr val="tx1"/>
                  </a:solidFill>
                  <a:latin typeface="Arial" panose="020B0604020202020204" pitchFamily="34" charset="0"/>
                </a:rPr>
                <a:t>dentify</a:t>
              </a:r>
              <a:r>
                <a:rPr lang="en-US" altLang="en-US" sz="1200" dirty="0">
                  <a:solidFill>
                    <a:schemeClr val="tx1"/>
                  </a:solidFill>
                  <a:latin typeface="Arial" panose="020B0604020202020204" pitchFamily="34" charset="0"/>
                </a:rPr>
                <a:t> </a:t>
              </a:r>
              <a:r>
                <a:rPr lang="en-US" altLang="en-US" sz="1000" dirty="0">
                  <a:solidFill>
                    <a:schemeClr val="tx1"/>
                  </a:solidFill>
                  <a:latin typeface="Arial" panose="020B0604020202020204" pitchFamily="34" charset="0"/>
                </a:rPr>
                <a:t>a reminding word</a:t>
              </a:r>
            </a:p>
          </p:txBody>
        </p:sp>
        <p:sp>
          <p:nvSpPr>
            <p:cNvPr id="48140" name="Text Box 97">
              <a:extLst>
                <a:ext uri="{FF2B5EF4-FFF2-40B4-BE49-F238E27FC236}">
                  <a16:creationId xmlns:a16="http://schemas.microsoft.com/office/drawing/2014/main" id="{3FFAC0E5-EC21-DB40-86E6-E1FF250AB15B}"/>
                </a:ext>
              </a:extLst>
            </p:cNvPr>
            <p:cNvSpPr txBox="1">
              <a:spLocks noChangeArrowheads="1"/>
            </p:cNvSpPr>
            <p:nvPr/>
          </p:nvSpPr>
          <p:spPr bwMode="auto">
            <a:xfrm>
              <a:off x="1838" y="4606"/>
              <a:ext cx="9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800" b="1">
                  <a:solidFill>
                    <a:schemeClr val="tx1"/>
                  </a:solidFill>
                  <a:latin typeface="Arial" panose="020B0604020202020204" pitchFamily="34" charset="0"/>
                </a:rPr>
                <a:t>N</a:t>
              </a:r>
              <a:r>
                <a:rPr lang="en-US" altLang="en-US" sz="1000">
                  <a:solidFill>
                    <a:schemeClr val="tx1"/>
                  </a:solidFill>
                  <a:latin typeface="Arial" panose="020B0604020202020204" pitchFamily="34" charset="0"/>
                </a:rPr>
                <a:t>ote a LINCing story</a:t>
              </a:r>
            </a:p>
          </p:txBody>
        </p:sp>
        <p:sp>
          <p:nvSpPr>
            <p:cNvPr id="48141" name="Text Box 98">
              <a:extLst>
                <a:ext uri="{FF2B5EF4-FFF2-40B4-BE49-F238E27FC236}">
                  <a16:creationId xmlns:a16="http://schemas.microsoft.com/office/drawing/2014/main" id="{69603C9D-8A9E-C145-93CA-44D38EDE4E44}"/>
                </a:ext>
              </a:extLst>
            </p:cNvPr>
            <p:cNvSpPr txBox="1">
              <a:spLocks noChangeArrowheads="1"/>
            </p:cNvSpPr>
            <p:nvPr/>
          </p:nvSpPr>
          <p:spPr bwMode="auto">
            <a:xfrm>
              <a:off x="2701" y="4606"/>
              <a:ext cx="10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800" b="1">
                  <a:solidFill>
                    <a:schemeClr val="tx1"/>
                  </a:solidFill>
                  <a:latin typeface="Arial" panose="020B0604020202020204" pitchFamily="34" charset="0"/>
                </a:rPr>
                <a:t>C</a:t>
              </a:r>
              <a:r>
                <a:rPr lang="en-US" altLang="en-US" sz="1000">
                  <a:solidFill>
                    <a:schemeClr val="tx1"/>
                  </a:solidFill>
                  <a:latin typeface="Arial" panose="020B0604020202020204" pitchFamily="34" charset="0"/>
                </a:rPr>
                <a:t>reate a LINCing picture</a:t>
              </a:r>
            </a:p>
          </p:txBody>
        </p:sp>
        <p:sp>
          <p:nvSpPr>
            <p:cNvPr id="48142" name="Text Box 99">
              <a:extLst>
                <a:ext uri="{FF2B5EF4-FFF2-40B4-BE49-F238E27FC236}">
                  <a16:creationId xmlns:a16="http://schemas.microsoft.com/office/drawing/2014/main" id="{6C39FAB3-4E7C-A546-9FC8-5E5ABB15FCFC}"/>
                </a:ext>
              </a:extLst>
            </p:cNvPr>
            <p:cNvSpPr txBox="1">
              <a:spLocks noChangeArrowheads="1"/>
            </p:cNvSpPr>
            <p:nvPr/>
          </p:nvSpPr>
          <p:spPr bwMode="auto">
            <a:xfrm>
              <a:off x="3709" y="4606"/>
              <a:ext cx="4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800" b="1">
                  <a:solidFill>
                    <a:schemeClr val="tx1"/>
                  </a:solidFill>
                  <a:latin typeface="Arial" panose="020B0604020202020204" pitchFamily="34" charset="0"/>
                </a:rPr>
                <a:t>S</a:t>
              </a:r>
              <a:r>
                <a:rPr lang="en-US" altLang="en-US" sz="1000">
                  <a:solidFill>
                    <a:schemeClr val="tx1"/>
                  </a:solidFill>
                  <a:latin typeface="Arial" panose="020B0604020202020204" pitchFamily="34" charset="0"/>
                </a:rPr>
                <a:t>elf-test</a:t>
              </a:r>
              <a:endParaRPr lang="en-US" altLang="en-US" sz="1200">
                <a:solidFill>
                  <a:schemeClr val="tx1"/>
                </a:solidFill>
                <a:latin typeface="Arial" panose="020B0604020202020204" pitchFamily="34" charset="0"/>
              </a:endParaRPr>
            </a:p>
          </p:txBody>
        </p:sp>
      </p:grpSp>
      <p:pic>
        <p:nvPicPr>
          <p:cNvPr id="48137" name="Picture 98">
            <a:extLst>
              <a:ext uri="{FF2B5EF4-FFF2-40B4-BE49-F238E27FC236}">
                <a16:creationId xmlns:a16="http://schemas.microsoft.com/office/drawing/2014/main" id="{9EF18F6E-52A6-7D42-AEDC-7C97225EBC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4175" y="6251575"/>
            <a:ext cx="11303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28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52">
            <a:extLst>
              <a:ext uri="{FF2B5EF4-FFF2-40B4-BE49-F238E27FC236}">
                <a16:creationId xmlns:a16="http://schemas.microsoft.com/office/drawing/2014/main" id="{8E99817E-9C85-0D41-BFF7-CAC8DDDE5D0D}"/>
              </a:ext>
            </a:extLst>
          </p:cNvPr>
          <p:cNvGrpSpPr>
            <a:grpSpLocks/>
          </p:cNvGrpSpPr>
          <p:nvPr/>
        </p:nvGrpSpPr>
        <p:grpSpPr bwMode="auto">
          <a:xfrm>
            <a:off x="850900" y="3730625"/>
            <a:ext cx="7502525" cy="1617663"/>
            <a:chOff x="888" y="2350"/>
            <a:chExt cx="4726" cy="1019"/>
          </a:xfrm>
        </p:grpSpPr>
        <p:grpSp>
          <p:nvGrpSpPr>
            <p:cNvPr id="49160" name="Group 153">
              <a:extLst>
                <a:ext uri="{FF2B5EF4-FFF2-40B4-BE49-F238E27FC236}">
                  <a16:creationId xmlns:a16="http://schemas.microsoft.com/office/drawing/2014/main" id="{FC57D8B8-9980-7548-85B0-90DDC2010345}"/>
                </a:ext>
              </a:extLst>
            </p:cNvPr>
            <p:cNvGrpSpPr>
              <a:grpSpLocks/>
            </p:cNvGrpSpPr>
            <p:nvPr/>
          </p:nvGrpSpPr>
          <p:grpSpPr bwMode="auto">
            <a:xfrm>
              <a:off x="888" y="2366"/>
              <a:ext cx="4726" cy="1003"/>
              <a:chOff x="288" y="720"/>
              <a:chExt cx="4608" cy="960"/>
            </a:xfrm>
          </p:grpSpPr>
          <p:sp>
            <p:nvSpPr>
              <p:cNvPr id="49197" name="AutoShape 154">
                <a:extLst>
                  <a:ext uri="{FF2B5EF4-FFF2-40B4-BE49-F238E27FC236}">
                    <a16:creationId xmlns:a16="http://schemas.microsoft.com/office/drawing/2014/main" id="{4FFA2448-EB5A-2240-8835-54E62B3CD89F}"/>
                  </a:ext>
                </a:extLst>
              </p:cNvPr>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49198" name="AutoShape 155">
                <a:extLst>
                  <a:ext uri="{FF2B5EF4-FFF2-40B4-BE49-F238E27FC236}">
                    <a16:creationId xmlns:a16="http://schemas.microsoft.com/office/drawing/2014/main" id="{332F1688-58E0-0C40-8C9F-225A4363C907}"/>
                  </a:ext>
                </a:extLst>
              </p:cNvPr>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49199" name="AutoShape 156">
                <a:extLst>
                  <a:ext uri="{FF2B5EF4-FFF2-40B4-BE49-F238E27FC236}">
                    <a16:creationId xmlns:a16="http://schemas.microsoft.com/office/drawing/2014/main" id="{BDE804CB-FFEC-E241-8180-92CB905FECB8}"/>
                  </a:ext>
                </a:extLst>
              </p:cNvPr>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49200" name="AutoShape 157">
                <a:extLst>
                  <a:ext uri="{FF2B5EF4-FFF2-40B4-BE49-F238E27FC236}">
                    <a16:creationId xmlns:a16="http://schemas.microsoft.com/office/drawing/2014/main" id="{87280270-E7FD-134F-BBF0-E29601B82057}"/>
                  </a:ext>
                </a:extLst>
              </p:cNvPr>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49201" name="AutoShape 158">
                <a:extLst>
                  <a:ext uri="{FF2B5EF4-FFF2-40B4-BE49-F238E27FC236}">
                    <a16:creationId xmlns:a16="http://schemas.microsoft.com/office/drawing/2014/main" id="{4595E842-FC5F-264E-9336-071D9AB5DA00}"/>
                  </a:ext>
                </a:extLst>
              </p:cNvPr>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grpSp>
        <p:sp>
          <p:nvSpPr>
            <p:cNvPr id="49161" name="Oval 159">
              <a:extLst>
                <a:ext uri="{FF2B5EF4-FFF2-40B4-BE49-F238E27FC236}">
                  <a16:creationId xmlns:a16="http://schemas.microsoft.com/office/drawing/2014/main" id="{991AFF7F-8F5E-A14D-85F9-559028DF67BC}"/>
                </a:ext>
              </a:extLst>
            </p:cNvPr>
            <p:cNvSpPr>
              <a:spLocks noChangeArrowheads="1"/>
            </p:cNvSpPr>
            <p:nvPr/>
          </p:nvSpPr>
          <p:spPr bwMode="auto">
            <a:xfrm>
              <a:off x="924" y="2386"/>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49162" name="Text Box 160">
              <a:extLst>
                <a:ext uri="{FF2B5EF4-FFF2-40B4-BE49-F238E27FC236}">
                  <a16:creationId xmlns:a16="http://schemas.microsoft.com/office/drawing/2014/main" id="{4A97670F-0BA1-6743-BA52-3E30BF7204CA}"/>
                </a:ext>
              </a:extLst>
            </p:cNvPr>
            <p:cNvSpPr txBox="1">
              <a:spLocks noChangeArrowheads="1"/>
            </p:cNvSpPr>
            <p:nvPr/>
          </p:nvSpPr>
          <p:spPr bwMode="auto">
            <a:xfrm>
              <a:off x="901" y="235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1</a:t>
              </a:r>
            </a:p>
          </p:txBody>
        </p:sp>
        <p:sp>
          <p:nvSpPr>
            <p:cNvPr id="49163" name="Oval 161">
              <a:extLst>
                <a:ext uri="{FF2B5EF4-FFF2-40B4-BE49-F238E27FC236}">
                  <a16:creationId xmlns:a16="http://schemas.microsoft.com/office/drawing/2014/main" id="{74C07C65-17F4-7C41-91F1-6C7CA9B750A8}"/>
                </a:ext>
              </a:extLst>
            </p:cNvPr>
            <p:cNvSpPr>
              <a:spLocks noChangeArrowheads="1"/>
            </p:cNvSpPr>
            <p:nvPr/>
          </p:nvSpPr>
          <p:spPr bwMode="auto">
            <a:xfrm>
              <a:off x="919" y="2903"/>
              <a:ext cx="122" cy="12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49164" name="Text Box 162">
              <a:extLst>
                <a:ext uri="{FF2B5EF4-FFF2-40B4-BE49-F238E27FC236}">
                  <a16:creationId xmlns:a16="http://schemas.microsoft.com/office/drawing/2014/main" id="{CA42BFF2-5857-3E4D-BA34-0B184F663CB4}"/>
                </a:ext>
              </a:extLst>
            </p:cNvPr>
            <p:cNvSpPr txBox="1">
              <a:spLocks noChangeArrowheads="1"/>
            </p:cNvSpPr>
            <p:nvPr/>
          </p:nvSpPr>
          <p:spPr bwMode="auto">
            <a:xfrm>
              <a:off x="912" y="287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3</a:t>
              </a:r>
              <a:endParaRPr lang="en-US" altLang="en-US" sz="800"/>
            </a:p>
          </p:txBody>
        </p:sp>
        <p:sp>
          <p:nvSpPr>
            <p:cNvPr id="49165" name="Oval 163">
              <a:extLst>
                <a:ext uri="{FF2B5EF4-FFF2-40B4-BE49-F238E27FC236}">
                  <a16:creationId xmlns:a16="http://schemas.microsoft.com/office/drawing/2014/main" id="{F6EB425F-3A60-B94E-9FAD-D4EFD0183745}"/>
                </a:ext>
              </a:extLst>
            </p:cNvPr>
            <p:cNvSpPr>
              <a:spLocks noChangeArrowheads="1"/>
            </p:cNvSpPr>
            <p:nvPr/>
          </p:nvSpPr>
          <p:spPr bwMode="auto">
            <a:xfrm>
              <a:off x="2136" y="2422"/>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49166" name="Text Box 164">
              <a:extLst>
                <a:ext uri="{FF2B5EF4-FFF2-40B4-BE49-F238E27FC236}">
                  <a16:creationId xmlns:a16="http://schemas.microsoft.com/office/drawing/2014/main" id="{062FAB40-7E78-A349-A7FF-D6CDBC68B002}"/>
                </a:ext>
              </a:extLst>
            </p:cNvPr>
            <p:cNvSpPr txBox="1">
              <a:spLocks noChangeArrowheads="1"/>
            </p:cNvSpPr>
            <p:nvPr/>
          </p:nvSpPr>
          <p:spPr bwMode="auto">
            <a:xfrm>
              <a:off x="2121" y="238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4</a:t>
              </a:r>
            </a:p>
          </p:txBody>
        </p:sp>
        <p:sp>
          <p:nvSpPr>
            <p:cNvPr id="49167" name="Oval 165">
              <a:extLst>
                <a:ext uri="{FF2B5EF4-FFF2-40B4-BE49-F238E27FC236}">
                  <a16:creationId xmlns:a16="http://schemas.microsoft.com/office/drawing/2014/main" id="{FF7A2D10-C565-BC45-87C6-DB4FCC00006D}"/>
                </a:ext>
              </a:extLst>
            </p:cNvPr>
            <p:cNvSpPr>
              <a:spLocks noChangeArrowheads="1"/>
            </p:cNvSpPr>
            <p:nvPr/>
          </p:nvSpPr>
          <p:spPr bwMode="auto">
            <a:xfrm>
              <a:off x="3323" y="2417"/>
              <a:ext cx="122"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49168" name="Text Box 166">
              <a:extLst>
                <a:ext uri="{FF2B5EF4-FFF2-40B4-BE49-F238E27FC236}">
                  <a16:creationId xmlns:a16="http://schemas.microsoft.com/office/drawing/2014/main" id="{A4343F4F-65E9-B246-BC06-A6F8FC68D63F}"/>
                </a:ext>
              </a:extLst>
            </p:cNvPr>
            <p:cNvSpPr txBox="1">
              <a:spLocks noChangeArrowheads="1"/>
            </p:cNvSpPr>
            <p:nvPr/>
          </p:nvSpPr>
          <p:spPr bwMode="auto">
            <a:xfrm>
              <a:off x="3301" y="238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5</a:t>
              </a:r>
            </a:p>
          </p:txBody>
        </p:sp>
        <p:sp>
          <p:nvSpPr>
            <p:cNvPr id="49169" name="Oval 167">
              <a:extLst>
                <a:ext uri="{FF2B5EF4-FFF2-40B4-BE49-F238E27FC236}">
                  <a16:creationId xmlns:a16="http://schemas.microsoft.com/office/drawing/2014/main" id="{0F292CF1-A1B3-6D49-958B-507B0B399CC7}"/>
                </a:ext>
              </a:extLst>
            </p:cNvPr>
            <p:cNvSpPr>
              <a:spLocks noChangeArrowheads="1"/>
            </p:cNvSpPr>
            <p:nvPr/>
          </p:nvSpPr>
          <p:spPr bwMode="auto">
            <a:xfrm>
              <a:off x="4499" y="2417"/>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49170" name="Text Box 168">
              <a:extLst>
                <a:ext uri="{FF2B5EF4-FFF2-40B4-BE49-F238E27FC236}">
                  <a16:creationId xmlns:a16="http://schemas.microsoft.com/office/drawing/2014/main" id="{F7542E7C-FE5F-4B4A-9B5C-5E9D9CC04998}"/>
                </a:ext>
              </a:extLst>
            </p:cNvPr>
            <p:cNvSpPr txBox="1">
              <a:spLocks noChangeArrowheads="1"/>
            </p:cNvSpPr>
            <p:nvPr/>
          </p:nvSpPr>
          <p:spPr bwMode="auto">
            <a:xfrm>
              <a:off x="4484" y="2388"/>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2</a:t>
              </a:r>
            </a:p>
          </p:txBody>
        </p:sp>
        <p:sp>
          <p:nvSpPr>
            <p:cNvPr id="49171" name="Text Box 169">
              <a:extLst>
                <a:ext uri="{FF2B5EF4-FFF2-40B4-BE49-F238E27FC236}">
                  <a16:creationId xmlns:a16="http://schemas.microsoft.com/office/drawing/2014/main" id="{8A569977-0B04-F249-A6BE-CBA6E7C2540F}"/>
                </a:ext>
              </a:extLst>
            </p:cNvPr>
            <p:cNvSpPr txBox="1">
              <a:spLocks noChangeArrowheads="1"/>
            </p:cNvSpPr>
            <p:nvPr/>
          </p:nvSpPr>
          <p:spPr bwMode="auto">
            <a:xfrm>
              <a:off x="1029" y="2364"/>
              <a:ext cx="3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Term</a:t>
              </a:r>
            </a:p>
          </p:txBody>
        </p:sp>
        <p:sp>
          <p:nvSpPr>
            <p:cNvPr id="49172" name="Text Box 170">
              <a:extLst>
                <a:ext uri="{FF2B5EF4-FFF2-40B4-BE49-F238E27FC236}">
                  <a16:creationId xmlns:a16="http://schemas.microsoft.com/office/drawing/2014/main" id="{934E52B5-D0E6-914E-A78C-303990C8ADC1}"/>
                </a:ext>
              </a:extLst>
            </p:cNvPr>
            <p:cNvSpPr txBox="1">
              <a:spLocks noChangeArrowheads="1"/>
            </p:cNvSpPr>
            <p:nvPr/>
          </p:nvSpPr>
          <p:spPr bwMode="auto">
            <a:xfrm>
              <a:off x="1009" y="2878"/>
              <a:ext cx="8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Reminding Word</a:t>
              </a:r>
            </a:p>
          </p:txBody>
        </p:sp>
        <p:sp>
          <p:nvSpPr>
            <p:cNvPr id="49173" name="Text Box 171">
              <a:extLst>
                <a:ext uri="{FF2B5EF4-FFF2-40B4-BE49-F238E27FC236}">
                  <a16:creationId xmlns:a16="http://schemas.microsoft.com/office/drawing/2014/main" id="{08DC1B4E-34E6-D241-9ABA-818A70E4E42A}"/>
                </a:ext>
              </a:extLst>
            </p:cNvPr>
            <p:cNvSpPr txBox="1">
              <a:spLocks noChangeArrowheads="1"/>
            </p:cNvSpPr>
            <p:nvPr/>
          </p:nvSpPr>
          <p:spPr bwMode="auto">
            <a:xfrm>
              <a:off x="2238" y="2390"/>
              <a:ext cx="7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LINCing Story</a:t>
              </a:r>
            </a:p>
          </p:txBody>
        </p:sp>
        <p:sp>
          <p:nvSpPr>
            <p:cNvPr id="49174" name="Text Box 172">
              <a:extLst>
                <a:ext uri="{FF2B5EF4-FFF2-40B4-BE49-F238E27FC236}">
                  <a16:creationId xmlns:a16="http://schemas.microsoft.com/office/drawing/2014/main" id="{E65F76D4-18F3-A545-AB39-1739EC155C6F}"/>
                </a:ext>
              </a:extLst>
            </p:cNvPr>
            <p:cNvSpPr txBox="1">
              <a:spLocks noChangeArrowheads="1"/>
            </p:cNvSpPr>
            <p:nvPr/>
          </p:nvSpPr>
          <p:spPr bwMode="auto">
            <a:xfrm>
              <a:off x="3425" y="2395"/>
              <a:ext cx="7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LINCing Picture</a:t>
              </a:r>
            </a:p>
          </p:txBody>
        </p:sp>
        <p:sp>
          <p:nvSpPr>
            <p:cNvPr id="49175" name="Text Box 173">
              <a:extLst>
                <a:ext uri="{FF2B5EF4-FFF2-40B4-BE49-F238E27FC236}">
                  <a16:creationId xmlns:a16="http://schemas.microsoft.com/office/drawing/2014/main" id="{51421D12-64EF-2349-9F3D-862A32FFFED2}"/>
                </a:ext>
              </a:extLst>
            </p:cNvPr>
            <p:cNvSpPr txBox="1">
              <a:spLocks noChangeArrowheads="1"/>
            </p:cNvSpPr>
            <p:nvPr/>
          </p:nvSpPr>
          <p:spPr bwMode="auto">
            <a:xfrm>
              <a:off x="4591" y="2390"/>
              <a:ext cx="5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Definition</a:t>
              </a:r>
            </a:p>
          </p:txBody>
        </p:sp>
        <p:sp>
          <p:nvSpPr>
            <p:cNvPr id="49176" name="Rectangle 174">
              <a:extLst>
                <a:ext uri="{FF2B5EF4-FFF2-40B4-BE49-F238E27FC236}">
                  <a16:creationId xmlns:a16="http://schemas.microsoft.com/office/drawing/2014/main" id="{3F56D51C-320B-8D46-B255-AC8AE6E996FB}"/>
                </a:ext>
              </a:extLst>
            </p:cNvPr>
            <p:cNvSpPr>
              <a:spLocks noChangeArrowheads="1"/>
            </p:cNvSpPr>
            <p:nvPr/>
          </p:nvSpPr>
          <p:spPr bwMode="auto">
            <a:xfrm>
              <a:off x="920" y="2408"/>
              <a:ext cx="11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30000"/>
                </a:lnSpc>
                <a:buClr>
                  <a:srgbClr val="201535"/>
                </a:buClr>
                <a:buFontTx/>
                <a:buNone/>
              </a:pPr>
              <a:r>
                <a:rPr lang="en-US" altLang="en-US" sz="2400">
                  <a:solidFill>
                    <a:srgbClr val="000000"/>
                  </a:solidFill>
                  <a:latin typeface="Sand" pitchFamily="-48" charset="0"/>
                </a:rPr>
                <a:t>palisades</a:t>
              </a:r>
              <a:endParaRPr lang="en-US" altLang="en-US" sz="2800">
                <a:solidFill>
                  <a:srgbClr val="000000"/>
                </a:solidFill>
                <a:latin typeface="Sand" pitchFamily="-48" charset="0"/>
              </a:endParaRPr>
            </a:p>
          </p:txBody>
        </p:sp>
        <p:sp>
          <p:nvSpPr>
            <p:cNvPr id="49177" name="Rectangle 175">
              <a:extLst>
                <a:ext uri="{FF2B5EF4-FFF2-40B4-BE49-F238E27FC236}">
                  <a16:creationId xmlns:a16="http://schemas.microsoft.com/office/drawing/2014/main" id="{B817A0D0-0641-CB4A-A139-7C904F80C6BA}"/>
                </a:ext>
              </a:extLst>
            </p:cNvPr>
            <p:cNvSpPr>
              <a:spLocks noChangeArrowheads="1"/>
            </p:cNvSpPr>
            <p:nvPr/>
          </p:nvSpPr>
          <p:spPr bwMode="auto">
            <a:xfrm>
              <a:off x="1056" y="2936"/>
              <a:ext cx="8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30000"/>
                </a:lnSpc>
                <a:buClr>
                  <a:srgbClr val="201535"/>
                </a:buClr>
                <a:buFontTx/>
                <a:buNone/>
              </a:pPr>
              <a:r>
                <a:rPr lang="en-US" altLang="en-US" sz="2800">
                  <a:solidFill>
                    <a:srgbClr val="000000"/>
                  </a:solidFill>
                  <a:latin typeface="Sand" pitchFamily="-48" charset="0"/>
                </a:rPr>
                <a:t>pal</a:t>
              </a:r>
            </a:p>
          </p:txBody>
        </p:sp>
        <p:sp>
          <p:nvSpPr>
            <p:cNvPr id="49178" name="Rectangle 176">
              <a:extLst>
                <a:ext uri="{FF2B5EF4-FFF2-40B4-BE49-F238E27FC236}">
                  <a16:creationId xmlns:a16="http://schemas.microsoft.com/office/drawing/2014/main" id="{618FB2BF-6176-024E-89AA-FACD85C3EF37}"/>
                </a:ext>
              </a:extLst>
            </p:cNvPr>
            <p:cNvSpPr>
              <a:spLocks noChangeArrowheads="1"/>
            </p:cNvSpPr>
            <p:nvPr/>
          </p:nvSpPr>
          <p:spPr bwMode="auto">
            <a:xfrm>
              <a:off x="2104" y="2510"/>
              <a:ext cx="11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30000"/>
                </a:lnSpc>
                <a:buClr>
                  <a:srgbClr val="201535"/>
                </a:buClr>
                <a:buFontTx/>
                <a:buNone/>
              </a:pPr>
              <a:r>
                <a:rPr lang="en-US" altLang="en-US" sz="1600">
                  <a:solidFill>
                    <a:srgbClr val="000000"/>
                  </a:solidFill>
                  <a:latin typeface="Sand" pitchFamily="-48" charset="0"/>
                </a:rPr>
                <a:t>My pal, Joe, dove from the cliff into the ocean.</a:t>
              </a:r>
            </a:p>
          </p:txBody>
        </p:sp>
        <p:sp>
          <p:nvSpPr>
            <p:cNvPr id="49179" name="Rectangle 177">
              <a:extLst>
                <a:ext uri="{FF2B5EF4-FFF2-40B4-BE49-F238E27FC236}">
                  <a16:creationId xmlns:a16="http://schemas.microsoft.com/office/drawing/2014/main" id="{8F632519-6EB9-3A40-B49F-7AC419790DAE}"/>
                </a:ext>
              </a:extLst>
            </p:cNvPr>
            <p:cNvSpPr>
              <a:spLocks noChangeArrowheads="1"/>
            </p:cNvSpPr>
            <p:nvPr/>
          </p:nvSpPr>
          <p:spPr bwMode="auto">
            <a:xfrm>
              <a:off x="4472" y="2506"/>
              <a:ext cx="112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30000"/>
                </a:lnSpc>
                <a:buClr>
                  <a:srgbClr val="201535"/>
                </a:buClr>
                <a:buFontTx/>
                <a:buNone/>
              </a:pPr>
              <a:r>
                <a:rPr lang="en-US" altLang="en-US" sz="1600">
                  <a:solidFill>
                    <a:srgbClr val="000000"/>
                  </a:solidFill>
                  <a:latin typeface="Sand" pitchFamily="-48" charset="0"/>
                </a:rPr>
                <a:t>A line of steep cliffs a long a river or ocean.</a:t>
              </a:r>
            </a:p>
          </p:txBody>
        </p:sp>
        <p:grpSp>
          <p:nvGrpSpPr>
            <p:cNvPr id="49180" name="Group 178">
              <a:extLst>
                <a:ext uri="{FF2B5EF4-FFF2-40B4-BE49-F238E27FC236}">
                  <a16:creationId xmlns:a16="http://schemas.microsoft.com/office/drawing/2014/main" id="{4422C56B-5FA3-6C40-9861-050944EF21D7}"/>
                </a:ext>
              </a:extLst>
            </p:cNvPr>
            <p:cNvGrpSpPr>
              <a:grpSpLocks/>
            </p:cNvGrpSpPr>
            <p:nvPr/>
          </p:nvGrpSpPr>
          <p:grpSpPr bwMode="auto">
            <a:xfrm>
              <a:off x="3304" y="2721"/>
              <a:ext cx="1096" cy="598"/>
              <a:chOff x="3304" y="2721"/>
              <a:chExt cx="1096" cy="598"/>
            </a:xfrm>
          </p:grpSpPr>
          <p:sp>
            <p:nvSpPr>
              <p:cNvPr id="49181" name="Freeform 179">
                <a:extLst>
                  <a:ext uri="{FF2B5EF4-FFF2-40B4-BE49-F238E27FC236}">
                    <a16:creationId xmlns:a16="http://schemas.microsoft.com/office/drawing/2014/main" id="{EE61BFC6-8394-4F4E-B072-5D5501A75977}"/>
                  </a:ext>
                </a:extLst>
              </p:cNvPr>
              <p:cNvSpPr>
                <a:spLocks/>
              </p:cNvSpPr>
              <p:nvPr/>
            </p:nvSpPr>
            <p:spPr bwMode="auto">
              <a:xfrm>
                <a:off x="3304" y="3056"/>
                <a:ext cx="1096" cy="60"/>
              </a:xfrm>
              <a:custGeom>
                <a:avLst/>
                <a:gdLst>
                  <a:gd name="T0" fmla="*/ 0 w 1096"/>
                  <a:gd name="T1" fmla="*/ 48 h 60"/>
                  <a:gd name="T2" fmla="*/ 24 w 1096"/>
                  <a:gd name="T3" fmla="*/ 32 h 60"/>
                  <a:gd name="T4" fmla="*/ 72 w 1096"/>
                  <a:gd name="T5" fmla="*/ 48 h 60"/>
                  <a:gd name="T6" fmla="*/ 152 w 1096"/>
                  <a:gd name="T7" fmla="*/ 24 h 60"/>
                  <a:gd name="T8" fmla="*/ 208 w 1096"/>
                  <a:gd name="T9" fmla="*/ 32 h 60"/>
                  <a:gd name="T10" fmla="*/ 256 w 1096"/>
                  <a:gd name="T11" fmla="*/ 48 h 60"/>
                  <a:gd name="T12" fmla="*/ 320 w 1096"/>
                  <a:gd name="T13" fmla="*/ 40 h 60"/>
                  <a:gd name="T14" fmla="*/ 376 w 1096"/>
                  <a:gd name="T15" fmla="*/ 24 h 60"/>
                  <a:gd name="T16" fmla="*/ 400 w 1096"/>
                  <a:gd name="T17" fmla="*/ 32 h 60"/>
                  <a:gd name="T18" fmla="*/ 448 w 1096"/>
                  <a:gd name="T19" fmla="*/ 16 h 60"/>
                  <a:gd name="T20" fmla="*/ 536 w 1096"/>
                  <a:gd name="T21" fmla="*/ 24 h 60"/>
                  <a:gd name="T22" fmla="*/ 616 w 1096"/>
                  <a:gd name="T23" fmla="*/ 40 h 60"/>
                  <a:gd name="T24" fmla="*/ 768 w 1096"/>
                  <a:gd name="T25" fmla="*/ 0 h 60"/>
                  <a:gd name="T26" fmla="*/ 848 w 1096"/>
                  <a:gd name="T27" fmla="*/ 8 h 60"/>
                  <a:gd name="T28" fmla="*/ 944 w 1096"/>
                  <a:gd name="T29" fmla="*/ 0 h 60"/>
                  <a:gd name="T30" fmla="*/ 1040 w 1096"/>
                  <a:gd name="T31" fmla="*/ 32 h 60"/>
                  <a:gd name="T32" fmla="*/ 1096 w 1096"/>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6"/>
                  <a:gd name="T52" fmla="*/ 0 h 60"/>
                  <a:gd name="T53" fmla="*/ 1096 w 109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6" h="60">
                    <a:moveTo>
                      <a:pt x="0" y="48"/>
                    </a:moveTo>
                    <a:cubicBezTo>
                      <a:pt x="8" y="42"/>
                      <a:pt x="14" y="32"/>
                      <a:pt x="24" y="32"/>
                    </a:cubicBezTo>
                    <a:cubicBezTo>
                      <a:pt x="40" y="32"/>
                      <a:pt x="72" y="48"/>
                      <a:pt x="72" y="48"/>
                    </a:cubicBezTo>
                    <a:cubicBezTo>
                      <a:pt x="130" y="28"/>
                      <a:pt x="103" y="36"/>
                      <a:pt x="152" y="24"/>
                    </a:cubicBezTo>
                    <a:cubicBezTo>
                      <a:pt x="207" y="60"/>
                      <a:pt x="141" y="25"/>
                      <a:pt x="208" y="32"/>
                    </a:cubicBezTo>
                    <a:cubicBezTo>
                      <a:pt x="224" y="33"/>
                      <a:pt x="256" y="48"/>
                      <a:pt x="256" y="48"/>
                    </a:cubicBezTo>
                    <a:cubicBezTo>
                      <a:pt x="301" y="17"/>
                      <a:pt x="255" y="40"/>
                      <a:pt x="320" y="40"/>
                    </a:cubicBezTo>
                    <a:cubicBezTo>
                      <a:pt x="330" y="40"/>
                      <a:pt x="364" y="27"/>
                      <a:pt x="376" y="24"/>
                    </a:cubicBezTo>
                    <a:cubicBezTo>
                      <a:pt x="384" y="26"/>
                      <a:pt x="391" y="32"/>
                      <a:pt x="400" y="32"/>
                    </a:cubicBezTo>
                    <a:cubicBezTo>
                      <a:pt x="416" y="30"/>
                      <a:pt x="448" y="16"/>
                      <a:pt x="448" y="16"/>
                    </a:cubicBezTo>
                    <a:cubicBezTo>
                      <a:pt x="496" y="48"/>
                      <a:pt x="448" y="24"/>
                      <a:pt x="536" y="24"/>
                    </a:cubicBezTo>
                    <a:cubicBezTo>
                      <a:pt x="563" y="24"/>
                      <a:pt x="589" y="36"/>
                      <a:pt x="616" y="40"/>
                    </a:cubicBezTo>
                    <a:cubicBezTo>
                      <a:pt x="680" y="18"/>
                      <a:pt x="693" y="8"/>
                      <a:pt x="768" y="0"/>
                    </a:cubicBezTo>
                    <a:cubicBezTo>
                      <a:pt x="800" y="8"/>
                      <a:pt x="816" y="18"/>
                      <a:pt x="848" y="8"/>
                    </a:cubicBezTo>
                    <a:cubicBezTo>
                      <a:pt x="924" y="27"/>
                      <a:pt x="894" y="37"/>
                      <a:pt x="944" y="0"/>
                    </a:cubicBezTo>
                    <a:cubicBezTo>
                      <a:pt x="975" y="15"/>
                      <a:pt x="1006" y="20"/>
                      <a:pt x="1040" y="32"/>
                    </a:cubicBezTo>
                    <a:cubicBezTo>
                      <a:pt x="1091" y="14"/>
                      <a:pt x="1076" y="27"/>
                      <a:pt x="1096" y="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2" name="Freeform 180">
                <a:extLst>
                  <a:ext uri="{FF2B5EF4-FFF2-40B4-BE49-F238E27FC236}">
                    <a16:creationId xmlns:a16="http://schemas.microsoft.com/office/drawing/2014/main" id="{BF59DD1B-2B3E-7344-B28C-84F2DF7375B1}"/>
                  </a:ext>
                </a:extLst>
              </p:cNvPr>
              <p:cNvSpPr>
                <a:spLocks/>
              </p:cNvSpPr>
              <p:nvPr/>
            </p:nvSpPr>
            <p:spPr bwMode="auto">
              <a:xfrm>
                <a:off x="3352" y="2828"/>
                <a:ext cx="456" cy="252"/>
              </a:xfrm>
              <a:custGeom>
                <a:avLst/>
                <a:gdLst>
                  <a:gd name="T0" fmla="*/ 0 w 456"/>
                  <a:gd name="T1" fmla="*/ 36 h 252"/>
                  <a:gd name="T2" fmla="*/ 256 w 456"/>
                  <a:gd name="T3" fmla="*/ 36 h 252"/>
                  <a:gd name="T4" fmla="*/ 456 w 456"/>
                  <a:gd name="T5" fmla="*/ 252 h 252"/>
                  <a:gd name="T6" fmla="*/ 0 60000 65536"/>
                  <a:gd name="T7" fmla="*/ 0 60000 65536"/>
                  <a:gd name="T8" fmla="*/ 0 60000 65536"/>
                  <a:gd name="T9" fmla="*/ 0 w 456"/>
                  <a:gd name="T10" fmla="*/ 0 h 252"/>
                  <a:gd name="T11" fmla="*/ 456 w 456"/>
                  <a:gd name="T12" fmla="*/ 252 h 252"/>
                </a:gdLst>
                <a:ahLst/>
                <a:cxnLst>
                  <a:cxn ang="T6">
                    <a:pos x="T0" y="T1"/>
                  </a:cxn>
                  <a:cxn ang="T7">
                    <a:pos x="T2" y="T3"/>
                  </a:cxn>
                  <a:cxn ang="T8">
                    <a:pos x="T4" y="T5"/>
                  </a:cxn>
                </a:cxnLst>
                <a:rect l="T9" t="T10" r="T11" b="T12"/>
                <a:pathLst>
                  <a:path w="456" h="252">
                    <a:moveTo>
                      <a:pt x="0" y="36"/>
                    </a:moveTo>
                    <a:cubicBezTo>
                      <a:pt x="90" y="18"/>
                      <a:pt x="180" y="0"/>
                      <a:pt x="256" y="36"/>
                    </a:cubicBezTo>
                    <a:cubicBezTo>
                      <a:pt x="332" y="72"/>
                      <a:pt x="420" y="216"/>
                      <a:pt x="456" y="25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3" name="Freeform 181">
                <a:extLst>
                  <a:ext uri="{FF2B5EF4-FFF2-40B4-BE49-F238E27FC236}">
                    <a16:creationId xmlns:a16="http://schemas.microsoft.com/office/drawing/2014/main" id="{32074CEE-0E79-6C47-B2A7-350B15DAF471}"/>
                  </a:ext>
                </a:extLst>
              </p:cNvPr>
              <p:cNvSpPr>
                <a:spLocks/>
              </p:cNvSpPr>
              <p:nvPr/>
            </p:nvSpPr>
            <p:spPr bwMode="auto">
              <a:xfrm>
                <a:off x="3616" y="2833"/>
                <a:ext cx="424" cy="223"/>
              </a:xfrm>
              <a:custGeom>
                <a:avLst/>
                <a:gdLst>
                  <a:gd name="T0" fmla="*/ 0 w 424"/>
                  <a:gd name="T1" fmla="*/ 39 h 223"/>
                  <a:gd name="T2" fmla="*/ 248 w 424"/>
                  <a:gd name="T3" fmla="*/ 31 h 223"/>
                  <a:gd name="T4" fmla="*/ 424 w 424"/>
                  <a:gd name="T5" fmla="*/ 223 h 223"/>
                  <a:gd name="T6" fmla="*/ 0 60000 65536"/>
                  <a:gd name="T7" fmla="*/ 0 60000 65536"/>
                  <a:gd name="T8" fmla="*/ 0 60000 65536"/>
                  <a:gd name="T9" fmla="*/ 0 w 424"/>
                  <a:gd name="T10" fmla="*/ 0 h 223"/>
                  <a:gd name="T11" fmla="*/ 424 w 424"/>
                  <a:gd name="T12" fmla="*/ 223 h 223"/>
                </a:gdLst>
                <a:ahLst/>
                <a:cxnLst>
                  <a:cxn ang="T6">
                    <a:pos x="T0" y="T1"/>
                  </a:cxn>
                  <a:cxn ang="T7">
                    <a:pos x="T2" y="T3"/>
                  </a:cxn>
                  <a:cxn ang="T8">
                    <a:pos x="T4" y="T5"/>
                  </a:cxn>
                </a:cxnLst>
                <a:rect l="T9" t="T10" r="T11" b="T12"/>
                <a:pathLst>
                  <a:path w="424" h="223">
                    <a:moveTo>
                      <a:pt x="0" y="39"/>
                    </a:moveTo>
                    <a:cubicBezTo>
                      <a:pt x="88" y="19"/>
                      <a:pt x="177" y="0"/>
                      <a:pt x="248" y="31"/>
                    </a:cubicBezTo>
                    <a:cubicBezTo>
                      <a:pt x="319" y="62"/>
                      <a:pt x="395" y="191"/>
                      <a:pt x="424" y="22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4" name="Freeform 182">
                <a:extLst>
                  <a:ext uri="{FF2B5EF4-FFF2-40B4-BE49-F238E27FC236}">
                    <a16:creationId xmlns:a16="http://schemas.microsoft.com/office/drawing/2014/main" id="{3A93FFDF-DDE7-8E44-81E2-94BE6F59BC81}"/>
                  </a:ext>
                </a:extLst>
              </p:cNvPr>
              <p:cNvSpPr>
                <a:spLocks/>
              </p:cNvSpPr>
              <p:nvPr/>
            </p:nvSpPr>
            <p:spPr bwMode="auto">
              <a:xfrm>
                <a:off x="3872" y="2848"/>
                <a:ext cx="376" cy="208"/>
              </a:xfrm>
              <a:custGeom>
                <a:avLst/>
                <a:gdLst>
                  <a:gd name="T0" fmla="*/ 0 w 376"/>
                  <a:gd name="T1" fmla="*/ 16 h 208"/>
                  <a:gd name="T2" fmla="*/ 240 w 376"/>
                  <a:gd name="T3" fmla="*/ 32 h 208"/>
                  <a:gd name="T4" fmla="*/ 376 w 376"/>
                  <a:gd name="T5" fmla="*/ 208 h 208"/>
                  <a:gd name="T6" fmla="*/ 0 60000 65536"/>
                  <a:gd name="T7" fmla="*/ 0 60000 65536"/>
                  <a:gd name="T8" fmla="*/ 0 60000 65536"/>
                  <a:gd name="T9" fmla="*/ 0 w 376"/>
                  <a:gd name="T10" fmla="*/ 0 h 208"/>
                  <a:gd name="T11" fmla="*/ 376 w 376"/>
                  <a:gd name="T12" fmla="*/ 208 h 208"/>
                </a:gdLst>
                <a:ahLst/>
                <a:cxnLst>
                  <a:cxn ang="T6">
                    <a:pos x="T0" y="T1"/>
                  </a:cxn>
                  <a:cxn ang="T7">
                    <a:pos x="T2" y="T3"/>
                  </a:cxn>
                  <a:cxn ang="T8">
                    <a:pos x="T4" y="T5"/>
                  </a:cxn>
                </a:cxnLst>
                <a:rect l="T9" t="T10" r="T11" b="T12"/>
                <a:pathLst>
                  <a:path w="376" h="208">
                    <a:moveTo>
                      <a:pt x="0" y="16"/>
                    </a:moveTo>
                    <a:cubicBezTo>
                      <a:pt x="88" y="8"/>
                      <a:pt x="177" y="0"/>
                      <a:pt x="240" y="32"/>
                    </a:cubicBezTo>
                    <a:cubicBezTo>
                      <a:pt x="303" y="64"/>
                      <a:pt x="339" y="136"/>
                      <a:pt x="376" y="2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185" name="Group 183">
                <a:extLst>
                  <a:ext uri="{FF2B5EF4-FFF2-40B4-BE49-F238E27FC236}">
                    <a16:creationId xmlns:a16="http://schemas.microsoft.com/office/drawing/2014/main" id="{03FA8241-F090-624E-B62D-DFF7EBA8224D}"/>
                  </a:ext>
                </a:extLst>
              </p:cNvPr>
              <p:cNvGrpSpPr>
                <a:grpSpLocks/>
              </p:cNvGrpSpPr>
              <p:nvPr/>
            </p:nvGrpSpPr>
            <p:grpSpPr bwMode="auto">
              <a:xfrm rot="7137218">
                <a:off x="4137" y="2708"/>
                <a:ext cx="101" cy="195"/>
                <a:chOff x="3891" y="2672"/>
                <a:chExt cx="101" cy="195"/>
              </a:xfrm>
            </p:grpSpPr>
            <p:sp>
              <p:nvSpPr>
                <p:cNvPr id="49192" name="Oval 184">
                  <a:extLst>
                    <a:ext uri="{FF2B5EF4-FFF2-40B4-BE49-F238E27FC236}">
                      <a16:creationId xmlns:a16="http://schemas.microsoft.com/office/drawing/2014/main" id="{C056C5FF-EB91-9644-ADF6-BB0F0BCA2D4F}"/>
                    </a:ext>
                  </a:extLst>
                </p:cNvPr>
                <p:cNvSpPr>
                  <a:spLocks noChangeArrowheads="1"/>
                </p:cNvSpPr>
                <p:nvPr/>
              </p:nvSpPr>
              <p:spPr bwMode="auto">
                <a:xfrm>
                  <a:off x="3920" y="2672"/>
                  <a:ext cx="56" cy="5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49193" name="Line 185">
                  <a:extLst>
                    <a:ext uri="{FF2B5EF4-FFF2-40B4-BE49-F238E27FC236}">
                      <a16:creationId xmlns:a16="http://schemas.microsoft.com/office/drawing/2014/main" id="{271A2FF8-2533-474A-8A9F-317392CD1E46}"/>
                    </a:ext>
                  </a:extLst>
                </p:cNvPr>
                <p:cNvSpPr>
                  <a:spLocks noChangeShapeType="1"/>
                </p:cNvSpPr>
                <p:nvPr/>
              </p:nvSpPr>
              <p:spPr bwMode="auto">
                <a:xfrm>
                  <a:off x="3947" y="2731"/>
                  <a:ext cx="0" cy="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4" name="Line 186">
                  <a:extLst>
                    <a:ext uri="{FF2B5EF4-FFF2-40B4-BE49-F238E27FC236}">
                      <a16:creationId xmlns:a16="http://schemas.microsoft.com/office/drawing/2014/main" id="{AB56A1E1-BDBF-704B-89D3-70795E2B45FE}"/>
                    </a:ext>
                  </a:extLst>
                </p:cNvPr>
                <p:cNvSpPr>
                  <a:spLocks noChangeShapeType="1"/>
                </p:cNvSpPr>
                <p:nvPr/>
              </p:nvSpPr>
              <p:spPr bwMode="auto">
                <a:xfrm flipH="1">
                  <a:off x="3891" y="2821"/>
                  <a:ext cx="56"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5" name="Line 187">
                  <a:extLst>
                    <a:ext uri="{FF2B5EF4-FFF2-40B4-BE49-F238E27FC236}">
                      <a16:creationId xmlns:a16="http://schemas.microsoft.com/office/drawing/2014/main" id="{892FDB62-CC1F-014C-9B5C-09F902D945DC}"/>
                    </a:ext>
                  </a:extLst>
                </p:cNvPr>
                <p:cNvSpPr>
                  <a:spLocks noChangeShapeType="1"/>
                </p:cNvSpPr>
                <p:nvPr/>
              </p:nvSpPr>
              <p:spPr bwMode="auto">
                <a:xfrm>
                  <a:off x="3949" y="2821"/>
                  <a:ext cx="40"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6" name="Line 188">
                  <a:extLst>
                    <a:ext uri="{FF2B5EF4-FFF2-40B4-BE49-F238E27FC236}">
                      <a16:creationId xmlns:a16="http://schemas.microsoft.com/office/drawing/2014/main" id="{E787C371-B06B-6C4B-9F0C-5DB1E4C1A79E}"/>
                    </a:ext>
                  </a:extLst>
                </p:cNvPr>
                <p:cNvSpPr>
                  <a:spLocks noChangeShapeType="1"/>
                </p:cNvSpPr>
                <p:nvPr/>
              </p:nvSpPr>
              <p:spPr bwMode="auto">
                <a:xfrm>
                  <a:off x="3912" y="2763"/>
                  <a:ext cx="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9186" name="Freeform 189">
                <a:extLst>
                  <a:ext uri="{FF2B5EF4-FFF2-40B4-BE49-F238E27FC236}">
                    <a16:creationId xmlns:a16="http://schemas.microsoft.com/office/drawing/2014/main" id="{D1A5F4B6-4BF5-4E4D-A7CA-ABCD820426C7}"/>
                  </a:ext>
                </a:extLst>
              </p:cNvPr>
              <p:cNvSpPr>
                <a:spLocks/>
              </p:cNvSpPr>
              <p:nvPr/>
            </p:nvSpPr>
            <p:spPr bwMode="auto">
              <a:xfrm>
                <a:off x="3790" y="2721"/>
                <a:ext cx="277" cy="105"/>
              </a:xfrm>
              <a:custGeom>
                <a:avLst/>
                <a:gdLst>
                  <a:gd name="T0" fmla="*/ 0 w 240"/>
                  <a:gd name="T1" fmla="*/ 328 h 79"/>
                  <a:gd name="T2" fmla="*/ 218 w 240"/>
                  <a:gd name="T3" fmla="*/ 41 h 79"/>
                  <a:gd name="T4" fmla="*/ 492 w 240"/>
                  <a:gd name="T5" fmla="*/ 86 h 79"/>
                  <a:gd name="T6" fmla="*/ 0 60000 65536"/>
                  <a:gd name="T7" fmla="*/ 0 60000 65536"/>
                  <a:gd name="T8" fmla="*/ 0 60000 65536"/>
                  <a:gd name="T9" fmla="*/ 0 w 240"/>
                  <a:gd name="T10" fmla="*/ 0 h 79"/>
                  <a:gd name="T11" fmla="*/ 240 w 240"/>
                  <a:gd name="T12" fmla="*/ 79 h 79"/>
                </a:gdLst>
                <a:ahLst/>
                <a:cxnLst>
                  <a:cxn ang="T6">
                    <a:pos x="T0" y="T1"/>
                  </a:cxn>
                  <a:cxn ang="T7">
                    <a:pos x="T2" y="T3"/>
                  </a:cxn>
                  <a:cxn ang="T8">
                    <a:pos x="T4" y="T5"/>
                  </a:cxn>
                </a:cxnLst>
                <a:rect l="T9" t="T10" r="T11" b="T12"/>
                <a:pathLst>
                  <a:path w="240" h="79">
                    <a:moveTo>
                      <a:pt x="0" y="79"/>
                    </a:moveTo>
                    <a:cubicBezTo>
                      <a:pt x="33" y="49"/>
                      <a:pt x="67" y="20"/>
                      <a:pt x="107" y="10"/>
                    </a:cubicBezTo>
                    <a:cubicBezTo>
                      <a:pt x="147" y="0"/>
                      <a:pt x="193" y="10"/>
                      <a:pt x="240" y="21"/>
                    </a:cubicBezTo>
                  </a:path>
                </a:pathLst>
              </a:custGeom>
              <a:noFill/>
              <a:ln w="12700">
                <a:solidFill>
                  <a:srgbClr val="00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7" name="Freeform 190">
                <a:extLst>
                  <a:ext uri="{FF2B5EF4-FFF2-40B4-BE49-F238E27FC236}">
                    <a16:creationId xmlns:a16="http://schemas.microsoft.com/office/drawing/2014/main" id="{EDD28BE5-4527-AF4C-BC33-A85A5D8D832D}"/>
                  </a:ext>
                </a:extLst>
              </p:cNvPr>
              <p:cNvSpPr>
                <a:spLocks/>
              </p:cNvSpPr>
              <p:nvPr/>
            </p:nvSpPr>
            <p:spPr bwMode="auto">
              <a:xfrm>
                <a:off x="3445" y="3195"/>
                <a:ext cx="64" cy="22"/>
              </a:xfrm>
              <a:custGeom>
                <a:avLst/>
                <a:gdLst>
                  <a:gd name="T0" fmla="*/ 0 w 64"/>
                  <a:gd name="T1" fmla="*/ 16 h 22"/>
                  <a:gd name="T2" fmla="*/ 16 w 64"/>
                  <a:gd name="T3" fmla="*/ 0 h 22"/>
                  <a:gd name="T4" fmla="*/ 32 w 64"/>
                  <a:gd name="T5" fmla="*/ 16 h 22"/>
                  <a:gd name="T6" fmla="*/ 64 w 64"/>
                  <a:gd name="T7" fmla="*/ 21 h 22"/>
                  <a:gd name="T8" fmla="*/ 0 60000 65536"/>
                  <a:gd name="T9" fmla="*/ 0 60000 65536"/>
                  <a:gd name="T10" fmla="*/ 0 60000 65536"/>
                  <a:gd name="T11" fmla="*/ 0 60000 65536"/>
                  <a:gd name="T12" fmla="*/ 0 w 64"/>
                  <a:gd name="T13" fmla="*/ 0 h 22"/>
                  <a:gd name="T14" fmla="*/ 64 w 64"/>
                  <a:gd name="T15" fmla="*/ 22 h 22"/>
                </a:gdLst>
                <a:ahLst/>
                <a:cxnLst>
                  <a:cxn ang="T8">
                    <a:pos x="T0" y="T1"/>
                  </a:cxn>
                  <a:cxn ang="T9">
                    <a:pos x="T2" y="T3"/>
                  </a:cxn>
                  <a:cxn ang="T10">
                    <a:pos x="T4" y="T5"/>
                  </a:cxn>
                  <a:cxn ang="T11">
                    <a:pos x="T6" y="T7"/>
                  </a:cxn>
                </a:cxnLst>
                <a:rect l="T12" t="T13" r="T14" b="T15"/>
                <a:pathLst>
                  <a:path w="64" h="22">
                    <a:moveTo>
                      <a:pt x="0" y="16"/>
                    </a:moveTo>
                    <a:cubicBezTo>
                      <a:pt x="5" y="10"/>
                      <a:pt x="8" y="0"/>
                      <a:pt x="16" y="0"/>
                    </a:cubicBezTo>
                    <a:cubicBezTo>
                      <a:pt x="23" y="0"/>
                      <a:pt x="25" y="11"/>
                      <a:pt x="32" y="16"/>
                    </a:cubicBezTo>
                    <a:cubicBezTo>
                      <a:pt x="42" y="22"/>
                      <a:pt x="52" y="21"/>
                      <a:pt x="64" y="2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8" name="Freeform 191">
                <a:extLst>
                  <a:ext uri="{FF2B5EF4-FFF2-40B4-BE49-F238E27FC236}">
                    <a16:creationId xmlns:a16="http://schemas.microsoft.com/office/drawing/2014/main" id="{B124BE74-63E0-104D-A212-D46E5E0031E5}"/>
                  </a:ext>
                </a:extLst>
              </p:cNvPr>
              <p:cNvSpPr>
                <a:spLocks/>
              </p:cNvSpPr>
              <p:nvPr/>
            </p:nvSpPr>
            <p:spPr bwMode="auto">
              <a:xfrm>
                <a:off x="3792" y="3199"/>
                <a:ext cx="197" cy="27"/>
              </a:xfrm>
              <a:custGeom>
                <a:avLst/>
                <a:gdLst>
                  <a:gd name="T0" fmla="*/ 0 w 197"/>
                  <a:gd name="T1" fmla="*/ 12 h 27"/>
                  <a:gd name="T2" fmla="*/ 69 w 197"/>
                  <a:gd name="T3" fmla="*/ 12 h 27"/>
                  <a:gd name="T4" fmla="*/ 128 w 197"/>
                  <a:gd name="T5" fmla="*/ 6 h 27"/>
                  <a:gd name="T6" fmla="*/ 197 w 197"/>
                  <a:gd name="T7" fmla="*/ 17 h 27"/>
                  <a:gd name="T8" fmla="*/ 0 60000 65536"/>
                  <a:gd name="T9" fmla="*/ 0 60000 65536"/>
                  <a:gd name="T10" fmla="*/ 0 60000 65536"/>
                  <a:gd name="T11" fmla="*/ 0 60000 65536"/>
                  <a:gd name="T12" fmla="*/ 0 w 197"/>
                  <a:gd name="T13" fmla="*/ 0 h 27"/>
                  <a:gd name="T14" fmla="*/ 197 w 197"/>
                  <a:gd name="T15" fmla="*/ 27 h 27"/>
                </a:gdLst>
                <a:ahLst/>
                <a:cxnLst>
                  <a:cxn ang="T8">
                    <a:pos x="T0" y="T1"/>
                  </a:cxn>
                  <a:cxn ang="T9">
                    <a:pos x="T2" y="T3"/>
                  </a:cxn>
                  <a:cxn ang="T10">
                    <a:pos x="T4" y="T5"/>
                  </a:cxn>
                  <a:cxn ang="T11">
                    <a:pos x="T6" y="T7"/>
                  </a:cxn>
                </a:cxnLst>
                <a:rect l="T12" t="T13" r="T14" b="T15"/>
                <a:pathLst>
                  <a:path w="197" h="27">
                    <a:moveTo>
                      <a:pt x="0" y="12"/>
                    </a:moveTo>
                    <a:cubicBezTo>
                      <a:pt x="28" y="1"/>
                      <a:pt x="41" y="1"/>
                      <a:pt x="69" y="12"/>
                    </a:cubicBezTo>
                    <a:cubicBezTo>
                      <a:pt x="93" y="5"/>
                      <a:pt x="102" y="0"/>
                      <a:pt x="128" y="6"/>
                    </a:cubicBezTo>
                    <a:cubicBezTo>
                      <a:pt x="158" y="27"/>
                      <a:pt x="137" y="17"/>
                      <a:pt x="197" y="1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9" name="Freeform 192">
                <a:extLst>
                  <a:ext uri="{FF2B5EF4-FFF2-40B4-BE49-F238E27FC236}">
                    <a16:creationId xmlns:a16="http://schemas.microsoft.com/office/drawing/2014/main" id="{EE3C07D7-6D81-B744-BE9E-32575BCA3B83}"/>
                  </a:ext>
                </a:extLst>
              </p:cNvPr>
              <p:cNvSpPr>
                <a:spLocks/>
              </p:cNvSpPr>
              <p:nvPr/>
            </p:nvSpPr>
            <p:spPr bwMode="auto">
              <a:xfrm>
                <a:off x="4128" y="3137"/>
                <a:ext cx="69" cy="15"/>
              </a:xfrm>
              <a:custGeom>
                <a:avLst/>
                <a:gdLst>
                  <a:gd name="T0" fmla="*/ 0 w 69"/>
                  <a:gd name="T1" fmla="*/ 15 h 15"/>
                  <a:gd name="T2" fmla="*/ 48 w 69"/>
                  <a:gd name="T3" fmla="*/ 15 h 15"/>
                  <a:gd name="T4" fmla="*/ 69 w 69"/>
                  <a:gd name="T5" fmla="*/ 15 h 15"/>
                  <a:gd name="T6" fmla="*/ 0 60000 65536"/>
                  <a:gd name="T7" fmla="*/ 0 60000 65536"/>
                  <a:gd name="T8" fmla="*/ 0 60000 65536"/>
                  <a:gd name="T9" fmla="*/ 0 w 69"/>
                  <a:gd name="T10" fmla="*/ 0 h 15"/>
                  <a:gd name="T11" fmla="*/ 69 w 69"/>
                  <a:gd name="T12" fmla="*/ 15 h 15"/>
                </a:gdLst>
                <a:ahLst/>
                <a:cxnLst>
                  <a:cxn ang="T6">
                    <a:pos x="T0" y="T1"/>
                  </a:cxn>
                  <a:cxn ang="T7">
                    <a:pos x="T2" y="T3"/>
                  </a:cxn>
                  <a:cxn ang="T8">
                    <a:pos x="T4" y="T5"/>
                  </a:cxn>
                </a:cxnLst>
                <a:rect l="T9" t="T10" r="T11" b="T12"/>
                <a:pathLst>
                  <a:path w="69" h="15">
                    <a:moveTo>
                      <a:pt x="0" y="15"/>
                    </a:moveTo>
                    <a:cubicBezTo>
                      <a:pt x="21" y="0"/>
                      <a:pt x="24" y="7"/>
                      <a:pt x="48" y="15"/>
                    </a:cubicBezTo>
                    <a:cubicBezTo>
                      <a:pt x="66" y="9"/>
                      <a:pt x="60" y="6"/>
                      <a:pt x="69"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90" name="Freeform 193">
                <a:extLst>
                  <a:ext uri="{FF2B5EF4-FFF2-40B4-BE49-F238E27FC236}">
                    <a16:creationId xmlns:a16="http://schemas.microsoft.com/office/drawing/2014/main" id="{7FA15900-9D7F-6840-A62A-95F99131A029}"/>
                  </a:ext>
                </a:extLst>
              </p:cNvPr>
              <p:cNvSpPr>
                <a:spLocks/>
              </p:cNvSpPr>
              <p:nvPr/>
            </p:nvSpPr>
            <p:spPr bwMode="auto">
              <a:xfrm>
                <a:off x="4059" y="3292"/>
                <a:ext cx="101" cy="27"/>
              </a:xfrm>
              <a:custGeom>
                <a:avLst/>
                <a:gdLst>
                  <a:gd name="T0" fmla="*/ 0 w 101"/>
                  <a:gd name="T1" fmla="*/ 15 h 27"/>
                  <a:gd name="T2" fmla="*/ 53 w 101"/>
                  <a:gd name="T3" fmla="*/ 4 h 27"/>
                  <a:gd name="T4" fmla="*/ 85 w 101"/>
                  <a:gd name="T5" fmla="*/ 9 h 27"/>
                  <a:gd name="T6" fmla="*/ 101 w 101"/>
                  <a:gd name="T7" fmla="*/ 15 h 27"/>
                  <a:gd name="T8" fmla="*/ 0 60000 65536"/>
                  <a:gd name="T9" fmla="*/ 0 60000 65536"/>
                  <a:gd name="T10" fmla="*/ 0 60000 65536"/>
                  <a:gd name="T11" fmla="*/ 0 60000 65536"/>
                  <a:gd name="T12" fmla="*/ 0 w 101"/>
                  <a:gd name="T13" fmla="*/ 0 h 27"/>
                  <a:gd name="T14" fmla="*/ 101 w 101"/>
                  <a:gd name="T15" fmla="*/ 27 h 27"/>
                </a:gdLst>
                <a:ahLst/>
                <a:cxnLst>
                  <a:cxn ang="T8">
                    <a:pos x="T0" y="T1"/>
                  </a:cxn>
                  <a:cxn ang="T9">
                    <a:pos x="T2" y="T3"/>
                  </a:cxn>
                  <a:cxn ang="T10">
                    <a:pos x="T4" y="T5"/>
                  </a:cxn>
                  <a:cxn ang="T11">
                    <a:pos x="T6" y="T7"/>
                  </a:cxn>
                </a:cxnLst>
                <a:rect l="T12" t="T13" r="T14" b="T15"/>
                <a:pathLst>
                  <a:path w="101" h="27">
                    <a:moveTo>
                      <a:pt x="0" y="15"/>
                    </a:moveTo>
                    <a:cubicBezTo>
                      <a:pt x="20" y="0"/>
                      <a:pt x="28" y="9"/>
                      <a:pt x="53" y="4"/>
                    </a:cubicBezTo>
                    <a:cubicBezTo>
                      <a:pt x="87" y="27"/>
                      <a:pt x="50" y="9"/>
                      <a:pt x="85" y="9"/>
                    </a:cubicBezTo>
                    <a:cubicBezTo>
                      <a:pt x="90" y="9"/>
                      <a:pt x="101" y="15"/>
                      <a:pt x="10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91" name="Freeform 194">
                <a:extLst>
                  <a:ext uri="{FF2B5EF4-FFF2-40B4-BE49-F238E27FC236}">
                    <a16:creationId xmlns:a16="http://schemas.microsoft.com/office/drawing/2014/main" id="{B6ABDB68-DFD4-FE4C-ADEC-B5D44478A56A}"/>
                  </a:ext>
                </a:extLst>
              </p:cNvPr>
              <p:cNvSpPr>
                <a:spLocks/>
              </p:cNvSpPr>
              <p:nvPr/>
            </p:nvSpPr>
            <p:spPr bwMode="auto">
              <a:xfrm>
                <a:off x="3589" y="3270"/>
                <a:ext cx="91" cy="26"/>
              </a:xfrm>
              <a:custGeom>
                <a:avLst/>
                <a:gdLst>
                  <a:gd name="T0" fmla="*/ 0 w 91"/>
                  <a:gd name="T1" fmla="*/ 15 h 26"/>
                  <a:gd name="T2" fmla="*/ 43 w 91"/>
                  <a:gd name="T3" fmla="*/ 26 h 26"/>
                  <a:gd name="T4" fmla="*/ 91 w 91"/>
                  <a:gd name="T5" fmla="*/ 15 h 26"/>
                  <a:gd name="T6" fmla="*/ 0 60000 65536"/>
                  <a:gd name="T7" fmla="*/ 0 60000 65536"/>
                  <a:gd name="T8" fmla="*/ 0 60000 65536"/>
                  <a:gd name="T9" fmla="*/ 0 w 91"/>
                  <a:gd name="T10" fmla="*/ 0 h 26"/>
                  <a:gd name="T11" fmla="*/ 91 w 91"/>
                  <a:gd name="T12" fmla="*/ 26 h 26"/>
                </a:gdLst>
                <a:ahLst/>
                <a:cxnLst>
                  <a:cxn ang="T6">
                    <a:pos x="T0" y="T1"/>
                  </a:cxn>
                  <a:cxn ang="T7">
                    <a:pos x="T2" y="T3"/>
                  </a:cxn>
                  <a:cxn ang="T8">
                    <a:pos x="T4" y="T5"/>
                  </a:cxn>
                </a:cxnLst>
                <a:rect l="T9" t="T10" r="T11" b="T12"/>
                <a:pathLst>
                  <a:path w="91" h="26">
                    <a:moveTo>
                      <a:pt x="0" y="15"/>
                    </a:moveTo>
                    <a:cubicBezTo>
                      <a:pt x="22" y="0"/>
                      <a:pt x="28" y="4"/>
                      <a:pt x="43" y="26"/>
                    </a:cubicBezTo>
                    <a:cubicBezTo>
                      <a:pt x="59" y="22"/>
                      <a:pt x="74" y="15"/>
                      <a:pt x="9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49155" name="Rectangle 99">
            <a:extLst>
              <a:ext uri="{FF2B5EF4-FFF2-40B4-BE49-F238E27FC236}">
                <a16:creationId xmlns:a16="http://schemas.microsoft.com/office/drawing/2014/main" id="{EED5B543-1B01-C44B-BF13-100FDC44724C}"/>
              </a:ext>
            </a:extLst>
          </p:cNvPr>
          <p:cNvSpPr>
            <a:spLocks noGrp="1" noChangeArrowheads="1"/>
          </p:cNvSpPr>
          <p:nvPr>
            <p:ph type="title"/>
          </p:nvPr>
        </p:nvSpPr>
        <p:spPr/>
        <p:txBody>
          <a:bodyPr/>
          <a:lstStyle/>
          <a:p>
            <a:pPr algn="ctr" eaLnBrk="1" hangingPunct="1"/>
            <a:r>
              <a:rPr lang="en-US" altLang="en-US" dirty="0"/>
              <a:t>Section 1 of the LINCS Table</a:t>
            </a:r>
          </a:p>
        </p:txBody>
      </p:sp>
      <p:sp>
        <p:nvSpPr>
          <p:cNvPr id="49156" name="Rectangle 100">
            <a:extLst>
              <a:ext uri="{FF2B5EF4-FFF2-40B4-BE49-F238E27FC236}">
                <a16:creationId xmlns:a16="http://schemas.microsoft.com/office/drawing/2014/main" id="{DA95ABC9-2F5D-CB4F-A07A-CD84952E3483}"/>
              </a:ext>
            </a:extLst>
          </p:cNvPr>
          <p:cNvSpPr>
            <a:spLocks noGrp="1" noChangeArrowheads="1"/>
          </p:cNvSpPr>
          <p:nvPr>
            <p:ph type="body" idx="1"/>
          </p:nvPr>
        </p:nvSpPr>
        <p:spPr/>
        <p:txBody>
          <a:bodyPr/>
          <a:lstStyle/>
          <a:p>
            <a:pPr algn="ctr" eaLnBrk="1" hangingPunct="1">
              <a:buFontTx/>
              <a:buNone/>
            </a:pPr>
            <a:r>
              <a:rPr lang="en-US" altLang="en-US" sz="3500" b="1">
                <a:solidFill>
                  <a:srgbClr val="000000"/>
                </a:solidFill>
              </a:rPr>
              <a:t>The Term</a:t>
            </a:r>
            <a:endParaRPr lang="en-US" altLang="en-US">
              <a:solidFill>
                <a:srgbClr val="000000"/>
              </a:solidFill>
            </a:endParaRPr>
          </a:p>
          <a:p>
            <a:pPr eaLnBrk="1" hangingPunct="1">
              <a:buFontTx/>
              <a:buNone/>
            </a:pPr>
            <a:r>
              <a:rPr lang="en-US" altLang="en-US">
                <a:solidFill>
                  <a:srgbClr val="000000"/>
                </a:solidFill>
              </a:rPr>
              <a:t>	An important word that all students are expected to understand and remember</a:t>
            </a:r>
          </a:p>
        </p:txBody>
      </p:sp>
      <p:sp>
        <p:nvSpPr>
          <p:cNvPr id="49157" name="AutoShape 149">
            <a:extLst>
              <a:ext uri="{FF2B5EF4-FFF2-40B4-BE49-F238E27FC236}">
                <a16:creationId xmlns:a16="http://schemas.microsoft.com/office/drawing/2014/main" id="{C20D4275-242E-3744-A3D5-F6F656D1C9FF}"/>
              </a:ext>
            </a:extLst>
          </p:cNvPr>
          <p:cNvSpPr>
            <a:spLocks noChangeArrowheads="1"/>
          </p:cNvSpPr>
          <p:nvPr/>
        </p:nvSpPr>
        <p:spPr bwMode="auto">
          <a:xfrm>
            <a:off x="850900" y="3727450"/>
            <a:ext cx="1879600" cy="831850"/>
          </a:xfrm>
          <a:prstGeom prst="roundRect">
            <a:avLst>
              <a:gd name="adj" fmla="val 16667"/>
            </a:avLst>
          </a:prstGeom>
          <a:noFill/>
          <a:ln w="730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49158" name="Line 150">
            <a:extLst>
              <a:ext uri="{FF2B5EF4-FFF2-40B4-BE49-F238E27FC236}">
                <a16:creationId xmlns:a16="http://schemas.microsoft.com/office/drawing/2014/main" id="{FEBF270B-A936-EE4C-86D0-8FD5DFCC470A}"/>
              </a:ext>
            </a:extLst>
          </p:cNvPr>
          <p:cNvSpPr>
            <a:spLocks noChangeShapeType="1"/>
          </p:cNvSpPr>
          <p:nvPr/>
        </p:nvSpPr>
        <p:spPr bwMode="auto">
          <a:xfrm flipV="1">
            <a:off x="2362201" y="3200399"/>
            <a:ext cx="1663699" cy="523083"/>
          </a:xfrm>
          <a:prstGeom prst="line">
            <a:avLst/>
          </a:prstGeom>
          <a:noFill/>
          <a:ln w="508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9159" name="Picture 50">
            <a:extLst>
              <a:ext uri="{FF2B5EF4-FFF2-40B4-BE49-F238E27FC236}">
                <a16:creationId xmlns:a16="http://schemas.microsoft.com/office/drawing/2014/main" id="{311F3A39-56AA-9A48-AC74-095D7B1FA5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ooter Placeholder 4">
            <a:extLst>
              <a:ext uri="{FF2B5EF4-FFF2-40B4-BE49-F238E27FC236}">
                <a16:creationId xmlns:a16="http://schemas.microsoft.com/office/drawing/2014/main" id="{4618ED50-2F23-8640-9E90-865910E8E236}"/>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tx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424301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50">
            <a:extLst>
              <a:ext uri="{FF2B5EF4-FFF2-40B4-BE49-F238E27FC236}">
                <a16:creationId xmlns:a16="http://schemas.microsoft.com/office/drawing/2014/main" id="{EB938480-B63C-154B-BF0E-3DA2DEC86213}"/>
              </a:ext>
            </a:extLst>
          </p:cNvPr>
          <p:cNvGrpSpPr>
            <a:grpSpLocks/>
          </p:cNvGrpSpPr>
          <p:nvPr/>
        </p:nvGrpSpPr>
        <p:grpSpPr bwMode="auto">
          <a:xfrm>
            <a:off x="876300" y="3730625"/>
            <a:ext cx="7502525" cy="1617663"/>
            <a:chOff x="888" y="2350"/>
            <a:chExt cx="4726" cy="1019"/>
          </a:xfrm>
        </p:grpSpPr>
        <p:grpSp>
          <p:nvGrpSpPr>
            <p:cNvPr id="50184" name="Group 51">
              <a:extLst>
                <a:ext uri="{FF2B5EF4-FFF2-40B4-BE49-F238E27FC236}">
                  <a16:creationId xmlns:a16="http://schemas.microsoft.com/office/drawing/2014/main" id="{8259FD25-F369-A144-81C2-FEE40AA40EF0}"/>
                </a:ext>
              </a:extLst>
            </p:cNvPr>
            <p:cNvGrpSpPr>
              <a:grpSpLocks/>
            </p:cNvGrpSpPr>
            <p:nvPr/>
          </p:nvGrpSpPr>
          <p:grpSpPr bwMode="auto">
            <a:xfrm>
              <a:off x="888" y="2366"/>
              <a:ext cx="4726" cy="1003"/>
              <a:chOff x="288" y="720"/>
              <a:chExt cx="4608" cy="960"/>
            </a:xfrm>
          </p:grpSpPr>
          <p:sp>
            <p:nvSpPr>
              <p:cNvPr id="50221" name="AutoShape 52">
                <a:extLst>
                  <a:ext uri="{FF2B5EF4-FFF2-40B4-BE49-F238E27FC236}">
                    <a16:creationId xmlns:a16="http://schemas.microsoft.com/office/drawing/2014/main" id="{117144B4-E49D-334E-AF6D-6544E9409D32}"/>
                  </a:ext>
                </a:extLst>
              </p:cNvPr>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0222" name="AutoShape 53">
                <a:extLst>
                  <a:ext uri="{FF2B5EF4-FFF2-40B4-BE49-F238E27FC236}">
                    <a16:creationId xmlns:a16="http://schemas.microsoft.com/office/drawing/2014/main" id="{89867E54-885F-1B46-8B9F-8EC138B92A3A}"/>
                  </a:ext>
                </a:extLst>
              </p:cNvPr>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0223" name="AutoShape 54">
                <a:extLst>
                  <a:ext uri="{FF2B5EF4-FFF2-40B4-BE49-F238E27FC236}">
                    <a16:creationId xmlns:a16="http://schemas.microsoft.com/office/drawing/2014/main" id="{95E8168F-185F-1940-96BD-BBA362940494}"/>
                  </a:ext>
                </a:extLst>
              </p:cNvPr>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0224" name="AutoShape 55">
                <a:extLst>
                  <a:ext uri="{FF2B5EF4-FFF2-40B4-BE49-F238E27FC236}">
                    <a16:creationId xmlns:a16="http://schemas.microsoft.com/office/drawing/2014/main" id="{138F0FAB-B34A-FB49-976B-76F5030C2E8C}"/>
                  </a:ext>
                </a:extLst>
              </p:cNvPr>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0225" name="AutoShape 56">
                <a:extLst>
                  <a:ext uri="{FF2B5EF4-FFF2-40B4-BE49-F238E27FC236}">
                    <a16:creationId xmlns:a16="http://schemas.microsoft.com/office/drawing/2014/main" id="{4E408276-5C96-7440-8015-F10BD53E374F}"/>
                  </a:ext>
                </a:extLst>
              </p:cNvPr>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grpSp>
        <p:sp>
          <p:nvSpPr>
            <p:cNvPr id="50185" name="Oval 57">
              <a:extLst>
                <a:ext uri="{FF2B5EF4-FFF2-40B4-BE49-F238E27FC236}">
                  <a16:creationId xmlns:a16="http://schemas.microsoft.com/office/drawing/2014/main" id="{334877FB-7432-E74A-89C0-0C193DC6DB37}"/>
                </a:ext>
              </a:extLst>
            </p:cNvPr>
            <p:cNvSpPr>
              <a:spLocks noChangeArrowheads="1"/>
            </p:cNvSpPr>
            <p:nvPr/>
          </p:nvSpPr>
          <p:spPr bwMode="auto">
            <a:xfrm>
              <a:off x="924" y="2386"/>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0186" name="Text Box 58">
              <a:extLst>
                <a:ext uri="{FF2B5EF4-FFF2-40B4-BE49-F238E27FC236}">
                  <a16:creationId xmlns:a16="http://schemas.microsoft.com/office/drawing/2014/main" id="{B57A9742-1F8A-D14B-9DDA-F48CE2F1452E}"/>
                </a:ext>
              </a:extLst>
            </p:cNvPr>
            <p:cNvSpPr txBox="1">
              <a:spLocks noChangeArrowheads="1"/>
            </p:cNvSpPr>
            <p:nvPr/>
          </p:nvSpPr>
          <p:spPr bwMode="auto">
            <a:xfrm>
              <a:off x="901" y="235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1</a:t>
              </a:r>
            </a:p>
          </p:txBody>
        </p:sp>
        <p:sp>
          <p:nvSpPr>
            <p:cNvPr id="50187" name="Oval 59">
              <a:extLst>
                <a:ext uri="{FF2B5EF4-FFF2-40B4-BE49-F238E27FC236}">
                  <a16:creationId xmlns:a16="http://schemas.microsoft.com/office/drawing/2014/main" id="{53FDB614-B7D2-584E-A64E-E9C99F11D0DF}"/>
                </a:ext>
              </a:extLst>
            </p:cNvPr>
            <p:cNvSpPr>
              <a:spLocks noChangeArrowheads="1"/>
            </p:cNvSpPr>
            <p:nvPr/>
          </p:nvSpPr>
          <p:spPr bwMode="auto">
            <a:xfrm>
              <a:off x="919" y="2903"/>
              <a:ext cx="122" cy="12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0188" name="Text Box 60">
              <a:extLst>
                <a:ext uri="{FF2B5EF4-FFF2-40B4-BE49-F238E27FC236}">
                  <a16:creationId xmlns:a16="http://schemas.microsoft.com/office/drawing/2014/main" id="{D4E90ED7-7038-8746-8125-2CFE2431E964}"/>
                </a:ext>
              </a:extLst>
            </p:cNvPr>
            <p:cNvSpPr txBox="1">
              <a:spLocks noChangeArrowheads="1"/>
            </p:cNvSpPr>
            <p:nvPr/>
          </p:nvSpPr>
          <p:spPr bwMode="auto">
            <a:xfrm>
              <a:off x="912" y="287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3</a:t>
              </a:r>
              <a:endParaRPr lang="en-US" altLang="en-US" sz="800"/>
            </a:p>
          </p:txBody>
        </p:sp>
        <p:sp>
          <p:nvSpPr>
            <p:cNvPr id="50189" name="Oval 61">
              <a:extLst>
                <a:ext uri="{FF2B5EF4-FFF2-40B4-BE49-F238E27FC236}">
                  <a16:creationId xmlns:a16="http://schemas.microsoft.com/office/drawing/2014/main" id="{5EA47229-DD84-2446-B5AA-CAB344CD6395}"/>
                </a:ext>
              </a:extLst>
            </p:cNvPr>
            <p:cNvSpPr>
              <a:spLocks noChangeArrowheads="1"/>
            </p:cNvSpPr>
            <p:nvPr/>
          </p:nvSpPr>
          <p:spPr bwMode="auto">
            <a:xfrm>
              <a:off x="2136" y="2422"/>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0190" name="Text Box 62">
              <a:extLst>
                <a:ext uri="{FF2B5EF4-FFF2-40B4-BE49-F238E27FC236}">
                  <a16:creationId xmlns:a16="http://schemas.microsoft.com/office/drawing/2014/main" id="{78A8681E-5AFA-844E-B34B-23B525E3776A}"/>
                </a:ext>
              </a:extLst>
            </p:cNvPr>
            <p:cNvSpPr txBox="1">
              <a:spLocks noChangeArrowheads="1"/>
            </p:cNvSpPr>
            <p:nvPr/>
          </p:nvSpPr>
          <p:spPr bwMode="auto">
            <a:xfrm>
              <a:off x="2121" y="238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4</a:t>
              </a:r>
            </a:p>
          </p:txBody>
        </p:sp>
        <p:sp>
          <p:nvSpPr>
            <p:cNvPr id="50191" name="Oval 63">
              <a:extLst>
                <a:ext uri="{FF2B5EF4-FFF2-40B4-BE49-F238E27FC236}">
                  <a16:creationId xmlns:a16="http://schemas.microsoft.com/office/drawing/2014/main" id="{8DF28D82-9CE8-8741-A6F7-EDB692E6EF58}"/>
                </a:ext>
              </a:extLst>
            </p:cNvPr>
            <p:cNvSpPr>
              <a:spLocks noChangeArrowheads="1"/>
            </p:cNvSpPr>
            <p:nvPr/>
          </p:nvSpPr>
          <p:spPr bwMode="auto">
            <a:xfrm>
              <a:off x="3323" y="2417"/>
              <a:ext cx="122"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0192" name="Text Box 64">
              <a:extLst>
                <a:ext uri="{FF2B5EF4-FFF2-40B4-BE49-F238E27FC236}">
                  <a16:creationId xmlns:a16="http://schemas.microsoft.com/office/drawing/2014/main" id="{05C6AE0F-2862-9B40-9306-A950B6A5F5E8}"/>
                </a:ext>
              </a:extLst>
            </p:cNvPr>
            <p:cNvSpPr txBox="1">
              <a:spLocks noChangeArrowheads="1"/>
            </p:cNvSpPr>
            <p:nvPr/>
          </p:nvSpPr>
          <p:spPr bwMode="auto">
            <a:xfrm>
              <a:off x="3301" y="238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5</a:t>
              </a:r>
            </a:p>
          </p:txBody>
        </p:sp>
        <p:sp>
          <p:nvSpPr>
            <p:cNvPr id="50193" name="Oval 65">
              <a:extLst>
                <a:ext uri="{FF2B5EF4-FFF2-40B4-BE49-F238E27FC236}">
                  <a16:creationId xmlns:a16="http://schemas.microsoft.com/office/drawing/2014/main" id="{31311E28-BAE3-A44A-A9C4-15DF40A4C38E}"/>
                </a:ext>
              </a:extLst>
            </p:cNvPr>
            <p:cNvSpPr>
              <a:spLocks noChangeArrowheads="1"/>
            </p:cNvSpPr>
            <p:nvPr/>
          </p:nvSpPr>
          <p:spPr bwMode="auto">
            <a:xfrm>
              <a:off x="4499" y="2417"/>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0194" name="Text Box 66">
              <a:extLst>
                <a:ext uri="{FF2B5EF4-FFF2-40B4-BE49-F238E27FC236}">
                  <a16:creationId xmlns:a16="http://schemas.microsoft.com/office/drawing/2014/main" id="{5BFBE0C1-F36E-414D-ACA6-0A0BE9E71C9E}"/>
                </a:ext>
              </a:extLst>
            </p:cNvPr>
            <p:cNvSpPr txBox="1">
              <a:spLocks noChangeArrowheads="1"/>
            </p:cNvSpPr>
            <p:nvPr/>
          </p:nvSpPr>
          <p:spPr bwMode="auto">
            <a:xfrm>
              <a:off x="4484" y="2388"/>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2</a:t>
              </a:r>
            </a:p>
          </p:txBody>
        </p:sp>
        <p:sp>
          <p:nvSpPr>
            <p:cNvPr id="50195" name="Text Box 67">
              <a:extLst>
                <a:ext uri="{FF2B5EF4-FFF2-40B4-BE49-F238E27FC236}">
                  <a16:creationId xmlns:a16="http://schemas.microsoft.com/office/drawing/2014/main" id="{BA45B0BD-0778-4A4C-9C6E-585033E5F203}"/>
                </a:ext>
              </a:extLst>
            </p:cNvPr>
            <p:cNvSpPr txBox="1">
              <a:spLocks noChangeArrowheads="1"/>
            </p:cNvSpPr>
            <p:nvPr/>
          </p:nvSpPr>
          <p:spPr bwMode="auto">
            <a:xfrm>
              <a:off x="1029" y="2364"/>
              <a:ext cx="3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Term</a:t>
              </a:r>
            </a:p>
          </p:txBody>
        </p:sp>
        <p:sp>
          <p:nvSpPr>
            <p:cNvPr id="50196" name="Text Box 68">
              <a:extLst>
                <a:ext uri="{FF2B5EF4-FFF2-40B4-BE49-F238E27FC236}">
                  <a16:creationId xmlns:a16="http://schemas.microsoft.com/office/drawing/2014/main" id="{E99AA32F-D19C-1E4D-AA7F-701892E3B3D1}"/>
                </a:ext>
              </a:extLst>
            </p:cNvPr>
            <p:cNvSpPr txBox="1">
              <a:spLocks noChangeArrowheads="1"/>
            </p:cNvSpPr>
            <p:nvPr/>
          </p:nvSpPr>
          <p:spPr bwMode="auto">
            <a:xfrm>
              <a:off x="1009" y="2878"/>
              <a:ext cx="8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Reminding Word</a:t>
              </a:r>
            </a:p>
          </p:txBody>
        </p:sp>
        <p:sp>
          <p:nvSpPr>
            <p:cNvPr id="50197" name="Text Box 69">
              <a:extLst>
                <a:ext uri="{FF2B5EF4-FFF2-40B4-BE49-F238E27FC236}">
                  <a16:creationId xmlns:a16="http://schemas.microsoft.com/office/drawing/2014/main" id="{91596C14-E75E-3444-A7DD-A032B1246DE8}"/>
                </a:ext>
              </a:extLst>
            </p:cNvPr>
            <p:cNvSpPr txBox="1">
              <a:spLocks noChangeArrowheads="1"/>
            </p:cNvSpPr>
            <p:nvPr/>
          </p:nvSpPr>
          <p:spPr bwMode="auto">
            <a:xfrm>
              <a:off x="2238" y="2390"/>
              <a:ext cx="7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LINCing Story</a:t>
              </a:r>
            </a:p>
          </p:txBody>
        </p:sp>
        <p:sp>
          <p:nvSpPr>
            <p:cNvPr id="50198" name="Text Box 70">
              <a:extLst>
                <a:ext uri="{FF2B5EF4-FFF2-40B4-BE49-F238E27FC236}">
                  <a16:creationId xmlns:a16="http://schemas.microsoft.com/office/drawing/2014/main" id="{93E313EC-9B40-BD4E-BBF1-2C914EDA4C13}"/>
                </a:ext>
              </a:extLst>
            </p:cNvPr>
            <p:cNvSpPr txBox="1">
              <a:spLocks noChangeArrowheads="1"/>
            </p:cNvSpPr>
            <p:nvPr/>
          </p:nvSpPr>
          <p:spPr bwMode="auto">
            <a:xfrm>
              <a:off x="3425" y="2395"/>
              <a:ext cx="7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LINCing Picture</a:t>
              </a:r>
            </a:p>
          </p:txBody>
        </p:sp>
        <p:sp>
          <p:nvSpPr>
            <p:cNvPr id="50199" name="Text Box 71">
              <a:extLst>
                <a:ext uri="{FF2B5EF4-FFF2-40B4-BE49-F238E27FC236}">
                  <a16:creationId xmlns:a16="http://schemas.microsoft.com/office/drawing/2014/main" id="{5E2CBB42-C94D-9D47-9645-9EC4A6F80AC1}"/>
                </a:ext>
              </a:extLst>
            </p:cNvPr>
            <p:cNvSpPr txBox="1">
              <a:spLocks noChangeArrowheads="1"/>
            </p:cNvSpPr>
            <p:nvPr/>
          </p:nvSpPr>
          <p:spPr bwMode="auto">
            <a:xfrm>
              <a:off x="4591" y="2390"/>
              <a:ext cx="5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Definition</a:t>
              </a:r>
            </a:p>
          </p:txBody>
        </p:sp>
        <p:sp>
          <p:nvSpPr>
            <p:cNvPr id="50200" name="Rectangle 72">
              <a:extLst>
                <a:ext uri="{FF2B5EF4-FFF2-40B4-BE49-F238E27FC236}">
                  <a16:creationId xmlns:a16="http://schemas.microsoft.com/office/drawing/2014/main" id="{CD04C5D2-1280-3049-9982-B18EC9F27F8A}"/>
                </a:ext>
              </a:extLst>
            </p:cNvPr>
            <p:cNvSpPr>
              <a:spLocks noChangeArrowheads="1"/>
            </p:cNvSpPr>
            <p:nvPr/>
          </p:nvSpPr>
          <p:spPr bwMode="auto">
            <a:xfrm>
              <a:off x="920" y="2408"/>
              <a:ext cx="11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30000"/>
                </a:lnSpc>
                <a:buClr>
                  <a:srgbClr val="201535"/>
                </a:buClr>
                <a:buFontTx/>
                <a:buNone/>
              </a:pPr>
              <a:r>
                <a:rPr lang="en-US" altLang="en-US" sz="2400">
                  <a:solidFill>
                    <a:srgbClr val="000000"/>
                  </a:solidFill>
                  <a:latin typeface="Sand" pitchFamily="-48" charset="0"/>
                </a:rPr>
                <a:t>palisades</a:t>
              </a:r>
              <a:endParaRPr lang="en-US" altLang="en-US" sz="2800">
                <a:solidFill>
                  <a:srgbClr val="000000"/>
                </a:solidFill>
                <a:latin typeface="Sand" pitchFamily="-48" charset="0"/>
              </a:endParaRPr>
            </a:p>
          </p:txBody>
        </p:sp>
        <p:sp>
          <p:nvSpPr>
            <p:cNvPr id="50201" name="Rectangle 73">
              <a:extLst>
                <a:ext uri="{FF2B5EF4-FFF2-40B4-BE49-F238E27FC236}">
                  <a16:creationId xmlns:a16="http://schemas.microsoft.com/office/drawing/2014/main" id="{8251F397-F023-1641-8B0F-A7589127D9ED}"/>
                </a:ext>
              </a:extLst>
            </p:cNvPr>
            <p:cNvSpPr>
              <a:spLocks noChangeArrowheads="1"/>
            </p:cNvSpPr>
            <p:nvPr/>
          </p:nvSpPr>
          <p:spPr bwMode="auto">
            <a:xfrm>
              <a:off x="1056" y="2936"/>
              <a:ext cx="8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30000"/>
                </a:lnSpc>
                <a:buClr>
                  <a:srgbClr val="201535"/>
                </a:buClr>
                <a:buFontTx/>
                <a:buNone/>
              </a:pPr>
              <a:r>
                <a:rPr lang="en-US" altLang="en-US" sz="2800">
                  <a:solidFill>
                    <a:srgbClr val="000000"/>
                  </a:solidFill>
                  <a:latin typeface="Sand" pitchFamily="-48" charset="0"/>
                </a:rPr>
                <a:t>pal</a:t>
              </a:r>
            </a:p>
          </p:txBody>
        </p:sp>
        <p:sp>
          <p:nvSpPr>
            <p:cNvPr id="50202" name="Rectangle 74">
              <a:extLst>
                <a:ext uri="{FF2B5EF4-FFF2-40B4-BE49-F238E27FC236}">
                  <a16:creationId xmlns:a16="http://schemas.microsoft.com/office/drawing/2014/main" id="{DB11E7B4-C4D0-4F4D-B9E8-5B6D6C49C032}"/>
                </a:ext>
              </a:extLst>
            </p:cNvPr>
            <p:cNvSpPr>
              <a:spLocks noChangeArrowheads="1"/>
            </p:cNvSpPr>
            <p:nvPr/>
          </p:nvSpPr>
          <p:spPr bwMode="auto">
            <a:xfrm>
              <a:off x="2104" y="2510"/>
              <a:ext cx="11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30000"/>
                </a:lnSpc>
                <a:buClr>
                  <a:srgbClr val="201535"/>
                </a:buClr>
                <a:buFontTx/>
                <a:buNone/>
              </a:pPr>
              <a:r>
                <a:rPr lang="en-US" altLang="en-US" sz="1600">
                  <a:solidFill>
                    <a:srgbClr val="000000"/>
                  </a:solidFill>
                  <a:latin typeface="Sand" pitchFamily="-48" charset="0"/>
                </a:rPr>
                <a:t>My pal, Joe, dove from the cliff into the ocean.</a:t>
              </a:r>
            </a:p>
          </p:txBody>
        </p:sp>
        <p:sp>
          <p:nvSpPr>
            <p:cNvPr id="50203" name="Rectangle 75">
              <a:extLst>
                <a:ext uri="{FF2B5EF4-FFF2-40B4-BE49-F238E27FC236}">
                  <a16:creationId xmlns:a16="http://schemas.microsoft.com/office/drawing/2014/main" id="{392235FD-2A92-AA4D-AAAD-CC8103323B92}"/>
                </a:ext>
              </a:extLst>
            </p:cNvPr>
            <p:cNvSpPr>
              <a:spLocks noChangeArrowheads="1"/>
            </p:cNvSpPr>
            <p:nvPr/>
          </p:nvSpPr>
          <p:spPr bwMode="auto">
            <a:xfrm>
              <a:off x="4472" y="2506"/>
              <a:ext cx="112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30000"/>
                </a:lnSpc>
                <a:buClr>
                  <a:srgbClr val="201535"/>
                </a:buClr>
                <a:buFontTx/>
                <a:buNone/>
              </a:pPr>
              <a:r>
                <a:rPr lang="en-US" altLang="en-US" sz="1600">
                  <a:solidFill>
                    <a:srgbClr val="000000"/>
                  </a:solidFill>
                  <a:latin typeface="Sand" pitchFamily="-48" charset="0"/>
                </a:rPr>
                <a:t>A line of steep cliffs a long a river or ocean.</a:t>
              </a:r>
            </a:p>
          </p:txBody>
        </p:sp>
        <p:grpSp>
          <p:nvGrpSpPr>
            <p:cNvPr id="50204" name="Group 76">
              <a:extLst>
                <a:ext uri="{FF2B5EF4-FFF2-40B4-BE49-F238E27FC236}">
                  <a16:creationId xmlns:a16="http://schemas.microsoft.com/office/drawing/2014/main" id="{F9E4460F-6E09-354B-B9EE-B4069436CF8F}"/>
                </a:ext>
              </a:extLst>
            </p:cNvPr>
            <p:cNvGrpSpPr>
              <a:grpSpLocks/>
            </p:cNvGrpSpPr>
            <p:nvPr/>
          </p:nvGrpSpPr>
          <p:grpSpPr bwMode="auto">
            <a:xfrm>
              <a:off x="3304" y="2721"/>
              <a:ext cx="1096" cy="598"/>
              <a:chOff x="3304" y="2721"/>
              <a:chExt cx="1096" cy="598"/>
            </a:xfrm>
          </p:grpSpPr>
          <p:sp>
            <p:nvSpPr>
              <p:cNvPr id="50205" name="Freeform 77">
                <a:extLst>
                  <a:ext uri="{FF2B5EF4-FFF2-40B4-BE49-F238E27FC236}">
                    <a16:creationId xmlns:a16="http://schemas.microsoft.com/office/drawing/2014/main" id="{354FAC93-34C1-3444-A248-438BD6CD9D07}"/>
                  </a:ext>
                </a:extLst>
              </p:cNvPr>
              <p:cNvSpPr>
                <a:spLocks/>
              </p:cNvSpPr>
              <p:nvPr/>
            </p:nvSpPr>
            <p:spPr bwMode="auto">
              <a:xfrm>
                <a:off x="3304" y="3056"/>
                <a:ext cx="1096" cy="60"/>
              </a:xfrm>
              <a:custGeom>
                <a:avLst/>
                <a:gdLst>
                  <a:gd name="T0" fmla="*/ 0 w 1096"/>
                  <a:gd name="T1" fmla="*/ 48 h 60"/>
                  <a:gd name="T2" fmla="*/ 24 w 1096"/>
                  <a:gd name="T3" fmla="*/ 32 h 60"/>
                  <a:gd name="T4" fmla="*/ 72 w 1096"/>
                  <a:gd name="T5" fmla="*/ 48 h 60"/>
                  <a:gd name="T6" fmla="*/ 152 w 1096"/>
                  <a:gd name="T7" fmla="*/ 24 h 60"/>
                  <a:gd name="T8" fmla="*/ 208 w 1096"/>
                  <a:gd name="T9" fmla="*/ 32 h 60"/>
                  <a:gd name="T10" fmla="*/ 256 w 1096"/>
                  <a:gd name="T11" fmla="*/ 48 h 60"/>
                  <a:gd name="T12" fmla="*/ 320 w 1096"/>
                  <a:gd name="T13" fmla="*/ 40 h 60"/>
                  <a:gd name="T14" fmla="*/ 376 w 1096"/>
                  <a:gd name="T15" fmla="*/ 24 h 60"/>
                  <a:gd name="T16" fmla="*/ 400 w 1096"/>
                  <a:gd name="T17" fmla="*/ 32 h 60"/>
                  <a:gd name="T18" fmla="*/ 448 w 1096"/>
                  <a:gd name="T19" fmla="*/ 16 h 60"/>
                  <a:gd name="T20" fmla="*/ 536 w 1096"/>
                  <a:gd name="T21" fmla="*/ 24 h 60"/>
                  <a:gd name="T22" fmla="*/ 616 w 1096"/>
                  <a:gd name="T23" fmla="*/ 40 h 60"/>
                  <a:gd name="T24" fmla="*/ 768 w 1096"/>
                  <a:gd name="T25" fmla="*/ 0 h 60"/>
                  <a:gd name="T26" fmla="*/ 848 w 1096"/>
                  <a:gd name="T27" fmla="*/ 8 h 60"/>
                  <a:gd name="T28" fmla="*/ 944 w 1096"/>
                  <a:gd name="T29" fmla="*/ 0 h 60"/>
                  <a:gd name="T30" fmla="*/ 1040 w 1096"/>
                  <a:gd name="T31" fmla="*/ 32 h 60"/>
                  <a:gd name="T32" fmla="*/ 1096 w 1096"/>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6"/>
                  <a:gd name="T52" fmla="*/ 0 h 60"/>
                  <a:gd name="T53" fmla="*/ 1096 w 109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6" h="60">
                    <a:moveTo>
                      <a:pt x="0" y="48"/>
                    </a:moveTo>
                    <a:cubicBezTo>
                      <a:pt x="8" y="42"/>
                      <a:pt x="14" y="32"/>
                      <a:pt x="24" y="32"/>
                    </a:cubicBezTo>
                    <a:cubicBezTo>
                      <a:pt x="40" y="32"/>
                      <a:pt x="72" y="48"/>
                      <a:pt x="72" y="48"/>
                    </a:cubicBezTo>
                    <a:cubicBezTo>
                      <a:pt x="130" y="28"/>
                      <a:pt x="103" y="36"/>
                      <a:pt x="152" y="24"/>
                    </a:cubicBezTo>
                    <a:cubicBezTo>
                      <a:pt x="207" y="60"/>
                      <a:pt x="141" y="25"/>
                      <a:pt x="208" y="32"/>
                    </a:cubicBezTo>
                    <a:cubicBezTo>
                      <a:pt x="224" y="33"/>
                      <a:pt x="256" y="48"/>
                      <a:pt x="256" y="48"/>
                    </a:cubicBezTo>
                    <a:cubicBezTo>
                      <a:pt x="301" y="17"/>
                      <a:pt x="255" y="40"/>
                      <a:pt x="320" y="40"/>
                    </a:cubicBezTo>
                    <a:cubicBezTo>
                      <a:pt x="330" y="40"/>
                      <a:pt x="364" y="27"/>
                      <a:pt x="376" y="24"/>
                    </a:cubicBezTo>
                    <a:cubicBezTo>
                      <a:pt x="384" y="26"/>
                      <a:pt x="391" y="32"/>
                      <a:pt x="400" y="32"/>
                    </a:cubicBezTo>
                    <a:cubicBezTo>
                      <a:pt x="416" y="30"/>
                      <a:pt x="448" y="16"/>
                      <a:pt x="448" y="16"/>
                    </a:cubicBezTo>
                    <a:cubicBezTo>
                      <a:pt x="496" y="48"/>
                      <a:pt x="448" y="24"/>
                      <a:pt x="536" y="24"/>
                    </a:cubicBezTo>
                    <a:cubicBezTo>
                      <a:pt x="563" y="24"/>
                      <a:pt x="589" y="36"/>
                      <a:pt x="616" y="40"/>
                    </a:cubicBezTo>
                    <a:cubicBezTo>
                      <a:pt x="680" y="18"/>
                      <a:pt x="693" y="8"/>
                      <a:pt x="768" y="0"/>
                    </a:cubicBezTo>
                    <a:cubicBezTo>
                      <a:pt x="800" y="8"/>
                      <a:pt x="816" y="18"/>
                      <a:pt x="848" y="8"/>
                    </a:cubicBezTo>
                    <a:cubicBezTo>
                      <a:pt x="924" y="27"/>
                      <a:pt x="894" y="37"/>
                      <a:pt x="944" y="0"/>
                    </a:cubicBezTo>
                    <a:cubicBezTo>
                      <a:pt x="975" y="15"/>
                      <a:pt x="1006" y="20"/>
                      <a:pt x="1040" y="32"/>
                    </a:cubicBezTo>
                    <a:cubicBezTo>
                      <a:pt x="1091" y="14"/>
                      <a:pt x="1076" y="27"/>
                      <a:pt x="1096" y="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6" name="Freeform 78">
                <a:extLst>
                  <a:ext uri="{FF2B5EF4-FFF2-40B4-BE49-F238E27FC236}">
                    <a16:creationId xmlns:a16="http://schemas.microsoft.com/office/drawing/2014/main" id="{43441535-83B4-484A-8F0F-8BBCBCC6CCA8}"/>
                  </a:ext>
                </a:extLst>
              </p:cNvPr>
              <p:cNvSpPr>
                <a:spLocks/>
              </p:cNvSpPr>
              <p:nvPr/>
            </p:nvSpPr>
            <p:spPr bwMode="auto">
              <a:xfrm>
                <a:off x="3352" y="2828"/>
                <a:ext cx="456" cy="252"/>
              </a:xfrm>
              <a:custGeom>
                <a:avLst/>
                <a:gdLst>
                  <a:gd name="T0" fmla="*/ 0 w 456"/>
                  <a:gd name="T1" fmla="*/ 36 h 252"/>
                  <a:gd name="T2" fmla="*/ 256 w 456"/>
                  <a:gd name="T3" fmla="*/ 36 h 252"/>
                  <a:gd name="T4" fmla="*/ 456 w 456"/>
                  <a:gd name="T5" fmla="*/ 252 h 252"/>
                  <a:gd name="T6" fmla="*/ 0 60000 65536"/>
                  <a:gd name="T7" fmla="*/ 0 60000 65536"/>
                  <a:gd name="T8" fmla="*/ 0 60000 65536"/>
                  <a:gd name="T9" fmla="*/ 0 w 456"/>
                  <a:gd name="T10" fmla="*/ 0 h 252"/>
                  <a:gd name="T11" fmla="*/ 456 w 456"/>
                  <a:gd name="T12" fmla="*/ 252 h 252"/>
                </a:gdLst>
                <a:ahLst/>
                <a:cxnLst>
                  <a:cxn ang="T6">
                    <a:pos x="T0" y="T1"/>
                  </a:cxn>
                  <a:cxn ang="T7">
                    <a:pos x="T2" y="T3"/>
                  </a:cxn>
                  <a:cxn ang="T8">
                    <a:pos x="T4" y="T5"/>
                  </a:cxn>
                </a:cxnLst>
                <a:rect l="T9" t="T10" r="T11" b="T12"/>
                <a:pathLst>
                  <a:path w="456" h="252">
                    <a:moveTo>
                      <a:pt x="0" y="36"/>
                    </a:moveTo>
                    <a:cubicBezTo>
                      <a:pt x="90" y="18"/>
                      <a:pt x="180" y="0"/>
                      <a:pt x="256" y="36"/>
                    </a:cubicBezTo>
                    <a:cubicBezTo>
                      <a:pt x="332" y="72"/>
                      <a:pt x="420" y="216"/>
                      <a:pt x="456" y="25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7" name="Freeform 79">
                <a:extLst>
                  <a:ext uri="{FF2B5EF4-FFF2-40B4-BE49-F238E27FC236}">
                    <a16:creationId xmlns:a16="http://schemas.microsoft.com/office/drawing/2014/main" id="{2DA05B92-AC84-4744-A4E7-04F9E6DCF4F5}"/>
                  </a:ext>
                </a:extLst>
              </p:cNvPr>
              <p:cNvSpPr>
                <a:spLocks/>
              </p:cNvSpPr>
              <p:nvPr/>
            </p:nvSpPr>
            <p:spPr bwMode="auto">
              <a:xfrm>
                <a:off x="3616" y="2833"/>
                <a:ext cx="424" cy="223"/>
              </a:xfrm>
              <a:custGeom>
                <a:avLst/>
                <a:gdLst>
                  <a:gd name="T0" fmla="*/ 0 w 424"/>
                  <a:gd name="T1" fmla="*/ 39 h 223"/>
                  <a:gd name="T2" fmla="*/ 248 w 424"/>
                  <a:gd name="T3" fmla="*/ 31 h 223"/>
                  <a:gd name="T4" fmla="*/ 424 w 424"/>
                  <a:gd name="T5" fmla="*/ 223 h 223"/>
                  <a:gd name="T6" fmla="*/ 0 60000 65536"/>
                  <a:gd name="T7" fmla="*/ 0 60000 65536"/>
                  <a:gd name="T8" fmla="*/ 0 60000 65536"/>
                  <a:gd name="T9" fmla="*/ 0 w 424"/>
                  <a:gd name="T10" fmla="*/ 0 h 223"/>
                  <a:gd name="T11" fmla="*/ 424 w 424"/>
                  <a:gd name="T12" fmla="*/ 223 h 223"/>
                </a:gdLst>
                <a:ahLst/>
                <a:cxnLst>
                  <a:cxn ang="T6">
                    <a:pos x="T0" y="T1"/>
                  </a:cxn>
                  <a:cxn ang="T7">
                    <a:pos x="T2" y="T3"/>
                  </a:cxn>
                  <a:cxn ang="T8">
                    <a:pos x="T4" y="T5"/>
                  </a:cxn>
                </a:cxnLst>
                <a:rect l="T9" t="T10" r="T11" b="T12"/>
                <a:pathLst>
                  <a:path w="424" h="223">
                    <a:moveTo>
                      <a:pt x="0" y="39"/>
                    </a:moveTo>
                    <a:cubicBezTo>
                      <a:pt x="88" y="19"/>
                      <a:pt x="177" y="0"/>
                      <a:pt x="248" y="31"/>
                    </a:cubicBezTo>
                    <a:cubicBezTo>
                      <a:pt x="319" y="62"/>
                      <a:pt x="395" y="191"/>
                      <a:pt x="424" y="22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8" name="Freeform 80">
                <a:extLst>
                  <a:ext uri="{FF2B5EF4-FFF2-40B4-BE49-F238E27FC236}">
                    <a16:creationId xmlns:a16="http://schemas.microsoft.com/office/drawing/2014/main" id="{CEEFBAF4-929D-4142-8DDA-A78A4ED689FE}"/>
                  </a:ext>
                </a:extLst>
              </p:cNvPr>
              <p:cNvSpPr>
                <a:spLocks/>
              </p:cNvSpPr>
              <p:nvPr/>
            </p:nvSpPr>
            <p:spPr bwMode="auto">
              <a:xfrm>
                <a:off x="3872" y="2848"/>
                <a:ext cx="376" cy="208"/>
              </a:xfrm>
              <a:custGeom>
                <a:avLst/>
                <a:gdLst>
                  <a:gd name="T0" fmla="*/ 0 w 376"/>
                  <a:gd name="T1" fmla="*/ 16 h 208"/>
                  <a:gd name="T2" fmla="*/ 240 w 376"/>
                  <a:gd name="T3" fmla="*/ 32 h 208"/>
                  <a:gd name="T4" fmla="*/ 376 w 376"/>
                  <a:gd name="T5" fmla="*/ 208 h 208"/>
                  <a:gd name="T6" fmla="*/ 0 60000 65536"/>
                  <a:gd name="T7" fmla="*/ 0 60000 65536"/>
                  <a:gd name="T8" fmla="*/ 0 60000 65536"/>
                  <a:gd name="T9" fmla="*/ 0 w 376"/>
                  <a:gd name="T10" fmla="*/ 0 h 208"/>
                  <a:gd name="T11" fmla="*/ 376 w 376"/>
                  <a:gd name="T12" fmla="*/ 208 h 208"/>
                </a:gdLst>
                <a:ahLst/>
                <a:cxnLst>
                  <a:cxn ang="T6">
                    <a:pos x="T0" y="T1"/>
                  </a:cxn>
                  <a:cxn ang="T7">
                    <a:pos x="T2" y="T3"/>
                  </a:cxn>
                  <a:cxn ang="T8">
                    <a:pos x="T4" y="T5"/>
                  </a:cxn>
                </a:cxnLst>
                <a:rect l="T9" t="T10" r="T11" b="T12"/>
                <a:pathLst>
                  <a:path w="376" h="208">
                    <a:moveTo>
                      <a:pt x="0" y="16"/>
                    </a:moveTo>
                    <a:cubicBezTo>
                      <a:pt x="88" y="8"/>
                      <a:pt x="177" y="0"/>
                      <a:pt x="240" y="32"/>
                    </a:cubicBezTo>
                    <a:cubicBezTo>
                      <a:pt x="303" y="64"/>
                      <a:pt x="339" y="136"/>
                      <a:pt x="376" y="2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0209" name="Group 81">
                <a:extLst>
                  <a:ext uri="{FF2B5EF4-FFF2-40B4-BE49-F238E27FC236}">
                    <a16:creationId xmlns:a16="http://schemas.microsoft.com/office/drawing/2014/main" id="{C00ABD04-23B8-9F42-8A10-AE393BF1C70E}"/>
                  </a:ext>
                </a:extLst>
              </p:cNvPr>
              <p:cNvGrpSpPr>
                <a:grpSpLocks/>
              </p:cNvGrpSpPr>
              <p:nvPr/>
            </p:nvGrpSpPr>
            <p:grpSpPr bwMode="auto">
              <a:xfrm rot="7137218">
                <a:off x="4137" y="2708"/>
                <a:ext cx="101" cy="195"/>
                <a:chOff x="3891" y="2672"/>
                <a:chExt cx="101" cy="195"/>
              </a:xfrm>
            </p:grpSpPr>
            <p:sp>
              <p:nvSpPr>
                <p:cNvPr id="50216" name="Oval 82">
                  <a:extLst>
                    <a:ext uri="{FF2B5EF4-FFF2-40B4-BE49-F238E27FC236}">
                      <a16:creationId xmlns:a16="http://schemas.microsoft.com/office/drawing/2014/main" id="{FD5940DB-8868-F84E-B084-27BFD2A9AF0F}"/>
                    </a:ext>
                  </a:extLst>
                </p:cNvPr>
                <p:cNvSpPr>
                  <a:spLocks noChangeArrowheads="1"/>
                </p:cNvSpPr>
                <p:nvPr/>
              </p:nvSpPr>
              <p:spPr bwMode="auto">
                <a:xfrm>
                  <a:off x="3920" y="2672"/>
                  <a:ext cx="56" cy="5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0217" name="Line 83">
                  <a:extLst>
                    <a:ext uri="{FF2B5EF4-FFF2-40B4-BE49-F238E27FC236}">
                      <a16:creationId xmlns:a16="http://schemas.microsoft.com/office/drawing/2014/main" id="{21E99170-B8DE-7944-8096-4FC9A8F147EC}"/>
                    </a:ext>
                  </a:extLst>
                </p:cNvPr>
                <p:cNvSpPr>
                  <a:spLocks noChangeShapeType="1"/>
                </p:cNvSpPr>
                <p:nvPr/>
              </p:nvSpPr>
              <p:spPr bwMode="auto">
                <a:xfrm>
                  <a:off x="3947" y="2731"/>
                  <a:ext cx="0" cy="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8" name="Line 84">
                  <a:extLst>
                    <a:ext uri="{FF2B5EF4-FFF2-40B4-BE49-F238E27FC236}">
                      <a16:creationId xmlns:a16="http://schemas.microsoft.com/office/drawing/2014/main" id="{9F08A930-A173-4543-B31F-F23F9BE09AB5}"/>
                    </a:ext>
                  </a:extLst>
                </p:cNvPr>
                <p:cNvSpPr>
                  <a:spLocks noChangeShapeType="1"/>
                </p:cNvSpPr>
                <p:nvPr/>
              </p:nvSpPr>
              <p:spPr bwMode="auto">
                <a:xfrm flipH="1">
                  <a:off x="3891" y="2821"/>
                  <a:ext cx="56"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9" name="Line 85">
                  <a:extLst>
                    <a:ext uri="{FF2B5EF4-FFF2-40B4-BE49-F238E27FC236}">
                      <a16:creationId xmlns:a16="http://schemas.microsoft.com/office/drawing/2014/main" id="{BF953312-521D-5F41-9DFD-67BB87B3737C}"/>
                    </a:ext>
                  </a:extLst>
                </p:cNvPr>
                <p:cNvSpPr>
                  <a:spLocks noChangeShapeType="1"/>
                </p:cNvSpPr>
                <p:nvPr/>
              </p:nvSpPr>
              <p:spPr bwMode="auto">
                <a:xfrm>
                  <a:off x="3949" y="2821"/>
                  <a:ext cx="40"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0" name="Line 86">
                  <a:extLst>
                    <a:ext uri="{FF2B5EF4-FFF2-40B4-BE49-F238E27FC236}">
                      <a16:creationId xmlns:a16="http://schemas.microsoft.com/office/drawing/2014/main" id="{6819CD6E-A9D8-CD4C-ADBA-BABA5E7EF71E}"/>
                    </a:ext>
                  </a:extLst>
                </p:cNvPr>
                <p:cNvSpPr>
                  <a:spLocks noChangeShapeType="1"/>
                </p:cNvSpPr>
                <p:nvPr/>
              </p:nvSpPr>
              <p:spPr bwMode="auto">
                <a:xfrm>
                  <a:off x="3912" y="2763"/>
                  <a:ext cx="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0210" name="Freeform 87">
                <a:extLst>
                  <a:ext uri="{FF2B5EF4-FFF2-40B4-BE49-F238E27FC236}">
                    <a16:creationId xmlns:a16="http://schemas.microsoft.com/office/drawing/2014/main" id="{06EC7421-A6F8-D843-BF25-0C391E4D59D9}"/>
                  </a:ext>
                </a:extLst>
              </p:cNvPr>
              <p:cNvSpPr>
                <a:spLocks/>
              </p:cNvSpPr>
              <p:nvPr/>
            </p:nvSpPr>
            <p:spPr bwMode="auto">
              <a:xfrm>
                <a:off x="3790" y="2721"/>
                <a:ext cx="277" cy="105"/>
              </a:xfrm>
              <a:custGeom>
                <a:avLst/>
                <a:gdLst>
                  <a:gd name="T0" fmla="*/ 0 w 240"/>
                  <a:gd name="T1" fmla="*/ 328 h 79"/>
                  <a:gd name="T2" fmla="*/ 218 w 240"/>
                  <a:gd name="T3" fmla="*/ 41 h 79"/>
                  <a:gd name="T4" fmla="*/ 492 w 240"/>
                  <a:gd name="T5" fmla="*/ 86 h 79"/>
                  <a:gd name="T6" fmla="*/ 0 60000 65536"/>
                  <a:gd name="T7" fmla="*/ 0 60000 65536"/>
                  <a:gd name="T8" fmla="*/ 0 60000 65536"/>
                  <a:gd name="T9" fmla="*/ 0 w 240"/>
                  <a:gd name="T10" fmla="*/ 0 h 79"/>
                  <a:gd name="T11" fmla="*/ 240 w 240"/>
                  <a:gd name="T12" fmla="*/ 79 h 79"/>
                </a:gdLst>
                <a:ahLst/>
                <a:cxnLst>
                  <a:cxn ang="T6">
                    <a:pos x="T0" y="T1"/>
                  </a:cxn>
                  <a:cxn ang="T7">
                    <a:pos x="T2" y="T3"/>
                  </a:cxn>
                  <a:cxn ang="T8">
                    <a:pos x="T4" y="T5"/>
                  </a:cxn>
                </a:cxnLst>
                <a:rect l="T9" t="T10" r="T11" b="T12"/>
                <a:pathLst>
                  <a:path w="240" h="79">
                    <a:moveTo>
                      <a:pt x="0" y="79"/>
                    </a:moveTo>
                    <a:cubicBezTo>
                      <a:pt x="33" y="49"/>
                      <a:pt x="67" y="20"/>
                      <a:pt x="107" y="10"/>
                    </a:cubicBezTo>
                    <a:cubicBezTo>
                      <a:pt x="147" y="0"/>
                      <a:pt x="193" y="10"/>
                      <a:pt x="240" y="21"/>
                    </a:cubicBezTo>
                  </a:path>
                </a:pathLst>
              </a:custGeom>
              <a:noFill/>
              <a:ln w="12700">
                <a:solidFill>
                  <a:srgbClr val="00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1" name="Freeform 88">
                <a:extLst>
                  <a:ext uri="{FF2B5EF4-FFF2-40B4-BE49-F238E27FC236}">
                    <a16:creationId xmlns:a16="http://schemas.microsoft.com/office/drawing/2014/main" id="{C9F520B4-603D-B445-A778-4680D09479CE}"/>
                  </a:ext>
                </a:extLst>
              </p:cNvPr>
              <p:cNvSpPr>
                <a:spLocks/>
              </p:cNvSpPr>
              <p:nvPr/>
            </p:nvSpPr>
            <p:spPr bwMode="auto">
              <a:xfrm>
                <a:off x="3445" y="3195"/>
                <a:ext cx="64" cy="22"/>
              </a:xfrm>
              <a:custGeom>
                <a:avLst/>
                <a:gdLst>
                  <a:gd name="T0" fmla="*/ 0 w 64"/>
                  <a:gd name="T1" fmla="*/ 16 h 22"/>
                  <a:gd name="T2" fmla="*/ 16 w 64"/>
                  <a:gd name="T3" fmla="*/ 0 h 22"/>
                  <a:gd name="T4" fmla="*/ 32 w 64"/>
                  <a:gd name="T5" fmla="*/ 16 h 22"/>
                  <a:gd name="T6" fmla="*/ 64 w 64"/>
                  <a:gd name="T7" fmla="*/ 21 h 22"/>
                  <a:gd name="T8" fmla="*/ 0 60000 65536"/>
                  <a:gd name="T9" fmla="*/ 0 60000 65536"/>
                  <a:gd name="T10" fmla="*/ 0 60000 65536"/>
                  <a:gd name="T11" fmla="*/ 0 60000 65536"/>
                  <a:gd name="T12" fmla="*/ 0 w 64"/>
                  <a:gd name="T13" fmla="*/ 0 h 22"/>
                  <a:gd name="T14" fmla="*/ 64 w 64"/>
                  <a:gd name="T15" fmla="*/ 22 h 22"/>
                </a:gdLst>
                <a:ahLst/>
                <a:cxnLst>
                  <a:cxn ang="T8">
                    <a:pos x="T0" y="T1"/>
                  </a:cxn>
                  <a:cxn ang="T9">
                    <a:pos x="T2" y="T3"/>
                  </a:cxn>
                  <a:cxn ang="T10">
                    <a:pos x="T4" y="T5"/>
                  </a:cxn>
                  <a:cxn ang="T11">
                    <a:pos x="T6" y="T7"/>
                  </a:cxn>
                </a:cxnLst>
                <a:rect l="T12" t="T13" r="T14" b="T15"/>
                <a:pathLst>
                  <a:path w="64" h="22">
                    <a:moveTo>
                      <a:pt x="0" y="16"/>
                    </a:moveTo>
                    <a:cubicBezTo>
                      <a:pt x="5" y="10"/>
                      <a:pt x="8" y="0"/>
                      <a:pt x="16" y="0"/>
                    </a:cubicBezTo>
                    <a:cubicBezTo>
                      <a:pt x="23" y="0"/>
                      <a:pt x="25" y="11"/>
                      <a:pt x="32" y="16"/>
                    </a:cubicBezTo>
                    <a:cubicBezTo>
                      <a:pt x="42" y="22"/>
                      <a:pt x="52" y="21"/>
                      <a:pt x="64" y="2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2" name="Freeform 89">
                <a:extLst>
                  <a:ext uri="{FF2B5EF4-FFF2-40B4-BE49-F238E27FC236}">
                    <a16:creationId xmlns:a16="http://schemas.microsoft.com/office/drawing/2014/main" id="{A7BE4E8C-53A5-F941-8B2E-4EF096CAF771}"/>
                  </a:ext>
                </a:extLst>
              </p:cNvPr>
              <p:cNvSpPr>
                <a:spLocks/>
              </p:cNvSpPr>
              <p:nvPr/>
            </p:nvSpPr>
            <p:spPr bwMode="auto">
              <a:xfrm>
                <a:off x="3792" y="3199"/>
                <a:ext cx="197" cy="27"/>
              </a:xfrm>
              <a:custGeom>
                <a:avLst/>
                <a:gdLst>
                  <a:gd name="T0" fmla="*/ 0 w 197"/>
                  <a:gd name="T1" fmla="*/ 12 h 27"/>
                  <a:gd name="T2" fmla="*/ 69 w 197"/>
                  <a:gd name="T3" fmla="*/ 12 h 27"/>
                  <a:gd name="T4" fmla="*/ 128 w 197"/>
                  <a:gd name="T5" fmla="*/ 6 h 27"/>
                  <a:gd name="T6" fmla="*/ 197 w 197"/>
                  <a:gd name="T7" fmla="*/ 17 h 27"/>
                  <a:gd name="T8" fmla="*/ 0 60000 65536"/>
                  <a:gd name="T9" fmla="*/ 0 60000 65536"/>
                  <a:gd name="T10" fmla="*/ 0 60000 65536"/>
                  <a:gd name="T11" fmla="*/ 0 60000 65536"/>
                  <a:gd name="T12" fmla="*/ 0 w 197"/>
                  <a:gd name="T13" fmla="*/ 0 h 27"/>
                  <a:gd name="T14" fmla="*/ 197 w 197"/>
                  <a:gd name="T15" fmla="*/ 27 h 27"/>
                </a:gdLst>
                <a:ahLst/>
                <a:cxnLst>
                  <a:cxn ang="T8">
                    <a:pos x="T0" y="T1"/>
                  </a:cxn>
                  <a:cxn ang="T9">
                    <a:pos x="T2" y="T3"/>
                  </a:cxn>
                  <a:cxn ang="T10">
                    <a:pos x="T4" y="T5"/>
                  </a:cxn>
                  <a:cxn ang="T11">
                    <a:pos x="T6" y="T7"/>
                  </a:cxn>
                </a:cxnLst>
                <a:rect l="T12" t="T13" r="T14" b="T15"/>
                <a:pathLst>
                  <a:path w="197" h="27">
                    <a:moveTo>
                      <a:pt x="0" y="12"/>
                    </a:moveTo>
                    <a:cubicBezTo>
                      <a:pt x="28" y="1"/>
                      <a:pt x="41" y="1"/>
                      <a:pt x="69" y="12"/>
                    </a:cubicBezTo>
                    <a:cubicBezTo>
                      <a:pt x="93" y="5"/>
                      <a:pt x="102" y="0"/>
                      <a:pt x="128" y="6"/>
                    </a:cubicBezTo>
                    <a:cubicBezTo>
                      <a:pt x="158" y="27"/>
                      <a:pt x="137" y="17"/>
                      <a:pt x="197" y="1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3" name="Freeform 90">
                <a:extLst>
                  <a:ext uri="{FF2B5EF4-FFF2-40B4-BE49-F238E27FC236}">
                    <a16:creationId xmlns:a16="http://schemas.microsoft.com/office/drawing/2014/main" id="{C16E4AE2-35A5-1547-99C6-FAA1F22EE572}"/>
                  </a:ext>
                </a:extLst>
              </p:cNvPr>
              <p:cNvSpPr>
                <a:spLocks/>
              </p:cNvSpPr>
              <p:nvPr/>
            </p:nvSpPr>
            <p:spPr bwMode="auto">
              <a:xfrm>
                <a:off x="4128" y="3137"/>
                <a:ext cx="69" cy="15"/>
              </a:xfrm>
              <a:custGeom>
                <a:avLst/>
                <a:gdLst>
                  <a:gd name="T0" fmla="*/ 0 w 69"/>
                  <a:gd name="T1" fmla="*/ 15 h 15"/>
                  <a:gd name="T2" fmla="*/ 48 w 69"/>
                  <a:gd name="T3" fmla="*/ 15 h 15"/>
                  <a:gd name="T4" fmla="*/ 69 w 69"/>
                  <a:gd name="T5" fmla="*/ 15 h 15"/>
                  <a:gd name="T6" fmla="*/ 0 60000 65536"/>
                  <a:gd name="T7" fmla="*/ 0 60000 65536"/>
                  <a:gd name="T8" fmla="*/ 0 60000 65536"/>
                  <a:gd name="T9" fmla="*/ 0 w 69"/>
                  <a:gd name="T10" fmla="*/ 0 h 15"/>
                  <a:gd name="T11" fmla="*/ 69 w 69"/>
                  <a:gd name="T12" fmla="*/ 15 h 15"/>
                </a:gdLst>
                <a:ahLst/>
                <a:cxnLst>
                  <a:cxn ang="T6">
                    <a:pos x="T0" y="T1"/>
                  </a:cxn>
                  <a:cxn ang="T7">
                    <a:pos x="T2" y="T3"/>
                  </a:cxn>
                  <a:cxn ang="T8">
                    <a:pos x="T4" y="T5"/>
                  </a:cxn>
                </a:cxnLst>
                <a:rect l="T9" t="T10" r="T11" b="T12"/>
                <a:pathLst>
                  <a:path w="69" h="15">
                    <a:moveTo>
                      <a:pt x="0" y="15"/>
                    </a:moveTo>
                    <a:cubicBezTo>
                      <a:pt x="21" y="0"/>
                      <a:pt x="24" y="7"/>
                      <a:pt x="48" y="15"/>
                    </a:cubicBezTo>
                    <a:cubicBezTo>
                      <a:pt x="66" y="9"/>
                      <a:pt x="60" y="6"/>
                      <a:pt x="69"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4" name="Freeform 91">
                <a:extLst>
                  <a:ext uri="{FF2B5EF4-FFF2-40B4-BE49-F238E27FC236}">
                    <a16:creationId xmlns:a16="http://schemas.microsoft.com/office/drawing/2014/main" id="{D1A7CEDE-D3E2-DE4B-B7E7-D7B488E6F49A}"/>
                  </a:ext>
                </a:extLst>
              </p:cNvPr>
              <p:cNvSpPr>
                <a:spLocks/>
              </p:cNvSpPr>
              <p:nvPr/>
            </p:nvSpPr>
            <p:spPr bwMode="auto">
              <a:xfrm>
                <a:off x="4059" y="3292"/>
                <a:ext cx="101" cy="27"/>
              </a:xfrm>
              <a:custGeom>
                <a:avLst/>
                <a:gdLst>
                  <a:gd name="T0" fmla="*/ 0 w 101"/>
                  <a:gd name="T1" fmla="*/ 15 h 27"/>
                  <a:gd name="T2" fmla="*/ 53 w 101"/>
                  <a:gd name="T3" fmla="*/ 4 h 27"/>
                  <a:gd name="T4" fmla="*/ 85 w 101"/>
                  <a:gd name="T5" fmla="*/ 9 h 27"/>
                  <a:gd name="T6" fmla="*/ 101 w 101"/>
                  <a:gd name="T7" fmla="*/ 15 h 27"/>
                  <a:gd name="T8" fmla="*/ 0 60000 65536"/>
                  <a:gd name="T9" fmla="*/ 0 60000 65536"/>
                  <a:gd name="T10" fmla="*/ 0 60000 65536"/>
                  <a:gd name="T11" fmla="*/ 0 60000 65536"/>
                  <a:gd name="T12" fmla="*/ 0 w 101"/>
                  <a:gd name="T13" fmla="*/ 0 h 27"/>
                  <a:gd name="T14" fmla="*/ 101 w 101"/>
                  <a:gd name="T15" fmla="*/ 27 h 27"/>
                </a:gdLst>
                <a:ahLst/>
                <a:cxnLst>
                  <a:cxn ang="T8">
                    <a:pos x="T0" y="T1"/>
                  </a:cxn>
                  <a:cxn ang="T9">
                    <a:pos x="T2" y="T3"/>
                  </a:cxn>
                  <a:cxn ang="T10">
                    <a:pos x="T4" y="T5"/>
                  </a:cxn>
                  <a:cxn ang="T11">
                    <a:pos x="T6" y="T7"/>
                  </a:cxn>
                </a:cxnLst>
                <a:rect l="T12" t="T13" r="T14" b="T15"/>
                <a:pathLst>
                  <a:path w="101" h="27">
                    <a:moveTo>
                      <a:pt x="0" y="15"/>
                    </a:moveTo>
                    <a:cubicBezTo>
                      <a:pt x="20" y="0"/>
                      <a:pt x="28" y="9"/>
                      <a:pt x="53" y="4"/>
                    </a:cubicBezTo>
                    <a:cubicBezTo>
                      <a:pt x="87" y="27"/>
                      <a:pt x="50" y="9"/>
                      <a:pt x="85" y="9"/>
                    </a:cubicBezTo>
                    <a:cubicBezTo>
                      <a:pt x="90" y="9"/>
                      <a:pt x="101" y="15"/>
                      <a:pt x="10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5" name="Freeform 92">
                <a:extLst>
                  <a:ext uri="{FF2B5EF4-FFF2-40B4-BE49-F238E27FC236}">
                    <a16:creationId xmlns:a16="http://schemas.microsoft.com/office/drawing/2014/main" id="{84585294-7816-C946-AD16-DD7BD2367895}"/>
                  </a:ext>
                </a:extLst>
              </p:cNvPr>
              <p:cNvSpPr>
                <a:spLocks/>
              </p:cNvSpPr>
              <p:nvPr/>
            </p:nvSpPr>
            <p:spPr bwMode="auto">
              <a:xfrm>
                <a:off x="3589" y="3270"/>
                <a:ext cx="91" cy="26"/>
              </a:xfrm>
              <a:custGeom>
                <a:avLst/>
                <a:gdLst>
                  <a:gd name="T0" fmla="*/ 0 w 91"/>
                  <a:gd name="T1" fmla="*/ 15 h 26"/>
                  <a:gd name="T2" fmla="*/ 43 w 91"/>
                  <a:gd name="T3" fmla="*/ 26 h 26"/>
                  <a:gd name="T4" fmla="*/ 91 w 91"/>
                  <a:gd name="T5" fmla="*/ 15 h 26"/>
                  <a:gd name="T6" fmla="*/ 0 60000 65536"/>
                  <a:gd name="T7" fmla="*/ 0 60000 65536"/>
                  <a:gd name="T8" fmla="*/ 0 60000 65536"/>
                  <a:gd name="T9" fmla="*/ 0 w 91"/>
                  <a:gd name="T10" fmla="*/ 0 h 26"/>
                  <a:gd name="T11" fmla="*/ 91 w 91"/>
                  <a:gd name="T12" fmla="*/ 26 h 26"/>
                </a:gdLst>
                <a:ahLst/>
                <a:cxnLst>
                  <a:cxn ang="T6">
                    <a:pos x="T0" y="T1"/>
                  </a:cxn>
                  <a:cxn ang="T7">
                    <a:pos x="T2" y="T3"/>
                  </a:cxn>
                  <a:cxn ang="T8">
                    <a:pos x="T4" y="T5"/>
                  </a:cxn>
                </a:cxnLst>
                <a:rect l="T9" t="T10" r="T11" b="T12"/>
                <a:pathLst>
                  <a:path w="91" h="26">
                    <a:moveTo>
                      <a:pt x="0" y="15"/>
                    </a:moveTo>
                    <a:cubicBezTo>
                      <a:pt x="22" y="0"/>
                      <a:pt x="28" y="4"/>
                      <a:pt x="43" y="26"/>
                    </a:cubicBezTo>
                    <a:cubicBezTo>
                      <a:pt x="59" y="22"/>
                      <a:pt x="74" y="15"/>
                      <a:pt x="9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0179" name="Rectangle 2">
            <a:extLst>
              <a:ext uri="{FF2B5EF4-FFF2-40B4-BE49-F238E27FC236}">
                <a16:creationId xmlns:a16="http://schemas.microsoft.com/office/drawing/2014/main" id="{49075B20-260C-7544-8D29-000AB2E52AAB}"/>
              </a:ext>
            </a:extLst>
          </p:cNvPr>
          <p:cNvSpPr>
            <a:spLocks noGrp="1" noChangeArrowheads="1"/>
          </p:cNvSpPr>
          <p:nvPr>
            <p:ph type="title"/>
          </p:nvPr>
        </p:nvSpPr>
        <p:spPr/>
        <p:txBody>
          <a:bodyPr/>
          <a:lstStyle/>
          <a:p>
            <a:pPr algn="ctr" eaLnBrk="1" hangingPunct="1"/>
            <a:r>
              <a:rPr lang="en-US" altLang="en-US" dirty="0"/>
              <a:t>Section 2 of the LINCS Table</a:t>
            </a:r>
          </a:p>
        </p:txBody>
      </p:sp>
      <p:sp>
        <p:nvSpPr>
          <p:cNvPr id="50180" name="Rectangle 3">
            <a:extLst>
              <a:ext uri="{FF2B5EF4-FFF2-40B4-BE49-F238E27FC236}">
                <a16:creationId xmlns:a16="http://schemas.microsoft.com/office/drawing/2014/main" id="{132AE19A-61C7-4B43-9044-1B3B2FD49BBD}"/>
              </a:ext>
            </a:extLst>
          </p:cNvPr>
          <p:cNvSpPr>
            <a:spLocks noGrp="1" noChangeArrowheads="1"/>
          </p:cNvSpPr>
          <p:nvPr>
            <p:ph type="body" idx="1"/>
          </p:nvPr>
        </p:nvSpPr>
        <p:spPr/>
        <p:txBody>
          <a:bodyPr/>
          <a:lstStyle/>
          <a:p>
            <a:pPr algn="ctr" eaLnBrk="1" hangingPunct="1">
              <a:buFontTx/>
              <a:buNone/>
            </a:pPr>
            <a:r>
              <a:rPr lang="en-US" altLang="en-US" sz="3500" b="1" dirty="0">
                <a:solidFill>
                  <a:srgbClr val="000000"/>
                </a:solidFill>
              </a:rPr>
              <a:t>The Definition</a:t>
            </a:r>
            <a:endParaRPr lang="en-US" altLang="en-US" dirty="0">
              <a:solidFill>
                <a:srgbClr val="000000"/>
              </a:solidFill>
            </a:endParaRPr>
          </a:p>
          <a:p>
            <a:pPr algn="ctr" eaLnBrk="1" hangingPunct="1">
              <a:buFontTx/>
              <a:buNone/>
            </a:pPr>
            <a:r>
              <a:rPr lang="en-US" altLang="en-US" dirty="0">
                <a:solidFill>
                  <a:srgbClr val="000000"/>
                </a:solidFill>
              </a:rPr>
              <a:t>A brief statement of the term’</a:t>
            </a:r>
            <a:r>
              <a:rPr lang="en-US" altLang="ja-JP" dirty="0">
                <a:solidFill>
                  <a:srgbClr val="000000"/>
                </a:solidFill>
              </a:rPr>
              <a:t>s definition in student-friendly language</a:t>
            </a:r>
            <a:endParaRPr lang="en-US" altLang="en-US" dirty="0">
              <a:solidFill>
                <a:srgbClr val="000000"/>
              </a:solidFill>
            </a:endParaRPr>
          </a:p>
        </p:txBody>
      </p:sp>
      <p:sp>
        <p:nvSpPr>
          <p:cNvPr id="50181" name="AutoShape 48">
            <a:extLst>
              <a:ext uri="{FF2B5EF4-FFF2-40B4-BE49-F238E27FC236}">
                <a16:creationId xmlns:a16="http://schemas.microsoft.com/office/drawing/2014/main" id="{FDEB42B2-A58E-BE4B-AF09-B97B4E94ABA1}"/>
              </a:ext>
            </a:extLst>
          </p:cNvPr>
          <p:cNvSpPr>
            <a:spLocks noChangeArrowheads="1"/>
          </p:cNvSpPr>
          <p:nvPr/>
        </p:nvSpPr>
        <p:spPr bwMode="auto">
          <a:xfrm>
            <a:off x="6502400" y="3740150"/>
            <a:ext cx="1854200" cy="1606550"/>
          </a:xfrm>
          <a:prstGeom prst="roundRect">
            <a:avLst>
              <a:gd name="adj" fmla="val 16667"/>
            </a:avLst>
          </a:prstGeom>
          <a:noFill/>
          <a:ln w="730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0182" name="Line 49">
            <a:extLst>
              <a:ext uri="{FF2B5EF4-FFF2-40B4-BE49-F238E27FC236}">
                <a16:creationId xmlns:a16="http://schemas.microsoft.com/office/drawing/2014/main" id="{3287247F-4A59-6F48-B3A8-E6AD6953ED47}"/>
              </a:ext>
            </a:extLst>
          </p:cNvPr>
          <p:cNvSpPr>
            <a:spLocks noChangeShapeType="1"/>
          </p:cNvSpPr>
          <p:nvPr/>
        </p:nvSpPr>
        <p:spPr bwMode="auto">
          <a:xfrm flipH="1" flipV="1">
            <a:off x="5522912" y="3306762"/>
            <a:ext cx="1614487" cy="331786"/>
          </a:xfrm>
          <a:prstGeom prst="line">
            <a:avLst/>
          </a:prstGeom>
          <a:noFill/>
          <a:ln w="508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0183" name="Picture 50">
            <a:extLst>
              <a:ext uri="{FF2B5EF4-FFF2-40B4-BE49-F238E27FC236}">
                <a16:creationId xmlns:a16="http://schemas.microsoft.com/office/drawing/2014/main" id="{973D88CE-CB2E-A94A-A9F5-236B546940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ooter Placeholder 4">
            <a:extLst>
              <a:ext uri="{FF2B5EF4-FFF2-40B4-BE49-F238E27FC236}">
                <a16:creationId xmlns:a16="http://schemas.microsoft.com/office/drawing/2014/main" id="{570CED7C-137B-B042-B2E1-387C424964B9}"/>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tx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285471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50">
            <a:extLst>
              <a:ext uri="{FF2B5EF4-FFF2-40B4-BE49-F238E27FC236}">
                <a16:creationId xmlns:a16="http://schemas.microsoft.com/office/drawing/2014/main" id="{172E7AF2-3B1B-644B-B9B1-F2E15488814B}"/>
              </a:ext>
            </a:extLst>
          </p:cNvPr>
          <p:cNvGrpSpPr>
            <a:grpSpLocks/>
          </p:cNvGrpSpPr>
          <p:nvPr/>
        </p:nvGrpSpPr>
        <p:grpSpPr bwMode="auto">
          <a:xfrm>
            <a:off x="820737" y="3754437"/>
            <a:ext cx="7502525" cy="1617663"/>
            <a:chOff x="888" y="2350"/>
            <a:chExt cx="4726" cy="1019"/>
          </a:xfrm>
        </p:grpSpPr>
        <p:grpSp>
          <p:nvGrpSpPr>
            <p:cNvPr id="51208" name="Group 51">
              <a:extLst>
                <a:ext uri="{FF2B5EF4-FFF2-40B4-BE49-F238E27FC236}">
                  <a16:creationId xmlns:a16="http://schemas.microsoft.com/office/drawing/2014/main" id="{90AD7ECD-64AC-9746-BD6B-5061CA44C4EE}"/>
                </a:ext>
              </a:extLst>
            </p:cNvPr>
            <p:cNvGrpSpPr>
              <a:grpSpLocks/>
            </p:cNvGrpSpPr>
            <p:nvPr/>
          </p:nvGrpSpPr>
          <p:grpSpPr bwMode="auto">
            <a:xfrm>
              <a:off x="888" y="2366"/>
              <a:ext cx="4726" cy="1003"/>
              <a:chOff x="288" y="720"/>
              <a:chExt cx="4608" cy="960"/>
            </a:xfrm>
          </p:grpSpPr>
          <p:sp>
            <p:nvSpPr>
              <p:cNvPr id="51245" name="AutoShape 52">
                <a:extLst>
                  <a:ext uri="{FF2B5EF4-FFF2-40B4-BE49-F238E27FC236}">
                    <a16:creationId xmlns:a16="http://schemas.microsoft.com/office/drawing/2014/main" id="{50CDDC7D-030B-8C47-B0BF-86ACC488CB54}"/>
                  </a:ext>
                </a:extLst>
              </p:cNvPr>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1246" name="AutoShape 53">
                <a:extLst>
                  <a:ext uri="{FF2B5EF4-FFF2-40B4-BE49-F238E27FC236}">
                    <a16:creationId xmlns:a16="http://schemas.microsoft.com/office/drawing/2014/main" id="{C993FC68-1C39-ED4F-86FE-4E57CE6687F2}"/>
                  </a:ext>
                </a:extLst>
              </p:cNvPr>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1247" name="AutoShape 54">
                <a:extLst>
                  <a:ext uri="{FF2B5EF4-FFF2-40B4-BE49-F238E27FC236}">
                    <a16:creationId xmlns:a16="http://schemas.microsoft.com/office/drawing/2014/main" id="{B2AFE52D-8EBA-564D-81F8-AD0AA150A431}"/>
                  </a:ext>
                </a:extLst>
              </p:cNvPr>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1248" name="AutoShape 55">
                <a:extLst>
                  <a:ext uri="{FF2B5EF4-FFF2-40B4-BE49-F238E27FC236}">
                    <a16:creationId xmlns:a16="http://schemas.microsoft.com/office/drawing/2014/main" id="{512DE0F2-C33C-1745-9C83-3A018E3E462D}"/>
                  </a:ext>
                </a:extLst>
              </p:cNvPr>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1249" name="AutoShape 56">
                <a:extLst>
                  <a:ext uri="{FF2B5EF4-FFF2-40B4-BE49-F238E27FC236}">
                    <a16:creationId xmlns:a16="http://schemas.microsoft.com/office/drawing/2014/main" id="{4E7D5EAA-6D69-E041-A7A7-023FAF24F134}"/>
                  </a:ext>
                </a:extLst>
              </p:cNvPr>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grpSp>
        <p:sp>
          <p:nvSpPr>
            <p:cNvPr id="51209" name="Oval 57">
              <a:extLst>
                <a:ext uri="{FF2B5EF4-FFF2-40B4-BE49-F238E27FC236}">
                  <a16:creationId xmlns:a16="http://schemas.microsoft.com/office/drawing/2014/main" id="{1E505D1B-74AC-924F-A6D8-D465F50D8314}"/>
                </a:ext>
              </a:extLst>
            </p:cNvPr>
            <p:cNvSpPr>
              <a:spLocks noChangeArrowheads="1"/>
            </p:cNvSpPr>
            <p:nvPr/>
          </p:nvSpPr>
          <p:spPr bwMode="auto">
            <a:xfrm>
              <a:off x="924" y="2386"/>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1210" name="Text Box 58">
              <a:extLst>
                <a:ext uri="{FF2B5EF4-FFF2-40B4-BE49-F238E27FC236}">
                  <a16:creationId xmlns:a16="http://schemas.microsoft.com/office/drawing/2014/main" id="{62D2041C-043F-844B-AB0E-072C88ABE511}"/>
                </a:ext>
              </a:extLst>
            </p:cNvPr>
            <p:cNvSpPr txBox="1">
              <a:spLocks noChangeArrowheads="1"/>
            </p:cNvSpPr>
            <p:nvPr/>
          </p:nvSpPr>
          <p:spPr bwMode="auto">
            <a:xfrm>
              <a:off x="901" y="235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1</a:t>
              </a:r>
            </a:p>
          </p:txBody>
        </p:sp>
        <p:sp>
          <p:nvSpPr>
            <p:cNvPr id="51211" name="Oval 59">
              <a:extLst>
                <a:ext uri="{FF2B5EF4-FFF2-40B4-BE49-F238E27FC236}">
                  <a16:creationId xmlns:a16="http://schemas.microsoft.com/office/drawing/2014/main" id="{61A484A3-339C-044F-A837-137FA8FE9BBE}"/>
                </a:ext>
              </a:extLst>
            </p:cNvPr>
            <p:cNvSpPr>
              <a:spLocks noChangeArrowheads="1"/>
            </p:cNvSpPr>
            <p:nvPr/>
          </p:nvSpPr>
          <p:spPr bwMode="auto">
            <a:xfrm>
              <a:off x="919" y="2903"/>
              <a:ext cx="122" cy="12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1212" name="Text Box 60">
              <a:extLst>
                <a:ext uri="{FF2B5EF4-FFF2-40B4-BE49-F238E27FC236}">
                  <a16:creationId xmlns:a16="http://schemas.microsoft.com/office/drawing/2014/main" id="{72F623F0-50DF-DA4B-8B00-23FBB83CD135}"/>
                </a:ext>
              </a:extLst>
            </p:cNvPr>
            <p:cNvSpPr txBox="1">
              <a:spLocks noChangeArrowheads="1"/>
            </p:cNvSpPr>
            <p:nvPr/>
          </p:nvSpPr>
          <p:spPr bwMode="auto">
            <a:xfrm>
              <a:off x="912" y="287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3</a:t>
              </a:r>
              <a:endParaRPr lang="en-US" altLang="en-US" sz="800"/>
            </a:p>
          </p:txBody>
        </p:sp>
        <p:sp>
          <p:nvSpPr>
            <p:cNvPr id="51213" name="Oval 61">
              <a:extLst>
                <a:ext uri="{FF2B5EF4-FFF2-40B4-BE49-F238E27FC236}">
                  <a16:creationId xmlns:a16="http://schemas.microsoft.com/office/drawing/2014/main" id="{713BF27F-A68B-6E48-AFEA-063C5AC8F9E9}"/>
                </a:ext>
              </a:extLst>
            </p:cNvPr>
            <p:cNvSpPr>
              <a:spLocks noChangeArrowheads="1"/>
            </p:cNvSpPr>
            <p:nvPr/>
          </p:nvSpPr>
          <p:spPr bwMode="auto">
            <a:xfrm>
              <a:off x="2136" y="2422"/>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1214" name="Text Box 62">
              <a:extLst>
                <a:ext uri="{FF2B5EF4-FFF2-40B4-BE49-F238E27FC236}">
                  <a16:creationId xmlns:a16="http://schemas.microsoft.com/office/drawing/2014/main" id="{F5851ADB-53A8-B349-B7B9-4D9DCFF51C0B}"/>
                </a:ext>
              </a:extLst>
            </p:cNvPr>
            <p:cNvSpPr txBox="1">
              <a:spLocks noChangeArrowheads="1"/>
            </p:cNvSpPr>
            <p:nvPr/>
          </p:nvSpPr>
          <p:spPr bwMode="auto">
            <a:xfrm>
              <a:off x="2121" y="238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4</a:t>
              </a:r>
            </a:p>
          </p:txBody>
        </p:sp>
        <p:sp>
          <p:nvSpPr>
            <p:cNvPr id="51215" name="Oval 63">
              <a:extLst>
                <a:ext uri="{FF2B5EF4-FFF2-40B4-BE49-F238E27FC236}">
                  <a16:creationId xmlns:a16="http://schemas.microsoft.com/office/drawing/2014/main" id="{D1513FEF-73F8-DA40-B8F0-49062358EE60}"/>
                </a:ext>
              </a:extLst>
            </p:cNvPr>
            <p:cNvSpPr>
              <a:spLocks noChangeArrowheads="1"/>
            </p:cNvSpPr>
            <p:nvPr/>
          </p:nvSpPr>
          <p:spPr bwMode="auto">
            <a:xfrm>
              <a:off x="3323" y="2417"/>
              <a:ext cx="122"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1216" name="Text Box 64">
              <a:extLst>
                <a:ext uri="{FF2B5EF4-FFF2-40B4-BE49-F238E27FC236}">
                  <a16:creationId xmlns:a16="http://schemas.microsoft.com/office/drawing/2014/main" id="{E45B20D9-499B-6542-BB4B-10E744C011D3}"/>
                </a:ext>
              </a:extLst>
            </p:cNvPr>
            <p:cNvSpPr txBox="1">
              <a:spLocks noChangeArrowheads="1"/>
            </p:cNvSpPr>
            <p:nvPr/>
          </p:nvSpPr>
          <p:spPr bwMode="auto">
            <a:xfrm>
              <a:off x="3301" y="238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5</a:t>
              </a:r>
            </a:p>
          </p:txBody>
        </p:sp>
        <p:sp>
          <p:nvSpPr>
            <p:cNvPr id="51217" name="Oval 65">
              <a:extLst>
                <a:ext uri="{FF2B5EF4-FFF2-40B4-BE49-F238E27FC236}">
                  <a16:creationId xmlns:a16="http://schemas.microsoft.com/office/drawing/2014/main" id="{D405C07B-8E62-0348-859E-0797CC6D4616}"/>
                </a:ext>
              </a:extLst>
            </p:cNvPr>
            <p:cNvSpPr>
              <a:spLocks noChangeArrowheads="1"/>
            </p:cNvSpPr>
            <p:nvPr/>
          </p:nvSpPr>
          <p:spPr bwMode="auto">
            <a:xfrm>
              <a:off x="4499" y="2417"/>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1218" name="Text Box 66">
              <a:extLst>
                <a:ext uri="{FF2B5EF4-FFF2-40B4-BE49-F238E27FC236}">
                  <a16:creationId xmlns:a16="http://schemas.microsoft.com/office/drawing/2014/main" id="{8C217B2D-28E7-C44F-AFA2-A746833390C3}"/>
                </a:ext>
              </a:extLst>
            </p:cNvPr>
            <p:cNvSpPr txBox="1">
              <a:spLocks noChangeArrowheads="1"/>
            </p:cNvSpPr>
            <p:nvPr/>
          </p:nvSpPr>
          <p:spPr bwMode="auto">
            <a:xfrm>
              <a:off x="4484" y="2388"/>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2</a:t>
              </a:r>
            </a:p>
          </p:txBody>
        </p:sp>
        <p:sp>
          <p:nvSpPr>
            <p:cNvPr id="51219" name="Text Box 67">
              <a:extLst>
                <a:ext uri="{FF2B5EF4-FFF2-40B4-BE49-F238E27FC236}">
                  <a16:creationId xmlns:a16="http://schemas.microsoft.com/office/drawing/2014/main" id="{072385B4-CBDB-1643-A7DF-C001CB67EACB}"/>
                </a:ext>
              </a:extLst>
            </p:cNvPr>
            <p:cNvSpPr txBox="1">
              <a:spLocks noChangeArrowheads="1"/>
            </p:cNvSpPr>
            <p:nvPr/>
          </p:nvSpPr>
          <p:spPr bwMode="auto">
            <a:xfrm>
              <a:off x="1029" y="2364"/>
              <a:ext cx="3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Term</a:t>
              </a:r>
            </a:p>
          </p:txBody>
        </p:sp>
        <p:sp>
          <p:nvSpPr>
            <p:cNvPr id="51220" name="Text Box 68">
              <a:extLst>
                <a:ext uri="{FF2B5EF4-FFF2-40B4-BE49-F238E27FC236}">
                  <a16:creationId xmlns:a16="http://schemas.microsoft.com/office/drawing/2014/main" id="{5DE903D6-C25C-374F-8103-A5BD2C4BFF6B}"/>
                </a:ext>
              </a:extLst>
            </p:cNvPr>
            <p:cNvSpPr txBox="1">
              <a:spLocks noChangeArrowheads="1"/>
            </p:cNvSpPr>
            <p:nvPr/>
          </p:nvSpPr>
          <p:spPr bwMode="auto">
            <a:xfrm>
              <a:off x="1009" y="2878"/>
              <a:ext cx="8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Reminding Word</a:t>
              </a:r>
            </a:p>
          </p:txBody>
        </p:sp>
        <p:sp>
          <p:nvSpPr>
            <p:cNvPr id="51221" name="Text Box 69">
              <a:extLst>
                <a:ext uri="{FF2B5EF4-FFF2-40B4-BE49-F238E27FC236}">
                  <a16:creationId xmlns:a16="http://schemas.microsoft.com/office/drawing/2014/main" id="{F4308734-9106-6A4B-85B8-03D7D5CB8B99}"/>
                </a:ext>
              </a:extLst>
            </p:cNvPr>
            <p:cNvSpPr txBox="1">
              <a:spLocks noChangeArrowheads="1"/>
            </p:cNvSpPr>
            <p:nvPr/>
          </p:nvSpPr>
          <p:spPr bwMode="auto">
            <a:xfrm>
              <a:off x="2238" y="2390"/>
              <a:ext cx="7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LINCing Story</a:t>
              </a:r>
            </a:p>
          </p:txBody>
        </p:sp>
        <p:sp>
          <p:nvSpPr>
            <p:cNvPr id="51222" name="Text Box 70">
              <a:extLst>
                <a:ext uri="{FF2B5EF4-FFF2-40B4-BE49-F238E27FC236}">
                  <a16:creationId xmlns:a16="http://schemas.microsoft.com/office/drawing/2014/main" id="{1F5F2D10-3438-104E-9A48-6A88C022EA76}"/>
                </a:ext>
              </a:extLst>
            </p:cNvPr>
            <p:cNvSpPr txBox="1">
              <a:spLocks noChangeArrowheads="1"/>
            </p:cNvSpPr>
            <p:nvPr/>
          </p:nvSpPr>
          <p:spPr bwMode="auto">
            <a:xfrm>
              <a:off x="3425" y="2395"/>
              <a:ext cx="7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LINCing Picture</a:t>
              </a:r>
            </a:p>
          </p:txBody>
        </p:sp>
        <p:sp>
          <p:nvSpPr>
            <p:cNvPr id="51223" name="Text Box 71">
              <a:extLst>
                <a:ext uri="{FF2B5EF4-FFF2-40B4-BE49-F238E27FC236}">
                  <a16:creationId xmlns:a16="http://schemas.microsoft.com/office/drawing/2014/main" id="{FDF3EC91-5004-8744-8AFE-66C3E4F66131}"/>
                </a:ext>
              </a:extLst>
            </p:cNvPr>
            <p:cNvSpPr txBox="1">
              <a:spLocks noChangeArrowheads="1"/>
            </p:cNvSpPr>
            <p:nvPr/>
          </p:nvSpPr>
          <p:spPr bwMode="auto">
            <a:xfrm>
              <a:off x="4591" y="2390"/>
              <a:ext cx="5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Definition</a:t>
              </a:r>
            </a:p>
          </p:txBody>
        </p:sp>
        <p:sp>
          <p:nvSpPr>
            <p:cNvPr id="51224" name="Rectangle 72">
              <a:extLst>
                <a:ext uri="{FF2B5EF4-FFF2-40B4-BE49-F238E27FC236}">
                  <a16:creationId xmlns:a16="http://schemas.microsoft.com/office/drawing/2014/main" id="{97029F1A-0AC2-3D49-A79A-EC8B99BDF956}"/>
                </a:ext>
              </a:extLst>
            </p:cNvPr>
            <p:cNvSpPr>
              <a:spLocks noChangeArrowheads="1"/>
            </p:cNvSpPr>
            <p:nvPr/>
          </p:nvSpPr>
          <p:spPr bwMode="auto">
            <a:xfrm>
              <a:off x="920" y="2408"/>
              <a:ext cx="11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30000"/>
                </a:lnSpc>
                <a:buClr>
                  <a:srgbClr val="201535"/>
                </a:buClr>
                <a:buFontTx/>
                <a:buNone/>
              </a:pPr>
              <a:r>
                <a:rPr lang="en-US" altLang="en-US" sz="2400">
                  <a:solidFill>
                    <a:srgbClr val="000000"/>
                  </a:solidFill>
                  <a:latin typeface="Sand" pitchFamily="-48" charset="0"/>
                </a:rPr>
                <a:t>palisades</a:t>
              </a:r>
              <a:endParaRPr lang="en-US" altLang="en-US" sz="2800">
                <a:solidFill>
                  <a:srgbClr val="000000"/>
                </a:solidFill>
                <a:latin typeface="Sand" pitchFamily="-48" charset="0"/>
              </a:endParaRPr>
            </a:p>
          </p:txBody>
        </p:sp>
        <p:sp>
          <p:nvSpPr>
            <p:cNvPr id="51225" name="Rectangle 73">
              <a:extLst>
                <a:ext uri="{FF2B5EF4-FFF2-40B4-BE49-F238E27FC236}">
                  <a16:creationId xmlns:a16="http://schemas.microsoft.com/office/drawing/2014/main" id="{C2C56C4A-92B8-4547-8E5F-870F1A0F66F6}"/>
                </a:ext>
              </a:extLst>
            </p:cNvPr>
            <p:cNvSpPr>
              <a:spLocks noChangeArrowheads="1"/>
            </p:cNvSpPr>
            <p:nvPr/>
          </p:nvSpPr>
          <p:spPr bwMode="auto">
            <a:xfrm>
              <a:off x="1056" y="2936"/>
              <a:ext cx="8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30000"/>
                </a:lnSpc>
                <a:buClr>
                  <a:srgbClr val="201535"/>
                </a:buClr>
                <a:buFontTx/>
                <a:buNone/>
              </a:pPr>
              <a:r>
                <a:rPr lang="en-US" altLang="en-US" sz="2800">
                  <a:solidFill>
                    <a:srgbClr val="000000"/>
                  </a:solidFill>
                  <a:latin typeface="Sand" pitchFamily="-48" charset="0"/>
                </a:rPr>
                <a:t>pal</a:t>
              </a:r>
            </a:p>
          </p:txBody>
        </p:sp>
        <p:sp>
          <p:nvSpPr>
            <p:cNvPr id="51226" name="Rectangle 74">
              <a:extLst>
                <a:ext uri="{FF2B5EF4-FFF2-40B4-BE49-F238E27FC236}">
                  <a16:creationId xmlns:a16="http://schemas.microsoft.com/office/drawing/2014/main" id="{83794B93-E754-4746-B001-0A00EB940513}"/>
                </a:ext>
              </a:extLst>
            </p:cNvPr>
            <p:cNvSpPr>
              <a:spLocks noChangeArrowheads="1"/>
            </p:cNvSpPr>
            <p:nvPr/>
          </p:nvSpPr>
          <p:spPr bwMode="auto">
            <a:xfrm>
              <a:off x="2104" y="2510"/>
              <a:ext cx="11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30000"/>
                </a:lnSpc>
                <a:buClr>
                  <a:srgbClr val="201535"/>
                </a:buClr>
                <a:buFontTx/>
                <a:buNone/>
              </a:pPr>
              <a:r>
                <a:rPr lang="en-US" altLang="en-US" sz="1600" dirty="0">
                  <a:solidFill>
                    <a:srgbClr val="000000"/>
                  </a:solidFill>
                  <a:latin typeface="Sand" pitchFamily="-48" charset="0"/>
                </a:rPr>
                <a:t>My pal, Joe, dove from the cliff into the ocean.</a:t>
              </a:r>
            </a:p>
          </p:txBody>
        </p:sp>
        <p:sp>
          <p:nvSpPr>
            <p:cNvPr id="51227" name="Rectangle 75">
              <a:extLst>
                <a:ext uri="{FF2B5EF4-FFF2-40B4-BE49-F238E27FC236}">
                  <a16:creationId xmlns:a16="http://schemas.microsoft.com/office/drawing/2014/main" id="{DD561BBB-09B5-EB43-B262-A22A9EE780DF}"/>
                </a:ext>
              </a:extLst>
            </p:cNvPr>
            <p:cNvSpPr>
              <a:spLocks noChangeArrowheads="1"/>
            </p:cNvSpPr>
            <p:nvPr/>
          </p:nvSpPr>
          <p:spPr bwMode="auto">
            <a:xfrm>
              <a:off x="4472" y="2506"/>
              <a:ext cx="112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30000"/>
                </a:lnSpc>
                <a:buClr>
                  <a:srgbClr val="201535"/>
                </a:buClr>
                <a:buFontTx/>
                <a:buNone/>
              </a:pPr>
              <a:r>
                <a:rPr lang="en-US" altLang="en-US" sz="1600">
                  <a:solidFill>
                    <a:srgbClr val="000000"/>
                  </a:solidFill>
                  <a:latin typeface="Sand" pitchFamily="-48" charset="0"/>
                </a:rPr>
                <a:t>A line of steep cliffs a long a river or ocean.</a:t>
              </a:r>
            </a:p>
          </p:txBody>
        </p:sp>
        <p:grpSp>
          <p:nvGrpSpPr>
            <p:cNvPr id="51228" name="Group 76">
              <a:extLst>
                <a:ext uri="{FF2B5EF4-FFF2-40B4-BE49-F238E27FC236}">
                  <a16:creationId xmlns:a16="http://schemas.microsoft.com/office/drawing/2014/main" id="{BA3FB8EF-6D99-A74C-838A-40C93B009548}"/>
                </a:ext>
              </a:extLst>
            </p:cNvPr>
            <p:cNvGrpSpPr>
              <a:grpSpLocks/>
            </p:cNvGrpSpPr>
            <p:nvPr/>
          </p:nvGrpSpPr>
          <p:grpSpPr bwMode="auto">
            <a:xfrm>
              <a:off x="3304" y="2721"/>
              <a:ext cx="1096" cy="598"/>
              <a:chOff x="3304" y="2721"/>
              <a:chExt cx="1096" cy="598"/>
            </a:xfrm>
          </p:grpSpPr>
          <p:sp>
            <p:nvSpPr>
              <p:cNvPr id="51229" name="Freeform 77">
                <a:extLst>
                  <a:ext uri="{FF2B5EF4-FFF2-40B4-BE49-F238E27FC236}">
                    <a16:creationId xmlns:a16="http://schemas.microsoft.com/office/drawing/2014/main" id="{28E3A123-00AA-604D-909A-89B84150D83A}"/>
                  </a:ext>
                </a:extLst>
              </p:cNvPr>
              <p:cNvSpPr>
                <a:spLocks/>
              </p:cNvSpPr>
              <p:nvPr/>
            </p:nvSpPr>
            <p:spPr bwMode="auto">
              <a:xfrm>
                <a:off x="3304" y="3056"/>
                <a:ext cx="1096" cy="60"/>
              </a:xfrm>
              <a:custGeom>
                <a:avLst/>
                <a:gdLst>
                  <a:gd name="T0" fmla="*/ 0 w 1096"/>
                  <a:gd name="T1" fmla="*/ 48 h 60"/>
                  <a:gd name="T2" fmla="*/ 24 w 1096"/>
                  <a:gd name="T3" fmla="*/ 32 h 60"/>
                  <a:gd name="T4" fmla="*/ 72 w 1096"/>
                  <a:gd name="T5" fmla="*/ 48 h 60"/>
                  <a:gd name="T6" fmla="*/ 152 w 1096"/>
                  <a:gd name="T7" fmla="*/ 24 h 60"/>
                  <a:gd name="T8" fmla="*/ 208 w 1096"/>
                  <a:gd name="T9" fmla="*/ 32 h 60"/>
                  <a:gd name="T10" fmla="*/ 256 w 1096"/>
                  <a:gd name="T11" fmla="*/ 48 h 60"/>
                  <a:gd name="T12" fmla="*/ 320 w 1096"/>
                  <a:gd name="T13" fmla="*/ 40 h 60"/>
                  <a:gd name="T14" fmla="*/ 376 w 1096"/>
                  <a:gd name="T15" fmla="*/ 24 h 60"/>
                  <a:gd name="T16" fmla="*/ 400 w 1096"/>
                  <a:gd name="T17" fmla="*/ 32 h 60"/>
                  <a:gd name="T18" fmla="*/ 448 w 1096"/>
                  <a:gd name="T19" fmla="*/ 16 h 60"/>
                  <a:gd name="T20" fmla="*/ 536 w 1096"/>
                  <a:gd name="T21" fmla="*/ 24 h 60"/>
                  <a:gd name="T22" fmla="*/ 616 w 1096"/>
                  <a:gd name="T23" fmla="*/ 40 h 60"/>
                  <a:gd name="T24" fmla="*/ 768 w 1096"/>
                  <a:gd name="T25" fmla="*/ 0 h 60"/>
                  <a:gd name="T26" fmla="*/ 848 w 1096"/>
                  <a:gd name="T27" fmla="*/ 8 h 60"/>
                  <a:gd name="T28" fmla="*/ 944 w 1096"/>
                  <a:gd name="T29" fmla="*/ 0 h 60"/>
                  <a:gd name="T30" fmla="*/ 1040 w 1096"/>
                  <a:gd name="T31" fmla="*/ 32 h 60"/>
                  <a:gd name="T32" fmla="*/ 1096 w 1096"/>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6"/>
                  <a:gd name="T52" fmla="*/ 0 h 60"/>
                  <a:gd name="T53" fmla="*/ 1096 w 109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6" h="60">
                    <a:moveTo>
                      <a:pt x="0" y="48"/>
                    </a:moveTo>
                    <a:cubicBezTo>
                      <a:pt x="8" y="42"/>
                      <a:pt x="14" y="32"/>
                      <a:pt x="24" y="32"/>
                    </a:cubicBezTo>
                    <a:cubicBezTo>
                      <a:pt x="40" y="32"/>
                      <a:pt x="72" y="48"/>
                      <a:pt x="72" y="48"/>
                    </a:cubicBezTo>
                    <a:cubicBezTo>
                      <a:pt x="130" y="28"/>
                      <a:pt x="103" y="36"/>
                      <a:pt x="152" y="24"/>
                    </a:cubicBezTo>
                    <a:cubicBezTo>
                      <a:pt x="207" y="60"/>
                      <a:pt x="141" y="25"/>
                      <a:pt x="208" y="32"/>
                    </a:cubicBezTo>
                    <a:cubicBezTo>
                      <a:pt x="224" y="33"/>
                      <a:pt x="256" y="48"/>
                      <a:pt x="256" y="48"/>
                    </a:cubicBezTo>
                    <a:cubicBezTo>
                      <a:pt x="301" y="17"/>
                      <a:pt x="255" y="40"/>
                      <a:pt x="320" y="40"/>
                    </a:cubicBezTo>
                    <a:cubicBezTo>
                      <a:pt x="330" y="40"/>
                      <a:pt x="364" y="27"/>
                      <a:pt x="376" y="24"/>
                    </a:cubicBezTo>
                    <a:cubicBezTo>
                      <a:pt x="384" y="26"/>
                      <a:pt x="391" y="32"/>
                      <a:pt x="400" y="32"/>
                    </a:cubicBezTo>
                    <a:cubicBezTo>
                      <a:pt x="416" y="30"/>
                      <a:pt x="448" y="16"/>
                      <a:pt x="448" y="16"/>
                    </a:cubicBezTo>
                    <a:cubicBezTo>
                      <a:pt x="496" y="48"/>
                      <a:pt x="448" y="24"/>
                      <a:pt x="536" y="24"/>
                    </a:cubicBezTo>
                    <a:cubicBezTo>
                      <a:pt x="563" y="24"/>
                      <a:pt x="589" y="36"/>
                      <a:pt x="616" y="40"/>
                    </a:cubicBezTo>
                    <a:cubicBezTo>
                      <a:pt x="680" y="18"/>
                      <a:pt x="693" y="8"/>
                      <a:pt x="768" y="0"/>
                    </a:cubicBezTo>
                    <a:cubicBezTo>
                      <a:pt x="800" y="8"/>
                      <a:pt x="816" y="18"/>
                      <a:pt x="848" y="8"/>
                    </a:cubicBezTo>
                    <a:cubicBezTo>
                      <a:pt x="924" y="27"/>
                      <a:pt x="894" y="37"/>
                      <a:pt x="944" y="0"/>
                    </a:cubicBezTo>
                    <a:cubicBezTo>
                      <a:pt x="975" y="15"/>
                      <a:pt x="1006" y="20"/>
                      <a:pt x="1040" y="32"/>
                    </a:cubicBezTo>
                    <a:cubicBezTo>
                      <a:pt x="1091" y="14"/>
                      <a:pt x="1076" y="27"/>
                      <a:pt x="1096" y="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0" name="Freeform 78">
                <a:extLst>
                  <a:ext uri="{FF2B5EF4-FFF2-40B4-BE49-F238E27FC236}">
                    <a16:creationId xmlns:a16="http://schemas.microsoft.com/office/drawing/2014/main" id="{17AEB0E4-4D10-BC4A-90E9-811BCDFA3487}"/>
                  </a:ext>
                </a:extLst>
              </p:cNvPr>
              <p:cNvSpPr>
                <a:spLocks/>
              </p:cNvSpPr>
              <p:nvPr/>
            </p:nvSpPr>
            <p:spPr bwMode="auto">
              <a:xfrm>
                <a:off x="3352" y="2828"/>
                <a:ext cx="456" cy="252"/>
              </a:xfrm>
              <a:custGeom>
                <a:avLst/>
                <a:gdLst>
                  <a:gd name="T0" fmla="*/ 0 w 456"/>
                  <a:gd name="T1" fmla="*/ 36 h 252"/>
                  <a:gd name="T2" fmla="*/ 256 w 456"/>
                  <a:gd name="T3" fmla="*/ 36 h 252"/>
                  <a:gd name="T4" fmla="*/ 456 w 456"/>
                  <a:gd name="T5" fmla="*/ 252 h 252"/>
                  <a:gd name="T6" fmla="*/ 0 60000 65536"/>
                  <a:gd name="T7" fmla="*/ 0 60000 65536"/>
                  <a:gd name="T8" fmla="*/ 0 60000 65536"/>
                  <a:gd name="T9" fmla="*/ 0 w 456"/>
                  <a:gd name="T10" fmla="*/ 0 h 252"/>
                  <a:gd name="T11" fmla="*/ 456 w 456"/>
                  <a:gd name="T12" fmla="*/ 252 h 252"/>
                </a:gdLst>
                <a:ahLst/>
                <a:cxnLst>
                  <a:cxn ang="T6">
                    <a:pos x="T0" y="T1"/>
                  </a:cxn>
                  <a:cxn ang="T7">
                    <a:pos x="T2" y="T3"/>
                  </a:cxn>
                  <a:cxn ang="T8">
                    <a:pos x="T4" y="T5"/>
                  </a:cxn>
                </a:cxnLst>
                <a:rect l="T9" t="T10" r="T11" b="T12"/>
                <a:pathLst>
                  <a:path w="456" h="252">
                    <a:moveTo>
                      <a:pt x="0" y="36"/>
                    </a:moveTo>
                    <a:cubicBezTo>
                      <a:pt x="90" y="18"/>
                      <a:pt x="180" y="0"/>
                      <a:pt x="256" y="36"/>
                    </a:cubicBezTo>
                    <a:cubicBezTo>
                      <a:pt x="332" y="72"/>
                      <a:pt x="420" y="216"/>
                      <a:pt x="456" y="25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1" name="Freeform 79">
                <a:extLst>
                  <a:ext uri="{FF2B5EF4-FFF2-40B4-BE49-F238E27FC236}">
                    <a16:creationId xmlns:a16="http://schemas.microsoft.com/office/drawing/2014/main" id="{1D72DA46-D3DB-874F-9C84-3BCE37C67127}"/>
                  </a:ext>
                </a:extLst>
              </p:cNvPr>
              <p:cNvSpPr>
                <a:spLocks/>
              </p:cNvSpPr>
              <p:nvPr/>
            </p:nvSpPr>
            <p:spPr bwMode="auto">
              <a:xfrm>
                <a:off x="3616" y="2833"/>
                <a:ext cx="424" cy="223"/>
              </a:xfrm>
              <a:custGeom>
                <a:avLst/>
                <a:gdLst>
                  <a:gd name="T0" fmla="*/ 0 w 424"/>
                  <a:gd name="T1" fmla="*/ 39 h 223"/>
                  <a:gd name="T2" fmla="*/ 248 w 424"/>
                  <a:gd name="T3" fmla="*/ 31 h 223"/>
                  <a:gd name="T4" fmla="*/ 424 w 424"/>
                  <a:gd name="T5" fmla="*/ 223 h 223"/>
                  <a:gd name="T6" fmla="*/ 0 60000 65536"/>
                  <a:gd name="T7" fmla="*/ 0 60000 65536"/>
                  <a:gd name="T8" fmla="*/ 0 60000 65536"/>
                  <a:gd name="T9" fmla="*/ 0 w 424"/>
                  <a:gd name="T10" fmla="*/ 0 h 223"/>
                  <a:gd name="T11" fmla="*/ 424 w 424"/>
                  <a:gd name="T12" fmla="*/ 223 h 223"/>
                </a:gdLst>
                <a:ahLst/>
                <a:cxnLst>
                  <a:cxn ang="T6">
                    <a:pos x="T0" y="T1"/>
                  </a:cxn>
                  <a:cxn ang="T7">
                    <a:pos x="T2" y="T3"/>
                  </a:cxn>
                  <a:cxn ang="T8">
                    <a:pos x="T4" y="T5"/>
                  </a:cxn>
                </a:cxnLst>
                <a:rect l="T9" t="T10" r="T11" b="T12"/>
                <a:pathLst>
                  <a:path w="424" h="223">
                    <a:moveTo>
                      <a:pt x="0" y="39"/>
                    </a:moveTo>
                    <a:cubicBezTo>
                      <a:pt x="88" y="19"/>
                      <a:pt x="177" y="0"/>
                      <a:pt x="248" y="31"/>
                    </a:cubicBezTo>
                    <a:cubicBezTo>
                      <a:pt x="319" y="62"/>
                      <a:pt x="395" y="191"/>
                      <a:pt x="424" y="22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2" name="Freeform 80">
                <a:extLst>
                  <a:ext uri="{FF2B5EF4-FFF2-40B4-BE49-F238E27FC236}">
                    <a16:creationId xmlns:a16="http://schemas.microsoft.com/office/drawing/2014/main" id="{9BB82C55-9055-8C4B-A04B-7286C91060AC}"/>
                  </a:ext>
                </a:extLst>
              </p:cNvPr>
              <p:cNvSpPr>
                <a:spLocks/>
              </p:cNvSpPr>
              <p:nvPr/>
            </p:nvSpPr>
            <p:spPr bwMode="auto">
              <a:xfrm>
                <a:off x="3872" y="2848"/>
                <a:ext cx="376" cy="208"/>
              </a:xfrm>
              <a:custGeom>
                <a:avLst/>
                <a:gdLst>
                  <a:gd name="T0" fmla="*/ 0 w 376"/>
                  <a:gd name="T1" fmla="*/ 16 h 208"/>
                  <a:gd name="T2" fmla="*/ 240 w 376"/>
                  <a:gd name="T3" fmla="*/ 32 h 208"/>
                  <a:gd name="T4" fmla="*/ 376 w 376"/>
                  <a:gd name="T5" fmla="*/ 208 h 208"/>
                  <a:gd name="T6" fmla="*/ 0 60000 65536"/>
                  <a:gd name="T7" fmla="*/ 0 60000 65536"/>
                  <a:gd name="T8" fmla="*/ 0 60000 65536"/>
                  <a:gd name="T9" fmla="*/ 0 w 376"/>
                  <a:gd name="T10" fmla="*/ 0 h 208"/>
                  <a:gd name="T11" fmla="*/ 376 w 376"/>
                  <a:gd name="T12" fmla="*/ 208 h 208"/>
                </a:gdLst>
                <a:ahLst/>
                <a:cxnLst>
                  <a:cxn ang="T6">
                    <a:pos x="T0" y="T1"/>
                  </a:cxn>
                  <a:cxn ang="T7">
                    <a:pos x="T2" y="T3"/>
                  </a:cxn>
                  <a:cxn ang="T8">
                    <a:pos x="T4" y="T5"/>
                  </a:cxn>
                </a:cxnLst>
                <a:rect l="T9" t="T10" r="T11" b="T12"/>
                <a:pathLst>
                  <a:path w="376" h="208">
                    <a:moveTo>
                      <a:pt x="0" y="16"/>
                    </a:moveTo>
                    <a:cubicBezTo>
                      <a:pt x="88" y="8"/>
                      <a:pt x="177" y="0"/>
                      <a:pt x="240" y="32"/>
                    </a:cubicBezTo>
                    <a:cubicBezTo>
                      <a:pt x="303" y="64"/>
                      <a:pt x="339" y="136"/>
                      <a:pt x="376" y="2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233" name="Group 81">
                <a:extLst>
                  <a:ext uri="{FF2B5EF4-FFF2-40B4-BE49-F238E27FC236}">
                    <a16:creationId xmlns:a16="http://schemas.microsoft.com/office/drawing/2014/main" id="{7649B97E-870A-FC4E-A74E-ABA86ABC8019}"/>
                  </a:ext>
                </a:extLst>
              </p:cNvPr>
              <p:cNvGrpSpPr>
                <a:grpSpLocks/>
              </p:cNvGrpSpPr>
              <p:nvPr/>
            </p:nvGrpSpPr>
            <p:grpSpPr bwMode="auto">
              <a:xfrm rot="7137218">
                <a:off x="4137" y="2708"/>
                <a:ext cx="101" cy="195"/>
                <a:chOff x="3891" y="2672"/>
                <a:chExt cx="101" cy="195"/>
              </a:xfrm>
            </p:grpSpPr>
            <p:sp>
              <p:nvSpPr>
                <p:cNvPr id="51240" name="Oval 82">
                  <a:extLst>
                    <a:ext uri="{FF2B5EF4-FFF2-40B4-BE49-F238E27FC236}">
                      <a16:creationId xmlns:a16="http://schemas.microsoft.com/office/drawing/2014/main" id="{060D810B-3D01-6142-8BBB-E18000F76F53}"/>
                    </a:ext>
                  </a:extLst>
                </p:cNvPr>
                <p:cNvSpPr>
                  <a:spLocks noChangeArrowheads="1"/>
                </p:cNvSpPr>
                <p:nvPr/>
              </p:nvSpPr>
              <p:spPr bwMode="auto">
                <a:xfrm>
                  <a:off x="3920" y="2672"/>
                  <a:ext cx="56" cy="5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1241" name="Line 83">
                  <a:extLst>
                    <a:ext uri="{FF2B5EF4-FFF2-40B4-BE49-F238E27FC236}">
                      <a16:creationId xmlns:a16="http://schemas.microsoft.com/office/drawing/2014/main" id="{3F697A9C-44C1-4642-BB64-96AADF88F09C}"/>
                    </a:ext>
                  </a:extLst>
                </p:cNvPr>
                <p:cNvSpPr>
                  <a:spLocks noChangeShapeType="1"/>
                </p:cNvSpPr>
                <p:nvPr/>
              </p:nvSpPr>
              <p:spPr bwMode="auto">
                <a:xfrm>
                  <a:off x="3947" y="2731"/>
                  <a:ext cx="0" cy="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2" name="Line 84">
                  <a:extLst>
                    <a:ext uri="{FF2B5EF4-FFF2-40B4-BE49-F238E27FC236}">
                      <a16:creationId xmlns:a16="http://schemas.microsoft.com/office/drawing/2014/main" id="{D2A5FC8F-94C2-C249-B978-5EC110EDFD01}"/>
                    </a:ext>
                  </a:extLst>
                </p:cNvPr>
                <p:cNvSpPr>
                  <a:spLocks noChangeShapeType="1"/>
                </p:cNvSpPr>
                <p:nvPr/>
              </p:nvSpPr>
              <p:spPr bwMode="auto">
                <a:xfrm flipH="1">
                  <a:off x="3891" y="2821"/>
                  <a:ext cx="56"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3" name="Line 85">
                  <a:extLst>
                    <a:ext uri="{FF2B5EF4-FFF2-40B4-BE49-F238E27FC236}">
                      <a16:creationId xmlns:a16="http://schemas.microsoft.com/office/drawing/2014/main" id="{43A83D81-EE55-8449-9FAA-60F9D8746ABB}"/>
                    </a:ext>
                  </a:extLst>
                </p:cNvPr>
                <p:cNvSpPr>
                  <a:spLocks noChangeShapeType="1"/>
                </p:cNvSpPr>
                <p:nvPr/>
              </p:nvSpPr>
              <p:spPr bwMode="auto">
                <a:xfrm>
                  <a:off x="3949" y="2821"/>
                  <a:ext cx="40"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4" name="Line 86">
                  <a:extLst>
                    <a:ext uri="{FF2B5EF4-FFF2-40B4-BE49-F238E27FC236}">
                      <a16:creationId xmlns:a16="http://schemas.microsoft.com/office/drawing/2014/main" id="{659FC91B-059B-2A42-89DD-E59327116F9F}"/>
                    </a:ext>
                  </a:extLst>
                </p:cNvPr>
                <p:cNvSpPr>
                  <a:spLocks noChangeShapeType="1"/>
                </p:cNvSpPr>
                <p:nvPr/>
              </p:nvSpPr>
              <p:spPr bwMode="auto">
                <a:xfrm>
                  <a:off x="3912" y="2763"/>
                  <a:ext cx="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34" name="Freeform 87">
                <a:extLst>
                  <a:ext uri="{FF2B5EF4-FFF2-40B4-BE49-F238E27FC236}">
                    <a16:creationId xmlns:a16="http://schemas.microsoft.com/office/drawing/2014/main" id="{6051137A-3505-024D-80C0-968E58CF525C}"/>
                  </a:ext>
                </a:extLst>
              </p:cNvPr>
              <p:cNvSpPr>
                <a:spLocks/>
              </p:cNvSpPr>
              <p:nvPr/>
            </p:nvSpPr>
            <p:spPr bwMode="auto">
              <a:xfrm>
                <a:off x="3790" y="2721"/>
                <a:ext cx="277" cy="105"/>
              </a:xfrm>
              <a:custGeom>
                <a:avLst/>
                <a:gdLst>
                  <a:gd name="T0" fmla="*/ 0 w 240"/>
                  <a:gd name="T1" fmla="*/ 328 h 79"/>
                  <a:gd name="T2" fmla="*/ 218 w 240"/>
                  <a:gd name="T3" fmla="*/ 41 h 79"/>
                  <a:gd name="T4" fmla="*/ 492 w 240"/>
                  <a:gd name="T5" fmla="*/ 86 h 79"/>
                  <a:gd name="T6" fmla="*/ 0 60000 65536"/>
                  <a:gd name="T7" fmla="*/ 0 60000 65536"/>
                  <a:gd name="T8" fmla="*/ 0 60000 65536"/>
                  <a:gd name="T9" fmla="*/ 0 w 240"/>
                  <a:gd name="T10" fmla="*/ 0 h 79"/>
                  <a:gd name="T11" fmla="*/ 240 w 240"/>
                  <a:gd name="T12" fmla="*/ 79 h 79"/>
                </a:gdLst>
                <a:ahLst/>
                <a:cxnLst>
                  <a:cxn ang="T6">
                    <a:pos x="T0" y="T1"/>
                  </a:cxn>
                  <a:cxn ang="T7">
                    <a:pos x="T2" y="T3"/>
                  </a:cxn>
                  <a:cxn ang="T8">
                    <a:pos x="T4" y="T5"/>
                  </a:cxn>
                </a:cxnLst>
                <a:rect l="T9" t="T10" r="T11" b="T12"/>
                <a:pathLst>
                  <a:path w="240" h="79">
                    <a:moveTo>
                      <a:pt x="0" y="79"/>
                    </a:moveTo>
                    <a:cubicBezTo>
                      <a:pt x="33" y="49"/>
                      <a:pt x="67" y="20"/>
                      <a:pt x="107" y="10"/>
                    </a:cubicBezTo>
                    <a:cubicBezTo>
                      <a:pt x="147" y="0"/>
                      <a:pt x="193" y="10"/>
                      <a:pt x="240" y="21"/>
                    </a:cubicBezTo>
                  </a:path>
                </a:pathLst>
              </a:custGeom>
              <a:noFill/>
              <a:ln w="12700">
                <a:solidFill>
                  <a:srgbClr val="00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5" name="Freeform 88">
                <a:extLst>
                  <a:ext uri="{FF2B5EF4-FFF2-40B4-BE49-F238E27FC236}">
                    <a16:creationId xmlns:a16="http://schemas.microsoft.com/office/drawing/2014/main" id="{3730C12A-70A5-8B41-B62D-933E6B8280E6}"/>
                  </a:ext>
                </a:extLst>
              </p:cNvPr>
              <p:cNvSpPr>
                <a:spLocks/>
              </p:cNvSpPr>
              <p:nvPr/>
            </p:nvSpPr>
            <p:spPr bwMode="auto">
              <a:xfrm>
                <a:off x="3445" y="3195"/>
                <a:ext cx="64" cy="22"/>
              </a:xfrm>
              <a:custGeom>
                <a:avLst/>
                <a:gdLst>
                  <a:gd name="T0" fmla="*/ 0 w 64"/>
                  <a:gd name="T1" fmla="*/ 16 h 22"/>
                  <a:gd name="T2" fmla="*/ 16 w 64"/>
                  <a:gd name="T3" fmla="*/ 0 h 22"/>
                  <a:gd name="T4" fmla="*/ 32 w 64"/>
                  <a:gd name="T5" fmla="*/ 16 h 22"/>
                  <a:gd name="T6" fmla="*/ 64 w 64"/>
                  <a:gd name="T7" fmla="*/ 21 h 22"/>
                  <a:gd name="T8" fmla="*/ 0 60000 65536"/>
                  <a:gd name="T9" fmla="*/ 0 60000 65536"/>
                  <a:gd name="T10" fmla="*/ 0 60000 65536"/>
                  <a:gd name="T11" fmla="*/ 0 60000 65536"/>
                  <a:gd name="T12" fmla="*/ 0 w 64"/>
                  <a:gd name="T13" fmla="*/ 0 h 22"/>
                  <a:gd name="T14" fmla="*/ 64 w 64"/>
                  <a:gd name="T15" fmla="*/ 22 h 22"/>
                </a:gdLst>
                <a:ahLst/>
                <a:cxnLst>
                  <a:cxn ang="T8">
                    <a:pos x="T0" y="T1"/>
                  </a:cxn>
                  <a:cxn ang="T9">
                    <a:pos x="T2" y="T3"/>
                  </a:cxn>
                  <a:cxn ang="T10">
                    <a:pos x="T4" y="T5"/>
                  </a:cxn>
                  <a:cxn ang="T11">
                    <a:pos x="T6" y="T7"/>
                  </a:cxn>
                </a:cxnLst>
                <a:rect l="T12" t="T13" r="T14" b="T15"/>
                <a:pathLst>
                  <a:path w="64" h="22">
                    <a:moveTo>
                      <a:pt x="0" y="16"/>
                    </a:moveTo>
                    <a:cubicBezTo>
                      <a:pt x="5" y="10"/>
                      <a:pt x="8" y="0"/>
                      <a:pt x="16" y="0"/>
                    </a:cubicBezTo>
                    <a:cubicBezTo>
                      <a:pt x="23" y="0"/>
                      <a:pt x="25" y="11"/>
                      <a:pt x="32" y="16"/>
                    </a:cubicBezTo>
                    <a:cubicBezTo>
                      <a:pt x="42" y="22"/>
                      <a:pt x="52" y="21"/>
                      <a:pt x="64" y="2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6" name="Freeform 89">
                <a:extLst>
                  <a:ext uri="{FF2B5EF4-FFF2-40B4-BE49-F238E27FC236}">
                    <a16:creationId xmlns:a16="http://schemas.microsoft.com/office/drawing/2014/main" id="{07253677-1DDA-154B-B283-FCC5040B123B}"/>
                  </a:ext>
                </a:extLst>
              </p:cNvPr>
              <p:cNvSpPr>
                <a:spLocks/>
              </p:cNvSpPr>
              <p:nvPr/>
            </p:nvSpPr>
            <p:spPr bwMode="auto">
              <a:xfrm>
                <a:off x="3792" y="3199"/>
                <a:ext cx="197" cy="27"/>
              </a:xfrm>
              <a:custGeom>
                <a:avLst/>
                <a:gdLst>
                  <a:gd name="T0" fmla="*/ 0 w 197"/>
                  <a:gd name="T1" fmla="*/ 12 h 27"/>
                  <a:gd name="T2" fmla="*/ 69 w 197"/>
                  <a:gd name="T3" fmla="*/ 12 h 27"/>
                  <a:gd name="T4" fmla="*/ 128 w 197"/>
                  <a:gd name="T5" fmla="*/ 6 h 27"/>
                  <a:gd name="T6" fmla="*/ 197 w 197"/>
                  <a:gd name="T7" fmla="*/ 17 h 27"/>
                  <a:gd name="T8" fmla="*/ 0 60000 65536"/>
                  <a:gd name="T9" fmla="*/ 0 60000 65536"/>
                  <a:gd name="T10" fmla="*/ 0 60000 65536"/>
                  <a:gd name="T11" fmla="*/ 0 60000 65536"/>
                  <a:gd name="T12" fmla="*/ 0 w 197"/>
                  <a:gd name="T13" fmla="*/ 0 h 27"/>
                  <a:gd name="T14" fmla="*/ 197 w 197"/>
                  <a:gd name="T15" fmla="*/ 27 h 27"/>
                </a:gdLst>
                <a:ahLst/>
                <a:cxnLst>
                  <a:cxn ang="T8">
                    <a:pos x="T0" y="T1"/>
                  </a:cxn>
                  <a:cxn ang="T9">
                    <a:pos x="T2" y="T3"/>
                  </a:cxn>
                  <a:cxn ang="T10">
                    <a:pos x="T4" y="T5"/>
                  </a:cxn>
                  <a:cxn ang="T11">
                    <a:pos x="T6" y="T7"/>
                  </a:cxn>
                </a:cxnLst>
                <a:rect l="T12" t="T13" r="T14" b="T15"/>
                <a:pathLst>
                  <a:path w="197" h="27">
                    <a:moveTo>
                      <a:pt x="0" y="12"/>
                    </a:moveTo>
                    <a:cubicBezTo>
                      <a:pt x="28" y="1"/>
                      <a:pt x="41" y="1"/>
                      <a:pt x="69" y="12"/>
                    </a:cubicBezTo>
                    <a:cubicBezTo>
                      <a:pt x="93" y="5"/>
                      <a:pt x="102" y="0"/>
                      <a:pt x="128" y="6"/>
                    </a:cubicBezTo>
                    <a:cubicBezTo>
                      <a:pt x="158" y="27"/>
                      <a:pt x="137" y="17"/>
                      <a:pt x="197" y="1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7" name="Freeform 90">
                <a:extLst>
                  <a:ext uri="{FF2B5EF4-FFF2-40B4-BE49-F238E27FC236}">
                    <a16:creationId xmlns:a16="http://schemas.microsoft.com/office/drawing/2014/main" id="{05826B06-DCE0-FE4C-93EA-0AEDC086EAE0}"/>
                  </a:ext>
                </a:extLst>
              </p:cNvPr>
              <p:cNvSpPr>
                <a:spLocks/>
              </p:cNvSpPr>
              <p:nvPr/>
            </p:nvSpPr>
            <p:spPr bwMode="auto">
              <a:xfrm>
                <a:off x="4128" y="3137"/>
                <a:ext cx="69" cy="15"/>
              </a:xfrm>
              <a:custGeom>
                <a:avLst/>
                <a:gdLst>
                  <a:gd name="T0" fmla="*/ 0 w 69"/>
                  <a:gd name="T1" fmla="*/ 15 h 15"/>
                  <a:gd name="T2" fmla="*/ 48 w 69"/>
                  <a:gd name="T3" fmla="*/ 15 h 15"/>
                  <a:gd name="T4" fmla="*/ 69 w 69"/>
                  <a:gd name="T5" fmla="*/ 15 h 15"/>
                  <a:gd name="T6" fmla="*/ 0 60000 65536"/>
                  <a:gd name="T7" fmla="*/ 0 60000 65536"/>
                  <a:gd name="T8" fmla="*/ 0 60000 65536"/>
                  <a:gd name="T9" fmla="*/ 0 w 69"/>
                  <a:gd name="T10" fmla="*/ 0 h 15"/>
                  <a:gd name="T11" fmla="*/ 69 w 69"/>
                  <a:gd name="T12" fmla="*/ 15 h 15"/>
                </a:gdLst>
                <a:ahLst/>
                <a:cxnLst>
                  <a:cxn ang="T6">
                    <a:pos x="T0" y="T1"/>
                  </a:cxn>
                  <a:cxn ang="T7">
                    <a:pos x="T2" y="T3"/>
                  </a:cxn>
                  <a:cxn ang="T8">
                    <a:pos x="T4" y="T5"/>
                  </a:cxn>
                </a:cxnLst>
                <a:rect l="T9" t="T10" r="T11" b="T12"/>
                <a:pathLst>
                  <a:path w="69" h="15">
                    <a:moveTo>
                      <a:pt x="0" y="15"/>
                    </a:moveTo>
                    <a:cubicBezTo>
                      <a:pt x="21" y="0"/>
                      <a:pt x="24" y="7"/>
                      <a:pt x="48" y="15"/>
                    </a:cubicBezTo>
                    <a:cubicBezTo>
                      <a:pt x="66" y="9"/>
                      <a:pt x="60" y="6"/>
                      <a:pt x="69"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8" name="Freeform 91">
                <a:extLst>
                  <a:ext uri="{FF2B5EF4-FFF2-40B4-BE49-F238E27FC236}">
                    <a16:creationId xmlns:a16="http://schemas.microsoft.com/office/drawing/2014/main" id="{37140BCB-B9DB-7847-88AD-F595A9B22779}"/>
                  </a:ext>
                </a:extLst>
              </p:cNvPr>
              <p:cNvSpPr>
                <a:spLocks/>
              </p:cNvSpPr>
              <p:nvPr/>
            </p:nvSpPr>
            <p:spPr bwMode="auto">
              <a:xfrm>
                <a:off x="4059" y="3292"/>
                <a:ext cx="101" cy="27"/>
              </a:xfrm>
              <a:custGeom>
                <a:avLst/>
                <a:gdLst>
                  <a:gd name="T0" fmla="*/ 0 w 101"/>
                  <a:gd name="T1" fmla="*/ 15 h 27"/>
                  <a:gd name="T2" fmla="*/ 53 w 101"/>
                  <a:gd name="T3" fmla="*/ 4 h 27"/>
                  <a:gd name="T4" fmla="*/ 85 w 101"/>
                  <a:gd name="T5" fmla="*/ 9 h 27"/>
                  <a:gd name="T6" fmla="*/ 101 w 101"/>
                  <a:gd name="T7" fmla="*/ 15 h 27"/>
                  <a:gd name="T8" fmla="*/ 0 60000 65536"/>
                  <a:gd name="T9" fmla="*/ 0 60000 65536"/>
                  <a:gd name="T10" fmla="*/ 0 60000 65536"/>
                  <a:gd name="T11" fmla="*/ 0 60000 65536"/>
                  <a:gd name="T12" fmla="*/ 0 w 101"/>
                  <a:gd name="T13" fmla="*/ 0 h 27"/>
                  <a:gd name="T14" fmla="*/ 101 w 101"/>
                  <a:gd name="T15" fmla="*/ 27 h 27"/>
                </a:gdLst>
                <a:ahLst/>
                <a:cxnLst>
                  <a:cxn ang="T8">
                    <a:pos x="T0" y="T1"/>
                  </a:cxn>
                  <a:cxn ang="T9">
                    <a:pos x="T2" y="T3"/>
                  </a:cxn>
                  <a:cxn ang="T10">
                    <a:pos x="T4" y="T5"/>
                  </a:cxn>
                  <a:cxn ang="T11">
                    <a:pos x="T6" y="T7"/>
                  </a:cxn>
                </a:cxnLst>
                <a:rect l="T12" t="T13" r="T14" b="T15"/>
                <a:pathLst>
                  <a:path w="101" h="27">
                    <a:moveTo>
                      <a:pt x="0" y="15"/>
                    </a:moveTo>
                    <a:cubicBezTo>
                      <a:pt x="20" y="0"/>
                      <a:pt x="28" y="9"/>
                      <a:pt x="53" y="4"/>
                    </a:cubicBezTo>
                    <a:cubicBezTo>
                      <a:pt x="87" y="27"/>
                      <a:pt x="50" y="9"/>
                      <a:pt x="85" y="9"/>
                    </a:cubicBezTo>
                    <a:cubicBezTo>
                      <a:pt x="90" y="9"/>
                      <a:pt x="101" y="15"/>
                      <a:pt x="10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9" name="Freeform 92">
                <a:extLst>
                  <a:ext uri="{FF2B5EF4-FFF2-40B4-BE49-F238E27FC236}">
                    <a16:creationId xmlns:a16="http://schemas.microsoft.com/office/drawing/2014/main" id="{B9A9FF7A-6A76-9245-880B-197EDFA2BC0A}"/>
                  </a:ext>
                </a:extLst>
              </p:cNvPr>
              <p:cNvSpPr>
                <a:spLocks/>
              </p:cNvSpPr>
              <p:nvPr/>
            </p:nvSpPr>
            <p:spPr bwMode="auto">
              <a:xfrm>
                <a:off x="3589" y="3270"/>
                <a:ext cx="91" cy="26"/>
              </a:xfrm>
              <a:custGeom>
                <a:avLst/>
                <a:gdLst>
                  <a:gd name="T0" fmla="*/ 0 w 91"/>
                  <a:gd name="T1" fmla="*/ 15 h 26"/>
                  <a:gd name="T2" fmla="*/ 43 w 91"/>
                  <a:gd name="T3" fmla="*/ 26 h 26"/>
                  <a:gd name="T4" fmla="*/ 91 w 91"/>
                  <a:gd name="T5" fmla="*/ 15 h 26"/>
                  <a:gd name="T6" fmla="*/ 0 60000 65536"/>
                  <a:gd name="T7" fmla="*/ 0 60000 65536"/>
                  <a:gd name="T8" fmla="*/ 0 60000 65536"/>
                  <a:gd name="T9" fmla="*/ 0 w 91"/>
                  <a:gd name="T10" fmla="*/ 0 h 26"/>
                  <a:gd name="T11" fmla="*/ 91 w 91"/>
                  <a:gd name="T12" fmla="*/ 26 h 26"/>
                </a:gdLst>
                <a:ahLst/>
                <a:cxnLst>
                  <a:cxn ang="T6">
                    <a:pos x="T0" y="T1"/>
                  </a:cxn>
                  <a:cxn ang="T7">
                    <a:pos x="T2" y="T3"/>
                  </a:cxn>
                  <a:cxn ang="T8">
                    <a:pos x="T4" y="T5"/>
                  </a:cxn>
                </a:cxnLst>
                <a:rect l="T9" t="T10" r="T11" b="T12"/>
                <a:pathLst>
                  <a:path w="91" h="26">
                    <a:moveTo>
                      <a:pt x="0" y="15"/>
                    </a:moveTo>
                    <a:cubicBezTo>
                      <a:pt x="22" y="0"/>
                      <a:pt x="28" y="4"/>
                      <a:pt x="43" y="26"/>
                    </a:cubicBezTo>
                    <a:cubicBezTo>
                      <a:pt x="59" y="22"/>
                      <a:pt x="74" y="15"/>
                      <a:pt x="9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1203" name="Rectangle 2">
            <a:extLst>
              <a:ext uri="{FF2B5EF4-FFF2-40B4-BE49-F238E27FC236}">
                <a16:creationId xmlns:a16="http://schemas.microsoft.com/office/drawing/2014/main" id="{3168556B-B858-8448-B22B-BDE10E9DEC0B}"/>
              </a:ext>
            </a:extLst>
          </p:cNvPr>
          <p:cNvSpPr>
            <a:spLocks noGrp="1" noChangeArrowheads="1"/>
          </p:cNvSpPr>
          <p:nvPr>
            <p:ph type="title"/>
          </p:nvPr>
        </p:nvSpPr>
        <p:spPr/>
        <p:txBody>
          <a:bodyPr/>
          <a:lstStyle/>
          <a:p>
            <a:pPr algn="ctr" eaLnBrk="1" hangingPunct="1"/>
            <a:r>
              <a:rPr lang="en-US" altLang="en-US" dirty="0"/>
              <a:t>Section 3 of the LINCS Table</a:t>
            </a:r>
          </a:p>
        </p:txBody>
      </p:sp>
      <p:sp>
        <p:nvSpPr>
          <p:cNvPr id="51204" name="Rectangle 3">
            <a:extLst>
              <a:ext uri="{FF2B5EF4-FFF2-40B4-BE49-F238E27FC236}">
                <a16:creationId xmlns:a16="http://schemas.microsoft.com/office/drawing/2014/main" id="{FB68DCB0-21A2-6243-AAC6-099220F6B8C0}"/>
              </a:ext>
            </a:extLst>
          </p:cNvPr>
          <p:cNvSpPr>
            <a:spLocks noGrp="1" noChangeArrowheads="1"/>
          </p:cNvSpPr>
          <p:nvPr>
            <p:ph type="body" idx="1"/>
          </p:nvPr>
        </p:nvSpPr>
        <p:spPr/>
        <p:txBody>
          <a:bodyPr/>
          <a:lstStyle/>
          <a:p>
            <a:pPr algn="ctr" eaLnBrk="1" hangingPunct="1">
              <a:buFontTx/>
              <a:buNone/>
            </a:pPr>
            <a:r>
              <a:rPr lang="en-US" altLang="en-US" sz="3500" b="1" dirty="0">
                <a:solidFill>
                  <a:srgbClr val="000000"/>
                </a:solidFill>
              </a:rPr>
              <a:t>The Reminding Word</a:t>
            </a:r>
            <a:r>
              <a:rPr lang="en-US" altLang="en-US" dirty="0">
                <a:solidFill>
                  <a:srgbClr val="000000"/>
                </a:solidFill>
              </a:rPr>
              <a:t> </a:t>
            </a:r>
          </a:p>
          <a:p>
            <a:pPr algn="ctr" eaLnBrk="1" hangingPunct="1">
              <a:buFontTx/>
              <a:buNone/>
            </a:pPr>
            <a:r>
              <a:rPr lang="en-US" altLang="en-US" dirty="0">
                <a:solidFill>
                  <a:srgbClr val="000000"/>
                </a:solidFill>
              </a:rPr>
              <a:t>A real word that sounds similar to the new term and is know to all the students.</a:t>
            </a:r>
          </a:p>
        </p:txBody>
      </p:sp>
      <p:sp>
        <p:nvSpPr>
          <p:cNvPr id="51205" name="AutoShape 48">
            <a:extLst>
              <a:ext uri="{FF2B5EF4-FFF2-40B4-BE49-F238E27FC236}">
                <a16:creationId xmlns:a16="http://schemas.microsoft.com/office/drawing/2014/main" id="{DA11FD12-81F9-1241-AF44-C6ED5E093ADB}"/>
              </a:ext>
            </a:extLst>
          </p:cNvPr>
          <p:cNvSpPr>
            <a:spLocks noChangeArrowheads="1"/>
          </p:cNvSpPr>
          <p:nvPr/>
        </p:nvSpPr>
        <p:spPr bwMode="auto">
          <a:xfrm>
            <a:off x="787400" y="4527550"/>
            <a:ext cx="1905000" cy="844550"/>
          </a:xfrm>
          <a:prstGeom prst="roundRect">
            <a:avLst>
              <a:gd name="adj" fmla="val 16667"/>
            </a:avLst>
          </a:prstGeom>
          <a:noFill/>
          <a:ln w="730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1206" name="Line 49">
            <a:extLst>
              <a:ext uri="{FF2B5EF4-FFF2-40B4-BE49-F238E27FC236}">
                <a16:creationId xmlns:a16="http://schemas.microsoft.com/office/drawing/2014/main" id="{4FFE1D17-B486-0543-A9E8-0EF93A280D6D}"/>
              </a:ext>
            </a:extLst>
          </p:cNvPr>
          <p:cNvSpPr>
            <a:spLocks noChangeShapeType="1"/>
          </p:cNvSpPr>
          <p:nvPr/>
        </p:nvSpPr>
        <p:spPr bwMode="auto">
          <a:xfrm flipV="1">
            <a:off x="2489149" y="3351212"/>
            <a:ext cx="1372393" cy="1184275"/>
          </a:xfrm>
          <a:prstGeom prst="line">
            <a:avLst/>
          </a:prstGeom>
          <a:noFill/>
          <a:ln w="508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1207" name="Picture 50">
            <a:extLst>
              <a:ext uri="{FF2B5EF4-FFF2-40B4-BE49-F238E27FC236}">
                <a16:creationId xmlns:a16="http://schemas.microsoft.com/office/drawing/2014/main" id="{86906861-A5FC-1C40-B979-BED184B2EA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ooter Placeholder 4">
            <a:extLst>
              <a:ext uri="{FF2B5EF4-FFF2-40B4-BE49-F238E27FC236}">
                <a16:creationId xmlns:a16="http://schemas.microsoft.com/office/drawing/2014/main" id="{93894319-42E3-3049-98F5-6E595FE0E97B}"/>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tx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215146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DF9A3923-71A4-EA43-8888-D7282A5620D9}"/>
              </a:ext>
            </a:extLst>
          </p:cNvPr>
          <p:cNvGraphicFramePr/>
          <p:nvPr>
            <p:extLst>
              <p:ext uri="{D42A27DB-BD31-4B8C-83A1-F6EECF244321}">
                <p14:modId xmlns:p14="http://schemas.microsoft.com/office/powerpoint/2010/main" val="1096612015"/>
              </p:ext>
            </p:extLst>
          </p:nvPr>
        </p:nvGraphicFramePr>
        <p:xfrm>
          <a:off x="859883" y="1313079"/>
          <a:ext cx="7716253" cy="5069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4DC4915-A4B7-234C-A789-F3CB534780DC}"/>
              </a:ext>
            </a:extLst>
          </p:cNvPr>
          <p:cNvSpPr txBox="1"/>
          <p:nvPr/>
        </p:nvSpPr>
        <p:spPr>
          <a:xfrm>
            <a:off x="859882" y="197743"/>
            <a:ext cx="7716252" cy="707886"/>
          </a:xfrm>
          <a:prstGeom prst="rect">
            <a:avLst/>
          </a:prstGeom>
          <a:noFill/>
        </p:spPr>
        <p:txBody>
          <a:bodyPr wrap="square" rtlCol="0">
            <a:spAutoFit/>
          </a:bodyPr>
          <a:lstStyle/>
          <a:p>
            <a:pPr algn="ctr"/>
            <a:r>
              <a:rPr lang="en-US" sz="4000" b="1" dirty="0">
                <a:ln w="10160">
                  <a:noFill/>
                  <a:prstDash val="solid"/>
                </a:ln>
                <a:solidFill>
                  <a:srgbClr val="FFFFFF"/>
                </a:solidFill>
                <a:effectLst>
                  <a:outerShdw blurRad="38100" dist="22860" dir="5400000" algn="tl" rotWithShape="0">
                    <a:srgbClr val="000000">
                      <a:alpha val="30000"/>
                    </a:srgbClr>
                  </a:outerShdw>
                </a:effectLst>
              </a:rPr>
              <a:t>Content Enhancement Series</a:t>
            </a:r>
          </a:p>
        </p:txBody>
      </p:sp>
      <p:sp>
        <p:nvSpPr>
          <p:cNvPr id="5" name="Oval 4">
            <a:extLst>
              <a:ext uri="{FF2B5EF4-FFF2-40B4-BE49-F238E27FC236}">
                <a16:creationId xmlns:a16="http://schemas.microsoft.com/office/drawing/2014/main" id="{DE619C1B-5B1D-6C4C-949E-4C453F9DF5FE}"/>
              </a:ext>
            </a:extLst>
          </p:cNvPr>
          <p:cNvSpPr/>
          <p:nvPr/>
        </p:nvSpPr>
        <p:spPr>
          <a:xfrm>
            <a:off x="2145289" y="835494"/>
            <a:ext cx="5145437" cy="721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Routines for</a:t>
            </a:r>
          </a:p>
        </p:txBody>
      </p:sp>
      <p:sp>
        <p:nvSpPr>
          <p:cNvPr id="6" name="Footer Placeholder 4">
            <a:extLst>
              <a:ext uri="{FF2B5EF4-FFF2-40B4-BE49-F238E27FC236}">
                <a16:creationId xmlns:a16="http://schemas.microsoft.com/office/drawing/2014/main" id="{F3180E1E-49D7-264C-BA46-9A3B4FC7BD43}"/>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a:solidFill>
                  <a:schemeClr val="bg1"/>
                </a:solidFill>
                <a:latin typeface="Arial" panose="020B0604020202020204" pitchFamily="34" charset="0"/>
              </a:rPr>
              <a:t>University of Kansas Center for Research on Learning  2019</a:t>
            </a:r>
            <a:endParaRPr lang="en-US" altLang="en-US" sz="1000" kern="1200" dirty="0">
              <a:solidFill>
                <a:schemeClr val="bg1"/>
              </a:solidFill>
              <a:latin typeface="Arial" panose="020B0604020202020204" pitchFamily="34" charset="0"/>
            </a:endParaRPr>
          </a:p>
        </p:txBody>
      </p:sp>
    </p:spTree>
    <p:extLst>
      <p:ext uri="{BB962C8B-B14F-4D97-AF65-F5344CB8AC3E}">
        <p14:creationId xmlns:p14="http://schemas.microsoft.com/office/powerpoint/2010/main" val="2626169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B2BCD9A-94E9-7B41-BD2A-8E38C7330DCE}"/>
              </a:ext>
            </a:extLst>
          </p:cNvPr>
          <p:cNvSpPr>
            <a:spLocks noGrp="1" noChangeArrowheads="1"/>
          </p:cNvSpPr>
          <p:nvPr>
            <p:ph type="title"/>
          </p:nvPr>
        </p:nvSpPr>
        <p:spPr>
          <a:xfrm>
            <a:off x="314695" y="418818"/>
            <a:ext cx="8461169" cy="1143200"/>
          </a:xfrm>
        </p:spPr>
        <p:txBody>
          <a:bodyPr/>
          <a:lstStyle/>
          <a:p>
            <a:pPr eaLnBrk="1" hangingPunct="1"/>
            <a:r>
              <a:rPr lang="en-US" altLang="en-US" sz="4400" dirty="0"/>
              <a:t>An Effective Reminding Word</a:t>
            </a:r>
          </a:p>
        </p:txBody>
      </p:sp>
      <p:sp>
        <p:nvSpPr>
          <p:cNvPr id="53251" name="Rectangle 9">
            <a:extLst>
              <a:ext uri="{FF2B5EF4-FFF2-40B4-BE49-F238E27FC236}">
                <a16:creationId xmlns:a16="http://schemas.microsoft.com/office/drawing/2014/main" id="{56CB6ADB-BBA9-4749-8CA2-7E55D8D7133A}"/>
              </a:ext>
            </a:extLst>
          </p:cNvPr>
          <p:cNvSpPr>
            <a:spLocks noGrp="1" noChangeArrowheads="1"/>
          </p:cNvSpPr>
          <p:nvPr>
            <p:ph type="body" idx="1"/>
          </p:nvPr>
        </p:nvSpPr>
        <p:spPr/>
        <p:txBody>
          <a:bodyPr/>
          <a:lstStyle/>
          <a:p>
            <a:pPr marL="0" indent="0" eaLnBrk="1" hangingPunct="1">
              <a:buFontTx/>
              <a:buNone/>
              <a:defRPr/>
            </a:pPr>
            <a:r>
              <a:rPr lang="en-US" altLang="en-US" sz="4000" b="1" dirty="0">
                <a:solidFill>
                  <a:schemeClr val="bg1"/>
                </a:solidFill>
              </a:rPr>
              <a:t>Always</a:t>
            </a:r>
          </a:p>
          <a:p>
            <a:pPr eaLnBrk="1" hangingPunct="1">
              <a:lnSpc>
                <a:spcPct val="125000"/>
              </a:lnSpc>
              <a:spcBef>
                <a:spcPct val="50000"/>
              </a:spcBef>
            </a:pPr>
            <a:r>
              <a:rPr lang="en-US" altLang="en-US" sz="3000" dirty="0"/>
              <a:t>Sounds like part or all of the new word.</a:t>
            </a:r>
          </a:p>
          <a:p>
            <a:pPr eaLnBrk="1" hangingPunct="1">
              <a:lnSpc>
                <a:spcPct val="125000"/>
              </a:lnSpc>
              <a:spcBef>
                <a:spcPct val="50000"/>
              </a:spcBef>
            </a:pPr>
            <a:r>
              <a:rPr lang="en-US" altLang="en-US" sz="3000" dirty="0"/>
              <a:t>Is a real word. (Cannot be a nonsense word.)</a:t>
            </a:r>
          </a:p>
          <a:p>
            <a:pPr eaLnBrk="1" hangingPunct="1">
              <a:lnSpc>
                <a:spcPct val="125000"/>
              </a:lnSpc>
              <a:spcBef>
                <a:spcPct val="50000"/>
              </a:spcBef>
            </a:pPr>
            <a:r>
              <a:rPr lang="en-US" altLang="en-US" sz="3000" dirty="0"/>
              <a:t>Has a meaning that you already know.</a:t>
            </a:r>
          </a:p>
          <a:p>
            <a:pPr eaLnBrk="1" hangingPunct="1">
              <a:lnSpc>
                <a:spcPct val="125000"/>
              </a:lnSpc>
              <a:spcBef>
                <a:spcPct val="50000"/>
              </a:spcBef>
            </a:pPr>
            <a:r>
              <a:rPr lang="en-US" altLang="en-US" sz="3000" dirty="0"/>
              <a:t>Helps you remember what the new word means.</a:t>
            </a:r>
          </a:p>
          <a:p>
            <a:pPr marL="0" indent="0" eaLnBrk="1" hangingPunct="1">
              <a:buFontTx/>
              <a:buNone/>
              <a:defRPr/>
            </a:pPr>
            <a:endParaRPr lang="en-US" altLang="en-US" sz="4000" dirty="0">
              <a:solidFill>
                <a:schemeClr val="bg1"/>
              </a:solidFill>
            </a:endParaRPr>
          </a:p>
          <a:p>
            <a:pPr eaLnBrk="1" hangingPunct="1">
              <a:defRPr/>
            </a:pPr>
            <a:endParaRPr lang="en-US" altLang="en-US" sz="2800" dirty="0">
              <a:solidFill>
                <a:schemeClr val="bg1"/>
              </a:solidFill>
            </a:endParaRPr>
          </a:p>
        </p:txBody>
      </p:sp>
      <p:pic>
        <p:nvPicPr>
          <p:cNvPr id="53252" name="Picture 5">
            <a:extLst>
              <a:ext uri="{FF2B5EF4-FFF2-40B4-BE49-F238E27FC236}">
                <a16:creationId xmlns:a16="http://schemas.microsoft.com/office/drawing/2014/main" id="{F57157C6-2B19-144C-A448-97B068F549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55D5E72D-067C-514A-850E-197305C20B7E}"/>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79907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C692682-1E85-114B-B926-1490A639461B}"/>
              </a:ext>
            </a:extLst>
          </p:cNvPr>
          <p:cNvSpPr>
            <a:spLocks noGrp="1" noChangeArrowheads="1"/>
          </p:cNvSpPr>
          <p:nvPr>
            <p:ph type="title"/>
          </p:nvPr>
        </p:nvSpPr>
        <p:spPr>
          <a:xfrm>
            <a:off x="314695" y="218671"/>
            <a:ext cx="8461169" cy="1143200"/>
          </a:xfrm>
        </p:spPr>
        <p:txBody>
          <a:bodyPr/>
          <a:lstStyle/>
          <a:p>
            <a:pPr eaLnBrk="1" hangingPunct="1"/>
            <a:r>
              <a:rPr lang="en-US" altLang="en-US" sz="3600" dirty="0"/>
              <a:t>An Effective Reminding Word </a:t>
            </a:r>
            <a:r>
              <a:rPr lang="en-US" altLang="en-US" sz="3200" i="1" dirty="0"/>
              <a:t>(cont.)</a:t>
            </a:r>
            <a:endParaRPr lang="en-US" altLang="en-US" sz="3600" dirty="0"/>
          </a:p>
        </p:txBody>
      </p:sp>
      <p:sp>
        <p:nvSpPr>
          <p:cNvPr id="54275" name="Rectangle 3">
            <a:extLst>
              <a:ext uri="{FF2B5EF4-FFF2-40B4-BE49-F238E27FC236}">
                <a16:creationId xmlns:a16="http://schemas.microsoft.com/office/drawing/2014/main" id="{74365ED1-DB99-F048-8082-07592917DFFC}"/>
              </a:ext>
            </a:extLst>
          </p:cNvPr>
          <p:cNvSpPr>
            <a:spLocks noGrp="1" noChangeArrowheads="1"/>
          </p:cNvSpPr>
          <p:nvPr>
            <p:ph type="body" idx="1"/>
          </p:nvPr>
        </p:nvSpPr>
        <p:spPr>
          <a:xfrm>
            <a:off x="314694" y="1127431"/>
            <a:ext cx="8461169" cy="4316267"/>
          </a:xfrm>
        </p:spPr>
        <p:txBody>
          <a:bodyPr/>
          <a:lstStyle/>
          <a:p>
            <a:pPr marL="0" indent="0" eaLnBrk="1" hangingPunct="1">
              <a:buFontTx/>
              <a:buNone/>
              <a:defRPr/>
            </a:pPr>
            <a:r>
              <a:rPr lang="en-US" altLang="en-US" sz="4000" b="1" dirty="0">
                <a:solidFill>
                  <a:schemeClr val="bg1"/>
                </a:solidFill>
              </a:rPr>
              <a:t>Sometimes</a:t>
            </a:r>
          </a:p>
          <a:p>
            <a:pPr eaLnBrk="1" hangingPunct="1">
              <a:spcBef>
                <a:spcPts val="1400"/>
              </a:spcBef>
            </a:pPr>
            <a:r>
              <a:rPr lang="en-US" altLang="en-US" sz="2600" dirty="0">
                <a:solidFill>
                  <a:schemeClr val="bg1"/>
                </a:solidFill>
              </a:rPr>
              <a:t>Sounds like the </a:t>
            </a:r>
            <a:r>
              <a:rPr lang="en-US" altLang="en-US" sz="2600" i="1" dirty="0">
                <a:solidFill>
                  <a:schemeClr val="bg1"/>
                </a:solidFill>
              </a:rPr>
              <a:t>beginning</a:t>
            </a:r>
            <a:r>
              <a:rPr lang="en-US" altLang="en-US" sz="2600" dirty="0">
                <a:solidFill>
                  <a:schemeClr val="bg1"/>
                </a:solidFill>
              </a:rPr>
              <a:t> of the new word.</a:t>
            </a:r>
          </a:p>
          <a:p>
            <a:pPr eaLnBrk="1" hangingPunct="1">
              <a:spcBef>
                <a:spcPts val="1400"/>
              </a:spcBef>
            </a:pPr>
            <a:r>
              <a:rPr lang="en-US" altLang="en-US" sz="2600" dirty="0">
                <a:solidFill>
                  <a:schemeClr val="bg1"/>
                </a:solidFill>
              </a:rPr>
              <a:t>Sounds like the </a:t>
            </a:r>
            <a:r>
              <a:rPr lang="en-US" altLang="en-US" sz="2600" i="1" dirty="0">
                <a:solidFill>
                  <a:schemeClr val="bg1"/>
                </a:solidFill>
              </a:rPr>
              <a:t>end</a:t>
            </a:r>
            <a:r>
              <a:rPr lang="en-US" altLang="en-US" sz="2600" dirty="0">
                <a:solidFill>
                  <a:schemeClr val="bg1"/>
                </a:solidFill>
              </a:rPr>
              <a:t> of the new word.</a:t>
            </a:r>
          </a:p>
          <a:p>
            <a:pPr eaLnBrk="1" hangingPunct="1">
              <a:spcBef>
                <a:spcPts val="1400"/>
              </a:spcBef>
            </a:pPr>
            <a:r>
              <a:rPr lang="en-US" altLang="en-US" sz="2600" dirty="0">
                <a:solidFill>
                  <a:schemeClr val="bg1"/>
                </a:solidFill>
              </a:rPr>
              <a:t>Rhymes with the new word or sounds like almost </a:t>
            </a:r>
            <a:r>
              <a:rPr lang="en-US" altLang="en-US" sz="2600" i="1" dirty="0">
                <a:solidFill>
                  <a:schemeClr val="bg1"/>
                </a:solidFill>
              </a:rPr>
              <a:t>all of </a:t>
            </a:r>
            <a:r>
              <a:rPr lang="en-US" altLang="en-US" sz="2600" dirty="0">
                <a:solidFill>
                  <a:schemeClr val="bg1"/>
                </a:solidFill>
              </a:rPr>
              <a:t>the new word.</a:t>
            </a:r>
          </a:p>
          <a:p>
            <a:pPr eaLnBrk="1" hangingPunct="1">
              <a:spcBef>
                <a:spcPts val="1400"/>
              </a:spcBef>
            </a:pPr>
            <a:r>
              <a:rPr lang="en-US" altLang="en-US" sz="2600" dirty="0">
                <a:solidFill>
                  <a:schemeClr val="bg1"/>
                </a:solidFill>
              </a:rPr>
              <a:t>Has a meaning that is </a:t>
            </a:r>
            <a:r>
              <a:rPr lang="en-US" altLang="en-US" sz="2600" i="1" dirty="0">
                <a:solidFill>
                  <a:schemeClr val="bg1"/>
                </a:solidFill>
              </a:rPr>
              <a:t>very similar </a:t>
            </a:r>
            <a:r>
              <a:rPr lang="en-US" altLang="en-US" sz="2600" dirty="0">
                <a:solidFill>
                  <a:schemeClr val="bg1"/>
                </a:solidFill>
              </a:rPr>
              <a:t>to the new word’s meaning.</a:t>
            </a:r>
          </a:p>
          <a:p>
            <a:pPr eaLnBrk="1" hangingPunct="1">
              <a:spcBef>
                <a:spcPts val="1400"/>
              </a:spcBef>
            </a:pPr>
            <a:r>
              <a:rPr lang="en-US" altLang="en-US" sz="2600" dirty="0">
                <a:solidFill>
                  <a:schemeClr val="bg1"/>
                </a:solidFill>
              </a:rPr>
              <a:t>Can be </a:t>
            </a:r>
            <a:r>
              <a:rPr lang="en-US" altLang="en-US" sz="2600" i="1" dirty="0">
                <a:solidFill>
                  <a:schemeClr val="bg1"/>
                </a:solidFill>
              </a:rPr>
              <a:t>two or more </a:t>
            </a:r>
            <a:r>
              <a:rPr lang="en-US" altLang="en-US" sz="2600" dirty="0">
                <a:solidFill>
                  <a:schemeClr val="bg1"/>
                </a:solidFill>
              </a:rPr>
              <a:t>words that sound like the new word.</a:t>
            </a:r>
          </a:p>
        </p:txBody>
      </p:sp>
      <p:pic>
        <p:nvPicPr>
          <p:cNvPr id="54276" name="Picture 5">
            <a:extLst>
              <a:ext uri="{FF2B5EF4-FFF2-40B4-BE49-F238E27FC236}">
                <a16:creationId xmlns:a16="http://schemas.microsoft.com/office/drawing/2014/main" id="{28A3DBD3-65C9-794C-94A1-9A0F94A0CC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68C3EC25-EBE3-C840-943B-40F77A19598A}"/>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416018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72E450A-E577-3547-954C-6F8E765062AA}"/>
              </a:ext>
            </a:extLst>
          </p:cNvPr>
          <p:cNvSpPr>
            <a:spLocks noGrp="1" noChangeArrowheads="1"/>
          </p:cNvSpPr>
          <p:nvPr>
            <p:ph type="title"/>
          </p:nvPr>
        </p:nvSpPr>
        <p:spPr>
          <a:xfrm>
            <a:off x="314696" y="287980"/>
            <a:ext cx="8461169" cy="1143200"/>
          </a:xfrm>
        </p:spPr>
        <p:txBody>
          <a:bodyPr/>
          <a:lstStyle/>
          <a:p>
            <a:pPr eaLnBrk="1" hangingPunct="1"/>
            <a:r>
              <a:rPr lang="en-US" altLang="en-US" sz="3600" dirty="0"/>
              <a:t>An Effective Reminding Word </a:t>
            </a:r>
            <a:r>
              <a:rPr lang="en-US" altLang="en-US" sz="3200" i="1" dirty="0"/>
              <a:t>(cont.)</a:t>
            </a:r>
          </a:p>
        </p:txBody>
      </p:sp>
      <p:sp>
        <p:nvSpPr>
          <p:cNvPr id="55299" name="Rectangle 3">
            <a:extLst>
              <a:ext uri="{FF2B5EF4-FFF2-40B4-BE49-F238E27FC236}">
                <a16:creationId xmlns:a16="http://schemas.microsoft.com/office/drawing/2014/main" id="{CF1ABC13-F405-1D4C-9B78-EAEDF3A98ADB}"/>
              </a:ext>
            </a:extLst>
          </p:cNvPr>
          <p:cNvSpPr>
            <a:spLocks noGrp="1" noChangeArrowheads="1"/>
          </p:cNvSpPr>
          <p:nvPr>
            <p:ph type="body" idx="1"/>
          </p:nvPr>
        </p:nvSpPr>
        <p:spPr>
          <a:xfrm>
            <a:off x="314696" y="1513031"/>
            <a:ext cx="8461169" cy="4316267"/>
          </a:xfrm>
        </p:spPr>
        <p:txBody>
          <a:bodyPr/>
          <a:lstStyle/>
          <a:p>
            <a:pPr marL="0" indent="0" eaLnBrk="1" hangingPunct="1">
              <a:buFontTx/>
              <a:buNone/>
            </a:pPr>
            <a:r>
              <a:rPr lang="en-US" altLang="en-US" sz="4000" b="1" dirty="0"/>
              <a:t>Never</a:t>
            </a:r>
          </a:p>
          <a:p>
            <a:pPr lvl="0">
              <a:spcBef>
                <a:spcPts val="1400"/>
              </a:spcBef>
              <a:buClr>
                <a:srgbClr val="FFFFFF"/>
              </a:buClr>
            </a:pPr>
            <a:r>
              <a:rPr lang="en-US" altLang="en-US" sz="3200" dirty="0">
                <a:solidFill>
                  <a:srgbClr val="FFFFFF"/>
                </a:solidFill>
              </a:rPr>
              <a:t>Sounds completely different from the new word.</a:t>
            </a:r>
          </a:p>
          <a:p>
            <a:pPr lvl="0">
              <a:spcBef>
                <a:spcPts val="1400"/>
              </a:spcBef>
              <a:buClr>
                <a:srgbClr val="FFFFFF"/>
              </a:buClr>
            </a:pPr>
            <a:r>
              <a:rPr lang="en-US" altLang="en-US" sz="3200" dirty="0">
                <a:solidFill>
                  <a:srgbClr val="FFFFFF"/>
                </a:solidFill>
              </a:rPr>
              <a:t>Is a nonsense word.</a:t>
            </a:r>
          </a:p>
          <a:p>
            <a:pPr lvl="0">
              <a:spcBef>
                <a:spcPts val="1400"/>
              </a:spcBef>
              <a:buClr>
                <a:srgbClr val="FFFFFF"/>
              </a:buClr>
            </a:pPr>
            <a:r>
              <a:rPr lang="en-US" altLang="en-US" sz="3200" dirty="0">
                <a:solidFill>
                  <a:srgbClr val="FFFFFF"/>
                </a:solidFill>
              </a:rPr>
              <a:t>Has a meaning that you don’t know.</a:t>
            </a:r>
          </a:p>
          <a:p>
            <a:pPr marL="101600" lvl="0" indent="0">
              <a:lnSpc>
                <a:spcPct val="125000"/>
              </a:lnSpc>
              <a:spcBef>
                <a:spcPct val="50000"/>
              </a:spcBef>
              <a:buClr>
                <a:srgbClr val="FFFFFF"/>
              </a:buClr>
              <a:buNone/>
            </a:pPr>
            <a:endParaRPr lang="en-US" altLang="en-US" sz="2600" dirty="0">
              <a:solidFill>
                <a:srgbClr val="FFFFFF"/>
              </a:solidFill>
            </a:endParaRPr>
          </a:p>
          <a:p>
            <a:pPr marL="0" indent="0" eaLnBrk="1" hangingPunct="1">
              <a:buFontTx/>
              <a:buNone/>
            </a:pPr>
            <a:endParaRPr lang="en-US" altLang="en-US" sz="3200" dirty="0"/>
          </a:p>
        </p:txBody>
      </p:sp>
      <p:pic>
        <p:nvPicPr>
          <p:cNvPr id="55300" name="Picture 5">
            <a:extLst>
              <a:ext uri="{FF2B5EF4-FFF2-40B4-BE49-F238E27FC236}">
                <a16:creationId xmlns:a16="http://schemas.microsoft.com/office/drawing/2014/main" id="{705632C4-735F-F248-B405-38AD3923FC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C9FBCA75-86B0-184F-A630-9E8EFC919326}"/>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2510184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C730709-8E46-4E4C-A557-64653BECEBC9}"/>
              </a:ext>
            </a:extLst>
          </p:cNvPr>
          <p:cNvSpPr>
            <a:spLocks noGrp="1" noChangeArrowheads="1"/>
          </p:cNvSpPr>
          <p:nvPr>
            <p:ph type="title"/>
          </p:nvPr>
        </p:nvSpPr>
        <p:spPr>
          <a:xfrm>
            <a:off x="1918411" y="62048"/>
            <a:ext cx="5127790" cy="1143200"/>
          </a:xfrm>
        </p:spPr>
        <p:txBody>
          <a:bodyPr/>
          <a:lstStyle/>
          <a:p>
            <a:pPr eaLnBrk="1" hangingPunct="1"/>
            <a:r>
              <a:rPr lang="en-US" altLang="en-US" sz="4400" dirty="0">
                <a:solidFill>
                  <a:schemeClr val="bg1"/>
                </a:solidFill>
              </a:rPr>
              <a:t>Reminding Words</a:t>
            </a:r>
          </a:p>
        </p:txBody>
      </p:sp>
      <p:sp>
        <p:nvSpPr>
          <p:cNvPr id="27" name="Footer Placeholder 4">
            <a:extLst>
              <a:ext uri="{FF2B5EF4-FFF2-40B4-BE49-F238E27FC236}">
                <a16:creationId xmlns:a16="http://schemas.microsoft.com/office/drawing/2014/main" id="{C51106E1-4194-5941-B4F9-D00914CFEFD8}"/>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graphicFrame>
        <p:nvGraphicFramePr>
          <p:cNvPr id="3" name="Table 2">
            <a:extLst>
              <a:ext uri="{FF2B5EF4-FFF2-40B4-BE49-F238E27FC236}">
                <a16:creationId xmlns:a16="http://schemas.microsoft.com/office/drawing/2014/main" id="{AB2311BE-2600-0B4B-AB42-F9F8AF888B35}"/>
              </a:ext>
            </a:extLst>
          </p:cNvPr>
          <p:cNvGraphicFramePr>
            <a:graphicFrameLocks noGrp="1"/>
          </p:cNvGraphicFramePr>
          <p:nvPr>
            <p:extLst>
              <p:ext uri="{D42A27DB-BD31-4B8C-83A1-F6EECF244321}">
                <p14:modId xmlns:p14="http://schemas.microsoft.com/office/powerpoint/2010/main" val="2291319492"/>
              </p:ext>
            </p:extLst>
          </p:nvPr>
        </p:nvGraphicFramePr>
        <p:xfrm>
          <a:off x="1" y="1042988"/>
          <a:ext cx="9056096" cy="5043479"/>
        </p:xfrm>
        <a:graphic>
          <a:graphicData uri="http://schemas.openxmlformats.org/drawingml/2006/table">
            <a:tbl>
              <a:tblPr firstRow="1" bandRow="1">
                <a:tableStyleId>{8E086314-3618-461D-8E4C-806F58334FAA}</a:tableStyleId>
              </a:tblPr>
              <a:tblGrid>
                <a:gridCol w="1671423">
                  <a:extLst>
                    <a:ext uri="{9D8B030D-6E8A-4147-A177-3AD203B41FA5}">
                      <a16:colId xmlns:a16="http://schemas.microsoft.com/office/drawing/2014/main" val="2826333490"/>
                    </a:ext>
                  </a:extLst>
                </a:gridCol>
                <a:gridCol w="1337583">
                  <a:extLst>
                    <a:ext uri="{9D8B030D-6E8A-4147-A177-3AD203B41FA5}">
                      <a16:colId xmlns:a16="http://schemas.microsoft.com/office/drawing/2014/main" val="138594563"/>
                    </a:ext>
                  </a:extLst>
                </a:gridCol>
                <a:gridCol w="1429527">
                  <a:extLst>
                    <a:ext uri="{9D8B030D-6E8A-4147-A177-3AD203B41FA5}">
                      <a16:colId xmlns:a16="http://schemas.microsoft.com/office/drawing/2014/main" val="897496660"/>
                    </a:ext>
                  </a:extLst>
                </a:gridCol>
                <a:gridCol w="208280">
                  <a:extLst>
                    <a:ext uri="{9D8B030D-6E8A-4147-A177-3AD203B41FA5}">
                      <a16:colId xmlns:a16="http://schemas.microsoft.com/office/drawing/2014/main" val="3674693845"/>
                    </a:ext>
                  </a:extLst>
                </a:gridCol>
                <a:gridCol w="1821827">
                  <a:extLst>
                    <a:ext uri="{9D8B030D-6E8A-4147-A177-3AD203B41FA5}">
                      <a16:colId xmlns:a16="http://schemas.microsoft.com/office/drawing/2014/main" val="1660067035"/>
                    </a:ext>
                  </a:extLst>
                </a:gridCol>
                <a:gridCol w="1293728">
                  <a:extLst>
                    <a:ext uri="{9D8B030D-6E8A-4147-A177-3AD203B41FA5}">
                      <a16:colId xmlns:a16="http://schemas.microsoft.com/office/drawing/2014/main" val="531554310"/>
                    </a:ext>
                  </a:extLst>
                </a:gridCol>
                <a:gridCol w="1293728">
                  <a:extLst>
                    <a:ext uri="{9D8B030D-6E8A-4147-A177-3AD203B41FA5}">
                      <a16:colId xmlns:a16="http://schemas.microsoft.com/office/drawing/2014/main" val="456406416"/>
                    </a:ext>
                  </a:extLst>
                </a:gridCol>
              </a:tblGrid>
              <a:tr h="720497">
                <a:tc gridSpan="3">
                  <a:txBody>
                    <a:bodyPr/>
                    <a:lstStyle/>
                    <a:p>
                      <a:pPr algn="ctr"/>
                      <a:r>
                        <a:rPr lang="en-US" sz="3200" dirty="0">
                          <a:solidFill>
                            <a:schemeClr val="bg1"/>
                          </a:solidFill>
                        </a:rPr>
                        <a:t>Examples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3">
                  <a:txBody>
                    <a:bodyPr/>
                    <a:lstStyle/>
                    <a:p>
                      <a:pPr algn="ctr"/>
                      <a:r>
                        <a:rPr lang="en-US" sz="3200" dirty="0">
                          <a:solidFill>
                            <a:schemeClr val="bg1"/>
                          </a:solidFill>
                        </a:rPr>
                        <a:t>Nonexamples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59963440"/>
                  </a:ext>
                </a:extLst>
              </a:tr>
              <a:tr h="720497">
                <a:tc>
                  <a:txBody>
                    <a:bodyPr/>
                    <a:lstStyle/>
                    <a:p>
                      <a:pPr algn="ctr"/>
                      <a:r>
                        <a:rPr lang="en-US" dirty="0">
                          <a:solidFill>
                            <a:schemeClr val="bg1"/>
                          </a:solidFill>
                        </a:rPr>
                        <a:t>New Word (Vocabulary Term)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Example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New Word (Vocabulary Term)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Nonexample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69888346"/>
                  </a:ext>
                </a:extLst>
              </a:tr>
              <a:tr h="720497">
                <a:tc>
                  <a:txBody>
                    <a:bodyPr/>
                    <a:lstStyle/>
                    <a:p>
                      <a:pPr marL="0" marR="0" algn="ctr">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paramecium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2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parachute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2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paramecium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2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200" dirty="0">
                          <a:solidFill>
                            <a:schemeClr val="bg1"/>
                          </a:solidFill>
                        </a:rPr>
                        <a:t>parapet</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36999744"/>
                  </a:ext>
                </a:extLst>
              </a:tr>
              <a:tr h="720497">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37662407"/>
                  </a:ext>
                </a:extLst>
              </a:tr>
              <a:tr h="720497">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14131902"/>
                  </a:ext>
                </a:extLst>
              </a:tr>
              <a:tr h="720497">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87703552"/>
                  </a:ext>
                </a:extLst>
              </a:tr>
              <a:tr h="720497">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88283778"/>
                  </a:ext>
                </a:extLst>
              </a:tr>
            </a:tbl>
          </a:graphicData>
        </a:graphic>
      </p:graphicFrame>
      <p:sp>
        <p:nvSpPr>
          <p:cNvPr id="28" name="Line 8">
            <a:extLst>
              <a:ext uri="{FF2B5EF4-FFF2-40B4-BE49-F238E27FC236}">
                <a16:creationId xmlns:a16="http://schemas.microsoft.com/office/drawing/2014/main" id="{744AB394-176B-4E4A-9074-4B0D6EA365B4}"/>
              </a:ext>
            </a:extLst>
          </p:cNvPr>
          <p:cNvSpPr>
            <a:spLocks noChangeShapeType="1"/>
          </p:cNvSpPr>
          <p:nvPr/>
        </p:nvSpPr>
        <p:spPr bwMode="auto">
          <a:xfrm>
            <a:off x="1711332" y="2160588"/>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9" name="Line 8">
            <a:extLst>
              <a:ext uri="{FF2B5EF4-FFF2-40B4-BE49-F238E27FC236}">
                <a16:creationId xmlns:a16="http://schemas.microsoft.com/office/drawing/2014/main" id="{B7372949-E71D-9F46-A0C8-DEFA8ABA033A}"/>
              </a:ext>
            </a:extLst>
          </p:cNvPr>
          <p:cNvSpPr>
            <a:spLocks noChangeShapeType="1"/>
          </p:cNvSpPr>
          <p:nvPr/>
        </p:nvSpPr>
        <p:spPr bwMode="auto">
          <a:xfrm>
            <a:off x="1697044" y="28130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4" name="Line 8">
            <a:extLst>
              <a:ext uri="{FF2B5EF4-FFF2-40B4-BE49-F238E27FC236}">
                <a16:creationId xmlns:a16="http://schemas.microsoft.com/office/drawing/2014/main" id="{5A5838B4-BA24-CC40-8769-DD4C4458F04C}"/>
              </a:ext>
            </a:extLst>
          </p:cNvPr>
          <p:cNvSpPr>
            <a:spLocks noChangeShapeType="1"/>
          </p:cNvSpPr>
          <p:nvPr/>
        </p:nvSpPr>
        <p:spPr bwMode="auto">
          <a:xfrm>
            <a:off x="6461207" y="2160588"/>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5" name="Line 8">
            <a:extLst>
              <a:ext uri="{FF2B5EF4-FFF2-40B4-BE49-F238E27FC236}">
                <a16:creationId xmlns:a16="http://schemas.microsoft.com/office/drawing/2014/main" id="{9BAECB4D-BAB0-4E4E-AADF-F1E137877D60}"/>
              </a:ext>
            </a:extLst>
          </p:cNvPr>
          <p:cNvSpPr>
            <a:spLocks noChangeShapeType="1"/>
          </p:cNvSpPr>
          <p:nvPr/>
        </p:nvSpPr>
        <p:spPr bwMode="auto">
          <a:xfrm>
            <a:off x="6461207" y="28130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4" name="Oval 3">
            <a:extLst>
              <a:ext uri="{FF2B5EF4-FFF2-40B4-BE49-F238E27FC236}">
                <a16:creationId xmlns:a16="http://schemas.microsoft.com/office/drawing/2014/main" id="{C4F3653F-4A4B-E741-A26B-73976BFCF4C2}"/>
              </a:ext>
            </a:extLst>
          </p:cNvPr>
          <p:cNvSpPr/>
          <p:nvPr/>
        </p:nvSpPr>
        <p:spPr>
          <a:xfrm rot="555438">
            <a:off x="4908480" y="3580276"/>
            <a:ext cx="389143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Put a reason in the chat why this is a nonexample.</a:t>
            </a:r>
          </a:p>
        </p:txBody>
      </p:sp>
    </p:spTree>
    <p:extLst>
      <p:ext uri="{BB962C8B-B14F-4D97-AF65-F5344CB8AC3E}">
        <p14:creationId xmlns:p14="http://schemas.microsoft.com/office/powerpoint/2010/main" val="146172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C730709-8E46-4E4C-A557-64653BECEBC9}"/>
              </a:ext>
            </a:extLst>
          </p:cNvPr>
          <p:cNvSpPr>
            <a:spLocks noGrp="1" noChangeArrowheads="1"/>
          </p:cNvSpPr>
          <p:nvPr>
            <p:ph type="title"/>
          </p:nvPr>
        </p:nvSpPr>
        <p:spPr>
          <a:xfrm>
            <a:off x="1918411" y="62048"/>
            <a:ext cx="5127790" cy="1143200"/>
          </a:xfrm>
        </p:spPr>
        <p:txBody>
          <a:bodyPr/>
          <a:lstStyle/>
          <a:p>
            <a:pPr eaLnBrk="1" hangingPunct="1"/>
            <a:r>
              <a:rPr lang="en-US" altLang="en-US" sz="4400" dirty="0">
                <a:solidFill>
                  <a:schemeClr val="bg1"/>
                </a:solidFill>
              </a:rPr>
              <a:t>Reminding Words</a:t>
            </a:r>
          </a:p>
        </p:txBody>
      </p:sp>
      <p:sp>
        <p:nvSpPr>
          <p:cNvPr id="27" name="Footer Placeholder 4">
            <a:extLst>
              <a:ext uri="{FF2B5EF4-FFF2-40B4-BE49-F238E27FC236}">
                <a16:creationId xmlns:a16="http://schemas.microsoft.com/office/drawing/2014/main" id="{C51106E1-4194-5941-B4F9-D00914CFEFD8}"/>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graphicFrame>
        <p:nvGraphicFramePr>
          <p:cNvPr id="3" name="Table 2">
            <a:extLst>
              <a:ext uri="{FF2B5EF4-FFF2-40B4-BE49-F238E27FC236}">
                <a16:creationId xmlns:a16="http://schemas.microsoft.com/office/drawing/2014/main" id="{AB2311BE-2600-0B4B-AB42-F9F8AF888B35}"/>
              </a:ext>
            </a:extLst>
          </p:cNvPr>
          <p:cNvGraphicFramePr>
            <a:graphicFrameLocks noGrp="1"/>
          </p:cNvGraphicFramePr>
          <p:nvPr>
            <p:extLst>
              <p:ext uri="{D42A27DB-BD31-4B8C-83A1-F6EECF244321}">
                <p14:modId xmlns:p14="http://schemas.microsoft.com/office/powerpoint/2010/main" val="2727200527"/>
              </p:ext>
            </p:extLst>
          </p:nvPr>
        </p:nvGraphicFramePr>
        <p:xfrm>
          <a:off x="1" y="1042988"/>
          <a:ext cx="9056096" cy="5043479"/>
        </p:xfrm>
        <a:graphic>
          <a:graphicData uri="http://schemas.openxmlformats.org/drawingml/2006/table">
            <a:tbl>
              <a:tblPr firstRow="1" bandRow="1">
                <a:tableStyleId>{8E086314-3618-461D-8E4C-806F58334FAA}</a:tableStyleId>
              </a:tblPr>
              <a:tblGrid>
                <a:gridCol w="1671423">
                  <a:extLst>
                    <a:ext uri="{9D8B030D-6E8A-4147-A177-3AD203B41FA5}">
                      <a16:colId xmlns:a16="http://schemas.microsoft.com/office/drawing/2014/main" val="2826333490"/>
                    </a:ext>
                  </a:extLst>
                </a:gridCol>
                <a:gridCol w="1337583">
                  <a:extLst>
                    <a:ext uri="{9D8B030D-6E8A-4147-A177-3AD203B41FA5}">
                      <a16:colId xmlns:a16="http://schemas.microsoft.com/office/drawing/2014/main" val="138594563"/>
                    </a:ext>
                  </a:extLst>
                </a:gridCol>
                <a:gridCol w="1311194">
                  <a:extLst>
                    <a:ext uri="{9D8B030D-6E8A-4147-A177-3AD203B41FA5}">
                      <a16:colId xmlns:a16="http://schemas.microsoft.com/office/drawing/2014/main" val="897496660"/>
                    </a:ext>
                  </a:extLst>
                </a:gridCol>
                <a:gridCol w="326613">
                  <a:extLst>
                    <a:ext uri="{9D8B030D-6E8A-4147-A177-3AD203B41FA5}">
                      <a16:colId xmlns:a16="http://schemas.microsoft.com/office/drawing/2014/main" val="3674693845"/>
                    </a:ext>
                  </a:extLst>
                </a:gridCol>
                <a:gridCol w="1821827">
                  <a:extLst>
                    <a:ext uri="{9D8B030D-6E8A-4147-A177-3AD203B41FA5}">
                      <a16:colId xmlns:a16="http://schemas.microsoft.com/office/drawing/2014/main" val="1660067035"/>
                    </a:ext>
                  </a:extLst>
                </a:gridCol>
                <a:gridCol w="1117492">
                  <a:extLst>
                    <a:ext uri="{9D8B030D-6E8A-4147-A177-3AD203B41FA5}">
                      <a16:colId xmlns:a16="http://schemas.microsoft.com/office/drawing/2014/main" val="531554310"/>
                    </a:ext>
                  </a:extLst>
                </a:gridCol>
                <a:gridCol w="1469964">
                  <a:extLst>
                    <a:ext uri="{9D8B030D-6E8A-4147-A177-3AD203B41FA5}">
                      <a16:colId xmlns:a16="http://schemas.microsoft.com/office/drawing/2014/main" val="456406416"/>
                    </a:ext>
                  </a:extLst>
                </a:gridCol>
              </a:tblGrid>
              <a:tr h="720497">
                <a:tc gridSpan="3">
                  <a:txBody>
                    <a:bodyPr/>
                    <a:lstStyle/>
                    <a:p>
                      <a:pPr algn="ctr"/>
                      <a:r>
                        <a:rPr lang="en-US" sz="3200" dirty="0">
                          <a:solidFill>
                            <a:schemeClr val="bg1"/>
                          </a:solidFill>
                        </a:rPr>
                        <a:t>Examples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3">
                  <a:txBody>
                    <a:bodyPr/>
                    <a:lstStyle/>
                    <a:p>
                      <a:pPr algn="ctr"/>
                      <a:r>
                        <a:rPr lang="en-US" sz="3200" dirty="0">
                          <a:solidFill>
                            <a:schemeClr val="bg1"/>
                          </a:solidFill>
                        </a:rPr>
                        <a:t>Nonexamples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59963440"/>
                  </a:ext>
                </a:extLst>
              </a:tr>
              <a:tr h="720497">
                <a:tc>
                  <a:txBody>
                    <a:bodyPr/>
                    <a:lstStyle/>
                    <a:p>
                      <a:pPr algn="ctr"/>
                      <a:r>
                        <a:rPr lang="en-US" dirty="0">
                          <a:solidFill>
                            <a:schemeClr val="bg1"/>
                          </a:solidFill>
                        </a:rPr>
                        <a:t>New Word (Vocabulary Term)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Example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New Word (Vocabulary Term)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Nonexample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69888346"/>
                  </a:ext>
                </a:extLst>
              </a:tr>
              <a:tr h="720497">
                <a:tc>
                  <a:txBody>
                    <a:bodyPr/>
                    <a:lstStyle/>
                    <a:p>
                      <a:pPr marL="0" marR="0" algn="ctr">
                        <a:spcBef>
                          <a:spcPts val="0"/>
                        </a:spcBef>
                        <a:spcAft>
                          <a:spcPts val="0"/>
                        </a:spcAft>
                      </a:pPr>
                      <a:r>
                        <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paramecium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8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parachute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paramecium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2">
                              <a:lumMod val="90000"/>
                            </a:schemeClr>
                          </a:solidFill>
                        </a:rPr>
                        <a:t>parapet</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36999744"/>
                  </a:ext>
                </a:extLst>
              </a:tr>
              <a:tr h="720497">
                <a:tc>
                  <a:txBody>
                    <a:bodyPr/>
                    <a:lstStyle/>
                    <a:p>
                      <a:pPr marL="0" marR="0" algn="ctr">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crinoline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crinkle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crinoline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dirty="0">
                          <a:solidFill>
                            <a:schemeClr val="bg1"/>
                          </a:solidFill>
                        </a:rPr>
                        <a:t>crinium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37662407"/>
                  </a:ext>
                </a:extLst>
              </a:tr>
              <a:tr h="720497">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14131902"/>
                  </a:ext>
                </a:extLst>
              </a:tr>
              <a:tr h="720497">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87703552"/>
                  </a:ext>
                </a:extLst>
              </a:tr>
              <a:tr h="720497">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88283778"/>
                  </a:ext>
                </a:extLst>
              </a:tr>
            </a:tbl>
          </a:graphicData>
        </a:graphic>
      </p:graphicFrame>
      <p:sp>
        <p:nvSpPr>
          <p:cNvPr id="28" name="Line 8">
            <a:extLst>
              <a:ext uri="{FF2B5EF4-FFF2-40B4-BE49-F238E27FC236}">
                <a16:creationId xmlns:a16="http://schemas.microsoft.com/office/drawing/2014/main" id="{744AB394-176B-4E4A-9074-4B0D6EA365B4}"/>
              </a:ext>
            </a:extLst>
          </p:cNvPr>
          <p:cNvSpPr>
            <a:spLocks noChangeShapeType="1"/>
          </p:cNvSpPr>
          <p:nvPr/>
        </p:nvSpPr>
        <p:spPr bwMode="auto">
          <a:xfrm>
            <a:off x="1711332" y="2160588"/>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9" name="Line 8">
            <a:extLst>
              <a:ext uri="{FF2B5EF4-FFF2-40B4-BE49-F238E27FC236}">
                <a16:creationId xmlns:a16="http://schemas.microsoft.com/office/drawing/2014/main" id="{B7372949-E71D-9F46-A0C8-DEFA8ABA033A}"/>
              </a:ext>
            </a:extLst>
          </p:cNvPr>
          <p:cNvSpPr>
            <a:spLocks noChangeShapeType="1"/>
          </p:cNvSpPr>
          <p:nvPr/>
        </p:nvSpPr>
        <p:spPr bwMode="auto">
          <a:xfrm>
            <a:off x="1697044" y="28130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0" name="Line 8">
            <a:extLst>
              <a:ext uri="{FF2B5EF4-FFF2-40B4-BE49-F238E27FC236}">
                <a16:creationId xmlns:a16="http://schemas.microsoft.com/office/drawing/2014/main" id="{AF5D4DD2-6BEE-0A40-AA33-1303330FA22A}"/>
              </a:ext>
            </a:extLst>
          </p:cNvPr>
          <p:cNvSpPr>
            <a:spLocks noChangeShapeType="1"/>
          </p:cNvSpPr>
          <p:nvPr/>
        </p:nvSpPr>
        <p:spPr bwMode="auto">
          <a:xfrm>
            <a:off x="1696164" y="35369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4" name="Line 8">
            <a:extLst>
              <a:ext uri="{FF2B5EF4-FFF2-40B4-BE49-F238E27FC236}">
                <a16:creationId xmlns:a16="http://schemas.microsoft.com/office/drawing/2014/main" id="{5A5838B4-BA24-CC40-8769-DD4C4458F04C}"/>
              </a:ext>
            </a:extLst>
          </p:cNvPr>
          <p:cNvSpPr>
            <a:spLocks noChangeShapeType="1"/>
          </p:cNvSpPr>
          <p:nvPr/>
        </p:nvSpPr>
        <p:spPr bwMode="auto">
          <a:xfrm>
            <a:off x="6461207" y="2160588"/>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5" name="Line 8">
            <a:extLst>
              <a:ext uri="{FF2B5EF4-FFF2-40B4-BE49-F238E27FC236}">
                <a16:creationId xmlns:a16="http://schemas.microsoft.com/office/drawing/2014/main" id="{9BAECB4D-BAB0-4E4E-AADF-F1E137877D60}"/>
              </a:ext>
            </a:extLst>
          </p:cNvPr>
          <p:cNvSpPr>
            <a:spLocks noChangeShapeType="1"/>
          </p:cNvSpPr>
          <p:nvPr/>
        </p:nvSpPr>
        <p:spPr bwMode="auto">
          <a:xfrm>
            <a:off x="6461207" y="28130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6" name="Line 8">
            <a:extLst>
              <a:ext uri="{FF2B5EF4-FFF2-40B4-BE49-F238E27FC236}">
                <a16:creationId xmlns:a16="http://schemas.microsoft.com/office/drawing/2014/main" id="{AA4B4316-3153-BE46-A8E4-4AE7BCD12BEB}"/>
              </a:ext>
            </a:extLst>
          </p:cNvPr>
          <p:cNvSpPr>
            <a:spLocks noChangeShapeType="1"/>
          </p:cNvSpPr>
          <p:nvPr/>
        </p:nvSpPr>
        <p:spPr bwMode="auto">
          <a:xfrm>
            <a:off x="6461207" y="3656013"/>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7" name="Oval 16">
            <a:extLst>
              <a:ext uri="{FF2B5EF4-FFF2-40B4-BE49-F238E27FC236}">
                <a16:creationId xmlns:a16="http://schemas.microsoft.com/office/drawing/2014/main" id="{E000DD45-054F-5446-A51B-BF258A19DAC7}"/>
              </a:ext>
            </a:extLst>
          </p:cNvPr>
          <p:cNvSpPr/>
          <p:nvPr/>
        </p:nvSpPr>
        <p:spPr>
          <a:xfrm rot="555438">
            <a:off x="4908480" y="4359209"/>
            <a:ext cx="389143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Put a reason in the chat why this is a nonexample.</a:t>
            </a:r>
          </a:p>
        </p:txBody>
      </p:sp>
    </p:spTree>
    <p:extLst>
      <p:ext uri="{BB962C8B-B14F-4D97-AF65-F5344CB8AC3E}">
        <p14:creationId xmlns:p14="http://schemas.microsoft.com/office/powerpoint/2010/main" val="262820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C730709-8E46-4E4C-A557-64653BECEBC9}"/>
              </a:ext>
            </a:extLst>
          </p:cNvPr>
          <p:cNvSpPr>
            <a:spLocks noGrp="1" noChangeArrowheads="1"/>
          </p:cNvSpPr>
          <p:nvPr>
            <p:ph type="title"/>
          </p:nvPr>
        </p:nvSpPr>
        <p:spPr>
          <a:xfrm>
            <a:off x="1918411" y="62048"/>
            <a:ext cx="5127790" cy="1143200"/>
          </a:xfrm>
        </p:spPr>
        <p:txBody>
          <a:bodyPr/>
          <a:lstStyle/>
          <a:p>
            <a:pPr eaLnBrk="1" hangingPunct="1"/>
            <a:r>
              <a:rPr lang="en-US" altLang="en-US" sz="4400" dirty="0">
                <a:solidFill>
                  <a:schemeClr val="bg1"/>
                </a:solidFill>
              </a:rPr>
              <a:t>Reminding Words</a:t>
            </a:r>
          </a:p>
        </p:txBody>
      </p:sp>
      <p:sp>
        <p:nvSpPr>
          <p:cNvPr id="27" name="Footer Placeholder 4">
            <a:extLst>
              <a:ext uri="{FF2B5EF4-FFF2-40B4-BE49-F238E27FC236}">
                <a16:creationId xmlns:a16="http://schemas.microsoft.com/office/drawing/2014/main" id="{C51106E1-4194-5941-B4F9-D00914CFEFD8}"/>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graphicFrame>
        <p:nvGraphicFramePr>
          <p:cNvPr id="3" name="Table 2">
            <a:extLst>
              <a:ext uri="{FF2B5EF4-FFF2-40B4-BE49-F238E27FC236}">
                <a16:creationId xmlns:a16="http://schemas.microsoft.com/office/drawing/2014/main" id="{AB2311BE-2600-0B4B-AB42-F9F8AF888B35}"/>
              </a:ext>
            </a:extLst>
          </p:cNvPr>
          <p:cNvGraphicFramePr>
            <a:graphicFrameLocks noGrp="1"/>
          </p:cNvGraphicFramePr>
          <p:nvPr>
            <p:extLst>
              <p:ext uri="{D42A27DB-BD31-4B8C-83A1-F6EECF244321}">
                <p14:modId xmlns:p14="http://schemas.microsoft.com/office/powerpoint/2010/main" val="93394362"/>
              </p:ext>
            </p:extLst>
          </p:nvPr>
        </p:nvGraphicFramePr>
        <p:xfrm>
          <a:off x="1" y="1042988"/>
          <a:ext cx="9056096" cy="5043479"/>
        </p:xfrm>
        <a:graphic>
          <a:graphicData uri="http://schemas.openxmlformats.org/drawingml/2006/table">
            <a:tbl>
              <a:tblPr firstRow="1" bandRow="1">
                <a:tableStyleId>{8E086314-3618-461D-8E4C-806F58334FAA}</a:tableStyleId>
              </a:tblPr>
              <a:tblGrid>
                <a:gridCol w="1671423">
                  <a:extLst>
                    <a:ext uri="{9D8B030D-6E8A-4147-A177-3AD203B41FA5}">
                      <a16:colId xmlns:a16="http://schemas.microsoft.com/office/drawing/2014/main" val="2826333490"/>
                    </a:ext>
                  </a:extLst>
                </a:gridCol>
                <a:gridCol w="1337583">
                  <a:extLst>
                    <a:ext uri="{9D8B030D-6E8A-4147-A177-3AD203B41FA5}">
                      <a16:colId xmlns:a16="http://schemas.microsoft.com/office/drawing/2014/main" val="138594563"/>
                    </a:ext>
                  </a:extLst>
                </a:gridCol>
                <a:gridCol w="1311194">
                  <a:extLst>
                    <a:ext uri="{9D8B030D-6E8A-4147-A177-3AD203B41FA5}">
                      <a16:colId xmlns:a16="http://schemas.microsoft.com/office/drawing/2014/main" val="897496660"/>
                    </a:ext>
                  </a:extLst>
                </a:gridCol>
                <a:gridCol w="326613">
                  <a:extLst>
                    <a:ext uri="{9D8B030D-6E8A-4147-A177-3AD203B41FA5}">
                      <a16:colId xmlns:a16="http://schemas.microsoft.com/office/drawing/2014/main" val="3674693845"/>
                    </a:ext>
                  </a:extLst>
                </a:gridCol>
                <a:gridCol w="1821827">
                  <a:extLst>
                    <a:ext uri="{9D8B030D-6E8A-4147-A177-3AD203B41FA5}">
                      <a16:colId xmlns:a16="http://schemas.microsoft.com/office/drawing/2014/main" val="1660067035"/>
                    </a:ext>
                  </a:extLst>
                </a:gridCol>
                <a:gridCol w="1293728">
                  <a:extLst>
                    <a:ext uri="{9D8B030D-6E8A-4147-A177-3AD203B41FA5}">
                      <a16:colId xmlns:a16="http://schemas.microsoft.com/office/drawing/2014/main" val="531554310"/>
                    </a:ext>
                  </a:extLst>
                </a:gridCol>
                <a:gridCol w="1293728">
                  <a:extLst>
                    <a:ext uri="{9D8B030D-6E8A-4147-A177-3AD203B41FA5}">
                      <a16:colId xmlns:a16="http://schemas.microsoft.com/office/drawing/2014/main" val="456406416"/>
                    </a:ext>
                  </a:extLst>
                </a:gridCol>
              </a:tblGrid>
              <a:tr h="720497">
                <a:tc gridSpan="3">
                  <a:txBody>
                    <a:bodyPr/>
                    <a:lstStyle/>
                    <a:p>
                      <a:pPr algn="ctr"/>
                      <a:r>
                        <a:rPr lang="en-US" sz="3200" dirty="0">
                          <a:solidFill>
                            <a:schemeClr val="bg1"/>
                          </a:solidFill>
                        </a:rPr>
                        <a:t>Examples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3">
                  <a:txBody>
                    <a:bodyPr/>
                    <a:lstStyle/>
                    <a:p>
                      <a:pPr algn="ctr"/>
                      <a:r>
                        <a:rPr lang="en-US" sz="3200" dirty="0">
                          <a:solidFill>
                            <a:schemeClr val="bg1"/>
                          </a:solidFill>
                        </a:rPr>
                        <a:t>Nonexamples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59963440"/>
                  </a:ext>
                </a:extLst>
              </a:tr>
              <a:tr h="720497">
                <a:tc>
                  <a:txBody>
                    <a:bodyPr/>
                    <a:lstStyle/>
                    <a:p>
                      <a:pPr algn="ctr"/>
                      <a:r>
                        <a:rPr lang="en-US" dirty="0">
                          <a:solidFill>
                            <a:schemeClr val="bg1"/>
                          </a:solidFill>
                        </a:rPr>
                        <a:t>New Word (Vocabulary Term)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Example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New Word (Vocabulary Term)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Nonexample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69888346"/>
                  </a:ext>
                </a:extLst>
              </a:tr>
              <a:tr h="720497">
                <a:tc>
                  <a:txBody>
                    <a:bodyPr/>
                    <a:lstStyle/>
                    <a:p>
                      <a:pPr marL="0" marR="0" algn="ctr">
                        <a:spcBef>
                          <a:spcPts val="0"/>
                        </a:spcBef>
                        <a:spcAft>
                          <a:spcPts val="0"/>
                        </a:spcAft>
                      </a:pPr>
                      <a:r>
                        <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paramecium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8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parachute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paramecium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2">
                              <a:lumMod val="90000"/>
                            </a:schemeClr>
                          </a:solidFill>
                        </a:rPr>
                        <a:t>parapet</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36999744"/>
                  </a:ext>
                </a:extLst>
              </a:tr>
              <a:tr h="720497">
                <a:tc>
                  <a:txBody>
                    <a:bodyPr/>
                    <a:lstStyle/>
                    <a:p>
                      <a:pPr marL="0" marR="0" algn="ctr">
                        <a:spcBef>
                          <a:spcPts val="0"/>
                        </a:spcBef>
                        <a:spcAft>
                          <a:spcPts val="0"/>
                        </a:spcAft>
                      </a:pPr>
                      <a:r>
                        <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crinoline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8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crinkle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crinoline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2">
                              <a:lumMod val="90000"/>
                            </a:schemeClr>
                          </a:solidFill>
                        </a:rPr>
                        <a:t>crinium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37662407"/>
                  </a:ext>
                </a:extLst>
              </a:tr>
              <a:tr h="720497">
                <a:tc>
                  <a:txBody>
                    <a:bodyPr/>
                    <a:lstStyle/>
                    <a:p>
                      <a:pPr marL="0" marR="0" algn="ctr">
                        <a:spcBef>
                          <a:spcPts val="0"/>
                        </a:spcBef>
                        <a:spcAft>
                          <a:spcPts val="0"/>
                        </a:spcAft>
                      </a:pPr>
                      <a:r>
                        <a:rPr lang="en-US" sz="2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flourite</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floor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flourite</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dirty="0">
                          <a:solidFill>
                            <a:schemeClr val="bg1"/>
                          </a:solidFill>
                        </a:rPr>
                        <a:t>zorite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14131902"/>
                  </a:ext>
                </a:extLst>
              </a:tr>
              <a:tr h="720497">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87703552"/>
                  </a:ext>
                </a:extLst>
              </a:tr>
              <a:tr h="720497">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88283778"/>
                  </a:ext>
                </a:extLst>
              </a:tr>
            </a:tbl>
          </a:graphicData>
        </a:graphic>
      </p:graphicFrame>
      <p:sp>
        <p:nvSpPr>
          <p:cNvPr id="28" name="Line 8">
            <a:extLst>
              <a:ext uri="{FF2B5EF4-FFF2-40B4-BE49-F238E27FC236}">
                <a16:creationId xmlns:a16="http://schemas.microsoft.com/office/drawing/2014/main" id="{744AB394-176B-4E4A-9074-4B0D6EA365B4}"/>
              </a:ext>
            </a:extLst>
          </p:cNvPr>
          <p:cNvSpPr>
            <a:spLocks noChangeShapeType="1"/>
          </p:cNvSpPr>
          <p:nvPr/>
        </p:nvSpPr>
        <p:spPr bwMode="auto">
          <a:xfrm>
            <a:off x="1711332" y="2160588"/>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9" name="Line 8">
            <a:extLst>
              <a:ext uri="{FF2B5EF4-FFF2-40B4-BE49-F238E27FC236}">
                <a16:creationId xmlns:a16="http://schemas.microsoft.com/office/drawing/2014/main" id="{B7372949-E71D-9F46-A0C8-DEFA8ABA033A}"/>
              </a:ext>
            </a:extLst>
          </p:cNvPr>
          <p:cNvSpPr>
            <a:spLocks noChangeShapeType="1"/>
          </p:cNvSpPr>
          <p:nvPr/>
        </p:nvSpPr>
        <p:spPr bwMode="auto">
          <a:xfrm>
            <a:off x="1697044" y="28130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0" name="Line 8">
            <a:extLst>
              <a:ext uri="{FF2B5EF4-FFF2-40B4-BE49-F238E27FC236}">
                <a16:creationId xmlns:a16="http://schemas.microsoft.com/office/drawing/2014/main" id="{AF5D4DD2-6BEE-0A40-AA33-1303330FA22A}"/>
              </a:ext>
            </a:extLst>
          </p:cNvPr>
          <p:cNvSpPr>
            <a:spLocks noChangeShapeType="1"/>
          </p:cNvSpPr>
          <p:nvPr/>
        </p:nvSpPr>
        <p:spPr bwMode="auto">
          <a:xfrm>
            <a:off x="1696164" y="35369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1" name="Line 8">
            <a:extLst>
              <a:ext uri="{FF2B5EF4-FFF2-40B4-BE49-F238E27FC236}">
                <a16:creationId xmlns:a16="http://schemas.microsoft.com/office/drawing/2014/main" id="{47449B5B-43A2-C44B-AB78-D70AD3EA6FC3}"/>
              </a:ext>
            </a:extLst>
          </p:cNvPr>
          <p:cNvSpPr>
            <a:spLocks noChangeShapeType="1"/>
          </p:cNvSpPr>
          <p:nvPr/>
        </p:nvSpPr>
        <p:spPr bwMode="auto">
          <a:xfrm>
            <a:off x="1682756" y="4251325"/>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4" name="Line 8">
            <a:extLst>
              <a:ext uri="{FF2B5EF4-FFF2-40B4-BE49-F238E27FC236}">
                <a16:creationId xmlns:a16="http://schemas.microsoft.com/office/drawing/2014/main" id="{5A5838B4-BA24-CC40-8769-DD4C4458F04C}"/>
              </a:ext>
            </a:extLst>
          </p:cNvPr>
          <p:cNvSpPr>
            <a:spLocks noChangeShapeType="1"/>
          </p:cNvSpPr>
          <p:nvPr/>
        </p:nvSpPr>
        <p:spPr bwMode="auto">
          <a:xfrm>
            <a:off x="6461207" y="2160588"/>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5" name="Line 8">
            <a:extLst>
              <a:ext uri="{FF2B5EF4-FFF2-40B4-BE49-F238E27FC236}">
                <a16:creationId xmlns:a16="http://schemas.microsoft.com/office/drawing/2014/main" id="{9BAECB4D-BAB0-4E4E-AADF-F1E137877D60}"/>
              </a:ext>
            </a:extLst>
          </p:cNvPr>
          <p:cNvSpPr>
            <a:spLocks noChangeShapeType="1"/>
          </p:cNvSpPr>
          <p:nvPr/>
        </p:nvSpPr>
        <p:spPr bwMode="auto">
          <a:xfrm>
            <a:off x="6461207" y="28130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6" name="Line 8">
            <a:extLst>
              <a:ext uri="{FF2B5EF4-FFF2-40B4-BE49-F238E27FC236}">
                <a16:creationId xmlns:a16="http://schemas.microsoft.com/office/drawing/2014/main" id="{AA4B4316-3153-BE46-A8E4-4AE7BCD12BEB}"/>
              </a:ext>
            </a:extLst>
          </p:cNvPr>
          <p:cNvSpPr>
            <a:spLocks noChangeShapeType="1"/>
          </p:cNvSpPr>
          <p:nvPr/>
        </p:nvSpPr>
        <p:spPr bwMode="auto">
          <a:xfrm>
            <a:off x="6461207" y="3656013"/>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7" name="Line 8">
            <a:extLst>
              <a:ext uri="{FF2B5EF4-FFF2-40B4-BE49-F238E27FC236}">
                <a16:creationId xmlns:a16="http://schemas.microsoft.com/office/drawing/2014/main" id="{3E1C6A96-0AC5-5F46-82DA-E0E1B0CFE951}"/>
              </a:ext>
            </a:extLst>
          </p:cNvPr>
          <p:cNvSpPr>
            <a:spLocks noChangeShapeType="1"/>
          </p:cNvSpPr>
          <p:nvPr/>
        </p:nvSpPr>
        <p:spPr bwMode="auto">
          <a:xfrm>
            <a:off x="6461207" y="4356101"/>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7" name="Oval 16">
            <a:extLst>
              <a:ext uri="{FF2B5EF4-FFF2-40B4-BE49-F238E27FC236}">
                <a16:creationId xmlns:a16="http://schemas.microsoft.com/office/drawing/2014/main" id="{AA6A3E79-8478-2F46-A945-CE5C55F419C9}"/>
              </a:ext>
            </a:extLst>
          </p:cNvPr>
          <p:cNvSpPr/>
          <p:nvPr/>
        </p:nvSpPr>
        <p:spPr>
          <a:xfrm rot="555438">
            <a:off x="5055169" y="4801063"/>
            <a:ext cx="389143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Put a reason in the chat why this is a nonexample.</a:t>
            </a:r>
          </a:p>
        </p:txBody>
      </p:sp>
    </p:spTree>
    <p:extLst>
      <p:ext uri="{BB962C8B-B14F-4D97-AF65-F5344CB8AC3E}">
        <p14:creationId xmlns:p14="http://schemas.microsoft.com/office/powerpoint/2010/main" val="283325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C730709-8E46-4E4C-A557-64653BECEBC9}"/>
              </a:ext>
            </a:extLst>
          </p:cNvPr>
          <p:cNvSpPr>
            <a:spLocks noGrp="1" noChangeArrowheads="1"/>
          </p:cNvSpPr>
          <p:nvPr>
            <p:ph type="title"/>
          </p:nvPr>
        </p:nvSpPr>
        <p:spPr>
          <a:xfrm>
            <a:off x="1918411" y="62048"/>
            <a:ext cx="5127790" cy="1143200"/>
          </a:xfrm>
        </p:spPr>
        <p:txBody>
          <a:bodyPr/>
          <a:lstStyle/>
          <a:p>
            <a:pPr eaLnBrk="1" hangingPunct="1"/>
            <a:r>
              <a:rPr lang="en-US" altLang="en-US" sz="4400" dirty="0">
                <a:solidFill>
                  <a:schemeClr val="bg1"/>
                </a:solidFill>
              </a:rPr>
              <a:t>Reminding Words</a:t>
            </a:r>
          </a:p>
        </p:txBody>
      </p:sp>
      <p:sp>
        <p:nvSpPr>
          <p:cNvPr id="27" name="Footer Placeholder 4">
            <a:extLst>
              <a:ext uri="{FF2B5EF4-FFF2-40B4-BE49-F238E27FC236}">
                <a16:creationId xmlns:a16="http://schemas.microsoft.com/office/drawing/2014/main" id="{C51106E1-4194-5941-B4F9-D00914CFEFD8}"/>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graphicFrame>
        <p:nvGraphicFramePr>
          <p:cNvPr id="3" name="Table 2">
            <a:extLst>
              <a:ext uri="{FF2B5EF4-FFF2-40B4-BE49-F238E27FC236}">
                <a16:creationId xmlns:a16="http://schemas.microsoft.com/office/drawing/2014/main" id="{AB2311BE-2600-0B4B-AB42-F9F8AF888B35}"/>
              </a:ext>
            </a:extLst>
          </p:cNvPr>
          <p:cNvGraphicFramePr>
            <a:graphicFrameLocks noGrp="1"/>
          </p:cNvGraphicFramePr>
          <p:nvPr>
            <p:extLst>
              <p:ext uri="{D42A27DB-BD31-4B8C-83A1-F6EECF244321}">
                <p14:modId xmlns:p14="http://schemas.microsoft.com/office/powerpoint/2010/main" val="2340729171"/>
              </p:ext>
            </p:extLst>
          </p:nvPr>
        </p:nvGraphicFramePr>
        <p:xfrm>
          <a:off x="1" y="1042988"/>
          <a:ext cx="9056096" cy="5043479"/>
        </p:xfrm>
        <a:graphic>
          <a:graphicData uri="http://schemas.openxmlformats.org/drawingml/2006/table">
            <a:tbl>
              <a:tblPr firstRow="1" bandRow="1">
                <a:tableStyleId>{8E086314-3618-461D-8E4C-806F58334FAA}</a:tableStyleId>
              </a:tblPr>
              <a:tblGrid>
                <a:gridCol w="1671423">
                  <a:extLst>
                    <a:ext uri="{9D8B030D-6E8A-4147-A177-3AD203B41FA5}">
                      <a16:colId xmlns:a16="http://schemas.microsoft.com/office/drawing/2014/main" val="2826333490"/>
                    </a:ext>
                  </a:extLst>
                </a:gridCol>
                <a:gridCol w="1337583">
                  <a:extLst>
                    <a:ext uri="{9D8B030D-6E8A-4147-A177-3AD203B41FA5}">
                      <a16:colId xmlns:a16="http://schemas.microsoft.com/office/drawing/2014/main" val="138594563"/>
                    </a:ext>
                  </a:extLst>
                </a:gridCol>
                <a:gridCol w="1311194">
                  <a:extLst>
                    <a:ext uri="{9D8B030D-6E8A-4147-A177-3AD203B41FA5}">
                      <a16:colId xmlns:a16="http://schemas.microsoft.com/office/drawing/2014/main" val="897496660"/>
                    </a:ext>
                  </a:extLst>
                </a:gridCol>
                <a:gridCol w="326613">
                  <a:extLst>
                    <a:ext uri="{9D8B030D-6E8A-4147-A177-3AD203B41FA5}">
                      <a16:colId xmlns:a16="http://schemas.microsoft.com/office/drawing/2014/main" val="3674693845"/>
                    </a:ext>
                  </a:extLst>
                </a:gridCol>
                <a:gridCol w="1821827">
                  <a:extLst>
                    <a:ext uri="{9D8B030D-6E8A-4147-A177-3AD203B41FA5}">
                      <a16:colId xmlns:a16="http://schemas.microsoft.com/office/drawing/2014/main" val="1660067035"/>
                    </a:ext>
                  </a:extLst>
                </a:gridCol>
                <a:gridCol w="1293728">
                  <a:extLst>
                    <a:ext uri="{9D8B030D-6E8A-4147-A177-3AD203B41FA5}">
                      <a16:colId xmlns:a16="http://schemas.microsoft.com/office/drawing/2014/main" val="531554310"/>
                    </a:ext>
                  </a:extLst>
                </a:gridCol>
                <a:gridCol w="1293728">
                  <a:extLst>
                    <a:ext uri="{9D8B030D-6E8A-4147-A177-3AD203B41FA5}">
                      <a16:colId xmlns:a16="http://schemas.microsoft.com/office/drawing/2014/main" val="456406416"/>
                    </a:ext>
                  </a:extLst>
                </a:gridCol>
              </a:tblGrid>
              <a:tr h="720497">
                <a:tc gridSpan="3">
                  <a:txBody>
                    <a:bodyPr/>
                    <a:lstStyle/>
                    <a:p>
                      <a:pPr algn="ctr"/>
                      <a:r>
                        <a:rPr lang="en-US" sz="3200" dirty="0">
                          <a:solidFill>
                            <a:schemeClr val="bg1"/>
                          </a:solidFill>
                        </a:rPr>
                        <a:t>Examples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3">
                  <a:txBody>
                    <a:bodyPr/>
                    <a:lstStyle/>
                    <a:p>
                      <a:pPr algn="ctr"/>
                      <a:r>
                        <a:rPr lang="en-US" sz="3200" dirty="0">
                          <a:solidFill>
                            <a:schemeClr val="bg1"/>
                          </a:solidFill>
                        </a:rPr>
                        <a:t>Nonexamples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59963440"/>
                  </a:ext>
                </a:extLst>
              </a:tr>
              <a:tr h="720497">
                <a:tc>
                  <a:txBody>
                    <a:bodyPr/>
                    <a:lstStyle/>
                    <a:p>
                      <a:pPr algn="ctr"/>
                      <a:r>
                        <a:rPr lang="en-US" dirty="0">
                          <a:solidFill>
                            <a:schemeClr val="bg1"/>
                          </a:solidFill>
                        </a:rPr>
                        <a:t>New Word (Vocabulary Term)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Example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New Word (Vocabulary Term)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Nonexample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69888346"/>
                  </a:ext>
                </a:extLst>
              </a:tr>
              <a:tr h="720497">
                <a:tc>
                  <a:txBody>
                    <a:bodyPr/>
                    <a:lstStyle/>
                    <a:p>
                      <a:pPr marL="0" marR="0" algn="ctr">
                        <a:spcBef>
                          <a:spcPts val="0"/>
                        </a:spcBef>
                        <a:spcAft>
                          <a:spcPts val="0"/>
                        </a:spcAft>
                      </a:pPr>
                      <a:r>
                        <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paramecium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8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parachute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paramecium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2">
                              <a:lumMod val="90000"/>
                            </a:schemeClr>
                          </a:solidFill>
                        </a:rPr>
                        <a:t>parapet</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36999744"/>
                  </a:ext>
                </a:extLst>
              </a:tr>
              <a:tr h="720497">
                <a:tc>
                  <a:txBody>
                    <a:bodyPr/>
                    <a:lstStyle/>
                    <a:p>
                      <a:pPr marL="0" marR="0" algn="ctr">
                        <a:spcBef>
                          <a:spcPts val="0"/>
                        </a:spcBef>
                        <a:spcAft>
                          <a:spcPts val="0"/>
                        </a:spcAft>
                      </a:pPr>
                      <a:r>
                        <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crinoline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80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crinkle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crinoline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2">
                              <a:lumMod val="90000"/>
                            </a:schemeClr>
                          </a:solidFill>
                        </a:rPr>
                        <a:t>crinium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37662407"/>
                  </a:ext>
                </a:extLst>
              </a:tr>
              <a:tr h="720497">
                <a:tc>
                  <a:txBody>
                    <a:bodyPr/>
                    <a:lstStyle/>
                    <a:p>
                      <a:pPr marL="0" marR="0" algn="ctr">
                        <a:spcBef>
                          <a:spcPts val="0"/>
                        </a:spcBef>
                        <a:spcAft>
                          <a:spcPts val="0"/>
                        </a:spcAft>
                      </a:pPr>
                      <a:r>
                        <a:rPr lang="en-US" sz="1600" dirty="0" err="1">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flourite</a:t>
                      </a:r>
                      <a:endPar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8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floor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600" dirty="0" err="1">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flourite</a:t>
                      </a:r>
                      <a:endParaRPr lang="en-US" sz="16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2">
                              <a:lumMod val="90000"/>
                            </a:schemeClr>
                          </a:solidFill>
                        </a:rPr>
                        <a:t>zorite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14131902"/>
                  </a:ext>
                </a:extLst>
              </a:tr>
              <a:tr h="720497">
                <a:tc>
                  <a:txBody>
                    <a:bodyPr/>
                    <a:lstStyle/>
                    <a:p>
                      <a:pPr marL="0" marR="0" algn="ctr">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serf</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servant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serf</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dirty="0">
                          <a:solidFill>
                            <a:schemeClr val="bg1"/>
                          </a:solidFill>
                        </a:rPr>
                        <a:t>wharf</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87703552"/>
                  </a:ext>
                </a:extLst>
              </a:tr>
              <a:tr h="720497">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88283778"/>
                  </a:ext>
                </a:extLst>
              </a:tr>
            </a:tbl>
          </a:graphicData>
        </a:graphic>
      </p:graphicFrame>
      <p:sp>
        <p:nvSpPr>
          <p:cNvPr id="28" name="Line 8">
            <a:extLst>
              <a:ext uri="{FF2B5EF4-FFF2-40B4-BE49-F238E27FC236}">
                <a16:creationId xmlns:a16="http://schemas.microsoft.com/office/drawing/2014/main" id="{744AB394-176B-4E4A-9074-4B0D6EA365B4}"/>
              </a:ext>
            </a:extLst>
          </p:cNvPr>
          <p:cNvSpPr>
            <a:spLocks noChangeShapeType="1"/>
          </p:cNvSpPr>
          <p:nvPr/>
        </p:nvSpPr>
        <p:spPr bwMode="auto">
          <a:xfrm>
            <a:off x="1711332" y="2160588"/>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9" name="Line 8">
            <a:extLst>
              <a:ext uri="{FF2B5EF4-FFF2-40B4-BE49-F238E27FC236}">
                <a16:creationId xmlns:a16="http://schemas.microsoft.com/office/drawing/2014/main" id="{B7372949-E71D-9F46-A0C8-DEFA8ABA033A}"/>
              </a:ext>
            </a:extLst>
          </p:cNvPr>
          <p:cNvSpPr>
            <a:spLocks noChangeShapeType="1"/>
          </p:cNvSpPr>
          <p:nvPr/>
        </p:nvSpPr>
        <p:spPr bwMode="auto">
          <a:xfrm>
            <a:off x="1697044" y="28130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0" name="Line 8">
            <a:extLst>
              <a:ext uri="{FF2B5EF4-FFF2-40B4-BE49-F238E27FC236}">
                <a16:creationId xmlns:a16="http://schemas.microsoft.com/office/drawing/2014/main" id="{AF5D4DD2-6BEE-0A40-AA33-1303330FA22A}"/>
              </a:ext>
            </a:extLst>
          </p:cNvPr>
          <p:cNvSpPr>
            <a:spLocks noChangeShapeType="1"/>
          </p:cNvSpPr>
          <p:nvPr/>
        </p:nvSpPr>
        <p:spPr bwMode="auto">
          <a:xfrm>
            <a:off x="1696164" y="35369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1" name="Line 8">
            <a:extLst>
              <a:ext uri="{FF2B5EF4-FFF2-40B4-BE49-F238E27FC236}">
                <a16:creationId xmlns:a16="http://schemas.microsoft.com/office/drawing/2014/main" id="{47449B5B-43A2-C44B-AB78-D70AD3EA6FC3}"/>
              </a:ext>
            </a:extLst>
          </p:cNvPr>
          <p:cNvSpPr>
            <a:spLocks noChangeShapeType="1"/>
          </p:cNvSpPr>
          <p:nvPr/>
        </p:nvSpPr>
        <p:spPr bwMode="auto">
          <a:xfrm>
            <a:off x="1682756" y="4251325"/>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2" name="Line 8">
            <a:extLst>
              <a:ext uri="{FF2B5EF4-FFF2-40B4-BE49-F238E27FC236}">
                <a16:creationId xmlns:a16="http://schemas.microsoft.com/office/drawing/2014/main" id="{495C9211-41D3-AD48-B52F-3A95E355647C}"/>
              </a:ext>
            </a:extLst>
          </p:cNvPr>
          <p:cNvSpPr>
            <a:spLocks noChangeShapeType="1"/>
          </p:cNvSpPr>
          <p:nvPr/>
        </p:nvSpPr>
        <p:spPr bwMode="auto">
          <a:xfrm>
            <a:off x="1665070" y="5046662"/>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4" name="Line 8">
            <a:extLst>
              <a:ext uri="{FF2B5EF4-FFF2-40B4-BE49-F238E27FC236}">
                <a16:creationId xmlns:a16="http://schemas.microsoft.com/office/drawing/2014/main" id="{5A5838B4-BA24-CC40-8769-DD4C4458F04C}"/>
              </a:ext>
            </a:extLst>
          </p:cNvPr>
          <p:cNvSpPr>
            <a:spLocks noChangeShapeType="1"/>
          </p:cNvSpPr>
          <p:nvPr/>
        </p:nvSpPr>
        <p:spPr bwMode="auto">
          <a:xfrm>
            <a:off x="6461207" y="2160588"/>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5" name="Line 8">
            <a:extLst>
              <a:ext uri="{FF2B5EF4-FFF2-40B4-BE49-F238E27FC236}">
                <a16:creationId xmlns:a16="http://schemas.microsoft.com/office/drawing/2014/main" id="{9BAECB4D-BAB0-4E4E-AADF-F1E137877D60}"/>
              </a:ext>
            </a:extLst>
          </p:cNvPr>
          <p:cNvSpPr>
            <a:spLocks noChangeShapeType="1"/>
          </p:cNvSpPr>
          <p:nvPr/>
        </p:nvSpPr>
        <p:spPr bwMode="auto">
          <a:xfrm>
            <a:off x="6461207" y="28130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6" name="Line 8">
            <a:extLst>
              <a:ext uri="{FF2B5EF4-FFF2-40B4-BE49-F238E27FC236}">
                <a16:creationId xmlns:a16="http://schemas.microsoft.com/office/drawing/2014/main" id="{AA4B4316-3153-BE46-A8E4-4AE7BCD12BEB}"/>
              </a:ext>
            </a:extLst>
          </p:cNvPr>
          <p:cNvSpPr>
            <a:spLocks noChangeShapeType="1"/>
          </p:cNvSpPr>
          <p:nvPr/>
        </p:nvSpPr>
        <p:spPr bwMode="auto">
          <a:xfrm>
            <a:off x="6461207" y="3656013"/>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7" name="Line 8">
            <a:extLst>
              <a:ext uri="{FF2B5EF4-FFF2-40B4-BE49-F238E27FC236}">
                <a16:creationId xmlns:a16="http://schemas.microsoft.com/office/drawing/2014/main" id="{3E1C6A96-0AC5-5F46-82DA-E0E1B0CFE951}"/>
              </a:ext>
            </a:extLst>
          </p:cNvPr>
          <p:cNvSpPr>
            <a:spLocks noChangeShapeType="1"/>
          </p:cNvSpPr>
          <p:nvPr/>
        </p:nvSpPr>
        <p:spPr bwMode="auto">
          <a:xfrm>
            <a:off x="6461207" y="4356101"/>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8" name="Line 8">
            <a:extLst>
              <a:ext uri="{FF2B5EF4-FFF2-40B4-BE49-F238E27FC236}">
                <a16:creationId xmlns:a16="http://schemas.microsoft.com/office/drawing/2014/main" id="{6140EBB2-F9B2-8A4D-99D3-9661889C3A89}"/>
              </a:ext>
            </a:extLst>
          </p:cNvPr>
          <p:cNvSpPr>
            <a:spLocks noChangeShapeType="1"/>
          </p:cNvSpPr>
          <p:nvPr/>
        </p:nvSpPr>
        <p:spPr bwMode="auto">
          <a:xfrm>
            <a:off x="6461207" y="5046662"/>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7" name="Oval 16">
            <a:extLst>
              <a:ext uri="{FF2B5EF4-FFF2-40B4-BE49-F238E27FC236}">
                <a16:creationId xmlns:a16="http://schemas.microsoft.com/office/drawing/2014/main" id="{7B46B2FF-A38D-8E41-BA83-9DF3C50A2769}"/>
              </a:ext>
            </a:extLst>
          </p:cNvPr>
          <p:cNvSpPr/>
          <p:nvPr/>
        </p:nvSpPr>
        <p:spPr>
          <a:xfrm rot="555438">
            <a:off x="5598473" y="5394831"/>
            <a:ext cx="3458671" cy="1359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Put a reason in the chat why this is a nonexample.</a:t>
            </a:r>
          </a:p>
        </p:txBody>
      </p:sp>
    </p:spTree>
    <p:extLst>
      <p:ext uri="{BB962C8B-B14F-4D97-AF65-F5344CB8AC3E}">
        <p14:creationId xmlns:p14="http://schemas.microsoft.com/office/powerpoint/2010/main" val="34774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C730709-8E46-4E4C-A557-64653BECEBC9}"/>
              </a:ext>
            </a:extLst>
          </p:cNvPr>
          <p:cNvSpPr>
            <a:spLocks noGrp="1" noChangeArrowheads="1"/>
          </p:cNvSpPr>
          <p:nvPr>
            <p:ph type="title"/>
          </p:nvPr>
        </p:nvSpPr>
        <p:spPr>
          <a:xfrm>
            <a:off x="1918411" y="62048"/>
            <a:ext cx="5127790" cy="1143200"/>
          </a:xfrm>
        </p:spPr>
        <p:txBody>
          <a:bodyPr/>
          <a:lstStyle/>
          <a:p>
            <a:pPr eaLnBrk="1" hangingPunct="1"/>
            <a:r>
              <a:rPr lang="en-US" altLang="en-US" sz="4400" dirty="0">
                <a:solidFill>
                  <a:schemeClr val="bg1"/>
                </a:solidFill>
              </a:rPr>
              <a:t>Reminding Words</a:t>
            </a:r>
          </a:p>
        </p:txBody>
      </p:sp>
      <p:sp>
        <p:nvSpPr>
          <p:cNvPr id="27" name="Footer Placeholder 4">
            <a:extLst>
              <a:ext uri="{FF2B5EF4-FFF2-40B4-BE49-F238E27FC236}">
                <a16:creationId xmlns:a16="http://schemas.microsoft.com/office/drawing/2014/main" id="{C51106E1-4194-5941-B4F9-D00914CFEFD8}"/>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graphicFrame>
        <p:nvGraphicFramePr>
          <p:cNvPr id="3" name="Table 2">
            <a:extLst>
              <a:ext uri="{FF2B5EF4-FFF2-40B4-BE49-F238E27FC236}">
                <a16:creationId xmlns:a16="http://schemas.microsoft.com/office/drawing/2014/main" id="{AB2311BE-2600-0B4B-AB42-F9F8AF888B35}"/>
              </a:ext>
            </a:extLst>
          </p:cNvPr>
          <p:cNvGraphicFramePr>
            <a:graphicFrameLocks noGrp="1"/>
          </p:cNvGraphicFramePr>
          <p:nvPr>
            <p:extLst>
              <p:ext uri="{D42A27DB-BD31-4B8C-83A1-F6EECF244321}">
                <p14:modId xmlns:p14="http://schemas.microsoft.com/office/powerpoint/2010/main" val="1561297832"/>
              </p:ext>
            </p:extLst>
          </p:nvPr>
        </p:nvGraphicFramePr>
        <p:xfrm>
          <a:off x="1" y="1042988"/>
          <a:ext cx="9056096" cy="5054502"/>
        </p:xfrm>
        <a:graphic>
          <a:graphicData uri="http://schemas.openxmlformats.org/drawingml/2006/table">
            <a:tbl>
              <a:tblPr firstRow="1" bandRow="1">
                <a:tableStyleId>{8E086314-3618-461D-8E4C-806F58334FAA}</a:tableStyleId>
              </a:tblPr>
              <a:tblGrid>
                <a:gridCol w="1456266">
                  <a:extLst>
                    <a:ext uri="{9D8B030D-6E8A-4147-A177-3AD203B41FA5}">
                      <a16:colId xmlns:a16="http://schemas.microsoft.com/office/drawing/2014/main" val="2826333490"/>
                    </a:ext>
                  </a:extLst>
                </a:gridCol>
                <a:gridCol w="1371600">
                  <a:extLst>
                    <a:ext uri="{9D8B030D-6E8A-4147-A177-3AD203B41FA5}">
                      <a16:colId xmlns:a16="http://schemas.microsoft.com/office/drawing/2014/main" val="138594563"/>
                    </a:ext>
                  </a:extLst>
                </a:gridCol>
                <a:gridCol w="1694115">
                  <a:extLst>
                    <a:ext uri="{9D8B030D-6E8A-4147-A177-3AD203B41FA5}">
                      <a16:colId xmlns:a16="http://schemas.microsoft.com/office/drawing/2014/main" val="897496660"/>
                    </a:ext>
                  </a:extLst>
                </a:gridCol>
                <a:gridCol w="208280">
                  <a:extLst>
                    <a:ext uri="{9D8B030D-6E8A-4147-A177-3AD203B41FA5}">
                      <a16:colId xmlns:a16="http://schemas.microsoft.com/office/drawing/2014/main" val="3674693845"/>
                    </a:ext>
                  </a:extLst>
                </a:gridCol>
                <a:gridCol w="1738379">
                  <a:extLst>
                    <a:ext uri="{9D8B030D-6E8A-4147-A177-3AD203B41FA5}">
                      <a16:colId xmlns:a16="http://schemas.microsoft.com/office/drawing/2014/main" val="1660067035"/>
                    </a:ext>
                  </a:extLst>
                </a:gridCol>
                <a:gridCol w="1293728">
                  <a:extLst>
                    <a:ext uri="{9D8B030D-6E8A-4147-A177-3AD203B41FA5}">
                      <a16:colId xmlns:a16="http://schemas.microsoft.com/office/drawing/2014/main" val="531554310"/>
                    </a:ext>
                  </a:extLst>
                </a:gridCol>
                <a:gridCol w="1293728">
                  <a:extLst>
                    <a:ext uri="{9D8B030D-6E8A-4147-A177-3AD203B41FA5}">
                      <a16:colId xmlns:a16="http://schemas.microsoft.com/office/drawing/2014/main" val="456406416"/>
                    </a:ext>
                  </a:extLst>
                </a:gridCol>
              </a:tblGrid>
              <a:tr h="720497">
                <a:tc gridSpan="3">
                  <a:txBody>
                    <a:bodyPr/>
                    <a:lstStyle/>
                    <a:p>
                      <a:pPr algn="ctr"/>
                      <a:r>
                        <a:rPr lang="en-US" sz="3200" dirty="0">
                          <a:solidFill>
                            <a:schemeClr val="bg1"/>
                          </a:solidFill>
                        </a:rPr>
                        <a:t>Examples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3">
                  <a:txBody>
                    <a:bodyPr/>
                    <a:lstStyle/>
                    <a:p>
                      <a:pPr algn="ctr"/>
                      <a:r>
                        <a:rPr lang="en-US" sz="3200" dirty="0">
                          <a:solidFill>
                            <a:schemeClr val="bg1"/>
                          </a:solidFill>
                        </a:rPr>
                        <a:t>Nonexamples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59963440"/>
                  </a:ext>
                </a:extLst>
              </a:tr>
              <a:tr h="720497">
                <a:tc>
                  <a:txBody>
                    <a:bodyPr/>
                    <a:lstStyle/>
                    <a:p>
                      <a:pPr algn="ctr"/>
                      <a:r>
                        <a:rPr lang="en-US" dirty="0">
                          <a:solidFill>
                            <a:schemeClr val="bg1"/>
                          </a:solidFill>
                        </a:rPr>
                        <a:t>New Word (Vocabulary Term)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Example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New Word (Vocabulary Term)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Nonexample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69888346"/>
                  </a:ext>
                </a:extLst>
              </a:tr>
              <a:tr h="720497">
                <a:tc>
                  <a:txBody>
                    <a:bodyPr/>
                    <a:lstStyle/>
                    <a:p>
                      <a:pPr marL="0" marR="0" algn="ctr">
                        <a:spcBef>
                          <a:spcPts val="0"/>
                        </a:spcBef>
                        <a:spcAft>
                          <a:spcPts val="0"/>
                        </a:spcAft>
                      </a:pPr>
                      <a:r>
                        <a:rPr lang="en-US" sz="1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paramecium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parachute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paramecium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2">
                              <a:lumMod val="90000"/>
                            </a:schemeClr>
                          </a:solidFill>
                        </a:rPr>
                        <a:t>parapet</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36999744"/>
                  </a:ext>
                </a:extLst>
              </a:tr>
              <a:tr h="720497">
                <a:tc>
                  <a:txBody>
                    <a:bodyPr/>
                    <a:lstStyle/>
                    <a:p>
                      <a:pPr marL="0" marR="0" algn="ctr">
                        <a:spcBef>
                          <a:spcPts val="0"/>
                        </a:spcBef>
                        <a:spcAft>
                          <a:spcPts val="0"/>
                        </a:spcAft>
                      </a:pPr>
                      <a:r>
                        <a:rPr lang="en-US" sz="1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crinoline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40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crinkle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crinoline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2">
                              <a:lumMod val="90000"/>
                            </a:schemeClr>
                          </a:solidFill>
                        </a:rPr>
                        <a:t>crinium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37662407"/>
                  </a:ext>
                </a:extLst>
              </a:tr>
              <a:tr h="720497">
                <a:tc>
                  <a:txBody>
                    <a:bodyPr/>
                    <a:lstStyle/>
                    <a:p>
                      <a:pPr marL="0" marR="0" algn="ctr">
                        <a:spcBef>
                          <a:spcPts val="0"/>
                        </a:spcBef>
                        <a:spcAft>
                          <a:spcPts val="0"/>
                        </a:spcAft>
                      </a:pPr>
                      <a:r>
                        <a:rPr lang="en-US" sz="1400" dirty="0" err="1">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flourite</a:t>
                      </a:r>
                      <a:endParaRPr lang="en-US" sz="1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floor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400" dirty="0" err="1">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flourite</a:t>
                      </a:r>
                      <a:endParaRPr lang="en-US" sz="1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2">
                              <a:lumMod val="90000"/>
                            </a:schemeClr>
                          </a:solidFill>
                        </a:rPr>
                        <a:t>zorite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14131902"/>
                  </a:ext>
                </a:extLst>
              </a:tr>
              <a:tr h="720497">
                <a:tc>
                  <a:txBody>
                    <a:bodyPr/>
                    <a:lstStyle/>
                    <a:p>
                      <a:pPr marL="0" marR="0" algn="ctr">
                        <a:spcBef>
                          <a:spcPts val="0"/>
                        </a:spcBef>
                        <a:spcAft>
                          <a:spcPts val="0"/>
                        </a:spcAft>
                      </a:pPr>
                      <a:r>
                        <a:rPr lang="en-US" sz="1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serf</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servant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14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rPr>
                        <a:t>serf</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400" dirty="0">
                        <a:solidFill>
                          <a:schemeClr val="bg2">
                            <a:lumMod val="90000"/>
                          </a:schemeClr>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2">
                              <a:lumMod val="90000"/>
                            </a:schemeClr>
                          </a:solidFill>
                        </a:rPr>
                        <a:t>wharf</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87703552"/>
                  </a:ext>
                </a:extLst>
              </a:tr>
              <a:tr h="720497">
                <a:tc>
                  <a:txBody>
                    <a:bodyPr/>
                    <a:lstStyle/>
                    <a:p>
                      <a:pPr marL="0" marR="0" algn="ctr">
                        <a:spcBef>
                          <a:spcPts val="0"/>
                        </a:spcBef>
                        <a:spcAft>
                          <a:spcPts val="0"/>
                        </a:spcAft>
                      </a:pPr>
                      <a:r>
                        <a:rPr lang="en-US" sz="2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parrafin</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pair of fins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spcBef>
                          <a:spcPts val="0"/>
                        </a:spcBef>
                        <a:spcAft>
                          <a:spcPts val="0"/>
                        </a:spcAft>
                      </a:pPr>
                      <a:r>
                        <a:rPr lang="en-US" sz="2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parrafin</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dirty="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dirty="0">
                          <a:solidFill>
                            <a:schemeClr val="bg1"/>
                          </a:solidFill>
                        </a:rPr>
                        <a:t>wax</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88283778"/>
                  </a:ext>
                </a:extLst>
              </a:tr>
            </a:tbl>
          </a:graphicData>
        </a:graphic>
      </p:graphicFrame>
      <p:sp>
        <p:nvSpPr>
          <p:cNvPr id="28" name="Line 8">
            <a:extLst>
              <a:ext uri="{FF2B5EF4-FFF2-40B4-BE49-F238E27FC236}">
                <a16:creationId xmlns:a16="http://schemas.microsoft.com/office/drawing/2014/main" id="{744AB394-176B-4E4A-9074-4B0D6EA365B4}"/>
              </a:ext>
            </a:extLst>
          </p:cNvPr>
          <p:cNvSpPr>
            <a:spLocks noChangeShapeType="1"/>
          </p:cNvSpPr>
          <p:nvPr/>
        </p:nvSpPr>
        <p:spPr bwMode="auto">
          <a:xfrm>
            <a:off x="1711332" y="2160588"/>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9" name="Line 8">
            <a:extLst>
              <a:ext uri="{FF2B5EF4-FFF2-40B4-BE49-F238E27FC236}">
                <a16:creationId xmlns:a16="http://schemas.microsoft.com/office/drawing/2014/main" id="{B7372949-E71D-9F46-A0C8-DEFA8ABA033A}"/>
              </a:ext>
            </a:extLst>
          </p:cNvPr>
          <p:cNvSpPr>
            <a:spLocks noChangeShapeType="1"/>
          </p:cNvSpPr>
          <p:nvPr/>
        </p:nvSpPr>
        <p:spPr bwMode="auto">
          <a:xfrm>
            <a:off x="1697044" y="28130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0" name="Line 8">
            <a:extLst>
              <a:ext uri="{FF2B5EF4-FFF2-40B4-BE49-F238E27FC236}">
                <a16:creationId xmlns:a16="http://schemas.microsoft.com/office/drawing/2014/main" id="{AF5D4DD2-6BEE-0A40-AA33-1303330FA22A}"/>
              </a:ext>
            </a:extLst>
          </p:cNvPr>
          <p:cNvSpPr>
            <a:spLocks noChangeShapeType="1"/>
          </p:cNvSpPr>
          <p:nvPr/>
        </p:nvSpPr>
        <p:spPr bwMode="auto">
          <a:xfrm>
            <a:off x="1696164" y="35369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1" name="Line 8">
            <a:extLst>
              <a:ext uri="{FF2B5EF4-FFF2-40B4-BE49-F238E27FC236}">
                <a16:creationId xmlns:a16="http://schemas.microsoft.com/office/drawing/2014/main" id="{47449B5B-43A2-C44B-AB78-D70AD3EA6FC3}"/>
              </a:ext>
            </a:extLst>
          </p:cNvPr>
          <p:cNvSpPr>
            <a:spLocks noChangeShapeType="1"/>
          </p:cNvSpPr>
          <p:nvPr/>
        </p:nvSpPr>
        <p:spPr bwMode="auto">
          <a:xfrm>
            <a:off x="1682756" y="4251325"/>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2" name="Line 8">
            <a:extLst>
              <a:ext uri="{FF2B5EF4-FFF2-40B4-BE49-F238E27FC236}">
                <a16:creationId xmlns:a16="http://schemas.microsoft.com/office/drawing/2014/main" id="{495C9211-41D3-AD48-B52F-3A95E355647C}"/>
              </a:ext>
            </a:extLst>
          </p:cNvPr>
          <p:cNvSpPr>
            <a:spLocks noChangeShapeType="1"/>
          </p:cNvSpPr>
          <p:nvPr/>
        </p:nvSpPr>
        <p:spPr bwMode="auto">
          <a:xfrm>
            <a:off x="1665070" y="5046662"/>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3" name="Line 8">
            <a:extLst>
              <a:ext uri="{FF2B5EF4-FFF2-40B4-BE49-F238E27FC236}">
                <a16:creationId xmlns:a16="http://schemas.microsoft.com/office/drawing/2014/main" id="{D7A6CA1E-8A2D-B74B-9DB7-BCB792ED48F2}"/>
              </a:ext>
            </a:extLst>
          </p:cNvPr>
          <p:cNvSpPr>
            <a:spLocks noChangeShapeType="1"/>
          </p:cNvSpPr>
          <p:nvPr/>
        </p:nvSpPr>
        <p:spPr bwMode="auto">
          <a:xfrm>
            <a:off x="1680568" y="5675312"/>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4" name="Line 8">
            <a:extLst>
              <a:ext uri="{FF2B5EF4-FFF2-40B4-BE49-F238E27FC236}">
                <a16:creationId xmlns:a16="http://schemas.microsoft.com/office/drawing/2014/main" id="{5A5838B4-BA24-CC40-8769-DD4C4458F04C}"/>
              </a:ext>
            </a:extLst>
          </p:cNvPr>
          <p:cNvSpPr>
            <a:spLocks noChangeShapeType="1"/>
          </p:cNvSpPr>
          <p:nvPr/>
        </p:nvSpPr>
        <p:spPr bwMode="auto">
          <a:xfrm>
            <a:off x="6461207" y="2160588"/>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5" name="Line 8">
            <a:extLst>
              <a:ext uri="{FF2B5EF4-FFF2-40B4-BE49-F238E27FC236}">
                <a16:creationId xmlns:a16="http://schemas.microsoft.com/office/drawing/2014/main" id="{9BAECB4D-BAB0-4E4E-AADF-F1E137877D60}"/>
              </a:ext>
            </a:extLst>
          </p:cNvPr>
          <p:cNvSpPr>
            <a:spLocks noChangeShapeType="1"/>
          </p:cNvSpPr>
          <p:nvPr/>
        </p:nvSpPr>
        <p:spPr bwMode="auto">
          <a:xfrm>
            <a:off x="6461207" y="2813050"/>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6" name="Line 8">
            <a:extLst>
              <a:ext uri="{FF2B5EF4-FFF2-40B4-BE49-F238E27FC236}">
                <a16:creationId xmlns:a16="http://schemas.microsoft.com/office/drawing/2014/main" id="{AA4B4316-3153-BE46-A8E4-4AE7BCD12BEB}"/>
              </a:ext>
            </a:extLst>
          </p:cNvPr>
          <p:cNvSpPr>
            <a:spLocks noChangeShapeType="1"/>
          </p:cNvSpPr>
          <p:nvPr/>
        </p:nvSpPr>
        <p:spPr bwMode="auto">
          <a:xfrm>
            <a:off x="6461207" y="3656013"/>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7" name="Line 8">
            <a:extLst>
              <a:ext uri="{FF2B5EF4-FFF2-40B4-BE49-F238E27FC236}">
                <a16:creationId xmlns:a16="http://schemas.microsoft.com/office/drawing/2014/main" id="{3E1C6A96-0AC5-5F46-82DA-E0E1B0CFE951}"/>
              </a:ext>
            </a:extLst>
          </p:cNvPr>
          <p:cNvSpPr>
            <a:spLocks noChangeShapeType="1"/>
          </p:cNvSpPr>
          <p:nvPr/>
        </p:nvSpPr>
        <p:spPr bwMode="auto">
          <a:xfrm>
            <a:off x="6461207" y="4356101"/>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8" name="Line 8">
            <a:extLst>
              <a:ext uri="{FF2B5EF4-FFF2-40B4-BE49-F238E27FC236}">
                <a16:creationId xmlns:a16="http://schemas.microsoft.com/office/drawing/2014/main" id="{6140EBB2-F9B2-8A4D-99D3-9661889C3A89}"/>
              </a:ext>
            </a:extLst>
          </p:cNvPr>
          <p:cNvSpPr>
            <a:spLocks noChangeShapeType="1"/>
          </p:cNvSpPr>
          <p:nvPr/>
        </p:nvSpPr>
        <p:spPr bwMode="auto">
          <a:xfrm>
            <a:off x="6461207" y="5046662"/>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39" name="Line 8">
            <a:extLst>
              <a:ext uri="{FF2B5EF4-FFF2-40B4-BE49-F238E27FC236}">
                <a16:creationId xmlns:a16="http://schemas.microsoft.com/office/drawing/2014/main" id="{C04BED48-8712-7F43-93DD-0D1E8E9C8832}"/>
              </a:ext>
            </a:extLst>
          </p:cNvPr>
          <p:cNvSpPr>
            <a:spLocks noChangeShapeType="1"/>
          </p:cNvSpPr>
          <p:nvPr/>
        </p:nvSpPr>
        <p:spPr bwMode="auto">
          <a:xfrm>
            <a:off x="6461207" y="5675312"/>
            <a:ext cx="1169988" cy="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17" name="Oval 16">
            <a:extLst>
              <a:ext uri="{FF2B5EF4-FFF2-40B4-BE49-F238E27FC236}">
                <a16:creationId xmlns:a16="http://schemas.microsoft.com/office/drawing/2014/main" id="{CFB224A7-8B34-CA43-A219-ECC25FBC7F37}"/>
              </a:ext>
            </a:extLst>
          </p:cNvPr>
          <p:cNvSpPr/>
          <p:nvPr/>
        </p:nvSpPr>
        <p:spPr>
          <a:xfrm rot="555438">
            <a:off x="4908480" y="3580276"/>
            <a:ext cx="389143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Put a reason in the chat why this is a nonexample.</a:t>
            </a:r>
          </a:p>
        </p:txBody>
      </p:sp>
    </p:spTree>
    <p:extLst>
      <p:ext uri="{BB962C8B-B14F-4D97-AF65-F5344CB8AC3E}">
        <p14:creationId xmlns:p14="http://schemas.microsoft.com/office/powerpoint/2010/main" val="19308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FA43-B2AA-C442-BB92-AF526ACFC6DD}"/>
              </a:ext>
            </a:extLst>
          </p:cNvPr>
          <p:cNvSpPr>
            <a:spLocks noGrp="1"/>
          </p:cNvSpPr>
          <p:nvPr>
            <p:ph type="title"/>
          </p:nvPr>
        </p:nvSpPr>
        <p:spPr/>
        <p:txBody>
          <a:bodyPr/>
          <a:lstStyle/>
          <a:p>
            <a:r>
              <a:rPr lang="en-US" sz="3200" dirty="0"/>
              <a:t>Reminding Words – Example or Nonexample?</a:t>
            </a:r>
            <a:br>
              <a:rPr lang="en-US" sz="3200" dirty="0"/>
            </a:br>
            <a:r>
              <a:rPr lang="en-US" sz="3200" dirty="0"/>
              <a:t>Poll – Example/Non-Example</a:t>
            </a:r>
          </a:p>
        </p:txBody>
      </p:sp>
      <p:sp>
        <p:nvSpPr>
          <p:cNvPr id="12" name="Text Placeholder 11">
            <a:extLst>
              <a:ext uri="{FF2B5EF4-FFF2-40B4-BE49-F238E27FC236}">
                <a16:creationId xmlns:a16="http://schemas.microsoft.com/office/drawing/2014/main" id="{BA1FF5A9-0A97-B84F-A128-8E9D65E684DB}"/>
              </a:ext>
            </a:extLst>
          </p:cNvPr>
          <p:cNvSpPr>
            <a:spLocks noGrp="1"/>
          </p:cNvSpPr>
          <p:nvPr>
            <p:ph type="body" idx="1"/>
          </p:nvPr>
        </p:nvSpPr>
        <p:spPr/>
        <p:txBody>
          <a:bodyPr/>
          <a:lstStyle/>
          <a:p>
            <a:pPr marL="126997" indent="0">
              <a:buNone/>
            </a:pPr>
            <a:r>
              <a:rPr lang="en-US" sz="2800" dirty="0"/>
              <a:t>New word:</a:t>
            </a:r>
          </a:p>
          <a:p>
            <a:pPr marL="126997" indent="0">
              <a:buNone/>
            </a:pPr>
            <a:r>
              <a:rPr lang="en-US" sz="2800" dirty="0" err="1"/>
              <a:t>shivearee</a:t>
            </a:r>
            <a:endParaRPr lang="en-US" sz="2800" dirty="0"/>
          </a:p>
          <a:p>
            <a:pPr marL="126997" indent="0">
              <a:buNone/>
            </a:pPr>
            <a:endParaRPr lang="en-US" sz="2800" dirty="0"/>
          </a:p>
          <a:p>
            <a:pPr marL="126997" indent="0">
              <a:buNone/>
            </a:pPr>
            <a:r>
              <a:rPr lang="en-US" sz="2800" dirty="0"/>
              <a:t>Reminding word:</a:t>
            </a:r>
          </a:p>
          <a:p>
            <a:pPr marL="126997" indent="0">
              <a:buNone/>
            </a:pPr>
            <a:r>
              <a:rPr lang="en-US" sz="2800" dirty="0"/>
              <a:t>cacophony</a:t>
            </a:r>
          </a:p>
          <a:p>
            <a:pPr marL="126997" indent="0">
              <a:buNone/>
            </a:pPr>
            <a:r>
              <a:rPr lang="en-US" sz="2800" dirty="0"/>
              <a:t>shiver</a:t>
            </a:r>
          </a:p>
          <a:p>
            <a:pPr marL="126997" indent="0">
              <a:buNone/>
            </a:pPr>
            <a:endParaRPr lang="en-US" sz="2800" dirty="0"/>
          </a:p>
          <a:p>
            <a:pPr marL="126997" indent="0">
              <a:buNone/>
            </a:pPr>
            <a:endParaRPr lang="en-US" sz="2800" dirty="0"/>
          </a:p>
        </p:txBody>
      </p:sp>
      <p:sp>
        <p:nvSpPr>
          <p:cNvPr id="13" name="Text Placeholder 12">
            <a:extLst>
              <a:ext uri="{FF2B5EF4-FFF2-40B4-BE49-F238E27FC236}">
                <a16:creationId xmlns:a16="http://schemas.microsoft.com/office/drawing/2014/main" id="{567AC6A6-0387-4A43-A68A-C9B5A2488937}"/>
              </a:ext>
            </a:extLst>
          </p:cNvPr>
          <p:cNvSpPr>
            <a:spLocks noGrp="1"/>
          </p:cNvSpPr>
          <p:nvPr>
            <p:ph type="body" idx="2"/>
          </p:nvPr>
        </p:nvSpPr>
        <p:spPr/>
        <p:txBody>
          <a:bodyPr/>
          <a:lstStyle/>
          <a:p>
            <a:endParaRPr lang="en-US"/>
          </a:p>
        </p:txBody>
      </p:sp>
      <p:pic>
        <p:nvPicPr>
          <p:cNvPr id="11" name="Content Placeholder 10" descr="A screenshot of a cell phone&#10;&#10;Description automatically generated">
            <a:extLst>
              <a:ext uri="{FF2B5EF4-FFF2-40B4-BE49-F238E27FC236}">
                <a16:creationId xmlns:a16="http://schemas.microsoft.com/office/drawing/2014/main" id="{202BCA73-4115-9240-A9EF-51C8718786D9}"/>
              </a:ext>
            </a:extLst>
          </p:cNvPr>
          <p:cNvPicPr>
            <a:picLocks noGrp="1" noChangeAspect="1"/>
          </p:cNvPicPr>
          <p:nvPr>
            <p:ph idx="4294967295"/>
          </p:nvPr>
        </p:nvPicPr>
        <p:blipFill>
          <a:blip r:embed="rId2"/>
          <a:stretch>
            <a:fillRect/>
          </a:stretch>
        </p:blipFill>
        <p:spPr>
          <a:xfrm>
            <a:off x="4663646" y="1693718"/>
            <a:ext cx="4051758" cy="4819218"/>
          </a:xfrm>
          <a:ln w="0">
            <a:solidFill>
              <a:srgbClr val="FFFF00"/>
            </a:solidFill>
          </a:ln>
        </p:spPr>
      </p:pic>
      <p:sp>
        <p:nvSpPr>
          <p:cNvPr id="14" name="Rectangle 13">
            <a:extLst>
              <a:ext uri="{FF2B5EF4-FFF2-40B4-BE49-F238E27FC236}">
                <a16:creationId xmlns:a16="http://schemas.microsoft.com/office/drawing/2014/main" id="{621D95DE-2BEA-1B43-B37B-EE42FBD7701A}"/>
              </a:ext>
            </a:extLst>
          </p:cNvPr>
          <p:cNvSpPr/>
          <p:nvPr/>
        </p:nvSpPr>
        <p:spPr>
          <a:xfrm>
            <a:off x="4692275" y="3279913"/>
            <a:ext cx="3278908" cy="77525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A75E5BC5-BB5C-6948-8CAD-15957D05E408}"/>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21182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FA43-B2AA-C442-BB92-AF526ACFC6DD}"/>
              </a:ext>
            </a:extLst>
          </p:cNvPr>
          <p:cNvSpPr>
            <a:spLocks noGrp="1"/>
          </p:cNvSpPr>
          <p:nvPr>
            <p:ph type="title"/>
          </p:nvPr>
        </p:nvSpPr>
        <p:spPr/>
        <p:txBody>
          <a:bodyPr/>
          <a:lstStyle/>
          <a:p>
            <a:r>
              <a:rPr lang="en-US" sz="3200" dirty="0"/>
              <a:t>Reminding Words – Example or Nonexample?</a:t>
            </a:r>
            <a:br>
              <a:rPr lang="en-US" sz="3200" dirty="0"/>
            </a:br>
            <a:r>
              <a:rPr lang="en-US" sz="3200" dirty="0"/>
              <a:t>Poll – Example/Non-Example</a:t>
            </a:r>
          </a:p>
        </p:txBody>
      </p:sp>
      <p:sp>
        <p:nvSpPr>
          <p:cNvPr id="12" name="Text Placeholder 11">
            <a:extLst>
              <a:ext uri="{FF2B5EF4-FFF2-40B4-BE49-F238E27FC236}">
                <a16:creationId xmlns:a16="http://schemas.microsoft.com/office/drawing/2014/main" id="{BA1FF5A9-0A97-B84F-A128-8E9D65E684DB}"/>
              </a:ext>
            </a:extLst>
          </p:cNvPr>
          <p:cNvSpPr>
            <a:spLocks noGrp="1"/>
          </p:cNvSpPr>
          <p:nvPr>
            <p:ph type="body" idx="1"/>
          </p:nvPr>
        </p:nvSpPr>
        <p:spPr/>
        <p:txBody>
          <a:bodyPr/>
          <a:lstStyle/>
          <a:p>
            <a:pPr marL="126997" indent="0">
              <a:buNone/>
            </a:pPr>
            <a:r>
              <a:rPr lang="en-US" sz="2800" dirty="0"/>
              <a:t>New word:</a:t>
            </a:r>
          </a:p>
          <a:p>
            <a:pPr marL="126997" indent="0">
              <a:buNone/>
            </a:pPr>
            <a:r>
              <a:rPr lang="en-US" sz="2800" dirty="0"/>
              <a:t>theocracy</a:t>
            </a:r>
          </a:p>
          <a:p>
            <a:pPr marL="126997" indent="0">
              <a:buNone/>
            </a:pPr>
            <a:endParaRPr lang="en-US" sz="2800" dirty="0"/>
          </a:p>
          <a:p>
            <a:pPr marL="126997" indent="0">
              <a:buNone/>
            </a:pPr>
            <a:r>
              <a:rPr lang="en-US" sz="2800" dirty="0"/>
              <a:t>Reminding word:</a:t>
            </a:r>
          </a:p>
          <a:p>
            <a:pPr marL="126997" indent="0">
              <a:buNone/>
            </a:pPr>
            <a:r>
              <a:rPr lang="en-US" sz="2800" dirty="0"/>
              <a:t>democracy</a:t>
            </a:r>
          </a:p>
          <a:p>
            <a:pPr marL="126997" indent="0">
              <a:buNone/>
            </a:pPr>
            <a:r>
              <a:rPr lang="en-US" sz="2800" dirty="0"/>
              <a:t>theocrat</a:t>
            </a:r>
          </a:p>
          <a:p>
            <a:pPr marL="126997" indent="0">
              <a:buNone/>
            </a:pPr>
            <a:endParaRPr lang="en-US" sz="2800" dirty="0"/>
          </a:p>
          <a:p>
            <a:pPr marL="126997" indent="0">
              <a:buNone/>
            </a:pPr>
            <a:endParaRPr lang="en-US" sz="2800" dirty="0"/>
          </a:p>
        </p:txBody>
      </p:sp>
      <p:sp>
        <p:nvSpPr>
          <p:cNvPr id="13" name="Text Placeholder 12">
            <a:extLst>
              <a:ext uri="{FF2B5EF4-FFF2-40B4-BE49-F238E27FC236}">
                <a16:creationId xmlns:a16="http://schemas.microsoft.com/office/drawing/2014/main" id="{567AC6A6-0387-4A43-A68A-C9B5A2488937}"/>
              </a:ext>
            </a:extLst>
          </p:cNvPr>
          <p:cNvSpPr>
            <a:spLocks noGrp="1"/>
          </p:cNvSpPr>
          <p:nvPr>
            <p:ph type="body" idx="2"/>
          </p:nvPr>
        </p:nvSpPr>
        <p:spPr/>
        <p:txBody>
          <a:bodyPr/>
          <a:lstStyle/>
          <a:p>
            <a:endParaRPr lang="en-US"/>
          </a:p>
        </p:txBody>
      </p:sp>
      <p:pic>
        <p:nvPicPr>
          <p:cNvPr id="11" name="Content Placeholder 10" descr="A screenshot of a cell phone&#10;&#10;Description automatically generated">
            <a:extLst>
              <a:ext uri="{FF2B5EF4-FFF2-40B4-BE49-F238E27FC236}">
                <a16:creationId xmlns:a16="http://schemas.microsoft.com/office/drawing/2014/main" id="{202BCA73-4115-9240-A9EF-51C8718786D9}"/>
              </a:ext>
            </a:extLst>
          </p:cNvPr>
          <p:cNvPicPr>
            <a:picLocks noGrp="1" noChangeAspect="1"/>
          </p:cNvPicPr>
          <p:nvPr>
            <p:ph idx="4294967295"/>
          </p:nvPr>
        </p:nvPicPr>
        <p:blipFill>
          <a:blip r:embed="rId3"/>
          <a:stretch>
            <a:fillRect/>
          </a:stretch>
        </p:blipFill>
        <p:spPr>
          <a:xfrm>
            <a:off x="4663646" y="1710047"/>
            <a:ext cx="4051758" cy="4819218"/>
          </a:xfrm>
          <a:ln w="0">
            <a:solidFill>
              <a:srgbClr val="FFFF00"/>
            </a:solidFill>
          </a:ln>
        </p:spPr>
      </p:pic>
      <p:sp>
        <p:nvSpPr>
          <p:cNvPr id="14" name="Rectangle 13">
            <a:extLst>
              <a:ext uri="{FF2B5EF4-FFF2-40B4-BE49-F238E27FC236}">
                <a16:creationId xmlns:a16="http://schemas.microsoft.com/office/drawing/2014/main" id="{621D95DE-2BEA-1B43-B37B-EE42FBD7701A}"/>
              </a:ext>
            </a:extLst>
          </p:cNvPr>
          <p:cNvSpPr/>
          <p:nvPr/>
        </p:nvSpPr>
        <p:spPr>
          <a:xfrm>
            <a:off x="4692275" y="3279913"/>
            <a:ext cx="3278908" cy="77525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735A11E4-810B-5542-A869-5715CBA91699}"/>
              </a:ext>
            </a:extLst>
          </p:cNvPr>
          <p:cNvSpPr txBox="1">
            <a:spLocks/>
          </p:cNvSpPr>
          <p:nvPr/>
        </p:nvSpPr>
        <p:spPr>
          <a:xfrm>
            <a:off x="2667000" y="6610221"/>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224164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FFD6-41DE-0940-954F-163CFD9BC99B}"/>
              </a:ext>
            </a:extLst>
          </p:cNvPr>
          <p:cNvSpPr>
            <a:spLocks noGrp="1"/>
          </p:cNvSpPr>
          <p:nvPr>
            <p:ph type="title"/>
          </p:nvPr>
        </p:nvSpPr>
        <p:spPr>
          <a:xfrm>
            <a:off x="457200" y="98865"/>
            <a:ext cx="8229600" cy="803275"/>
          </a:xfrm>
        </p:spPr>
        <p:txBody>
          <a:bodyPr anchor="ctr" anchorCtr="0"/>
          <a:lstStyle/>
          <a:p>
            <a:r>
              <a:rPr lang="en-US" altLang="en-US" sz="2000" dirty="0"/>
              <a:t>The Results of the </a:t>
            </a:r>
            <a:r>
              <a:rPr lang="en-US" altLang="en-US" sz="2000" dirty="0" err="1"/>
              <a:t>LINCing</a:t>
            </a:r>
            <a:r>
              <a:rPr lang="en-US" altLang="en-US" sz="2000" dirty="0"/>
              <a:t> Routine on Student in Inclusive </a:t>
            </a:r>
            <a:br>
              <a:rPr lang="en-US" altLang="en-US" sz="2000" dirty="0"/>
            </a:br>
            <a:r>
              <a:rPr lang="en-US" altLang="en-US" sz="2000" dirty="0"/>
              <a:t>General Education Classrooms</a:t>
            </a:r>
            <a:endParaRPr lang="en-US" sz="2000" dirty="0"/>
          </a:p>
        </p:txBody>
      </p:sp>
      <p:pic>
        <p:nvPicPr>
          <p:cNvPr id="5" name="Picture 5">
            <a:extLst>
              <a:ext uri="{FF2B5EF4-FFF2-40B4-BE49-F238E27FC236}">
                <a16:creationId xmlns:a16="http://schemas.microsoft.com/office/drawing/2014/main" id="{79E35B97-11A4-D141-95F3-6A73554497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3613" y="58435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a:extLst>
              <a:ext uri="{FF2B5EF4-FFF2-40B4-BE49-F238E27FC236}">
                <a16:creationId xmlns:a16="http://schemas.microsoft.com/office/drawing/2014/main" id="{304C69D3-D846-FF48-8423-AE7F1D51646A}"/>
              </a:ext>
            </a:extLst>
          </p:cNvPr>
          <p:cNvGraphicFramePr/>
          <p:nvPr>
            <p:extLst>
              <p:ext uri="{D42A27DB-BD31-4B8C-83A1-F6EECF244321}">
                <p14:modId xmlns:p14="http://schemas.microsoft.com/office/powerpoint/2010/main" val="2880063534"/>
              </p:ext>
            </p:extLst>
          </p:nvPr>
        </p:nvGraphicFramePr>
        <p:xfrm>
          <a:off x="1410345" y="997145"/>
          <a:ext cx="7290419" cy="414829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D47F783-4752-C840-848E-C45A24B8AD9F}"/>
              </a:ext>
            </a:extLst>
          </p:cNvPr>
          <p:cNvSpPr txBox="1"/>
          <p:nvPr/>
        </p:nvSpPr>
        <p:spPr>
          <a:xfrm>
            <a:off x="235204" y="5325755"/>
            <a:ext cx="6794500" cy="954107"/>
          </a:xfrm>
          <a:prstGeom prst="rect">
            <a:avLst/>
          </a:prstGeom>
          <a:noFill/>
        </p:spPr>
        <p:txBody>
          <a:bodyPr wrap="square" rtlCol="0">
            <a:spAutoFit/>
          </a:bodyPr>
          <a:lstStyle/>
          <a:p>
            <a:r>
              <a:rPr lang="en-US" dirty="0">
                <a:solidFill>
                  <a:schemeClr val="bg1"/>
                </a:solidFill>
              </a:rPr>
              <a:t>Page 3 of </a:t>
            </a:r>
            <a:r>
              <a:rPr lang="en-US" i="1" dirty="0">
                <a:solidFill>
                  <a:schemeClr val="bg1"/>
                </a:solidFill>
              </a:rPr>
              <a:t>The Vocabulary </a:t>
            </a:r>
            <a:r>
              <a:rPr lang="en-US" i="1" dirty="0" err="1">
                <a:solidFill>
                  <a:schemeClr val="bg1"/>
                </a:solidFill>
              </a:rPr>
              <a:t>LINCing</a:t>
            </a:r>
            <a:r>
              <a:rPr lang="en-US" i="1" dirty="0">
                <a:solidFill>
                  <a:schemeClr val="bg1"/>
                </a:solidFill>
              </a:rPr>
              <a:t> Routine </a:t>
            </a:r>
            <a:r>
              <a:rPr lang="en-US" dirty="0">
                <a:solidFill>
                  <a:schemeClr val="bg1"/>
                </a:solidFill>
              </a:rPr>
              <a:t>(6</a:t>
            </a:r>
            <a:r>
              <a:rPr lang="en-US" baseline="30000" dirty="0">
                <a:solidFill>
                  <a:schemeClr val="bg1"/>
                </a:solidFill>
              </a:rPr>
              <a:t>th</a:t>
            </a:r>
            <a:r>
              <a:rPr lang="en-US" dirty="0">
                <a:solidFill>
                  <a:schemeClr val="bg1"/>
                </a:solidFill>
              </a:rPr>
              <a:t> grade Social Studies study)</a:t>
            </a:r>
          </a:p>
          <a:p>
            <a:endParaRPr lang="en-US" dirty="0">
              <a:hlinkClick r:id="rId5"/>
            </a:endParaRPr>
          </a:p>
          <a:p>
            <a:r>
              <a:rPr lang="en-US" dirty="0">
                <a:hlinkClick r:id="rId5"/>
              </a:rPr>
              <a:t>https://sim.drupal.ku.edu/sites/sim.ku.edu/files/images/general/ResearchSlides/LinkRout.pdf</a:t>
            </a:r>
            <a:r>
              <a:rPr lang="en-US" dirty="0"/>
              <a:t> </a:t>
            </a:r>
            <a:r>
              <a:rPr lang="en-US" dirty="0">
                <a:solidFill>
                  <a:schemeClr val="bg1"/>
                </a:solidFill>
              </a:rPr>
              <a:t> (9</a:t>
            </a:r>
            <a:r>
              <a:rPr lang="en-US" baseline="30000" dirty="0">
                <a:solidFill>
                  <a:schemeClr val="bg1"/>
                </a:solidFill>
              </a:rPr>
              <a:t>th</a:t>
            </a:r>
            <a:r>
              <a:rPr lang="en-US" dirty="0">
                <a:solidFill>
                  <a:schemeClr val="bg1"/>
                </a:solidFill>
              </a:rPr>
              <a:t> grade ELA Class study)</a:t>
            </a:r>
          </a:p>
        </p:txBody>
      </p:sp>
      <p:sp>
        <p:nvSpPr>
          <p:cNvPr id="3" name="TextBox 2">
            <a:extLst>
              <a:ext uri="{FF2B5EF4-FFF2-40B4-BE49-F238E27FC236}">
                <a16:creationId xmlns:a16="http://schemas.microsoft.com/office/drawing/2014/main" id="{D9019600-F63B-964B-A99F-C11CFBACAFCE}"/>
              </a:ext>
            </a:extLst>
          </p:cNvPr>
          <p:cNvSpPr txBox="1"/>
          <p:nvPr/>
        </p:nvSpPr>
        <p:spPr>
          <a:xfrm rot="16200000">
            <a:off x="32660" y="1671269"/>
            <a:ext cx="1659143" cy="523220"/>
          </a:xfrm>
          <a:prstGeom prst="rect">
            <a:avLst/>
          </a:prstGeom>
          <a:noFill/>
        </p:spPr>
        <p:txBody>
          <a:bodyPr wrap="square" rtlCol="0">
            <a:spAutoFit/>
          </a:bodyPr>
          <a:lstStyle/>
          <a:p>
            <a:pPr algn="ctr"/>
            <a:r>
              <a:rPr lang="en-US" dirty="0">
                <a:solidFill>
                  <a:schemeClr val="bg1"/>
                </a:solidFill>
              </a:rPr>
              <a:t>6</a:t>
            </a:r>
            <a:r>
              <a:rPr lang="en-US" baseline="30000" dirty="0">
                <a:solidFill>
                  <a:schemeClr val="bg1"/>
                </a:solidFill>
              </a:rPr>
              <a:t>th</a:t>
            </a:r>
            <a:r>
              <a:rPr lang="en-US" dirty="0">
                <a:solidFill>
                  <a:schemeClr val="bg1"/>
                </a:solidFill>
              </a:rPr>
              <a:t> Grade Social Studies  Class</a:t>
            </a:r>
          </a:p>
        </p:txBody>
      </p:sp>
      <p:sp>
        <p:nvSpPr>
          <p:cNvPr id="9" name="TextBox 8">
            <a:extLst>
              <a:ext uri="{FF2B5EF4-FFF2-40B4-BE49-F238E27FC236}">
                <a16:creationId xmlns:a16="http://schemas.microsoft.com/office/drawing/2014/main" id="{BDECAF47-0FCB-9A48-B2DF-D8ACFED245F2}"/>
              </a:ext>
            </a:extLst>
          </p:cNvPr>
          <p:cNvSpPr txBox="1"/>
          <p:nvPr/>
        </p:nvSpPr>
        <p:spPr>
          <a:xfrm rot="16200000">
            <a:off x="137833" y="3806123"/>
            <a:ext cx="1448799" cy="523220"/>
          </a:xfrm>
          <a:prstGeom prst="rect">
            <a:avLst/>
          </a:prstGeom>
          <a:noFill/>
        </p:spPr>
        <p:txBody>
          <a:bodyPr wrap="square" rtlCol="0">
            <a:spAutoFit/>
          </a:bodyPr>
          <a:lstStyle/>
          <a:p>
            <a:pPr algn="ctr"/>
            <a:r>
              <a:rPr lang="en-US" dirty="0">
                <a:solidFill>
                  <a:schemeClr val="bg1"/>
                </a:solidFill>
              </a:rPr>
              <a:t>9</a:t>
            </a:r>
            <a:r>
              <a:rPr lang="en-US" baseline="30000" dirty="0">
                <a:solidFill>
                  <a:schemeClr val="bg1"/>
                </a:solidFill>
              </a:rPr>
              <a:t>th</a:t>
            </a:r>
            <a:r>
              <a:rPr lang="en-US" dirty="0">
                <a:solidFill>
                  <a:schemeClr val="bg1"/>
                </a:solidFill>
              </a:rPr>
              <a:t> Grade English Class</a:t>
            </a:r>
          </a:p>
        </p:txBody>
      </p:sp>
      <p:cxnSp>
        <p:nvCxnSpPr>
          <p:cNvPr id="10" name="Straight Connector 9">
            <a:extLst>
              <a:ext uri="{FF2B5EF4-FFF2-40B4-BE49-F238E27FC236}">
                <a16:creationId xmlns:a16="http://schemas.microsoft.com/office/drawing/2014/main" id="{DC882AA7-1FF4-914D-A20E-237FA6C02AE3}"/>
              </a:ext>
            </a:extLst>
          </p:cNvPr>
          <p:cNvCxnSpPr>
            <a:cxnSpLocks/>
          </p:cNvCxnSpPr>
          <p:nvPr/>
        </p:nvCxnSpPr>
        <p:spPr>
          <a:xfrm>
            <a:off x="1410346" y="2913681"/>
            <a:ext cx="7276454"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8FABE443-F610-D64D-80C3-02708C978C8F}"/>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a:solidFill>
                  <a:schemeClr val="bg1"/>
                </a:solidFill>
                <a:latin typeface="Arial" panose="020B0604020202020204" pitchFamily="34" charset="0"/>
              </a:rPr>
              <a:t>University of Kansas Center for Research on Learning  2019</a:t>
            </a:r>
            <a:endParaRPr lang="en-US" altLang="en-US" sz="1000" kern="1200" dirty="0">
              <a:solidFill>
                <a:schemeClr val="bg1"/>
              </a:solidFill>
              <a:latin typeface="Arial" panose="020B0604020202020204" pitchFamily="34" charset="0"/>
            </a:endParaRPr>
          </a:p>
        </p:txBody>
      </p:sp>
      <p:pic>
        <p:nvPicPr>
          <p:cNvPr id="4" name="Picture 3">
            <a:extLst>
              <a:ext uri="{FF2B5EF4-FFF2-40B4-BE49-F238E27FC236}">
                <a16:creationId xmlns:a16="http://schemas.microsoft.com/office/drawing/2014/main" id="{8E3F85F5-DD91-354E-B517-9FC17515A583}"/>
              </a:ext>
            </a:extLst>
          </p:cNvPr>
          <p:cNvPicPr>
            <a:picLocks noChangeAspect="1"/>
          </p:cNvPicPr>
          <p:nvPr/>
        </p:nvPicPr>
        <p:blipFill>
          <a:blip r:embed="rId6"/>
          <a:stretch>
            <a:fillRect/>
          </a:stretch>
        </p:blipFill>
        <p:spPr>
          <a:xfrm>
            <a:off x="8053068" y="98865"/>
            <a:ext cx="980621" cy="1259615"/>
          </a:xfrm>
          <a:prstGeom prst="rect">
            <a:avLst/>
          </a:prstGeom>
        </p:spPr>
      </p:pic>
    </p:spTree>
    <p:extLst>
      <p:ext uri="{BB962C8B-B14F-4D97-AF65-F5344CB8AC3E}">
        <p14:creationId xmlns:p14="http://schemas.microsoft.com/office/powerpoint/2010/main" val="3792113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FA43-B2AA-C442-BB92-AF526ACFC6DD}"/>
              </a:ext>
            </a:extLst>
          </p:cNvPr>
          <p:cNvSpPr>
            <a:spLocks noGrp="1"/>
          </p:cNvSpPr>
          <p:nvPr>
            <p:ph type="title"/>
          </p:nvPr>
        </p:nvSpPr>
        <p:spPr/>
        <p:txBody>
          <a:bodyPr/>
          <a:lstStyle/>
          <a:p>
            <a:r>
              <a:rPr lang="en-US" sz="3200" dirty="0"/>
              <a:t>Reminding Words – Example or Nonexample?</a:t>
            </a:r>
            <a:br>
              <a:rPr lang="en-US" sz="3200" dirty="0"/>
            </a:br>
            <a:r>
              <a:rPr lang="en-US" sz="3200" dirty="0"/>
              <a:t>Poll – Example/Non-Example</a:t>
            </a:r>
          </a:p>
        </p:txBody>
      </p:sp>
      <p:sp>
        <p:nvSpPr>
          <p:cNvPr id="12" name="Text Placeholder 11">
            <a:extLst>
              <a:ext uri="{FF2B5EF4-FFF2-40B4-BE49-F238E27FC236}">
                <a16:creationId xmlns:a16="http://schemas.microsoft.com/office/drawing/2014/main" id="{BA1FF5A9-0A97-B84F-A128-8E9D65E684DB}"/>
              </a:ext>
            </a:extLst>
          </p:cNvPr>
          <p:cNvSpPr>
            <a:spLocks noGrp="1"/>
          </p:cNvSpPr>
          <p:nvPr>
            <p:ph type="body" idx="1"/>
          </p:nvPr>
        </p:nvSpPr>
        <p:spPr/>
        <p:txBody>
          <a:bodyPr/>
          <a:lstStyle/>
          <a:p>
            <a:pPr marL="126997" indent="0">
              <a:buNone/>
            </a:pPr>
            <a:r>
              <a:rPr lang="en-US" sz="2800" dirty="0"/>
              <a:t>New word:</a:t>
            </a:r>
          </a:p>
          <a:p>
            <a:pPr marL="126997" indent="0">
              <a:buNone/>
            </a:pPr>
            <a:r>
              <a:rPr lang="en-US" sz="2800" dirty="0"/>
              <a:t>reparations</a:t>
            </a:r>
          </a:p>
          <a:p>
            <a:pPr marL="126997" indent="0">
              <a:buNone/>
            </a:pPr>
            <a:endParaRPr lang="en-US" sz="2800" dirty="0"/>
          </a:p>
          <a:p>
            <a:pPr marL="126997" indent="0">
              <a:buNone/>
            </a:pPr>
            <a:r>
              <a:rPr lang="en-US" sz="2800" dirty="0"/>
              <a:t>Reminding word:</a:t>
            </a:r>
          </a:p>
          <a:p>
            <a:pPr marL="126997" indent="0">
              <a:buNone/>
            </a:pPr>
            <a:r>
              <a:rPr lang="en-US" sz="2800" dirty="0"/>
              <a:t>repair</a:t>
            </a:r>
          </a:p>
          <a:p>
            <a:pPr marL="126997" indent="0">
              <a:buNone/>
            </a:pPr>
            <a:r>
              <a:rPr lang="en-US" sz="2800" dirty="0"/>
              <a:t>nations</a:t>
            </a:r>
          </a:p>
          <a:p>
            <a:pPr marL="126997" indent="0">
              <a:buNone/>
            </a:pPr>
            <a:endParaRPr lang="en-US" sz="2800" dirty="0"/>
          </a:p>
          <a:p>
            <a:pPr marL="126997" indent="0">
              <a:buNone/>
            </a:pPr>
            <a:endParaRPr lang="en-US" sz="2800" dirty="0"/>
          </a:p>
        </p:txBody>
      </p:sp>
      <p:sp>
        <p:nvSpPr>
          <p:cNvPr id="13" name="Text Placeholder 12">
            <a:extLst>
              <a:ext uri="{FF2B5EF4-FFF2-40B4-BE49-F238E27FC236}">
                <a16:creationId xmlns:a16="http://schemas.microsoft.com/office/drawing/2014/main" id="{567AC6A6-0387-4A43-A68A-C9B5A2488937}"/>
              </a:ext>
            </a:extLst>
          </p:cNvPr>
          <p:cNvSpPr>
            <a:spLocks noGrp="1"/>
          </p:cNvSpPr>
          <p:nvPr>
            <p:ph type="body" idx="2"/>
          </p:nvPr>
        </p:nvSpPr>
        <p:spPr/>
        <p:txBody>
          <a:bodyPr/>
          <a:lstStyle/>
          <a:p>
            <a:endParaRPr lang="en-US"/>
          </a:p>
        </p:txBody>
      </p:sp>
      <p:pic>
        <p:nvPicPr>
          <p:cNvPr id="11" name="Content Placeholder 10" descr="A screenshot of a cell phone&#10;&#10;Description automatically generated">
            <a:extLst>
              <a:ext uri="{FF2B5EF4-FFF2-40B4-BE49-F238E27FC236}">
                <a16:creationId xmlns:a16="http://schemas.microsoft.com/office/drawing/2014/main" id="{202BCA73-4115-9240-A9EF-51C8718786D9}"/>
              </a:ext>
            </a:extLst>
          </p:cNvPr>
          <p:cNvPicPr>
            <a:picLocks noGrp="1" noChangeAspect="1"/>
          </p:cNvPicPr>
          <p:nvPr>
            <p:ph idx="4294967295"/>
          </p:nvPr>
        </p:nvPicPr>
        <p:blipFill>
          <a:blip r:embed="rId2"/>
          <a:stretch>
            <a:fillRect/>
          </a:stretch>
        </p:blipFill>
        <p:spPr>
          <a:xfrm>
            <a:off x="4663646" y="1710047"/>
            <a:ext cx="4051758" cy="4819218"/>
          </a:xfrm>
          <a:ln w="0">
            <a:solidFill>
              <a:srgbClr val="FFFF00"/>
            </a:solidFill>
          </a:ln>
        </p:spPr>
      </p:pic>
      <p:sp>
        <p:nvSpPr>
          <p:cNvPr id="14" name="Rectangle 13">
            <a:extLst>
              <a:ext uri="{FF2B5EF4-FFF2-40B4-BE49-F238E27FC236}">
                <a16:creationId xmlns:a16="http://schemas.microsoft.com/office/drawing/2014/main" id="{621D95DE-2BEA-1B43-B37B-EE42FBD7701A}"/>
              </a:ext>
            </a:extLst>
          </p:cNvPr>
          <p:cNvSpPr/>
          <p:nvPr/>
        </p:nvSpPr>
        <p:spPr>
          <a:xfrm>
            <a:off x="4692275" y="3279913"/>
            <a:ext cx="3278908" cy="77525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492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FA43-B2AA-C442-BB92-AF526ACFC6DD}"/>
              </a:ext>
            </a:extLst>
          </p:cNvPr>
          <p:cNvSpPr>
            <a:spLocks noGrp="1"/>
          </p:cNvSpPr>
          <p:nvPr>
            <p:ph type="title"/>
          </p:nvPr>
        </p:nvSpPr>
        <p:spPr/>
        <p:txBody>
          <a:bodyPr/>
          <a:lstStyle/>
          <a:p>
            <a:r>
              <a:rPr lang="en-US" sz="3200" dirty="0"/>
              <a:t>Reminding Words – Example or Nonexample?</a:t>
            </a:r>
            <a:br>
              <a:rPr lang="en-US" sz="3200" dirty="0"/>
            </a:br>
            <a:r>
              <a:rPr lang="en-US" sz="3200" dirty="0"/>
              <a:t>Poll – Example/Non-Example</a:t>
            </a:r>
          </a:p>
        </p:txBody>
      </p:sp>
      <p:sp>
        <p:nvSpPr>
          <p:cNvPr id="12" name="Text Placeholder 11">
            <a:extLst>
              <a:ext uri="{FF2B5EF4-FFF2-40B4-BE49-F238E27FC236}">
                <a16:creationId xmlns:a16="http://schemas.microsoft.com/office/drawing/2014/main" id="{BA1FF5A9-0A97-B84F-A128-8E9D65E684DB}"/>
              </a:ext>
            </a:extLst>
          </p:cNvPr>
          <p:cNvSpPr>
            <a:spLocks noGrp="1"/>
          </p:cNvSpPr>
          <p:nvPr>
            <p:ph type="body" idx="1"/>
          </p:nvPr>
        </p:nvSpPr>
        <p:spPr/>
        <p:txBody>
          <a:bodyPr/>
          <a:lstStyle/>
          <a:p>
            <a:pPr marL="126997" indent="0">
              <a:buNone/>
            </a:pPr>
            <a:r>
              <a:rPr lang="en-US" sz="2800" dirty="0"/>
              <a:t>New word:</a:t>
            </a:r>
          </a:p>
          <a:p>
            <a:pPr marL="126997" indent="0">
              <a:buNone/>
            </a:pPr>
            <a:r>
              <a:rPr lang="en-US" sz="2800" dirty="0"/>
              <a:t>bauble</a:t>
            </a:r>
          </a:p>
          <a:p>
            <a:pPr marL="126997" indent="0">
              <a:buNone/>
            </a:pPr>
            <a:endParaRPr lang="en-US" sz="2800" dirty="0"/>
          </a:p>
          <a:p>
            <a:pPr marL="126997" indent="0">
              <a:buNone/>
            </a:pPr>
            <a:r>
              <a:rPr lang="en-US" sz="2800" dirty="0"/>
              <a:t>Reminding word:</a:t>
            </a:r>
          </a:p>
          <a:p>
            <a:pPr marL="126997" indent="0">
              <a:buNone/>
            </a:pPr>
            <a:r>
              <a:rPr lang="en-US" sz="2800" dirty="0"/>
              <a:t>beautiful</a:t>
            </a:r>
          </a:p>
          <a:p>
            <a:pPr marL="126997" indent="0">
              <a:buNone/>
            </a:pPr>
            <a:r>
              <a:rPr lang="en-US" sz="2800" dirty="0"/>
              <a:t>bull</a:t>
            </a:r>
          </a:p>
          <a:p>
            <a:pPr marL="126997" indent="0">
              <a:buNone/>
            </a:pPr>
            <a:endParaRPr lang="en-US" sz="2800" dirty="0"/>
          </a:p>
          <a:p>
            <a:pPr marL="126997" indent="0">
              <a:buNone/>
            </a:pPr>
            <a:endParaRPr lang="en-US" sz="2800" dirty="0"/>
          </a:p>
        </p:txBody>
      </p:sp>
      <p:sp>
        <p:nvSpPr>
          <p:cNvPr id="13" name="Text Placeholder 12">
            <a:extLst>
              <a:ext uri="{FF2B5EF4-FFF2-40B4-BE49-F238E27FC236}">
                <a16:creationId xmlns:a16="http://schemas.microsoft.com/office/drawing/2014/main" id="{567AC6A6-0387-4A43-A68A-C9B5A2488937}"/>
              </a:ext>
            </a:extLst>
          </p:cNvPr>
          <p:cNvSpPr>
            <a:spLocks noGrp="1"/>
          </p:cNvSpPr>
          <p:nvPr>
            <p:ph type="body" idx="2"/>
          </p:nvPr>
        </p:nvSpPr>
        <p:spPr/>
        <p:txBody>
          <a:bodyPr/>
          <a:lstStyle/>
          <a:p>
            <a:endParaRPr lang="en-US"/>
          </a:p>
        </p:txBody>
      </p:sp>
      <p:pic>
        <p:nvPicPr>
          <p:cNvPr id="11" name="Content Placeholder 10" descr="A screenshot of a cell phone&#10;&#10;Description automatically generated">
            <a:extLst>
              <a:ext uri="{FF2B5EF4-FFF2-40B4-BE49-F238E27FC236}">
                <a16:creationId xmlns:a16="http://schemas.microsoft.com/office/drawing/2014/main" id="{202BCA73-4115-9240-A9EF-51C8718786D9}"/>
              </a:ext>
            </a:extLst>
          </p:cNvPr>
          <p:cNvPicPr>
            <a:picLocks noGrp="1" noChangeAspect="1"/>
          </p:cNvPicPr>
          <p:nvPr>
            <p:ph idx="4294967295"/>
          </p:nvPr>
        </p:nvPicPr>
        <p:blipFill>
          <a:blip r:embed="rId3"/>
          <a:stretch>
            <a:fillRect/>
          </a:stretch>
        </p:blipFill>
        <p:spPr>
          <a:xfrm>
            <a:off x="4663646" y="1710047"/>
            <a:ext cx="4051758" cy="4819218"/>
          </a:xfrm>
          <a:ln w="0">
            <a:solidFill>
              <a:srgbClr val="FFFF00"/>
            </a:solidFill>
          </a:ln>
        </p:spPr>
      </p:pic>
      <p:sp>
        <p:nvSpPr>
          <p:cNvPr id="14" name="Rectangle 13">
            <a:extLst>
              <a:ext uri="{FF2B5EF4-FFF2-40B4-BE49-F238E27FC236}">
                <a16:creationId xmlns:a16="http://schemas.microsoft.com/office/drawing/2014/main" id="{621D95DE-2BEA-1B43-B37B-EE42FBD7701A}"/>
              </a:ext>
            </a:extLst>
          </p:cNvPr>
          <p:cNvSpPr/>
          <p:nvPr/>
        </p:nvSpPr>
        <p:spPr>
          <a:xfrm>
            <a:off x="4692275" y="3279913"/>
            <a:ext cx="3278908" cy="77525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D69DB251-E0A2-2749-83DB-812B3522F7CC}"/>
              </a:ext>
            </a:extLst>
          </p:cNvPr>
          <p:cNvSpPr txBox="1">
            <a:spLocks/>
          </p:cNvSpPr>
          <p:nvPr/>
        </p:nvSpPr>
        <p:spPr>
          <a:xfrm>
            <a:off x="2667000" y="6610221"/>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40864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FA43-B2AA-C442-BB92-AF526ACFC6DD}"/>
              </a:ext>
            </a:extLst>
          </p:cNvPr>
          <p:cNvSpPr>
            <a:spLocks noGrp="1"/>
          </p:cNvSpPr>
          <p:nvPr>
            <p:ph type="title"/>
          </p:nvPr>
        </p:nvSpPr>
        <p:spPr>
          <a:xfrm>
            <a:off x="457201" y="237295"/>
            <a:ext cx="5334000" cy="1029763"/>
          </a:xfrm>
        </p:spPr>
        <p:txBody>
          <a:bodyPr anchor="ctr"/>
          <a:lstStyle/>
          <a:p>
            <a:r>
              <a:rPr lang="en-US" sz="3200" dirty="0"/>
              <a:t>Reminding Words – Your Turn</a:t>
            </a:r>
          </a:p>
        </p:txBody>
      </p:sp>
      <p:sp>
        <p:nvSpPr>
          <p:cNvPr id="12" name="Text Placeholder 11">
            <a:extLst>
              <a:ext uri="{FF2B5EF4-FFF2-40B4-BE49-F238E27FC236}">
                <a16:creationId xmlns:a16="http://schemas.microsoft.com/office/drawing/2014/main" id="{BA1FF5A9-0A97-B84F-A128-8E9D65E684DB}"/>
              </a:ext>
            </a:extLst>
          </p:cNvPr>
          <p:cNvSpPr>
            <a:spLocks noGrp="1"/>
          </p:cNvSpPr>
          <p:nvPr>
            <p:ph type="body" idx="1"/>
          </p:nvPr>
        </p:nvSpPr>
        <p:spPr>
          <a:xfrm>
            <a:off x="457200" y="1036320"/>
            <a:ext cx="3994500" cy="5584385"/>
          </a:xfrm>
        </p:spPr>
        <p:txBody>
          <a:bodyPr/>
          <a:lstStyle/>
          <a:p>
            <a:pPr marL="126997" indent="0">
              <a:buNone/>
            </a:pPr>
            <a:r>
              <a:rPr lang="en-US" sz="2400" dirty="0"/>
              <a:t>With a partner, come up with a reminding word for each of these words (or generate a list related to your content area):</a:t>
            </a:r>
          </a:p>
          <a:p>
            <a:pPr marL="641347" indent="-514350">
              <a:buFont typeface="+mj-lt"/>
              <a:buAutoNum type="arabicPeriod"/>
            </a:pPr>
            <a:r>
              <a:rPr lang="en-US" sz="2400" dirty="0"/>
              <a:t>eradicate</a:t>
            </a:r>
          </a:p>
          <a:p>
            <a:pPr marL="641347" indent="-514350">
              <a:buFont typeface="+mj-lt"/>
              <a:buAutoNum type="arabicPeriod"/>
            </a:pPr>
            <a:r>
              <a:rPr lang="en-US" sz="2400" dirty="0"/>
              <a:t>nationalism</a:t>
            </a:r>
          </a:p>
          <a:p>
            <a:pPr marL="641347" indent="-514350">
              <a:buFont typeface="+mj-lt"/>
              <a:buAutoNum type="arabicPeriod"/>
            </a:pPr>
            <a:r>
              <a:rPr lang="en-US" sz="2400" dirty="0"/>
              <a:t>unilateral</a:t>
            </a:r>
          </a:p>
          <a:p>
            <a:pPr marL="641347" indent="-514350">
              <a:buFont typeface="+mj-lt"/>
              <a:buAutoNum type="arabicPeriod"/>
            </a:pPr>
            <a:r>
              <a:rPr lang="en-US" sz="2400" dirty="0"/>
              <a:t>oppose</a:t>
            </a:r>
          </a:p>
          <a:p>
            <a:pPr marL="641347" indent="-514350">
              <a:buFont typeface="+mj-lt"/>
              <a:buAutoNum type="arabicPeriod"/>
            </a:pPr>
            <a:r>
              <a:rPr lang="en-US" sz="2400" dirty="0"/>
              <a:t>denominator</a:t>
            </a:r>
          </a:p>
          <a:p>
            <a:pPr marL="126997" indent="0">
              <a:buNone/>
            </a:pPr>
            <a:r>
              <a:rPr lang="en-US" sz="2400" dirty="0"/>
              <a:t>You will be sharing these with the whole group!</a:t>
            </a:r>
          </a:p>
          <a:p>
            <a:pPr marL="126997" indent="0">
              <a:buNone/>
            </a:pPr>
            <a:endParaRPr lang="en-US" sz="2400" dirty="0"/>
          </a:p>
          <a:p>
            <a:pPr marL="126997" indent="0">
              <a:buNone/>
            </a:pPr>
            <a:endParaRPr lang="en-US" sz="2400" dirty="0"/>
          </a:p>
        </p:txBody>
      </p:sp>
      <p:sp>
        <p:nvSpPr>
          <p:cNvPr id="13" name="Text Placeholder 12">
            <a:extLst>
              <a:ext uri="{FF2B5EF4-FFF2-40B4-BE49-F238E27FC236}">
                <a16:creationId xmlns:a16="http://schemas.microsoft.com/office/drawing/2014/main" id="{567AC6A6-0387-4A43-A68A-C9B5A2488937}"/>
              </a:ext>
            </a:extLst>
          </p:cNvPr>
          <p:cNvSpPr>
            <a:spLocks noGrp="1"/>
          </p:cNvSpPr>
          <p:nvPr>
            <p:ph type="body" idx="2"/>
          </p:nvPr>
        </p:nvSpPr>
        <p:spPr/>
        <p:txBody>
          <a:bodyPr/>
          <a:lstStyle/>
          <a:p>
            <a:endParaRPr lang="en-US"/>
          </a:p>
        </p:txBody>
      </p:sp>
      <p:pic>
        <p:nvPicPr>
          <p:cNvPr id="11" name="Content Placeholder 10" descr="A screenshot of a cell phone&#10;&#10;Description automatically generated">
            <a:extLst>
              <a:ext uri="{FF2B5EF4-FFF2-40B4-BE49-F238E27FC236}">
                <a16:creationId xmlns:a16="http://schemas.microsoft.com/office/drawing/2014/main" id="{202BCA73-4115-9240-A9EF-51C8718786D9}"/>
              </a:ext>
            </a:extLst>
          </p:cNvPr>
          <p:cNvPicPr>
            <a:picLocks noGrp="1" noChangeAspect="1"/>
          </p:cNvPicPr>
          <p:nvPr>
            <p:ph idx="4294967295"/>
          </p:nvPr>
        </p:nvPicPr>
        <p:blipFill>
          <a:blip r:embed="rId3"/>
          <a:stretch>
            <a:fillRect/>
          </a:stretch>
        </p:blipFill>
        <p:spPr>
          <a:xfrm>
            <a:off x="4663646" y="1621147"/>
            <a:ext cx="4051758" cy="4819218"/>
          </a:xfrm>
          <a:ln w="0">
            <a:solidFill>
              <a:srgbClr val="FFFF00"/>
            </a:solidFill>
          </a:ln>
        </p:spPr>
      </p:pic>
      <p:sp>
        <p:nvSpPr>
          <p:cNvPr id="14" name="Rectangle 13">
            <a:extLst>
              <a:ext uri="{FF2B5EF4-FFF2-40B4-BE49-F238E27FC236}">
                <a16:creationId xmlns:a16="http://schemas.microsoft.com/office/drawing/2014/main" id="{621D95DE-2BEA-1B43-B37B-EE42FBD7701A}"/>
              </a:ext>
            </a:extLst>
          </p:cNvPr>
          <p:cNvSpPr/>
          <p:nvPr/>
        </p:nvSpPr>
        <p:spPr>
          <a:xfrm>
            <a:off x="4692275" y="3178313"/>
            <a:ext cx="3278908" cy="77525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A26EF5F-7D20-3048-B4F5-AD5AD5C56D56}"/>
              </a:ext>
            </a:extLst>
          </p:cNvPr>
          <p:cNvSpPr/>
          <p:nvPr/>
        </p:nvSpPr>
        <p:spPr>
          <a:xfrm rot="714031">
            <a:off x="5999390" y="21666"/>
            <a:ext cx="3110676" cy="1803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Please take a screenshot of this page</a:t>
            </a:r>
          </a:p>
        </p:txBody>
      </p:sp>
      <p:sp>
        <p:nvSpPr>
          <p:cNvPr id="15" name="Footer Placeholder 4">
            <a:extLst>
              <a:ext uri="{FF2B5EF4-FFF2-40B4-BE49-F238E27FC236}">
                <a16:creationId xmlns:a16="http://schemas.microsoft.com/office/drawing/2014/main" id="{B143E2D9-9E0C-3446-95F3-A03806402EB9}"/>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334263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50">
            <a:extLst>
              <a:ext uri="{FF2B5EF4-FFF2-40B4-BE49-F238E27FC236}">
                <a16:creationId xmlns:a16="http://schemas.microsoft.com/office/drawing/2014/main" id="{D8E3BD16-A066-7D44-9E16-0411BC292455}"/>
              </a:ext>
            </a:extLst>
          </p:cNvPr>
          <p:cNvGrpSpPr>
            <a:grpSpLocks/>
          </p:cNvGrpSpPr>
          <p:nvPr/>
        </p:nvGrpSpPr>
        <p:grpSpPr bwMode="auto">
          <a:xfrm>
            <a:off x="940140" y="3730625"/>
            <a:ext cx="7502525" cy="1617663"/>
            <a:chOff x="888" y="2350"/>
            <a:chExt cx="4726" cy="1019"/>
          </a:xfrm>
        </p:grpSpPr>
        <p:grpSp>
          <p:nvGrpSpPr>
            <p:cNvPr id="58376" name="Group 51">
              <a:extLst>
                <a:ext uri="{FF2B5EF4-FFF2-40B4-BE49-F238E27FC236}">
                  <a16:creationId xmlns:a16="http://schemas.microsoft.com/office/drawing/2014/main" id="{F0620433-91FA-EB4A-8C63-4538E75545EB}"/>
                </a:ext>
              </a:extLst>
            </p:cNvPr>
            <p:cNvGrpSpPr>
              <a:grpSpLocks/>
            </p:cNvGrpSpPr>
            <p:nvPr/>
          </p:nvGrpSpPr>
          <p:grpSpPr bwMode="auto">
            <a:xfrm>
              <a:off x="888" y="2366"/>
              <a:ext cx="4726" cy="1003"/>
              <a:chOff x="288" y="720"/>
              <a:chExt cx="4608" cy="960"/>
            </a:xfrm>
          </p:grpSpPr>
          <p:sp>
            <p:nvSpPr>
              <p:cNvPr id="58413" name="AutoShape 52">
                <a:extLst>
                  <a:ext uri="{FF2B5EF4-FFF2-40B4-BE49-F238E27FC236}">
                    <a16:creationId xmlns:a16="http://schemas.microsoft.com/office/drawing/2014/main" id="{F5482EA9-9D13-734B-AA17-85CF037AFCD4}"/>
                  </a:ext>
                </a:extLst>
              </p:cNvPr>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8414" name="AutoShape 53">
                <a:extLst>
                  <a:ext uri="{FF2B5EF4-FFF2-40B4-BE49-F238E27FC236}">
                    <a16:creationId xmlns:a16="http://schemas.microsoft.com/office/drawing/2014/main" id="{24418C2C-8D58-1947-9662-A6E72AE36F14}"/>
                  </a:ext>
                </a:extLst>
              </p:cNvPr>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8415" name="AutoShape 54">
                <a:extLst>
                  <a:ext uri="{FF2B5EF4-FFF2-40B4-BE49-F238E27FC236}">
                    <a16:creationId xmlns:a16="http://schemas.microsoft.com/office/drawing/2014/main" id="{70812493-5EA6-EB4F-B89C-D9EAEA9F5B3F}"/>
                  </a:ext>
                </a:extLst>
              </p:cNvPr>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8416" name="AutoShape 55">
                <a:extLst>
                  <a:ext uri="{FF2B5EF4-FFF2-40B4-BE49-F238E27FC236}">
                    <a16:creationId xmlns:a16="http://schemas.microsoft.com/office/drawing/2014/main" id="{A2FAD6AD-6AA7-D641-ADB5-A4AC324A0235}"/>
                  </a:ext>
                </a:extLst>
              </p:cNvPr>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8417" name="AutoShape 56">
                <a:extLst>
                  <a:ext uri="{FF2B5EF4-FFF2-40B4-BE49-F238E27FC236}">
                    <a16:creationId xmlns:a16="http://schemas.microsoft.com/office/drawing/2014/main" id="{F560C60F-4314-954E-BAD3-01C5646BC7C9}"/>
                  </a:ext>
                </a:extLst>
              </p:cNvPr>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grpSp>
        <p:sp>
          <p:nvSpPr>
            <p:cNvPr id="58377" name="Oval 57">
              <a:extLst>
                <a:ext uri="{FF2B5EF4-FFF2-40B4-BE49-F238E27FC236}">
                  <a16:creationId xmlns:a16="http://schemas.microsoft.com/office/drawing/2014/main" id="{63BCF148-E8F0-CC48-A9E5-5297D6DAD89E}"/>
                </a:ext>
              </a:extLst>
            </p:cNvPr>
            <p:cNvSpPr>
              <a:spLocks noChangeArrowheads="1"/>
            </p:cNvSpPr>
            <p:nvPr/>
          </p:nvSpPr>
          <p:spPr bwMode="auto">
            <a:xfrm>
              <a:off x="924" y="2386"/>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8378" name="Text Box 58">
              <a:extLst>
                <a:ext uri="{FF2B5EF4-FFF2-40B4-BE49-F238E27FC236}">
                  <a16:creationId xmlns:a16="http://schemas.microsoft.com/office/drawing/2014/main" id="{40021028-5D48-234B-878C-2DD1093D789C}"/>
                </a:ext>
              </a:extLst>
            </p:cNvPr>
            <p:cNvSpPr txBox="1">
              <a:spLocks noChangeArrowheads="1"/>
            </p:cNvSpPr>
            <p:nvPr/>
          </p:nvSpPr>
          <p:spPr bwMode="auto">
            <a:xfrm>
              <a:off x="901" y="235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1</a:t>
              </a:r>
            </a:p>
          </p:txBody>
        </p:sp>
        <p:sp>
          <p:nvSpPr>
            <p:cNvPr id="58379" name="Oval 59">
              <a:extLst>
                <a:ext uri="{FF2B5EF4-FFF2-40B4-BE49-F238E27FC236}">
                  <a16:creationId xmlns:a16="http://schemas.microsoft.com/office/drawing/2014/main" id="{807438E0-A4B0-F240-A12E-2EEFE6879514}"/>
                </a:ext>
              </a:extLst>
            </p:cNvPr>
            <p:cNvSpPr>
              <a:spLocks noChangeArrowheads="1"/>
            </p:cNvSpPr>
            <p:nvPr/>
          </p:nvSpPr>
          <p:spPr bwMode="auto">
            <a:xfrm>
              <a:off x="919" y="2903"/>
              <a:ext cx="122" cy="12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8380" name="Text Box 60">
              <a:extLst>
                <a:ext uri="{FF2B5EF4-FFF2-40B4-BE49-F238E27FC236}">
                  <a16:creationId xmlns:a16="http://schemas.microsoft.com/office/drawing/2014/main" id="{9AADDE16-647E-214B-9225-8087D194605F}"/>
                </a:ext>
              </a:extLst>
            </p:cNvPr>
            <p:cNvSpPr txBox="1">
              <a:spLocks noChangeArrowheads="1"/>
            </p:cNvSpPr>
            <p:nvPr/>
          </p:nvSpPr>
          <p:spPr bwMode="auto">
            <a:xfrm>
              <a:off x="912" y="287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3</a:t>
              </a:r>
              <a:endParaRPr lang="en-US" altLang="en-US" sz="800"/>
            </a:p>
          </p:txBody>
        </p:sp>
        <p:sp>
          <p:nvSpPr>
            <p:cNvPr id="58381" name="Oval 61">
              <a:extLst>
                <a:ext uri="{FF2B5EF4-FFF2-40B4-BE49-F238E27FC236}">
                  <a16:creationId xmlns:a16="http://schemas.microsoft.com/office/drawing/2014/main" id="{7F82C57B-5738-9B45-98C6-93B59AA02D2D}"/>
                </a:ext>
              </a:extLst>
            </p:cNvPr>
            <p:cNvSpPr>
              <a:spLocks noChangeArrowheads="1"/>
            </p:cNvSpPr>
            <p:nvPr/>
          </p:nvSpPr>
          <p:spPr bwMode="auto">
            <a:xfrm>
              <a:off x="2136" y="2422"/>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8382" name="Text Box 62">
              <a:extLst>
                <a:ext uri="{FF2B5EF4-FFF2-40B4-BE49-F238E27FC236}">
                  <a16:creationId xmlns:a16="http://schemas.microsoft.com/office/drawing/2014/main" id="{2542D890-F941-B04A-8B45-4418079C5DB4}"/>
                </a:ext>
              </a:extLst>
            </p:cNvPr>
            <p:cNvSpPr txBox="1">
              <a:spLocks noChangeArrowheads="1"/>
            </p:cNvSpPr>
            <p:nvPr/>
          </p:nvSpPr>
          <p:spPr bwMode="auto">
            <a:xfrm>
              <a:off x="2121" y="238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4</a:t>
              </a:r>
            </a:p>
          </p:txBody>
        </p:sp>
        <p:sp>
          <p:nvSpPr>
            <p:cNvPr id="58383" name="Oval 63">
              <a:extLst>
                <a:ext uri="{FF2B5EF4-FFF2-40B4-BE49-F238E27FC236}">
                  <a16:creationId xmlns:a16="http://schemas.microsoft.com/office/drawing/2014/main" id="{06D11202-A922-DA44-872B-6D860A3B3515}"/>
                </a:ext>
              </a:extLst>
            </p:cNvPr>
            <p:cNvSpPr>
              <a:spLocks noChangeArrowheads="1"/>
            </p:cNvSpPr>
            <p:nvPr/>
          </p:nvSpPr>
          <p:spPr bwMode="auto">
            <a:xfrm>
              <a:off x="3323" y="2417"/>
              <a:ext cx="122"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8384" name="Text Box 64">
              <a:extLst>
                <a:ext uri="{FF2B5EF4-FFF2-40B4-BE49-F238E27FC236}">
                  <a16:creationId xmlns:a16="http://schemas.microsoft.com/office/drawing/2014/main" id="{49B61BE5-EF05-7F45-AAC8-F674E338414A}"/>
                </a:ext>
              </a:extLst>
            </p:cNvPr>
            <p:cNvSpPr txBox="1">
              <a:spLocks noChangeArrowheads="1"/>
            </p:cNvSpPr>
            <p:nvPr/>
          </p:nvSpPr>
          <p:spPr bwMode="auto">
            <a:xfrm>
              <a:off x="3301" y="238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5</a:t>
              </a:r>
            </a:p>
          </p:txBody>
        </p:sp>
        <p:sp>
          <p:nvSpPr>
            <p:cNvPr id="58385" name="Oval 65">
              <a:extLst>
                <a:ext uri="{FF2B5EF4-FFF2-40B4-BE49-F238E27FC236}">
                  <a16:creationId xmlns:a16="http://schemas.microsoft.com/office/drawing/2014/main" id="{79BBC152-7575-9349-8339-B49539393574}"/>
                </a:ext>
              </a:extLst>
            </p:cNvPr>
            <p:cNvSpPr>
              <a:spLocks noChangeArrowheads="1"/>
            </p:cNvSpPr>
            <p:nvPr/>
          </p:nvSpPr>
          <p:spPr bwMode="auto">
            <a:xfrm>
              <a:off x="4499" y="2417"/>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8386" name="Text Box 66">
              <a:extLst>
                <a:ext uri="{FF2B5EF4-FFF2-40B4-BE49-F238E27FC236}">
                  <a16:creationId xmlns:a16="http://schemas.microsoft.com/office/drawing/2014/main" id="{2915A812-CB08-0748-A168-803D416516DB}"/>
                </a:ext>
              </a:extLst>
            </p:cNvPr>
            <p:cNvSpPr txBox="1">
              <a:spLocks noChangeArrowheads="1"/>
            </p:cNvSpPr>
            <p:nvPr/>
          </p:nvSpPr>
          <p:spPr bwMode="auto">
            <a:xfrm>
              <a:off x="4484" y="2388"/>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2</a:t>
              </a:r>
            </a:p>
          </p:txBody>
        </p:sp>
        <p:sp>
          <p:nvSpPr>
            <p:cNvPr id="58387" name="Text Box 67">
              <a:extLst>
                <a:ext uri="{FF2B5EF4-FFF2-40B4-BE49-F238E27FC236}">
                  <a16:creationId xmlns:a16="http://schemas.microsoft.com/office/drawing/2014/main" id="{4BBF8525-DF51-694F-ACCA-8E75C1E40A0C}"/>
                </a:ext>
              </a:extLst>
            </p:cNvPr>
            <p:cNvSpPr txBox="1">
              <a:spLocks noChangeArrowheads="1"/>
            </p:cNvSpPr>
            <p:nvPr/>
          </p:nvSpPr>
          <p:spPr bwMode="auto">
            <a:xfrm>
              <a:off x="1029" y="2364"/>
              <a:ext cx="3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Term</a:t>
              </a:r>
            </a:p>
          </p:txBody>
        </p:sp>
        <p:sp>
          <p:nvSpPr>
            <p:cNvPr id="58388" name="Text Box 68">
              <a:extLst>
                <a:ext uri="{FF2B5EF4-FFF2-40B4-BE49-F238E27FC236}">
                  <a16:creationId xmlns:a16="http://schemas.microsoft.com/office/drawing/2014/main" id="{5F09EE9E-26B1-834D-97CE-344406552991}"/>
                </a:ext>
              </a:extLst>
            </p:cNvPr>
            <p:cNvSpPr txBox="1">
              <a:spLocks noChangeArrowheads="1"/>
            </p:cNvSpPr>
            <p:nvPr/>
          </p:nvSpPr>
          <p:spPr bwMode="auto">
            <a:xfrm>
              <a:off x="1009" y="2878"/>
              <a:ext cx="8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Reminding Word</a:t>
              </a:r>
            </a:p>
          </p:txBody>
        </p:sp>
        <p:sp>
          <p:nvSpPr>
            <p:cNvPr id="58389" name="Text Box 69">
              <a:extLst>
                <a:ext uri="{FF2B5EF4-FFF2-40B4-BE49-F238E27FC236}">
                  <a16:creationId xmlns:a16="http://schemas.microsoft.com/office/drawing/2014/main" id="{95B693A9-5890-3740-99B1-0604F636EDF3}"/>
                </a:ext>
              </a:extLst>
            </p:cNvPr>
            <p:cNvSpPr txBox="1">
              <a:spLocks noChangeArrowheads="1"/>
            </p:cNvSpPr>
            <p:nvPr/>
          </p:nvSpPr>
          <p:spPr bwMode="auto">
            <a:xfrm>
              <a:off x="2238" y="2390"/>
              <a:ext cx="7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LINCing Story</a:t>
              </a:r>
            </a:p>
          </p:txBody>
        </p:sp>
        <p:sp>
          <p:nvSpPr>
            <p:cNvPr id="58390" name="Text Box 70">
              <a:extLst>
                <a:ext uri="{FF2B5EF4-FFF2-40B4-BE49-F238E27FC236}">
                  <a16:creationId xmlns:a16="http://schemas.microsoft.com/office/drawing/2014/main" id="{02AA6F7F-3E2D-C848-A72D-90342EFBDEA1}"/>
                </a:ext>
              </a:extLst>
            </p:cNvPr>
            <p:cNvSpPr txBox="1">
              <a:spLocks noChangeArrowheads="1"/>
            </p:cNvSpPr>
            <p:nvPr/>
          </p:nvSpPr>
          <p:spPr bwMode="auto">
            <a:xfrm>
              <a:off x="3425" y="2395"/>
              <a:ext cx="7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LINCing Picture</a:t>
              </a:r>
            </a:p>
          </p:txBody>
        </p:sp>
        <p:sp>
          <p:nvSpPr>
            <p:cNvPr id="58391" name="Text Box 71">
              <a:extLst>
                <a:ext uri="{FF2B5EF4-FFF2-40B4-BE49-F238E27FC236}">
                  <a16:creationId xmlns:a16="http://schemas.microsoft.com/office/drawing/2014/main" id="{9F94367A-DD89-7E48-BBA4-54EF5267AF4B}"/>
                </a:ext>
              </a:extLst>
            </p:cNvPr>
            <p:cNvSpPr txBox="1">
              <a:spLocks noChangeArrowheads="1"/>
            </p:cNvSpPr>
            <p:nvPr/>
          </p:nvSpPr>
          <p:spPr bwMode="auto">
            <a:xfrm>
              <a:off x="4591" y="2390"/>
              <a:ext cx="5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Definition</a:t>
              </a:r>
            </a:p>
          </p:txBody>
        </p:sp>
        <p:sp>
          <p:nvSpPr>
            <p:cNvPr id="58392" name="Rectangle 72">
              <a:extLst>
                <a:ext uri="{FF2B5EF4-FFF2-40B4-BE49-F238E27FC236}">
                  <a16:creationId xmlns:a16="http://schemas.microsoft.com/office/drawing/2014/main" id="{7A4B34D5-2252-E143-8FFB-C5B5D09FB30C}"/>
                </a:ext>
              </a:extLst>
            </p:cNvPr>
            <p:cNvSpPr>
              <a:spLocks noChangeArrowheads="1"/>
            </p:cNvSpPr>
            <p:nvPr/>
          </p:nvSpPr>
          <p:spPr bwMode="auto">
            <a:xfrm>
              <a:off x="920" y="2408"/>
              <a:ext cx="11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30000"/>
                </a:lnSpc>
                <a:buClr>
                  <a:srgbClr val="201535"/>
                </a:buClr>
                <a:buFontTx/>
                <a:buNone/>
              </a:pPr>
              <a:r>
                <a:rPr lang="en-US" altLang="en-US" sz="2400">
                  <a:solidFill>
                    <a:srgbClr val="000000"/>
                  </a:solidFill>
                  <a:latin typeface="Sand" pitchFamily="-48" charset="0"/>
                </a:rPr>
                <a:t>palisades</a:t>
              </a:r>
              <a:endParaRPr lang="en-US" altLang="en-US" sz="2800">
                <a:solidFill>
                  <a:srgbClr val="000000"/>
                </a:solidFill>
                <a:latin typeface="Sand" pitchFamily="-48" charset="0"/>
              </a:endParaRPr>
            </a:p>
          </p:txBody>
        </p:sp>
        <p:sp>
          <p:nvSpPr>
            <p:cNvPr id="58393" name="Rectangle 73">
              <a:extLst>
                <a:ext uri="{FF2B5EF4-FFF2-40B4-BE49-F238E27FC236}">
                  <a16:creationId xmlns:a16="http://schemas.microsoft.com/office/drawing/2014/main" id="{45BFF965-1A13-1743-BCFE-07D117BB0733}"/>
                </a:ext>
              </a:extLst>
            </p:cNvPr>
            <p:cNvSpPr>
              <a:spLocks noChangeArrowheads="1"/>
            </p:cNvSpPr>
            <p:nvPr/>
          </p:nvSpPr>
          <p:spPr bwMode="auto">
            <a:xfrm>
              <a:off x="1056" y="2936"/>
              <a:ext cx="8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30000"/>
                </a:lnSpc>
                <a:buClr>
                  <a:srgbClr val="201535"/>
                </a:buClr>
                <a:buFontTx/>
                <a:buNone/>
              </a:pPr>
              <a:r>
                <a:rPr lang="en-US" altLang="en-US" sz="2800">
                  <a:solidFill>
                    <a:srgbClr val="000000"/>
                  </a:solidFill>
                  <a:latin typeface="Sand" pitchFamily="-48" charset="0"/>
                </a:rPr>
                <a:t>pal</a:t>
              </a:r>
            </a:p>
          </p:txBody>
        </p:sp>
        <p:sp>
          <p:nvSpPr>
            <p:cNvPr id="58394" name="Rectangle 74">
              <a:extLst>
                <a:ext uri="{FF2B5EF4-FFF2-40B4-BE49-F238E27FC236}">
                  <a16:creationId xmlns:a16="http://schemas.microsoft.com/office/drawing/2014/main" id="{95633C89-FFFA-BC4E-872F-0FB1C02EE564}"/>
                </a:ext>
              </a:extLst>
            </p:cNvPr>
            <p:cNvSpPr>
              <a:spLocks noChangeArrowheads="1"/>
            </p:cNvSpPr>
            <p:nvPr/>
          </p:nvSpPr>
          <p:spPr bwMode="auto">
            <a:xfrm>
              <a:off x="2104" y="2510"/>
              <a:ext cx="11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30000"/>
                </a:lnSpc>
                <a:buClr>
                  <a:srgbClr val="201535"/>
                </a:buClr>
                <a:buFontTx/>
                <a:buNone/>
              </a:pPr>
              <a:r>
                <a:rPr lang="en-US" altLang="en-US" sz="1600">
                  <a:solidFill>
                    <a:srgbClr val="000000"/>
                  </a:solidFill>
                  <a:latin typeface="Sand" pitchFamily="-48" charset="0"/>
                </a:rPr>
                <a:t>My pal, Joe, dove from the cliff into the ocean.</a:t>
              </a:r>
            </a:p>
          </p:txBody>
        </p:sp>
        <p:sp>
          <p:nvSpPr>
            <p:cNvPr id="58395" name="Rectangle 75">
              <a:extLst>
                <a:ext uri="{FF2B5EF4-FFF2-40B4-BE49-F238E27FC236}">
                  <a16:creationId xmlns:a16="http://schemas.microsoft.com/office/drawing/2014/main" id="{72050B3C-2373-B240-998B-9BC434199385}"/>
                </a:ext>
              </a:extLst>
            </p:cNvPr>
            <p:cNvSpPr>
              <a:spLocks noChangeArrowheads="1"/>
            </p:cNvSpPr>
            <p:nvPr/>
          </p:nvSpPr>
          <p:spPr bwMode="auto">
            <a:xfrm>
              <a:off x="4472" y="2506"/>
              <a:ext cx="112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30000"/>
                </a:lnSpc>
                <a:buClr>
                  <a:srgbClr val="201535"/>
                </a:buClr>
                <a:buFontTx/>
                <a:buNone/>
              </a:pPr>
              <a:r>
                <a:rPr lang="en-US" altLang="en-US" sz="1600">
                  <a:solidFill>
                    <a:srgbClr val="000000"/>
                  </a:solidFill>
                  <a:latin typeface="Sand" pitchFamily="-48" charset="0"/>
                </a:rPr>
                <a:t>A line of steep cliffs a long a river or ocean.</a:t>
              </a:r>
            </a:p>
          </p:txBody>
        </p:sp>
        <p:grpSp>
          <p:nvGrpSpPr>
            <p:cNvPr id="58396" name="Group 76">
              <a:extLst>
                <a:ext uri="{FF2B5EF4-FFF2-40B4-BE49-F238E27FC236}">
                  <a16:creationId xmlns:a16="http://schemas.microsoft.com/office/drawing/2014/main" id="{3CCCE2E7-0A95-9E40-A508-0528E364BED7}"/>
                </a:ext>
              </a:extLst>
            </p:cNvPr>
            <p:cNvGrpSpPr>
              <a:grpSpLocks/>
            </p:cNvGrpSpPr>
            <p:nvPr/>
          </p:nvGrpSpPr>
          <p:grpSpPr bwMode="auto">
            <a:xfrm>
              <a:off x="3304" y="2721"/>
              <a:ext cx="1096" cy="598"/>
              <a:chOff x="3304" y="2721"/>
              <a:chExt cx="1096" cy="598"/>
            </a:xfrm>
          </p:grpSpPr>
          <p:sp>
            <p:nvSpPr>
              <p:cNvPr id="58397" name="Freeform 77">
                <a:extLst>
                  <a:ext uri="{FF2B5EF4-FFF2-40B4-BE49-F238E27FC236}">
                    <a16:creationId xmlns:a16="http://schemas.microsoft.com/office/drawing/2014/main" id="{3B87CEE4-DDA5-B441-AC84-133FBA6C432D}"/>
                  </a:ext>
                </a:extLst>
              </p:cNvPr>
              <p:cNvSpPr>
                <a:spLocks/>
              </p:cNvSpPr>
              <p:nvPr/>
            </p:nvSpPr>
            <p:spPr bwMode="auto">
              <a:xfrm>
                <a:off x="3304" y="3056"/>
                <a:ext cx="1096" cy="60"/>
              </a:xfrm>
              <a:custGeom>
                <a:avLst/>
                <a:gdLst>
                  <a:gd name="T0" fmla="*/ 0 w 1096"/>
                  <a:gd name="T1" fmla="*/ 48 h 60"/>
                  <a:gd name="T2" fmla="*/ 24 w 1096"/>
                  <a:gd name="T3" fmla="*/ 32 h 60"/>
                  <a:gd name="T4" fmla="*/ 72 w 1096"/>
                  <a:gd name="T5" fmla="*/ 48 h 60"/>
                  <a:gd name="T6" fmla="*/ 152 w 1096"/>
                  <a:gd name="T7" fmla="*/ 24 h 60"/>
                  <a:gd name="T8" fmla="*/ 208 w 1096"/>
                  <a:gd name="T9" fmla="*/ 32 h 60"/>
                  <a:gd name="T10" fmla="*/ 256 w 1096"/>
                  <a:gd name="T11" fmla="*/ 48 h 60"/>
                  <a:gd name="T12" fmla="*/ 320 w 1096"/>
                  <a:gd name="T13" fmla="*/ 40 h 60"/>
                  <a:gd name="T14" fmla="*/ 376 w 1096"/>
                  <a:gd name="T15" fmla="*/ 24 h 60"/>
                  <a:gd name="T16" fmla="*/ 400 w 1096"/>
                  <a:gd name="T17" fmla="*/ 32 h 60"/>
                  <a:gd name="T18" fmla="*/ 448 w 1096"/>
                  <a:gd name="T19" fmla="*/ 16 h 60"/>
                  <a:gd name="T20" fmla="*/ 536 w 1096"/>
                  <a:gd name="T21" fmla="*/ 24 h 60"/>
                  <a:gd name="T22" fmla="*/ 616 w 1096"/>
                  <a:gd name="T23" fmla="*/ 40 h 60"/>
                  <a:gd name="T24" fmla="*/ 768 w 1096"/>
                  <a:gd name="T25" fmla="*/ 0 h 60"/>
                  <a:gd name="T26" fmla="*/ 848 w 1096"/>
                  <a:gd name="T27" fmla="*/ 8 h 60"/>
                  <a:gd name="T28" fmla="*/ 944 w 1096"/>
                  <a:gd name="T29" fmla="*/ 0 h 60"/>
                  <a:gd name="T30" fmla="*/ 1040 w 1096"/>
                  <a:gd name="T31" fmla="*/ 32 h 60"/>
                  <a:gd name="T32" fmla="*/ 1096 w 1096"/>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6"/>
                  <a:gd name="T52" fmla="*/ 0 h 60"/>
                  <a:gd name="T53" fmla="*/ 1096 w 109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6" h="60">
                    <a:moveTo>
                      <a:pt x="0" y="48"/>
                    </a:moveTo>
                    <a:cubicBezTo>
                      <a:pt x="8" y="42"/>
                      <a:pt x="14" y="32"/>
                      <a:pt x="24" y="32"/>
                    </a:cubicBezTo>
                    <a:cubicBezTo>
                      <a:pt x="40" y="32"/>
                      <a:pt x="72" y="48"/>
                      <a:pt x="72" y="48"/>
                    </a:cubicBezTo>
                    <a:cubicBezTo>
                      <a:pt x="130" y="28"/>
                      <a:pt x="103" y="36"/>
                      <a:pt x="152" y="24"/>
                    </a:cubicBezTo>
                    <a:cubicBezTo>
                      <a:pt x="207" y="60"/>
                      <a:pt x="141" y="25"/>
                      <a:pt x="208" y="32"/>
                    </a:cubicBezTo>
                    <a:cubicBezTo>
                      <a:pt x="224" y="33"/>
                      <a:pt x="256" y="48"/>
                      <a:pt x="256" y="48"/>
                    </a:cubicBezTo>
                    <a:cubicBezTo>
                      <a:pt x="301" y="17"/>
                      <a:pt x="255" y="40"/>
                      <a:pt x="320" y="40"/>
                    </a:cubicBezTo>
                    <a:cubicBezTo>
                      <a:pt x="330" y="40"/>
                      <a:pt x="364" y="27"/>
                      <a:pt x="376" y="24"/>
                    </a:cubicBezTo>
                    <a:cubicBezTo>
                      <a:pt x="384" y="26"/>
                      <a:pt x="391" y="32"/>
                      <a:pt x="400" y="32"/>
                    </a:cubicBezTo>
                    <a:cubicBezTo>
                      <a:pt x="416" y="30"/>
                      <a:pt x="448" y="16"/>
                      <a:pt x="448" y="16"/>
                    </a:cubicBezTo>
                    <a:cubicBezTo>
                      <a:pt x="496" y="48"/>
                      <a:pt x="448" y="24"/>
                      <a:pt x="536" y="24"/>
                    </a:cubicBezTo>
                    <a:cubicBezTo>
                      <a:pt x="563" y="24"/>
                      <a:pt x="589" y="36"/>
                      <a:pt x="616" y="40"/>
                    </a:cubicBezTo>
                    <a:cubicBezTo>
                      <a:pt x="680" y="18"/>
                      <a:pt x="693" y="8"/>
                      <a:pt x="768" y="0"/>
                    </a:cubicBezTo>
                    <a:cubicBezTo>
                      <a:pt x="800" y="8"/>
                      <a:pt x="816" y="18"/>
                      <a:pt x="848" y="8"/>
                    </a:cubicBezTo>
                    <a:cubicBezTo>
                      <a:pt x="924" y="27"/>
                      <a:pt x="894" y="37"/>
                      <a:pt x="944" y="0"/>
                    </a:cubicBezTo>
                    <a:cubicBezTo>
                      <a:pt x="975" y="15"/>
                      <a:pt x="1006" y="20"/>
                      <a:pt x="1040" y="32"/>
                    </a:cubicBezTo>
                    <a:cubicBezTo>
                      <a:pt x="1091" y="14"/>
                      <a:pt x="1076" y="27"/>
                      <a:pt x="1096" y="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98" name="Freeform 78">
                <a:extLst>
                  <a:ext uri="{FF2B5EF4-FFF2-40B4-BE49-F238E27FC236}">
                    <a16:creationId xmlns:a16="http://schemas.microsoft.com/office/drawing/2014/main" id="{D3D9B292-17F1-FB48-992F-03B970E0E10E}"/>
                  </a:ext>
                </a:extLst>
              </p:cNvPr>
              <p:cNvSpPr>
                <a:spLocks/>
              </p:cNvSpPr>
              <p:nvPr/>
            </p:nvSpPr>
            <p:spPr bwMode="auto">
              <a:xfrm>
                <a:off x="3352" y="2828"/>
                <a:ext cx="456" cy="252"/>
              </a:xfrm>
              <a:custGeom>
                <a:avLst/>
                <a:gdLst>
                  <a:gd name="T0" fmla="*/ 0 w 456"/>
                  <a:gd name="T1" fmla="*/ 36 h 252"/>
                  <a:gd name="T2" fmla="*/ 256 w 456"/>
                  <a:gd name="T3" fmla="*/ 36 h 252"/>
                  <a:gd name="T4" fmla="*/ 456 w 456"/>
                  <a:gd name="T5" fmla="*/ 252 h 252"/>
                  <a:gd name="T6" fmla="*/ 0 60000 65536"/>
                  <a:gd name="T7" fmla="*/ 0 60000 65536"/>
                  <a:gd name="T8" fmla="*/ 0 60000 65536"/>
                  <a:gd name="T9" fmla="*/ 0 w 456"/>
                  <a:gd name="T10" fmla="*/ 0 h 252"/>
                  <a:gd name="T11" fmla="*/ 456 w 456"/>
                  <a:gd name="T12" fmla="*/ 252 h 252"/>
                </a:gdLst>
                <a:ahLst/>
                <a:cxnLst>
                  <a:cxn ang="T6">
                    <a:pos x="T0" y="T1"/>
                  </a:cxn>
                  <a:cxn ang="T7">
                    <a:pos x="T2" y="T3"/>
                  </a:cxn>
                  <a:cxn ang="T8">
                    <a:pos x="T4" y="T5"/>
                  </a:cxn>
                </a:cxnLst>
                <a:rect l="T9" t="T10" r="T11" b="T12"/>
                <a:pathLst>
                  <a:path w="456" h="252">
                    <a:moveTo>
                      <a:pt x="0" y="36"/>
                    </a:moveTo>
                    <a:cubicBezTo>
                      <a:pt x="90" y="18"/>
                      <a:pt x="180" y="0"/>
                      <a:pt x="256" y="36"/>
                    </a:cubicBezTo>
                    <a:cubicBezTo>
                      <a:pt x="332" y="72"/>
                      <a:pt x="420" y="216"/>
                      <a:pt x="456" y="25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99" name="Freeform 79">
                <a:extLst>
                  <a:ext uri="{FF2B5EF4-FFF2-40B4-BE49-F238E27FC236}">
                    <a16:creationId xmlns:a16="http://schemas.microsoft.com/office/drawing/2014/main" id="{C27D84C1-F529-8749-B573-B66AC9B55710}"/>
                  </a:ext>
                </a:extLst>
              </p:cNvPr>
              <p:cNvSpPr>
                <a:spLocks/>
              </p:cNvSpPr>
              <p:nvPr/>
            </p:nvSpPr>
            <p:spPr bwMode="auto">
              <a:xfrm>
                <a:off x="3616" y="2833"/>
                <a:ext cx="424" cy="223"/>
              </a:xfrm>
              <a:custGeom>
                <a:avLst/>
                <a:gdLst>
                  <a:gd name="T0" fmla="*/ 0 w 424"/>
                  <a:gd name="T1" fmla="*/ 39 h 223"/>
                  <a:gd name="T2" fmla="*/ 248 w 424"/>
                  <a:gd name="T3" fmla="*/ 31 h 223"/>
                  <a:gd name="T4" fmla="*/ 424 w 424"/>
                  <a:gd name="T5" fmla="*/ 223 h 223"/>
                  <a:gd name="T6" fmla="*/ 0 60000 65536"/>
                  <a:gd name="T7" fmla="*/ 0 60000 65536"/>
                  <a:gd name="T8" fmla="*/ 0 60000 65536"/>
                  <a:gd name="T9" fmla="*/ 0 w 424"/>
                  <a:gd name="T10" fmla="*/ 0 h 223"/>
                  <a:gd name="T11" fmla="*/ 424 w 424"/>
                  <a:gd name="T12" fmla="*/ 223 h 223"/>
                </a:gdLst>
                <a:ahLst/>
                <a:cxnLst>
                  <a:cxn ang="T6">
                    <a:pos x="T0" y="T1"/>
                  </a:cxn>
                  <a:cxn ang="T7">
                    <a:pos x="T2" y="T3"/>
                  </a:cxn>
                  <a:cxn ang="T8">
                    <a:pos x="T4" y="T5"/>
                  </a:cxn>
                </a:cxnLst>
                <a:rect l="T9" t="T10" r="T11" b="T12"/>
                <a:pathLst>
                  <a:path w="424" h="223">
                    <a:moveTo>
                      <a:pt x="0" y="39"/>
                    </a:moveTo>
                    <a:cubicBezTo>
                      <a:pt x="88" y="19"/>
                      <a:pt x="177" y="0"/>
                      <a:pt x="248" y="31"/>
                    </a:cubicBezTo>
                    <a:cubicBezTo>
                      <a:pt x="319" y="62"/>
                      <a:pt x="395" y="191"/>
                      <a:pt x="424" y="22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400" name="Freeform 80">
                <a:extLst>
                  <a:ext uri="{FF2B5EF4-FFF2-40B4-BE49-F238E27FC236}">
                    <a16:creationId xmlns:a16="http://schemas.microsoft.com/office/drawing/2014/main" id="{88288598-088E-2544-A125-CDB4A28F32A7}"/>
                  </a:ext>
                </a:extLst>
              </p:cNvPr>
              <p:cNvSpPr>
                <a:spLocks/>
              </p:cNvSpPr>
              <p:nvPr/>
            </p:nvSpPr>
            <p:spPr bwMode="auto">
              <a:xfrm>
                <a:off x="3872" y="2848"/>
                <a:ext cx="376" cy="208"/>
              </a:xfrm>
              <a:custGeom>
                <a:avLst/>
                <a:gdLst>
                  <a:gd name="T0" fmla="*/ 0 w 376"/>
                  <a:gd name="T1" fmla="*/ 16 h 208"/>
                  <a:gd name="T2" fmla="*/ 240 w 376"/>
                  <a:gd name="T3" fmla="*/ 32 h 208"/>
                  <a:gd name="T4" fmla="*/ 376 w 376"/>
                  <a:gd name="T5" fmla="*/ 208 h 208"/>
                  <a:gd name="T6" fmla="*/ 0 60000 65536"/>
                  <a:gd name="T7" fmla="*/ 0 60000 65536"/>
                  <a:gd name="T8" fmla="*/ 0 60000 65536"/>
                  <a:gd name="T9" fmla="*/ 0 w 376"/>
                  <a:gd name="T10" fmla="*/ 0 h 208"/>
                  <a:gd name="T11" fmla="*/ 376 w 376"/>
                  <a:gd name="T12" fmla="*/ 208 h 208"/>
                </a:gdLst>
                <a:ahLst/>
                <a:cxnLst>
                  <a:cxn ang="T6">
                    <a:pos x="T0" y="T1"/>
                  </a:cxn>
                  <a:cxn ang="T7">
                    <a:pos x="T2" y="T3"/>
                  </a:cxn>
                  <a:cxn ang="T8">
                    <a:pos x="T4" y="T5"/>
                  </a:cxn>
                </a:cxnLst>
                <a:rect l="T9" t="T10" r="T11" b="T12"/>
                <a:pathLst>
                  <a:path w="376" h="208">
                    <a:moveTo>
                      <a:pt x="0" y="16"/>
                    </a:moveTo>
                    <a:cubicBezTo>
                      <a:pt x="88" y="8"/>
                      <a:pt x="177" y="0"/>
                      <a:pt x="240" y="32"/>
                    </a:cubicBezTo>
                    <a:cubicBezTo>
                      <a:pt x="303" y="64"/>
                      <a:pt x="339" y="136"/>
                      <a:pt x="376" y="2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8401" name="Group 81">
                <a:extLst>
                  <a:ext uri="{FF2B5EF4-FFF2-40B4-BE49-F238E27FC236}">
                    <a16:creationId xmlns:a16="http://schemas.microsoft.com/office/drawing/2014/main" id="{B39B9D05-646A-8841-8D9D-67FEA3287B05}"/>
                  </a:ext>
                </a:extLst>
              </p:cNvPr>
              <p:cNvGrpSpPr>
                <a:grpSpLocks/>
              </p:cNvGrpSpPr>
              <p:nvPr/>
            </p:nvGrpSpPr>
            <p:grpSpPr bwMode="auto">
              <a:xfrm rot="7137218">
                <a:off x="4137" y="2708"/>
                <a:ext cx="101" cy="195"/>
                <a:chOff x="3891" y="2672"/>
                <a:chExt cx="101" cy="195"/>
              </a:xfrm>
            </p:grpSpPr>
            <p:sp>
              <p:nvSpPr>
                <p:cNvPr id="58408" name="Oval 82">
                  <a:extLst>
                    <a:ext uri="{FF2B5EF4-FFF2-40B4-BE49-F238E27FC236}">
                      <a16:creationId xmlns:a16="http://schemas.microsoft.com/office/drawing/2014/main" id="{993F82FC-631B-E643-8FE2-AAB3BA0B9287}"/>
                    </a:ext>
                  </a:extLst>
                </p:cNvPr>
                <p:cNvSpPr>
                  <a:spLocks noChangeArrowheads="1"/>
                </p:cNvSpPr>
                <p:nvPr/>
              </p:nvSpPr>
              <p:spPr bwMode="auto">
                <a:xfrm>
                  <a:off x="3920" y="2672"/>
                  <a:ext cx="56" cy="5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8409" name="Line 83">
                  <a:extLst>
                    <a:ext uri="{FF2B5EF4-FFF2-40B4-BE49-F238E27FC236}">
                      <a16:creationId xmlns:a16="http://schemas.microsoft.com/office/drawing/2014/main" id="{255482B5-42DB-064D-9CB9-065D53BB41AD}"/>
                    </a:ext>
                  </a:extLst>
                </p:cNvPr>
                <p:cNvSpPr>
                  <a:spLocks noChangeShapeType="1"/>
                </p:cNvSpPr>
                <p:nvPr/>
              </p:nvSpPr>
              <p:spPr bwMode="auto">
                <a:xfrm>
                  <a:off x="3947" y="2731"/>
                  <a:ext cx="0" cy="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0" name="Line 84">
                  <a:extLst>
                    <a:ext uri="{FF2B5EF4-FFF2-40B4-BE49-F238E27FC236}">
                      <a16:creationId xmlns:a16="http://schemas.microsoft.com/office/drawing/2014/main" id="{E5FECBAC-9B58-5C47-A73F-E4955808FDE1}"/>
                    </a:ext>
                  </a:extLst>
                </p:cNvPr>
                <p:cNvSpPr>
                  <a:spLocks noChangeShapeType="1"/>
                </p:cNvSpPr>
                <p:nvPr/>
              </p:nvSpPr>
              <p:spPr bwMode="auto">
                <a:xfrm flipH="1">
                  <a:off x="3891" y="2821"/>
                  <a:ext cx="56"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1" name="Line 85">
                  <a:extLst>
                    <a:ext uri="{FF2B5EF4-FFF2-40B4-BE49-F238E27FC236}">
                      <a16:creationId xmlns:a16="http://schemas.microsoft.com/office/drawing/2014/main" id="{D3D1E2D0-4305-C54B-85EF-B53033190501}"/>
                    </a:ext>
                  </a:extLst>
                </p:cNvPr>
                <p:cNvSpPr>
                  <a:spLocks noChangeShapeType="1"/>
                </p:cNvSpPr>
                <p:nvPr/>
              </p:nvSpPr>
              <p:spPr bwMode="auto">
                <a:xfrm>
                  <a:off x="3949" y="2821"/>
                  <a:ext cx="40"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2" name="Line 86">
                  <a:extLst>
                    <a:ext uri="{FF2B5EF4-FFF2-40B4-BE49-F238E27FC236}">
                      <a16:creationId xmlns:a16="http://schemas.microsoft.com/office/drawing/2014/main" id="{7BB40DFE-A4F8-3E4A-BD47-D542C026D541}"/>
                    </a:ext>
                  </a:extLst>
                </p:cNvPr>
                <p:cNvSpPr>
                  <a:spLocks noChangeShapeType="1"/>
                </p:cNvSpPr>
                <p:nvPr/>
              </p:nvSpPr>
              <p:spPr bwMode="auto">
                <a:xfrm>
                  <a:off x="3912" y="2763"/>
                  <a:ext cx="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8402" name="Freeform 87">
                <a:extLst>
                  <a:ext uri="{FF2B5EF4-FFF2-40B4-BE49-F238E27FC236}">
                    <a16:creationId xmlns:a16="http://schemas.microsoft.com/office/drawing/2014/main" id="{D761C965-1ABB-0A44-AD4C-3E8D6EFA8EAA}"/>
                  </a:ext>
                </a:extLst>
              </p:cNvPr>
              <p:cNvSpPr>
                <a:spLocks/>
              </p:cNvSpPr>
              <p:nvPr/>
            </p:nvSpPr>
            <p:spPr bwMode="auto">
              <a:xfrm>
                <a:off x="3790" y="2721"/>
                <a:ext cx="277" cy="105"/>
              </a:xfrm>
              <a:custGeom>
                <a:avLst/>
                <a:gdLst>
                  <a:gd name="T0" fmla="*/ 0 w 240"/>
                  <a:gd name="T1" fmla="*/ 328 h 79"/>
                  <a:gd name="T2" fmla="*/ 218 w 240"/>
                  <a:gd name="T3" fmla="*/ 41 h 79"/>
                  <a:gd name="T4" fmla="*/ 492 w 240"/>
                  <a:gd name="T5" fmla="*/ 86 h 79"/>
                  <a:gd name="T6" fmla="*/ 0 60000 65536"/>
                  <a:gd name="T7" fmla="*/ 0 60000 65536"/>
                  <a:gd name="T8" fmla="*/ 0 60000 65536"/>
                  <a:gd name="T9" fmla="*/ 0 w 240"/>
                  <a:gd name="T10" fmla="*/ 0 h 79"/>
                  <a:gd name="T11" fmla="*/ 240 w 240"/>
                  <a:gd name="T12" fmla="*/ 79 h 79"/>
                </a:gdLst>
                <a:ahLst/>
                <a:cxnLst>
                  <a:cxn ang="T6">
                    <a:pos x="T0" y="T1"/>
                  </a:cxn>
                  <a:cxn ang="T7">
                    <a:pos x="T2" y="T3"/>
                  </a:cxn>
                  <a:cxn ang="T8">
                    <a:pos x="T4" y="T5"/>
                  </a:cxn>
                </a:cxnLst>
                <a:rect l="T9" t="T10" r="T11" b="T12"/>
                <a:pathLst>
                  <a:path w="240" h="79">
                    <a:moveTo>
                      <a:pt x="0" y="79"/>
                    </a:moveTo>
                    <a:cubicBezTo>
                      <a:pt x="33" y="49"/>
                      <a:pt x="67" y="20"/>
                      <a:pt x="107" y="10"/>
                    </a:cubicBezTo>
                    <a:cubicBezTo>
                      <a:pt x="147" y="0"/>
                      <a:pt x="193" y="10"/>
                      <a:pt x="240" y="21"/>
                    </a:cubicBezTo>
                  </a:path>
                </a:pathLst>
              </a:custGeom>
              <a:noFill/>
              <a:ln w="12700">
                <a:solidFill>
                  <a:srgbClr val="00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403" name="Freeform 88">
                <a:extLst>
                  <a:ext uri="{FF2B5EF4-FFF2-40B4-BE49-F238E27FC236}">
                    <a16:creationId xmlns:a16="http://schemas.microsoft.com/office/drawing/2014/main" id="{293ADFD0-E28B-0544-85FD-342A2F911C47}"/>
                  </a:ext>
                </a:extLst>
              </p:cNvPr>
              <p:cNvSpPr>
                <a:spLocks/>
              </p:cNvSpPr>
              <p:nvPr/>
            </p:nvSpPr>
            <p:spPr bwMode="auto">
              <a:xfrm>
                <a:off x="3445" y="3195"/>
                <a:ext cx="64" cy="22"/>
              </a:xfrm>
              <a:custGeom>
                <a:avLst/>
                <a:gdLst>
                  <a:gd name="T0" fmla="*/ 0 w 64"/>
                  <a:gd name="T1" fmla="*/ 16 h 22"/>
                  <a:gd name="T2" fmla="*/ 16 w 64"/>
                  <a:gd name="T3" fmla="*/ 0 h 22"/>
                  <a:gd name="T4" fmla="*/ 32 w 64"/>
                  <a:gd name="T5" fmla="*/ 16 h 22"/>
                  <a:gd name="T6" fmla="*/ 64 w 64"/>
                  <a:gd name="T7" fmla="*/ 21 h 22"/>
                  <a:gd name="T8" fmla="*/ 0 60000 65536"/>
                  <a:gd name="T9" fmla="*/ 0 60000 65536"/>
                  <a:gd name="T10" fmla="*/ 0 60000 65536"/>
                  <a:gd name="T11" fmla="*/ 0 60000 65536"/>
                  <a:gd name="T12" fmla="*/ 0 w 64"/>
                  <a:gd name="T13" fmla="*/ 0 h 22"/>
                  <a:gd name="T14" fmla="*/ 64 w 64"/>
                  <a:gd name="T15" fmla="*/ 22 h 22"/>
                </a:gdLst>
                <a:ahLst/>
                <a:cxnLst>
                  <a:cxn ang="T8">
                    <a:pos x="T0" y="T1"/>
                  </a:cxn>
                  <a:cxn ang="T9">
                    <a:pos x="T2" y="T3"/>
                  </a:cxn>
                  <a:cxn ang="T10">
                    <a:pos x="T4" y="T5"/>
                  </a:cxn>
                  <a:cxn ang="T11">
                    <a:pos x="T6" y="T7"/>
                  </a:cxn>
                </a:cxnLst>
                <a:rect l="T12" t="T13" r="T14" b="T15"/>
                <a:pathLst>
                  <a:path w="64" h="22">
                    <a:moveTo>
                      <a:pt x="0" y="16"/>
                    </a:moveTo>
                    <a:cubicBezTo>
                      <a:pt x="5" y="10"/>
                      <a:pt x="8" y="0"/>
                      <a:pt x="16" y="0"/>
                    </a:cubicBezTo>
                    <a:cubicBezTo>
                      <a:pt x="23" y="0"/>
                      <a:pt x="25" y="11"/>
                      <a:pt x="32" y="16"/>
                    </a:cubicBezTo>
                    <a:cubicBezTo>
                      <a:pt x="42" y="22"/>
                      <a:pt x="52" y="21"/>
                      <a:pt x="64" y="2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404" name="Freeform 89">
                <a:extLst>
                  <a:ext uri="{FF2B5EF4-FFF2-40B4-BE49-F238E27FC236}">
                    <a16:creationId xmlns:a16="http://schemas.microsoft.com/office/drawing/2014/main" id="{F8FCBCA4-C45A-F84B-8CED-78B4693DBD4B}"/>
                  </a:ext>
                </a:extLst>
              </p:cNvPr>
              <p:cNvSpPr>
                <a:spLocks/>
              </p:cNvSpPr>
              <p:nvPr/>
            </p:nvSpPr>
            <p:spPr bwMode="auto">
              <a:xfrm>
                <a:off x="3792" y="3199"/>
                <a:ext cx="197" cy="27"/>
              </a:xfrm>
              <a:custGeom>
                <a:avLst/>
                <a:gdLst>
                  <a:gd name="T0" fmla="*/ 0 w 197"/>
                  <a:gd name="T1" fmla="*/ 12 h 27"/>
                  <a:gd name="T2" fmla="*/ 69 w 197"/>
                  <a:gd name="T3" fmla="*/ 12 h 27"/>
                  <a:gd name="T4" fmla="*/ 128 w 197"/>
                  <a:gd name="T5" fmla="*/ 6 h 27"/>
                  <a:gd name="T6" fmla="*/ 197 w 197"/>
                  <a:gd name="T7" fmla="*/ 17 h 27"/>
                  <a:gd name="T8" fmla="*/ 0 60000 65536"/>
                  <a:gd name="T9" fmla="*/ 0 60000 65536"/>
                  <a:gd name="T10" fmla="*/ 0 60000 65536"/>
                  <a:gd name="T11" fmla="*/ 0 60000 65536"/>
                  <a:gd name="T12" fmla="*/ 0 w 197"/>
                  <a:gd name="T13" fmla="*/ 0 h 27"/>
                  <a:gd name="T14" fmla="*/ 197 w 197"/>
                  <a:gd name="T15" fmla="*/ 27 h 27"/>
                </a:gdLst>
                <a:ahLst/>
                <a:cxnLst>
                  <a:cxn ang="T8">
                    <a:pos x="T0" y="T1"/>
                  </a:cxn>
                  <a:cxn ang="T9">
                    <a:pos x="T2" y="T3"/>
                  </a:cxn>
                  <a:cxn ang="T10">
                    <a:pos x="T4" y="T5"/>
                  </a:cxn>
                  <a:cxn ang="T11">
                    <a:pos x="T6" y="T7"/>
                  </a:cxn>
                </a:cxnLst>
                <a:rect l="T12" t="T13" r="T14" b="T15"/>
                <a:pathLst>
                  <a:path w="197" h="27">
                    <a:moveTo>
                      <a:pt x="0" y="12"/>
                    </a:moveTo>
                    <a:cubicBezTo>
                      <a:pt x="28" y="1"/>
                      <a:pt x="41" y="1"/>
                      <a:pt x="69" y="12"/>
                    </a:cubicBezTo>
                    <a:cubicBezTo>
                      <a:pt x="93" y="5"/>
                      <a:pt x="102" y="0"/>
                      <a:pt x="128" y="6"/>
                    </a:cubicBezTo>
                    <a:cubicBezTo>
                      <a:pt x="158" y="27"/>
                      <a:pt x="137" y="17"/>
                      <a:pt x="197" y="1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405" name="Freeform 90">
                <a:extLst>
                  <a:ext uri="{FF2B5EF4-FFF2-40B4-BE49-F238E27FC236}">
                    <a16:creationId xmlns:a16="http://schemas.microsoft.com/office/drawing/2014/main" id="{60356E11-32F4-EA4C-BA4E-451E969741B4}"/>
                  </a:ext>
                </a:extLst>
              </p:cNvPr>
              <p:cNvSpPr>
                <a:spLocks/>
              </p:cNvSpPr>
              <p:nvPr/>
            </p:nvSpPr>
            <p:spPr bwMode="auto">
              <a:xfrm>
                <a:off x="4128" y="3137"/>
                <a:ext cx="69" cy="15"/>
              </a:xfrm>
              <a:custGeom>
                <a:avLst/>
                <a:gdLst>
                  <a:gd name="T0" fmla="*/ 0 w 69"/>
                  <a:gd name="T1" fmla="*/ 15 h 15"/>
                  <a:gd name="T2" fmla="*/ 48 w 69"/>
                  <a:gd name="T3" fmla="*/ 15 h 15"/>
                  <a:gd name="T4" fmla="*/ 69 w 69"/>
                  <a:gd name="T5" fmla="*/ 15 h 15"/>
                  <a:gd name="T6" fmla="*/ 0 60000 65536"/>
                  <a:gd name="T7" fmla="*/ 0 60000 65536"/>
                  <a:gd name="T8" fmla="*/ 0 60000 65536"/>
                  <a:gd name="T9" fmla="*/ 0 w 69"/>
                  <a:gd name="T10" fmla="*/ 0 h 15"/>
                  <a:gd name="T11" fmla="*/ 69 w 69"/>
                  <a:gd name="T12" fmla="*/ 15 h 15"/>
                </a:gdLst>
                <a:ahLst/>
                <a:cxnLst>
                  <a:cxn ang="T6">
                    <a:pos x="T0" y="T1"/>
                  </a:cxn>
                  <a:cxn ang="T7">
                    <a:pos x="T2" y="T3"/>
                  </a:cxn>
                  <a:cxn ang="T8">
                    <a:pos x="T4" y="T5"/>
                  </a:cxn>
                </a:cxnLst>
                <a:rect l="T9" t="T10" r="T11" b="T12"/>
                <a:pathLst>
                  <a:path w="69" h="15">
                    <a:moveTo>
                      <a:pt x="0" y="15"/>
                    </a:moveTo>
                    <a:cubicBezTo>
                      <a:pt x="21" y="0"/>
                      <a:pt x="24" y="7"/>
                      <a:pt x="48" y="15"/>
                    </a:cubicBezTo>
                    <a:cubicBezTo>
                      <a:pt x="66" y="9"/>
                      <a:pt x="60" y="6"/>
                      <a:pt x="69"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406" name="Freeform 91">
                <a:extLst>
                  <a:ext uri="{FF2B5EF4-FFF2-40B4-BE49-F238E27FC236}">
                    <a16:creationId xmlns:a16="http://schemas.microsoft.com/office/drawing/2014/main" id="{76FBC7C0-F9B1-7343-8320-119CA4C3D9FF}"/>
                  </a:ext>
                </a:extLst>
              </p:cNvPr>
              <p:cNvSpPr>
                <a:spLocks/>
              </p:cNvSpPr>
              <p:nvPr/>
            </p:nvSpPr>
            <p:spPr bwMode="auto">
              <a:xfrm>
                <a:off x="4059" y="3292"/>
                <a:ext cx="101" cy="27"/>
              </a:xfrm>
              <a:custGeom>
                <a:avLst/>
                <a:gdLst>
                  <a:gd name="T0" fmla="*/ 0 w 101"/>
                  <a:gd name="T1" fmla="*/ 15 h 27"/>
                  <a:gd name="T2" fmla="*/ 53 w 101"/>
                  <a:gd name="T3" fmla="*/ 4 h 27"/>
                  <a:gd name="T4" fmla="*/ 85 w 101"/>
                  <a:gd name="T5" fmla="*/ 9 h 27"/>
                  <a:gd name="T6" fmla="*/ 101 w 101"/>
                  <a:gd name="T7" fmla="*/ 15 h 27"/>
                  <a:gd name="T8" fmla="*/ 0 60000 65536"/>
                  <a:gd name="T9" fmla="*/ 0 60000 65536"/>
                  <a:gd name="T10" fmla="*/ 0 60000 65536"/>
                  <a:gd name="T11" fmla="*/ 0 60000 65536"/>
                  <a:gd name="T12" fmla="*/ 0 w 101"/>
                  <a:gd name="T13" fmla="*/ 0 h 27"/>
                  <a:gd name="T14" fmla="*/ 101 w 101"/>
                  <a:gd name="T15" fmla="*/ 27 h 27"/>
                </a:gdLst>
                <a:ahLst/>
                <a:cxnLst>
                  <a:cxn ang="T8">
                    <a:pos x="T0" y="T1"/>
                  </a:cxn>
                  <a:cxn ang="T9">
                    <a:pos x="T2" y="T3"/>
                  </a:cxn>
                  <a:cxn ang="T10">
                    <a:pos x="T4" y="T5"/>
                  </a:cxn>
                  <a:cxn ang="T11">
                    <a:pos x="T6" y="T7"/>
                  </a:cxn>
                </a:cxnLst>
                <a:rect l="T12" t="T13" r="T14" b="T15"/>
                <a:pathLst>
                  <a:path w="101" h="27">
                    <a:moveTo>
                      <a:pt x="0" y="15"/>
                    </a:moveTo>
                    <a:cubicBezTo>
                      <a:pt x="20" y="0"/>
                      <a:pt x="28" y="9"/>
                      <a:pt x="53" y="4"/>
                    </a:cubicBezTo>
                    <a:cubicBezTo>
                      <a:pt x="87" y="27"/>
                      <a:pt x="50" y="9"/>
                      <a:pt x="85" y="9"/>
                    </a:cubicBezTo>
                    <a:cubicBezTo>
                      <a:pt x="90" y="9"/>
                      <a:pt x="101" y="15"/>
                      <a:pt x="10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407" name="Freeform 92">
                <a:extLst>
                  <a:ext uri="{FF2B5EF4-FFF2-40B4-BE49-F238E27FC236}">
                    <a16:creationId xmlns:a16="http://schemas.microsoft.com/office/drawing/2014/main" id="{99268BA8-7716-B44A-9B79-6358BA40B068}"/>
                  </a:ext>
                </a:extLst>
              </p:cNvPr>
              <p:cNvSpPr>
                <a:spLocks/>
              </p:cNvSpPr>
              <p:nvPr/>
            </p:nvSpPr>
            <p:spPr bwMode="auto">
              <a:xfrm>
                <a:off x="3589" y="3270"/>
                <a:ext cx="91" cy="26"/>
              </a:xfrm>
              <a:custGeom>
                <a:avLst/>
                <a:gdLst>
                  <a:gd name="T0" fmla="*/ 0 w 91"/>
                  <a:gd name="T1" fmla="*/ 15 h 26"/>
                  <a:gd name="T2" fmla="*/ 43 w 91"/>
                  <a:gd name="T3" fmla="*/ 26 h 26"/>
                  <a:gd name="T4" fmla="*/ 91 w 91"/>
                  <a:gd name="T5" fmla="*/ 15 h 26"/>
                  <a:gd name="T6" fmla="*/ 0 60000 65536"/>
                  <a:gd name="T7" fmla="*/ 0 60000 65536"/>
                  <a:gd name="T8" fmla="*/ 0 60000 65536"/>
                  <a:gd name="T9" fmla="*/ 0 w 91"/>
                  <a:gd name="T10" fmla="*/ 0 h 26"/>
                  <a:gd name="T11" fmla="*/ 91 w 91"/>
                  <a:gd name="T12" fmla="*/ 26 h 26"/>
                </a:gdLst>
                <a:ahLst/>
                <a:cxnLst>
                  <a:cxn ang="T6">
                    <a:pos x="T0" y="T1"/>
                  </a:cxn>
                  <a:cxn ang="T7">
                    <a:pos x="T2" y="T3"/>
                  </a:cxn>
                  <a:cxn ang="T8">
                    <a:pos x="T4" y="T5"/>
                  </a:cxn>
                </a:cxnLst>
                <a:rect l="T9" t="T10" r="T11" b="T12"/>
                <a:pathLst>
                  <a:path w="91" h="26">
                    <a:moveTo>
                      <a:pt x="0" y="15"/>
                    </a:moveTo>
                    <a:cubicBezTo>
                      <a:pt x="22" y="0"/>
                      <a:pt x="28" y="4"/>
                      <a:pt x="43" y="26"/>
                    </a:cubicBezTo>
                    <a:cubicBezTo>
                      <a:pt x="59" y="22"/>
                      <a:pt x="74" y="15"/>
                      <a:pt x="9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8371" name="Rectangle 2">
            <a:extLst>
              <a:ext uri="{FF2B5EF4-FFF2-40B4-BE49-F238E27FC236}">
                <a16:creationId xmlns:a16="http://schemas.microsoft.com/office/drawing/2014/main" id="{9E15A331-D398-0040-86FA-CA43256EDC89}"/>
              </a:ext>
            </a:extLst>
          </p:cNvPr>
          <p:cNvSpPr>
            <a:spLocks noGrp="1" noChangeArrowheads="1"/>
          </p:cNvSpPr>
          <p:nvPr>
            <p:ph type="title"/>
          </p:nvPr>
        </p:nvSpPr>
        <p:spPr/>
        <p:txBody>
          <a:bodyPr/>
          <a:lstStyle/>
          <a:p>
            <a:pPr algn="ctr" eaLnBrk="1" hangingPunct="1"/>
            <a:r>
              <a:rPr lang="en-US" altLang="en-US" dirty="0"/>
              <a:t>Section 4 of the LINCS Table</a:t>
            </a:r>
          </a:p>
        </p:txBody>
      </p:sp>
      <p:sp>
        <p:nvSpPr>
          <p:cNvPr id="58372" name="Rectangle 3">
            <a:extLst>
              <a:ext uri="{FF2B5EF4-FFF2-40B4-BE49-F238E27FC236}">
                <a16:creationId xmlns:a16="http://schemas.microsoft.com/office/drawing/2014/main" id="{62273577-2FD7-B546-BDBC-6B5197508588}"/>
              </a:ext>
            </a:extLst>
          </p:cNvPr>
          <p:cNvSpPr>
            <a:spLocks noGrp="1" noChangeArrowheads="1"/>
          </p:cNvSpPr>
          <p:nvPr>
            <p:ph type="body" idx="1"/>
          </p:nvPr>
        </p:nvSpPr>
        <p:spPr/>
        <p:txBody>
          <a:bodyPr/>
          <a:lstStyle/>
          <a:p>
            <a:pPr algn="ctr" eaLnBrk="1" hangingPunct="1">
              <a:buFontTx/>
              <a:buNone/>
            </a:pPr>
            <a:r>
              <a:rPr lang="en-US" altLang="en-US" sz="3500" b="1">
                <a:solidFill>
                  <a:srgbClr val="000000"/>
                </a:solidFill>
              </a:rPr>
              <a:t>The LINCing Story</a:t>
            </a:r>
            <a:endParaRPr lang="en-US" altLang="en-US">
              <a:solidFill>
                <a:srgbClr val="000000"/>
              </a:solidFill>
            </a:endParaRPr>
          </a:p>
          <a:p>
            <a:pPr algn="ctr" eaLnBrk="1" hangingPunct="1">
              <a:buFontTx/>
              <a:buNone/>
            </a:pPr>
            <a:r>
              <a:rPr lang="en-US" altLang="en-US" sz="2200">
                <a:solidFill>
                  <a:srgbClr val="000000"/>
                </a:solidFill>
              </a:rPr>
              <a:t>A phrase or sentence that connects—or links—the definition of the new term to the Reminding Word.</a:t>
            </a:r>
            <a:endParaRPr lang="en-US" altLang="en-US">
              <a:solidFill>
                <a:srgbClr val="000000"/>
              </a:solidFill>
            </a:endParaRPr>
          </a:p>
        </p:txBody>
      </p:sp>
      <p:sp>
        <p:nvSpPr>
          <p:cNvPr id="58373" name="AutoShape 48">
            <a:extLst>
              <a:ext uri="{FF2B5EF4-FFF2-40B4-BE49-F238E27FC236}">
                <a16:creationId xmlns:a16="http://schemas.microsoft.com/office/drawing/2014/main" id="{13189369-6AFB-D842-B7A6-2C10FDE0022C}"/>
              </a:ext>
            </a:extLst>
          </p:cNvPr>
          <p:cNvSpPr>
            <a:spLocks noChangeArrowheads="1"/>
          </p:cNvSpPr>
          <p:nvPr/>
        </p:nvSpPr>
        <p:spPr bwMode="auto">
          <a:xfrm>
            <a:off x="2807040" y="3765550"/>
            <a:ext cx="1854200" cy="1593850"/>
          </a:xfrm>
          <a:prstGeom prst="roundRect">
            <a:avLst>
              <a:gd name="adj" fmla="val 16667"/>
            </a:avLst>
          </a:prstGeom>
          <a:noFill/>
          <a:ln w="730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58374" name="Line 49">
            <a:extLst>
              <a:ext uri="{FF2B5EF4-FFF2-40B4-BE49-F238E27FC236}">
                <a16:creationId xmlns:a16="http://schemas.microsoft.com/office/drawing/2014/main" id="{0E356111-DED6-DA4A-A44D-3E142985F739}"/>
              </a:ext>
            </a:extLst>
          </p:cNvPr>
          <p:cNvSpPr>
            <a:spLocks noChangeShapeType="1"/>
          </p:cNvSpPr>
          <p:nvPr/>
        </p:nvSpPr>
        <p:spPr bwMode="auto">
          <a:xfrm flipV="1">
            <a:off x="4343740" y="3140075"/>
            <a:ext cx="317500" cy="577850"/>
          </a:xfrm>
          <a:prstGeom prst="line">
            <a:avLst/>
          </a:prstGeom>
          <a:noFill/>
          <a:ln w="508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375" name="Picture 50">
            <a:extLst>
              <a:ext uri="{FF2B5EF4-FFF2-40B4-BE49-F238E27FC236}">
                <a16:creationId xmlns:a16="http://schemas.microsoft.com/office/drawing/2014/main" id="{ADBEE45E-1288-4846-82C7-DDDB6D1CD5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ooter Placeholder 4">
            <a:extLst>
              <a:ext uri="{FF2B5EF4-FFF2-40B4-BE49-F238E27FC236}">
                <a16:creationId xmlns:a16="http://schemas.microsoft.com/office/drawing/2014/main" id="{88F9E7E0-FAA1-7448-816A-767D918CABE0}"/>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algn="ctr" eaLnBrk="0" fontAlgn="base" hangingPunct="0">
              <a:spcBef>
                <a:spcPct val="0"/>
              </a:spcBef>
              <a:spcAft>
                <a:spcPct val="0"/>
              </a:spcAft>
              <a:buClrTx/>
              <a:buFontTx/>
              <a:buNone/>
            </a:pPr>
            <a:r>
              <a:rPr lang="en-US" altLang="en-US" sz="1000" kern="1200" dirty="0">
                <a:solidFill>
                  <a:schemeClr val="tx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3619809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9">
            <a:extLst>
              <a:ext uri="{FF2B5EF4-FFF2-40B4-BE49-F238E27FC236}">
                <a16:creationId xmlns:a16="http://schemas.microsoft.com/office/drawing/2014/main" id="{BC94B522-A278-464D-892A-7BFA2F15821B}"/>
              </a:ext>
            </a:extLst>
          </p:cNvPr>
          <p:cNvSpPr>
            <a:spLocks noGrp="1" noChangeArrowheads="1"/>
          </p:cNvSpPr>
          <p:nvPr>
            <p:ph type="title"/>
          </p:nvPr>
        </p:nvSpPr>
        <p:spPr/>
        <p:txBody>
          <a:bodyPr anchor="ctr"/>
          <a:lstStyle/>
          <a:p>
            <a:pPr eaLnBrk="1" hangingPunct="1"/>
            <a:r>
              <a:rPr lang="en-US" altLang="en-US" sz="4400" dirty="0"/>
              <a:t>An Effective </a:t>
            </a:r>
            <a:r>
              <a:rPr lang="en-US" altLang="en-US" sz="4400" dirty="0" err="1"/>
              <a:t>LINCing</a:t>
            </a:r>
            <a:r>
              <a:rPr lang="en-US" altLang="en-US" sz="4400" dirty="0"/>
              <a:t> Story</a:t>
            </a:r>
          </a:p>
        </p:txBody>
      </p:sp>
      <p:sp>
        <p:nvSpPr>
          <p:cNvPr id="61443" name="Rectangle 10">
            <a:extLst>
              <a:ext uri="{FF2B5EF4-FFF2-40B4-BE49-F238E27FC236}">
                <a16:creationId xmlns:a16="http://schemas.microsoft.com/office/drawing/2014/main" id="{DA513200-DC98-6048-8521-03AB9A2D5D1A}"/>
              </a:ext>
            </a:extLst>
          </p:cNvPr>
          <p:cNvSpPr>
            <a:spLocks noGrp="1" noChangeArrowheads="1"/>
          </p:cNvSpPr>
          <p:nvPr>
            <p:ph type="body" idx="1"/>
          </p:nvPr>
        </p:nvSpPr>
        <p:spPr>
          <a:xfrm>
            <a:off x="314696" y="1439186"/>
            <a:ext cx="8461169" cy="4316267"/>
          </a:xfrm>
        </p:spPr>
        <p:txBody>
          <a:bodyPr/>
          <a:lstStyle/>
          <a:p>
            <a:pPr marL="0" indent="0" eaLnBrk="1" hangingPunct="1">
              <a:buFontTx/>
              <a:buNone/>
            </a:pPr>
            <a:r>
              <a:rPr lang="en-US" altLang="en-US" sz="4000" b="1" dirty="0"/>
              <a:t>Always</a:t>
            </a:r>
            <a:endParaRPr lang="en-US" altLang="en-US" sz="4000" dirty="0"/>
          </a:p>
          <a:p>
            <a:pPr lvl="0">
              <a:spcBef>
                <a:spcPct val="50000"/>
              </a:spcBef>
              <a:buClr>
                <a:srgbClr val="FFFFFF"/>
              </a:buClr>
            </a:pPr>
            <a:r>
              <a:rPr lang="en-US" altLang="en-US" sz="3200" dirty="0">
                <a:solidFill>
                  <a:srgbClr val="FFFFFF"/>
                </a:solidFill>
              </a:rPr>
              <a:t>Includes the </a:t>
            </a:r>
            <a:r>
              <a:rPr lang="en-US" altLang="en-US" sz="3200" i="1" dirty="0">
                <a:solidFill>
                  <a:srgbClr val="FFFFFF"/>
                </a:solidFill>
              </a:rPr>
              <a:t>Reminding Word </a:t>
            </a:r>
            <a:r>
              <a:rPr lang="en-US" altLang="en-US" sz="3200" dirty="0">
                <a:solidFill>
                  <a:srgbClr val="FFFFFF"/>
                </a:solidFill>
              </a:rPr>
              <a:t>or some form of the Reminding Word.</a:t>
            </a:r>
          </a:p>
          <a:p>
            <a:pPr lvl="0">
              <a:spcBef>
                <a:spcPct val="50000"/>
              </a:spcBef>
              <a:buClr>
                <a:srgbClr val="FFFFFF"/>
              </a:buClr>
            </a:pPr>
            <a:r>
              <a:rPr lang="en-US" altLang="en-US" sz="3200" dirty="0">
                <a:solidFill>
                  <a:srgbClr val="FFFFFF"/>
                </a:solidFill>
              </a:rPr>
              <a:t>Links the Reminding Word to the </a:t>
            </a:r>
            <a:r>
              <a:rPr lang="en-US" altLang="en-US" sz="3200" i="1" dirty="0">
                <a:solidFill>
                  <a:srgbClr val="FFFFFF"/>
                </a:solidFill>
              </a:rPr>
              <a:t>meaning of the new word.</a:t>
            </a:r>
          </a:p>
          <a:p>
            <a:pPr lvl="0">
              <a:lnSpc>
                <a:spcPct val="125000"/>
              </a:lnSpc>
              <a:spcBef>
                <a:spcPct val="50000"/>
              </a:spcBef>
              <a:buClr>
                <a:srgbClr val="FFFFFF"/>
              </a:buClr>
            </a:pPr>
            <a:r>
              <a:rPr lang="en-US" altLang="en-US" sz="3200" dirty="0">
                <a:solidFill>
                  <a:srgbClr val="FFFFFF"/>
                </a:solidFill>
              </a:rPr>
              <a:t>Is </a:t>
            </a:r>
            <a:r>
              <a:rPr lang="en-US" altLang="en-US" sz="3200" i="1" dirty="0">
                <a:solidFill>
                  <a:srgbClr val="FFFFFF"/>
                </a:solidFill>
              </a:rPr>
              <a:t>short</a:t>
            </a:r>
            <a:r>
              <a:rPr lang="en-US" altLang="en-US" sz="3200" dirty="0">
                <a:solidFill>
                  <a:srgbClr val="FFFFFF"/>
                </a:solidFill>
              </a:rPr>
              <a:t> and </a:t>
            </a:r>
            <a:r>
              <a:rPr lang="en-US" altLang="en-US" sz="3200" i="1" dirty="0">
                <a:solidFill>
                  <a:srgbClr val="FFFFFF"/>
                </a:solidFill>
              </a:rPr>
              <a:t>simple</a:t>
            </a:r>
            <a:r>
              <a:rPr lang="en-US" altLang="en-US" sz="3200" dirty="0">
                <a:solidFill>
                  <a:srgbClr val="FFFFFF"/>
                </a:solidFill>
              </a:rPr>
              <a:t>.</a:t>
            </a:r>
          </a:p>
          <a:p>
            <a:pPr lvl="0">
              <a:lnSpc>
                <a:spcPct val="125000"/>
              </a:lnSpc>
              <a:spcBef>
                <a:spcPct val="50000"/>
              </a:spcBef>
              <a:buClr>
                <a:srgbClr val="FFFFFF"/>
              </a:buClr>
            </a:pPr>
            <a:endParaRPr lang="en-US" altLang="en-US" sz="3200" dirty="0">
              <a:solidFill>
                <a:srgbClr val="FFFFFF"/>
              </a:solidFill>
            </a:endParaRPr>
          </a:p>
        </p:txBody>
      </p:sp>
      <p:pic>
        <p:nvPicPr>
          <p:cNvPr id="61444" name="Picture 5">
            <a:extLst>
              <a:ext uri="{FF2B5EF4-FFF2-40B4-BE49-F238E27FC236}">
                <a16:creationId xmlns:a16="http://schemas.microsoft.com/office/drawing/2014/main" id="{69963BD9-68FA-3D41-978A-AF629A4ECC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9DA6427A-C649-AF49-ACF8-2F9BA1EB83A2}"/>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91688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CACAB28-BD66-6040-82E8-E8201E323D30}"/>
              </a:ext>
            </a:extLst>
          </p:cNvPr>
          <p:cNvSpPr>
            <a:spLocks noGrp="1" noChangeArrowheads="1"/>
          </p:cNvSpPr>
          <p:nvPr>
            <p:ph type="title"/>
          </p:nvPr>
        </p:nvSpPr>
        <p:spPr/>
        <p:txBody>
          <a:bodyPr anchor="ctr"/>
          <a:lstStyle/>
          <a:p>
            <a:pPr eaLnBrk="1" hangingPunct="1"/>
            <a:r>
              <a:rPr lang="en-US" altLang="en-US" sz="4000" dirty="0"/>
              <a:t>An Effective </a:t>
            </a:r>
            <a:r>
              <a:rPr lang="en-US" altLang="en-US" sz="4000" dirty="0" err="1"/>
              <a:t>LINCing</a:t>
            </a:r>
            <a:r>
              <a:rPr lang="en-US" altLang="en-US" sz="4000" dirty="0"/>
              <a:t> Story </a:t>
            </a:r>
            <a:r>
              <a:rPr lang="en-US" altLang="en-US" sz="3600" i="1" dirty="0"/>
              <a:t>(cont.)</a:t>
            </a:r>
            <a:endParaRPr lang="en-US" altLang="en-US" sz="4000" dirty="0"/>
          </a:p>
        </p:txBody>
      </p:sp>
      <p:sp>
        <p:nvSpPr>
          <p:cNvPr id="62467" name="Rectangle 3">
            <a:extLst>
              <a:ext uri="{FF2B5EF4-FFF2-40B4-BE49-F238E27FC236}">
                <a16:creationId xmlns:a16="http://schemas.microsoft.com/office/drawing/2014/main" id="{A5442A25-5C1A-0445-85EB-A9C7AC38E8DB}"/>
              </a:ext>
            </a:extLst>
          </p:cNvPr>
          <p:cNvSpPr>
            <a:spLocks noGrp="1" noChangeArrowheads="1"/>
          </p:cNvSpPr>
          <p:nvPr>
            <p:ph type="body" idx="1"/>
          </p:nvPr>
        </p:nvSpPr>
        <p:spPr/>
        <p:txBody>
          <a:bodyPr/>
          <a:lstStyle/>
          <a:p>
            <a:pPr marL="0" indent="0" eaLnBrk="1" hangingPunct="1">
              <a:buFontTx/>
              <a:buNone/>
            </a:pPr>
            <a:r>
              <a:rPr lang="en-US" altLang="en-US" sz="4000" b="1" dirty="0"/>
              <a:t>Sometimes</a:t>
            </a:r>
          </a:p>
          <a:p>
            <a:pPr lvl="0">
              <a:spcBef>
                <a:spcPct val="50000"/>
              </a:spcBef>
              <a:buClr>
                <a:srgbClr val="FFFFFF"/>
              </a:buClr>
            </a:pPr>
            <a:r>
              <a:rPr lang="en-US" altLang="en-US" sz="3200" dirty="0">
                <a:solidFill>
                  <a:srgbClr val="FFFFFF"/>
                </a:solidFill>
              </a:rPr>
              <a:t>Includes both the Reminding Word and the new word.</a:t>
            </a:r>
          </a:p>
          <a:p>
            <a:pPr lvl="0">
              <a:lnSpc>
                <a:spcPct val="125000"/>
              </a:lnSpc>
              <a:spcBef>
                <a:spcPct val="50000"/>
              </a:spcBef>
              <a:buClr>
                <a:srgbClr val="FFFFFF"/>
              </a:buClr>
            </a:pPr>
            <a:r>
              <a:rPr lang="en-US" altLang="en-US" sz="3200" dirty="0">
                <a:solidFill>
                  <a:srgbClr val="FFFFFF"/>
                </a:solidFill>
              </a:rPr>
              <a:t>Is funny or bizarre.</a:t>
            </a:r>
          </a:p>
        </p:txBody>
      </p:sp>
      <p:pic>
        <p:nvPicPr>
          <p:cNvPr id="62468" name="Picture 5">
            <a:extLst>
              <a:ext uri="{FF2B5EF4-FFF2-40B4-BE49-F238E27FC236}">
                <a16:creationId xmlns:a16="http://schemas.microsoft.com/office/drawing/2014/main" id="{8EF33017-C9E3-E549-9267-5D8D91BB8A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F93D0039-7C8C-9043-B8B3-86762FA6D1AF}"/>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1876666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19563E7-2BB1-CB40-9F7F-5C2DD08D7A55}"/>
              </a:ext>
            </a:extLst>
          </p:cNvPr>
          <p:cNvSpPr>
            <a:spLocks noGrp="1" noChangeArrowheads="1"/>
          </p:cNvSpPr>
          <p:nvPr>
            <p:ph type="title"/>
          </p:nvPr>
        </p:nvSpPr>
        <p:spPr/>
        <p:txBody>
          <a:bodyPr/>
          <a:lstStyle/>
          <a:p>
            <a:pPr eaLnBrk="1" hangingPunct="1"/>
            <a:r>
              <a:rPr lang="en-US" altLang="en-US" sz="4000" dirty="0"/>
              <a:t>An Effective </a:t>
            </a:r>
            <a:r>
              <a:rPr lang="en-US" altLang="en-US" sz="4000" dirty="0" err="1"/>
              <a:t>LINCing</a:t>
            </a:r>
            <a:r>
              <a:rPr lang="en-US" altLang="en-US" sz="4000" dirty="0"/>
              <a:t> Story </a:t>
            </a:r>
            <a:r>
              <a:rPr lang="en-US" altLang="en-US" sz="3600" i="1" dirty="0"/>
              <a:t>(cont.)</a:t>
            </a:r>
          </a:p>
        </p:txBody>
      </p:sp>
      <p:sp>
        <p:nvSpPr>
          <p:cNvPr id="63491" name="Rectangle 3">
            <a:extLst>
              <a:ext uri="{FF2B5EF4-FFF2-40B4-BE49-F238E27FC236}">
                <a16:creationId xmlns:a16="http://schemas.microsoft.com/office/drawing/2014/main" id="{6BBF87FC-3609-E948-ACC1-B6DBA422D92F}"/>
              </a:ext>
            </a:extLst>
          </p:cNvPr>
          <p:cNvSpPr>
            <a:spLocks noGrp="1" noChangeArrowheads="1"/>
          </p:cNvSpPr>
          <p:nvPr>
            <p:ph type="body" idx="1"/>
          </p:nvPr>
        </p:nvSpPr>
        <p:spPr>
          <a:xfrm>
            <a:off x="314696" y="1220820"/>
            <a:ext cx="8461169" cy="4316267"/>
          </a:xfrm>
        </p:spPr>
        <p:txBody>
          <a:bodyPr/>
          <a:lstStyle/>
          <a:p>
            <a:pPr marL="0" indent="0" eaLnBrk="1" hangingPunct="1">
              <a:buFontTx/>
              <a:buNone/>
            </a:pPr>
            <a:r>
              <a:rPr lang="en-US" altLang="en-US" sz="4000" b="1" dirty="0"/>
              <a:t>Never</a:t>
            </a:r>
          </a:p>
          <a:p>
            <a:pPr lvl="0">
              <a:lnSpc>
                <a:spcPct val="125000"/>
              </a:lnSpc>
              <a:spcBef>
                <a:spcPct val="50000"/>
              </a:spcBef>
              <a:buClr>
                <a:srgbClr val="FFFFFF"/>
              </a:buClr>
            </a:pPr>
            <a:r>
              <a:rPr lang="en-US" altLang="en-US" sz="3200" dirty="0">
                <a:solidFill>
                  <a:srgbClr val="FFFFFF"/>
                </a:solidFill>
              </a:rPr>
              <a:t>Includes only the new word.</a:t>
            </a:r>
          </a:p>
          <a:p>
            <a:pPr lvl="0">
              <a:spcBef>
                <a:spcPct val="50000"/>
              </a:spcBef>
              <a:buClr>
                <a:srgbClr val="FFFFFF"/>
              </a:buClr>
            </a:pPr>
            <a:r>
              <a:rPr lang="en-US" altLang="en-US" sz="3200" dirty="0">
                <a:solidFill>
                  <a:srgbClr val="FFFFFF"/>
                </a:solidFill>
              </a:rPr>
              <a:t>Is so complex that it takes a lot of mental energy to remember it.</a:t>
            </a:r>
          </a:p>
          <a:p>
            <a:pPr lvl="0">
              <a:lnSpc>
                <a:spcPct val="125000"/>
              </a:lnSpc>
              <a:spcBef>
                <a:spcPct val="50000"/>
              </a:spcBef>
              <a:buClr>
                <a:srgbClr val="FFFFFF"/>
              </a:buClr>
            </a:pPr>
            <a:r>
              <a:rPr lang="en-US" altLang="en-US" sz="3200" dirty="0">
                <a:solidFill>
                  <a:srgbClr val="FFFFFF"/>
                </a:solidFill>
              </a:rPr>
              <a:t>Is long like a paragraph.</a:t>
            </a:r>
          </a:p>
          <a:p>
            <a:pPr lvl="0">
              <a:lnSpc>
                <a:spcPct val="125000"/>
              </a:lnSpc>
              <a:spcBef>
                <a:spcPct val="50000"/>
              </a:spcBef>
              <a:buClr>
                <a:srgbClr val="FFFFFF"/>
              </a:buClr>
            </a:pPr>
            <a:r>
              <a:rPr lang="en-US" altLang="en-US" sz="3200" dirty="0">
                <a:solidFill>
                  <a:srgbClr val="FFFFFF"/>
                </a:solidFill>
              </a:rPr>
              <a:t>Includes words you don’t understand.</a:t>
            </a:r>
          </a:p>
        </p:txBody>
      </p:sp>
      <p:pic>
        <p:nvPicPr>
          <p:cNvPr id="63492" name="Picture 5">
            <a:extLst>
              <a:ext uri="{FF2B5EF4-FFF2-40B4-BE49-F238E27FC236}">
                <a16:creationId xmlns:a16="http://schemas.microsoft.com/office/drawing/2014/main" id="{DB335BF3-67AF-A744-A018-42FAC4AB16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D5849211-93B8-E543-A488-311FD5ED1AD8}"/>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2000628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4D7C18C-B7B1-5A4C-B919-3794F10A7B56}"/>
              </a:ext>
            </a:extLst>
          </p:cNvPr>
          <p:cNvSpPr>
            <a:spLocks noGrp="1" noChangeArrowheads="1"/>
          </p:cNvSpPr>
          <p:nvPr>
            <p:ph type="title"/>
          </p:nvPr>
        </p:nvSpPr>
        <p:spPr>
          <a:xfrm>
            <a:off x="341415" y="190211"/>
            <a:ext cx="8461169" cy="1143200"/>
          </a:xfrm>
        </p:spPr>
        <p:txBody>
          <a:bodyPr anchor="ctr"/>
          <a:lstStyle/>
          <a:p>
            <a:pPr eaLnBrk="1" hangingPunct="1"/>
            <a:r>
              <a:rPr lang="en-US" altLang="en-US" sz="4000" dirty="0" err="1">
                <a:solidFill>
                  <a:schemeClr val="tx1"/>
                </a:solidFill>
              </a:rPr>
              <a:t>LINCing</a:t>
            </a:r>
            <a:r>
              <a:rPr lang="en-US" altLang="en-US" sz="4000" dirty="0">
                <a:solidFill>
                  <a:schemeClr val="tx1"/>
                </a:solidFill>
              </a:rPr>
              <a:t> Story Examples &amp; Nonexample</a:t>
            </a:r>
          </a:p>
        </p:txBody>
      </p:sp>
      <p:sp>
        <p:nvSpPr>
          <p:cNvPr id="64515" name="Rectangle 8">
            <a:extLst>
              <a:ext uri="{FF2B5EF4-FFF2-40B4-BE49-F238E27FC236}">
                <a16:creationId xmlns:a16="http://schemas.microsoft.com/office/drawing/2014/main" id="{53C31B31-FAD4-8748-BEFC-2DA8723F4A5D}"/>
              </a:ext>
            </a:extLst>
          </p:cNvPr>
          <p:cNvSpPr>
            <a:spLocks noGrp="1" noChangeArrowheads="1"/>
          </p:cNvSpPr>
          <p:nvPr>
            <p:ph idx="1"/>
          </p:nvPr>
        </p:nvSpPr>
        <p:spPr>
          <a:xfrm>
            <a:off x="273888" y="1270866"/>
            <a:ext cx="4544465" cy="4999759"/>
          </a:xfrm>
        </p:spPr>
        <p:txBody>
          <a:bodyPr>
            <a:normAutofit fontScale="92500" lnSpcReduction="10000"/>
          </a:bodyPr>
          <a:lstStyle/>
          <a:p>
            <a:pPr eaLnBrk="1" hangingPunct="1">
              <a:lnSpc>
                <a:spcPct val="110000"/>
              </a:lnSpc>
              <a:spcBef>
                <a:spcPct val="50000"/>
              </a:spcBef>
            </a:pPr>
            <a:r>
              <a:rPr lang="en-US" altLang="en-US" sz="2800" b="1" dirty="0" err="1">
                <a:solidFill>
                  <a:schemeClr val="tx1"/>
                </a:solidFill>
              </a:rPr>
              <a:t>Flourite</a:t>
            </a:r>
            <a:r>
              <a:rPr lang="en-US" altLang="en-US" sz="2800" b="1" dirty="0">
                <a:solidFill>
                  <a:schemeClr val="tx1"/>
                </a:solidFill>
              </a:rPr>
              <a:t>:  </a:t>
            </a:r>
            <a:r>
              <a:rPr lang="en-US" altLang="en-US" sz="2800" dirty="0">
                <a:solidFill>
                  <a:schemeClr val="tx1"/>
                </a:solidFill>
              </a:rPr>
              <a:t>A </a:t>
            </a:r>
            <a:r>
              <a:rPr lang="en-US" altLang="en-US" sz="2800" u="sng" dirty="0">
                <a:solidFill>
                  <a:schemeClr val="tx1"/>
                </a:solidFill>
              </a:rPr>
              <a:t>purple</a:t>
            </a:r>
            <a:r>
              <a:rPr lang="en-US" altLang="en-US" sz="2800" dirty="0">
                <a:solidFill>
                  <a:schemeClr val="tx1"/>
                </a:solidFill>
              </a:rPr>
              <a:t> mineral used to make </a:t>
            </a:r>
            <a:r>
              <a:rPr lang="en-US" altLang="en-US" sz="2800" u="sng" dirty="0">
                <a:solidFill>
                  <a:schemeClr val="tx1"/>
                </a:solidFill>
              </a:rPr>
              <a:t>steel hard</a:t>
            </a:r>
          </a:p>
          <a:p>
            <a:pPr eaLnBrk="1" hangingPunct="1">
              <a:lnSpc>
                <a:spcPct val="125000"/>
              </a:lnSpc>
              <a:spcBef>
                <a:spcPct val="50000"/>
              </a:spcBef>
            </a:pPr>
            <a:r>
              <a:rPr lang="en-US" altLang="en-US" sz="2800" b="1" dirty="0">
                <a:solidFill>
                  <a:schemeClr val="tx1"/>
                </a:solidFill>
              </a:rPr>
              <a:t>Reminding Word: </a:t>
            </a:r>
            <a:r>
              <a:rPr lang="en-US" altLang="en-US" sz="2800" i="1" dirty="0">
                <a:solidFill>
                  <a:schemeClr val="tx1"/>
                </a:solidFill>
              </a:rPr>
              <a:t>floor</a:t>
            </a:r>
          </a:p>
          <a:p>
            <a:pPr eaLnBrk="1" hangingPunct="1">
              <a:spcBef>
                <a:spcPct val="50000"/>
              </a:spcBef>
            </a:pPr>
            <a:r>
              <a:rPr lang="en-US" altLang="en-US" sz="2800" b="1" dirty="0">
                <a:solidFill>
                  <a:schemeClr val="tx1"/>
                </a:solidFill>
              </a:rPr>
              <a:t>Example </a:t>
            </a:r>
            <a:r>
              <a:rPr lang="en-US" altLang="en-US" sz="2800" b="1" dirty="0" err="1">
                <a:solidFill>
                  <a:schemeClr val="tx1"/>
                </a:solidFill>
              </a:rPr>
              <a:t>LINCing</a:t>
            </a:r>
            <a:r>
              <a:rPr lang="en-US" altLang="en-US" sz="2800" b="1" dirty="0">
                <a:solidFill>
                  <a:schemeClr val="tx1"/>
                </a:solidFill>
              </a:rPr>
              <a:t> Story:</a:t>
            </a:r>
            <a:r>
              <a:rPr lang="en-US" altLang="en-US" sz="2800" dirty="0">
                <a:solidFill>
                  <a:schemeClr val="tx1"/>
                </a:solidFill>
              </a:rPr>
              <a:t> "My knee turned </a:t>
            </a:r>
            <a:r>
              <a:rPr lang="en-US" altLang="en-US" sz="2800" u="sng" dirty="0">
                <a:solidFill>
                  <a:schemeClr val="tx1"/>
                </a:solidFill>
              </a:rPr>
              <a:t>purple</a:t>
            </a:r>
            <a:r>
              <a:rPr lang="en-US" altLang="en-US" sz="2800" dirty="0">
                <a:solidFill>
                  <a:schemeClr val="tx1"/>
                </a:solidFill>
              </a:rPr>
              <a:t> when it hit the </a:t>
            </a:r>
            <a:r>
              <a:rPr lang="en-US" altLang="en-US" sz="2800" u="sng" dirty="0">
                <a:solidFill>
                  <a:schemeClr val="tx1"/>
                </a:solidFill>
              </a:rPr>
              <a:t>hard</a:t>
            </a:r>
            <a:r>
              <a:rPr lang="en-US" altLang="en-US" sz="2800" dirty="0">
                <a:solidFill>
                  <a:schemeClr val="tx1"/>
                </a:solidFill>
              </a:rPr>
              <a:t>, </a:t>
            </a:r>
            <a:r>
              <a:rPr lang="en-US" altLang="en-US" sz="2800" u="sng" dirty="0">
                <a:solidFill>
                  <a:schemeClr val="tx1"/>
                </a:solidFill>
              </a:rPr>
              <a:t>steel</a:t>
            </a:r>
            <a:r>
              <a:rPr lang="en-US" altLang="en-US" sz="2800" dirty="0">
                <a:solidFill>
                  <a:schemeClr val="tx1"/>
                </a:solidFill>
              </a:rPr>
              <a:t> </a:t>
            </a:r>
            <a:r>
              <a:rPr lang="en-US" altLang="en-US" sz="2800" i="1" dirty="0">
                <a:solidFill>
                  <a:schemeClr val="tx1"/>
                </a:solidFill>
              </a:rPr>
              <a:t>floor</a:t>
            </a:r>
            <a:r>
              <a:rPr lang="en-US" altLang="en-US" sz="2800" dirty="0">
                <a:solidFill>
                  <a:schemeClr val="tx1"/>
                </a:solidFill>
              </a:rPr>
              <a:t>." (Story helps you think of steel and the color purple.)</a:t>
            </a:r>
          </a:p>
          <a:p>
            <a:pPr>
              <a:spcBef>
                <a:spcPct val="50000"/>
              </a:spcBef>
            </a:pPr>
            <a:r>
              <a:rPr lang="en-US" altLang="en-US" sz="2800" b="1" dirty="0">
                <a:solidFill>
                  <a:schemeClr val="tx1"/>
                </a:solidFill>
              </a:rPr>
              <a:t>Nonexample </a:t>
            </a:r>
            <a:r>
              <a:rPr lang="en-US" altLang="en-US" sz="2800" b="1" dirty="0" err="1">
                <a:solidFill>
                  <a:schemeClr val="tx1"/>
                </a:solidFill>
              </a:rPr>
              <a:t>LINCing</a:t>
            </a:r>
            <a:r>
              <a:rPr lang="en-US" altLang="en-US" sz="2800" b="1" dirty="0">
                <a:solidFill>
                  <a:schemeClr val="tx1"/>
                </a:solidFill>
              </a:rPr>
              <a:t> Story:</a:t>
            </a:r>
            <a:r>
              <a:rPr lang="en-US" altLang="en-US" sz="2800" dirty="0">
                <a:solidFill>
                  <a:schemeClr val="tx1"/>
                </a:solidFill>
              </a:rPr>
              <a:t> "The floor was messy." (Story does not help you think of steel or the color purple.)</a:t>
            </a:r>
          </a:p>
        </p:txBody>
      </p:sp>
      <p:pic>
        <p:nvPicPr>
          <p:cNvPr id="64516" name="Picture 5">
            <a:extLst>
              <a:ext uri="{FF2B5EF4-FFF2-40B4-BE49-F238E27FC236}">
                <a16:creationId xmlns:a16="http://schemas.microsoft.com/office/drawing/2014/main" id="{419C753F-662A-0343-A4E7-0737CC8ECC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5214" y="6055251"/>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D0A10E16-C8F7-0343-8370-ED8DA30CF1A8}"/>
              </a:ext>
            </a:extLst>
          </p:cNvPr>
          <p:cNvGrpSpPr/>
          <p:nvPr/>
        </p:nvGrpSpPr>
        <p:grpSpPr>
          <a:xfrm>
            <a:off x="4818353" y="1151365"/>
            <a:ext cx="4051758" cy="4819218"/>
            <a:chOff x="4818353" y="1151365"/>
            <a:chExt cx="4051758" cy="4819218"/>
          </a:xfrm>
        </p:grpSpPr>
        <p:pic>
          <p:nvPicPr>
            <p:cNvPr id="5" name="Content Placeholder 10" descr="A screenshot of a cell phone&#10;&#10;Description automatically generated">
              <a:extLst>
                <a:ext uri="{FF2B5EF4-FFF2-40B4-BE49-F238E27FC236}">
                  <a16:creationId xmlns:a16="http://schemas.microsoft.com/office/drawing/2014/main" id="{E7A14A63-CFD0-AF41-81DE-52C2ABC340E1}"/>
                </a:ext>
              </a:extLst>
            </p:cNvPr>
            <p:cNvPicPr>
              <a:picLocks noChangeAspect="1"/>
            </p:cNvPicPr>
            <p:nvPr/>
          </p:nvPicPr>
          <p:blipFill>
            <a:blip r:embed="rId4"/>
            <a:stretch>
              <a:fillRect/>
            </a:stretch>
          </p:blipFill>
          <p:spPr>
            <a:xfrm>
              <a:off x="4818353" y="1151365"/>
              <a:ext cx="4051758" cy="4819218"/>
            </a:xfrm>
            <a:prstGeom prst="rect">
              <a:avLst/>
            </a:prstGeom>
            <a:ln w="0">
              <a:noFill/>
            </a:ln>
          </p:spPr>
        </p:pic>
        <p:sp>
          <p:nvSpPr>
            <p:cNvPr id="6" name="Rectangle 5">
              <a:extLst>
                <a:ext uri="{FF2B5EF4-FFF2-40B4-BE49-F238E27FC236}">
                  <a16:creationId xmlns:a16="http://schemas.microsoft.com/office/drawing/2014/main" id="{EA6BD13C-38A1-E64E-9C93-6CC4324982EE}"/>
                </a:ext>
              </a:extLst>
            </p:cNvPr>
            <p:cNvSpPr/>
            <p:nvPr/>
          </p:nvSpPr>
          <p:spPr>
            <a:xfrm>
              <a:off x="5004667" y="3560973"/>
              <a:ext cx="3278908" cy="99409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4">
            <a:extLst>
              <a:ext uri="{FF2B5EF4-FFF2-40B4-BE49-F238E27FC236}">
                <a16:creationId xmlns:a16="http://schemas.microsoft.com/office/drawing/2014/main" id="{4A992924-2941-A84E-9A28-7A2B973C8669}"/>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tx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20830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1"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017A7BF-0C6D-FC46-9672-97C2EEECE655}"/>
              </a:ext>
            </a:extLst>
          </p:cNvPr>
          <p:cNvSpPr>
            <a:spLocks noGrp="1" noChangeArrowheads="1"/>
          </p:cNvSpPr>
          <p:nvPr>
            <p:ph type="title"/>
          </p:nvPr>
        </p:nvSpPr>
        <p:spPr>
          <a:xfrm>
            <a:off x="314695" y="128715"/>
            <a:ext cx="8461169" cy="1143200"/>
          </a:xfrm>
        </p:spPr>
        <p:txBody>
          <a:bodyPr anchor="ctr"/>
          <a:lstStyle/>
          <a:p>
            <a:pPr algn="ctr" eaLnBrk="1" hangingPunct="1"/>
            <a:r>
              <a:rPr lang="en-US" altLang="en-US" sz="3600" dirty="0" err="1">
                <a:solidFill>
                  <a:schemeClr val="tx1"/>
                </a:solidFill>
              </a:rPr>
              <a:t>LINCing</a:t>
            </a:r>
            <a:r>
              <a:rPr lang="en-US" altLang="en-US" sz="3600" dirty="0">
                <a:solidFill>
                  <a:schemeClr val="tx1"/>
                </a:solidFill>
              </a:rPr>
              <a:t> Story Examples &amp; Nonexample</a:t>
            </a:r>
          </a:p>
        </p:txBody>
      </p:sp>
      <p:sp>
        <p:nvSpPr>
          <p:cNvPr id="65539" name="Rectangle 3">
            <a:extLst>
              <a:ext uri="{FF2B5EF4-FFF2-40B4-BE49-F238E27FC236}">
                <a16:creationId xmlns:a16="http://schemas.microsoft.com/office/drawing/2014/main" id="{C4235F31-6973-5047-BE13-641F19AE3D92}"/>
              </a:ext>
            </a:extLst>
          </p:cNvPr>
          <p:cNvSpPr>
            <a:spLocks noGrp="1" noChangeArrowheads="1"/>
          </p:cNvSpPr>
          <p:nvPr>
            <p:ph idx="1"/>
          </p:nvPr>
        </p:nvSpPr>
        <p:spPr>
          <a:xfrm>
            <a:off x="314695" y="1056015"/>
            <a:ext cx="4460505" cy="5673270"/>
          </a:xfrm>
        </p:spPr>
        <p:txBody>
          <a:bodyPr>
            <a:normAutofit fontScale="92500" lnSpcReduction="10000"/>
          </a:bodyPr>
          <a:lstStyle/>
          <a:p>
            <a:pPr eaLnBrk="1" hangingPunct="1">
              <a:lnSpc>
                <a:spcPct val="110000"/>
              </a:lnSpc>
              <a:spcBef>
                <a:spcPct val="50000"/>
              </a:spcBef>
              <a:defRPr/>
            </a:pPr>
            <a:r>
              <a:rPr lang="en-US" altLang="en-US" sz="2800" b="1" dirty="0">
                <a:solidFill>
                  <a:schemeClr val="tx1"/>
                </a:solidFill>
              </a:rPr>
              <a:t>Decree: </a:t>
            </a:r>
            <a:r>
              <a:rPr lang="en-US" altLang="en-US" sz="2800" dirty="0">
                <a:solidFill>
                  <a:schemeClr val="tx1"/>
                </a:solidFill>
              </a:rPr>
              <a:t>To make a </a:t>
            </a:r>
            <a:r>
              <a:rPr lang="en-US" altLang="en-US" sz="2800" u="sng" dirty="0">
                <a:solidFill>
                  <a:schemeClr val="tx1"/>
                </a:solidFill>
              </a:rPr>
              <a:t>decision</a:t>
            </a:r>
            <a:r>
              <a:rPr lang="en-US" altLang="en-US" sz="2800" dirty="0">
                <a:solidFill>
                  <a:schemeClr val="tx1"/>
                </a:solidFill>
              </a:rPr>
              <a:t> and </a:t>
            </a:r>
            <a:r>
              <a:rPr lang="en-US" altLang="en-US" sz="2800" u="sng" dirty="0">
                <a:solidFill>
                  <a:schemeClr val="tx1"/>
                </a:solidFill>
              </a:rPr>
              <a:t>force it on others </a:t>
            </a:r>
          </a:p>
          <a:p>
            <a:pPr eaLnBrk="1" hangingPunct="1">
              <a:lnSpc>
                <a:spcPct val="125000"/>
              </a:lnSpc>
              <a:spcBef>
                <a:spcPct val="50000"/>
              </a:spcBef>
              <a:defRPr/>
            </a:pPr>
            <a:r>
              <a:rPr lang="en-US" altLang="en-US" sz="2800" b="1" dirty="0">
                <a:solidFill>
                  <a:schemeClr val="tx1"/>
                </a:solidFill>
              </a:rPr>
              <a:t>Reminding Word: </a:t>
            </a:r>
            <a:r>
              <a:rPr lang="en-US" altLang="en-US" sz="2800" i="1" dirty="0">
                <a:solidFill>
                  <a:schemeClr val="tx1"/>
                </a:solidFill>
              </a:rPr>
              <a:t>decide</a:t>
            </a:r>
          </a:p>
          <a:p>
            <a:pPr eaLnBrk="1" hangingPunct="1">
              <a:spcBef>
                <a:spcPct val="50000"/>
              </a:spcBef>
              <a:defRPr/>
            </a:pPr>
            <a:r>
              <a:rPr lang="en-US" altLang="en-US" sz="2800" b="1" dirty="0">
                <a:solidFill>
                  <a:schemeClr val="tx1"/>
                </a:solidFill>
              </a:rPr>
              <a:t>Example </a:t>
            </a:r>
            <a:r>
              <a:rPr lang="en-US" altLang="en-US" sz="2800" b="1" dirty="0" err="1">
                <a:solidFill>
                  <a:schemeClr val="tx1"/>
                </a:solidFill>
              </a:rPr>
              <a:t>LINCing</a:t>
            </a:r>
            <a:r>
              <a:rPr lang="en-US" altLang="en-US" sz="2800" b="1" dirty="0">
                <a:solidFill>
                  <a:schemeClr val="tx1"/>
                </a:solidFill>
              </a:rPr>
              <a:t> Story:</a:t>
            </a:r>
            <a:r>
              <a:rPr lang="en-US" altLang="en-US" sz="2800" dirty="0">
                <a:solidFill>
                  <a:schemeClr val="tx1"/>
                </a:solidFill>
              </a:rPr>
              <a:t> "The dictator </a:t>
            </a:r>
            <a:r>
              <a:rPr lang="en-US" altLang="en-US" sz="2800" i="1" dirty="0">
                <a:solidFill>
                  <a:schemeClr val="tx1"/>
                </a:solidFill>
              </a:rPr>
              <a:t>decided</a:t>
            </a:r>
            <a:r>
              <a:rPr lang="en-US" altLang="en-US" sz="2800" dirty="0">
                <a:solidFill>
                  <a:schemeClr val="tx1"/>
                </a:solidFill>
              </a:rPr>
              <a:t> to </a:t>
            </a:r>
            <a:r>
              <a:rPr lang="en-US" altLang="en-US" sz="2800" u="sng" dirty="0">
                <a:solidFill>
                  <a:schemeClr val="tx1"/>
                </a:solidFill>
              </a:rPr>
              <a:t>force everyone </a:t>
            </a:r>
            <a:r>
              <a:rPr lang="en-US" altLang="en-US" sz="2800" dirty="0">
                <a:solidFill>
                  <a:schemeClr val="tx1"/>
                </a:solidFill>
              </a:rPr>
              <a:t>to pay higher taxes." (Story helps you think of a decision being forced on others.)</a:t>
            </a:r>
          </a:p>
          <a:p>
            <a:pPr eaLnBrk="1" hangingPunct="1">
              <a:spcBef>
                <a:spcPct val="50000"/>
              </a:spcBef>
              <a:defRPr/>
            </a:pPr>
            <a:r>
              <a:rPr lang="en-US" altLang="en-US" sz="2800" b="1" dirty="0" err="1">
                <a:solidFill>
                  <a:schemeClr val="tx1"/>
                </a:solidFill>
              </a:rPr>
              <a:t>NonExample</a:t>
            </a:r>
            <a:r>
              <a:rPr lang="en-US" altLang="en-US" sz="2800" b="1" dirty="0">
                <a:solidFill>
                  <a:schemeClr val="tx1"/>
                </a:solidFill>
              </a:rPr>
              <a:t> </a:t>
            </a:r>
            <a:r>
              <a:rPr lang="en-US" altLang="en-US" sz="2800" b="1" dirty="0" err="1">
                <a:solidFill>
                  <a:schemeClr val="tx1"/>
                </a:solidFill>
              </a:rPr>
              <a:t>LINCing</a:t>
            </a:r>
            <a:r>
              <a:rPr lang="en-US" altLang="en-US" sz="2800" b="1" dirty="0">
                <a:solidFill>
                  <a:schemeClr val="tx1"/>
                </a:solidFill>
              </a:rPr>
              <a:t> Story: </a:t>
            </a:r>
            <a:r>
              <a:rPr lang="en-US" altLang="en-US" sz="2800" dirty="0">
                <a:solidFill>
                  <a:schemeClr val="tx1"/>
                </a:solidFill>
              </a:rPr>
              <a:t>"He decided to go to town." (Story does not help you think of forcing a decision on others.)</a:t>
            </a:r>
          </a:p>
        </p:txBody>
      </p:sp>
      <p:pic>
        <p:nvPicPr>
          <p:cNvPr id="65540" name="Picture 5">
            <a:extLst>
              <a:ext uri="{FF2B5EF4-FFF2-40B4-BE49-F238E27FC236}">
                <a16:creationId xmlns:a16="http://schemas.microsoft.com/office/drawing/2014/main" id="{B000145D-941C-4C40-A9E5-885FF90375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3E15B29A-962F-0E4D-AF6F-779848057FB8}"/>
              </a:ext>
            </a:extLst>
          </p:cNvPr>
          <p:cNvGrpSpPr/>
          <p:nvPr/>
        </p:nvGrpSpPr>
        <p:grpSpPr>
          <a:xfrm>
            <a:off x="4818353" y="1151365"/>
            <a:ext cx="4051758" cy="4819218"/>
            <a:chOff x="4818353" y="1151365"/>
            <a:chExt cx="4051758" cy="4819218"/>
          </a:xfrm>
        </p:grpSpPr>
        <p:pic>
          <p:nvPicPr>
            <p:cNvPr id="6" name="Content Placeholder 10" descr="A screenshot of a cell phone&#10;&#10;Description automatically generated">
              <a:extLst>
                <a:ext uri="{FF2B5EF4-FFF2-40B4-BE49-F238E27FC236}">
                  <a16:creationId xmlns:a16="http://schemas.microsoft.com/office/drawing/2014/main" id="{8FED6172-2B3C-7D4B-9E03-16F125D5BC96}"/>
                </a:ext>
              </a:extLst>
            </p:cNvPr>
            <p:cNvPicPr>
              <a:picLocks noChangeAspect="1"/>
            </p:cNvPicPr>
            <p:nvPr/>
          </p:nvPicPr>
          <p:blipFill>
            <a:blip r:embed="rId4"/>
            <a:stretch>
              <a:fillRect/>
            </a:stretch>
          </p:blipFill>
          <p:spPr>
            <a:xfrm>
              <a:off x="4818353" y="1151365"/>
              <a:ext cx="4051758" cy="4819218"/>
            </a:xfrm>
            <a:prstGeom prst="rect">
              <a:avLst/>
            </a:prstGeom>
            <a:ln w="0">
              <a:noFill/>
            </a:ln>
          </p:spPr>
        </p:pic>
        <p:sp>
          <p:nvSpPr>
            <p:cNvPr id="7" name="Rectangle 6">
              <a:extLst>
                <a:ext uri="{FF2B5EF4-FFF2-40B4-BE49-F238E27FC236}">
                  <a16:creationId xmlns:a16="http://schemas.microsoft.com/office/drawing/2014/main" id="{65470A3F-B242-1A47-B80E-E6467A846B15}"/>
                </a:ext>
              </a:extLst>
            </p:cNvPr>
            <p:cNvSpPr/>
            <p:nvPr/>
          </p:nvSpPr>
          <p:spPr>
            <a:xfrm>
              <a:off x="5004667" y="3560973"/>
              <a:ext cx="3278908" cy="99409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4">
            <a:extLst>
              <a:ext uri="{FF2B5EF4-FFF2-40B4-BE49-F238E27FC236}">
                <a16:creationId xmlns:a16="http://schemas.microsoft.com/office/drawing/2014/main" id="{0D374773-F449-F242-A416-85737AFF1C85}"/>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tx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170121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017A7BF-0C6D-FC46-9672-97C2EEECE655}"/>
              </a:ext>
            </a:extLst>
          </p:cNvPr>
          <p:cNvSpPr>
            <a:spLocks noGrp="1" noChangeArrowheads="1"/>
          </p:cNvSpPr>
          <p:nvPr>
            <p:ph type="title"/>
          </p:nvPr>
        </p:nvSpPr>
        <p:spPr>
          <a:xfrm>
            <a:off x="314695" y="128715"/>
            <a:ext cx="8461169" cy="1143200"/>
          </a:xfrm>
        </p:spPr>
        <p:txBody>
          <a:bodyPr anchor="ctr"/>
          <a:lstStyle/>
          <a:p>
            <a:pPr algn="ctr"/>
            <a:r>
              <a:rPr lang="en-US" altLang="en-US" sz="3600" dirty="0">
                <a:solidFill>
                  <a:schemeClr val="tx1"/>
                </a:solidFill>
              </a:rPr>
              <a:t>LINCing Story Examples &amp; Nonexample?</a:t>
            </a:r>
            <a:br>
              <a:rPr lang="en-US" altLang="en-US" sz="3600" dirty="0">
                <a:solidFill>
                  <a:schemeClr val="tx1"/>
                </a:solidFill>
              </a:rPr>
            </a:br>
            <a:r>
              <a:rPr lang="en-US" sz="3600" dirty="0"/>
              <a:t>Poll – Example/Non-Example</a:t>
            </a:r>
            <a:endParaRPr lang="en-US" altLang="en-US" sz="3600" dirty="0">
              <a:solidFill>
                <a:schemeClr val="tx1"/>
              </a:solidFill>
            </a:endParaRPr>
          </a:p>
        </p:txBody>
      </p:sp>
      <p:sp>
        <p:nvSpPr>
          <p:cNvPr id="65539" name="Rectangle 3">
            <a:extLst>
              <a:ext uri="{FF2B5EF4-FFF2-40B4-BE49-F238E27FC236}">
                <a16:creationId xmlns:a16="http://schemas.microsoft.com/office/drawing/2014/main" id="{C4235F31-6973-5047-BE13-641F19AE3D92}"/>
              </a:ext>
            </a:extLst>
          </p:cNvPr>
          <p:cNvSpPr>
            <a:spLocks noGrp="1" noChangeArrowheads="1"/>
          </p:cNvSpPr>
          <p:nvPr>
            <p:ph idx="1"/>
          </p:nvPr>
        </p:nvSpPr>
        <p:spPr>
          <a:xfrm>
            <a:off x="314695" y="1271915"/>
            <a:ext cx="4460505" cy="5457370"/>
          </a:xfrm>
        </p:spPr>
        <p:txBody>
          <a:bodyPr>
            <a:normAutofit fontScale="92500"/>
          </a:bodyPr>
          <a:lstStyle/>
          <a:p>
            <a:pPr eaLnBrk="1" hangingPunct="1">
              <a:lnSpc>
                <a:spcPct val="110000"/>
              </a:lnSpc>
              <a:spcBef>
                <a:spcPct val="50000"/>
              </a:spcBef>
              <a:defRPr/>
            </a:pPr>
            <a:r>
              <a:rPr lang="en-US" altLang="en-US" sz="2800" b="1" dirty="0">
                <a:solidFill>
                  <a:schemeClr val="tx1"/>
                </a:solidFill>
              </a:rPr>
              <a:t>wholesale: </a:t>
            </a:r>
            <a:r>
              <a:rPr lang="en-US" altLang="en-US" dirty="0"/>
              <a:t>The </a:t>
            </a:r>
            <a:r>
              <a:rPr lang="en-US" altLang="en-US" u="sng" dirty="0"/>
              <a:t>price</a:t>
            </a:r>
            <a:r>
              <a:rPr lang="en-US" altLang="en-US" dirty="0"/>
              <a:t> that a </a:t>
            </a:r>
            <a:r>
              <a:rPr lang="en-US" altLang="en-US" u="sng" dirty="0"/>
              <a:t>store pays for an item</a:t>
            </a:r>
            <a:r>
              <a:rPr lang="en-US" altLang="en-US" dirty="0"/>
              <a:t> before they sell it; usually less than the selling price.</a:t>
            </a:r>
            <a:endParaRPr lang="en-US" altLang="en-US" sz="2800" u="sng" dirty="0">
              <a:solidFill>
                <a:schemeClr val="tx1"/>
              </a:solidFill>
            </a:endParaRPr>
          </a:p>
          <a:p>
            <a:pPr eaLnBrk="1" hangingPunct="1">
              <a:lnSpc>
                <a:spcPct val="125000"/>
              </a:lnSpc>
              <a:spcBef>
                <a:spcPct val="50000"/>
              </a:spcBef>
              <a:defRPr/>
            </a:pPr>
            <a:r>
              <a:rPr lang="en-US" altLang="en-US" sz="2800" b="1" dirty="0">
                <a:solidFill>
                  <a:schemeClr val="tx1"/>
                </a:solidFill>
              </a:rPr>
              <a:t>Reminding Word: </a:t>
            </a:r>
            <a:r>
              <a:rPr lang="en-US" altLang="en-US" sz="2800" i="1" dirty="0">
                <a:solidFill>
                  <a:schemeClr val="tx1"/>
                </a:solidFill>
              </a:rPr>
              <a:t>hole</a:t>
            </a:r>
          </a:p>
          <a:p>
            <a:pPr eaLnBrk="1" hangingPunct="1">
              <a:spcBef>
                <a:spcPct val="50000"/>
              </a:spcBef>
              <a:defRPr/>
            </a:pPr>
            <a:r>
              <a:rPr lang="en-US" altLang="en-US" sz="2800" b="1" dirty="0">
                <a:solidFill>
                  <a:schemeClr val="tx1"/>
                </a:solidFill>
              </a:rPr>
              <a:t>LINCing Story:</a:t>
            </a:r>
            <a:r>
              <a:rPr lang="en-US" altLang="en-US" sz="2800" dirty="0">
                <a:solidFill>
                  <a:schemeClr val="tx1"/>
                </a:solidFill>
              </a:rPr>
              <a:t> </a:t>
            </a:r>
            <a:r>
              <a:rPr lang="en-US" altLang="en-US" dirty="0"/>
              <a:t>“The store owner buried the money he made in a hole.”</a:t>
            </a:r>
            <a:endParaRPr lang="en-US" altLang="en-US" sz="2800" dirty="0">
              <a:solidFill>
                <a:schemeClr val="tx1"/>
              </a:solidFill>
            </a:endParaRPr>
          </a:p>
          <a:p>
            <a:pPr eaLnBrk="1" hangingPunct="1">
              <a:spcBef>
                <a:spcPct val="50000"/>
              </a:spcBef>
              <a:defRPr/>
            </a:pPr>
            <a:r>
              <a:rPr lang="en-US" altLang="en-US" sz="2800" b="1" dirty="0">
                <a:solidFill>
                  <a:schemeClr val="tx1"/>
                </a:solidFill>
              </a:rPr>
              <a:t>Better LINCing Story: </a:t>
            </a:r>
            <a:r>
              <a:rPr lang="en-US" altLang="en-US" dirty="0"/>
              <a:t>“The store owner buried the money he made from </a:t>
            </a:r>
            <a:r>
              <a:rPr lang="en-US" altLang="en-US" u="sng" dirty="0"/>
              <a:t>buying low and selling high</a:t>
            </a:r>
            <a:r>
              <a:rPr lang="en-US" altLang="en-US" dirty="0"/>
              <a:t> in a </a:t>
            </a:r>
            <a:r>
              <a:rPr lang="en-US" altLang="en-US" i="1" dirty="0"/>
              <a:t>hole</a:t>
            </a:r>
            <a:r>
              <a:rPr lang="en-US" altLang="en-US" dirty="0"/>
              <a:t>.”</a:t>
            </a:r>
            <a:endParaRPr lang="en-US" altLang="en-US" sz="2800" dirty="0">
              <a:solidFill>
                <a:schemeClr val="tx1"/>
              </a:solidFill>
            </a:endParaRPr>
          </a:p>
        </p:txBody>
      </p:sp>
      <p:pic>
        <p:nvPicPr>
          <p:cNvPr id="65540" name="Picture 5">
            <a:extLst>
              <a:ext uri="{FF2B5EF4-FFF2-40B4-BE49-F238E27FC236}">
                <a16:creationId xmlns:a16="http://schemas.microsoft.com/office/drawing/2014/main" id="{B000145D-941C-4C40-A9E5-885FF90375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3E15B29A-962F-0E4D-AF6F-779848057FB8}"/>
              </a:ext>
            </a:extLst>
          </p:cNvPr>
          <p:cNvGrpSpPr/>
          <p:nvPr/>
        </p:nvGrpSpPr>
        <p:grpSpPr>
          <a:xfrm>
            <a:off x="4818353" y="1151365"/>
            <a:ext cx="4051758" cy="4819218"/>
            <a:chOff x="4818353" y="1151365"/>
            <a:chExt cx="4051758" cy="4819218"/>
          </a:xfrm>
        </p:grpSpPr>
        <p:pic>
          <p:nvPicPr>
            <p:cNvPr id="6" name="Content Placeholder 10" descr="A screenshot of a cell phone&#10;&#10;Description automatically generated">
              <a:extLst>
                <a:ext uri="{FF2B5EF4-FFF2-40B4-BE49-F238E27FC236}">
                  <a16:creationId xmlns:a16="http://schemas.microsoft.com/office/drawing/2014/main" id="{8FED6172-2B3C-7D4B-9E03-16F125D5BC96}"/>
                </a:ext>
              </a:extLst>
            </p:cNvPr>
            <p:cNvPicPr>
              <a:picLocks noChangeAspect="1"/>
            </p:cNvPicPr>
            <p:nvPr/>
          </p:nvPicPr>
          <p:blipFill>
            <a:blip r:embed="rId4"/>
            <a:stretch>
              <a:fillRect/>
            </a:stretch>
          </p:blipFill>
          <p:spPr>
            <a:xfrm>
              <a:off x="4818353" y="1151365"/>
              <a:ext cx="4051758" cy="4819218"/>
            </a:xfrm>
            <a:prstGeom prst="rect">
              <a:avLst/>
            </a:prstGeom>
            <a:ln w="0">
              <a:noFill/>
            </a:ln>
          </p:spPr>
        </p:pic>
        <p:sp>
          <p:nvSpPr>
            <p:cNvPr id="7" name="Rectangle 6">
              <a:extLst>
                <a:ext uri="{FF2B5EF4-FFF2-40B4-BE49-F238E27FC236}">
                  <a16:creationId xmlns:a16="http://schemas.microsoft.com/office/drawing/2014/main" id="{65470A3F-B242-1A47-B80E-E6467A846B15}"/>
                </a:ext>
              </a:extLst>
            </p:cNvPr>
            <p:cNvSpPr/>
            <p:nvPr/>
          </p:nvSpPr>
          <p:spPr>
            <a:xfrm>
              <a:off x="5004667" y="3560973"/>
              <a:ext cx="3278908" cy="99409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4">
            <a:extLst>
              <a:ext uri="{FF2B5EF4-FFF2-40B4-BE49-F238E27FC236}">
                <a16:creationId xmlns:a16="http://schemas.microsoft.com/office/drawing/2014/main" id="{F7F9A7D5-682B-B847-A2A3-202D414D3EA8}"/>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tx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36706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0D27-4EE8-154C-9A1F-F711FA875931}"/>
              </a:ext>
            </a:extLst>
          </p:cNvPr>
          <p:cNvSpPr>
            <a:spLocks noGrp="1"/>
          </p:cNvSpPr>
          <p:nvPr>
            <p:ph type="title"/>
          </p:nvPr>
        </p:nvSpPr>
        <p:spPr>
          <a:xfrm>
            <a:off x="457200" y="292667"/>
            <a:ext cx="8229600" cy="964633"/>
          </a:xfrm>
        </p:spPr>
        <p:txBody>
          <a:bodyPr/>
          <a:lstStyle/>
          <a:p>
            <a:r>
              <a:rPr lang="en-US" sz="4400" dirty="0"/>
              <a:t>More Research</a:t>
            </a:r>
          </a:p>
        </p:txBody>
      </p:sp>
      <p:sp>
        <p:nvSpPr>
          <p:cNvPr id="3" name="Text Placeholder 2">
            <a:extLst>
              <a:ext uri="{FF2B5EF4-FFF2-40B4-BE49-F238E27FC236}">
                <a16:creationId xmlns:a16="http://schemas.microsoft.com/office/drawing/2014/main" id="{56782B7E-FCF0-824E-8A8E-498E7C74EC5B}"/>
              </a:ext>
            </a:extLst>
          </p:cNvPr>
          <p:cNvSpPr>
            <a:spLocks noGrp="1"/>
          </p:cNvSpPr>
          <p:nvPr>
            <p:ph type="body" idx="1"/>
          </p:nvPr>
        </p:nvSpPr>
        <p:spPr>
          <a:xfrm>
            <a:off x="457200" y="1257300"/>
            <a:ext cx="8229600" cy="5019514"/>
          </a:xfrm>
        </p:spPr>
        <p:txBody>
          <a:bodyPr/>
          <a:lstStyle/>
          <a:p>
            <a:r>
              <a:rPr lang="en-US" sz="2400" dirty="0"/>
              <a:t>4</a:t>
            </a:r>
            <a:r>
              <a:rPr lang="en-US" sz="2400" baseline="30000" dirty="0"/>
              <a:t>th</a:t>
            </a:r>
            <a:r>
              <a:rPr lang="en-US" sz="2400" dirty="0"/>
              <a:t> graders with LDs show significant improvement in vocabulary and appreciable improvement in reading comprehension. </a:t>
            </a:r>
            <a:r>
              <a:rPr lang="en-US" sz="2400" dirty="0">
                <a:hlinkClick r:id="rId2"/>
              </a:rPr>
              <a:t>https://eric.ed.gov/?id=ED578184</a:t>
            </a:r>
            <a:endParaRPr lang="en-US" sz="2400" dirty="0"/>
          </a:p>
          <a:p>
            <a:endParaRPr lang="en-US" sz="2400" dirty="0"/>
          </a:p>
          <a:p>
            <a:r>
              <a:rPr lang="en-US" sz="2400" dirty="0"/>
              <a:t>Secondary students with disabilities showed improvement in vocabulary acquisition, especially academically vocabulary. Students were asked if their friends should be taught the strategy and the overall average response was 3.92 out of a possible 5. </a:t>
            </a:r>
            <a:r>
              <a:rPr lang="en-US" sz="2400" dirty="0">
                <a:hlinkClick r:id="rId3"/>
              </a:rPr>
              <a:t>https://digitalcommons.odu.edu/cdse_etds/4/</a:t>
            </a:r>
            <a:endParaRPr lang="en-US" sz="2400" dirty="0"/>
          </a:p>
          <a:p>
            <a:pPr marL="101598" indent="0">
              <a:buNone/>
            </a:pPr>
            <a:endParaRPr lang="en-US" sz="2400" dirty="0"/>
          </a:p>
        </p:txBody>
      </p:sp>
      <p:sp>
        <p:nvSpPr>
          <p:cNvPr id="4" name="Footer Placeholder 4">
            <a:extLst>
              <a:ext uri="{FF2B5EF4-FFF2-40B4-BE49-F238E27FC236}">
                <a16:creationId xmlns:a16="http://schemas.microsoft.com/office/drawing/2014/main" id="{825C508E-79EC-D441-892E-9AB53FC6765D}"/>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pic>
        <p:nvPicPr>
          <p:cNvPr id="5" name="Picture 5">
            <a:extLst>
              <a:ext uri="{FF2B5EF4-FFF2-40B4-BE49-F238E27FC236}">
                <a16:creationId xmlns:a16="http://schemas.microsoft.com/office/drawing/2014/main" id="{5BFA04CF-E257-DB4A-BCB0-A2B4143652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588930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213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017A7BF-0C6D-FC46-9672-97C2EEECE655}"/>
              </a:ext>
            </a:extLst>
          </p:cNvPr>
          <p:cNvSpPr>
            <a:spLocks noGrp="1" noChangeArrowheads="1"/>
          </p:cNvSpPr>
          <p:nvPr>
            <p:ph type="title"/>
          </p:nvPr>
        </p:nvSpPr>
        <p:spPr>
          <a:xfrm>
            <a:off x="314695" y="128715"/>
            <a:ext cx="8461169" cy="1143200"/>
          </a:xfrm>
        </p:spPr>
        <p:txBody>
          <a:bodyPr anchor="ctr"/>
          <a:lstStyle/>
          <a:p>
            <a:pPr algn="ctr"/>
            <a:r>
              <a:rPr lang="en-US" altLang="en-US" sz="3600" dirty="0">
                <a:solidFill>
                  <a:schemeClr val="tx1"/>
                </a:solidFill>
              </a:rPr>
              <a:t>LINCing Story Examples &amp; Nonexample?</a:t>
            </a:r>
            <a:br>
              <a:rPr lang="en-US" altLang="en-US" sz="3600" dirty="0">
                <a:solidFill>
                  <a:schemeClr val="tx1"/>
                </a:solidFill>
              </a:rPr>
            </a:br>
            <a:r>
              <a:rPr lang="en-US" sz="3600" dirty="0"/>
              <a:t>Poll – Example/Non-Example</a:t>
            </a:r>
            <a:endParaRPr lang="en-US" altLang="en-US" sz="3600" dirty="0">
              <a:solidFill>
                <a:schemeClr val="tx1"/>
              </a:solidFill>
            </a:endParaRPr>
          </a:p>
        </p:txBody>
      </p:sp>
      <p:sp>
        <p:nvSpPr>
          <p:cNvPr id="65539" name="Rectangle 3">
            <a:extLst>
              <a:ext uri="{FF2B5EF4-FFF2-40B4-BE49-F238E27FC236}">
                <a16:creationId xmlns:a16="http://schemas.microsoft.com/office/drawing/2014/main" id="{C4235F31-6973-5047-BE13-641F19AE3D92}"/>
              </a:ext>
            </a:extLst>
          </p:cNvPr>
          <p:cNvSpPr>
            <a:spLocks noGrp="1" noChangeArrowheads="1"/>
          </p:cNvSpPr>
          <p:nvPr>
            <p:ph idx="1"/>
          </p:nvPr>
        </p:nvSpPr>
        <p:spPr>
          <a:xfrm>
            <a:off x="314695" y="1271915"/>
            <a:ext cx="4460505" cy="5457370"/>
          </a:xfrm>
        </p:spPr>
        <p:txBody>
          <a:bodyPr>
            <a:normAutofit/>
          </a:bodyPr>
          <a:lstStyle/>
          <a:p>
            <a:pPr eaLnBrk="1" hangingPunct="1">
              <a:lnSpc>
                <a:spcPct val="110000"/>
              </a:lnSpc>
              <a:spcBef>
                <a:spcPct val="50000"/>
              </a:spcBef>
              <a:defRPr/>
            </a:pPr>
            <a:r>
              <a:rPr lang="en-US" altLang="en-US" sz="2800" b="1" dirty="0">
                <a:solidFill>
                  <a:schemeClr val="tx1"/>
                </a:solidFill>
              </a:rPr>
              <a:t>charitable: </a:t>
            </a:r>
            <a:r>
              <a:rPr lang="en-US" altLang="en-US" u="sng" dirty="0"/>
              <a:t>giving</a:t>
            </a:r>
            <a:r>
              <a:rPr lang="en-US" altLang="en-US" dirty="0"/>
              <a:t>, </a:t>
            </a:r>
            <a:r>
              <a:rPr lang="en-US" altLang="en-US" u="sng" dirty="0"/>
              <a:t>generous</a:t>
            </a:r>
            <a:r>
              <a:rPr lang="en-US" altLang="en-US" dirty="0"/>
              <a:t>.</a:t>
            </a:r>
            <a:endParaRPr lang="en-US" altLang="en-US" sz="2800" u="sng" dirty="0">
              <a:solidFill>
                <a:schemeClr val="tx1"/>
              </a:solidFill>
            </a:endParaRPr>
          </a:p>
          <a:p>
            <a:pPr eaLnBrk="1" hangingPunct="1">
              <a:lnSpc>
                <a:spcPct val="125000"/>
              </a:lnSpc>
              <a:spcBef>
                <a:spcPct val="50000"/>
              </a:spcBef>
              <a:defRPr/>
            </a:pPr>
            <a:r>
              <a:rPr lang="en-US" altLang="en-US" sz="2800" b="1" dirty="0">
                <a:solidFill>
                  <a:schemeClr val="tx1"/>
                </a:solidFill>
              </a:rPr>
              <a:t>Reminding Word: </a:t>
            </a:r>
            <a:r>
              <a:rPr lang="en-US" altLang="en-US" sz="2800" i="1" dirty="0">
                <a:solidFill>
                  <a:schemeClr val="tx1"/>
                </a:solidFill>
              </a:rPr>
              <a:t>table</a:t>
            </a:r>
          </a:p>
          <a:p>
            <a:pPr eaLnBrk="1" hangingPunct="1">
              <a:spcBef>
                <a:spcPct val="50000"/>
              </a:spcBef>
              <a:defRPr/>
            </a:pPr>
            <a:r>
              <a:rPr lang="en-US" altLang="en-US" sz="2800" b="1" dirty="0">
                <a:solidFill>
                  <a:schemeClr val="tx1"/>
                </a:solidFill>
              </a:rPr>
              <a:t>LINCing Story:</a:t>
            </a:r>
            <a:r>
              <a:rPr lang="en-US" altLang="en-US" sz="2800" dirty="0">
                <a:solidFill>
                  <a:schemeClr val="tx1"/>
                </a:solidFill>
              </a:rPr>
              <a:t> </a:t>
            </a:r>
            <a:r>
              <a:rPr lang="en-US" altLang="en-US" dirty="0"/>
              <a:t>“He gave lots of food for the table.”</a:t>
            </a:r>
            <a:endParaRPr lang="en-US" altLang="en-US" sz="2800" dirty="0">
              <a:solidFill>
                <a:schemeClr val="tx1"/>
              </a:solidFill>
            </a:endParaRPr>
          </a:p>
        </p:txBody>
      </p:sp>
      <p:pic>
        <p:nvPicPr>
          <p:cNvPr id="65540" name="Picture 5">
            <a:extLst>
              <a:ext uri="{FF2B5EF4-FFF2-40B4-BE49-F238E27FC236}">
                <a16:creationId xmlns:a16="http://schemas.microsoft.com/office/drawing/2014/main" id="{B000145D-941C-4C40-A9E5-885FF90375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3E15B29A-962F-0E4D-AF6F-779848057FB8}"/>
              </a:ext>
            </a:extLst>
          </p:cNvPr>
          <p:cNvGrpSpPr/>
          <p:nvPr/>
        </p:nvGrpSpPr>
        <p:grpSpPr>
          <a:xfrm>
            <a:off x="4818353" y="1151365"/>
            <a:ext cx="4051758" cy="4819218"/>
            <a:chOff x="4818353" y="1151365"/>
            <a:chExt cx="4051758" cy="4819218"/>
          </a:xfrm>
        </p:grpSpPr>
        <p:pic>
          <p:nvPicPr>
            <p:cNvPr id="6" name="Content Placeholder 10" descr="A screenshot of a cell phone&#10;&#10;Description automatically generated">
              <a:extLst>
                <a:ext uri="{FF2B5EF4-FFF2-40B4-BE49-F238E27FC236}">
                  <a16:creationId xmlns:a16="http://schemas.microsoft.com/office/drawing/2014/main" id="{8FED6172-2B3C-7D4B-9E03-16F125D5BC96}"/>
                </a:ext>
              </a:extLst>
            </p:cNvPr>
            <p:cNvPicPr>
              <a:picLocks noChangeAspect="1"/>
            </p:cNvPicPr>
            <p:nvPr/>
          </p:nvPicPr>
          <p:blipFill>
            <a:blip r:embed="rId4"/>
            <a:stretch>
              <a:fillRect/>
            </a:stretch>
          </p:blipFill>
          <p:spPr>
            <a:xfrm>
              <a:off x="4818353" y="1151365"/>
              <a:ext cx="4051758" cy="4819218"/>
            </a:xfrm>
            <a:prstGeom prst="rect">
              <a:avLst/>
            </a:prstGeom>
            <a:ln w="0">
              <a:noFill/>
            </a:ln>
          </p:spPr>
        </p:pic>
        <p:sp>
          <p:nvSpPr>
            <p:cNvPr id="7" name="Rectangle 6">
              <a:extLst>
                <a:ext uri="{FF2B5EF4-FFF2-40B4-BE49-F238E27FC236}">
                  <a16:creationId xmlns:a16="http://schemas.microsoft.com/office/drawing/2014/main" id="{65470A3F-B242-1A47-B80E-E6467A846B15}"/>
                </a:ext>
              </a:extLst>
            </p:cNvPr>
            <p:cNvSpPr/>
            <p:nvPr/>
          </p:nvSpPr>
          <p:spPr>
            <a:xfrm>
              <a:off x="5004667" y="3560973"/>
              <a:ext cx="3278908" cy="99409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4">
            <a:extLst>
              <a:ext uri="{FF2B5EF4-FFF2-40B4-BE49-F238E27FC236}">
                <a16:creationId xmlns:a16="http://schemas.microsoft.com/office/drawing/2014/main" id="{56D3B817-7185-4943-94BF-CD053CF658BF}"/>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algn="ctr" eaLnBrk="0" fontAlgn="base" hangingPunct="0">
              <a:spcBef>
                <a:spcPct val="0"/>
              </a:spcBef>
              <a:spcAft>
                <a:spcPct val="0"/>
              </a:spcAft>
              <a:buClrTx/>
              <a:buFontTx/>
              <a:buNone/>
            </a:pPr>
            <a:r>
              <a:rPr lang="en-US" altLang="en-US" sz="1000" kern="1200" dirty="0">
                <a:solidFill>
                  <a:schemeClr val="tx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78816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6F2D59D-3EFC-AA4E-8C91-CCD4B5A52890}"/>
              </a:ext>
            </a:extLst>
          </p:cNvPr>
          <p:cNvSpPr>
            <a:spLocks noGrp="1" noChangeArrowheads="1"/>
          </p:cNvSpPr>
          <p:nvPr>
            <p:ph type="title"/>
          </p:nvPr>
        </p:nvSpPr>
        <p:spPr>
          <a:xfrm>
            <a:off x="314695" y="102534"/>
            <a:ext cx="8461169" cy="1430497"/>
          </a:xfrm>
        </p:spPr>
        <p:txBody>
          <a:bodyPr>
            <a:noAutofit/>
          </a:bodyPr>
          <a:lstStyle/>
          <a:p>
            <a:pPr algn="ctr" eaLnBrk="1" hangingPunct="1"/>
            <a:r>
              <a:rPr lang="en-US" altLang="en-US" sz="3600" b="1" dirty="0" err="1">
                <a:solidFill>
                  <a:schemeClr val="tx1"/>
                </a:solidFill>
              </a:rPr>
              <a:t>LINCing</a:t>
            </a:r>
            <a:r>
              <a:rPr lang="en-US" altLang="en-US" sz="3600" b="1" dirty="0">
                <a:solidFill>
                  <a:schemeClr val="tx1"/>
                </a:solidFill>
              </a:rPr>
              <a:t> Story – Your Turn</a:t>
            </a:r>
            <a:br>
              <a:rPr lang="en-US" altLang="en-US" sz="3600" b="1" dirty="0">
                <a:solidFill>
                  <a:schemeClr val="tx1"/>
                </a:solidFill>
              </a:rPr>
            </a:br>
            <a:r>
              <a:rPr lang="en-US" altLang="en-US" sz="3600" b="1" dirty="0">
                <a:solidFill>
                  <a:schemeClr val="tx1"/>
                </a:solidFill>
              </a:rPr>
              <a:t>With a Partner, develop a </a:t>
            </a:r>
            <a:r>
              <a:rPr lang="en-US" altLang="en-US" sz="3600" b="1" dirty="0" err="1">
                <a:solidFill>
                  <a:schemeClr val="tx1"/>
                </a:solidFill>
              </a:rPr>
              <a:t>LINCing</a:t>
            </a:r>
            <a:r>
              <a:rPr lang="en-US" altLang="en-US" sz="3600" b="1" dirty="0">
                <a:solidFill>
                  <a:schemeClr val="tx1"/>
                </a:solidFill>
              </a:rPr>
              <a:t> story for this vocabulary term: </a:t>
            </a:r>
            <a:r>
              <a:rPr lang="en-US" altLang="en-US" sz="3600" b="1" dirty="0" err="1">
                <a:solidFill>
                  <a:schemeClr val="tx1"/>
                </a:solidFill>
              </a:rPr>
              <a:t>shivaree</a:t>
            </a:r>
            <a:endParaRPr lang="en-US" altLang="en-US" sz="3200" b="1" i="1" dirty="0">
              <a:solidFill>
                <a:schemeClr val="tx1"/>
              </a:solidFill>
            </a:endParaRPr>
          </a:p>
        </p:txBody>
      </p:sp>
      <p:sp>
        <p:nvSpPr>
          <p:cNvPr id="66563" name="Rectangle 3">
            <a:extLst>
              <a:ext uri="{FF2B5EF4-FFF2-40B4-BE49-F238E27FC236}">
                <a16:creationId xmlns:a16="http://schemas.microsoft.com/office/drawing/2014/main" id="{B4E76840-D19C-584C-9648-0545FE370452}"/>
              </a:ext>
            </a:extLst>
          </p:cNvPr>
          <p:cNvSpPr>
            <a:spLocks noGrp="1" noChangeArrowheads="1"/>
          </p:cNvSpPr>
          <p:nvPr>
            <p:ph idx="1"/>
          </p:nvPr>
        </p:nvSpPr>
        <p:spPr>
          <a:xfrm>
            <a:off x="266538" y="2079979"/>
            <a:ext cx="4017597" cy="4316267"/>
          </a:xfrm>
        </p:spPr>
        <p:txBody>
          <a:bodyPr>
            <a:normAutofit lnSpcReduction="10000"/>
          </a:bodyPr>
          <a:lstStyle/>
          <a:p>
            <a:pPr eaLnBrk="1" hangingPunct="1">
              <a:lnSpc>
                <a:spcPct val="100000"/>
              </a:lnSpc>
              <a:spcBef>
                <a:spcPct val="50000"/>
              </a:spcBef>
              <a:defRPr/>
            </a:pPr>
            <a:r>
              <a:rPr lang="en-US" altLang="en-US" sz="2800" b="1" dirty="0" err="1">
                <a:solidFill>
                  <a:schemeClr val="tx1"/>
                </a:solidFill>
              </a:rPr>
              <a:t>Shivaree</a:t>
            </a:r>
            <a:r>
              <a:rPr lang="en-US" altLang="en-US" sz="2800" b="1" dirty="0">
                <a:solidFill>
                  <a:schemeClr val="tx1"/>
                </a:solidFill>
              </a:rPr>
              <a:t>: </a:t>
            </a:r>
            <a:r>
              <a:rPr lang="en-US" altLang="en-US" sz="2800" dirty="0">
                <a:solidFill>
                  <a:schemeClr val="tx1"/>
                </a:solidFill>
              </a:rPr>
              <a:t>A noisy song sung to a newly married couple </a:t>
            </a:r>
          </a:p>
          <a:p>
            <a:pPr eaLnBrk="1" hangingPunct="1">
              <a:lnSpc>
                <a:spcPct val="100000"/>
              </a:lnSpc>
              <a:spcBef>
                <a:spcPct val="50000"/>
              </a:spcBef>
              <a:defRPr/>
            </a:pPr>
            <a:r>
              <a:rPr lang="en-US" altLang="en-US" sz="2800" b="1" dirty="0">
                <a:solidFill>
                  <a:schemeClr val="tx1"/>
                </a:solidFill>
              </a:rPr>
              <a:t>Reminding Word: </a:t>
            </a:r>
            <a:r>
              <a:rPr lang="en-US" altLang="en-US" sz="2800" dirty="0">
                <a:solidFill>
                  <a:schemeClr val="tx1"/>
                </a:solidFill>
              </a:rPr>
              <a:t>Shiver</a:t>
            </a:r>
          </a:p>
          <a:p>
            <a:pPr>
              <a:lnSpc>
                <a:spcPct val="100000"/>
              </a:lnSpc>
              <a:spcBef>
                <a:spcPct val="50000"/>
              </a:spcBef>
              <a:defRPr/>
            </a:pPr>
            <a:r>
              <a:rPr lang="en-US" altLang="en-US" sz="2800" b="1" dirty="0" err="1">
                <a:solidFill>
                  <a:schemeClr val="tx1"/>
                </a:solidFill>
              </a:rPr>
              <a:t>LINCing</a:t>
            </a:r>
            <a:r>
              <a:rPr lang="en-US" altLang="en-US" sz="2800" b="1" dirty="0">
                <a:solidFill>
                  <a:schemeClr val="tx1"/>
                </a:solidFill>
              </a:rPr>
              <a:t> Story: </a:t>
            </a:r>
          </a:p>
          <a:p>
            <a:pPr>
              <a:lnSpc>
                <a:spcPct val="100000"/>
              </a:lnSpc>
              <a:spcBef>
                <a:spcPct val="50000"/>
              </a:spcBef>
              <a:defRPr/>
            </a:pPr>
            <a:r>
              <a:rPr lang="en-US" altLang="en-US" b="1" dirty="0"/>
              <a:t>LINCing Story: </a:t>
            </a:r>
            <a:r>
              <a:rPr lang="en-US" altLang="en-US" b="1" i="1" dirty="0">
                <a:solidFill>
                  <a:srgbClr val="008000"/>
                </a:solidFill>
                <a:ea typeface="ＭＳ Ｐゴシック" panose="020B0600070205080204" pitchFamily="34" charset="-128"/>
              </a:rPr>
              <a:t>The </a:t>
            </a:r>
            <a:r>
              <a:rPr lang="en-US" altLang="en-US" b="1" i="1" u="sng" dirty="0">
                <a:solidFill>
                  <a:srgbClr val="008000"/>
                </a:solidFill>
                <a:ea typeface="ＭＳ Ｐゴシック" panose="020B0600070205080204" pitchFamily="34" charset="-128"/>
              </a:rPr>
              <a:t>married</a:t>
            </a:r>
            <a:r>
              <a:rPr lang="en-US" altLang="en-US" b="1" i="1" dirty="0">
                <a:solidFill>
                  <a:srgbClr val="008000"/>
                </a:solidFill>
                <a:ea typeface="ＭＳ Ｐゴシック" panose="020B0600070205080204" pitchFamily="34" charset="-128"/>
              </a:rPr>
              <a:t> couple </a:t>
            </a:r>
            <a:r>
              <a:rPr lang="en-US" altLang="en-US" b="1" i="1" dirty="0">
                <a:solidFill>
                  <a:srgbClr val="CC0066"/>
                </a:solidFill>
                <a:ea typeface="ＭＳ Ｐゴシック" panose="020B0600070205080204" pitchFamily="34" charset="-128"/>
              </a:rPr>
              <a:t>shivered</a:t>
            </a:r>
            <a:r>
              <a:rPr lang="en-US" altLang="en-US" b="1" i="1" dirty="0">
                <a:solidFill>
                  <a:srgbClr val="008000"/>
                </a:solidFill>
                <a:ea typeface="ＭＳ Ｐゴシック" panose="020B0600070205080204" pitchFamily="34" charset="-128"/>
              </a:rPr>
              <a:t> when the guests </a:t>
            </a:r>
            <a:r>
              <a:rPr lang="en-US" altLang="en-US" b="1" i="1" u="sng" dirty="0">
                <a:solidFill>
                  <a:srgbClr val="008000"/>
                </a:solidFill>
                <a:ea typeface="ＭＳ Ｐゴシック" panose="020B0600070205080204" pitchFamily="34" charset="-128"/>
              </a:rPr>
              <a:t>sang</a:t>
            </a:r>
            <a:r>
              <a:rPr lang="en-US" altLang="en-US" b="1" i="1" dirty="0">
                <a:solidFill>
                  <a:srgbClr val="008000"/>
                </a:solidFill>
                <a:ea typeface="ＭＳ Ｐゴシック" panose="020B0600070205080204" pitchFamily="34" charset="-128"/>
              </a:rPr>
              <a:t> outside their window</a:t>
            </a:r>
            <a:r>
              <a:rPr lang="en-US" altLang="en-US" b="1" dirty="0">
                <a:ea typeface="ＭＳ Ｐゴシック" panose="020B0600070205080204" pitchFamily="34" charset="-128"/>
              </a:rPr>
              <a:t>.</a:t>
            </a:r>
            <a:endParaRPr lang="en-US" altLang="en-US" b="1" dirty="0">
              <a:solidFill>
                <a:srgbClr val="0000FF"/>
              </a:solidFill>
              <a:ea typeface="ＭＳ Ｐゴシック" panose="020B0600070205080204" pitchFamily="34" charset="-128"/>
            </a:endParaRPr>
          </a:p>
        </p:txBody>
      </p:sp>
      <p:grpSp>
        <p:nvGrpSpPr>
          <p:cNvPr id="5" name="Group 4">
            <a:extLst>
              <a:ext uri="{FF2B5EF4-FFF2-40B4-BE49-F238E27FC236}">
                <a16:creationId xmlns:a16="http://schemas.microsoft.com/office/drawing/2014/main" id="{56C7B362-D318-BB44-81B7-EA6711E26718}"/>
              </a:ext>
            </a:extLst>
          </p:cNvPr>
          <p:cNvGrpSpPr/>
          <p:nvPr/>
        </p:nvGrpSpPr>
        <p:grpSpPr>
          <a:xfrm>
            <a:off x="4538131" y="1780224"/>
            <a:ext cx="4051758" cy="4819218"/>
            <a:chOff x="4818353" y="1151365"/>
            <a:chExt cx="4051758" cy="4819218"/>
          </a:xfrm>
        </p:grpSpPr>
        <p:pic>
          <p:nvPicPr>
            <p:cNvPr id="6" name="Content Placeholder 10" descr="A screenshot of a cell phone&#10;&#10;Description automatically generated">
              <a:extLst>
                <a:ext uri="{FF2B5EF4-FFF2-40B4-BE49-F238E27FC236}">
                  <a16:creationId xmlns:a16="http://schemas.microsoft.com/office/drawing/2014/main" id="{CBD06C8F-8C9C-D943-97EA-87F7EB6474E8}"/>
                </a:ext>
              </a:extLst>
            </p:cNvPr>
            <p:cNvPicPr>
              <a:picLocks noChangeAspect="1"/>
            </p:cNvPicPr>
            <p:nvPr/>
          </p:nvPicPr>
          <p:blipFill>
            <a:blip r:embed="rId3"/>
            <a:stretch>
              <a:fillRect/>
            </a:stretch>
          </p:blipFill>
          <p:spPr>
            <a:xfrm>
              <a:off x="4818353" y="1151365"/>
              <a:ext cx="4051758" cy="4819218"/>
            </a:xfrm>
            <a:prstGeom prst="rect">
              <a:avLst/>
            </a:prstGeom>
            <a:ln w="0">
              <a:noFill/>
            </a:ln>
          </p:spPr>
        </p:pic>
        <p:sp>
          <p:nvSpPr>
            <p:cNvPr id="7" name="Rectangle 6">
              <a:extLst>
                <a:ext uri="{FF2B5EF4-FFF2-40B4-BE49-F238E27FC236}">
                  <a16:creationId xmlns:a16="http://schemas.microsoft.com/office/drawing/2014/main" id="{75B8F01E-A960-A449-97FE-7CEF896BA1FE}"/>
                </a:ext>
              </a:extLst>
            </p:cNvPr>
            <p:cNvSpPr/>
            <p:nvPr/>
          </p:nvSpPr>
          <p:spPr>
            <a:xfrm>
              <a:off x="5004667" y="3560973"/>
              <a:ext cx="3278908" cy="994094"/>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4">
            <a:extLst>
              <a:ext uri="{FF2B5EF4-FFF2-40B4-BE49-F238E27FC236}">
                <a16:creationId xmlns:a16="http://schemas.microsoft.com/office/drawing/2014/main" id="{E6336AD6-2F0B-414E-9E09-0BD36C1A9C37}"/>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tx1"/>
                </a:solidFill>
                <a:latin typeface="Arial" panose="020B0604020202020204" pitchFamily="34" charset="0"/>
              </a:rPr>
              <a:t>University of Kansas Center for Research on Learning  2019</a:t>
            </a:r>
          </a:p>
        </p:txBody>
      </p:sp>
      <p:sp>
        <p:nvSpPr>
          <p:cNvPr id="9" name="Oval 8">
            <a:extLst>
              <a:ext uri="{FF2B5EF4-FFF2-40B4-BE49-F238E27FC236}">
                <a16:creationId xmlns:a16="http://schemas.microsoft.com/office/drawing/2014/main" id="{D64A6F5C-C6FE-A44C-B0FE-A796FD630861}"/>
              </a:ext>
            </a:extLst>
          </p:cNvPr>
          <p:cNvSpPr/>
          <p:nvPr/>
        </p:nvSpPr>
        <p:spPr>
          <a:xfrm rot="714031">
            <a:off x="7034551" y="1504102"/>
            <a:ext cx="3110676" cy="1803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Please take a screenshot of this page</a:t>
            </a:r>
          </a:p>
        </p:txBody>
      </p:sp>
    </p:spTree>
    <p:extLst>
      <p:ext uri="{BB962C8B-B14F-4D97-AF65-F5344CB8AC3E}">
        <p14:creationId xmlns:p14="http://schemas.microsoft.com/office/powerpoint/2010/main" val="1902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subTnLst>
                                    <p:set>
                                      <p:cBhvr override="childStyle">
                                        <p:cTn dur="1" fill="hold" display="0" masterRel="nextClick" afterEffect="1"/>
                                        <p:tgtEl>
                                          <p:spTgt spid="66563">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50">
            <a:extLst>
              <a:ext uri="{FF2B5EF4-FFF2-40B4-BE49-F238E27FC236}">
                <a16:creationId xmlns:a16="http://schemas.microsoft.com/office/drawing/2014/main" id="{9CFEF8C8-51B9-DA48-A04A-9C94A224C438}"/>
              </a:ext>
            </a:extLst>
          </p:cNvPr>
          <p:cNvGrpSpPr>
            <a:grpSpLocks/>
          </p:cNvGrpSpPr>
          <p:nvPr/>
        </p:nvGrpSpPr>
        <p:grpSpPr bwMode="auto">
          <a:xfrm>
            <a:off x="1012825" y="3756025"/>
            <a:ext cx="7502525" cy="1617663"/>
            <a:chOff x="888" y="2350"/>
            <a:chExt cx="4726" cy="1019"/>
          </a:xfrm>
        </p:grpSpPr>
        <p:grpSp>
          <p:nvGrpSpPr>
            <p:cNvPr id="70664" name="Group 51">
              <a:extLst>
                <a:ext uri="{FF2B5EF4-FFF2-40B4-BE49-F238E27FC236}">
                  <a16:creationId xmlns:a16="http://schemas.microsoft.com/office/drawing/2014/main" id="{51E36876-AC90-3844-9EBA-24B87ACFFE62}"/>
                </a:ext>
              </a:extLst>
            </p:cNvPr>
            <p:cNvGrpSpPr>
              <a:grpSpLocks/>
            </p:cNvGrpSpPr>
            <p:nvPr/>
          </p:nvGrpSpPr>
          <p:grpSpPr bwMode="auto">
            <a:xfrm>
              <a:off x="888" y="2366"/>
              <a:ext cx="4726" cy="1003"/>
              <a:chOff x="288" y="720"/>
              <a:chExt cx="4608" cy="960"/>
            </a:xfrm>
          </p:grpSpPr>
          <p:sp>
            <p:nvSpPr>
              <p:cNvPr id="70701" name="AutoShape 52">
                <a:extLst>
                  <a:ext uri="{FF2B5EF4-FFF2-40B4-BE49-F238E27FC236}">
                    <a16:creationId xmlns:a16="http://schemas.microsoft.com/office/drawing/2014/main" id="{A9102D72-FEDE-6647-A905-E8A51AD5789B}"/>
                  </a:ext>
                </a:extLst>
              </p:cNvPr>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0702" name="AutoShape 53">
                <a:extLst>
                  <a:ext uri="{FF2B5EF4-FFF2-40B4-BE49-F238E27FC236}">
                    <a16:creationId xmlns:a16="http://schemas.microsoft.com/office/drawing/2014/main" id="{3E9A5F9E-43F2-654F-AA90-5560336B5293}"/>
                  </a:ext>
                </a:extLst>
              </p:cNvPr>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0703" name="AutoShape 54">
                <a:extLst>
                  <a:ext uri="{FF2B5EF4-FFF2-40B4-BE49-F238E27FC236}">
                    <a16:creationId xmlns:a16="http://schemas.microsoft.com/office/drawing/2014/main" id="{5B0ED133-5907-A042-AE7A-4FDE25D86BA5}"/>
                  </a:ext>
                </a:extLst>
              </p:cNvPr>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0704" name="AutoShape 55">
                <a:extLst>
                  <a:ext uri="{FF2B5EF4-FFF2-40B4-BE49-F238E27FC236}">
                    <a16:creationId xmlns:a16="http://schemas.microsoft.com/office/drawing/2014/main" id="{319F46D0-80B9-0040-8D9F-E8DE1DCC3469}"/>
                  </a:ext>
                </a:extLst>
              </p:cNvPr>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0705" name="AutoShape 56">
                <a:extLst>
                  <a:ext uri="{FF2B5EF4-FFF2-40B4-BE49-F238E27FC236}">
                    <a16:creationId xmlns:a16="http://schemas.microsoft.com/office/drawing/2014/main" id="{FAD2AFAF-2A8E-624A-B398-B3B883C638D0}"/>
                  </a:ext>
                </a:extLst>
              </p:cNvPr>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grpSp>
        <p:sp>
          <p:nvSpPr>
            <p:cNvPr id="70665" name="Oval 57">
              <a:extLst>
                <a:ext uri="{FF2B5EF4-FFF2-40B4-BE49-F238E27FC236}">
                  <a16:creationId xmlns:a16="http://schemas.microsoft.com/office/drawing/2014/main" id="{0C92EB7D-DBC4-3B45-9ADD-AA0337A8E1B1}"/>
                </a:ext>
              </a:extLst>
            </p:cNvPr>
            <p:cNvSpPr>
              <a:spLocks noChangeArrowheads="1"/>
            </p:cNvSpPr>
            <p:nvPr/>
          </p:nvSpPr>
          <p:spPr bwMode="auto">
            <a:xfrm>
              <a:off x="924" y="2386"/>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0666" name="Text Box 58">
              <a:extLst>
                <a:ext uri="{FF2B5EF4-FFF2-40B4-BE49-F238E27FC236}">
                  <a16:creationId xmlns:a16="http://schemas.microsoft.com/office/drawing/2014/main" id="{71109D3D-A819-5240-B046-13B7B5B74494}"/>
                </a:ext>
              </a:extLst>
            </p:cNvPr>
            <p:cNvSpPr txBox="1">
              <a:spLocks noChangeArrowheads="1"/>
            </p:cNvSpPr>
            <p:nvPr/>
          </p:nvSpPr>
          <p:spPr bwMode="auto">
            <a:xfrm>
              <a:off x="901" y="235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1</a:t>
              </a:r>
            </a:p>
          </p:txBody>
        </p:sp>
        <p:sp>
          <p:nvSpPr>
            <p:cNvPr id="70667" name="Oval 59">
              <a:extLst>
                <a:ext uri="{FF2B5EF4-FFF2-40B4-BE49-F238E27FC236}">
                  <a16:creationId xmlns:a16="http://schemas.microsoft.com/office/drawing/2014/main" id="{06B930B4-5FD4-5E4B-A76F-D7B929634329}"/>
                </a:ext>
              </a:extLst>
            </p:cNvPr>
            <p:cNvSpPr>
              <a:spLocks noChangeArrowheads="1"/>
            </p:cNvSpPr>
            <p:nvPr/>
          </p:nvSpPr>
          <p:spPr bwMode="auto">
            <a:xfrm>
              <a:off x="919" y="2903"/>
              <a:ext cx="122" cy="12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0668" name="Text Box 60">
              <a:extLst>
                <a:ext uri="{FF2B5EF4-FFF2-40B4-BE49-F238E27FC236}">
                  <a16:creationId xmlns:a16="http://schemas.microsoft.com/office/drawing/2014/main" id="{C4F54C3E-73E3-A749-876D-F0C300652FBB}"/>
                </a:ext>
              </a:extLst>
            </p:cNvPr>
            <p:cNvSpPr txBox="1">
              <a:spLocks noChangeArrowheads="1"/>
            </p:cNvSpPr>
            <p:nvPr/>
          </p:nvSpPr>
          <p:spPr bwMode="auto">
            <a:xfrm>
              <a:off x="912" y="287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3</a:t>
              </a:r>
              <a:endParaRPr lang="en-US" altLang="en-US" sz="800"/>
            </a:p>
          </p:txBody>
        </p:sp>
        <p:sp>
          <p:nvSpPr>
            <p:cNvPr id="70669" name="Oval 61">
              <a:extLst>
                <a:ext uri="{FF2B5EF4-FFF2-40B4-BE49-F238E27FC236}">
                  <a16:creationId xmlns:a16="http://schemas.microsoft.com/office/drawing/2014/main" id="{AA646847-D619-084F-BB52-66242E8A787B}"/>
                </a:ext>
              </a:extLst>
            </p:cNvPr>
            <p:cNvSpPr>
              <a:spLocks noChangeArrowheads="1"/>
            </p:cNvSpPr>
            <p:nvPr/>
          </p:nvSpPr>
          <p:spPr bwMode="auto">
            <a:xfrm>
              <a:off x="2136" y="2422"/>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0670" name="Text Box 62">
              <a:extLst>
                <a:ext uri="{FF2B5EF4-FFF2-40B4-BE49-F238E27FC236}">
                  <a16:creationId xmlns:a16="http://schemas.microsoft.com/office/drawing/2014/main" id="{5F4C454E-885E-8245-87F6-593CFF4775F0}"/>
                </a:ext>
              </a:extLst>
            </p:cNvPr>
            <p:cNvSpPr txBox="1">
              <a:spLocks noChangeArrowheads="1"/>
            </p:cNvSpPr>
            <p:nvPr/>
          </p:nvSpPr>
          <p:spPr bwMode="auto">
            <a:xfrm>
              <a:off x="2121" y="238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4</a:t>
              </a:r>
            </a:p>
          </p:txBody>
        </p:sp>
        <p:sp>
          <p:nvSpPr>
            <p:cNvPr id="70671" name="Oval 63">
              <a:extLst>
                <a:ext uri="{FF2B5EF4-FFF2-40B4-BE49-F238E27FC236}">
                  <a16:creationId xmlns:a16="http://schemas.microsoft.com/office/drawing/2014/main" id="{D5A99E9C-512C-4F43-AAE6-024C180B26C1}"/>
                </a:ext>
              </a:extLst>
            </p:cNvPr>
            <p:cNvSpPr>
              <a:spLocks noChangeArrowheads="1"/>
            </p:cNvSpPr>
            <p:nvPr/>
          </p:nvSpPr>
          <p:spPr bwMode="auto">
            <a:xfrm>
              <a:off x="3323" y="2417"/>
              <a:ext cx="122"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0672" name="Text Box 64">
              <a:extLst>
                <a:ext uri="{FF2B5EF4-FFF2-40B4-BE49-F238E27FC236}">
                  <a16:creationId xmlns:a16="http://schemas.microsoft.com/office/drawing/2014/main" id="{E585C147-747E-9543-9457-5C7C44BFD404}"/>
                </a:ext>
              </a:extLst>
            </p:cNvPr>
            <p:cNvSpPr txBox="1">
              <a:spLocks noChangeArrowheads="1"/>
            </p:cNvSpPr>
            <p:nvPr/>
          </p:nvSpPr>
          <p:spPr bwMode="auto">
            <a:xfrm>
              <a:off x="3301" y="238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5</a:t>
              </a:r>
            </a:p>
          </p:txBody>
        </p:sp>
        <p:sp>
          <p:nvSpPr>
            <p:cNvPr id="70673" name="Oval 65">
              <a:extLst>
                <a:ext uri="{FF2B5EF4-FFF2-40B4-BE49-F238E27FC236}">
                  <a16:creationId xmlns:a16="http://schemas.microsoft.com/office/drawing/2014/main" id="{AA2CA4CB-AA60-A745-A395-085B25B92224}"/>
                </a:ext>
              </a:extLst>
            </p:cNvPr>
            <p:cNvSpPr>
              <a:spLocks noChangeArrowheads="1"/>
            </p:cNvSpPr>
            <p:nvPr/>
          </p:nvSpPr>
          <p:spPr bwMode="auto">
            <a:xfrm>
              <a:off x="4499" y="2417"/>
              <a:ext cx="123" cy="12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0674" name="Text Box 66">
              <a:extLst>
                <a:ext uri="{FF2B5EF4-FFF2-40B4-BE49-F238E27FC236}">
                  <a16:creationId xmlns:a16="http://schemas.microsoft.com/office/drawing/2014/main" id="{7E3E5C11-E87A-3746-87EF-0E1E637CF78F}"/>
                </a:ext>
              </a:extLst>
            </p:cNvPr>
            <p:cNvSpPr txBox="1">
              <a:spLocks noChangeArrowheads="1"/>
            </p:cNvSpPr>
            <p:nvPr/>
          </p:nvSpPr>
          <p:spPr bwMode="auto">
            <a:xfrm>
              <a:off x="4484" y="2388"/>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2</a:t>
              </a:r>
            </a:p>
          </p:txBody>
        </p:sp>
        <p:sp>
          <p:nvSpPr>
            <p:cNvPr id="70675" name="Text Box 67">
              <a:extLst>
                <a:ext uri="{FF2B5EF4-FFF2-40B4-BE49-F238E27FC236}">
                  <a16:creationId xmlns:a16="http://schemas.microsoft.com/office/drawing/2014/main" id="{8654147A-8EAD-4C48-8ED4-ADBCD2DDB2C0}"/>
                </a:ext>
              </a:extLst>
            </p:cNvPr>
            <p:cNvSpPr txBox="1">
              <a:spLocks noChangeArrowheads="1"/>
            </p:cNvSpPr>
            <p:nvPr/>
          </p:nvSpPr>
          <p:spPr bwMode="auto">
            <a:xfrm>
              <a:off x="1029" y="2364"/>
              <a:ext cx="3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Term</a:t>
              </a:r>
            </a:p>
          </p:txBody>
        </p:sp>
        <p:sp>
          <p:nvSpPr>
            <p:cNvPr id="70676" name="Text Box 68">
              <a:extLst>
                <a:ext uri="{FF2B5EF4-FFF2-40B4-BE49-F238E27FC236}">
                  <a16:creationId xmlns:a16="http://schemas.microsoft.com/office/drawing/2014/main" id="{54875328-2936-6446-BA01-59BF7E8593F7}"/>
                </a:ext>
              </a:extLst>
            </p:cNvPr>
            <p:cNvSpPr txBox="1">
              <a:spLocks noChangeArrowheads="1"/>
            </p:cNvSpPr>
            <p:nvPr/>
          </p:nvSpPr>
          <p:spPr bwMode="auto">
            <a:xfrm>
              <a:off x="1009" y="2878"/>
              <a:ext cx="8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Reminding Word</a:t>
              </a:r>
            </a:p>
          </p:txBody>
        </p:sp>
        <p:sp>
          <p:nvSpPr>
            <p:cNvPr id="70677" name="Text Box 69">
              <a:extLst>
                <a:ext uri="{FF2B5EF4-FFF2-40B4-BE49-F238E27FC236}">
                  <a16:creationId xmlns:a16="http://schemas.microsoft.com/office/drawing/2014/main" id="{EC74B770-15C1-A942-9D65-9DBA34A92BFE}"/>
                </a:ext>
              </a:extLst>
            </p:cNvPr>
            <p:cNvSpPr txBox="1">
              <a:spLocks noChangeArrowheads="1"/>
            </p:cNvSpPr>
            <p:nvPr/>
          </p:nvSpPr>
          <p:spPr bwMode="auto">
            <a:xfrm>
              <a:off x="2238" y="2390"/>
              <a:ext cx="7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LINCing Story</a:t>
              </a:r>
            </a:p>
          </p:txBody>
        </p:sp>
        <p:sp>
          <p:nvSpPr>
            <p:cNvPr id="70678" name="Text Box 70">
              <a:extLst>
                <a:ext uri="{FF2B5EF4-FFF2-40B4-BE49-F238E27FC236}">
                  <a16:creationId xmlns:a16="http://schemas.microsoft.com/office/drawing/2014/main" id="{0159847A-920F-FB43-B01B-DD21F1E0AB5C}"/>
                </a:ext>
              </a:extLst>
            </p:cNvPr>
            <p:cNvSpPr txBox="1">
              <a:spLocks noChangeArrowheads="1"/>
            </p:cNvSpPr>
            <p:nvPr/>
          </p:nvSpPr>
          <p:spPr bwMode="auto">
            <a:xfrm>
              <a:off x="3425" y="2395"/>
              <a:ext cx="7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LINCing Picture</a:t>
              </a:r>
            </a:p>
          </p:txBody>
        </p:sp>
        <p:sp>
          <p:nvSpPr>
            <p:cNvPr id="70679" name="Text Box 71">
              <a:extLst>
                <a:ext uri="{FF2B5EF4-FFF2-40B4-BE49-F238E27FC236}">
                  <a16:creationId xmlns:a16="http://schemas.microsoft.com/office/drawing/2014/main" id="{F4C39FA4-F7E6-1C42-8643-E5F8AEF1B0B5}"/>
                </a:ext>
              </a:extLst>
            </p:cNvPr>
            <p:cNvSpPr txBox="1">
              <a:spLocks noChangeArrowheads="1"/>
            </p:cNvSpPr>
            <p:nvPr/>
          </p:nvSpPr>
          <p:spPr bwMode="auto">
            <a:xfrm>
              <a:off x="4591" y="2390"/>
              <a:ext cx="5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Definition</a:t>
              </a:r>
            </a:p>
          </p:txBody>
        </p:sp>
        <p:sp>
          <p:nvSpPr>
            <p:cNvPr id="70680" name="Rectangle 72">
              <a:extLst>
                <a:ext uri="{FF2B5EF4-FFF2-40B4-BE49-F238E27FC236}">
                  <a16:creationId xmlns:a16="http://schemas.microsoft.com/office/drawing/2014/main" id="{4A510B46-F44E-F440-AB3F-3ECFE1C351DE}"/>
                </a:ext>
              </a:extLst>
            </p:cNvPr>
            <p:cNvSpPr>
              <a:spLocks noChangeArrowheads="1"/>
            </p:cNvSpPr>
            <p:nvPr/>
          </p:nvSpPr>
          <p:spPr bwMode="auto">
            <a:xfrm>
              <a:off x="920" y="2408"/>
              <a:ext cx="11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30000"/>
                </a:lnSpc>
                <a:buClr>
                  <a:srgbClr val="201535"/>
                </a:buClr>
                <a:buFontTx/>
                <a:buNone/>
              </a:pPr>
              <a:r>
                <a:rPr lang="en-US" altLang="en-US" sz="2400">
                  <a:solidFill>
                    <a:srgbClr val="000000"/>
                  </a:solidFill>
                  <a:latin typeface="Sand" pitchFamily="-48" charset="0"/>
                </a:rPr>
                <a:t>palisades</a:t>
              </a:r>
              <a:endParaRPr lang="en-US" altLang="en-US" sz="2800">
                <a:solidFill>
                  <a:srgbClr val="000000"/>
                </a:solidFill>
                <a:latin typeface="Sand" pitchFamily="-48" charset="0"/>
              </a:endParaRPr>
            </a:p>
          </p:txBody>
        </p:sp>
        <p:sp>
          <p:nvSpPr>
            <p:cNvPr id="70681" name="Rectangle 73">
              <a:extLst>
                <a:ext uri="{FF2B5EF4-FFF2-40B4-BE49-F238E27FC236}">
                  <a16:creationId xmlns:a16="http://schemas.microsoft.com/office/drawing/2014/main" id="{D36640C9-C386-9C44-A0E4-5BC2C41C7837}"/>
                </a:ext>
              </a:extLst>
            </p:cNvPr>
            <p:cNvSpPr>
              <a:spLocks noChangeArrowheads="1"/>
            </p:cNvSpPr>
            <p:nvPr/>
          </p:nvSpPr>
          <p:spPr bwMode="auto">
            <a:xfrm>
              <a:off x="1056" y="2936"/>
              <a:ext cx="8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30000"/>
                </a:lnSpc>
                <a:buClr>
                  <a:srgbClr val="201535"/>
                </a:buClr>
                <a:buFontTx/>
                <a:buNone/>
              </a:pPr>
              <a:r>
                <a:rPr lang="en-US" altLang="en-US" sz="2800">
                  <a:solidFill>
                    <a:srgbClr val="000000"/>
                  </a:solidFill>
                  <a:latin typeface="Sand" pitchFamily="-48" charset="0"/>
                </a:rPr>
                <a:t>pal</a:t>
              </a:r>
            </a:p>
          </p:txBody>
        </p:sp>
        <p:sp>
          <p:nvSpPr>
            <p:cNvPr id="70682" name="Rectangle 74">
              <a:extLst>
                <a:ext uri="{FF2B5EF4-FFF2-40B4-BE49-F238E27FC236}">
                  <a16:creationId xmlns:a16="http://schemas.microsoft.com/office/drawing/2014/main" id="{D54796E5-9EF8-114A-BDB2-082398265A63}"/>
                </a:ext>
              </a:extLst>
            </p:cNvPr>
            <p:cNvSpPr>
              <a:spLocks noChangeArrowheads="1"/>
            </p:cNvSpPr>
            <p:nvPr/>
          </p:nvSpPr>
          <p:spPr bwMode="auto">
            <a:xfrm>
              <a:off x="2104" y="2510"/>
              <a:ext cx="11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30000"/>
                </a:lnSpc>
                <a:buClr>
                  <a:srgbClr val="201535"/>
                </a:buClr>
                <a:buFontTx/>
                <a:buNone/>
              </a:pPr>
              <a:r>
                <a:rPr lang="en-US" altLang="en-US" sz="1600">
                  <a:solidFill>
                    <a:srgbClr val="000000"/>
                  </a:solidFill>
                  <a:latin typeface="Sand" pitchFamily="-48" charset="0"/>
                </a:rPr>
                <a:t>My pal, Joe, dove from the cliff into the ocean.</a:t>
              </a:r>
            </a:p>
          </p:txBody>
        </p:sp>
        <p:sp>
          <p:nvSpPr>
            <p:cNvPr id="70683" name="Rectangle 75">
              <a:extLst>
                <a:ext uri="{FF2B5EF4-FFF2-40B4-BE49-F238E27FC236}">
                  <a16:creationId xmlns:a16="http://schemas.microsoft.com/office/drawing/2014/main" id="{D075FC47-FE22-2A41-AC85-B4AB6E36F97A}"/>
                </a:ext>
              </a:extLst>
            </p:cNvPr>
            <p:cNvSpPr>
              <a:spLocks noChangeArrowheads="1"/>
            </p:cNvSpPr>
            <p:nvPr/>
          </p:nvSpPr>
          <p:spPr bwMode="auto">
            <a:xfrm>
              <a:off x="4472" y="2506"/>
              <a:ext cx="112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30000"/>
                </a:lnSpc>
                <a:buClr>
                  <a:srgbClr val="201535"/>
                </a:buClr>
                <a:buFontTx/>
                <a:buNone/>
              </a:pPr>
              <a:r>
                <a:rPr lang="en-US" altLang="en-US" sz="1600">
                  <a:solidFill>
                    <a:srgbClr val="000000"/>
                  </a:solidFill>
                  <a:latin typeface="Sand" pitchFamily="-48" charset="0"/>
                </a:rPr>
                <a:t>A line of steep cliffs a long a river or ocean.</a:t>
              </a:r>
            </a:p>
          </p:txBody>
        </p:sp>
        <p:grpSp>
          <p:nvGrpSpPr>
            <p:cNvPr id="70684" name="Group 76">
              <a:extLst>
                <a:ext uri="{FF2B5EF4-FFF2-40B4-BE49-F238E27FC236}">
                  <a16:creationId xmlns:a16="http://schemas.microsoft.com/office/drawing/2014/main" id="{10CBA254-52ED-9744-B81E-C8C39A5E0DC5}"/>
                </a:ext>
              </a:extLst>
            </p:cNvPr>
            <p:cNvGrpSpPr>
              <a:grpSpLocks/>
            </p:cNvGrpSpPr>
            <p:nvPr/>
          </p:nvGrpSpPr>
          <p:grpSpPr bwMode="auto">
            <a:xfrm>
              <a:off x="3304" y="2721"/>
              <a:ext cx="1096" cy="598"/>
              <a:chOff x="3304" y="2721"/>
              <a:chExt cx="1096" cy="598"/>
            </a:xfrm>
          </p:grpSpPr>
          <p:sp>
            <p:nvSpPr>
              <p:cNvPr id="70685" name="Freeform 77">
                <a:extLst>
                  <a:ext uri="{FF2B5EF4-FFF2-40B4-BE49-F238E27FC236}">
                    <a16:creationId xmlns:a16="http://schemas.microsoft.com/office/drawing/2014/main" id="{DFD6F142-5A23-214D-B765-C9A2E0AE81F7}"/>
                  </a:ext>
                </a:extLst>
              </p:cNvPr>
              <p:cNvSpPr>
                <a:spLocks/>
              </p:cNvSpPr>
              <p:nvPr/>
            </p:nvSpPr>
            <p:spPr bwMode="auto">
              <a:xfrm>
                <a:off x="3304" y="3056"/>
                <a:ext cx="1096" cy="60"/>
              </a:xfrm>
              <a:custGeom>
                <a:avLst/>
                <a:gdLst>
                  <a:gd name="T0" fmla="*/ 0 w 1096"/>
                  <a:gd name="T1" fmla="*/ 48 h 60"/>
                  <a:gd name="T2" fmla="*/ 24 w 1096"/>
                  <a:gd name="T3" fmla="*/ 32 h 60"/>
                  <a:gd name="T4" fmla="*/ 72 w 1096"/>
                  <a:gd name="T5" fmla="*/ 48 h 60"/>
                  <a:gd name="T6" fmla="*/ 152 w 1096"/>
                  <a:gd name="T7" fmla="*/ 24 h 60"/>
                  <a:gd name="T8" fmla="*/ 208 w 1096"/>
                  <a:gd name="T9" fmla="*/ 32 h 60"/>
                  <a:gd name="T10" fmla="*/ 256 w 1096"/>
                  <a:gd name="T11" fmla="*/ 48 h 60"/>
                  <a:gd name="T12" fmla="*/ 320 w 1096"/>
                  <a:gd name="T13" fmla="*/ 40 h 60"/>
                  <a:gd name="T14" fmla="*/ 376 w 1096"/>
                  <a:gd name="T15" fmla="*/ 24 h 60"/>
                  <a:gd name="T16" fmla="*/ 400 w 1096"/>
                  <a:gd name="T17" fmla="*/ 32 h 60"/>
                  <a:gd name="T18" fmla="*/ 448 w 1096"/>
                  <a:gd name="T19" fmla="*/ 16 h 60"/>
                  <a:gd name="T20" fmla="*/ 536 w 1096"/>
                  <a:gd name="T21" fmla="*/ 24 h 60"/>
                  <a:gd name="T22" fmla="*/ 616 w 1096"/>
                  <a:gd name="T23" fmla="*/ 40 h 60"/>
                  <a:gd name="T24" fmla="*/ 768 w 1096"/>
                  <a:gd name="T25" fmla="*/ 0 h 60"/>
                  <a:gd name="T26" fmla="*/ 848 w 1096"/>
                  <a:gd name="T27" fmla="*/ 8 h 60"/>
                  <a:gd name="T28" fmla="*/ 944 w 1096"/>
                  <a:gd name="T29" fmla="*/ 0 h 60"/>
                  <a:gd name="T30" fmla="*/ 1040 w 1096"/>
                  <a:gd name="T31" fmla="*/ 32 h 60"/>
                  <a:gd name="T32" fmla="*/ 1096 w 1096"/>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6"/>
                  <a:gd name="T52" fmla="*/ 0 h 60"/>
                  <a:gd name="T53" fmla="*/ 1096 w 109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6" h="60">
                    <a:moveTo>
                      <a:pt x="0" y="48"/>
                    </a:moveTo>
                    <a:cubicBezTo>
                      <a:pt x="8" y="42"/>
                      <a:pt x="14" y="32"/>
                      <a:pt x="24" y="32"/>
                    </a:cubicBezTo>
                    <a:cubicBezTo>
                      <a:pt x="40" y="32"/>
                      <a:pt x="72" y="48"/>
                      <a:pt x="72" y="48"/>
                    </a:cubicBezTo>
                    <a:cubicBezTo>
                      <a:pt x="130" y="28"/>
                      <a:pt x="103" y="36"/>
                      <a:pt x="152" y="24"/>
                    </a:cubicBezTo>
                    <a:cubicBezTo>
                      <a:pt x="207" y="60"/>
                      <a:pt x="141" y="25"/>
                      <a:pt x="208" y="32"/>
                    </a:cubicBezTo>
                    <a:cubicBezTo>
                      <a:pt x="224" y="33"/>
                      <a:pt x="256" y="48"/>
                      <a:pt x="256" y="48"/>
                    </a:cubicBezTo>
                    <a:cubicBezTo>
                      <a:pt x="301" y="17"/>
                      <a:pt x="255" y="40"/>
                      <a:pt x="320" y="40"/>
                    </a:cubicBezTo>
                    <a:cubicBezTo>
                      <a:pt x="330" y="40"/>
                      <a:pt x="364" y="27"/>
                      <a:pt x="376" y="24"/>
                    </a:cubicBezTo>
                    <a:cubicBezTo>
                      <a:pt x="384" y="26"/>
                      <a:pt x="391" y="32"/>
                      <a:pt x="400" y="32"/>
                    </a:cubicBezTo>
                    <a:cubicBezTo>
                      <a:pt x="416" y="30"/>
                      <a:pt x="448" y="16"/>
                      <a:pt x="448" y="16"/>
                    </a:cubicBezTo>
                    <a:cubicBezTo>
                      <a:pt x="496" y="48"/>
                      <a:pt x="448" y="24"/>
                      <a:pt x="536" y="24"/>
                    </a:cubicBezTo>
                    <a:cubicBezTo>
                      <a:pt x="563" y="24"/>
                      <a:pt x="589" y="36"/>
                      <a:pt x="616" y="40"/>
                    </a:cubicBezTo>
                    <a:cubicBezTo>
                      <a:pt x="680" y="18"/>
                      <a:pt x="693" y="8"/>
                      <a:pt x="768" y="0"/>
                    </a:cubicBezTo>
                    <a:cubicBezTo>
                      <a:pt x="800" y="8"/>
                      <a:pt x="816" y="18"/>
                      <a:pt x="848" y="8"/>
                    </a:cubicBezTo>
                    <a:cubicBezTo>
                      <a:pt x="924" y="27"/>
                      <a:pt x="894" y="37"/>
                      <a:pt x="944" y="0"/>
                    </a:cubicBezTo>
                    <a:cubicBezTo>
                      <a:pt x="975" y="15"/>
                      <a:pt x="1006" y="20"/>
                      <a:pt x="1040" y="32"/>
                    </a:cubicBezTo>
                    <a:cubicBezTo>
                      <a:pt x="1091" y="14"/>
                      <a:pt x="1076" y="27"/>
                      <a:pt x="1096" y="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6" name="Freeform 78">
                <a:extLst>
                  <a:ext uri="{FF2B5EF4-FFF2-40B4-BE49-F238E27FC236}">
                    <a16:creationId xmlns:a16="http://schemas.microsoft.com/office/drawing/2014/main" id="{56F9450E-0FB6-6441-996E-F6C39D837E90}"/>
                  </a:ext>
                </a:extLst>
              </p:cNvPr>
              <p:cNvSpPr>
                <a:spLocks/>
              </p:cNvSpPr>
              <p:nvPr/>
            </p:nvSpPr>
            <p:spPr bwMode="auto">
              <a:xfrm>
                <a:off x="3352" y="2828"/>
                <a:ext cx="456" cy="252"/>
              </a:xfrm>
              <a:custGeom>
                <a:avLst/>
                <a:gdLst>
                  <a:gd name="T0" fmla="*/ 0 w 456"/>
                  <a:gd name="T1" fmla="*/ 36 h 252"/>
                  <a:gd name="T2" fmla="*/ 256 w 456"/>
                  <a:gd name="T3" fmla="*/ 36 h 252"/>
                  <a:gd name="T4" fmla="*/ 456 w 456"/>
                  <a:gd name="T5" fmla="*/ 252 h 252"/>
                  <a:gd name="T6" fmla="*/ 0 60000 65536"/>
                  <a:gd name="T7" fmla="*/ 0 60000 65536"/>
                  <a:gd name="T8" fmla="*/ 0 60000 65536"/>
                  <a:gd name="T9" fmla="*/ 0 w 456"/>
                  <a:gd name="T10" fmla="*/ 0 h 252"/>
                  <a:gd name="T11" fmla="*/ 456 w 456"/>
                  <a:gd name="T12" fmla="*/ 252 h 252"/>
                </a:gdLst>
                <a:ahLst/>
                <a:cxnLst>
                  <a:cxn ang="T6">
                    <a:pos x="T0" y="T1"/>
                  </a:cxn>
                  <a:cxn ang="T7">
                    <a:pos x="T2" y="T3"/>
                  </a:cxn>
                  <a:cxn ang="T8">
                    <a:pos x="T4" y="T5"/>
                  </a:cxn>
                </a:cxnLst>
                <a:rect l="T9" t="T10" r="T11" b="T12"/>
                <a:pathLst>
                  <a:path w="456" h="252">
                    <a:moveTo>
                      <a:pt x="0" y="36"/>
                    </a:moveTo>
                    <a:cubicBezTo>
                      <a:pt x="90" y="18"/>
                      <a:pt x="180" y="0"/>
                      <a:pt x="256" y="36"/>
                    </a:cubicBezTo>
                    <a:cubicBezTo>
                      <a:pt x="332" y="72"/>
                      <a:pt x="420" y="216"/>
                      <a:pt x="456" y="25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7" name="Freeform 79">
                <a:extLst>
                  <a:ext uri="{FF2B5EF4-FFF2-40B4-BE49-F238E27FC236}">
                    <a16:creationId xmlns:a16="http://schemas.microsoft.com/office/drawing/2014/main" id="{36697E62-8820-B24F-925D-9AF13A5A442E}"/>
                  </a:ext>
                </a:extLst>
              </p:cNvPr>
              <p:cNvSpPr>
                <a:spLocks/>
              </p:cNvSpPr>
              <p:nvPr/>
            </p:nvSpPr>
            <p:spPr bwMode="auto">
              <a:xfrm>
                <a:off x="3616" y="2833"/>
                <a:ext cx="424" cy="223"/>
              </a:xfrm>
              <a:custGeom>
                <a:avLst/>
                <a:gdLst>
                  <a:gd name="T0" fmla="*/ 0 w 424"/>
                  <a:gd name="T1" fmla="*/ 39 h 223"/>
                  <a:gd name="T2" fmla="*/ 248 w 424"/>
                  <a:gd name="T3" fmla="*/ 31 h 223"/>
                  <a:gd name="T4" fmla="*/ 424 w 424"/>
                  <a:gd name="T5" fmla="*/ 223 h 223"/>
                  <a:gd name="T6" fmla="*/ 0 60000 65536"/>
                  <a:gd name="T7" fmla="*/ 0 60000 65536"/>
                  <a:gd name="T8" fmla="*/ 0 60000 65536"/>
                  <a:gd name="T9" fmla="*/ 0 w 424"/>
                  <a:gd name="T10" fmla="*/ 0 h 223"/>
                  <a:gd name="T11" fmla="*/ 424 w 424"/>
                  <a:gd name="T12" fmla="*/ 223 h 223"/>
                </a:gdLst>
                <a:ahLst/>
                <a:cxnLst>
                  <a:cxn ang="T6">
                    <a:pos x="T0" y="T1"/>
                  </a:cxn>
                  <a:cxn ang="T7">
                    <a:pos x="T2" y="T3"/>
                  </a:cxn>
                  <a:cxn ang="T8">
                    <a:pos x="T4" y="T5"/>
                  </a:cxn>
                </a:cxnLst>
                <a:rect l="T9" t="T10" r="T11" b="T12"/>
                <a:pathLst>
                  <a:path w="424" h="223">
                    <a:moveTo>
                      <a:pt x="0" y="39"/>
                    </a:moveTo>
                    <a:cubicBezTo>
                      <a:pt x="88" y="19"/>
                      <a:pt x="177" y="0"/>
                      <a:pt x="248" y="31"/>
                    </a:cubicBezTo>
                    <a:cubicBezTo>
                      <a:pt x="319" y="62"/>
                      <a:pt x="395" y="191"/>
                      <a:pt x="424" y="22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8" name="Freeform 80">
                <a:extLst>
                  <a:ext uri="{FF2B5EF4-FFF2-40B4-BE49-F238E27FC236}">
                    <a16:creationId xmlns:a16="http://schemas.microsoft.com/office/drawing/2014/main" id="{B1CDB6BE-36CD-3645-A751-2FDCCADA4110}"/>
                  </a:ext>
                </a:extLst>
              </p:cNvPr>
              <p:cNvSpPr>
                <a:spLocks/>
              </p:cNvSpPr>
              <p:nvPr/>
            </p:nvSpPr>
            <p:spPr bwMode="auto">
              <a:xfrm>
                <a:off x="3872" y="2848"/>
                <a:ext cx="376" cy="208"/>
              </a:xfrm>
              <a:custGeom>
                <a:avLst/>
                <a:gdLst>
                  <a:gd name="T0" fmla="*/ 0 w 376"/>
                  <a:gd name="T1" fmla="*/ 16 h 208"/>
                  <a:gd name="T2" fmla="*/ 240 w 376"/>
                  <a:gd name="T3" fmla="*/ 32 h 208"/>
                  <a:gd name="T4" fmla="*/ 376 w 376"/>
                  <a:gd name="T5" fmla="*/ 208 h 208"/>
                  <a:gd name="T6" fmla="*/ 0 60000 65536"/>
                  <a:gd name="T7" fmla="*/ 0 60000 65536"/>
                  <a:gd name="T8" fmla="*/ 0 60000 65536"/>
                  <a:gd name="T9" fmla="*/ 0 w 376"/>
                  <a:gd name="T10" fmla="*/ 0 h 208"/>
                  <a:gd name="T11" fmla="*/ 376 w 376"/>
                  <a:gd name="T12" fmla="*/ 208 h 208"/>
                </a:gdLst>
                <a:ahLst/>
                <a:cxnLst>
                  <a:cxn ang="T6">
                    <a:pos x="T0" y="T1"/>
                  </a:cxn>
                  <a:cxn ang="T7">
                    <a:pos x="T2" y="T3"/>
                  </a:cxn>
                  <a:cxn ang="T8">
                    <a:pos x="T4" y="T5"/>
                  </a:cxn>
                </a:cxnLst>
                <a:rect l="T9" t="T10" r="T11" b="T12"/>
                <a:pathLst>
                  <a:path w="376" h="208">
                    <a:moveTo>
                      <a:pt x="0" y="16"/>
                    </a:moveTo>
                    <a:cubicBezTo>
                      <a:pt x="88" y="8"/>
                      <a:pt x="177" y="0"/>
                      <a:pt x="240" y="32"/>
                    </a:cubicBezTo>
                    <a:cubicBezTo>
                      <a:pt x="303" y="64"/>
                      <a:pt x="339" y="136"/>
                      <a:pt x="376" y="2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0689" name="Group 81">
                <a:extLst>
                  <a:ext uri="{FF2B5EF4-FFF2-40B4-BE49-F238E27FC236}">
                    <a16:creationId xmlns:a16="http://schemas.microsoft.com/office/drawing/2014/main" id="{78413FC8-0633-4342-9DC3-25724B4574FF}"/>
                  </a:ext>
                </a:extLst>
              </p:cNvPr>
              <p:cNvGrpSpPr>
                <a:grpSpLocks/>
              </p:cNvGrpSpPr>
              <p:nvPr/>
            </p:nvGrpSpPr>
            <p:grpSpPr bwMode="auto">
              <a:xfrm rot="7137218">
                <a:off x="4137" y="2708"/>
                <a:ext cx="101" cy="195"/>
                <a:chOff x="3891" y="2672"/>
                <a:chExt cx="101" cy="195"/>
              </a:xfrm>
            </p:grpSpPr>
            <p:sp>
              <p:nvSpPr>
                <p:cNvPr id="70696" name="Oval 82">
                  <a:extLst>
                    <a:ext uri="{FF2B5EF4-FFF2-40B4-BE49-F238E27FC236}">
                      <a16:creationId xmlns:a16="http://schemas.microsoft.com/office/drawing/2014/main" id="{529A6D71-9C62-8A49-A172-FFE7622975EE}"/>
                    </a:ext>
                  </a:extLst>
                </p:cNvPr>
                <p:cNvSpPr>
                  <a:spLocks noChangeArrowheads="1"/>
                </p:cNvSpPr>
                <p:nvPr/>
              </p:nvSpPr>
              <p:spPr bwMode="auto">
                <a:xfrm>
                  <a:off x="3920" y="2672"/>
                  <a:ext cx="56" cy="5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0697" name="Line 83">
                  <a:extLst>
                    <a:ext uri="{FF2B5EF4-FFF2-40B4-BE49-F238E27FC236}">
                      <a16:creationId xmlns:a16="http://schemas.microsoft.com/office/drawing/2014/main" id="{452B75C8-58B0-364F-899F-B5DC6B18592F}"/>
                    </a:ext>
                  </a:extLst>
                </p:cNvPr>
                <p:cNvSpPr>
                  <a:spLocks noChangeShapeType="1"/>
                </p:cNvSpPr>
                <p:nvPr/>
              </p:nvSpPr>
              <p:spPr bwMode="auto">
                <a:xfrm>
                  <a:off x="3947" y="2731"/>
                  <a:ext cx="0" cy="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98" name="Line 84">
                  <a:extLst>
                    <a:ext uri="{FF2B5EF4-FFF2-40B4-BE49-F238E27FC236}">
                      <a16:creationId xmlns:a16="http://schemas.microsoft.com/office/drawing/2014/main" id="{51AFB1A8-6DE8-1542-BCF6-92C15E6BD6C9}"/>
                    </a:ext>
                  </a:extLst>
                </p:cNvPr>
                <p:cNvSpPr>
                  <a:spLocks noChangeShapeType="1"/>
                </p:cNvSpPr>
                <p:nvPr/>
              </p:nvSpPr>
              <p:spPr bwMode="auto">
                <a:xfrm flipH="1">
                  <a:off x="3891" y="2821"/>
                  <a:ext cx="56"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99" name="Line 85">
                  <a:extLst>
                    <a:ext uri="{FF2B5EF4-FFF2-40B4-BE49-F238E27FC236}">
                      <a16:creationId xmlns:a16="http://schemas.microsoft.com/office/drawing/2014/main" id="{64DD31FA-8A55-4E42-9EB8-9629F407A2AA}"/>
                    </a:ext>
                  </a:extLst>
                </p:cNvPr>
                <p:cNvSpPr>
                  <a:spLocks noChangeShapeType="1"/>
                </p:cNvSpPr>
                <p:nvPr/>
              </p:nvSpPr>
              <p:spPr bwMode="auto">
                <a:xfrm>
                  <a:off x="3949" y="2821"/>
                  <a:ext cx="40"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00" name="Line 86">
                  <a:extLst>
                    <a:ext uri="{FF2B5EF4-FFF2-40B4-BE49-F238E27FC236}">
                      <a16:creationId xmlns:a16="http://schemas.microsoft.com/office/drawing/2014/main" id="{31C1DF93-F365-EB46-B0DA-9065031C8221}"/>
                    </a:ext>
                  </a:extLst>
                </p:cNvPr>
                <p:cNvSpPr>
                  <a:spLocks noChangeShapeType="1"/>
                </p:cNvSpPr>
                <p:nvPr/>
              </p:nvSpPr>
              <p:spPr bwMode="auto">
                <a:xfrm>
                  <a:off x="3912" y="2763"/>
                  <a:ext cx="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690" name="Freeform 87">
                <a:extLst>
                  <a:ext uri="{FF2B5EF4-FFF2-40B4-BE49-F238E27FC236}">
                    <a16:creationId xmlns:a16="http://schemas.microsoft.com/office/drawing/2014/main" id="{16B6C97E-8AFC-3940-8055-391F07E89D66}"/>
                  </a:ext>
                </a:extLst>
              </p:cNvPr>
              <p:cNvSpPr>
                <a:spLocks/>
              </p:cNvSpPr>
              <p:nvPr/>
            </p:nvSpPr>
            <p:spPr bwMode="auto">
              <a:xfrm>
                <a:off x="3790" y="2721"/>
                <a:ext cx="277" cy="105"/>
              </a:xfrm>
              <a:custGeom>
                <a:avLst/>
                <a:gdLst>
                  <a:gd name="T0" fmla="*/ 0 w 240"/>
                  <a:gd name="T1" fmla="*/ 328 h 79"/>
                  <a:gd name="T2" fmla="*/ 218 w 240"/>
                  <a:gd name="T3" fmla="*/ 41 h 79"/>
                  <a:gd name="T4" fmla="*/ 492 w 240"/>
                  <a:gd name="T5" fmla="*/ 86 h 79"/>
                  <a:gd name="T6" fmla="*/ 0 60000 65536"/>
                  <a:gd name="T7" fmla="*/ 0 60000 65536"/>
                  <a:gd name="T8" fmla="*/ 0 60000 65536"/>
                  <a:gd name="T9" fmla="*/ 0 w 240"/>
                  <a:gd name="T10" fmla="*/ 0 h 79"/>
                  <a:gd name="T11" fmla="*/ 240 w 240"/>
                  <a:gd name="T12" fmla="*/ 79 h 79"/>
                </a:gdLst>
                <a:ahLst/>
                <a:cxnLst>
                  <a:cxn ang="T6">
                    <a:pos x="T0" y="T1"/>
                  </a:cxn>
                  <a:cxn ang="T7">
                    <a:pos x="T2" y="T3"/>
                  </a:cxn>
                  <a:cxn ang="T8">
                    <a:pos x="T4" y="T5"/>
                  </a:cxn>
                </a:cxnLst>
                <a:rect l="T9" t="T10" r="T11" b="T12"/>
                <a:pathLst>
                  <a:path w="240" h="79">
                    <a:moveTo>
                      <a:pt x="0" y="79"/>
                    </a:moveTo>
                    <a:cubicBezTo>
                      <a:pt x="33" y="49"/>
                      <a:pt x="67" y="20"/>
                      <a:pt x="107" y="10"/>
                    </a:cubicBezTo>
                    <a:cubicBezTo>
                      <a:pt x="147" y="0"/>
                      <a:pt x="193" y="10"/>
                      <a:pt x="240" y="21"/>
                    </a:cubicBezTo>
                  </a:path>
                </a:pathLst>
              </a:custGeom>
              <a:noFill/>
              <a:ln w="12700">
                <a:solidFill>
                  <a:srgbClr val="00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1" name="Freeform 88">
                <a:extLst>
                  <a:ext uri="{FF2B5EF4-FFF2-40B4-BE49-F238E27FC236}">
                    <a16:creationId xmlns:a16="http://schemas.microsoft.com/office/drawing/2014/main" id="{5099EF24-0787-EB4B-A816-DB252E65DA2C}"/>
                  </a:ext>
                </a:extLst>
              </p:cNvPr>
              <p:cNvSpPr>
                <a:spLocks/>
              </p:cNvSpPr>
              <p:nvPr/>
            </p:nvSpPr>
            <p:spPr bwMode="auto">
              <a:xfrm>
                <a:off x="3445" y="3195"/>
                <a:ext cx="64" cy="22"/>
              </a:xfrm>
              <a:custGeom>
                <a:avLst/>
                <a:gdLst>
                  <a:gd name="T0" fmla="*/ 0 w 64"/>
                  <a:gd name="T1" fmla="*/ 16 h 22"/>
                  <a:gd name="T2" fmla="*/ 16 w 64"/>
                  <a:gd name="T3" fmla="*/ 0 h 22"/>
                  <a:gd name="T4" fmla="*/ 32 w 64"/>
                  <a:gd name="T5" fmla="*/ 16 h 22"/>
                  <a:gd name="T6" fmla="*/ 64 w 64"/>
                  <a:gd name="T7" fmla="*/ 21 h 22"/>
                  <a:gd name="T8" fmla="*/ 0 60000 65536"/>
                  <a:gd name="T9" fmla="*/ 0 60000 65536"/>
                  <a:gd name="T10" fmla="*/ 0 60000 65536"/>
                  <a:gd name="T11" fmla="*/ 0 60000 65536"/>
                  <a:gd name="T12" fmla="*/ 0 w 64"/>
                  <a:gd name="T13" fmla="*/ 0 h 22"/>
                  <a:gd name="T14" fmla="*/ 64 w 64"/>
                  <a:gd name="T15" fmla="*/ 22 h 22"/>
                </a:gdLst>
                <a:ahLst/>
                <a:cxnLst>
                  <a:cxn ang="T8">
                    <a:pos x="T0" y="T1"/>
                  </a:cxn>
                  <a:cxn ang="T9">
                    <a:pos x="T2" y="T3"/>
                  </a:cxn>
                  <a:cxn ang="T10">
                    <a:pos x="T4" y="T5"/>
                  </a:cxn>
                  <a:cxn ang="T11">
                    <a:pos x="T6" y="T7"/>
                  </a:cxn>
                </a:cxnLst>
                <a:rect l="T12" t="T13" r="T14" b="T15"/>
                <a:pathLst>
                  <a:path w="64" h="22">
                    <a:moveTo>
                      <a:pt x="0" y="16"/>
                    </a:moveTo>
                    <a:cubicBezTo>
                      <a:pt x="5" y="10"/>
                      <a:pt x="8" y="0"/>
                      <a:pt x="16" y="0"/>
                    </a:cubicBezTo>
                    <a:cubicBezTo>
                      <a:pt x="23" y="0"/>
                      <a:pt x="25" y="11"/>
                      <a:pt x="32" y="16"/>
                    </a:cubicBezTo>
                    <a:cubicBezTo>
                      <a:pt x="42" y="22"/>
                      <a:pt x="52" y="21"/>
                      <a:pt x="64" y="2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2" name="Freeform 89">
                <a:extLst>
                  <a:ext uri="{FF2B5EF4-FFF2-40B4-BE49-F238E27FC236}">
                    <a16:creationId xmlns:a16="http://schemas.microsoft.com/office/drawing/2014/main" id="{086A94C2-C7C7-FD48-BA4D-A56E5C0B17BA}"/>
                  </a:ext>
                </a:extLst>
              </p:cNvPr>
              <p:cNvSpPr>
                <a:spLocks/>
              </p:cNvSpPr>
              <p:nvPr/>
            </p:nvSpPr>
            <p:spPr bwMode="auto">
              <a:xfrm>
                <a:off x="3792" y="3199"/>
                <a:ext cx="197" cy="27"/>
              </a:xfrm>
              <a:custGeom>
                <a:avLst/>
                <a:gdLst>
                  <a:gd name="T0" fmla="*/ 0 w 197"/>
                  <a:gd name="T1" fmla="*/ 12 h 27"/>
                  <a:gd name="T2" fmla="*/ 69 w 197"/>
                  <a:gd name="T3" fmla="*/ 12 h 27"/>
                  <a:gd name="T4" fmla="*/ 128 w 197"/>
                  <a:gd name="T5" fmla="*/ 6 h 27"/>
                  <a:gd name="T6" fmla="*/ 197 w 197"/>
                  <a:gd name="T7" fmla="*/ 17 h 27"/>
                  <a:gd name="T8" fmla="*/ 0 60000 65536"/>
                  <a:gd name="T9" fmla="*/ 0 60000 65536"/>
                  <a:gd name="T10" fmla="*/ 0 60000 65536"/>
                  <a:gd name="T11" fmla="*/ 0 60000 65536"/>
                  <a:gd name="T12" fmla="*/ 0 w 197"/>
                  <a:gd name="T13" fmla="*/ 0 h 27"/>
                  <a:gd name="T14" fmla="*/ 197 w 197"/>
                  <a:gd name="T15" fmla="*/ 27 h 27"/>
                </a:gdLst>
                <a:ahLst/>
                <a:cxnLst>
                  <a:cxn ang="T8">
                    <a:pos x="T0" y="T1"/>
                  </a:cxn>
                  <a:cxn ang="T9">
                    <a:pos x="T2" y="T3"/>
                  </a:cxn>
                  <a:cxn ang="T10">
                    <a:pos x="T4" y="T5"/>
                  </a:cxn>
                  <a:cxn ang="T11">
                    <a:pos x="T6" y="T7"/>
                  </a:cxn>
                </a:cxnLst>
                <a:rect l="T12" t="T13" r="T14" b="T15"/>
                <a:pathLst>
                  <a:path w="197" h="27">
                    <a:moveTo>
                      <a:pt x="0" y="12"/>
                    </a:moveTo>
                    <a:cubicBezTo>
                      <a:pt x="28" y="1"/>
                      <a:pt x="41" y="1"/>
                      <a:pt x="69" y="12"/>
                    </a:cubicBezTo>
                    <a:cubicBezTo>
                      <a:pt x="93" y="5"/>
                      <a:pt x="102" y="0"/>
                      <a:pt x="128" y="6"/>
                    </a:cubicBezTo>
                    <a:cubicBezTo>
                      <a:pt x="158" y="27"/>
                      <a:pt x="137" y="17"/>
                      <a:pt x="197" y="1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3" name="Freeform 90">
                <a:extLst>
                  <a:ext uri="{FF2B5EF4-FFF2-40B4-BE49-F238E27FC236}">
                    <a16:creationId xmlns:a16="http://schemas.microsoft.com/office/drawing/2014/main" id="{DFF58AB6-80EC-404D-97AD-B64FA86CA5C7}"/>
                  </a:ext>
                </a:extLst>
              </p:cNvPr>
              <p:cNvSpPr>
                <a:spLocks/>
              </p:cNvSpPr>
              <p:nvPr/>
            </p:nvSpPr>
            <p:spPr bwMode="auto">
              <a:xfrm>
                <a:off x="4128" y="3137"/>
                <a:ext cx="69" cy="15"/>
              </a:xfrm>
              <a:custGeom>
                <a:avLst/>
                <a:gdLst>
                  <a:gd name="T0" fmla="*/ 0 w 69"/>
                  <a:gd name="T1" fmla="*/ 15 h 15"/>
                  <a:gd name="T2" fmla="*/ 48 w 69"/>
                  <a:gd name="T3" fmla="*/ 15 h 15"/>
                  <a:gd name="T4" fmla="*/ 69 w 69"/>
                  <a:gd name="T5" fmla="*/ 15 h 15"/>
                  <a:gd name="T6" fmla="*/ 0 60000 65536"/>
                  <a:gd name="T7" fmla="*/ 0 60000 65536"/>
                  <a:gd name="T8" fmla="*/ 0 60000 65536"/>
                  <a:gd name="T9" fmla="*/ 0 w 69"/>
                  <a:gd name="T10" fmla="*/ 0 h 15"/>
                  <a:gd name="T11" fmla="*/ 69 w 69"/>
                  <a:gd name="T12" fmla="*/ 15 h 15"/>
                </a:gdLst>
                <a:ahLst/>
                <a:cxnLst>
                  <a:cxn ang="T6">
                    <a:pos x="T0" y="T1"/>
                  </a:cxn>
                  <a:cxn ang="T7">
                    <a:pos x="T2" y="T3"/>
                  </a:cxn>
                  <a:cxn ang="T8">
                    <a:pos x="T4" y="T5"/>
                  </a:cxn>
                </a:cxnLst>
                <a:rect l="T9" t="T10" r="T11" b="T12"/>
                <a:pathLst>
                  <a:path w="69" h="15">
                    <a:moveTo>
                      <a:pt x="0" y="15"/>
                    </a:moveTo>
                    <a:cubicBezTo>
                      <a:pt x="21" y="0"/>
                      <a:pt x="24" y="7"/>
                      <a:pt x="48" y="15"/>
                    </a:cubicBezTo>
                    <a:cubicBezTo>
                      <a:pt x="66" y="9"/>
                      <a:pt x="60" y="6"/>
                      <a:pt x="69"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4" name="Freeform 91">
                <a:extLst>
                  <a:ext uri="{FF2B5EF4-FFF2-40B4-BE49-F238E27FC236}">
                    <a16:creationId xmlns:a16="http://schemas.microsoft.com/office/drawing/2014/main" id="{10005878-08DB-304D-8D1C-62F61020F717}"/>
                  </a:ext>
                </a:extLst>
              </p:cNvPr>
              <p:cNvSpPr>
                <a:spLocks/>
              </p:cNvSpPr>
              <p:nvPr/>
            </p:nvSpPr>
            <p:spPr bwMode="auto">
              <a:xfrm>
                <a:off x="4059" y="3292"/>
                <a:ext cx="101" cy="27"/>
              </a:xfrm>
              <a:custGeom>
                <a:avLst/>
                <a:gdLst>
                  <a:gd name="T0" fmla="*/ 0 w 101"/>
                  <a:gd name="T1" fmla="*/ 15 h 27"/>
                  <a:gd name="T2" fmla="*/ 53 w 101"/>
                  <a:gd name="T3" fmla="*/ 4 h 27"/>
                  <a:gd name="T4" fmla="*/ 85 w 101"/>
                  <a:gd name="T5" fmla="*/ 9 h 27"/>
                  <a:gd name="T6" fmla="*/ 101 w 101"/>
                  <a:gd name="T7" fmla="*/ 15 h 27"/>
                  <a:gd name="T8" fmla="*/ 0 60000 65536"/>
                  <a:gd name="T9" fmla="*/ 0 60000 65536"/>
                  <a:gd name="T10" fmla="*/ 0 60000 65536"/>
                  <a:gd name="T11" fmla="*/ 0 60000 65536"/>
                  <a:gd name="T12" fmla="*/ 0 w 101"/>
                  <a:gd name="T13" fmla="*/ 0 h 27"/>
                  <a:gd name="T14" fmla="*/ 101 w 101"/>
                  <a:gd name="T15" fmla="*/ 27 h 27"/>
                </a:gdLst>
                <a:ahLst/>
                <a:cxnLst>
                  <a:cxn ang="T8">
                    <a:pos x="T0" y="T1"/>
                  </a:cxn>
                  <a:cxn ang="T9">
                    <a:pos x="T2" y="T3"/>
                  </a:cxn>
                  <a:cxn ang="T10">
                    <a:pos x="T4" y="T5"/>
                  </a:cxn>
                  <a:cxn ang="T11">
                    <a:pos x="T6" y="T7"/>
                  </a:cxn>
                </a:cxnLst>
                <a:rect l="T12" t="T13" r="T14" b="T15"/>
                <a:pathLst>
                  <a:path w="101" h="27">
                    <a:moveTo>
                      <a:pt x="0" y="15"/>
                    </a:moveTo>
                    <a:cubicBezTo>
                      <a:pt x="20" y="0"/>
                      <a:pt x="28" y="9"/>
                      <a:pt x="53" y="4"/>
                    </a:cubicBezTo>
                    <a:cubicBezTo>
                      <a:pt x="87" y="27"/>
                      <a:pt x="50" y="9"/>
                      <a:pt x="85" y="9"/>
                    </a:cubicBezTo>
                    <a:cubicBezTo>
                      <a:pt x="90" y="9"/>
                      <a:pt x="101" y="15"/>
                      <a:pt x="10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5" name="Freeform 92">
                <a:extLst>
                  <a:ext uri="{FF2B5EF4-FFF2-40B4-BE49-F238E27FC236}">
                    <a16:creationId xmlns:a16="http://schemas.microsoft.com/office/drawing/2014/main" id="{96EAE61F-A27F-D84D-84D7-C21E8EBCC56A}"/>
                  </a:ext>
                </a:extLst>
              </p:cNvPr>
              <p:cNvSpPr>
                <a:spLocks/>
              </p:cNvSpPr>
              <p:nvPr/>
            </p:nvSpPr>
            <p:spPr bwMode="auto">
              <a:xfrm>
                <a:off x="3589" y="3270"/>
                <a:ext cx="91" cy="26"/>
              </a:xfrm>
              <a:custGeom>
                <a:avLst/>
                <a:gdLst>
                  <a:gd name="T0" fmla="*/ 0 w 91"/>
                  <a:gd name="T1" fmla="*/ 15 h 26"/>
                  <a:gd name="T2" fmla="*/ 43 w 91"/>
                  <a:gd name="T3" fmla="*/ 26 h 26"/>
                  <a:gd name="T4" fmla="*/ 91 w 91"/>
                  <a:gd name="T5" fmla="*/ 15 h 26"/>
                  <a:gd name="T6" fmla="*/ 0 60000 65536"/>
                  <a:gd name="T7" fmla="*/ 0 60000 65536"/>
                  <a:gd name="T8" fmla="*/ 0 60000 65536"/>
                  <a:gd name="T9" fmla="*/ 0 w 91"/>
                  <a:gd name="T10" fmla="*/ 0 h 26"/>
                  <a:gd name="T11" fmla="*/ 91 w 91"/>
                  <a:gd name="T12" fmla="*/ 26 h 26"/>
                </a:gdLst>
                <a:ahLst/>
                <a:cxnLst>
                  <a:cxn ang="T6">
                    <a:pos x="T0" y="T1"/>
                  </a:cxn>
                  <a:cxn ang="T7">
                    <a:pos x="T2" y="T3"/>
                  </a:cxn>
                  <a:cxn ang="T8">
                    <a:pos x="T4" y="T5"/>
                  </a:cxn>
                </a:cxnLst>
                <a:rect l="T9" t="T10" r="T11" b="T12"/>
                <a:pathLst>
                  <a:path w="91" h="26">
                    <a:moveTo>
                      <a:pt x="0" y="15"/>
                    </a:moveTo>
                    <a:cubicBezTo>
                      <a:pt x="22" y="0"/>
                      <a:pt x="28" y="4"/>
                      <a:pt x="43" y="26"/>
                    </a:cubicBezTo>
                    <a:cubicBezTo>
                      <a:pt x="59" y="22"/>
                      <a:pt x="74" y="15"/>
                      <a:pt x="9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70659" name="Rectangle 2">
            <a:extLst>
              <a:ext uri="{FF2B5EF4-FFF2-40B4-BE49-F238E27FC236}">
                <a16:creationId xmlns:a16="http://schemas.microsoft.com/office/drawing/2014/main" id="{627843FF-40CF-0D49-82FA-116F64850A89}"/>
              </a:ext>
            </a:extLst>
          </p:cNvPr>
          <p:cNvSpPr>
            <a:spLocks noGrp="1" noChangeArrowheads="1"/>
          </p:cNvSpPr>
          <p:nvPr>
            <p:ph type="title"/>
          </p:nvPr>
        </p:nvSpPr>
        <p:spPr/>
        <p:txBody>
          <a:bodyPr/>
          <a:lstStyle/>
          <a:p>
            <a:pPr algn="ctr" eaLnBrk="1" hangingPunct="1"/>
            <a:r>
              <a:rPr lang="en-US" altLang="en-US" dirty="0"/>
              <a:t>Section 5 of the LINCS Table</a:t>
            </a:r>
          </a:p>
        </p:txBody>
      </p:sp>
      <p:sp>
        <p:nvSpPr>
          <p:cNvPr id="70660" name="Rectangle 3">
            <a:extLst>
              <a:ext uri="{FF2B5EF4-FFF2-40B4-BE49-F238E27FC236}">
                <a16:creationId xmlns:a16="http://schemas.microsoft.com/office/drawing/2014/main" id="{EDDAC0EF-5AA1-164B-B3B9-C160316C52A0}"/>
              </a:ext>
            </a:extLst>
          </p:cNvPr>
          <p:cNvSpPr>
            <a:spLocks noGrp="1" noChangeArrowheads="1"/>
          </p:cNvSpPr>
          <p:nvPr>
            <p:ph type="body" idx="1"/>
          </p:nvPr>
        </p:nvSpPr>
        <p:spPr/>
        <p:txBody>
          <a:bodyPr/>
          <a:lstStyle/>
          <a:p>
            <a:pPr algn="ctr" eaLnBrk="1" hangingPunct="1">
              <a:buFontTx/>
              <a:buNone/>
            </a:pPr>
            <a:r>
              <a:rPr lang="en-US" altLang="en-US" sz="3500" b="1">
                <a:solidFill>
                  <a:srgbClr val="000000"/>
                </a:solidFill>
              </a:rPr>
              <a:t>The LINCing Picture</a:t>
            </a:r>
            <a:r>
              <a:rPr lang="en-US" altLang="en-US">
                <a:solidFill>
                  <a:srgbClr val="000000"/>
                </a:solidFill>
              </a:rPr>
              <a:t> </a:t>
            </a:r>
          </a:p>
          <a:p>
            <a:pPr algn="ctr" eaLnBrk="1" hangingPunct="1">
              <a:buFontTx/>
              <a:buNone/>
            </a:pPr>
            <a:r>
              <a:rPr lang="en-US" altLang="en-US" sz="2200">
                <a:solidFill>
                  <a:srgbClr val="000000"/>
                </a:solidFill>
              </a:rPr>
              <a:t>A memory device that provides a </a:t>
            </a:r>
          </a:p>
          <a:p>
            <a:pPr algn="ctr" eaLnBrk="1" hangingPunct="1">
              <a:buFontTx/>
              <a:buNone/>
            </a:pPr>
            <a:r>
              <a:rPr lang="en-US" altLang="en-US" sz="2200">
                <a:solidFill>
                  <a:srgbClr val="000000"/>
                </a:solidFill>
              </a:rPr>
              <a:t>visual link for the new term.</a:t>
            </a:r>
            <a:endParaRPr lang="en-US" altLang="en-US">
              <a:solidFill>
                <a:srgbClr val="000000"/>
              </a:solidFill>
            </a:endParaRPr>
          </a:p>
        </p:txBody>
      </p:sp>
      <p:sp>
        <p:nvSpPr>
          <p:cNvPr id="70661" name="AutoShape 48">
            <a:extLst>
              <a:ext uri="{FF2B5EF4-FFF2-40B4-BE49-F238E27FC236}">
                <a16:creationId xmlns:a16="http://schemas.microsoft.com/office/drawing/2014/main" id="{78AC21C2-50E6-8045-BE38-D04E03D73688}"/>
              </a:ext>
            </a:extLst>
          </p:cNvPr>
          <p:cNvSpPr>
            <a:spLocks noChangeArrowheads="1"/>
          </p:cNvSpPr>
          <p:nvPr/>
        </p:nvSpPr>
        <p:spPr bwMode="auto">
          <a:xfrm>
            <a:off x="4784725" y="3752850"/>
            <a:ext cx="1854200" cy="1593850"/>
          </a:xfrm>
          <a:prstGeom prst="roundRect">
            <a:avLst>
              <a:gd name="adj" fmla="val 16667"/>
            </a:avLst>
          </a:prstGeom>
          <a:noFill/>
          <a:ln w="730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0662" name="Line 49">
            <a:extLst>
              <a:ext uri="{FF2B5EF4-FFF2-40B4-BE49-F238E27FC236}">
                <a16:creationId xmlns:a16="http://schemas.microsoft.com/office/drawing/2014/main" id="{7D128EDC-2FEC-EF42-8365-EF4E141DA39F}"/>
              </a:ext>
            </a:extLst>
          </p:cNvPr>
          <p:cNvSpPr>
            <a:spLocks noChangeShapeType="1"/>
          </p:cNvSpPr>
          <p:nvPr/>
        </p:nvSpPr>
        <p:spPr bwMode="auto">
          <a:xfrm flipH="1" flipV="1">
            <a:off x="4619625" y="3213100"/>
            <a:ext cx="660400" cy="450850"/>
          </a:xfrm>
          <a:prstGeom prst="line">
            <a:avLst/>
          </a:prstGeom>
          <a:noFill/>
          <a:ln w="508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0663" name="Picture 50">
            <a:extLst>
              <a:ext uri="{FF2B5EF4-FFF2-40B4-BE49-F238E27FC236}">
                <a16:creationId xmlns:a16="http://schemas.microsoft.com/office/drawing/2014/main" id="{F8551354-F1F6-4943-9A36-4500386216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476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950959E-06C6-3A49-83F1-7734110932A4}"/>
              </a:ext>
            </a:extLst>
          </p:cNvPr>
          <p:cNvSpPr>
            <a:spLocks noGrp="1" noChangeArrowheads="1"/>
          </p:cNvSpPr>
          <p:nvPr>
            <p:ph type="title"/>
          </p:nvPr>
        </p:nvSpPr>
        <p:spPr/>
        <p:txBody>
          <a:bodyPr anchor="ctr"/>
          <a:lstStyle/>
          <a:p>
            <a:pPr eaLnBrk="1" hangingPunct="1"/>
            <a:r>
              <a:rPr lang="en-US" altLang="en-US" sz="4000" dirty="0"/>
              <a:t>An </a:t>
            </a:r>
            <a:r>
              <a:rPr lang="en-US" altLang="en-US" sz="4800" dirty="0"/>
              <a:t>Effective</a:t>
            </a:r>
            <a:r>
              <a:rPr lang="en-US" altLang="en-US" sz="4000" dirty="0"/>
              <a:t> </a:t>
            </a:r>
            <a:r>
              <a:rPr lang="en-US" altLang="en-US" sz="4000" dirty="0" err="1"/>
              <a:t>LINCing</a:t>
            </a:r>
            <a:r>
              <a:rPr lang="en-US" altLang="en-US" sz="4000" dirty="0"/>
              <a:t> Picture</a:t>
            </a:r>
          </a:p>
        </p:txBody>
      </p:sp>
      <p:sp>
        <p:nvSpPr>
          <p:cNvPr id="71683" name="Rectangle 3">
            <a:extLst>
              <a:ext uri="{FF2B5EF4-FFF2-40B4-BE49-F238E27FC236}">
                <a16:creationId xmlns:a16="http://schemas.microsoft.com/office/drawing/2014/main" id="{0003E8A0-3BDC-124B-9C3B-3AF770EBE847}"/>
              </a:ext>
            </a:extLst>
          </p:cNvPr>
          <p:cNvSpPr>
            <a:spLocks noGrp="1" noChangeArrowheads="1"/>
          </p:cNvSpPr>
          <p:nvPr>
            <p:ph type="body" idx="1"/>
          </p:nvPr>
        </p:nvSpPr>
        <p:spPr/>
        <p:txBody>
          <a:bodyPr/>
          <a:lstStyle/>
          <a:p>
            <a:pPr eaLnBrk="1" hangingPunct="1">
              <a:spcBef>
                <a:spcPct val="50000"/>
              </a:spcBef>
            </a:pPr>
            <a:r>
              <a:rPr lang="en-US" altLang="en-US" sz="3200" dirty="0">
                <a:solidFill>
                  <a:schemeClr val="bg1"/>
                </a:solidFill>
              </a:rPr>
              <a:t>Contains a part related to the Reminding Word</a:t>
            </a:r>
          </a:p>
          <a:p>
            <a:pPr eaLnBrk="1" hangingPunct="1">
              <a:spcBef>
                <a:spcPct val="50000"/>
              </a:spcBef>
            </a:pPr>
            <a:r>
              <a:rPr lang="en-US" altLang="en-US" sz="3200" dirty="0">
                <a:solidFill>
                  <a:schemeClr val="bg1"/>
                </a:solidFill>
              </a:rPr>
              <a:t>Contains parts related to the important ideas in the definition.</a:t>
            </a:r>
          </a:p>
          <a:p>
            <a:pPr eaLnBrk="1" hangingPunct="1">
              <a:spcBef>
                <a:spcPct val="50000"/>
              </a:spcBef>
            </a:pPr>
            <a:r>
              <a:rPr lang="en-US" altLang="en-US" sz="3200" dirty="0">
                <a:solidFill>
                  <a:schemeClr val="bg1"/>
                </a:solidFill>
              </a:rPr>
              <a:t>Helps you remember the new term’</a:t>
            </a:r>
            <a:r>
              <a:rPr lang="en-US" altLang="ja-JP" sz="3200" dirty="0">
                <a:solidFill>
                  <a:schemeClr val="bg1"/>
                </a:solidFill>
              </a:rPr>
              <a:t>s definition.</a:t>
            </a:r>
            <a:endParaRPr lang="en-US" altLang="en-US" sz="3200" dirty="0">
              <a:solidFill>
                <a:schemeClr val="bg1"/>
              </a:solidFill>
            </a:endParaRPr>
          </a:p>
        </p:txBody>
      </p:sp>
      <p:pic>
        <p:nvPicPr>
          <p:cNvPr id="71684" name="Picture 5">
            <a:extLst>
              <a:ext uri="{FF2B5EF4-FFF2-40B4-BE49-F238E27FC236}">
                <a16:creationId xmlns:a16="http://schemas.microsoft.com/office/drawing/2014/main" id="{9465E4C1-36F0-3544-B0A4-503E3F7DE1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9CF2C0E5-827D-DB4D-93C5-A56AFA323C1A}"/>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algn="ct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488188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3FB57EB-3433-5E40-BDA9-7FEE21A66A46}"/>
              </a:ext>
            </a:extLst>
          </p:cNvPr>
          <p:cNvSpPr>
            <a:spLocks noGrp="1" noChangeArrowheads="1"/>
          </p:cNvSpPr>
          <p:nvPr>
            <p:ph type="title"/>
          </p:nvPr>
        </p:nvSpPr>
        <p:spPr/>
        <p:txBody>
          <a:bodyPr anchor="ctr"/>
          <a:lstStyle/>
          <a:p>
            <a:pPr eaLnBrk="1" hangingPunct="1"/>
            <a:r>
              <a:rPr lang="en-US" altLang="en-US" sz="3600" dirty="0"/>
              <a:t>An Effective </a:t>
            </a:r>
            <a:r>
              <a:rPr lang="en-US" altLang="en-US" sz="3600" dirty="0" err="1"/>
              <a:t>LINCing</a:t>
            </a:r>
            <a:r>
              <a:rPr lang="en-US" altLang="en-US" sz="3600" dirty="0"/>
              <a:t> Picture </a:t>
            </a:r>
            <a:r>
              <a:rPr lang="en-US" altLang="en-US" sz="3600" i="1" dirty="0"/>
              <a:t>(cont.)</a:t>
            </a:r>
            <a:endParaRPr lang="en-US" altLang="en-US" sz="3600" dirty="0"/>
          </a:p>
        </p:txBody>
      </p:sp>
      <p:sp>
        <p:nvSpPr>
          <p:cNvPr id="72707" name="Rectangle 3">
            <a:extLst>
              <a:ext uri="{FF2B5EF4-FFF2-40B4-BE49-F238E27FC236}">
                <a16:creationId xmlns:a16="http://schemas.microsoft.com/office/drawing/2014/main" id="{76964D6E-F67A-524D-A066-D82A521141DD}"/>
              </a:ext>
            </a:extLst>
          </p:cNvPr>
          <p:cNvSpPr>
            <a:spLocks noGrp="1" noChangeArrowheads="1"/>
          </p:cNvSpPr>
          <p:nvPr>
            <p:ph type="body" idx="1"/>
          </p:nvPr>
        </p:nvSpPr>
        <p:spPr>
          <a:xfrm>
            <a:off x="314696" y="1126672"/>
            <a:ext cx="8461169" cy="4751614"/>
          </a:xfrm>
        </p:spPr>
        <p:txBody>
          <a:bodyPr/>
          <a:lstStyle/>
          <a:p>
            <a:pPr eaLnBrk="1" hangingPunct="1">
              <a:buFontTx/>
              <a:buNone/>
            </a:pPr>
            <a:r>
              <a:rPr lang="en-US" altLang="en-US" sz="2800" b="1" dirty="0">
                <a:solidFill>
                  <a:schemeClr val="bg1"/>
                </a:solidFill>
              </a:rPr>
              <a:t>Example term:</a:t>
            </a:r>
            <a:r>
              <a:rPr lang="en-US" altLang="en-US" sz="2800" dirty="0">
                <a:solidFill>
                  <a:schemeClr val="bg1"/>
                </a:solidFill>
              </a:rPr>
              <a:t> palisades</a:t>
            </a:r>
          </a:p>
          <a:p>
            <a:pPr eaLnBrk="1" hangingPunct="1">
              <a:buFontTx/>
              <a:buNone/>
            </a:pPr>
            <a:r>
              <a:rPr lang="en-US" altLang="en-US" sz="2800" b="1" dirty="0">
                <a:solidFill>
                  <a:schemeClr val="bg1"/>
                </a:solidFill>
              </a:rPr>
              <a:t>Definition:</a:t>
            </a:r>
            <a:r>
              <a:rPr lang="en-US" altLang="en-US" sz="2800" dirty="0">
                <a:solidFill>
                  <a:schemeClr val="bg1"/>
                </a:solidFill>
              </a:rPr>
              <a:t> A line of steep </a:t>
            </a:r>
            <a:r>
              <a:rPr lang="en-US" altLang="en-US" sz="2800" u="sng" dirty="0">
                <a:solidFill>
                  <a:schemeClr val="bg1"/>
                </a:solidFill>
              </a:rPr>
              <a:t>cliffs</a:t>
            </a:r>
            <a:r>
              <a:rPr lang="en-US" altLang="en-US" sz="2800" dirty="0">
                <a:solidFill>
                  <a:schemeClr val="bg1"/>
                </a:solidFill>
              </a:rPr>
              <a:t> that rise along a </a:t>
            </a:r>
            <a:r>
              <a:rPr lang="en-US" altLang="en-US" sz="2800" u="sng" dirty="0">
                <a:solidFill>
                  <a:schemeClr val="bg1"/>
                </a:solidFill>
              </a:rPr>
              <a:t>river or ocean</a:t>
            </a:r>
          </a:p>
          <a:p>
            <a:pPr eaLnBrk="1" hangingPunct="1">
              <a:buFontTx/>
              <a:buNone/>
            </a:pPr>
            <a:r>
              <a:rPr lang="en-US" altLang="en-US" sz="2800" b="1" dirty="0">
                <a:solidFill>
                  <a:schemeClr val="bg1"/>
                </a:solidFill>
              </a:rPr>
              <a:t>Reminding Word:</a:t>
            </a:r>
            <a:r>
              <a:rPr lang="en-US" altLang="en-US" sz="2800" dirty="0">
                <a:solidFill>
                  <a:schemeClr val="bg1"/>
                </a:solidFill>
              </a:rPr>
              <a:t> </a:t>
            </a:r>
            <a:r>
              <a:rPr lang="en-US" altLang="en-US" sz="2800" i="1" dirty="0">
                <a:solidFill>
                  <a:schemeClr val="bg1"/>
                </a:solidFill>
              </a:rPr>
              <a:t>pal</a:t>
            </a:r>
          </a:p>
          <a:p>
            <a:pPr eaLnBrk="1" hangingPunct="1">
              <a:buFontTx/>
              <a:buNone/>
            </a:pPr>
            <a:r>
              <a:rPr lang="en-US" altLang="en-US" sz="2800" b="1" dirty="0" err="1">
                <a:solidFill>
                  <a:schemeClr val="bg1"/>
                </a:solidFill>
              </a:rPr>
              <a:t>LINCing</a:t>
            </a:r>
            <a:r>
              <a:rPr lang="en-US" altLang="en-US" sz="2800" b="1" dirty="0">
                <a:solidFill>
                  <a:schemeClr val="bg1"/>
                </a:solidFill>
              </a:rPr>
              <a:t> Story:</a:t>
            </a:r>
            <a:r>
              <a:rPr lang="en-US" altLang="en-US" sz="2800" dirty="0">
                <a:solidFill>
                  <a:schemeClr val="bg1"/>
                </a:solidFill>
              </a:rPr>
              <a:t> My </a:t>
            </a:r>
            <a:r>
              <a:rPr lang="en-US" altLang="en-US" sz="2800" i="1" dirty="0">
                <a:solidFill>
                  <a:schemeClr val="bg1"/>
                </a:solidFill>
              </a:rPr>
              <a:t>pal</a:t>
            </a:r>
            <a:r>
              <a:rPr lang="en-US" altLang="en-US" sz="2800" dirty="0">
                <a:solidFill>
                  <a:schemeClr val="bg1"/>
                </a:solidFill>
              </a:rPr>
              <a:t>, Joe, dove from the </a:t>
            </a:r>
            <a:r>
              <a:rPr lang="en-US" altLang="en-US" sz="2800" u="sng" dirty="0">
                <a:solidFill>
                  <a:schemeClr val="bg1"/>
                </a:solidFill>
              </a:rPr>
              <a:t>cliff</a:t>
            </a:r>
            <a:r>
              <a:rPr lang="en-US" altLang="en-US" sz="2800" dirty="0">
                <a:solidFill>
                  <a:schemeClr val="bg1"/>
                </a:solidFill>
              </a:rPr>
              <a:t> into the </a:t>
            </a:r>
            <a:r>
              <a:rPr lang="en-US" altLang="en-US" sz="2800" u="sng" dirty="0">
                <a:solidFill>
                  <a:schemeClr val="bg1"/>
                </a:solidFill>
              </a:rPr>
              <a:t>ocean</a:t>
            </a:r>
            <a:r>
              <a:rPr lang="en-US" altLang="en-US" sz="2800" dirty="0">
                <a:solidFill>
                  <a:schemeClr val="bg1"/>
                </a:solidFill>
              </a:rPr>
              <a:t>.</a:t>
            </a:r>
          </a:p>
          <a:p>
            <a:pPr eaLnBrk="1" hangingPunct="1">
              <a:spcBef>
                <a:spcPct val="50000"/>
              </a:spcBef>
              <a:buFontTx/>
              <a:buNone/>
            </a:pPr>
            <a:r>
              <a:rPr lang="en-US" altLang="en-US" sz="1800" dirty="0">
                <a:solidFill>
                  <a:schemeClr val="bg1"/>
                </a:solidFill>
              </a:rPr>
              <a:t>	</a:t>
            </a:r>
            <a:r>
              <a:rPr lang="en-US" altLang="en-US" sz="1600" b="1" i="1" dirty="0">
                <a:solidFill>
                  <a:schemeClr val="bg1"/>
                </a:solidFill>
              </a:rPr>
              <a:t>Poor			Better			Best</a:t>
            </a:r>
          </a:p>
          <a:p>
            <a:pPr eaLnBrk="1" hangingPunct="1">
              <a:lnSpc>
                <a:spcPct val="110000"/>
              </a:lnSpc>
              <a:spcBef>
                <a:spcPct val="10000"/>
              </a:spcBef>
              <a:buFontTx/>
              <a:buNone/>
            </a:pPr>
            <a:r>
              <a:rPr lang="en-US" altLang="en-US" sz="1600" b="1" i="1" dirty="0">
                <a:solidFill>
                  <a:schemeClr val="bg1"/>
                </a:solidFill>
              </a:rPr>
              <a:t>	</a:t>
            </a:r>
            <a:r>
              <a:rPr lang="en-US" altLang="en-US" sz="1600" b="1" i="1" dirty="0" err="1">
                <a:solidFill>
                  <a:schemeClr val="bg1"/>
                </a:solidFill>
              </a:rPr>
              <a:t>LINCing</a:t>
            </a:r>
            <a:r>
              <a:rPr lang="en-US" altLang="en-US" sz="1600" b="1" i="1" dirty="0">
                <a:solidFill>
                  <a:schemeClr val="bg1"/>
                </a:solidFill>
              </a:rPr>
              <a:t> Picture		</a:t>
            </a:r>
            <a:r>
              <a:rPr lang="en-US" altLang="en-US" sz="1600" b="1" i="1" dirty="0" err="1">
                <a:solidFill>
                  <a:schemeClr val="bg1"/>
                </a:solidFill>
              </a:rPr>
              <a:t>LINCing</a:t>
            </a:r>
            <a:r>
              <a:rPr lang="en-US" altLang="en-US" sz="1600" b="1" i="1" dirty="0">
                <a:solidFill>
                  <a:schemeClr val="bg1"/>
                </a:solidFill>
              </a:rPr>
              <a:t> Picture		</a:t>
            </a:r>
            <a:r>
              <a:rPr lang="en-US" altLang="en-US" sz="1600" b="1" i="1" dirty="0" err="1">
                <a:solidFill>
                  <a:schemeClr val="bg1"/>
                </a:solidFill>
              </a:rPr>
              <a:t>LINCing</a:t>
            </a:r>
            <a:r>
              <a:rPr lang="en-US" altLang="en-US" sz="1600" b="1" i="1" dirty="0">
                <a:solidFill>
                  <a:schemeClr val="bg1"/>
                </a:solidFill>
              </a:rPr>
              <a:t> Picture</a:t>
            </a:r>
          </a:p>
          <a:p>
            <a:pPr eaLnBrk="1" hangingPunct="1"/>
            <a:endParaRPr lang="en-US" altLang="en-US" sz="2800" dirty="0">
              <a:solidFill>
                <a:schemeClr val="bg1"/>
              </a:solidFill>
            </a:endParaRPr>
          </a:p>
        </p:txBody>
      </p:sp>
      <p:grpSp>
        <p:nvGrpSpPr>
          <p:cNvPr id="72708" name="Group 4">
            <a:extLst>
              <a:ext uri="{FF2B5EF4-FFF2-40B4-BE49-F238E27FC236}">
                <a16:creationId xmlns:a16="http://schemas.microsoft.com/office/drawing/2014/main" id="{9A1D4CA4-DA55-5E49-A750-90C417F7AA3B}"/>
              </a:ext>
            </a:extLst>
          </p:cNvPr>
          <p:cNvGrpSpPr>
            <a:grpSpLocks/>
          </p:cNvGrpSpPr>
          <p:nvPr/>
        </p:nvGrpSpPr>
        <p:grpSpPr bwMode="auto">
          <a:xfrm>
            <a:off x="5965663" y="4944898"/>
            <a:ext cx="1876425" cy="1312863"/>
            <a:chOff x="3219" y="3654"/>
            <a:chExt cx="1182" cy="827"/>
          </a:xfrm>
        </p:grpSpPr>
        <p:sp>
          <p:nvSpPr>
            <p:cNvPr id="72734" name="AutoShape 5">
              <a:extLst>
                <a:ext uri="{FF2B5EF4-FFF2-40B4-BE49-F238E27FC236}">
                  <a16:creationId xmlns:a16="http://schemas.microsoft.com/office/drawing/2014/main" id="{4372FDD8-129B-854C-A99F-F2EC875ADDDE}"/>
                </a:ext>
              </a:extLst>
            </p:cNvPr>
            <p:cNvSpPr>
              <a:spLocks noChangeArrowheads="1"/>
            </p:cNvSpPr>
            <p:nvPr/>
          </p:nvSpPr>
          <p:spPr bwMode="auto">
            <a:xfrm>
              <a:off x="3219" y="3654"/>
              <a:ext cx="1182" cy="827"/>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2735" name="Freeform 6">
              <a:extLst>
                <a:ext uri="{FF2B5EF4-FFF2-40B4-BE49-F238E27FC236}">
                  <a16:creationId xmlns:a16="http://schemas.microsoft.com/office/drawing/2014/main" id="{50CD7BDD-6841-9140-878D-D4F30153F33C}"/>
                </a:ext>
              </a:extLst>
            </p:cNvPr>
            <p:cNvSpPr>
              <a:spLocks/>
            </p:cNvSpPr>
            <p:nvPr/>
          </p:nvSpPr>
          <p:spPr bwMode="auto">
            <a:xfrm>
              <a:off x="3272" y="4168"/>
              <a:ext cx="1096" cy="60"/>
            </a:xfrm>
            <a:custGeom>
              <a:avLst/>
              <a:gdLst>
                <a:gd name="T0" fmla="*/ 0 w 1096"/>
                <a:gd name="T1" fmla="*/ 48 h 60"/>
                <a:gd name="T2" fmla="*/ 24 w 1096"/>
                <a:gd name="T3" fmla="*/ 32 h 60"/>
                <a:gd name="T4" fmla="*/ 72 w 1096"/>
                <a:gd name="T5" fmla="*/ 48 h 60"/>
                <a:gd name="T6" fmla="*/ 152 w 1096"/>
                <a:gd name="T7" fmla="*/ 24 h 60"/>
                <a:gd name="T8" fmla="*/ 208 w 1096"/>
                <a:gd name="T9" fmla="*/ 32 h 60"/>
                <a:gd name="T10" fmla="*/ 256 w 1096"/>
                <a:gd name="T11" fmla="*/ 48 h 60"/>
                <a:gd name="T12" fmla="*/ 320 w 1096"/>
                <a:gd name="T13" fmla="*/ 40 h 60"/>
                <a:gd name="T14" fmla="*/ 376 w 1096"/>
                <a:gd name="T15" fmla="*/ 24 h 60"/>
                <a:gd name="T16" fmla="*/ 400 w 1096"/>
                <a:gd name="T17" fmla="*/ 32 h 60"/>
                <a:gd name="T18" fmla="*/ 448 w 1096"/>
                <a:gd name="T19" fmla="*/ 16 h 60"/>
                <a:gd name="T20" fmla="*/ 536 w 1096"/>
                <a:gd name="T21" fmla="*/ 24 h 60"/>
                <a:gd name="T22" fmla="*/ 616 w 1096"/>
                <a:gd name="T23" fmla="*/ 40 h 60"/>
                <a:gd name="T24" fmla="*/ 768 w 1096"/>
                <a:gd name="T25" fmla="*/ 0 h 60"/>
                <a:gd name="T26" fmla="*/ 848 w 1096"/>
                <a:gd name="T27" fmla="*/ 8 h 60"/>
                <a:gd name="T28" fmla="*/ 944 w 1096"/>
                <a:gd name="T29" fmla="*/ 0 h 60"/>
                <a:gd name="T30" fmla="*/ 1040 w 1096"/>
                <a:gd name="T31" fmla="*/ 32 h 60"/>
                <a:gd name="T32" fmla="*/ 1096 w 1096"/>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6"/>
                <a:gd name="T52" fmla="*/ 0 h 60"/>
                <a:gd name="T53" fmla="*/ 1096 w 109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6" h="60">
                  <a:moveTo>
                    <a:pt x="0" y="48"/>
                  </a:moveTo>
                  <a:cubicBezTo>
                    <a:pt x="8" y="42"/>
                    <a:pt x="14" y="32"/>
                    <a:pt x="24" y="32"/>
                  </a:cubicBezTo>
                  <a:cubicBezTo>
                    <a:pt x="40" y="32"/>
                    <a:pt x="72" y="48"/>
                    <a:pt x="72" y="48"/>
                  </a:cubicBezTo>
                  <a:cubicBezTo>
                    <a:pt x="130" y="28"/>
                    <a:pt x="103" y="36"/>
                    <a:pt x="152" y="24"/>
                  </a:cubicBezTo>
                  <a:cubicBezTo>
                    <a:pt x="207" y="60"/>
                    <a:pt x="141" y="25"/>
                    <a:pt x="208" y="32"/>
                  </a:cubicBezTo>
                  <a:cubicBezTo>
                    <a:pt x="224" y="33"/>
                    <a:pt x="256" y="48"/>
                    <a:pt x="256" y="48"/>
                  </a:cubicBezTo>
                  <a:cubicBezTo>
                    <a:pt x="301" y="17"/>
                    <a:pt x="255" y="40"/>
                    <a:pt x="320" y="40"/>
                  </a:cubicBezTo>
                  <a:cubicBezTo>
                    <a:pt x="330" y="40"/>
                    <a:pt x="364" y="27"/>
                    <a:pt x="376" y="24"/>
                  </a:cubicBezTo>
                  <a:cubicBezTo>
                    <a:pt x="384" y="26"/>
                    <a:pt x="391" y="32"/>
                    <a:pt x="400" y="32"/>
                  </a:cubicBezTo>
                  <a:cubicBezTo>
                    <a:pt x="416" y="30"/>
                    <a:pt x="448" y="16"/>
                    <a:pt x="448" y="16"/>
                  </a:cubicBezTo>
                  <a:cubicBezTo>
                    <a:pt x="496" y="48"/>
                    <a:pt x="448" y="24"/>
                    <a:pt x="536" y="24"/>
                  </a:cubicBezTo>
                  <a:cubicBezTo>
                    <a:pt x="563" y="24"/>
                    <a:pt x="589" y="36"/>
                    <a:pt x="616" y="40"/>
                  </a:cubicBezTo>
                  <a:cubicBezTo>
                    <a:pt x="680" y="18"/>
                    <a:pt x="693" y="8"/>
                    <a:pt x="768" y="0"/>
                  </a:cubicBezTo>
                  <a:cubicBezTo>
                    <a:pt x="800" y="8"/>
                    <a:pt x="816" y="18"/>
                    <a:pt x="848" y="8"/>
                  </a:cubicBezTo>
                  <a:cubicBezTo>
                    <a:pt x="924" y="27"/>
                    <a:pt x="894" y="37"/>
                    <a:pt x="944" y="0"/>
                  </a:cubicBezTo>
                  <a:cubicBezTo>
                    <a:pt x="975" y="15"/>
                    <a:pt x="1006" y="20"/>
                    <a:pt x="1040" y="32"/>
                  </a:cubicBezTo>
                  <a:cubicBezTo>
                    <a:pt x="1091" y="14"/>
                    <a:pt x="1076" y="27"/>
                    <a:pt x="1096" y="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36" name="Freeform 7">
              <a:extLst>
                <a:ext uri="{FF2B5EF4-FFF2-40B4-BE49-F238E27FC236}">
                  <a16:creationId xmlns:a16="http://schemas.microsoft.com/office/drawing/2014/main" id="{39270D64-8075-1A44-8511-93D36067EAC4}"/>
                </a:ext>
              </a:extLst>
            </p:cNvPr>
            <p:cNvSpPr>
              <a:spLocks/>
            </p:cNvSpPr>
            <p:nvPr/>
          </p:nvSpPr>
          <p:spPr bwMode="auto">
            <a:xfrm>
              <a:off x="3320" y="3940"/>
              <a:ext cx="456" cy="252"/>
            </a:xfrm>
            <a:custGeom>
              <a:avLst/>
              <a:gdLst>
                <a:gd name="T0" fmla="*/ 0 w 456"/>
                <a:gd name="T1" fmla="*/ 36 h 252"/>
                <a:gd name="T2" fmla="*/ 256 w 456"/>
                <a:gd name="T3" fmla="*/ 36 h 252"/>
                <a:gd name="T4" fmla="*/ 456 w 456"/>
                <a:gd name="T5" fmla="*/ 252 h 252"/>
                <a:gd name="T6" fmla="*/ 0 60000 65536"/>
                <a:gd name="T7" fmla="*/ 0 60000 65536"/>
                <a:gd name="T8" fmla="*/ 0 60000 65536"/>
                <a:gd name="T9" fmla="*/ 0 w 456"/>
                <a:gd name="T10" fmla="*/ 0 h 252"/>
                <a:gd name="T11" fmla="*/ 456 w 456"/>
                <a:gd name="T12" fmla="*/ 252 h 252"/>
              </a:gdLst>
              <a:ahLst/>
              <a:cxnLst>
                <a:cxn ang="T6">
                  <a:pos x="T0" y="T1"/>
                </a:cxn>
                <a:cxn ang="T7">
                  <a:pos x="T2" y="T3"/>
                </a:cxn>
                <a:cxn ang="T8">
                  <a:pos x="T4" y="T5"/>
                </a:cxn>
              </a:cxnLst>
              <a:rect l="T9" t="T10" r="T11" b="T12"/>
              <a:pathLst>
                <a:path w="456" h="252">
                  <a:moveTo>
                    <a:pt x="0" y="36"/>
                  </a:moveTo>
                  <a:cubicBezTo>
                    <a:pt x="90" y="18"/>
                    <a:pt x="180" y="0"/>
                    <a:pt x="256" y="36"/>
                  </a:cubicBezTo>
                  <a:cubicBezTo>
                    <a:pt x="332" y="72"/>
                    <a:pt x="420" y="216"/>
                    <a:pt x="456" y="25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37" name="Freeform 8">
              <a:extLst>
                <a:ext uri="{FF2B5EF4-FFF2-40B4-BE49-F238E27FC236}">
                  <a16:creationId xmlns:a16="http://schemas.microsoft.com/office/drawing/2014/main" id="{BEDE6B2A-13C5-F54F-A240-01EC818B2FAE}"/>
                </a:ext>
              </a:extLst>
            </p:cNvPr>
            <p:cNvSpPr>
              <a:spLocks/>
            </p:cNvSpPr>
            <p:nvPr/>
          </p:nvSpPr>
          <p:spPr bwMode="auto">
            <a:xfrm>
              <a:off x="3584" y="3945"/>
              <a:ext cx="424" cy="223"/>
            </a:xfrm>
            <a:custGeom>
              <a:avLst/>
              <a:gdLst>
                <a:gd name="T0" fmla="*/ 0 w 424"/>
                <a:gd name="T1" fmla="*/ 39 h 223"/>
                <a:gd name="T2" fmla="*/ 248 w 424"/>
                <a:gd name="T3" fmla="*/ 31 h 223"/>
                <a:gd name="T4" fmla="*/ 424 w 424"/>
                <a:gd name="T5" fmla="*/ 223 h 223"/>
                <a:gd name="T6" fmla="*/ 0 60000 65536"/>
                <a:gd name="T7" fmla="*/ 0 60000 65536"/>
                <a:gd name="T8" fmla="*/ 0 60000 65536"/>
                <a:gd name="T9" fmla="*/ 0 w 424"/>
                <a:gd name="T10" fmla="*/ 0 h 223"/>
                <a:gd name="T11" fmla="*/ 424 w 424"/>
                <a:gd name="T12" fmla="*/ 223 h 223"/>
              </a:gdLst>
              <a:ahLst/>
              <a:cxnLst>
                <a:cxn ang="T6">
                  <a:pos x="T0" y="T1"/>
                </a:cxn>
                <a:cxn ang="T7">
                  <a:pos x="T2" y="T3"/>
                </a:cxn>
                <a:cxn ang="T8">
                  <a:pos x="T4" y="T5"/>
                </a:cxn>
              </a:cxnLst>
              <a:rect l="T9" t="T10" r="T11" b="T12"/>
              <a:pathLst>
                <a:path w="424" h="223">
                  <a:moveTo>
                    <a:pt x="0" y="39"/>
                  </a:moveTo>
                  <a:cubicBezTo>
                    <a:pt x="88" y="19"/>
                    <a:pt x="177" y="0"/>
                    <a:pt x="248" y="31"/>
                  </a:cubicBezTo>
                  <a:cubicBezTo>
                    <a:pt x="319" y="62"/>
                    <a:pt x="395" y="191"/>
                    <a:pt x="424" y="22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38" name="Freeform 9">
              <a:extLst>
                <a:ext uri="{FF2B5EF4-FFF2-40B4-BE49-F238E27FC236}">
                  <a16:creationId xmlns:a16="http://schemas.microsoft.com/office/drawing/2014/main" id="{D62F573F-290D-2C4A-BC0E-3605FF37543B}"/>
                </a:ext>
              </a:extLst>
            </p:cNvPr>
            <p:cNvSpPr>
              <a:spLocks/>
            </p:cNvSpPr>
            <p:nvPr/>
          </p:nvSpPr>
          <p:spPr bwMode="auto">
            <a:xfrm>
              <a:off x="3840" y="3960"/>
              <a:ext cx="376" cy="208"/>
            </a:xfrm>
            <a:custGeom>
              <a:avLst/>
              <a:gdLst>
                <a:gd name="T0" fmla="*/ 0 w 376"/>
                <a:gd name="T1" fmla="*/ 16 h 208"/>
                <a:gd name="T2" fmla="*/ 240 w 376"/>
                <a:gd name="T3" fmla="*/ 32 h 208"/>
                <a:gd name="T4" fmla="*/ 376 w 376"/>
                <a:gd name="T5" fmla="*/ 208 h 208"/>
                <a:gd name="T6" fmla="*/ 0 60000 65536"/>
                <a:gd name="T7" fmla="*/ 0 60000 65536"/>
                <a:gd name="T8" fmla="*/ 0 60000 65536"/>
                <a:gd name="T9" fmla="*/ 0 w 376"/>
                <a:gd name="T10" fmla="*/ 0 h 208"/>
                <a:gd name="T11" fmla="*/ 376 w 376"/>
                <a:gd name="T12" fmla="*/ 208 h 208"/>
              </a:gdLst>
              <a:ahLst/>
              <a:cxnLst>
                <a:cxn ang="T6">
                  <a:pos x="T0" y="T1"/>
                </a:cxn>
                <a:cxn ang="T7">
                  <a:pos x="T2" y="T3"/>
                </a:cxn>
                <a:cxn ang="T8">
                  <a:pos x="T4" y="T5"/>
                </a:cxn>
              </a:cxnLst>
              <a:rect l="T9" t="T10" r="T11" b="T12"/>
              <a:pathLst>
                <a:path w="376" h="208">
                  <a:moveTo>
                    <a:pt x="0" y="16"/>
                  </a:moveTo>
                  <a:cubicBezTo>
                    <a:pt x="88" y="8"/>
                    <a:pt x="177" y="0"/>
                    <a:pt x="240" y="32"/>
                  </a:cubicBezTo>
                  <a:cubicBezTo>
                    <a:pt x="303" y="64"/>
                    <a:pt x="339" y="136"/>
                    <a:pt x="376" y="20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2739" name="Group 10">
              <a:extLst>
                <a:ext uri="{FF2B5EF4-FFF2-40B4-BE49-F238E27FC236}">
                  <a16:creationId xmlns:a16="http://schemas.microsoft.com/office/drawing/2014/main" id="{382F01D7-1CF8-B147-9FA4-A560795AA6F1}"/>
                </a:ext>
              </a:extLst>
            </p:cNvPr>
            <p:cNvGrpSpPr>
              <a:grpSpLocks/>
            </p:cNvGrpSpPr>
            <p:nvPr/>
          </p:nvGrpSpPr>
          <p:grpSpPr bwMode="auto">
            <a:xfrm rot="7137218">
              <a:off x="4105" y="3820"/>
              <a:ext cx="101" cy="195"/>
              <a:chOff x="3891" y="2672"/>
              <a:chExt cx="101" cy="195"/>
            </a:xfrm>
          </p:grpSpPr>
          <p:sp>
            <p:nvSpPr>
              <p:cNvPr id="72746" name="Oval 11">
                <a:extLst>
                  <a:ext uri="{FF2B5EF4-FFF2-40B4-BE49-F238E27FC236}">
                    <a16:creationId xmlns:a16="http://schemas.microsoft.com/office/drawing/2014/main" id="{1EDF4BCD-98D5-6B41-9DC7-47322819CCE9}"/>
                  </a:ext>
                </a:extLst>
              </p:cNvPr>
              <p:cNvSpPr>
                <a:spLocks noChangeArrowheads="1"/>
              </p:cNvSpPr>
              <p:nvPr/>
            </p:nvSpPr>
            <p:spPr bwMode="auto">
              <a:xfrm>
                <a:off x="3920" y="2672"/>
                <a:ext cx="56" cy="5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2747" name="Line 12">
                <a:extLst>
                  <a:ext uri="{FF2B5EF4-FFF2-40B4-BE49-F238E27FC236}">
                    <a16:creationId xmlns:a16="http://schemas.microsoft.com/office/drawing/2014/main" id="{BB7625E6-8E4E-FE41-884B-C5CC7CB666CB}"/>
                  </a:ext>
                </a:extLst>
              </p:cNvPr>
              <p:cNvSpPr>
                <a:spLocks noChangeShapeType="1"/>
              </p:cNvSpPr>
              <p:nvPr/>
            </p:nvSpPr>
            <p:spPr bwMode="auto">
              <a:xfrm>
                <a:off x="3947" y="2731"/>
                <a:ext cx="0" cy="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48" name="Line 13">
                <a:extLst>
                  <a:ext uri="{FF2B5EF4-FFF2-40B4-BE49-F238E27FC236}">
                    <a16:creationId xmlns:a16="http://schemas.microsoft.com/office/drawing/2014/main" id="{322CBC72-16CC-FC45-A5A0-9863505389AF}"/>
                  </a:ext>
                </a:extLst>
              </p:cNvPr>
              <p:cNvSpPr>
                <a:spLocks noChangeShapeType="1"/>
              </p:cNvSpPr>
              <p:nvPr/>
            </p:nvSpPr>
            <p:spPr bwMode="auto">
              <a:xfrm flipH="1">
                <a:off x="3891" y="2821"/>
                <a:ext cx="56"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49" name="Line 14">
                <a:extLst>
                  <a:ext uri="{FF2B5EF4-FFF2-40B4-BE49-F238E27FC236}">
                    <a16:creationId xmlns:a16="http://schemas.microsoft.com/office/drawing/2014/main" id="{F321279C-B442-0E41-8F40-3F662A531B04}"/>
                  </a:ext>
                </a:extLst>
              </p:cNvPr>
              <p:cNvSpPr>
                <a:spLocks noChangeShapeType="1"/>
              </p:cNvSpPr>
              <p:nvPr/>
            </p:nvSpPr>
            <p:spPr bwMode="auto">
              <a:xfrm>
                <a:off x="3949" y="2821"/>
                <a:ext cx="40"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50" name="Line 15">
                <a:extLst>
                  <a:ext uri="{FF2B5EF4-FFF2-40B4-BE49-F238E27FC236}">
                    <a16:creationId xmlns:a16="http://schemas.microsoft.com/office/drawing/2014/main" id="{368B31FC-9290-B94E-826B-6AEA8E4374B5}"/>
                  </a:ext>
                </a:extLst>
              </p:cNvPr>
              <p:cNvSpPr>
                <a:spLocks noChangeShapeType="1"/>
              </p:cNvSpPr>
              <p:nvPr/>
            </p:nvSpPr>
            <p:spPr bwMode="auto">
              <a:xfrm>
                <a:off x="3912" y="2763"/>
                <a:ext cx="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2740" name="Freeform 16">
              <a:extLst>
                <a:ext uri="{FF2B5EF4-FFF2-40B4-BE49-F238E27FC236}">
                  <a16:creationId xmlns:a16="http://schemas.microsoft.com/office/drawing/2014/main" id="{0C6848A4-E26A-A84A-8777-7F6E7D33D190}"/>
                </a:ext>
              </a:extLst>
            </p:cNvPr>
            <p:cNvSpPr>
              <a:spLocks/>
            </p:cNvSpPr>
            <p:nvPr/>
          </p:nvSpPr>
          <p:spPr bwMode="auto">
            <a:xfrm>
              <a:off x="3758" y="3833"/>
              <a:ext cx="277" cy="105"/>
            </a:xfrm>
            <a:custGeom>
              <a:avLst/>
              <a:gdLst>
                <a:gd name="T0" fmla="*/ 0 w 240"/>
                <a:gd name="T1" fmla="*/ 328 h 79"/>
                <a:gd name="T2" fmla="*/ 218 w 240"/>
                <a:gd name="T3" fmla="*/ 41 h 79"/>
                <a:gd name="T4" fmla="*/ 492 w 240"/>
                <a:gd name="T5" fmla="*/ 86 h 79"/>
                <a:gd name="T6" fmla="*/ 0 60000 65536"/>
                <a:gd name="T7" fmla="*/ 0 60000 65536"/>
                <a:gd name="T8" fmla="*/ 0 60000 65536"/>
                <a:gd name="T9" fmla="*/ 0 w 240"/>
                <a:gd name="T10" fmla="*/ 0 h 79"/>
                <a:gd name="T11" fmla="*/ 240 w 240"/>
                <a:gd name="T12" fmla="*/ 79 h 79"/>
              </a:gdLst>
              <a:ahLst/>
              <a:cxnLst>
                <a:cxn ang="T6">
                  <a:pos x="T0" y="T1"/>
                </a:cxn>
                <a:cxn ang="T7">
                  <a:pos x="T2" y="T3"/>
                </a:cxn>
                <a:cxn ang="T8">
                  <a:pos x="T4" y="T5"/>
                </a:cxn>
              </a:cxnLst>
              <a:rect l="T9" t="T10" r="T11" b="T12"/>
              <a:pathLst>
                <a:path w="240" h="79">
                  <a:moveTo>
                    <a:pt x="0" y="79"/>
                  </a:moveTo>
                  <a:cubicBezTo>
                    <a:pt x="33" y="49"/>
                    <a:pt x="67" y="20"/>
                    <a:pt x="107" y="10"/>
                  </a:cubicBezTo>
                  <a:cubicBezTo>
                    <a:pt x="147" y="0"/>
                    <a:pt x="193" y="10"/>
                    <a:pt x="240" y="21"/>
                  </a:cubicBezTo>
                </a:path>
              </a:pathLst>
            </a:custGeom>
            <a:noFill/>
            <a:ln w="12700">
              <a:solidFill>
                <a:srgbClr val="00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41" name="Freeform 17">
              <a:extLst>
                <a:ext uri="{FF2B5EF4-FFF2-40B4-BE49-F238E27FC236}">
                  <a16:creationId xmlns:a16="http://schemas.microsoft.com/office/drawing/2014/main" id="{DEA9866F-6F1D-7E41-AD9E-53314DF38258}"/>
                </a:ext>
              </a:extLst>
            </p:cNvPr>
            <p:cNvSpPr>
              <a:spLocks/>
            </p:cNvSpPr>
            <p:nvPr/>
          </p:nvSpPr>
          <p:spPr bwMode="auto">
            <a:xfrm>
              <a:off x="3413" y="4307"/>
              <a:ext cx="64" cy="22"/>
            </a:xfrm>
            <a:custGeom>
              <a:avLst/>
              <a:gdLst>
                <a:gd name="T0" fmla="*/ 0 w 64"/>
                <a:gd name="T1" fmla="*/ 16 h 22"/>
                <a:gd name="T2" fmla="*/ 16 w 64"/>
                <a:gd name="T3" fmla="*/ 0 h 22"/>
                <a:gd name="T4" fmla="*/ 32 w 64"/>
                <a:gd name="T5" fmla="*/ 16 h 22"/>
                <a:gd name="T6" fmla="*/ 64 w 64"/>
                <a:gd name="T7" fmla="*/ 21 h 22"/>
                <a:gd name="T8" fmla="*/ 0 60000 65536"/>
                <a:gd name="T9" fmla="*/ 0 60000 65536"/>
                <a:gd name="T10" fmla="*/ 0 60000 65536"/>
                <a:gd name="T11" fmla="*/ 0 60000 65536"/>
                <a:gd name="T12" fmla="*/ 0 w 64"/>
                <a:gd name="T13" fmla="*/ 0 h 22"/>
                <a:gd name="T14" fmla="*/ 64 w 64"/>
                <a:gd name="T15" fmla="*/ 22 h 22"/>
              </a:gdLst>
              <a:ahLst/>
              <a:cxnLst>
                <a:cxn ang="T8">
                  <a:pos x="T0" y="T1"/>
                </a:cxn>
                <a:cxn ang="T9">
                  <a:pos x="T2" y="T3"/>
                </a:cxn>
                <a:cxn ang="T10">
                  <a:pos x="T4" y="T5"/>
                </a:cxn>
                <a:cxn ang="T11">
                  <a:pos x="T6" y="T7"/>
                </a:cxn>
              </a:cxnLst>
              <a:rect l="T12" t="T13" r="T14" b="T15"/>
              <a:pathLst>
                <a:path w="64" h="22">
                  <a:moveTo>
                    <a:pt x="0" y="16"/>
                  </a:moveTo>
                  <a:cubicBezTo>
                    <a:pt x="5" y="10"/>
                    <a:pt x="8" y="0"/>
                    <a:pt x="16" y="0"/>
                  </a:cubicBezTo>
                  <a:cubicBezTo>
                    <a:pt x="23" y="0"/>
                    <a:pt x="25" y="11"/>
                    <a:pt x="32" y="16"/>
                  </a:cubicBezTo>
                  <a:cubicBezTo>
                    <a:pt x="42" y="22"/>
                    <a:pt x="52" y="21"/>
                    <a:pt x="64" y="2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42" name="Freeform 18">
              <a:extLst>
                <a:ext uri="{FF2B5EF4-FFF2-40B4-BE49-F238E27FC236}">
                  <a16:creationId xmlns:a16="http://schemas.microsoft.com/office/drawing/2014/main" id="{600195C8-E116-024F-89F7-AFB9BCA8A8D7}"/>
                </a:ext>
              </a:extLst>
            </p:cNvPr>
            <p:cNvSpPr>
              <a:spLocks/>
            </p:cNvSpPr>
            <p:nvPr/>
          </p:nvSpPr>
          <p:spPr bwMode="auto">
            <a:xfrm>
              <a:off x="3760" y="4311"/>
              <a:ext cx="197" cy="27"/>
            </a:xfrm>
            <a:custGeom>
              <a:avLst/>
              <a:gdLst>
                <a:gd name="T0" fmla="*/ 0 w 197"/>
                <a:gd name="T1" fmla="*/ 12 h 27"/>
                <a:gd name="T2" fmla="*/ 69 w 197"/>
                <a:gd name="T3" fmla="*/ 12 h 27"/>
                <a:gd name="T4" fmla="*/ 128 w 197"/>
                <a:gd name="T5" fmla="*/ 6 h 27"/>
                <a:gd name="T6" fmla="*/ 197 w 197"/>
                <a:gd name="T7" fmla="*/ 17 h 27"/>
                <a:gd name="T8" fmla="*/ 0 60000 65536"/>
                <a:gd name="T9" fmla="*/ 0 60000 65536"/>
                <a:gd name="T10" fmla="*/ 0 60000 65536"/>
                <a:gd name="T11" fmla="*/ 0 60000 65536"/>
                <a:gd name="T12" fmla="*/ 0 w 197"/>
                <a:gd name="T13" fmla="*/ 0 h 27"/>
                <a:gd name="T14" fmla="*/ 197 w 197"/>
                <a:gd name="T15" fmla="*/ 27 h 27"/>
              </a:gdLst>
              <a:ahLst/>
              <a:cxnLst>
                <a:cxn ang="T8">
                  <a:pos x="T0" y="T1"/>
                </a:cxn>
                <a:cxn ang="T9">
                  <a:pos x="T2" y="T3"/>
                </a:cxn>
                <a:cxn ang="T10">
                  <a:pos x="T4" y="T5"/>
                </a:cxn>
                <a:cxn ang="T11">
                  <a:pos x="T6" y="T7"/>
                </a:cxn>
              </a:cxnLst>
              <a:rect l="T12" t="T13" r="T14" b="T15"/>
              <a:pathLst>
                <a:path w="197" h="27">
                  <a:moveTo>
                    <a:pt x="0" y="12"/>
                  </a:moveTo>
                  <a:cubicBezTo>
                    <a:pt x="28" y="1"/>
                    <a:pt x="41" y="1"/>
                    <a:pt x="69" y="12"/>
                  </a:cubicBezTo>
                  <a:cubicBezTo>
                    <a:pt x="93" y="5"/>
                    <a:pt x="102" y="0"/>
                    <a:pt x="128" y="6"/>
                  </a:cubicBezTo>
                  <a:cubicBezTo>
                    <a:pt x="158" y="27"/>
                    <a:pt x="137" y="17"/>
                    <a:pt x="197" y="1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43" name="Freeform 19">
              <a:extLst>
                <a:ext uri="{FF2B5EF4-FFF2-40B4-BE49-F238E27FC236}">
                  <a16:creationId xmlns:a16="http://schemas.microsoft.com/office/drawing/2014/main" id="{BBFDE39D-F1C1-8A47-81DB-955FD2D62D77}"/>
                </a:ext>
              </a:extLst>
            </p:cNvPr>
            <p:cNvSpPr>
              <a:spLocks/>
            </p:cNvSpPr>
            <p:nvPr/>
          </p:nvSpPr>
          <p:spPr bwMode="auto">
            <a:xfrm>
              <a:off x="4096" y="4249"/>
              <a:ext cx="69" cy="15"/>
            </a:xfrm>
            <a:custGeom>
              <a:avLst/>
              <a:gdLst>
                <a:gd name="T0" fmla="*/ 0 w 69"/>
                <a:gd name="T1" fmla="*/ 15 h 15"/>
                <a:gd name="T2" fmla="*/ 48 w 69"/>
                <a:gd name="T3" fmla="*/ 15 h 15"/>
                <a:gd name="T4" fmla="*/ 69 w 69"/>
                <a:gd name="T5" fmla="*/ 15 h 15"/>
                <a:gd name="T6" fmla="*/ 0 60000 65536"/>
                <a:gd name="T7" fmla="*/ 0 60000 65536"/>
                <a:gd name="T8" fmla="*/ 0 60000 65536"/>
                <a:gd name="T9" fmla="*/ 0 w 69"/>
                <a:gd name="T10" fmla="*/ 0 h 15"/>
                <a:gd name="T11" fmla="*/ 69 w 69"/>
                <a:gd name="T12" fmla="*/ 15 h 15"/>
              </a:gdLst>
              <a:ahLst/>
              <a:cxnLst>
                <a:cxn ang="T6">
                  <a:pos x="T0" y="T1"/>
                </a:cxn>
                <a:cxn ang="T7">
                  <a:pos x="T2" y="T3"/>
                </a:cxn>
                <a:cxn ang="T8">
                  <a:pos x="T4" y="T5"/>
                </a:cxn>
              </a:cxnLst>
              <a:rect l="T9" t="T10" r="T11" b="T12"/>
              <a:pathLst>
                <a:path w="69" h="15">
                  <a:moveTo>
                    <a:pt x="0" y="15"/>
                  </a:moveTo>
                  <a:cubicBezTo>
                    <a:pt x="21" y="0"/>
                    <a:pt x="24" y="7"/>
                    <a:pt x="48" y="15"/>
                  </a:cubicBezTo>
                  <a:cubicBezTo>
                    <a:pt x="66" y="9"/>
                    <a:pt x="60" y="6"/>
                    <a:pt x="69"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44" name="Freeform 20">
              <a:extLst>
                <a:ext uri="{FF2B5EF4-FFF2-40B4-BE49-F238E27FC236}">
                  <a16:creationId xmlns:a16="http://schemas.microsoft.com/office/drawing/2014/main" id="{BBB5C615-30DA-FF4F-8EA5-B7D4A735D0D6}"/>
                </a:ext>
              </a:extLst>
            </p:cNvPr>
            <p:cNvSpPr>
              <a:spLocks/>
            </p:cNvSpPr>
            <p:nvPr/>
          </p:nvSpPr>
          <p:spPr bwMode="auto">
            <a:xfrm>
              <a:off x="4027" y="4404"/>
              <a:ext cx="101" cy="27"/>
            </a:xfrm>
            <a:custGeom>
              <a:avLst/>
              <a:gdLst>
                <a:gd name="T0" fmla="*/ 0 w 101"/>
                <a:gd name="T1" fmla="*/ 15 h 27"/>
                <a:gd name="T2" fmla="*/ 53 w 101"/>
                <a:gd name="T3" fmla="*/ 4 h 27"/>
                <a:gd name="T4" fmla="*/ 85 w 101"/>
                <a:gd name="T5" fmla="*/ 9 h 27"/>
                <a:gd name="T6" fmla="*/ 101 w 101"/>
                <a:gd name="T7" fmla="*/ 15 h 27"/>
                <a:gd name="T8" fmla="*/ 0 60000 65536"/>
                <a:gd name="T9" fmla="*/ 0 60000 65536"/>
                <a:gd name="T10" fmla="*/ 0 60000 65536"/>
                <a:gd name="T11" fmla="*/ 0 60000 65536"/>
                <a:gd name="T12" fmla="*/ 0 w 101"/>
                <a:gd name="T13" fmla="*/ 0 h 27"/>
                <a:gd name="T14" fmla="*/ 101 w 101"/>
                <a:gd name="T15" fmla="*/ 27 h 27"/>
              </a:gdLst>
              <a:ahLst/>
              <a:cxnLst>
                <a:cxn ang="T8">
                  <a:pos x="T0" y="T1"/>
                </a:cxn>
                <a:cxn ang="T9">
                  <a:pos x="T2" y="T3"/>
                </a:cxn>
                <a:cxn ang="T10">
                  <a:pos x="T4" y="T5"/>
                </a:cxn>
                <a:cxn ang="T11">
                  <a:pos x="T6" y="T7"/>
                </a:cxn>
              </a:cxnLst>
              <a:rect l="T12" t="T13" r="T14" b="T15"/>
              <a:pathLst>
                <a:path w="101" h="27">
                  <a:moveTo>
                    <a:pt x="0" y="15"/>
                  </a:moveTo>
                  <a:cubicBezTo>
                    <a:pt x="20" y="0"/>
                    <a:pt x="28" y="9"/>
                    <a:pt x="53" y="4"/>
                  </a:cubicBezTo>
                  <a:cubicBezTo>
                    <a:pt x="87" y="27"/>
                    <a:pt x="50" y="9"/>
                    <a:pt x="85" y="9"/>
                  </a:cubicBezTo>
                  <a:cubicBezTo>
                    <a:pt x="90" y="9"/>
                    <a:pt x="101" y="15"/>
                    <a:pt x="10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45" name="Freeform 21">
              <a:extLst>
                <a:ext uri="{FF2B5EF4-FFF2-40B4-BE49-F238E27FC236}">
                  <a16:creationId xmlns:a16="http://schemas.microsoft.com/office/drawing/2014/main" id="{98C071AA-BB9C-ED47-A8B2-CDCE45CA9896}"/>
                </a:ext>
              </a:extLst>
            </p:cNvPr>
            <p:cNvSpPr>
              <a:spLocks/>
            </p:cNvSpPr>
            <p:nvPr/>
          </p:nvSpPr>
          <p:spPr bwMode="auto">
            <a:xfrm>
              <a:off x="3557" y="4382"/>
              <a:ext cx="91" cy="26"/>
            </a:xfrm>
            <a:custGeom>
              <a:avLst/>
              <a:gdLst>
                <a:gd name="T0" fmla="*/ 0 w 91"/>
                <a:gd name="T1" fmla="*/ 15 h 26"/>
                <a:gd name="T2" fmla="*/ 43 w 91"/>
                <a:gd name="T3" fmla="*/ 26 h 26"/>
                <a:gd name="T4" fmla="*/ 91 w 91"/>
                <a:gd name="T5" fmla="*/ 15 h 26"/>
                <a:gd name="T6" fmla="*/ 0 60000 65536"/>
                <a:gd name="T7" fmla="*/ 0 60000 65536"/>
                <a:gd name="T8" fmla="*/ 0 60000 65536"/>
                <a:gd name="T9" fmla="*/ 0 w 91"/>
                <a:gd name="T10" fmla="*/ 0 h 26"/>
                <a:gd name="T11" fmla="*/ 91 w 91"/>
                <a:gd name="T12" fmla="*/ 26 h 26"/>
              </a:gdLst>
              <a:ahLst/>
              <a:cxnLst>
                <a:cxn ang="T6">
                  <a:pos x="T0" y="T1"/>
                </a:cxn>
                <a:cxn ang="T7">
                  <a:pos x="T2" y="T3"/>
                </a:cxn>
                <a:cxn ang="T8">
                  <a:pos x="T4" y="T5"/>
                </a:cxn>
              </a:cxnLst>
              <a:rect l="T9" t="T10" r="T11" b="T12"/>
              <a:pathLst>
                <a:path w="91" h="26">
                  <a:moveTo>
                    <a:pt x="0" y="15"/>
                  </a:moveTo>
                  <a:cubicBezTo>
                    <a:pt x="22" y="0"/>
                    <a:pt x="28" y="4"/>
                    <a:pt x="43" y="26"/>
                  </a:cubicBezTo>
                  <a:cubicBezTo>
                    <a:pt x="59" y="22"/>
                    <a:pt x="74" y="15"/>
                    <a:pt x="91"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2709" name="Group 22">
            <a:extLst>
              <a:ext uri="{FF2B5EF4-FFF2-40B4-BE49-F238E27FC236}">
                <a16:creationId xmlns:a16="http://schemas.microsoft.com/office/drawing/2014/main" id="{577034FD-06AC-6A4D-A677-90EA0937227E}"/>
              </a:ext>
            </a:extLst>
          </p:cNvPr>
          <p:cNvGrpSpPr>
            <a:grpSpLocks/>
          </p:cNvGrpSpPr>
          <p:nvPr/>
        </p:nvGrpSpPr>
        <p:grpSpPr bwMode="auto">
          <a:xfrm>
            <a:off x="3323468" y="4944276"/>
            <a:ext cx="1876425" cy="1312863"/>
            <a:chOff x="2591" y="3182"/>
            <a:chExt cx="1182" cy="827"/>
          </a:xfrm>
        </p:grpSpPr>
        <p:sp>
          <p:nvSpPr>
            <p:cNvPr id="72726" name="AutoShape 23">
              <a:extLst>
                <a:ext uri="{FF2B5EF4-FFF2-40B4-BE49-F238E27FC236}">
                  <a16:creationId xmlns:a16="http://schemas.microsoft.com/office/drawing/2014/main" id="{D0C754E7-2BC7-7F49-A60B-888E3F602CE7}"/>
                </a:ext>
              </a:extLst>
            </p:cNvPr>
            <p:cNvSpPr>
              <a:spLocks noChangeArrowheads="1"/>
            </p:cNvSpPr>
            <p:nvPr/>
          </p:nvSpPr>
          <p:spPr bwMode="auto">
            <a:xfrm>
              <a:off x="2591" y="3182"/>
              <a:ext cx="1182" cy="827"/>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2727" name="Oval 24">
              <a:extLst>
                <a:ext uri="{FF2B5EF4-FFF2-40B4-BE49-F238E27FC236}">
                  <a16:creationId xmlns:a16="http://schemas.microsoft.com/office/drawing/2014/main" id="{7BA135C9-C52F-6145-946C-8967C9E868D4}"/>
                </a:ext>
              </a:extLst>
            </p:cNvPr>
            <p:cNvSpPr>
              <a:spLocks noChangeArrowheads="1"/>
            </p:cNvSpPr>
            <p:nvPr/>
          </p:nvSpPr>
          <p:spPr bwMode="auto">
            <a:xfrm rot="-998580">
              <a:off x="3400" y="3351"/>
              <a:ext cx="152" cy="14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2728" name="Line 25">
              <a:extLst>
                <a:ext uri="{FF2B5EF4-FFF2-40B4-BE49-F238E27FC236}">
                  <a16:creationId xmlns:a16="http://schemas.microsoft.com/office/drawing/2014/main" id="{C8CDEF73-BF4C-674E-B0AD-863ABE984F83}"/>
                </a:ext>
              </a:extLst>
            </p:cNvPr>
            <p:cNvSpPr>
              <a:spLocks noChangeShapeType="1"/>
            </p:cNvSpPr>
            <p:nvPr/>
          </p:nvSpPr>
          <p:spPr bwMode="auto">
            <a:xfrm rot="-998580">
              <a:off x="3530" y="3500"/>
              <a:ext cx="0" cy="2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9" name="Line 26">
              <a:extLst>
                <a:ext uri="{FF2B5EF4-FFF2-40B4-BE49-F238E27FC236}">
                  <a16:creationId xmlns:a16="http://schemas.microsoft.com/office/drawing/2014/main" id="{110F4E0A-A774-C541-B42C-0CCFC2A91C45}"/>
                </a:ext>
              </a:extLst>
            </p:cNvPr>
            <p:cNvSpPr>
              <a:spLocks noChangeShapeType="1"/>
            </p:cNvSpPr>
            <p:nvPr/>
          </p:nvSpPr>
          <p:spPr bwMode="auto">
            <a:xfrm rot="20601420" flipH="1">
              <a:off x="3481" y="3745"/>
              <a:ext cx="96" cy="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30" name="Line 27">
              <a:extLst>
                <a:ext uri="{FF2B5EF4-FFF2-40B4-BE49-F238E27FC236}">
                  <a16:creationId xmlns:a16="http://schemas.microsoft.com/office/drawing/2014/main" id="{90F19666-E730-3247-940C-3C993DCD235A}"/>
                </a:ext>
              </a:extLst>
            </p:cNvPr>
            <p:cNvSpPr>
              <a:spLocks noChangeShapeType="1"/>
            </p:cNvSpPr>
            <p:nvPr/>
          </p:nvSpPr>
          <p:spPr bwMode="auto">
            <a:xfrm rot="-998580">
              <a:off x="3586" y="3728"/>
              <a:ext cx="4" cy="1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31" name="Line 28">
              <a:extLst>
                <a:ext uri="{FF2B5EF4-FFF2-40B4-BE49-F238E27FC236}">
                  <a16:creationId xmlns:a16="http://schemas.microsoft.com/office/drawing/2014/main" id="{7682884C-8562-764C-8FEB-B2A1E4F08A63}"/>
                </a:ext>
              </a:extLst>
            </p:cNvPr>
            <p:cNvSpPr>
              <a:spLocks noChangeShapeType="1"/>
            </p:cNvSpPr>
            <p:nvPr/>
          </p:nvSpPr>
          <p:spPr bwMode="auto">
            <a:xfrm rot="-998580">
              <a:off x="3398" y="3572"/>
              <a:ext cx="125"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32" name="Freeform 29">
              <a:extLst>
                <a:ext uri="{FF2B5EF4-FFF2-40B4-BE49-F238E27FC236}">
                  <a16:creationId xmlns:a16="http://schemas.microsoft.com/office/drawing/2014/main" id="{1D84FA2A-5693-C949-A849-3C6DBF26CF21}"/>
                </a:ext>
              </a:extLst>
            </p:cNvPr>
            <p:cNvSpPr>
              <a:spLocks/>
            </p:cNvSpPr>
            <p:nvPr/>
          </p:nvSpPr>
          <p:spPr bwMode="auto">
            <a:xfrm>
              <a:off x="2716" y="3490"/>
              <a:ext cx="784" cy="518"/>
            </a:xfrm>
            <a:custGeom>
              <a:avLst/>
              <a:gdLst>
                <a:gd name="T0" fmla="*/ 784 w 784"/>
                <a:gd name="T1" fmla="*/ 510 h 518"/>
                <a:gd name="T2" fmla="*/ 700 w 784"/>
                <a:gd name="T3" fmla="*/ 158 h 518"/>
                <a:gd name="T4" fmla="*/ 316 w 784"/>
                <a:gd name="T5" fmla="*/ 22 h 518"/>
                <a:gd name="T6" fmla="*/ 68 w 784"/>
                <a:gd name="T7" fmla="*/ 290 h 518"/>
                <a:gd name="T8" fmla="*/ 0 w 784"/>
                <a:gd name="T9" fmla="*/ 518 h 518"/>
                <a:gd name="T10" fmla="*/ 0 60000 65536"/>
                <a:gd name="T11" fmla="*/ 0 60000 65536"/>
                <a:gd name="T12" fmla="*/ 0 60000 65536"/>
                <a:gd name="T13" fmla="*/ 0 60000 65536"/>
                <a:gd name="T14" fmla="*/ 0 60000 65536"/>
                <a:gd name="T15" fmla="*/ 0 w 784"/>
                <a:gd name="T16" fmla="*/ 0 h 518"/>
                <a:gd name="T17" fmla="*/ 784 w 784"/>
                <a:gd name="T18" fmla="*/ 518 h 518"/>
              </a:gdLst>
              <a:ahLst/>
              <a:cxnLst>
                <a:cxn ang="T10">
                  <a:pos x="T0" y="T1"/>
                </a:cxn>
                <a:cxn ang="T11">
                  <a:pos x="T2" y="T3"/>
                </a:cxn>
                <a:cxn ang="T12">
                  <a:pos x="T4" y="T5"/>
                </a:cxn>
                <a:cxn ang="T13">
                  <a:pos x="T6" y="T7"/>
                </a:cxn>
                <a:cxn ang="T14">
                  <a:pos x="T8" y="T9"/>
                </a:cxn>
              </a:cxnLst>
              <a:rect l="T15" t="T16" r="T17" b="T18"/>
              <a:pathLst>
                <a:path w="784" h="518">
                  <a:moveTo>
                    <a:pt x="784" y="510"/>
                  </a:moveTo>
                  <a:cubicBezTo>
                    <a:pt x="781" y="374"/>
                    <a:pt x="778" y="239"/>
                    <a:pt x="700" y="158"/>
                  </a:cubicBezTo>
                  <a:cubicBezTo>
                    <a:pt x="622" y="77"/>
                    <a:pt x="421" y="0"/>
                    <a:pt x="316" y="22"/>
                  </a:cubicBezTo>
                  <a:cubicBezTo>
                    <a:pt x="211" y="44"/>
                    <a:pt x="121" y="207"/>
                    <a:pt x="68" y="290"/>
                  </a:cubicBezTo>
                  <a:cubicBezTo>
                    <a:pt x="15" y="373"/>
                    <a:pt x="7" y="445"/>
                    <a:pt x="0" y="51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33" name="Line 30">
              <a:extLst>
                <a:ext uri="{FF2B5EF4-FFF2-40B4-BE49-F238E27FC236}">
                  <a16:creationId xmlns:a16="http://schemas.microsoft.com/office/drawing/2014/main" id="{C15E5D0F-E5C2-4145-A27A-956AFB4493B3}"/>
                </a:ext>
              </a:extLst>
            </p:cNvPr>
            <p:cNvSpPr>
              <a:spLocks noChangeShapeType="1"/>
            </p:cNvSpPr>
            <p:nvPr/>
          </p:nvSpPr>
          <p:spPr bwMode="auto">
            <a:xfrm rot="20601420" flipV="1">
              <a:off x="3417" y="3612"/>
              <a:ext cx="115"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2710" name="Group 31">
            <a:extLst>
              <a:ext uri="{FF2B5EF4-FFF2-40B4-BE49-F238E27FC236}">
                <a16:creationId xmlns:a16="http://schemas.microsoft.com/office/drawing/2014/main" id="{A303225E-C8A0-F74F-A904-9E1A1A439C23}"/>
              </a:ext>
            </a:extLst>
          </p:cNvPr>
          <p:cNvGrpSpPr>
            <a:grpSpLocks/>
          </p:cNvGrpSpPr>
          <p:nvPr/>
        </p:nvGrpSpPr>
        <p:grpSpPr bwMode="auto">
          <a:xfrm>
            <a:off x="733498" y="4926920"/>
            <a:ext cx="1876425" cy="1312863"/>
            <a:chOff x="1011" y="3182"/>
            <a:chExt cx="1182" cy="827"/>
          </a:xfrm>
        </p:grpSpPr>
        <p:sp>
          <p:nvSpPr>
            <p:cNvPr id="72712" name="AutoShape 32">
              <a:extLst>
                <a:ext uri="{FF2B5EF4-FFF2-40B4-BE49-F238E27FC236}">
                  <a16:creationId xmlns:a16="http://schemas.microsoft.com/office/drawing/2014/main" id="{22872688-C696-6040-96A5-9FDC623FFF60}"/>
                </a:ext>
              </a:extLst>
            </p:cNvPr>
            <p:cNvSpPr>
              <a:spLocks noChangeArrowheads="1"/>
            </p:cNvSpPr>
            <p:nvPr/>
          </p:nvSpPr>
          <p:spPr bwMode="auto">
            <a:xfrm>
              <a:off x="1011" y="3182"/>
              <a:ext cx="1182" cy="827"/>
            </a:xfrm>
            <a:prstGeom prst="roundRect">
              <a:avLst>
                <a:gd name="adj" fmla="val 16667"/>
              </a:avLst>
            </a:prstGeom>
            <a:solidFill>
              <a:schemeClr val="bg1"/>
            </a:solidFill>
            <a:ln w="9525">
              <a:solidFill>
                <a:schemeClr val="tx1"/>
              </a:solidFill>
              <a:round/>
              <a:headEnd/>
              <a:tailEnd/>
            </a:ln>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grpSp>
          <p:nvGrpSpPr>
            <p:cNvPr id="72713" name="Group 33">
              <a:extLst>
                <a:ext uri="{FF2B5EF4-FFF2-40B4-BE49-F238E27FC236}">
                  <a16:creationId xmlns:a16="http://schemas.microsoft.com/office/drawing/2014/main" id="{5E7D8830-0279-E149-A341-2B0895FFD85A}"/>
                </a:ext>
              </a:extLst>
            </p:cNvPr>
            <p:cNvGrpSpPr>
              <a:grpSpLocks/>
            </p:cNvGrpSpPr>
            <p:nvPr/>
          </p:nvGrpSpPr>
          <p:grpSpPr bwMode="auto">
            <a:xfrm rot="32821">
              <a:off x="1410" y="3216"/>
              <a:ext cx="333" cy="642"/>
              <a:chOff x="3891" y="2672"/>
              <a:chExt cx="101" cy="195"/>
            </a:xfrm>
          </p:grpSpPr>
          <p:sp>
            <p:nvSpPr>
              <p:cNvPr id="72721" name="Oval 34">
                <a:extLst>
                  <a:ext uri="{FF2B5EF4-FFF2-40B4-BE49-F238E27FC236}">
                    <a16:creationId xmlns:a16="http://schemas.microsoft.com/office/drawing/2014/main" id="{4CB8AAC6-7169-BB4C-B09B-AA431B3E96DE}"/>
                  </a:ext>
                </a:extLst>
              </p:cNvPr>
              <p:cNvSpPr>
                <a:spLocks noChangeArrowheads="1"/>
              </p:cNvSpPr>
              <p:nvPr/>
            </p:nvSpPr>
            <p:spPr bwMode="auto">
              <a:xfrm>
                <a:off x="3920" y="2672"/>
                <a:ext cx="56" cy="5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latin typeface="Times New Roman" panose="02020603050405020304" pitchFamily="18" charset="0"/>
                </a:endParaRPr>
              </a:p>
            </p:txBody>
          </p:sp>
          <p:sp>
            <p:nvSpPr>
              <p:cNvPr id="72722" name="Line 35">
                <a:extLst>
                  <a:ext uri="{FF2B5EF4-FFF2-40B4-BE49-F238E27FC236}">
                    <a16:creationId xmlns:a16="http://schemas.microsoft.com/office/drawing/2014/main" id="{2396285B-D9E9-2740-A607-D9F85E3D03A8}"/>
                  </a:ext>
                </a:extLst>
              </p:cNvPr>
              <p:cNvSpPr>
                <a:spLocks noChangeShapeType="1"/>
              </p:cNvSpPr>
              <p:nvPr/>
            </p:nvSpPr>
            <p:spPr bwMode="auto">
              <a:xfrm>
                <a:off x="3947" y="2731"/>
                <a:ext cx="0" cy="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3" name="Line 36">
                <a:extLst>
                  <a:ext uri="{FF2B5EF4-FFF2-40B4-BE49-F238E27FC236}">
                    <a16:creationId xmlns:a16="http://schemas.microsoft.com/office/drawing/2014/main" id="{2FA5C16E-29F3-104C-9B0D-A39D0B086A0C}"/>
                  </a:ext>
                </a:extLst>
              </p:cNvPr>
              <p:cNvSpPr>
                <a:spLocks noChangeShapeType="1"/>
              </p:cNvSpPr>
              <p:nvPr/>
            </p:nvSpPr>
            <p:spPr bwMode="auto">
              <a:xfrm flipH="1">
                <a:off x="3891" y="2821"/>
                <a:ext cx="56"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4" name="Line 37">
                <a:extLst>
                  <a:ext uri="{FF2B5EF4-FFF2-40B4-BE49-F238E27FC236}">
                    <a16:creationId xmlns:a16="http://schemas.microsoft.com/office/drawing/2014/main" id="{157F8C1F-432B-834D-89EC-2D70FE1C0B4C}"/>
                  </a:ext>
                </a:extLst>
              </p:cNvPr>
              <p:cNvSpPr>
                <a:spLocks noChangeShapeType="1"/>
              </p:cNvSpPr>
              <p:nvPr/>
            </p:nvSpPr>
            <p:spPr bwMode="auto">
              <a:xfrm>
                <a:off x="3949" y="2821"/>
                <a:ext cx="40"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5" name="Line 38">
                <a:extLst>
                  <a:ext uri="{FF2B5EF4-FFF2-40B4-BE49-F238E27FC236}">
                    <a16:creationId xmlns:a16="http://schemas.microsoft.com/office/drawing/2014/main" id="{C214435C-801C-8141-9CCF-1A75C5A001A2}"/>
                  </a:ext>
                </a:extLst>
              </p:cNvPr>
              <p:cNvSpPr>
                <a:spLocks noChangeShapeType="1"/>
              </p:cNvSpPr>
              <p:nvPr/>
            </p:nvSpPr>
            <p:spPr bwMode="auto">
              <a:xfrm>
                <a:off x="3912" y="2763"/>
                <a:ext cx="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2714" name="Freeform 39">
              <a:extLst>
                <a:ext uri="{FF2B5EF4-FFF2-40B4-BE49-F238E27FC236}">
                  <a16:creationId xmlns:a16="http://schemas.microsoft.com/office/drawing/2014/main" id="{D65E91A7-3139-7441-884B-2AB2E4D48EA2}"/>
                </a:ext>
              </a:extLst>
            </p:cNvPr>
            <p:cNvSpPr>
              <a:spLocks/>
            </p:cNvSpPr>
            <p:nvPr/>
          </p:nvSpPr>
          <p:spPr bwMode="auto">
            <a:xfrm>
              <a:off x="1530" y="3259"/>
              <a:ext cx="64" cy="32"/>
            </a:xfrm>
            <a:custGeom>
              <a:avLst/>
              <a:gdLst>
                <a:gd name="T0" fmla="*/ 27 w 64"/>
                <a:gd name="T1" fmla="*/ 0 h 32"/>
                <a:gd name="T2" fmla="*/ 33 w 64"/>
                <a:gd name="T3" fmla="*/ 32 h 32"/>
                <a:gd name="T4" fmla="*/ 27 w 64"/>
                <a:gd name="T5" fmla="*/ 0 h 32"/>
                <a:gd name="T6" fmla="*/ 0 60000 65536"/>
                <a:gd name="T7" fmla="*/ 0 60000 65536"/>
                <a:gd name="T8" fmla="*/ 0 60000 65536"/>
                <a:gd name="T9" fmla="*/ 0 w 64"/>
                <a:gd name="T10" fmla="*/ 0 h 32"/>
                <a:gd name="T11" fmla="*/ 64 w 64"/>
                <a:gd name="T12" fmla="*/ 32 h 32"/>
              </a:gdLst>
              <a:ahLst/>
              <a:cxnLst>
                <a:cxn ang="T6">
                  <a:pos x="T0" y="T1"/>
                </a:cxn>
                <a:cxn ang="T7">
                  <a:pos x="T2" y="T3"/>
                </a:cxn>
                <a:cxn ang="T8">
                  <a:pos x="T4" y="T5"/>
                </a:cxn>
              </a:cxnLst>
              <a:rect l="T9" t="T10" r="T11" b="T12"/>
              <a:pathLst>
                <a:path w="64" h="32">
                  <a:moveTo>
                    <a:pt x="27" y="0"/>
                  </a:moveTo>
                  <a:cubicBezTo>
                    <a:pt x="0" y="16"/>
                    <a:pt x="7" y="22"/>
                    <a:pt x="33" y="32"/>
                  </a:cubicBezTo>
                  <a:cubicBezTo>
                    <a:pt x="64" y="20"/>
                    <a:pt x="50" y="7"/>
                    <a:pt x="27" y="0"/>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15" name="Freeform 40">
              <a:extLst>
                <a:ext uri="{FF2B5EF4-FFF2-40B4-BE49-F238E27FC236}">
                  <a16:creationId xmlns:a16="http://schemas.microsoft.com/office/drawing/2014/main" id="{2392E34B-B029-8240-949E-11974C680960}"/>
                </a:ext>
              </a:extLst>
            </p:cNvPr>
            <p:cNvSpPr>
              <a:spLocks/>
            </p:cNvSpPr>
            <p:nvPr/>
          </p:nvSpPr>
          <p:spPr bwMode="auto">
            <a:xfrm>
              <a:off x="1591" y="3260"/>
              <a:ext cx="64" cy="32"/>
            </a:xfrm>
            <a:custGeom>
              <a:avLst/>
              <a:gdLst>
                <a:gd name="T0" fmla="*/ 27 w 64"/>
                <a:gd name="T1" fmla="*/ 0 h 32"/>
                <a:gd name="T2" fmla="*/ 33 w 64"/>
                <a:gd name="T3" fmla="*/ 32 h 32"/>
                <a:gd name="T4" fmla="*/ 27 w 64"/>
                <a:gd name="T5" fmla="*/ 0 h 32"/>
                <a:gd name="T6" fmla="*/ 0 60000 65536"/>
                <a:gd name="T7" fmla="*/ 0 60000 65536"/>
                <a:gd name="T8" fmla="*/ 0 60000 65536"/>
                <a:gd name="T9" fmla="*/ 0 w 64"/>
                <a:gd name="T10" fmla="*/ 0 h 32"/>
                <a:gd name="T11" fmla="*/ 64 w 64"/>
                <a:gd name="T12" fmla="*/ 32 h 32"/>
              </a:gdLst>
              <a:ahLst/>
              <a:cxnLst>
                <a:cxn ang="T6">
                  <a:pos x="T0" y="T1"/>
                </a:cxn>
                <a:cxn ang="T7">
                  <a:pos x="T2" y="T3"/>
                </a:cxn>
                <a:cxn ang="T8">
                  <a:pos x="T4" y="T5"/>
                </a:cxn>
              </a:cxnLst>
              <a:rect l="T9" t="T10" r="T11" b="T12"/>
              <a:pathLst>
                <a:path w="64" h="32">
                  <a:moveTo>
                    <a:pt x="27" y="0"/>
                  </a:moveTo>
                  <a:cubicBezTo>
                    <a:pt x="0" y="16"/>
                    <a:pt x="7" y="22"/>
                    <a:pt x="33" y="32"/>
                  </a:cubicBezTo>
                  <a:cubicBezTo>
                    <a:pt x="64" y="20"/>
                    <a:pt x="50" y="7"/>
                    <a:pt x="27" y="0"/>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16" name="Freeform 41">
              <a:extLst>
                <a:ext uri="{FF2B5EF4-FFF2-40B4-BE49-F238E27FC236}">
                  <a16:creationId xmlns:a16="http://schemas.microsoft.com/office/drawing/2014/main" id="{D26290C7-0D79-C14A-93A7-4BCD17DB305D}"/>
                </a:ext>
              </a:extLst>
            </p:cNvPr>
            <p:cNvSpPr>
              <a:spLocks/>
            </p:cNvSpPr>
            <p:nvPr/>
          </p:nvSpPr>
          <p:spPr bwMode="auto">
            <a:xfrm>
              <a:off x="1542" y="3339"/>
              <a:ext cx="106" cy="37"/>
            </a:xfrm>
            <a:custGeom>
              <a:avLst/>
              <a:gdLst>
                <a:gd name="T0" fmla="*/ 0 w 106"/>
                <a:gd name="T1" fmla="*/ 0 h 37"/>
                <a:gd name="T2" fmla="*/ 32 w 106"/>
                <a:gd name="T3" fmla="*/ 27 h 37"/>
                <a:gd name="T4" fmla="*/ 64 w 106"/>
                <a:gd name="T5" fmla="*/ 37 h 37"/>
                <a:gd name="T6" fmla="*/ 106 w 106"/>
                <a:gd name="T7" fmla="*/ 0 h 37"/>
                <a:gd name="T8" fmla="*/ 0 60000 65536"/>
                <a:gd name="T9" fmla="*/ 0 60000 65536"/>
                <a:gd name="T10" fmla="*/ 0 60000 65536"/>
                <a:gd name="T11" fmla="*/ 0 60000 65536"/>
                <a:gd name="T12" fmla="*/ 0 w 106"/>
                <a:gd name="T13" fmla="*/ 0 h 37"/>
                <a:gd name="T14" fmla="*/ 106 w 106"/>
                <a:gd name="T15" fmla="*/ 37 h 37"/>
              </a:gdLst>
              <a:ahLst/>
              <a:cxnLst>
                <a:cxn ang="T8">
                  <a:pos x="T0" y="T1"/>
                </a:cxn>
                <a:cxn ang="T9">
                  <a:pos x="T2" y="T3"/>
                </a:cxn>
                <a:cxn ang="T10">
                  <a:pos x="T4" y="T5"/>
                </a:cxn>
                <a:cxn ang="T11">
                  <a:pos x="T6" y="T7"/>
                </a:cxn>
              </a:cxnLst>
              <a:rect l="T12" t="T13" r="T14" b="T15"/>
              <a:pathLst>
                <a:path w="106" h="37">
                  <a:moveTo>
                    <a:pt x="0" y="0"/>
                  </a:moveTo>
                  <a:cubicBezTo>
                    <a:pt x="9" y="9"/>
                    <a:pt x="19" y="21"/>
                    <a:pt x="32" y="27"/>
                  </a:cubicBezTo>
                  <a:cubicBezTo>
                    <a:pt x="42" y="31"/>
                    <a:pt x="64" y="37"/>
                    <a:pt x="64" y="37"/>
                  </a:cubicBezTo>
                  <a:cubicBezTo>
                    <a:pt x="86" y="31"/>
                    <a:pt x="106" y="27"/>
                    <a:pt x="106"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17" name="Freeform 42">
              <a:extLst>
                <a:ext uri="{FF2B5EF4-FFF2-40B4-BE49-F238E27FC236}">
                  <a16:creationId xmlns:a16="http://schemas.microsoft.com/office/drawing/2014/main" id="{3E3A4710-7D6E-7142-B73D-76513DA81C4A}"/>
                </a:ext>
              </a:extLst>
            </p:cNvPr>
            <p:cNvSpPr>
              <a:spLocks/>
            </p:cNvSpPr>
            <p:nvPr/>
          </p:nvSpPr>
          <p:spPr bwMode="auto">
            <a:xfrm>
              <a:off x="1416" y="3864"/>
              <a:ext cx="88" cy="101"/>
            </a:xfrm>
            <a:custGeom>
              <a:avLst/>
              <a:gdLst>
                <a:gd name="T0" fmla="*/ 69 w 88"/>
                <a:gd name="T1" fmla="*/ 0 h 101"/>
                <a:gd name="T2" fmla="*/ 53 w 88"/>
                <a:gd name="T3" fmla="*/ 101 h 101"/>
                <a:gd name="T4" fmla="*/ 5 w 88"/>
                <a:gd name="T5" fmla="*/ 80 h 101"/>
                <a:gd name="T6" fmla="*/ 21 w 88"/>
                <a:gd name="T7" fmla="*/ 80 h 101"/>
                <a:gd name="T8" fmla="*/ 0 60000 65536"/>
                <a:gd name="T9" fmla="*/ 0 60000 65536"/>
                <a:gd name="T10" fmla="*/ 0 60000 65536"/>
                <a:gd name="T11" fmla="*/ 0 60000 65536"/>
                <a:gd name="T12" fmla="*/ 0 w 88"/>
                <a:gd name="T13" fmla="*/ 0 h 101"/>
                <a:gd name="T14" fmla="*/ 88 w 88"/>
                <a:gd name="T15" fmla="*/ 101 h 101"/>
              </a:gdLst>
              <a:ahLst/>
              <a:cxnLst>
                <a:cxn ang="T8">
                  <a:pos x="T0" y="T1"/>
                </a:cxn>
                <a:cxn ang="T9">
                  <a:pos x="T2" y="T3"/>
                </a:cxn>
                <a:cxn ang="T10">
                  <a:pos x="T4" y="T5"/>
                </a:cxn>
                <a:cxn ang="T11">
                  <a:pos x="T6" y="T7"/>
                </a:cxn>
              </a:cxnLst>
              <a:rect l="T12" t="T13" r="T14" b="T15"/>
              <a:pathLst>
                <a:path w="88" h="101">
                  <a:moveTo>
                    <a:pt x="69" y="0"/>
                  </a:moveTo>
                  <a:cubicBezTo>
                    <a:pt x="82" y="35"/>
                    <a:pt x="88" y="76"/>
                    <a:pt x="53" y="101"/>
                  </a:cubicBezTo>
                  <a:cubicBezTo>
                    <a:pt x="32" y="98"/>
                    <a:pt x="0" y="100"/>
                    <a:pt x="5" y="80"/>
                  </a:cubicBezTo>
                  <a:cubicBezTo>
                    <a:pt x="6" y="74"/>
                    <a:pt x="21" y="74"/>
                    <a:pt x="21" y="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18" name="Freeform 43">
              <a:extLst>
                <a:ext uri="{FF2B5EF4-FFF2-40B4-BE49-F238E27FC236}">
                  <a16:creationId xmlns:a16="http://schemas.microsoft.com/office/drawing/2014/main" id="{7BD75AFB-1EAD-2F44-9F4E-537BAB51FEF1}"/>
                </a:ext>
              </a:extLst>
            </p:cNvPr>
            <p:cNvSpPr>
              <a:spLocks/>
            </p:cNvSpPr>
            <p:nvPr/>
          </p:nvSpPr>
          <p:spPr bwMode="auto">
            <a:xfrm>
              <a:off x="1432" y="3858"/>
              <a:ext cx="107" cy="16"/>
            </a:xfrm>
            <a:custGeom>
              <a:avLst/>
              <a:gdLst>
                <a:gd name="T0" fmla="*/ 0 w 107"/>
                <a:gd name="T1" fmla="*/ 16 h 16"/>
                <a:gd name="T2" fmla="*/ 75 w 107"/>
                <a:gd name="T3" fmla="*/ 11 h 16"/>
                <a:gd name="T4" fmla="*/ 107 w 107"/>
                <a:gd name="T5" fmla="*/ 0 h 16"/>
                <a:gd name="T6" fmla="*/ 0 60000 65536"/>
                <a:gd name="T7" fmla="*/ 0 60000 65536"/>
                <a:gd name="T8" fmla="*/ 0 60000 65536"/>
                <a:gd name="T9" fmla="*/ 0 w 107"/>
                <a:gd name="T10" fmla="*/ 0 h 16"/>
                <a:gd name="T11" fmla="*/ 107 w 107"/>
                <a:gd name="T12" fmla="*/ 16 h 16"/>
              </a:gdLst>
              <a:ahLst/>
              <a:cxnLst>
                <a:cxn ang="T6">
                  <a:pos x="T0" y="T1"/>
                </a:cxn>
                <a:cxn ang="T7">
                  <a:pos x="T2" y="T3"/>
                </a:cxn>
                <a:cxn ang="T8">
                  <a:pos x="T4" y="T5"/>
                </a:cxn>
              </a:cxnLst>
              <a:rect l="T9" t="T10" r="T11" b="T12"/>
              <a:pathLst>
                <a:path w="107" h="16">
                  <a:moveTo>
                    <a:pt x="0" y="16"/>
                  </a:moveTo>
                  <a:cubicBezTo>
                    <a:pt x="25" y="14"/>
                    <a:pt x="50" y="13"/>
                    <a:pt x="75" y="11"/>
                  </a:cubicBezTo>
                  <a:cubicBezTo>
                    <a:pt x="86" y="9"/>
                    <a:pt x="107" y="0"/>
                    <a:pt x="107"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19" name="Freeform 44">
              <a:extLst>
                <a:ext uri="{FF2B5EF4-FFF2-40B4-BE49-F238E27FC236}">
                  <a16:creationId xmlns:a16="http://schemas.microsoft.com/office/drawing/2014/main" id="{EF89FD21-EA01-8E43-8B44-4839BC1D8EA8}"/>
                </a:ext>
              </a:extLst>
            </p:cNvPr>
            <p:cNvSpPr>
              <a:spLocks/>
            </p:cNvSpPr>
            <p:nvPr/>
          </p:nvSpPr>
          <p:spPr bwMode="auto">
            <a:xfrm>
              <a:off x="1548" y="3856"/>
              <a:ext cx="118" cy="120"/>
            </a:xfrm>
            <a:custGeom>
              <a:avLst/>
              <a:gdLst>
                <a:gd name="T0" fmla="*/ 53 w 118"/>
                <a:gd name="T1" fmla="*/ 2 h 120"/>
                <a:gd name="T2" fmla="*/ 10 w 118"/>
                <a:gd name="T3" fmla="*/ 24 h 120"/>
                <a:gd name="T4" fmla="*/ 0 w 118"/>
                <a:gd name="T5" fmla="*/ 56 h 120"/>
                <a:gd name="T6" fmla="*/ 85 w 118"/>
                <a:gd name="T7" fmla="*/ 104 h 120"/>
                <a:gd name="T8" fmla="*/ 117 w 118"/>
                <a:gd name="T9" fmla="*/ 61 h 120"/>
                <a:gd name="T10" fmla="*/ 112 w 118"/>
                <a:gd name="T11" fmla="*/ 29 h 120"/>
                <a:gd name="T12" fmla="*/ 53 w 118"/>
                <a:gd name="T13" fmla="*/ 2 h 120"/>
                <a:gd name="T14" fmla="*/ 0 60000 65536"/>
                <a:gd name="T15" fmla="*/ 0 60000 65536"/>
                <a:gd name="T16" fmla="*/ 0 60000 65536"/>
                <a:gd name="T17" fmla="*/ 0 60000 65536"/>
                <a:gd name="T18" fmla="*/ 0 60000 65536"/>
                <a:gd name="T19" fmla="*/ 0 60000 65536"/>
                <a:gd name="T20" fmla="*/ 0 60000 65536"/>
                <a:gd name="T21" fmla="*/ 0 w 118"/>
                <a:gd name="T22" fmla="*/ 0 h 120"/>
                <a:gd name="T23" fmla="*/ 118 w 118"/>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20">
                  <a:moveTo>
                    <a:pt x="53" y="2"/>
                  </a:moveTo>
                  <a:cubicBezTo>
                    <a:pt x="26" y="7"/>
                    <a:pt x="20" y="0"/>
                    <a:pt x="10" y="24"/>
                  </a:cubicBezTo>
                  <a:cubicBezTo>
                    <a:pt x="5" y="34"/>
                    <a:pt x="0" y="56"/>
                    <a:pt x="0" y="56"/>
                  </a:cubicBezTo>
                  <a:cubicBezTo>
                    <a:pt x="8" y="120"/>
                    <a:pt x="15" y="109"/>
                    <a:pt x="85" y="104"/>
                  </a:cubicBezTo>
                  <a:cubicBezTo>
                    <a:pt x="103" y="91"/>
                    <a:pt x="110" y="82"/>
                    <a:pt x="117" y="61"/>
                  </a:cubicBezTo>
                  <a:cubicBezTo>
                    <a:pt x="115" y="50"/>
                    <a:pt x="118" y="37"/>
                    <a:pt x="112" y="29"/>
                  </a:cubicBezTo>
                  <a:cubicBezTo>
                    <a:pt x="101" y="13"/>
                    <a:pt x="71" y="2"/>
                    <a:pt x="53" y="2"/>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20" name="Freeform 45">
              <a:extLst>
                <a:ext uri="{FF2B5EF4-FFF2-40B4-BE49-F238E27FC236}">
                  <a16:creationId xmlns:a16="http://schemas.microsoft.com/office/drawing/2014/main" id="{B500D946-D330-3C4E-A30D-EA651D32B5F2}"/>
                </a:ext>
              </a:extLst>
            </p:cNvPr>
            <p:cNvSpPr>
              <a:spLocks/>
            </p:cNvSpPr>
            <p:nvPr/>
          </p:nvSpPr>
          <p:spPr bwMode="auto">
            <a:xfrm>
              <a:off x="1697" y="3835"/>
              <a:ext cx="92" cy="150"/>
            </a:xfrm>
            <a:custGeom>
              <a:avLst/>
              <a:gdLst>
                <a:gd name="T0" fmla="*/ 87 w 92"/>
                <a:gd name="T1" fmla="*/ 18 h 150"/>
                <a:gd name="T2" fmla="*/ 12 w 92"/>
                <a:gd name="T3" fmla="*/ 50 h 150"/>
                <a:gd name="T4" fmla="*/ 18 w 92"/>
                <a:gd name="T5" fmla="*/ 71 h 150"/>
                <a:gd name="T6" fmla="*/ 18 w 92"/>
                <a:gd name="T7" fmla="*/ 82 h 150"/>
                <a:gd name="T8" fmla="*/ 50 w 92"/>
                <a:gd name="T9" fmla="*/ 146 h 150"/>
                <a:gd name="T10" fmla="*/ 92 w 92"/>
                <a:gd name="T11" fmla="*/ 135 h 150"/>
                <a:gd name="T12" fmla="*/ 0 60000 65536"/>
                <a:gd name="T13" fmla="*/ 0 60000 65536"/>
                <a:gd name="T14" fmla="*/ 0 60000 65536"/>
                <a:gd name="T15" fmla="*/ 0 60000 65536"/>
                <a:gd name="T16" fmla="*/ 0 60000 65536"/>
                <a:gd name="T17" fmla="*/ 0 60000 65536"/>
                <a:gd name="T18" fmla="*/ 0 w 92"/>
                <a:gd name="T19" fmla="*/ 0 h 150"/>
                <a:gd name="T20" fmla="*/ 92 w 92"/>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92" h="150">
                  <a:moveTo>
                    <a:pt x="87" y="18"/>
                  </a:moveTo>
                  <a:cubicBezTo>
                    <a:pt x="32" y="0"/>
                    <a:pt x="27" y="8"/>
                    <a:pt x="12" y="50"/>
                  </a:cubicBezTo>
                  <a:cubicBezTo>
                    <a:pt x="14" y="57"/>
                    <a:pt x="13" y="65"/>
                    <a:pt x="18" y="71"/>
                  </a:cubicBezTo>
                  <a:cubicBezTo>
                    <a:pt x="27" y="82"/>
                    <a:pt x="50" y="71"/>
                    <a:pt x="18" y="82"/>
                  </a:cubicBezTo>
                  <a:cubicBezTo>
                    <a:pt x="0" y="128"/>
                    <a:pt x="12" y="134"/>
                    <a:pt x="50" y="146"/>
                  </a:cubicBezTo>
                  <a:cubicBezTo>
                    <a:pt x="89" y="140"/>
                    <a:pt x="79" y="150"/>
                    <a:pt x="92"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6" name="Footer Placeholder 4">
            <a:extLst>
              <a:ext uri="{FF2B5EF4-FFF2-40B4-BE49-F238E27FC236}">
                <a16:creationId xmlns:a16="http://schemas.microsoft.com/office/drawing/2014/main" id="{CD1B9130-CD8E-DE48-8781-8AC4D1BA41C0}"/>
              </a:ext>
            </a:extLst>
          </p:cNvPr>
          <p:cNvSpPr txBox="1">
            <a:spLocks/>
          </p:cNvSpPr>
          <p:nvPr/>
        </p:nvSpPr>
        <p:spPr>
          <a:xfrm>
            <a:off x="2667000" y="6593892"/>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algn="ct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15361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oter Placeholder 4">
            <a:extLst>
              <a:ext uri="{FF2B5EF4-FFF2-40B4-BE49-F238E27FC236}">
                <a16:creationId xmlns:a16="http://schemas.microsoft.com/office/drawing/2014/main" id="{EEA3E790-E3E5-1F41-87A1-05391A980774}"/>
              </a:ext>
            </a:extLst>
          </p:cNvPr>
          <p:cNvSpPr>
            <a:spLocks noGrp="1"/>
          </p:cNvSpPr>
          <p:nvPr>
            <p:ph type="ftr" sz="quarter" idx="11"/>
          </p:nvPr>
        </p:nvSpPr>
        <p:spPr>
          <a:xfrm>
            <a:off x="2861291" y="6356351"/>
            <a:ext cx="3570287" cy="35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t>University of Kansas Center for Research on Learning  2019</a:t>
            </a:r>
          </a:p>
        </p:txBody>
      </p:sp>
      <p:sp>
        <p:nvSpPr>
          <p:cNvPr id="73730" name="Rectangle 2">
            <a:extLst>
              <a:ext uri="{FF2B5EF4-FFF2-40B4-BE49-F238E27FC236}">
                <a16:creationId xmlns:a16="http://schemas.microsoft.com/office/drawing/2014/main" id="{48047240-C33A-804B-832E-4DFAD93288D5}"/>
              </a:ext>
            </a:extLst>
          </p:cNvPr>
          <p:cNvSpPr>
            <a:spLocks noGrp="1" noChangeArrowheads="1"/>
          </p:cNvSpPr>
          <p:nvPr>
            <p:ph type="title"/>
          </p:nvPr>
        </p:nvSpPr>
        <p:spPr/>
        <p:txBody>
          <a:bodyPr/>
          <a:lstStyle/>
          <a:p>
            <a:pPr eaLnBrk="1" hangingPunct="1"/>
            <a:r>
              <a:rPr lang="en-US" altLang="en-US"/>
              <a:t>Chain Analogy</a:t>
            </a:r>
          </a:p>
        </p:txBody>
      </p:sp>
      <p:sp>
        <p:nvSpPr>
          <p:cNvPr id="73731" name="Rectangle 3">
            <a:extLst>
              <a:ext uri="{FF2B5EF4-FFF2-40B4-BE49-F238E27FC236}">
                <a16:creationId xmlns:a16="http://schemas.microsoft.com/office/drawing/2014/main" id="{CF3B4C62-226C-3144-B051-80776FA8D436}"/>
              </a:ext>
            </a:extLst>
          </p:cNvPr>
          <p:cNvSpPr>
            <a:spLocks noGrp="1" noChangeArrowheads="1"/>
          </p:cNvSpPr>
          <p:nvPr>
            <p:ph type="body" idx="1"/>
          </p:nvPr>
        </p:nvSpPr>
        <p:spPr/>
        <p:txBody>
          <a:bodyPr/>
          <a:lstStyle/>
          <a:p>
            <a:pPr eaLnBrk="1" hangingPunct="1">
              <a:lnSpc>
                <a:spcPct val="110000"/>
              </a:lnSpc>
              <a:buFontTx/>
              <a:buNone/>
            </a:pPr>
            <a:endParaRPr lang="en-US" altLang="en-US" sz="1500"/>
          </a:p>
          <a:p>
            <a:pPr eaLnBrk="1" hangingPunct="1">
              <a:lnSpc>
                <a:spcPct val="110000"/>
              </a:lnSpc>
              <a:buFontTx/>
              <a:buNone/>
            </a:pPr>
            <a:endParaRPr lang="en-US" altLang="en-US" sz="1500"/>
          </a:p>
          <a:p>
            <a:pPr eaLnBrk="1" hangingPunct="1">
              <a:lnSpc>
                <a:spcPct val="110000"/>
              </a:lnSpc>
              <a:buFontTx/>
              <a:buNone/>
            </a:pPr>
            <a:endParaRPr lang="en-US" altLang="en-US" sz="1500"/>
          </a:p>
          <a:p>
            <a:pPr eaLnBrk="1" hangingPunct="1">
              <a:lnSpc>
                <a:spcPct val="110000"/>
              </a:lnSpc>
              <a:buFontTx/>
              <a:buNone/>
            </a:pPr>
            <a:endParaRPr lang="en-US" altLang="en-US" sz="1500"/>
          </a:p>
          <a:p>
            <a:pPr eaLnBrk="1" hangingPunct="1">
              <a:lnSpc>
                <a:spcPct val="110000"/>
              </a:lnSpc>
              <a:buFontTx/>
              <a:buNone/>
            </a:pPr>
            <a:endParaRPr lang="en-US" altLang="en-US" sz="1500"/>
          </a:p>
          <a:p>
            <a:pPr eaLnBrk="1" hangingPunct="1">
              <a:lnSpc>
                <a:spcPct val="110000"/>
              </a:lnSpc>
              <a:buFontTx/>
              <a:buNone/>
            </a:pPr>
            <a:endParaRPr lang="en-US" altLang="en-US" sz="1500"/>
          </a:p>
          <a:p>
            <a:pPr eaLnBrk="1" hangingPunct="1">
              <a:lnSpc>
                <a:spcPct val="110000"/>
              </a:lnSpc>
              <a:buFontTx/>
              <a:buNone/>
            </a:pPr>
            <a:endParaRPr lang="en-US" altLang="en-US" sz="1500"/>
          </a:p>
          <a:p>
            <a:pPr eaLnBrk="1" hangingPunct="1">
              <a:lnSpc>
                <a:spcPct val="110000"/>
              </a:lnSpc>
              <a:buFontTx/>
              <a:buNone/>
            </a:pPr>
            <a:endParaRPr lang="en-US" altLang="en-US" sz="1500"/>
          </a:p>
        </p:txBody>
      </p:sp>
      <p:pic>
        <p:nvPicPr>
          <p:cNvPr id="73732" name="Picture 4">
            <a:extLst>
              <a:ext uri="{FF2B5EF4-FFF2-40B4-BE49-F238E27FC236}">
                <a16:creationId xmlns:a16="http://schemas.microsoft.com/office/drawing/2014/main" id="{562BB24C-FCB9-174D-92A5-BB375E10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763" y="1323975"/>
            <a:ext cx="40354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5">
            <a:extLst>
              <a:ext uri="{FF2B5EF4-FFF2-40B4-BE49-F238E27FC236}">
                <a16:creationId xmlns:a16="http://schemas.microsoft.com/office/drawing/2014/main" id="{22472A51-8A63-B547-94C9-F1D7779A446E}"/>
              </a:ext>
            </a:extLst>
          </p:cNvPr>
          <p:cNvSpPr>
            <a:spLocks noChangeArrowheads="1"/>
          </p:cNvSpPr>
          <p:nvPr/>
        </p:nvSpPr>
        <p:spPr bwMode="auto">
          <a:xfrm>
            <a:off x="1524000" y="1371600"/>
            <a:ext cx="2514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Different pieces of</a:t>
            </a:r>
          </a:p>
          <a:p>
            <a:pPr>
              <a:spcBef>
                <a:spcPct val="0"/>
              </a:spcBef>
              <a:buFontTx/>
              <a:buNone/>
            </a:pPr>
            <a:r>
              <a:rPr lang="en-US" altLang="en-US" sz="1400"/>
              <a:t>knowledge are</a:t>
            </a:r>
          </a:p>
          <a:p>
            <a:pPr>
              <a:spcBef>
                <a:spcPct val="0"/>
              </a:spcBef>
              <a:buFontTx/>
              <a:buNone/>
            </a:pPr>
            <a:r>
              <a:rPr lang="en-US" altLang="en-US" sz="1400"/>
              <a:t>linked together</a:t>
            </a:r>
          </a:p>
          <a:p>
            <a:pPr>
              <a:spcBef>
                <a:spcPct val="0"/>
              </a:spcBef>
              <a:buFontTx/>
              <a:buNone/>
            </a:pPr>
            <a:r>
              <a:rPr lang="en-US" altLang="en-US" sz="1400"/>
              <a:t>like a chain.</a:t>
            </a:r>
          </a:p>
        </p:txBody>
      </p:sp>
      <p:sp>
        <p:nvSpPr>
          <p:cNvPr id="73734" name="Rectangle 6">
            <a:extLst>
              <a:ext uri="{FF2B5EF4-FFF2-40B4-BE49-F238E27FC236}">
                <a16:creationId xmlns:a16="http://schemas.microsoft.com/office/drawing/2014/main" id="{375422A0-6BA0-054C-9FC8-35738543509C}"/>
              </a:ext>
            </a:extLst>
          </p:cNvPr>
          <p:cNvSpPr>
            <a:spLocks noChangeArrowheads="1"/>
          </p:cNvSpPr>
          <p:nvPr/>
        </p:nvSpPr>
        <p:spPr bwMode="auto">
          <a:xfrm>
            <a:off x="3810000" y="2362200"/>
            <a:ext cx="32448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Many times, if you can remember the information in one of the links in a chain, you will remember information in many of the other links.</a:t>
            </a:r>
          </a:p>
        </p:txBody>
      </p:sp>
      <p:sp>
        <p:nvSpPr>
          <p:cNvPr id="73735" name="Rectangle 7">
            <a:extLst>
              <a:ext uri="{FF2B5EF4-FFF2-40B4-BE49-F238E27FC236}">
                <a16:creationId xmlns:a16="http://schemas.microsoft.com/office/drawing/2014/main" id="{014E0950-95A0-FF4A-915F-7D8248170F51}"/>
              </a:ext>
            </a:extLst>
          </p:cNvPr>
          <p:cNvSpPr>
            <a:spLocks noChangeArrowheads="1"/>
          </p:cNvSpPr>
          <p:nvPr/>
        </p:nvSpPr>
        <p:spPr bwMode="auto">
          <a:xfrm>
            <a:off x="1676400" y="4419600"/>
            <a:ext cx="3505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When you apply the LINCS devices to a word you need to remember, you create a strong chain between the word and its meaning.</a:t>
            </a:r>
          </a:p>
        </p:txBody>
      </p:sp>
      <p:sp>
        <p:nvSpPr>
          <p:cNvPr id="73736" name="Rectangle 8">
            <a:extLst>
              <a:ext uri="{FF2B5EF4-FFF2-40B4-BE49-F238E27FC236}">
                <a16:creationId xmlns:a16="http://schemas.microsoft.com/office/drawing/2014/main" id="{20A45A41-7D38-634A-8E25-190775CEC0A9}"/>
              </a:ext>
            </a:extLst>
          </p:cNvPr>
          <p:cNvSpPr>
            <a:spLocks noChangeArrowheads="1"/>
          </p:cNvSpPr>
          <p:nvPr/>
        </p:nvSpPr>
        <p:spPr bwMode="auto">
          <a:xfrm>
            <a:off x="5867400" y="4648200"/>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	The stronger the links              </a:t>
            </a:r>
          </a:p>
          <a:p>
            <a:pPr>
              <a:spcBef>
                <a:spcPct val="0"/>
              </a:spcBef>
              <a:buFontTx/>
              <a:buNone/>
            </a:pPr>
            <a:r>
              <a:rPr lang="en-US" altLang="en-US" sz="1400"/>
              <a:t>               between pieces of        </a:t>
            </a:r>
          </a:p>
          <a:p>
            <a:pPr>
              <a:spcBef>
                <a:spcPct val="0"/>
              </a:spcBef>
              <a:buFontTx/>
              <a:buNone/>
            </a:pPr>
            <a:r>
              <a:rPr lang="en-US" altLang="en-US" sz="1400"/>
              <a:t>           information, the easier you  </a:t>
            </a:r>
          </a:p>
          <a:p>
            <a:pPr>
              <a:spcBef>
                <a:spcPct val="0"/>
              </a:spcBef>
              <a:buFontTx/>
              <a:buNone/>
            </a:pPr>
            <a:r>
              <a:rPr lang="en-US" altLang="en-US" sz="1400"/>
              <a:t>       can remember them. The </a:t>
            </a:r>
          </a:p>
          <a:p>
            <a:pPr>
              <a:spcBef>
                <a:spcPct val="0"/>
              </a:spcBef>
              <a:buFontTx/>
              <a:buNone/>
            </a:pPr>
            <a:r>
              <a:rPr lang="en-US" altLang="en-US" sz="1400"/>
              <a:t>    weaker the links, the more </a:t>
            </a:r>
          </a:p>
          <a:p>
            <a:pPr>
              <a:spcBef>
                <a:spcPct val="0"/>
              </a:spcBef>
              <a:buFontTx/>
              <a:buNone/>
            </a:pPr>
            <a:r>
              <a:rPr lang="en-US" altLang="en-US" sz="1400"/>
              <a:t> difficulty you'll have remembering them.</a:t>
            </a:r>
          </a:p>
        </p:txBody>
      </p:sp>
      <p:pic>
        <p:nvPicPr>
          <p:cNvPr id="73737" name="Picture 10">
            <a:extLst>
              <a:ext uri="{FF2B5EF4-FFF2-40B4-BE49-F238E27FC236}">
                <a16:creationId xmlns:a16="http://schemas.microsoft.com/office/drawing/2014/main" id="{E71A08B1-BE95-904E-BE17-ADB3C0D4CBF2}"/>
              </a:ext>
            </a:extLst>
          </p:cNvPr>
          <p:cNvPicPr>
            <a:picLocks noChangeAspect="1"/>
          </p:cNvPicPr>
          <p:nvPr/>
        </p:nvPicPr>
        <p:blipFill>
          <a:blip r:embed="rId3">
            <a:extLst>
              <a:ext uri="{28A0092B-C50C-407E-A947-70E740481C1C}">
                <a14:useLocalDpi xmlns:a14="http://schemas.microsoft.com/office/drawing/2010/main" val="0"/>
              </a:ext>
            </a:extLst>
          </a:blip>
          <a:srcRect t="14632"/>
          <a:stretch>
            <a:fillRect/>
          </a:stretch>
        </p:blipFill>
        <p:spPr bwMode="auto">
          <a:xfrm>
            <a:off x="7466013" y="5986463"/>
            <a:ext cx="1635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945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oter Placeholder 4">
            <a:extLst>
              <a:ext uri="{FF2B5EF4-FFF2-40B4-BE49-F238E27FC236}">
                <a16:creationId xmlns:a16="http://schemas.microsoft.com/office/drawing/2014/main" id="{67338634-1239-0746-BAEF-3313F07E5675}"/>
              </a:ext>
            </a:extLst>
          </p:cNvPr>
          <p:cNvSpPr>
            <a:spLocks noGrp="1"/>
          </p:cNvSpPr>
          <p:nvPr>
            <p:ph type="ftr" sz="quarter" idx="11"/>
          </p:nvPr>
        </p:nvSpPr>
        <p:spPr>
          <a:xfrm>
            <a:off x="2657475" y="6318250"/>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t>University of Kansas Center for Research on Learning  2019</a:t>
            </a:r>
          </a:p>
        </p:txBody>
      </p:sp>
      <p:pic>
        <p:nvPicPr>
          <p:cNvPr id="74754" name="Picture 2">
            <a:extLst>
              <a:ext uri="{FF2B5EF4-FFF2-40B4-BE49-F238E27FC236}">
                <a16:creationId xmlns:a16="http://schemas.microsoft.com/office/drawing/2014/main" id="{C305A6AC-24F4-174C-9463-43C1FFAAF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800"/>
            <a:ext cx="4876800"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a:extLst>
              <a:ext uri="{FF2B5EF4-FFF2-40B4-BE49-F238E27FC236}">
                <a16:creationId xmlns:a16="http://schemas.microsoft.com/office/drawing/2014/main" id="{20C55D45-209C-294D-8A42-969C506273C9}"/>
              </a:ext>
            </a:extLst>
          </p:cNvPr>
          <p:cNvSpPr>
            <a:spLocks noGrp="1" noChangeArrowheads="1"/>
          </p:cNvSpPr>
          <p:nvPr>
            <p:ph type="title"/>
          </p:nvPr>
        </p:nvSpPr>
        <p:spPr/>
        <p:txBody>
          <a:bodyPr/>
          <a:lstStyle/>
          <a:p>
            <a:pPr eaLnBrk="1" hangingPunct="1"/>
            <a:r>
              <a:rPr lang="en-US" altLang="en-US"/>
              <a:t>The LINCS Memory Chain</a:t>
            </a:r>
          </a:p>
        </p:txBody>
      </p:sp>
      <p:sp>
        <p:nvSpPr>
          <p:cNvPr id="74756" name="Rectangle 4">
            <a:extLst>
              <a:ext uri="{FF2B5EF4-FFF2-40B4-BE49-F238E27FC236}">
                <a16:creationId xmlns:a16="http://schemas.microsoft.com/office/drawing/2014/main" id="{300C2F30-AC13-1D46-93B4-57FED5833415}"/>
              </a:ext>
            </a:extLst>
          </p:cNvPr>
          <p:cNvSpPr>
            <a:spLocks noGrp="1" noChangeArrowheads="1"/>
          </p:cNvSpPr>
          <p:nvPr>
            <p:ph type="body" idx="1"/>
          </p:nvPr>
        </p:nvSpPr>
        <p:spPr>
          <a:xfrm>
            <a:off x="1695450" y="3292475"/>
            <a:ext cx="855663" cy="425450"/>
          </a:xfrm>
        </p:spPr>
        <p:txBody>
          <a:bodyPr/>
          <a:lstStyle/>
          <a:p>
            <a:pPr eaLnBrk="1" hangingPunct="1">
              <a:buFontTx/>
              <a:buNone/>
            </a:pPr>
            <a:r>
              <a:rPr lang="en-US" altLang="en-US" sz="1700"/>
              <a:t>Word</a:t>
            </a:r>
          </a:p>
        </p:txBody>
      </p:sp>
      <p:sp>
        <p:nvSpPr>
          <p:cNvPr id="74757" name="Rectangle 5">
            <a:extLst>
              <a:ext uri="{FF2B5EF4-FFF2-40B4-BE49-F238E27FC236}">
                <a16:creationId xmlns:a16="http://schemas.microsoft.com/office/drawing/2014/main" id="{2B287EC7-C9FD-144A-95B9-555F42545E44}"/>
              </a:ext>
            </a:extLst>
          </p:cNvPr>
          <p:cNvSpPr>
            <a:spLocks noChangeArrowheads="1"/>
          </p:cNvSpPr>
          <p:nvPr/>
        </p:nvSpPr>
        <p:spPr bwMode="auto">
          <a:xfrm>
            <a:off x="838200" y="4732338"/>
            <a:ext cx="746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20000"/>
              </a:lnSpc>
              <a:spcBef>
                <a:spcPct val="0"/>
              </a:spcBef>
              <a:buFontTx/>
              <a:buNone/>
            </a:pPr>
            <a:r>
              <a:rPr lang="en-US" altLang="en-US" sz="2200">
                <a:solidFill>
                  <a:srgbClr val="000000"/>
                </a:solidFill>
                <a:latin typeface="Times New Roman" panose="02020603050405020304" pitchFamily="18" charset="0"/>
              </a:rPr>
              <a:t>Using the LINCS devices transforms </a:t>
            </a:r>
          </a:p>
          <a:p>
            <a:pPr algn="ctr">
              <a:lnSpc>
                <a:spcPct val="120000"/>
              </a:lnSpc>
              <a:spcBef>
                <a:spcPct val="0"/>
              </a:spcBef>
              <a:buFontTx/>
              <a:buNone/>
            </a:pPr>
            <a:r>
              <a:rPr lang="en-US" altLang="en-US" sz="2200">
                <a:solidFill>
                  <a:srgbClr val="000000"/>
                </a:solidFill>
                <a:latin typeface="Times New Roman" panose="02020603050405020304" pitchFamily="18" charset="0"/>
              </a:rPr>
              <a:t>a potentially weak link between a word and its definition into a chain of very strong links. </a:t>
            </a:r>
          </a:p>
        </p:txBody>
      </p:sp>
      <p:sp>
        <p:nvSpPr>
          <p:cNvPr id="74758" name="Rectangle 6">
            <a:extLst>
              <a:ext uri="{FF2B5EF4-FFF2-40B4-BE49-F238E27FC236}">
                <a16:creationId xmlns:a16="http://schemas.microsoft.com/office/drawing/2014/main" id="{D05AE0CA-4B61-0744-AC07-1C81C61A0E85}"/>
              </a:ext>
            </a:extLst>
          </p:cNvPr>
          <p:cNvSpPr>
            <a:spLocks noChangeArrowheads="1"/>
          </p:cNvSpPr>
          <p:nvPr/>
        </p:nvSpPr>
        <p:spPr bwMode="auto">
          <a:xfrm>
            <a:off x="3048000" y="23622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Tx/>
              <a:buNone/>
            </a:pPr>
            <a:r>
              <a:rPr lang="en-US" altLang="en-US" sz="1800">
                <a:latin typeface="Times New Roman" panose="02020603050405020304" pitchFamily="18" charset="0"/>
              </a:rPr>
              <a:t>Reminding</a:t>
            </a:r>
          </a:p>
          <a:p>
            <a:pPr algn="ctr">
              <a:lnSpc>
                <a:spcPct val="90000"/>
              </a:lnSpc>
              <a:spcBef>
                <a:spcPct val="0"/>
              </a:spcBef>
              <a:buFontTx/>
              <a:buNone/>
            </a:pPr>
            <a:r>
              <a:rPr lang="en-US" altLang="en-US" sz="1800">
                <a:latin typeface="Times New Roman" panose="02020603050405020304" pitchFamily="18" charset="0"/>
              </a:rPr>
              <a:t>Word</a:t>
            </a:r>
          </a:p>
        </p:txBody>
      </p:sp>
      <p:sp>
        <p:nvSpPr>
          <p:cNvPr id="74759" name="Rectangle 7">
            <a:extLst>
              <a:ext uri="{FF2B5EF4-FFF2-40B4-BE49-F238E27FC236}">
                <a16:creationId xmlns:a16="http://schemas.microsoft.com/office/drawing/2014/main" id="{F141677C-3546-6C4E-BE93-59057732E802}"/>
              </a:ext>
            </a:extLst>
          </p:cNvPr>
          <p:cNvSpPr>
            <a:spLocks noChangeArrowheads="1"/>
          </p:cNvSpPr>
          <p:nvPr/>
        </p:nvSpPr>
        <p:spPr bwMode="auto">
          <a:xfrm>
            <a:off x="5943600" y="1524000"/>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latin typeface="Times New Roman" panose="02020603050405020304" pitchFamily="18" charset="0"/>
              </a:rPr>
              <a:t>Definition</a:t>
            </a:r>
          </a:p>
        </p:txBody>
      </p:sp>
      <p:sp>
        <p:nvSpPr>
          <p:cNvPr id="74760" name="Rectangle 8">
            <a:extLst>
              <a:ext uri="{FF2B5EF4-FFF2-40B4-BE49-F238E27FC236}">
                <a16:creationId xmlns:a16="http://schemas.microsoft.com/office/drawing/2014/main" id="{FDD1DC12-56F8-A345-87FF-D9341329203C}"/>
              </a:ext>
            </a:extLst>
          </p:cNvPr>
          <p:cNvSpPr>
            <a:spLocks noChangeArrowheads="1"/>
          </p:cNvSpPr>
          <p:nvPr/>
        </p:nvSpPr>
        <p:spPr bwMode="auto">
          <a:xfrm>
            <a:off x="4572000" y="20574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FontTx/>
              <a:buNone/>
            </a:pPr>
            <a:r>
              <a:rPr lang="en-US" altLang="en-US" sz="1800">
                <a:latin typeface="Times New Roman" panose="02020603050405020304" pitchFamily="18" charset="0"/>
              </a:rPr>
              <a:t>LINCing</a:t>
            </a:r>
          </a:p>
          <a:p>
            <a:pPr algn="ctr">
              <a:lnSpc>
                <a:spcPct val="90000"/>
              </a:lnSpc>
              <a:spcBef>
                <a:spcPct val="0"/>
              </a:spcBef>
              <a:buFontTx/>
              <a:buNone/>
            </a:pPr>
            <a:r>
              <a:rPr lang="en-US" altLang="en-US" sz="1800">
                <a:latin typeface="Times New Roman" panose="02020603050405020304" pitchFamily="18" charset="0"/>
              </a:rPr>
              <a:t>Story</a:t>
            </a:r>
          </a:p>
        </p:txBody>
      </p:sp>
      <p:sp>
        <p:nvSpPr>
          <p:cNvPr id="74761" name="Rectangle 9">
            <a:extLst>
              <a:ext uri="{FF2B5EF4-FFF2-40B4-BE49-F238E27FC236}">
                <a16:creationId xmlns:a16="http://schemas.microsoft.com/office/drawing/2014/main" id="{A31FF0AB-15CC-234E-B7DF-1B1DE8FCFDC2}"/>
              </a:ext>
            </a:extLst>
          </p:cNvPr>
          <p:cNvSpPr>
            <a:spLocks noChangeArrowheads="1"/>
          </p:cNvSpPr>
          <p:nvPr/>
        </p:nvSpPr>
        <p:spPr bwMode="auto">
          <a:xfrm>
            <a:off x="5943600" y="2209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latin typeface="Times New Roman" panose="02020603050405020304" pitchFamily="18" charset="0"/>
              </a:rPr>
              <a:t>Image</a:t>
            </a:r>
          </a:p>
        </p:txBody>
      </p:sp>
      <p:pic>
        <p:nvPicPr>
          <p:cNvPr id="74762" name="Picture 11">
            <a:extLst>
              <a:ext uri="{FF2B5EF4-FFF2-40B4-BE49-F238E27FC236}">
                <a16:creationId xmlns:a16="http://schemas.microsoft.com/office/drawing/2014/main" id="{7A035125-66E4-8945-9C1E-A2D10A11C1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600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D7535193-7BEF-EF4D-B801-F2148192251F}"/>
              </a:ext>
            </a:extLst>
          </p:cNvPr>
          <p:cNvSpPr>
            <a:spLocks noGrp="1" noChangeArrowheads="1"/>
          </p:cNvSpPr>
          <p:nvPr>
            <p:ph type="title"/>
          </p:nvPr>
        </p:nvSpPr>
        <p:spPr/>
        <p:txBody>
          <a:bodyPr anchor="ctr"/>
          <a:lstStyle/>
          <a:p>
            <a:pPr eaLnBrk="1" hangingPunct="1"/>
            <a:r>
              <a:rPr lang="en-US" altLang="en-US" sz="4400" dirty="0"/>
              <a:t>The LINCS Steps</a:t>
            </a:r>
          </a:p>
        </p:txBody>
      </p:sp>
      <p:sp>
        <p:nvSpPr>
          <p:cNvPr id="75779" name="Rectangle 10">
            <a:extLst>
              <a:ext uri="{FF2B5EF4-FFF2-40B4-BE49-F238E27FC236}">
                <a16:creationId xmlns:a16="http://schemas.microsoft.com/office/drawing/2014/main" id="{DBADFE84-0327-A348-BFFA-12EE05E11098}"/>
              </a:ext>
            </a:extLst>
          </p:cNvPr>
          <p:cNvSpPr>
            <a:spLocks noGrp="1" noChangeArrowheads="1"/>
          </p:cNvSpPr>
          <p:nvPr>
            <p:ph type="body" idx="1"/>
          </p:nvPr>
        </p:nvSpPr>
        <p:spPr>
          <a:xfrm>
            <a:off x="668215" y="1143000"/>
            <a:ext cx="7789985" cy="4735285"/>
          </a:xfrm>
        </p:spPr>
        <p:txBody>
          <a:bodyPr/>
          <a:lstStyle/>
          <a:p>
            <a:pPr marL="0" indent="0" eaLnBrk="1" hangingPunct="1">
              <a:lnSpc>
                <a:spcPct val="150000"/>
              </a:lnSpc>
              <a:buFontTx/>
              <a:buNone/>
            </a:pPr>
            <a:r>
              <a:rPr lang="en-US" altLang="en-US" sz="3600" b="1" dirty="0"/>
              <a:t>L</a:t>
            </a:r>
            <a:r>
              <a:rPr lang="en-US" altLang="en-US" sz="2800" dirty="0"/>
              <a:t>ist the parts (the term &amp; definition)</a:t>
            </a:r>
          </a:p>
          <a:p>
            <a:pPr marL="0" indent="0" eaLnBrk="1" hangingPunct="1">
              <a:lnSpc>
                <a:spcPct val="150000"/>
              </a:lnSpc>
              <a:buFontTx/>
              <a:buNone/>
            </a:pPr>
            <a:r>
              <a:rPr lang="en-US" altLang="en-US" sz="3600" b="1" dirty="0"/>
              <a:t>I</a:t>
            </a:r>
            <a:r>
              <a:rPr lang="en-US" altLang="en-US" sz="2800" dirty="0"/>
              <a:t>dentify a Reminding Word</a:t>
            </a:r>
          </a:p>
          <a:p>
            <a:pPr marL="0" indent="0" eaLnBrk="1" hangingPunct="1">
              <a:lnSpc>
                <a:spcPct val="150000"/>
              </a:lnSpc>
              <a:buFontTx/>
              <a:buNone/>
            </a:pPr>
            <a:r>
              <a:rPr lang="en-US" altLang="en-US" sz="3600" b="1" dirty="0"/>
              <a:t>N</a:t>
            </a:r>
            <a:r>
              <a:rPr lang="en-US" altLang="en-US" sz="2800" dirty="0"/>
              <a:t>ote a LINCing Story</a:t>
            </a:r>
          </a:p>
          <a:p>
            <a:pPr marL="0" indent="0" eaLnBrk="1" hangingPunct="1">
              <a:lnSpc>
                <a:spcPct val="150000"/>
              </a:lnSpc>
              <a:buFontTx/>
              <a:buNone/>
            </a:pPr>
            <a:r>
              <a:rPr lang="en-US" altLang="en-US" sz="3600" b="1" dirty="0"/>
              <a:t>C</a:t>
            </a:r>
            <a:r>
              <a:rPr lang="en-US" altLang="en-US" sz="2800" dirty="0"/>
              <a:t>reate a LINCing Picture</a:t>
            </a:r>
          </a:p>
          <a:p>
            <a:pPr marL="0" indent="0">
              <a:lnSpc>
                <a:spcPct val="150000"/>
              </a:lnSpc>
              <a:buNone/>
            </a:pPr>
            <a:r>
              <a:rPr lang="en-US" altLang="en-US" sz="3600" b="1" dirty="0"/>
              <a:t>S</a:t>
            </a:r>
            <a:r>
              <a:rPr lang="en-US" altLang="en-US" sz="2800" dirty="0"/>
              <a:t>upervise practice/</a:t>
            </a:r>
            <a:r>
              <a:rPr lang="en-US" altLang="en-US" sz="3600" b="1" dirty="0">
                <a:solidFill>
                  <a:srgbClr val="FFFFFF"/>
                </a:solidFill>
              </a:rPr>
              <a:t>S</a:t>
            </a:r>
            <a:r>
              <a:rPr lang="en-US" altLang="en-US" sz="2800" dirty="0">
                <a:solidFill>
                  <a:srgbClr val="FFFFFF"/>
                </a:solidFill>
              </a:rPr>
              <a:t>elf-test</a:t>
            </a:r>
            <a:endParaRPr lang="en-US" altLang="en-US" sz="2800" dirty="0"/>
          </a:p>
        </p:txBody>
      </p:sp>
      <p:pic>
        <p:nvPicPr>
          <p:cNvPr id="75780" name="Picture 5">
            <a:extLst>
              <a:ext uri="{FF2B5EF4-FFF2-40B4-BE49-F238E27FC236}">
                <a16:creationId xmlns:a16="http://schemas.microsoft.com/office/drawing/2014/main" id="{B1823126-7EE5-B640-A8F7-B31A2FE50A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416327FF-E0B4-9148-A0F9-72F30459A777}"/>
              </a:ext>
            </a:extLst>
          </p:cNvPr>
          <p:cNvSpPr>
            <a:spLocks noGrp="1"/>
          </p:cNvSpPr>
          <p:nvPr>
            <p:ph type="ftr" sz="quarter" idx="11"/>
          </p:nvPr>
        </p:nvSpPr>
        <p:spPr>
          <a:xfrm>
            <a:off x="2657475" y="6318250"/>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2448252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8A34F30-DE61-464C-A489-9D35920BB83E}"/>
              </a:ext>
            </a:extLst>
          </p:cNvPr>
          <p:cNvSpPr>
            <a:spLocks noGrp="1" noChangeArrowheads="1"/>
          </p:cNvSpPr>
          <p:nvPr>
            <p:ph type="title"/>
          </p:nvPr>
        </p:nvSpPr>
        <p:spPr/>
        <p:txBody>
          <a:bodyPr/>
          <a:lstStyle/>
          <a:p>
            <a:pPr eaLnBrk="1" hangingPunct="1"/>
            <a:r>
              <a:rPr lang="en-US" altLang="en-US" sz="4400" dirty="0"/>
              <a:t>Student Practice</a:t>
            </a:r>
          </a:p>
        </p:txBody>
      </p:sp>
      <p:sp>
        <p:nvSpPr>
          <p:cNvPr id="76803" name="Rectangle 3">
            <a:extLst>
              <a:ext uri="{FF2B5EF4-FFF2-40B4-BE49-F238E27FC236}">
                <a16:creationId xmlns:a16="http://schemas.microsoft.com/office/drawing/2014/main" id="{99CE0A6F-8788-3B49-B004-786727623DC2}"/>
              </a:ext>
            </a:extLst>
          </p:cNvPr>
          <p:cNvSpPr>
            <a:spLocks noGrp="1" noChangeArrowheads="1"/>
          </p:cNvSpPr>
          <p:nvPr>
            <p:ph type="body" idx="1"/>
          </p:nvPr>
        </p:nvSpPr>
        <p:spPr>
          <a:xfrm>
            <a:off x="332281" y="1386171"/>
            <a:ext cx="8461169" cy="4316267"/>
          </a:xfrm>
        </p:spPr>
        <p:txBody>
          <a:bodyPr/>
          <a:lstStyle/>
          <a:p>
            <a:pPr marL="0" indent="0" eaLnBrk="1" hangingPunct="1">
              <a:buFontTx/>
              <a:buNone/>
            </a:pPr>
            <a:r>
              <a:rPr lang="en-US" altLang="en-US" sz="3200" b="1" dirty="0"/>
              <a:t>Self-test forward</a:t>
            </a:r>
            <a:endParaRPr lang="en-US" altLang="en-US" sz="3200" dirty="0"/>
          </a:p>
          <a:p>
            <a:pPr marL="914400" lvl="1" indent="-457200" eaLnBrk="1" hangingPunct="1">
              <a:buFont typeface="Times" pitchFamily="2" charset="0"/>
              <a:buAutoNum type="arabicPeriod"/>
            </a:pPr>
            <a:r>
              <a:rPr lang="en-US" altLang="en-US" sz="3200" dirty="0"/>
              <a:t>Say the new word.</a:t>
            </a:r>
          </a:p>
          <a:p>
            <a:pPr marL="914400" lvl="1" indent="-457200" eaLnBrk="1" hangingPunct="1">
              <a:buFont typeface="Times" pitchFamily="2" charset="0"/>
              <a:buAutoNum type="arabicPeriod"/>
            </a:pPr>
            <a:r>
              <a:rPr lang="en-US" altLang="en-US" sz="3200" dirty="0"/>
              <a:t>Say the Reminding Word.</a:t>
            </a:r>
          </a:p>
          <a:p>
            <a:pPr marL="914400" lvl="1" indent="-457200" eaLnBrk="1" hangingPunct="1">
              <a:buFont typeface="Times" pitchFamily="2" charset="0"/>
              <a:buAutoNum type="arabicPeriod"/>
            </a:pPr>
            <a:r>
              <a:rPr lang="en-US" altLang="en-US" sz="3200" dirty="0"/>
              <a:t>Think of the LINCing Story.</a:t>
            </a:r>
          </a:p>
          <a:p>
            <a:pPr marL="914400" lvl="1" indent="-457200" eaLnBrk="1" hangingPunct="1">
              <a:buFont typeface="Times" pitchFamily="2" charset="0"/>
              <a:buAutoNum type="arabicPeriod"/>
            </a:pPr>
            <a:r>
              <a:rPr lang="en-US" altLang="en-US" sz="3200" dirty="0"/>
              <a:t>Think of the image.</a:t>
            </a:r>
          </a:p>
          <a:p>
            <a:pPr marL="914400" lvl="1" indent="-457200" eaLnBrk="1" hangingPunct="1">
              <a:buFont typeface="Times" pitchFamily="2" charset="0"/>
              <a:buAutoNum type="arabicPeriod"/>
            </a:pPr>
            <a:r>
              <a:rPr lang="en-US" altLang="en-US" sz="3200" dirty="0"/>
              <a:t>Say the meaning of the new word.</a:t>
            </a:r>
          </a:p>
          <a:p>
            <a:pPr marL="914400" lvl="1" indent="-457200" eaLnBrk="1" hangingPunct="1">
              <a:buFont typeface="Times" pitchFamily="2" charset="0"/>
              <a:buAutoNum type="arabicPeriod"/>
            </a:pPr>
            <a:r>
              <a:rPr lang="en-US" altLang="en-US" sz="3200" dirty="0"/>
              <a:t>Check to see whether you're correct.</a:t>
            </a:r>
          </a:p>
        </p:txBody>
      </p:sp>
      <p:pic>
        <p:nvPicPr>
          <p:cNvPr id="76804" name="Picture 5">
            <a:extLst>
              <a:ext uri="{FF2B5EF4-FFF2-40B4-BE49-F238E27FC236}">
                <a16:creationId xmlns:a16="http://schemas.microsoft.com/office/drawing/2014/main" id="{4B8546E8-3CEF-E142-8C36-F8DA464D8D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FEDA060F-ECD8-B44A-A206-DF676DCAD7A5}"/>
              </a:ext>
            </a:extLst>
          </p:cNvPr>
          <p:cNvSpPr>
            <a:spLocks noGrp="1"/>
          </p:cNvSpPr>
          <p:nvPr>
            <p:ph type="ftr" sz="quarter" idx="11"/>
          </p:nvPr>
        </p:nvSpPr>
        <p:spPr>
          <a:xfrm>
            <a:off x="2657475" y="6318250"/>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2047654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A5C5B6D-966E-4F43-B3AB-DB4400968835}"/>
              </a:ext>
            </a:extLst>
          </p:cNvPr>
          <p:cNvSpPr>
            <a:spLocks noGrp="1" noChangeArrowheads="1"/>
          </p:cNvSpPr>
          <p:nvPr>
            <p:ph type="title"/>
          </p:nvPr>
        </p:nvSpPr>
        <p:spPr/>
        <p:txBody>
          <a:bodyPr/>
          <a:lstStyle/>
          <a:p>
            <a:pPr eaLnBrk="1" hangingPunct="1"/>
            <a:r>
              <a:rPr lang="en-US" altLang="en-US" sz="4000" dirty="0"/>
              <a:t>Student Practice </a:t>
            </a:r>
            <a:r>
              <a:rPr lang="en-US" altLang="en-US" sz="3600" i="1" dirty="0"/>
              <a:t>(cont.)</a:t>
            </a:r>
            <a:endParaRPr lang="en-US" altLang="en-US" sz="4000" dirty="0"/>
          </a:p>
        </p:txBody>
      </p:sp>
      <p:sp>
        <p:nvSpPr>
          <p:cNvPr id="78851" name="Rectangle 3">
            <a:extLst>
              <a:ext uri="{FF2B5EF4-FFF2-40B4-BE49-F238E27FC236}">
                <a16:creationId xmlns:a16="http://schemas.microsoft.com/office/drawing/2014/main" id="{FF1F2B61-0F4D-2B43-9DEA-F2C1592A69D6}"/>
              </a:ext>
            </a:extLst>
          </p:cNvPr>
          <p:cNvSpPr>
            <a:spLocks noGrp="1" noChangeArrowheads="1"/>
          </p:cNvSpPr>
          <p:nvPr>
            <p:ph type="body" idx="1"/>
          </p:nvPr>
        </p:nvSpPr>
        <p:spPr>
          <a:xfrm>
            <a:off x="509040" y="1429199"/>
            <a:ext cx="8125919" cy="4316267"/>
          </a:xfrm>
        </p:spPr>
        <p:txBody>
          <a:bodyPr/>
          <a:lstStyle/>
          <a:p>
            <a:pPr marL="0" indent="0" eaLnBrk="1" hangingPunct="1">
              <a:buFontTx/>
              <a:buNone/>
              <a:defRPr/>
            </a:pPr>
            <a:r>
              <a:rPr lang="en-US" altLang="en-US" sz="3200" b="1" dirty="0"/>
              <a:t>Self-test backward</a:t>
            </a:r>
            <a:endParaRPr lang="en-US" altLang="en-US" sz="3200" dirty="0"/>
          </a:p>
          <a:p>
            <a:pPr marL="914400" lvl="1" indent="-457200" eaLnBrk="1" hangingPunct="1">
              <a:buFont typeface="Times" pitchFamily="2" charset="0"/>
              <a:buAutoNum type="arabicPeriod"/>
              <a:defRPr/>
            </a:pPr>
            <a:r>
              <a:rPr lang="en-US" altLang="en-US" sz="3200" dirty="0"/>
              <a:t>Say the meaning of the new word.</a:t>
            </a:r>
          </a:p>
          <a:p>
            <a:pPr marL="914400" lvl="1" indent="-457200" eaLnBrk="1" hangingPunct="1">
              <a:buFont typeface="Times" pitchFamily="2" charset="0"/>
              <a:buAutoNum type="arabicPeriod"/>
              <a:defRPr/>
            </a:pPr>
            <a:r>
              <a:rPr lang="en-US" altLang="en-US" sz="3200" dirty="0"/>
              <a:t>Think of the image.</a:t>
            </a:r>
          </a:p>
          <a:p>
            <a:pPr marL="914400" lvl="1" indent="-457200" eaLnBrk="1" hangingPunct="1">
              <a:buFont typeface="Times" pitchFamily="2" charset="0"/>
              <a:buAutoNum type="arabicPeriod"/>
              <a:defRPr/>
            </a:pPr>
            <a:r>
              <a:rPr lang="en-US" altLang="en-US" sz="3200" dirty="0"/>
              <a:t>Think of the </a:t>
            </a:r>
            <a:r>
              <a:rPr lang="en-US" altLang="en-US" sz="3200" dirty="0" err="1"/>
              <a:t>LINCing</a:t>
            </a:r>
            <a:r>
              <a:rPr lang="en-US" altLang="en-US" sz="3200" dirty="0"/>
              <a:t> Story.</a:t>
            </a:r>
          </a:p>
          <a:p>
            <a:pPr marL="914400" lvl="1" indent="-457200" eaLnBrk="1" hangingPunct="1">
              <a:buFont typeface="Times" pitchFamily="2" charset="0"/>
              <a:buAutoNum type="arabicPeriod"/>
              <a:defRPr/>
            </a:pPr>
            <a:r>
              <a:rPr lang="en-US" altLang="en-US" sz="3200" dirty="0"/>
              <a:t>Think of the Reminding Word.</a:t>
            </a:r>
          </a:p>
          <a:p>
            <a:pPr marL="914400" lvl="1" indent="-457200" eaLnBrk="1" hangingPunct="1">
              <a:buFont typeface="Times" pitchFamily="2" charset="0"/>
              <a:buAutoNum type="arabicPeriod"/>
              <a:defRPr/>
            </a:pPr>
            <a:r>
              <a:rPr lang="en-US" altLang="en-US" sz="3200" dirty="0"/>
              <a:t>Say the new word.</a:t>
            </a:r>
          </a:p>
          <a:p>
            <a:pPr marL="914400" lvl="1" indent="-457200" eaLnBrk="1" hangingPunct="1">
              <a:buFont typeface="Times" pitchFamily="2" charset="0"/>
              <a:buAutoNum type="arabicPeriod"/>
              <a:defRPr/>
            </a:pPr>
            <a:r>
              <a:rPr lang="en-US" altLang="en-US" sz="3200" dirty="0"/>
              <a:t>Check to see whether you're correct.</a:t>
            </a:r>
          </a:p>
          <a:p>
            <a:pPr marL="533400" indent="-533400" eaLnBrk="1" hangingPunct="1">
              <a:defRPr/>
            </a:pPr>
            <a:endParaRPr lang="en-US" altLang="en-US" sz="4800" dirty="0"/>
          </a:p>
        </p:txBody>
      </p:sp>
      <p:pic>
        <p:nvPicPr>
          <p:cNvPr id="77828" name="Picture 5">
            <a:extLst>
              <a:ext uri="{FF2B5EF4-FFF2-40B4-BE49-F238E27FC236}">
                <a16:creationId xmlns:a16="http://schemas.microsoft.com/office/drawing/2014/main" id="{CDEF739A-8323-6749-AF8B-C50FBC6166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4AD6D980-FEBB-8046-9F61-15A787F30A17}"/>
              </a:ext>
            </a:extLst>
          </p:cNvPr>
          <p:cNvSpPr>
            <a:spLocks noGrp="1"/>
          </p:cNvSpPr>
          <p:nvPr>
            <p:ph type="ftr" sz="quarter" idx="11"/>
          </p:nvPr>
        </p:nvSpPr>
        <p:spPr>
          <a:xfrm>
            <a:off x="2657475" y="6318250"/>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296702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FFD6-41DE-0940-954F-163CFD9BC99B}"/>
              </a:ext>
            </a:extLst>
          </p:cNvPr>
          <p:cNvSpPr>
            <a:spLocks noGrp="1"/>
          </p:cNvSpPr>
          <p:nvPr>
            <p:ph type="title"/>
          </p:nvPr>
        </p:nvSpPr>
        <p:spPr>
          <a:xfrm>
            <a:off x="457200" y="300033"/>
            <a:ext cx="8229600" cy="1143200"/>
          </a:xfrm>
        </p:spPr>
        <p:txBody>
          <a:bodyPr anchor="ctr" anchorCtr="0"/>
          <a:lstStyle/>
          <a:p>
            <a:r>
              <a:rPr lang="en-US" altLang="en-US" sz="3600" dirty="0"/>
              <a:t>The Vocabulary </a:t>
            </a:r>
            <a:r>
              <a:rPr lang="en-US" altLang="en-US" sz="3600" dirty="0" err="1"/>
              <a:t>LINCing</a:t>
            </a:r>
            <a:r>
              <a:rPr lang="en-US" altLang="en-US" sz="3600" dirty="0"/>
              <a:t> Routine is …</a:t>
            </a:r>
            <a:endParaRPr lang="en-US" sz="3600" dirty="0"/>
          </a:p>
        </p:txBody>
      </p:sp>
      <p:sp>
        <p:nvSpPr>
          <p:cNvPr id="3" name="Text Placeholder 2">
            <a:extLst>
              <a:ext uri="{FF2B5EF4-FFF2-40B4-BE49-F238E27FC236}">
                <a16:creationId xmlns:a16="http://schemas.microsoft.com/office/drawing/2014/main" id="{1FED3E5D-ECE3-5C46-A86A-DD03700B43F2}"/>
              </a:ext>
            </a:extLst>
          </p:cNvPr>
          <p:cNvSpPr>
            <a:spLocks noGrp="1"/>
          </p:cNvSpPr>
          <p:nvPr>
            <p:ph type="body" idx="1"/>
          </p:nvPr>
        </p:nvSpPr>
        <p:spPr>
          <a:xfrm>
            <a:off x="457200" y="1638300"/>
            <a:ext cx="8229600" cy="4533900"/>
          </a:xfrm>
        </p:spPr>
        <p:txBody>
          <a:bodyPr/>
          <a:lstStyle/>
          <a:p>
            <a:r>
              <a:rPr lang="en-US" sz="3200" dirty="0"/>
              <a:t>A </a:t>
            </a:r>
            <a:r>
              <a:rPr lang="en-US" sz="3200" b="1" u="sng" dirty="0"/>
              <a:t>visual</a:t>
            </a:r>
            <a:r>
              <a:rPr lang="en-US" sz="3200" dirty="0"/>
              <a:t> and </a:t>
            </a:r>
            <a:r>
              <a:rPr lang="en-US" sz="3200" b="1" u="sng" dirty="0"/>
              <a:t>auditory</a:t>
            </a:r>
            <a:r>
              <a:rPr lang="en-US" sz="3200" dirty="0"/>
              <a:t> way to help students remember the meaning of important words. </a:t>
            </a:r>
          </a:p>
          <a:p>
            <a:r>
              <a:rPr lang="en-US" sz="3200" dirty="0"/>
              <a:t>A way to “revisit” and solidify student knowledge of terms introduced or taught in a lesson.</a:t>
            </a:r>
          </a:p>
          <a:p>
            <a:pPr marL="101598" indent="0">
              <a:buNone/>
            </a:pPr>
            <a:endParaRPr lang="en-US" sz="3200" dirty="0"/>
          </a:p>
        </p:txBody>
      </p:sp>
      <p:pic>
        <p:nvPicPr>
          <p:cNvPr id="5" name="Picture 5">
            <a:extLst>
              <a:ext uri="{FF2B5EF4-FFF2-40B4-BE49-F238E27FC236}">
                <a16:creationId xmlns:a16="http://schemas.microsoft.com/office/drawing/2014/main" id="{79E35B97-11A4-D141-95F3-6A73554497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3613" y="58435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7D06E5A4-CF9E-344A-8E0C-820FF86B033B}"/>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1021050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56DB63-AA19-BA49-9DD5-0D1813A07FA5}"/>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B81D74BB-8346-BD4B-9F7B-EA695474889D}"/>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1B0E7B9E-C7AC-8946-9EE4-325186CCD424}"/>
              </a:ext>
            </a:extLst>
          </p:cNvPr>
          <p:cNvSpPr>
            <a:spLocks noGrp="1"/>
          </p:cNvSpPr>
          <p:nvPr>
            <p:ph type="body" idx="2"/>
          </p:nvPr>
        </p:nvSpPr>
        <p:spPr>
          <a:xfrm>
            <a:off x="6189785" y="1710047"/>
            <a:ext cx="2496990" cy="4857720"/>
          </a:xfrm>
        </p:spPr>
        <p:txBody>
          <a:bodyPr/>
          <a:lstStyle/>
          <a:p>
            <a:pPr marL="126997" indent="0">
              <a:buNone/>
            </a:pPr>
            <a:r>
              <a:rPr lang="en-US" sz="3200" dirty="0"/>
              <a:t>Mastery = 90% on 3 consecutive words</a:t>
            </a:r>
          </a:p>
        </p:txBody>
      </p:sp>
      <p:pic>
        <p:nvPicPr>
          <p:cNvPr id="5" name="Content Placeholder 4" descr="A close up of text on a white background&#10;&#10;Description automatically generated">
            <a:extLst>
              <a:ext uri="{FF2B5EF4-FFF2-40B4-BE49-F238E27FC236}">
                <a16:creationId xmlns:a16="http://schemas.microsoft.com/office/drawing/2014/main" id="{95BB838A-E02F-4B47-8AD3-EE6E898D81C7}"/>
              </a:ext>
            </a:extLst>
          </p:cNvPr>
          <p:cNvPicPr>
            <a:picLocks noGrp="1" noChangeAspect="1"/>
          </p:cNvPicPr>
          <p:nvPr>
            <p:ph idx="4294967295"/>
          </p:nvPr>
        </p:nvPicPr>
        <p:blipFill>
          <a:blip r:embed="rId2"/>
          <a:stretch>
            <a:fillRect/>
          </a:stretch>
        </p:blipFill>
        <p:spPr>
          <a:xfrm>
            <a:off x="457200" y="559457"/>
            <a:ext cx="5591908" cy="7364952"/>
          </a:xfrm>
        </p:spPr>
      </p:pic>
    </p:spTree>
    <p:extLst>
      <p:ext uri="{BB962C8B-B14F-4D97-AF65-F5344CB8AC3E}">
        <p14:creationId xmlns:p14="http://schemas.microsoft.com/office/powerpoint/2010/main" val="282199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D46A-791F-0444-8BF3-F898D45BE95C}"/>
              </a:ext>
            </a:extLst>
          </p:cNvPr>
          <p:cNvSpPr>
            <a:spLocks noGrp="1"/>
          </p:cNvSpPr>
          <p:nvPr>
            <p:ph type="title"/>
          </p:nvPr>
        </p:nvSpPr>
        <p:spPr>
          <a:xfrm>
            <a:off x="314696" y="162476"/>
            <a:ext cx="8461169" cy="1539323"/>
          </a:xfrm>
        </p:spPr>
        <p:txBody>
          <a:bodyPr anchor="ctr"/>
          <a:lstStyle/>
          <a:p>
            <a:r>
              <a:rPr lang="en-US" sz="3600" dirty="0"/>
              <a:t>Let’s look at some LINCS Tables!</a:t>
            </a:r>
            <a:br>
              <a:rPr lang="en-US" sz="3600" dirty="0"/>
            </a:br>
            <a:r>
              <a:rPr lang="en-US" sz="3600" dirty="0"/>
              <a:t>In small groups, please score these Tables</a:t>
            </a:r>
          </a:p>
        </p:txBody>
      </p:sp>
      <p:pic>
        <p:nvPicPr>
          <p:cNvPr id="5" name="Content Placeholder 4" descr="A close up of text on a white background&#10;&#10;Description automatically generated">
            <a:extLst>
              <a:ext uri="{FF2B5EF4-FFF2-40B4-BE49-F238E27FC236}">
                <a16:creationId xmlns:a16="http://schemas.microsoft.com/office/drawing/2014/main" id="{C9DEF5F4-1E5C-9147-A711-1BE56EBEE95D}"/>
              </a:ext>
            </a:extLst>
          </p:cNvPr>
          <p:cNvPicPr>
            <a:picLocks noGrp="1" noChangeAspect="1"/>
          </p:cNvPicPr>
          <p:nvPr>
            <p:ph idx="1"/>
          </p:nvPr>
        </p:nvPicPr>
        <p:blipFill>
          <a:blip r:embed="rId2"/>
          <a:stretch>
            <a:fillRect/>
          </a:stretch>
        </p:blipFill>
        <p:spPr>
          <a:xfrm rot="16200000">
            <a:off x="-705592" y="2587223"/>
            <a:ext cx="9448799" cy="7301345"/>
          </a:xfrm>
        </p:spPr>
      </p:pic>
      <p:pic>
        <p:nvPicPr>
          <p:cNvPr id="6" name="Content Placeholder 10" descr="A screenshot of a cell phone&#10;&#10;Description automatically generated">
            <a:extLst>
              <a:ext uri="{FF2B5EF4-FFF2-40B4-BE49-F238E27FC236}">
                <a16:creationId xmlns:a16="http://schemas.microsoft.com/office/drawing/2014/main" id="{43B9446B-D094-874B-95CB-70562F8F5C37}"/>
              </a:ext>
            </a:extLst>
          </p:cNvPr>
          <p:cNvPicPr>
            <a:picLocks noChangeAspect="1"/>
          </p:cNvPicPr>
          <p:nvPr/>
        </p:nvPicPr>
        <p:blipFill>
          <a:blip r:embed="rId3"/>
          <a:stretch>
            <a:fillRect/>
          </a:stretch>
        </p:blipFill>
        <p:spPr>
          <a:xfrm>
            <a:off x="5092242" y="1876305"/>
            <a:ext cx="4051758" cy="4819218"/>
          </a:xfrm>
          <a:prstGeom prst="rect">
            <a:avLst/>
          </a:prstGeom>
          <a:ln w="0">
            <a:noFill/>
          </a:ln>
        </p:spPr>
      </p:pic>
    </p:spTree>
    <p:extLst>
      <p:ext uri="{BB962C8B-B14F-4D97-AF65-F5344CB8AC3E}">
        <p14:creationId xmlns:p14="http://schemas.microsoft.com/office/powerpoint/2010/main" val="3126230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D46A-791F-0444-8BF3-F898D45BE95C}"/>
              </a:ext>
            </a:extLst>
          </p:cNvPr>
          <p:cNvSpPr>
            <a:spLocks noGrp="1"/>
          </p:cNvSpPr>
          <p:nvPr>
            <p:ph type="title"/>
          </p:nvPr>
        </p:nvSpPr>
        <p:spPr/>
        <p:txBody>
          <a:bodyPr anchor="ctr"/>
          <a:lstStyle/>
          <a:p>
            <a:r>
              <a:rPr lang="en-US" sz="4000" dirty="0"/>
              <a:t>Checklist</a:t>
            </a:r>
          </a:p>
        </p:txBody>
      </p:sp>
      <p:pic>
        <p:nvPicPr>
          <p:cNvPr id="5" name="Content Placeholder 4" descr="A screenshot of a cell phone&#10;&#10;Description automatically generated">
            <a:extLst>
              <a:ext uri="{FF2B5EF4-FFF2-40B4-BE49-F238E27FC236}">
                <a16:creationId xmlns:a16="http://schemas.microsoft.com/office/drawing/2014/main" id="{41296B73-3D5D-C649-A20B-D54327076354}"/>
              </a:ext>
            </a:extLst>
          </p:cNvPr>
          <p:cNvPicPr>
            <a:picLocks noGrp="1" noChangeAspect="1"/>
          </p:cNvPicPr>
          <p:nvPr>
            <p:ph idx="1"/>
          </p:nvPr>
        </p:nvPicPr>
        <p:blipFill>
          <a:blip r:embed="rId3"/>
          <a:stretch>
            <a:fillRect/>
          </a:stretch>
        </p:blipFill>
        <p:spPr>
          <a:xfrm>
            <a:off x="596590" y="1136897"/>
            <a:ext cx="7950820" cy="5558626"/>
          </a:xfrm>
        </p:spPr>
      </p:pic>
    </p:spTree>
    <p:extLst>
      <p:ext uri="{BB962C8B-B14F-4D97-AF65-F5344CB8AC3E}">
        <p14:creationId xmlns:p14="http://schemas.microsoft.com/office/powerpoint/2010/main" val="874498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D46A-791F-0444-8BF3-F898D45BE95C}"/>
              </a:ext>
            </a:extLst>
          </p:cNvPr>
          <p:cNvSpPr>
            <a:spLocks noGrp="1"/>
          </p:cNvSpPr>
          <p:nvPr>
            <p:ph type="title"/>
          </p:nvPr>
        </p:nvSpPr>
        <p:spPr/>
        <p:txBody>
          <a:bodyPr anchor="ctr"/>
          <a:lstStyle/>
          <a:p>
            <a:r>
              <a:rPr lang="en-US" sz="4000" dirty="0"/>
              <a:t>Video</a:t>
            </a:r>
          </a:p>
        </p:txBody>
      </p:sp>
      <p:sp>
        <p:nvSpPr>
          <p:cNvPr id="3" name="Content Placeholder 2">
            <a:extLst>
              <a:ext uri="{FF2B5EF4-FFF2-40B4-BE49-F238E27FC236}">
                <a16:creationId xmlns:a16="http://schemas.microsoft.com/office/drawing/2014/main" id="{D848B305-5EE4-E842-8613-59C94C499369}"/>
              </a:ext>
            </a:extLst>
          </p:cNvPr>
          <p:cNvSpPr>
            <a:spLocks noGrp="1"/>
          </p:cNvSpPr>
          <p:nvPr>
            <p:ph idx="1"/>
          </p:nvPr>
        </p:nvSpPr>
        <p:spPr>
          <a:xfrm>
            <a:off x="349866" y="1562018"/>
            <a:ext cx="8461169" cy="4316267"/>
          </a:xfrm>
        </p:spPr>
        <p:txBody>
          <a:bodyPr/>
          <a:lstStyle/>
          <a:p>
            <a:endParaRPr lang="en-US" dirty="0"/>
          </a:p>
        </p:txBody>
      </p:sp>
    </p:spTree>
    <p:extLst>
      <p:ext uri="{BB962C8B-B14F-4D97-AF65-F5344CB8AC3E}">
        <p14:creationId xmlns:p14="http://schemas.microsoft.com/office/powerpoint/2010/main" val="291719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a:extLst>
              <a:ext uri="{FF2B5EF4-FFF2-40B4-BE49-F238E27FC236}">
                <a16:creationId xmlns:a16="http://schemas.microsoft.com/office/drawing/2014/main" id="{C513573B-E1BC-B143-858B-29504ED2AABA}"/>
              </a:ext>
            </a:extLst>
          </p:cNvPr>
          <p:cNvSpPr>
            <a:spLocks noGrp="1"/>
          </p:cNvSpPr>
          <p:nvPr>
            <p:ph type="ftr" sz="quarter" idx="11"/>
          </p:nvPr>
        </p:nvSpPr>
        <p:spPr>
          <a:xfrm>
            <a:off x="2060575" y="6451600"/>
            <a:ext cx="4705985" cy="40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000" b="0" i="0" u="none" strike="noStrike" kern="0" cap="none" spc="0" normalizeH="0" baseline="0" noProof="0" dirty="0">
                <a:ln>
                  <a:noFill/>
                </a:ln>
                <a:solidFill>
                  <a:srgbClr val="44546A"/>
                </a:solidFill>
                <a:effectLst/>
                <a:uLnTx/>
                <a:uFillTx/>
                <a:latin typeface="Arial" panose="020B0604020202020204" pitchFamily="34" charset="0"/>
                <a:ea typeface="ＭＳ Ｐゴシック" panose="020B0600070205080204" pitchFamily="34" charset="-128"/>
                <a:cs typeface="Arial"/>
                <a:sym typeface="Arial"/>
              </a:rPr>
              <a:t>University of Kansas Center for Research on Learning  2019</a:t>
            </a:r>
          </a:p>
        </p:txBody>
      </p:sp>
      <p:sp>
        <p:nvSpPr>
          <p:cNvPr id="47107" name="Rectangle 2">
            <a:extLst>
              <a:ext uri="{FF2B5EF4-FFF2-40B4-BE49-F238E27FC236}">
                <a16:creationId xmlns:a16="http://schemas.microsoft.com/office/drawing/2014/main" id="{5C41AED5-A795-2342-B7D2-E8C8DBFBC2F2}"/>
              </a:ext>
            </a:extLst>
          </p:cNvPr>
          <p:cNvSpPr>
            <a:spLocks noGrp="1" noChangeArrowheads="1"/>
          </p:cNvSpPr>
          <p:nvPr>
            <p:ph type="title"/>
          </p:nvPr>
        </p:nvSpPr>
        <p:spPr bwMode="auto">
          <a:xfrm>
            <a:off x="295275" y="88900"/>
            <a:ext cx="8770939" cy="762000"/>
          </a:xfrm>
          <a:solidFill>
            <a:srgbClr val="FFFFFF"/>
          </a:solidFill>
          <a:ln>
            <a:solidFill>
              <a:srgbClr val="000000"/>
            </a:solidFill>
            <a:miter lim="800000"/>
            <a:headEnd/>
            <a:tailEnd/>
          </a:ln>
        </p:spPr>
        <p:txBody>
          <a:bodyPr wrap="square" lIns="91440" tIns="45720" rIns="91440" bIns="45720" numCol="1" anchor="t" anchorCtr="0" compatLnSpc="1">
            <a:prstTxWarp prst="textNoShape">
              <a:avLst/>
            </a:prstTxWarp>
          </a:bodyPr>
          <a:lstStyle/>
          <a:p>
            <a:pPr algn="ctr" eaLnBrk="1" hangingPunct="1"/>
            <a:r>
              <a:rPr lang="en-US" altLang="en-US" dirty="0"/>
              <a:t>The LINCS Table</a:t>
            </a:r>
          </a:p>
        </p:txBody>
      </p:sp>
      <p:sp>
        <p:nvSpPr>
          <p:cNvPr id="47108" name="Oval 4">
            <a:extLst>
              <a:ext uri="{FF2B5EF4-FFF2-40B4-BE49-F238E27FC236}">
                <a16:creationId xmlns:a16="http://schemas.microsoft.com/office/drawing/2014/main" id="{56AA83B5-1320-734D-BAA3-880325BEE48C}"/>
              </a:ext>
            </a:extLst>
          </p:cNvPr>
          <p:cNvSpPr>
            <a:spLocks noChangeArrowheads="1"/>
          </p:cNvSpPr>
          <p:nvPr/>
        </p:nvSpPr>
        <p:spPr bwMode="auto">
          <a:xfrm>
            <a:off x="355600" y="881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09" name="Text Box 6">
            <a:extLst>
              <a:ext uri="{FF2B5EF4-FFF2-40B4-BE49-F238E27FC236}">
                <a16:creationId xmlns:a16="http://schemas.microsoft.com/office/drawing/2014/main" id="{F42AF7B8-F5F7-3D43-9654-255226E9FB72}"/>
              </a:ext>
            </a:extLst>
          </p:cNvPr>
          <p:cNvSpPr txBox="1">
            <a:spLocks noGrp="1" noChangeArrowheads="1"/>
          </p:cNvSpPr>
          <p:nvPr>
            <p:ph type="body" idx="1"/>
          </p:nvPr>
        </p:nvSpPr>
        <p:spPr bwMode="auto">
          <a:xfrm>
            <a:off x="177800" y="850900"/>
            <a:ext cx="8712200" cy="1123950"/>
          </a:xfrm>
        </p:spPr>
        <p:txBody>
          <a:bodyPr wrap="square" lIns="91440" tIns="45720" rIns="91440" bIns="45720" numCol="1" anchor="t" anchorCtr="0" compatLnSpc="1">
            <a:prstTxWarp prst="textNoShape">
              <a:avLst/>
            </a:prstTxWarp>
          </a:bodyPr>
          <a:lstStyle/>
          <a:p>
            <a:pPr marL="227013" indent="0" eaLnBrk="1" hangingPunct="1">
              <a:lnSpc>
                <a:spcPct val="90000"/>
              </a:lnSpc>
              <a:spcBef>
                <a:spcPct val="0"/>
              </a:spcBef>
              <a:buFontTx/>
              <a:buNone/>
              <a:defRPr/>
            </a:pPr>
            <a:r>
              <a:rPr lang="en-US" altLang="en-US" sz="1200" dirty="0">
                <a:solidFill>
                  <a:srgbClr val="000000"/>
                </a:solidFill>
              </a:rPr>
              <a:t>Term		LINCing Story		           	LINCing Picture		Definition</a:t>
            </a:r>
          </a:p>
          <a:p>
            <a:pPr marL="347663" indent="-120650" eaLnBrk="1" hangingPunct="1">
              <a:lnSpc>
                <a:spcPct val="90000"/>
              </a:lnSpc>
              <a:spcBef>
                <a:spcPct val="0"/>
              </a:spcBef>
              <a:defRPr/>
            </a:pPr>
            <a:endParaRPr lang="en-US" altLang="en-US" sz="1200" dirty="0">
              <a:solidFill>
                <a:srgbClr val="000000"/>
              </a:solidFill>
            </a:endParaRPr>
          </a:p>
          <a:p>
            <a:pPr marL="347663" indent="-120650" eaLnBrk="1" hangingPunct="1">
              <a:lnSpc>
                <a:spcPct val="90000"/>
              </a:lnSpc>
              <a:spcBef>
                <a:spcPct val="0"/>
              </a:spcBef>
              <a:defRPr/>
            </a:pPr>
            <a:endParaRPr lang="en-US" altLang="en-US" sz="1200" dirty="0">
              <a:solidFill>
                <a:srgbClr val="000000"/>
              </a:solidFill>
            </a:endParaRPr>
          </a:p>
          <a:p>
            <a:pPr marL="227013" indent="0" eaLnBrk="1" hangingPunct="1">
              <a:lnSpc>
                <a:spcPct val="90000"/>
              </a:lnSpc>
              <a:spcBef>
                <a:spcPct val="0"/>
              </a:spcBef>
              <a:buFontTx/>
              <a:buNone/>
              <a:defRPr/>
            </a:pPr>
            <a:r>
              <a:rPr lang="en-US" altLang="en-US" sz="1200" dirty="0">
                <a:solidFill>
                  <a:srgbClr val="000000"/>
                </a:solidFill>
              </a:rPr>
              <a:t>Reminding Term</a:t>
            </a:r>
          </a:p>
        </p:txBody>
      </p:sp>
      <p:sp>
        <p:nvSpPr>
          <p:cNvPr id="47110" name="Text Box 7">
            <a:extLst>
              <a:ext uri="{FF2B5EF4-FFF2-40B4-BE49-F238E27FC236}">
                <a16:creationId xmlns:a16="http://schemas.microsoft.com/office/drawing/2014/main" id="{D66F613C-B103-0C47-8E9A-29EAFF0E1150}"/>
              </a:ext>
            </a:extLst>
          </p:cNvPr>
          <p:cNvSpPr txBox="1">
            <a:spLocks noChangeArrowheads="1"/>
          </p:cNvSpPr>
          <p:nvPr/>
        </p:nvSpPr>
        <p:spPr bwMode="auto">
          <a:xfrm>
            <a:off x="314325" y="850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1</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1" name="Oval 16">
            <a:extLst>
              <a:ext uri="{FF2B5EF4-FFF2-40B4-BE49-F238E27FC236}">
                <a16:creationId xmlns:a16="http://schemas.microsoft.com/office/drawing/2014/main" id="{6E805515-B09D-6043-A41D-DAC02A671A63}"/>
              </a:ext>
            </a:extLst>
          </p:cNvPr>
          <p:cNvSpPr>
            <a:spLocks noChangeArrowheads="1"/>
          </p:cNvSpPr>
          <p:nvPr/>
        </p:nvSpPr>
        <p:spPr bwMode="auto">
          <a:xfrm>
            <a:off x="1816100" y="881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2" name="Text Box 17">
            <a:extLst>
              <a:ext uri="{FF2B5EF4-FFF2-40B4-BE49-F238E27FC236}">
                <a16:creationId xmlns:a16="http://schemas.microsoft.com/office/drawing/2014/main" id="{01B736F8-6685-214F-872E-269F2DE2B7C0}"/>
              </a:ext>
            </a:extLst>
          </p:cNvPr>
          <p:cNvSpPr txBox="1">
            <a:spLocks noChangeArrowheads="1"/>
          </p:cNvSpPr>
          <p:nvPr/>
        </p:nvSpPr>
        <p:spPr bwMode="auto">
          <a:xfrm>
            <a:off x="1774825" y="850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4</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3" name="Oval 18">
            <a:extLst>
              <a:ext uri="{FF2B5EF4-FFF2-40B4-BE49-F238E27FC236}">
                <a16:creationId xmlns:a16="http://schemas.microsoft.com/office/drawing/2014/main" id="{FDBD03D5-76D4-F747-A020-012CC6BD0955}"/>
              </a:ext>
            </a:extLst>
          </p:cNvPr>
          <p:cNvSpPr>
            <a:spLocks noChangeArrowheads="1"/>
          </p:cNvSpPr>
          <p:nvPr/>
        </p:nvSpPr>
        <p:spPr bwMode="auto">
          <a:xfrm>
            <a:off x="4584700" y="8937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4" name="Text Box 19">
            <a:extLst>
              <a:ext uri="{FF2B5EF4-FFF2-40B4-BE49-F238E27FC236}">
                <a16:creationId xmlns:a16="http://schemas.microsoft.com/office/drawing/2014/main" id="{DC31DC1F-0898-5C4B-9448-66E2B887EF6B}"/>
              </a:ext>
            </a:extLst>
          </p:cNvPr>
          <p:cNvSpPr txBox="1">
            <a:spLocks noChangeArrowheads="1"/>
          </p:cNvSpPr>
          <p:nvPr/>
        </p:nvSpPr>
        <p:spPr bwMode="auto">
          <a:xfrm>
            <a:off x="4543425" y="8636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5</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5" name="Oval 20">
            <a:extLst>
              <a:ext uri="{FF2B5EF4-FFF2-40B4-BE49-F238E27FC236}">
                <a16:creationId xmlns:a16="http://schemas.microsoft.com/office/drawing/2014/main" id="{27586E60-BDA4-B24C-AF5E-DAABEF2AF9F3}"/>
              </a:ext>
            </a:extLst>
          </p:cNvPr>
          <p:cNvSpPr>
            <a:spLocks noChangeArrowheads="1"/>
          </p:cNvSpPr>
          <p:nvPr/>
        </p:nvSpPr>
        <p:spPr bwMode="auto">
          <a:xfrm>
            <a:off x="7327900" y="881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6" name="Text Box 21">
            <a:extLst>
              <a:ext uri="{FF2B5EF4-FFF2-40B4-BE49-F238E27FC236}">
                <a16:creationId xmlns:a16="http://schemas.microsoft.com/office/drawing/2014/main" id="{A05DF7A5-748E-7D45-AF8A-831CF071E265}"/>
              </a:ext>
            </a:extLst>
          </p:cNvPr>
          <p:cNvSpPr txBox="1">
            <a:spLocks noChangeArrowheads="1"/>
          </p:cNvSpPr>
          <p:nvPr/>
        </p:nvSpPr>
        <p:spPr bwMode="auto">
          <a:xfrm>
            <a:off x="7286625" y="850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2</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7" name="Oval 22">
            <a:extLst>
              <a:ext uri="{FF2B5EF4-FFF2-40B4-BE49-F238E27FC236}">
                <a16:creationId xmlns:a16="http://schemas.microsoft.com/office/drawing/2014/main" id="{E2769563-4589-4347-A4E4-1E494E6390A2}"/>
              </a:ext>
            </a:extLst>
          </p:cNvPr>
          <p:cNvSpPr>
            <a:spLocks noChangeArrowheads="1"/>
          </p:cNvSpPr>
          <p:nvPr/>
        </p:nvSpPr>
        <p:spPr bwMode="auto">
          <a:xfrm>
            <a:off x="355600" y="14017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8" name="Text Box 23">
            <a:extLst>
              <a:ext uri="{FF2B5EF4-FFF2-40B4-BE49-F238E27FC236}">
                <a16:creationId xmlns:a16="http://schemas.microsoft.com/office/drawing/2014/main" id="{DCDB17FB-320A-0841-8688-22A41B749593}"/>
              </a:ext>
            </a:extLst>
          </p:cNvPr>
          <p:cNvSpPr txBox="1">
            <a:spLocks noChangeArrowheads="1"/>
          </p:cNvSpPr>
          <p:nvPr/>
        </p:nvSpPr>
        <p:spPr bwMode="auto">
          <a:xfrm>
            <a:off x="314325" y="13716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3</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9" name="Text Box 48">
            <a:extLst>
              <a:ext uri="{FF2B5EF4-FFF2-40B4-BE49-F238E27FC236}">
                <a16:creationId xmlns:a16="http://schemas.microsoft.com/office/drawing/2014/main" id="{2A7356F4-10AD-DD41-975C-CE40EDE006C1}"/>
              </a:ext>
            </a:extLst>
          </p:cNvPr>
          <p:cNvSpPr txBox="1">
            <a:spLocks noChangeArrowheads="1"/>
          </p:cNvSpPr>
          <p:nvPr/>
        </p:nvSpPr>
        <p:spPr bwMode="auto">
          <a:xfrm>
            <a:off x="393700" y="5605780"/>
            <a:ext cx="829310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L</a:t>
            </a:r>
            <a:r>
              <a:rPr kumimoji="0" lang="en-US" altLang="en-US" sz="1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ist the parts of the story	</a:t>
            </a:r>
            <a:r>
              <a:rPr kumimoji="0" lang="en-US"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I</a:t>
            </a:r>
            <a:r>
              <a:rPr kumimoji="0" lang="en-US" altLang="en-US" sz="1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dentify a reminding word	</a:t>
            </a:r>
            <a:r>
              <a:rPr kumimoji="0" lang="en-US"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N</a:t>
            </a:r>
            <a:r>
              <a:rPr kumimoji="0" lang="en-US" altLang="en-US" sz="1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ote a LINCing Story	</a:t>
            </a:r>
            <a:r>
              <a:rPr kumimoji="0" lang="en-US"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C</a:t>
            </a:r>
            <a:r>
              <a:rPr kumimoji="0" lang="en-US" altLang="en-US" sz="1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reate a LINCing picture	</a:t>
            </a:r>
            <a:r>
              <a:rPr kumimoji="0" lang="en-US"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S</a:t>
            </a:r>
            <a:r>
              <a:rPr kumimoji="0" lang="en-US" altLang="en-US" sz="1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elf-test</a:t>
            </a:r>
          </a:p>
        </p:txBody>
      </p:sp>
      <p:sp>
        <p:nvSpPr>
          <p:cNvPr id="47120" name="AutoShape 49">
            <a:extLst>
              <a:ext uri="{FF2B5EF4-FFF2-40B4-BE49-F238E27FC236}">
                <a16:creationId xmlns:a16="http://schemas.microsoft.com/office/drawing/2014/main" id="{D1BCD116-1E82-8646-BB55-67A7493F0FA1}"/>
              </a:ext>
            </a:extLst>
          </p:cNvPr>
          <p:cNvSpPr>
            <a:spLocks noChangeArrowheads="1"/>
          </p:cNvSpPr>
          <p:nvPr/>
        </p:nvSpPr>
        <p:spPr bwMode="auto">
          <a:xfrm>
            <a:off x="296863" y="792163"/>
            <a:ext cx="1446212" cy="54133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21" name="AutoShape 50">
            <a:extLst>
              <a:ext uri="{FF2B5EF4-FFF2-40B4-BE49-F238E27FC236}">
                <a16:creationId xmlns:a16="http://schemas.microsoft.com/office/drawing/2014/main" id="{D4D14F79-2A63-6C4D-A05B-900DB6E3542E}"/>
              </a:ext>
            </a:extLst>
          </p:cNvPr>
          <p:cNvSpPr>
            <a:spLocks noChangeArrowheads="1"/>
          </p:cNvSpPr>
          <p:nvPr/>
        </p:nvSpPr>
        <p:spPr bwMode="auto">
          <a:xfrm>
            <a:off x="296863" y="1333500"/>
            <a:ext cx="1446212" cy="54133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22" name="AutoShape 51">
            <a:extLst>
              <a:ext uri="{FF2B5EF4-FFF2-40B4-BE49-F238E27FC236}">
                <a16:creationId xmlns:a16="http://schemas.microsoft.com/office/drawing/2014/main" id="{563E7436-0823-864F-A4C7-9C9DD2523BED}"/>
              </a:ext>
            </a:extLst>
          </p:cNvPr>
          <p:cNvSpPr>
            <a:spLocks noChangeArrowheads="1"/>
          </p:cNvSpPr>
          <p:nvPr/>
        </p:nvSpPr>
        <p:spPr bwMode="auto">
          <a:xfrm>
            <a:off x="1744663" y="793750"/>
            <a:ext cx="2738437" cy="109378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23" name="AutoShape 53">
            <a:extLst>
              <a:ext uri="{FF2B5EF4-FFF2-40B4-BE49-F238E27FC236}">
                <a16:creationId xmlns:a16="http://schemas.microsoft.com/office/drawing/2014/main" id="{46B90FC1-C7B6-274D-B037-DCBD62637DAB}"/>
              </a:ext>
            </a:extLst>
          </p:cNvPr>
          <p:cNvSpPr>
            <a:spLocks noChangeArrowheads="1"/>
          </p:cNvSpPr>
          <p:nvPr/>
        </p:nvSpPr>
        <p:spPr bwMode="auto">
          <a:xfrm>
            <a:off x="4491038" y="795338"/>
            <a:ext cx="2738437" cy="109378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24" name="AutoShape 54">
            <a:extLst>
              <a:ext uri="{FF2B5EF4-FFF2-40B4-BE49-F238E27FC236}">
                <a16:creationId xmlns:a16="http://schemas.microsoft.com/office/drawing/2014/main" id="{A23D7A56-748C-F645-84C6-DEE1749A90A6}"/>
              </a:ext>
            </a:extLst>
          </p:cNvPr>
          <p:cNvSpPr>
            <a:spLocks noChangeArrowheads="1"/>
          </p:cNvSpPr>
          <p:nvPr/>
        </p:nvSpPr>
        <p:spPr bwMode="auto">
          <a:xfrm>
            <a:off x="7235825" y="796925"/>
            <a:ext cx="1817688" cy="109378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grpSp>
        <p:nvGrpSpPr>
          <p:cNvPr id="47125" name="Group 72">
            <a:extLst>
              <a:ext uri="{FF2B5EF4-FFF2-40B4-BE49-F238E27FC236}">
                <a16:creationId xmlns:a16="http://schemas.microsoft.com/office/drawing/2014/main" id="{65F8CDE3-9119-254D-97B9-5CB5EFBC135B}"/>
              </a:ext>
            </a:extLst>
          </p:cNvPr>
          <p:cNvGrpSpPr>
            <a:grpSpLocks/>
          </p:cNvGrpSpPr>
          <p:nvPr/>
        </p:nvGrpSpPr>
        <p:grpSpPr bwMode="auto">
          <a:xfrm>
            <a:off x="309563" y="2039938"/>
            <a:ext cx="8756650" cy="1098550"/>
            <a:chOff x="195" y="1189"/>
            <a:chExt cx="5516" cy="692"/>
          </a:xfrm>
        </p:grpSpPr>
        <p:sp>
          <p:nvSpPr>
            <p:cNvPr id="47161" name="Oval 8">
              <a:extLst>
                <a:ext uri="{FF2B5EF4-FFF2-40B4-BE49-F238E27FC236}">
                  <a16:creationId xmlns:a16="http://schemas.microsoft.com/office/drawing/2014/main" id="{897E8DEE-2E18-0347-93E4-EB985FF7F60F}"/>
                </a:ext>
              </a:extLst>
            </p:cNvPr>
            <p:cNvSpPr>
              <a:spLocks noChangeArrowheads="1"/>
            </p:cNvSpPr>
            <p:nvPr/>
          </p:nvSpPr>
          <p:spPr bwMode="auto">
            <a:xfrm>
              <a:off x="232" y="1251"/>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2" name="Text Box 9">
              <a:extLst>
                <a:ext uri="{FF2B5EF4-FFF2-40B4-BE49-F238E27FC236}">
                  <a16:creationId xmlns:a16="http://schemas.microsoft.com/office/drawing/2014/main" id="{62AF0FE4-4A2F-514D-A39E-268F9F4FEB47}"/>
                </a:ext>
              </a:extLst>
            </p:cNvPr>
            <p:cNvSpPr txBox="1">
              <a:spLocks noChangeArrowheads="1"/>
            </p:cNvSpPr>
            <p:nvPr/>
          </p:nvSpPr>
          <p:spPr bwMode="auto">
            <a:xfrm>
              <a:off x="206" y="1232"/>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1</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3" name="Oval 24">
              <a:extLst>
                <a:ext uri="{FF2B5EF4-FFF2-40B4-BE49-F238E27FC236}">
                  <a16:creationId xmlns:a16="http://schemas.microsoft.com/office/drawing/2014/main" id="{0ECD2E2D-E147-6941-BE9C-5DBA56060982}"/>
                </a:ext>
              </a:extLst>
            </p:cNvPr>
            <p:cNvSpPr>
              <a:spLocks noChangeArrowheads="1"/>
            </p:cNvSpPr>
            <p:nvPr/>
          </p:nvSpPr>
          <p:spPr bwMode="auto">
            <a:xfrm>
              <a:off x="1168" y="1251"/>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4" name="Text Box 25">
              <a:extLst>
                <a:ext uri="{FF2B5EF4-FFF2-40B4-BE49-F238E27FC236}">
                  <a16:creationId xmlns:a16="http://schemas.microsoft.com/office/drawing/2014/main" id="{07A2352B-8145-A84C-9130-878D6508A583}"/>
                </a:ext>
              </a:extLst>
            </p:cNvPr>
            <p:cNvSpPr txBox="1">
              <a:spLocks noChangeArrowheads="1"/>
            </p:cNvSpPr>
            <p:nvPr/>
          </p:nvSpPr>
          <p:spPr bwMode="auto">
            <a:xfrm>
              <a:off x="1142" y="1232"/>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4</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5" name="Oval 26">
              <a:extLst>
                <a:ext uri="{FF2B5EF4-FFF2-40B4-BE49-F238E27FC236}">
                  <a16:creationId xmlns:a16="http://schemas.microsoft.com/office/drawing/2014/main" id="{C3253E9C-64B2-D14A-A239-65AEB753B1E1}"/>
                </a:ext>
              </a:extLst>
            </p:cNvPr>
            <p:cNvSpPr>
              <a:spLocks noChangeArrowheads="1"/>
            </p:cNvSpPr>
            <p:nvPr/>
          </p:nvSpPr>
          <p:spPr bwMode="auto">
            <a:xfrm>
              <a:off x="2888" y="1259"/>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6" name="Text Box 27">
              <a:extLst>
                <a:ext uri="{FF2B5EF4-FFF2-40B4-BE49-F238E27FC236}">
                  <a16:creationId xmlns:a16="http://schemas.microsoft.com/office/drawing/2014/main" id="{6E7AAE0C-8B0C-E44E-B8E7-B90B4B19CADA}"/>
                </a:ext>
              </a:extLst>
            </p:cNvPr>
            <p:cNvSpPr txBox="1">
              <a:spLocks noChangeArrowheads="1"/>
            </p:cNvSpPr>
            <p:nvPr/>
          </p:nvSpPr>
          <p:spPr bwMode="auto">
            <a:xfrm>
              <a:off x="2862" y="1240"/>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5</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7" name="Oval 28">
              <a:extLst>
                <a:ext uri="{FF2B5EF4-FFF2-40B4-BE49-F238E27FC236}">
                  <a16:creationId xmlns:a16="http://schemas.microsoft.com/office/drawing/2014/main" id="{822A416F-FB6D-9242-9B61-C72A67C73688}"/>
                </a:ext>
              </a:extLst>
            </p:cNvPr>
            <p:cNvSpPr>
              <a:spLocks noChangeArrowheads="1"/>
            </p:cNvSpPr>
            <p:nvPr/>
          </p:nvSpPr>
          <p:spPr bwMode="auto">
            <a:xfrm>
              <a:off x="4632" y="1243"/>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8" name="Text Box 29">
              <a:extLst>
                <a:ext uri="{FF2B5EF4-FFF2-40B4-BE49-F238E27FC236}">
                  <a16:creationId xmlns:a16="http://schemas.microsoft.com/office/drawing/2014/main" id="{75F7856B-C15C-E548-A934-A602BF116500}"/>
                </a:ext>
              </a:extLst>
            </p:cNvPr>
            <p:cNvSpPr txBox="1">
              <a:spLocks noChangeArrowheads="1"/>
            </p:cNvSpPr>
            <p:nvPr/>
          </p:nvSpPr>
          <p:spPr bwMode="auto">
            <a:xfrm>
              <a:off x="4606" y="1224"/>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2</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9" name="Oval 30">
              <a:extLst>
                <a:ext uri="{FF2B5EF4-FFF2-40B4-BE49-F238E27FC236}">
                  <a16:creationId xmlns:a16="http://schemas.microsoft.com/office/drawing/2014/main" id="{80972EDB-AA0A-CE4A-8B72-C4E712ECB32B}"/>
                </a:ext>
              </a:extLst>
            </p:cNvPr>
            <p:cNvSpPr>
              <a:spLocks noChangeArrowheads="1"/>
            </p:cNvSpPr>
            <p:nvPr/>
          </p:nvSpPr>
          <p:spPr bwMode="auto">
            <a:xfrm>
              <a:off x="232" y="1587"/>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0" name="Text Box 31">
              <a:extLst>
                <a:ext uri="{FF2B5EF4-FFF2-40B4-BE49-F238E27FC236}">
                  <a16:creationId xmlns:a16="http://schemas.microsoft.com/office/drawing/2014/main" id="{0A84FF43-7CF4-5046-9C28-D41031E86D8E}"/>
                </a:ext>
              </a:extLst>
            </p:cNvPr>
            <p:cNvSpPr txBox="1">
              <a:spLocks noChangeArrowheads="1"/>
            </p:cNvSpPr>
            <p:nvPr/>
          </p:nvSpPr>
          <p:spPr bwMode="auto">
            <a:xfrm>
              <a:off x="206" y="1568"/>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3</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1" name="AutoShape 55">
              <a:extLst>
                <a:ext uri="{FF2B5EF4-FFF2-40B4-BE49-F238E27FC236}">
                  <a16:creationId xmlns:a16="http://schemas.microsoft.com/office/drawing/2014/main" id="{A70A8530-FA50-EC45-9FFD-435CAEF3DC0E}"/>
                </a:ext>
              </a:extLst>
            </p:cNvPr>
            <p:cNvSpPr>
              <a:spLocks noChangeArrowheads="1"/>
            </p:cNvSpPr>
            <p:nvPr/>
          </p:nvSpPr>
          <p:spPr bwMode="auto">
            <a:xfrm>
              <a:off x="195" y="1189"/>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2" name="AutoShape 56">
              <a:extLst>
                <a:ext uri="{FF2B5EF4-FFF2-40B4-BE49-F238E27FC236}">
                  <a16:creationId xmlns:a16="http://schemas.microsoft.com/office/drawing/2014/main" id="{E10E080B-5CC2-714D-85F1-C192D69E4D26}"/>
                </a:ext>
              </a:extLst>
            </p:cNvPr>
            <p:cNvSpPr>
              <a:spLocks noChangeArrowheads="1"/>
            </p:cNvSpPr>
            <p:nvPr/>
          </p:nvSpPr>
          <p:spPr bwMode="auto">
            <a:xfrm>
              <a:off x="195" y="1530"/>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3" name="AutoShape 57">
              <a:extLst>
                <a:ext uri="{FF2B5EF4-FFF2-40B4-BE49-F238E27FC236}">
                  <a16:creationId xmlns:a16="http://schemas.microsoft.com/office/drawing/2014/main" id="{6AA17492-591C-864D-A097-A8BF13BFC155}"/>
                </a:ext>
              </a:extLst>
            </p:cNvPr>
            <p:cNvSpPr>
              <a:spLocks noChangeArrowheads="1"/>
            </p:cNvSpPr>
            <p:nvPr/>
          </p:nvSpPr>
          <p:spPr bwMode="auto">
            <a:xfrm>
              <a:off x="1107" y="1190"/>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4" name="AutoShape 58">
              <a:extLst>
                <a:ext uri="{FF2B5EF4-FFF2-40B4-BE49-F238E27FC236}">
                  <a16:creationId xmlns:a16="http://schemas.microsoft.com/office/drawing/2014/main" id="{A1768A4C-EAD9-254A-8C89-0E2E068DC256}"/>
                </a:ext>
              </a:extLst>
            </p:cNvPr>
            <p:cNvSpPr>
              <a:spLocks noChangeArrowheads="1"/>
            </p:cNvSpPr>
            <p:nvPr/>
          </p:nvSpPr>
          <p:spPr bwMode="auto">
            <a:xfrm>
              <a:off x="2837" y="1191"/>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5" name="AutoShape 59">
              <a:extLst>
                <a:ext uri="{FF2B5EF4-FFF2-40B4-BE49-F238E27FC236}">
                  <a16:creationId xmlns:a16="http://schemas.microsoft.com/office/drawing/2014/main" id="{57EE79D6-12AB-8745-B74C-43AF26BA3E83}"/>
                </a:ext>
              </a:extLst>
            </p:cNvPr>
            <p:cNvSpPr>
              <a:spLocks noChangeArrowheads="1"/>
            </p:cNvSpPr>
            <p:nvPr/>
          </p:nvSpPr>
          <p:spPr bwMode="auto">
            <a:xfrm>
              <a:off x="4566" y="1192"/>
              <a:ext cx="114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grpSp>
      <p:grpSp>
        <p:nvGrpSpPr>
          <p:cNvPr id="47126" name="Group 71">
            <a:extLst>
              <a:ext uri="{FF2B5EF4-FFF2-40B4-BE49-F238E27FC236}">
                <a16:creationId xmlns:a16="http://schemas.microsoft.com/office/drawing/2014/main" id="{9FDC6BF1-4587-D34F-BFB5-989A4278B36D}"/>
              </a:ext>
            </a:extLst>
          </p:cNvPr>
          <p:cNvGrpSpPr>
            <a:grpSpLocks/>
          </p:cNvGrpSpPr>
          <p:nvPr/>
        </p:nvGrpSpPr>
        <p:grpSpPr bwMode="auto">
          <a:xfrm>
            <a:off x="314325" y="3240088"/>
            <a:ext cx="8756650" cy="1098550"/>
            <a:chOff x="198" y="1873"/>
            <a:chExt cx="5516" cy="692"/>
          </a:xfrm>
        </p:grpSpPr>
        <p:sp>
          <p:nvSpPr>
            <p:cNvPr id="47146" name="Oval 10">
              <a:extLst>
                <a:ext uri="{FF2B5EF4-FFF2-40B4-BE49-F238E27FC236}">
                  <a16:creationId xmlns:a16="http://schemas.microsoft.com/office/drawing/2014/main" id="{CE68D89C-3CFC-494E-8B7C-0F6D8FF2E35C}"/>
                </a:ext>
              </a:extLst>
            </p:cNvPr>
            <p:cNvSpPr>
              <a:spLocks noChangeArrowheads="1"/>
            </p:cNvSpPr>
            <p:nvPr/>
          </p:nvSpPr>
          <p:spPr bwMode="auto">
            <a:xfrm>
              <a:off x="224" y="1947"/>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7" name="Text Box 11">
              <a:extLst>
                <a:ext uri="{FF2B5EF4-FFF2-40B4-BE49-F238E27FC236}">
                  <a16:creationId xmlns:a16="http://schemas.microsoft.com/office/drawing/2014/main" id="{EC61C8ED-BE9D-1147-BCE3-7278D9AC1B88}"/>
                </a:ext>
              </a:extLst>
            </p:cNvPr>
            <p:cNvSpPr txBox="1">
              <a:spLocks noChangeArrowheads="1"/>
            </p:cNvSpPr>
            <p:nvPr/>
          </p:nvSpPr>
          <p:spPr bwMode="auto">
            <a:xfrm>
              <a:off x="198" y="1928"/>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1</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8" name="Oval 32">
              <a:extLst>
                <a:ext uri="{FF2B5EF4-FFF2-40B4-BE49-F238E27FC236}">
                  <a16:creationId xmlns:a16="http://schemas.microsoft.com/office/drawing/2014/main" id="{2D762D27-D221-DC44-A930-033E5242DF6A}"/>
                </a:ext>
              </a:extLst>
            </p:cNvPr>
            <p:cNvSpPr>
              <a:spLocks noChangeArrowheads="1"/>
            </p:cNvSpPr>
            <p:nvPr/>
          </p:nvSpPr>
          <p:spPr bwMode="auto">
            <a:xfrm>
              <a:off x="1168" y="1939"/>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9" name="Text Box 33">
              <a:extLst>
                <a:ext uri="{FF2B5EF4-FFF2-40B4-BE49-F238E27FC236}">
                  <a16:creationId xmlns:a16="http://schemas.microsoft.com/office/drawing/2014/main" id="{87E46A11-F94E-534E-9AE0-BD18B0152CD3}"/>
                </a:ext>
              </a:extLst>
            </p:cNvPr>
            <p:cNvSpPr txBox="1">
              <a:spLocks noChangeArrowheads="1"/>
            </p:cNvSpPr>
            <p:nvPr/>
          </p:nvSpPr>
          <p:spPr bwMode="auto">
            <a:xfrm>
              <a:off x="1142" y="1920"/>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4</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0" name="Oval 34">
              <a:extLst>
                <a:ext uri="{FF2B5EF4-FFF2-40B4-BE49-F238E27FC236}">
                  <a16:creationId xmlns:a16="http://schemas.microsoft.com/office/drawing/2014/main" id="{1896D64F-3CCF-E147-826D-2C0C82164B66}"/>
                </a:ext>
              </a:extLst>
            </p:cNvPr>
            <p:cNvSpPr>
              <a:spLocks noChangeArrowheads="1"/>
            </p:cNvSpPr>
            <p:nvPr/>
          </p:nvSpPr>
          <p:spPr bwMode="auto">
            <a:xfrm>
              <a:off x="2888" y="1939"/>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1" name="Text Box 35">
              <a:extLst>
                <a:ext uri="{FF2B5EF4-FFF2-40B4-BE49-F238E27FC236}">
                  <a16:creationId xmlns:a16="http://schemas.microsoft.com/office/drawing/2014/main" id="{BE839809-9F7A-974A-B6E7-152658680435}"/>
                </a:ext>
              </a:extLst>
            </p:cNvPr>
            <p:cNvSpPr txBox="1">
              <a:spLocks noChangeArrowheads="1"/>
            </p:cNvSpPr>
            <p:nvPr/>
          </p:nvSpPr>
          <p:spPr bwMode="auto">
            <a:xfrm>
              <a:off x="2862" y="1920"/>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5</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2" name="Oval 36">
              <a:extLst>
                <a:ext uri="{FF2B5EF4-FFF2-40B4-BE49-F238E27FC236}">
                  <a16:creationId xmlns:a16="http://schemas.microsoft.com/office/drawing/2014/main" id="{E7BC897C-3B59-DF41-9F33-55115B082D32}"/>
                </a:ext>
              </a:extLst>
            </p:cNvPr>
            <p:cNvSpPr>
              <a:spLocks noChangeArrowheads="1"/>
            </p:cNvSpPr>
            <p:nvPr/>
          </p:nvSpPr>
          <p:spPr bwMode="auto">
            <a:xfrm>
              <a:off x="4616" y="1947"/>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3" name="Text Box 37">
              <a:extLst>
                <a:ext uri="{FF2B5EF4-FFF2-40B4-BE49-F238E27FC236}">
                  <a16:creationId xmlns:a16="http://schemas.microsoft.com/office/drawing/2014/main" id="{294B8DC5-D2A4-1D4F-8EFD-9CA2326CE340}"/>
                </a:ext>
              </a:extLst>
            </p:cNvPr>
            <p:cNvSpPr txBox="1">
              <a:spLocks noChangeArrowheads="1"/>
            </p:cNvSpPr>
            <p:nvPr/>
          </p:nvSpPr>
          <p:spPr bwMode="auto">
            <a:xfrm>
              <a:off x="4590" y="1928"/>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2</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4" name="Oval 46">
              <a:extLst>
                <a:ext uri="{FF2B5EF4-FFF2-40B4-BE49-F238E27FC236}">
                  <a16:creationId xmlns:a16="http://schemas.microsoft.com/office/drawing/2014/main" id="{CF11E043-A92B-AA4D-8645-ED32E61D51DA}"/>
                </a:ext>
              </a:extLst>
            </p:cNvPr>
            <p:cNvSpPr>
              <a:spLocks noChangeArrowheads="1"/>
            </p:cNvSpPr>
            <p:nvPr/>
          </p:nvSpPr>
          <p:spPr bwMode="auto">
            <a:xfrm>
              <a:off x="232" y="2283"/>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5" name="Text Box 47">
              <a:extLst>
                <a:ext uri="{FF2B5EF4-FFF2-40B4-BE49-F238E27FC236}">
                  <a16:creationId xmlns:a16="http://schemas.microsoft.com/office/drawing/2014/main" id="{41D0D0A8-23C1-824A-A799-6C10E9587A12}"/>
                </a:ext>
              </a:extLst>
            </p:cNvPr>
            <p:cNvSpPr txBox="1">
              <a:spLocks noChangeArrowheads="1"/>
            </p:cNvSpPr>
            <p:nvPr/>
          </p:nvSpPr>
          <p:spPr bwMode="auto">
            <a:xfrm>
              <a:off x="206" y="2264"/>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3</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6" name="AutoShape 60">
              <a:extLst>
                <a:ext uri="{FF2B5EF4-FFF2-40B4-BE49-F238E27FC236}">
                  <a16:creationId xmlns:a16="http://schemas.microsoft.com/office/drawing/2014/main" id="{4407DEB4-0A5B-824B-BBCD-D56BA49E19A7}"/>
                </a:ext>
              </a:extLst>
            </p:cNvPr>
            <p:cNvSpPr>
              <a:spLocks noChangeArrowheads="1"/>
            </p:cNvSpPr>
            <p:nvPr/>
          </p:nvSpPr>
          <p:spPr bwMode="auto">
            <a:xfrm>
              <a:off x="198" y="1873"/>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7" name="AutoShape 61">
              <a:extLst>
                <a:ext uri="{FF2B5EF4-FFF2-40B4-BE49-F238E27FC236}">
                  <a16:creationId xmlns:a16="http://schemas.microsoft.com/office/drawing/2014/main" id="{F9EE90D1-2D7D-B444-858F-797FF9871B30}"/>
                </a:ext>
              </a:extLst>
            </p:cNvPr>
            <p:cNvSpPr>
              <a:spLocks noChangeArrowheads="1"/>
            </p:cNvSpPr>
            <p:nvPr/>
          </p:nvSpPr>
          <p:spPr bwMode="auto">
            <a:xfrm>
              <a:off x="198" y="2214"/>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8" name="AutoShape 62">
              <a:extLst>
                <a:ext uri="{FF2B5EF4-FFF2-40B4-BE49-F238E27FC236}">
                  <a16:creationId xmlns:a16="http://schemas.microsoft.com/office/drawing/2014/main" id="{BA842408-FCA9-104B-BA0B-E3A27B120308}"/>
                </a:ext>
              </a:extLst>
            </p:cNvPr>
            <p:cNvSpPr>
              <a:spLocks noChangeArrowheads="1"/>
            </p:cNvSpPr>
            <p:nvPr/>
          </p:nvSpPr>
          <p:spPr bwMode="auto">
            <a:xfrm>
              <a:off x="1110" y="1874"/>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9" name="AutoShape 63">
              <a:extLst>
                <a:ext uri="{FF2B5EF4-FFF2-40B4-BE49-F238E27FC236}">
                  <a16:creationId xmlns:a16="http://schemas.microsoft.com/office/drawing/2014/main" id="{F7D51846-5938-8F4D-8EBD-EE03BF272CF3}"/>
                </a:ext>
              </a:extLst>
            </p:cNvPr>
            <p:cNvSpPr>
              <a:spLocks noChangeArrowheads="1"/>
            </p:cNvSpPr>
            <p:nvPr/>
          </p:nvSpPr>
          <p:spPr bwMode="auto">
            <a:xfrm>
              <a:off x="2840" y="1875"/>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0" name="AutoShape 64">
              <a:extLst>
                <a:ext uri="{FF2B5EF4-FFF2-40B4-BE49-F238E27FC236}">
                  <a16:creationId xmlns:a16="http://schemas.microsoft.com/office/drawing/2014/main" id="{007A412E-1657-E64E-BECE-81299091F194}"/>
                </a:ext>
              </a:extLst>
            </p:cNvPr>
            <p:cNvSpPr>
              <a:spLocks noChangeArrowheads="1"/>
            </p:cNvSpPr>
            <p:nvPr/>
          </p:nvSpPr>
          <p:spPr bwMode="auto">
            <a:xfrm>
              <a:off x="4569" y="1876"/>
              <a:ext cx="114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grpSp>
      <p:sp>
        <p:nvSpPr>
          <p:cNvPr id="47127" name="Text Box 73">
            <a:extLst>
              <a:ext uri="{FF2B5EF4-FFF2-40B4-BE49-F238E27FC236}">
                <a16:creationId xmlns:a16="http://schemas.microsoft.com/office/drawing/2014/main" id="{49297115-9ECB-F84A-9B74-ADFDCCE397AF}"/>
              </a:ext>
            </a:extLst>
          </p:cNvPr>
          <p:cNvSpPr txBox="1">
            <a:spLocks noChangeArrowheads="1"/>
          </p:cNvSpPr>
          <p:nvPr/>
        </p:nvSpPr>
        <p:spPr bwMode="auto">
          <a:xfrm>
            <a:off x="196850" y="2085975"/>
            <a:ext cx="85248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27013">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22701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Term		LINCing Story		LINCing Picture		Definition</a:t>
            </a:r>
          </a:p>
          <a:p>
            <a:pPr marL="0" marR="0" lvl="0" indent="227013"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a:p>
            <a:pPr marL="0" marR="0" lvl="0" indent="227013"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a:p>
            <a:pPr marL="0" marR="0" lvl="0" indent="22701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Reminding Term</a:t>
            </a:r>
          </a:p>
        </p:txBody>
      </p:sp>
      <p:sp>
        <p:nvSpPr>
          <p:cNvPr id="47128" name="Text Box 74">
            <a:extLst>
              <a:ext uri="{FF2B5EF4-FFF2-40B4-BE49-F238E27FC236}">
                <a16:creationId xmlns:a16="http://schemas.microsoft.com/office/drawing/2014/main" id="{F12B6E18-83FC-8446-AC31-3A8910656794}"/>
              </a:ext>
            </a:extLst>
          </p:cNvPr>
          <p:cNvSpPr txBox="1">
            <a:spLocks noChangeArrowheads="1"/>
          </p:cNvSpPr>
          <p:nvPr/>
        </p:nvSpPr>
        <p:spPr bwMode="auto">
          <a:xfrm>
            <a:off x="76200" y="3317875"/>
            <a:ext cx="87122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4025" indent="-106363">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454025" marR="0" lvl="0" indent="-10636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Term		LINCing Story		LINCing Picture		  Definition</a:t>
            </a:r>
          </a:p>
          <a:p>
            <a:pPr marL="454025" marR="0" lvl="0" indent="-106363"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a:p>
            <a:pPr marL="454025" marR="0" lvl="0" indent="-106363"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a:p>
            <a:pPr marL="454025" marR="0" lvl="0" indent="-10636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Reminding Term</a:t>
            </a:r>
          </a:p>
        </p:txBody>
      </p:sp>
      <p:sp>
        <p:nvSpPr>
          <p:cNvPr id="47129" name="Oval 12">
            <a:extLst>
              <a:ext uri="{FF2B5EF4-FFF2-40B4-BE49-F238E27FC236}">
                <a16:creationId xmlns:a16="http://schemas.microsoft.com/office/drawing/2014/main" id="{C318F134-01A6-3640-95B9-0203B6FB708C}"/>
              </a:ext>
            </a:extLst>
          </p:cNvPr>
          <p:cNvSpPr>
            <a:spLocks noChangeArrowheads="1"/>
          </p:cNvSpPr>
          <p:nvPr/>
        </p:nvSpPr>
        <p:spPr bwMode="auto">
          <a:xfrm>
            <a:off x="381000" y="45513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0" name="Text Box 13">
            <a:extLst>
              <a:ext uri="{FF2B5EF4-FFF2-40B4-BE49-F238E27FC236}">
                <a16:creationId xmlns:a16="http://schemas.microsoft.com/office/drawing/2014/main" id="{C0DC3211-97CE-BD44-B6BA-489B3B636FB2}"/>
              </a:ext>
            </a:extLst>
          </p:cNvPr>
          <p:cNvSpPr txBox="1">
            <a:spLocks noChangeArrowheads="1"/>
          </p:cNvSpPr>
          <p:nvPr/>
        </p:nvSpPr>
        <p:spPr bwMode="auto">
          <a:xfrm>
            <a:off x="339725" y="45212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1</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1" name="Oval 38">
            <a:extLst>
              <a:ext uri="{FF2B5EF4-FFF2-40B4-BE49-F238E27FC236}">
                <a16:creationId xmlns:a16="http://schemas.microsoft.com/office/drawing/2014/main" id="{96CDD576-ACE2-5D46-B80F-A02DC4E8896A}"/>
              </a:ext>
            </a:extLst>
          </p:cNvPr>
          <p:cNvSpPr>
            <a:spLocks noChangeArrowheads="1"/>
          </p:cNvSpPr>
          <p:nvPr/>
        </p:nvSpPr>
        <p:spPr bwMode="auto">
          <a:xfrm>
            <a:off x="1854200" y="4564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2" name="Text Box 39">
            <a:extLst>
              <a:ext uri="{FF2B5EF4-FFF2-40B4-BE49-F238E27FC236}">
                <a16:creationId xmlns:a16="http://schemas.microsoft.com/office/drawing/2014/main" id="{C36F5680-910F-AB42-9F2F-C31725279FDD}"/>
              </a:ext>
            </a:extLst>
          </p:cNvPr>
          <p:cNvSpPr txBox="1">
            <a:spLocks noChangeArrowheads="1"/>
          </p:cNvSpPr>
          <p:nvPr/>
        </p:nvSpPr>
        <p:spPr bwMode="auto">
          <a:xfrm>
            <a:off x="1812925" y="4533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4</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3" name="Oval 40">
            <a:extLst>
              <a:ext uri="{FF2B5EF4-FFF2-40B4-BE49-F238E27FC236}">
                <a16:creationId xmlns:a16="http://schemas.microsoft.com/office/drawing/2014/main" id="{E1014378-0696-1B43-8345-7DE397ACE884}"/>
              </a:ext>
            </a:extLst>
          </p:cNvPr>
          <p:cNvSpPr>
            <a:spLocks noChangeArrowheads="1"/>
          </p:cNvSpPr>
          <p:nvPr/>
        </p:nvSpPr>
        <p:spPr bwMode="auto">
          <a:xfrm>
            <a:off x="4597400" y="45513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4" name="Text Box 41">
            <a:extLst>
              <a:ext uri="{FF2B5EF4-FFF2-40B4-BE49-F238E27FC236}">
                <a16:creationId xmlns:a16="http://schemas.microsoft.com/office/drawing/2014/main" id="{03E2DF59-CDEF-2342-8E9D-336F8CE08303}"/>
              </a:ext>
            </a:extLst>
          </p:cNvPr>
          <p:cNvSpPr txBox="1">
            <a:spLocks noChangeArrowheads="1"/>
          </p:cNvSpPr>
          <p:nvPr/>
        </p:nvSpPr>
        <p:spPr bwMode="auto">
          <a:xfrm>
            <a:off x="4556125" y="45212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5</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5" name="Oval 42">
            <a:extLst>
              <a:ext uri="{FF2B5EF4-FFF2-40B4-BE49-F238E27FC236}">
                <a16:creationId xmlns:a16="http://schemas.microsoft.com/office/drawing/2014/main" id="{6456D3A7-892A-6144-B8B9-0BF8F6AE8D39}"/>
              </a:ext>
            </a:extLst>
          </p:cNvPr>
          <p:cNvSpPr>
            <a:spLocks noChangeArrowheads="1"/>
          </p:cNvSpPr>
          <p:nvPr/>
        </p:nvSpPr>
        <p:spPr bwMode="auto">
          <a:xfrm>
            <a:off x="7340600" y="4564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6" name="Text Box 43">
            <a:extLst>
              <a:ext uri="{FF2B5EF4-FFF2-40B4-BE49-F238E27FC236}">
                <a16:creationId xmlns:a16="http://schemas.microsoft.com/office/drawing/2014/main" id="{62D9C085-5C5B-0741-9A8F-DB3519EC2036}"/>
              </a:ext>
            </a:extLst>
          </p:cNvPr>
          <p:cNvSpPr txBox="1">
            <a:spLocks noChangeArrowheads="1"/>
          </p:cNvSpPr>
          <p:nvPr/>
        </p:nvSpPr>
        <p:spPr bwMode="auto">
          <a:xfrm>
            <a:off x="7299325" y="4533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2</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7" name="Oval 44">
            <a:extLst>
              <a:ext uri="{FF2B5EF4-FFF2-40B4-BE49-F238E27FC236}">
                <a16:creationId xmlns:a16="http://schemas.microsoft.com/office/drawing/2014/main" id="{48E880FC-8013-FB49-9EFD-BEA583FF7BFF}"/>
              </a:ext>
            </a:extLst>
          </p:cNvPr>
          <p:cNvSpPr>
            <a:spLocks noChangeArrowheads="1"/>
          </p:cNvSpPr>
          <p:nvPr/>
        </p:nvSpPr>
        <p:spPr bwMode="auto">
          <a:xfrm>
            <a:off x="368300" y="50593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8" name="Text Box 45">
            <a:extLst>
              <a:ext uri="{FF2B5EF4-FFF2-40B4-BE49-F238E27FC236}">
                <a16:creationId xmlns:a16="http://schemas.microsoft.com/office/drawing/2014/main" id="{3CBB2840-D178-854B-8361-C248601BC37D}"/>
              </a:ext>
            </a:extLst>
          </p:cNvPr>
          <p:cNvSpPr txBox="1">
            <a:spLocks noChangeArrowheads="1"/>
          </p:cNvSpPr>
          <p:nvPr/>
        </p:nvSpPr>
        <p:spPr bwMode="auto">
          <a:xfrm>
            <a:off x="327025" y="50292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3</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9" name="AutoShape 65">
            <a:extLst>
              <a:ext uri="{FF2B5EF4-FFF2-40B4-BE49-F238E27FC236}">
                <a16:creationId xmlns:a16="http://schemas.microsoft.com/office/drawing/2014/main" id="{4C85FC0C-65C6-9D47-A59E-301028F6AAF0}"/>
              </a:ext>
            </a:extLst>
          </p:cNvPr>
          <p:cNvSpPr>
            <a:spLocks noChangeArrowheads="1"/>
          </p:cNvSpPr>
          <p:nvPr/>
        </p:nvSpPr>
        <p:spPr bwMode="auto">
          <a:xfrm>
            <a:off x="311150" y="4464050"/>
            <a:ext cx="1446213" cy="54133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0" name="AutoShape 66">
            <a:extLst>
              <a:ext uri="{FF2B5EF4-FFF2-40B4-BE49-F238E27FC236}">
                <a16:creationId xmlns:a16="http://schemas.microsoft.com/office/drawing/2014/main" id="{7CBF4C1F-436D-DB41-8863-D5617834CD47}"/>
              </a:ext>
            </a:extLst>
          </p:cNvPr>
          <p:cNvSpPr>
            <a:spLocks noChangeArrowheads="1"/>
          </p:cNvSpPr>
          <p:nvPr/>
        </p:nvSpPr>
        <p:spPr bwMode="auto">
          <a:xfrm>
            <a:off x="311150" y="5005388"/>
            <a:ext cx="1446213" cy="54133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1" name="AutoShape 67">
            <a:extLst>
              <a:ext uri="{FF2B5EF4-FFF2-40B4-BE49-F238E27FC236}">
                <a16:creationId xmlns:a16="http://schemas.microsoft.com/office/drawing/2014/main" id="{3E42C0B9-FB33-C841-9CBE-0926B481BAB2}"/>
              </a:ext>
            </a:extLst>
          </p:cNvPr>
          <p:cNvSpPr>
            <a:spLocks noChangeArrowheads="1"/>
          </p:cNvSpPr>
          <p:nvPr/>
        </p:nvSpPr>
        <p:spPr bwMode="auto">
          <a:xfrm>
            <a:off x="1758950" y="4465638"/>
            <a:ext cx="2738438" cy="109378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2" name="AutoShape 68">
            <a:extLst>
              <a:ext uri="{FF2B5EF4-FFF2-40B4-BE49-F238E27FC236}">
                <a16:creationId xmlns:a16="http://schemas.microsoft.com/office/drawing/2014/main" id="{28ADFDCB-A909-C648-ADBE-83A266E39949}"/>
              </a:ext>
            </a:extLst>
          </p:cNvPr>
          <p:cNvSpPr>
            <a:spLocks noChangeArrowheads="1"/>
          </p:cNvSpPr>
          <p:nvPr/>
        </p:nvSpPr>
        <p:spPr bwMode="auto">
          <a:xfrm>
            <a:off x="4505325" y="4467225"/>
            <a:ext cx="2738438" cy="109378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3" name="AutoShape 69">
            <a:extLst>
              <a:ext uri="{FF2B5EF4-FFF2-40B4-BE49-F238E27FC236}">
                <a16:creationId xmlns:a16="http://schemas.microsoft.com/office/drawing/2014/main" id="{D2436CF4-FD02-0640-9BA7-1BE517862030}"/>
              </a:ext>
            </a:extLst>
          </p:cNvPr>
          <p:cNvSpPr>
            <a:spLocks noChangeArrowheads="1"/>
          </p:cNvSpPr>
          <p:nvPr/>
        </p:nvSpPr>
        <p:spPr bwMode="auto">
          <a:xfrm>
            <a:off x="7250113" y="4468813"/>
            <a:ext cx="1817687" cy="109378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4" name="Text Box 77">
            <a:extLst>
              <a:ext uri="{FF2B5EF4-FFF2-40B4-BE49-F238E27FC236}">
                <a16:creationId xmlns:a16="http://schemas.microsoft.com/office/drawing/2014/main" id="{7084DE61-925A-1844-8EEB-12F0232F1122}"/>
              </a:ext>
            </a:extLst>
          </p:cNvPr>
          <p:cNvSpPr txBox="1">
            <a:spLocks noChangeArrowheads="1"/>
          </p:cNvSpPr>
          <p:nvPr/>
        </p:nvSpPr>
        <p:spPr bwMode="auto">
          <a:xfrm>
            <a:off x="69850" y="4537075"/>
            <a:ext cx="87122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4025" indent="-52388">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401637"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Term		  LINCing Story		LINCing Picture		  Definition</a:t>
            </a:r>
          </a:p>
          <a:p>
            <a:pPr marL="454025" marR="0" lvl="0" indent="-52388" algn="l" defTabSz="914400" rtl="0" eaLnBrk="1" fontAlgn="auto" latinLnBrk="0" hangingPunct="1">
              <a:lnSpc>
                <a:spcPct val="90000"/>
              </a:lnSpc>
              <a:spcBef>
                <a:spcPts val="0"/>
              </a:spcBef>
              <a:spcAft>
                <a:spcPts val="0"/>
              </a:spcAft>
              <a:buClr>
                <a:srgbClr val="000000"/>
              </a:buClr>
              <a:buSzTx/>
              <a:buFontTx/>
              <a:buChar char="•"/>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endParaRPr>
          </a:p>
          <a:p>
            <a:pPr marL="454025" marR="0" lvl="0" indent="-52388" algn="l" defTabSz="914400" rtl="0" eaLnBrk="1" fontAlgn="auto" latinLnBrk="0" hangingPunct="1">
              <a:lnSpc>
                <a:spcPct val="90000"/>
              </a:lnSpc>
              <a:spcBef>
                <a:spcPts val="0"/>
              </a:spcBef>
              <a:spcAft>
                <a:spcPts val="0"/>
              </a:spcAft>
              <a:buClr>
                <a:srgbClr val="000000"/>
              </a:buClr>
              <a:buSzTx/>
              <a:buFontTx/>
              <a:buChar char="•"/>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endParaRPr>
          </a:p>
          <a:p>
            <a:pPr marL="401637"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Reminding Term</a:t>
            </a:r>
          </a:p>
        </p:txBody>
      </p:sp>
      <p:sp>
        <p:nvSpPr>
          <p:cNvPr id="71" name="Oval 70">
            <a:extLst>
              <a:ext uri="{FF2B5EF4-FFF2-40B4-BE49-F238E27FC236}">
                <a16:creationId xmlns:a16="http://schemas.microsoft.com/office/drawing/2014/main" id="{2882ED98-44A7-C344-B5FD-C0A095D6C45A}"/>
              </a:ext>
            </a:extLst>
          </p:cNvPr>
          <p:cNvSpPr/>
          <p:nvPr/>
        </p:nvSpPr>
        <p:spPr>
          <a:xfrm rot="714031">
            <a:off x="2801395" y="2282944"/>
            <a:ext cx="4001586" cy="1803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Let’s co-construct!</a:t>
            </a:r>
          </a:p>
        </p:txBody>
      </p:sp>
    </p:spTree>
    <p:extLst>
      <p:ext uri="{BB962C8B-B14F-4D97-AF65-F5344CB8AC3E}">
        <p14:creationId xmlns:p14="http://schemas.microsoft.com/office/powerpoint/2010/main" val="2833595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a:extLst>
              <a:ext uri="{FF2B5EF4-FFF2-40B4-BE49-F238E27FC236}">
                <a16:creationId xmlns:a16="http://schemas.microsoft.com/office/drawing/2014/main" id="{C513573B-E1BC-B143-858B-29504ED2AABA}"/>
              </a:ext>
            </a:extLst>
          </p:cNvPr>
          <p:cNvSpPr>
            <a:spLocks noGrp="1"/>
          </p:cNvSpPr>
          <p:nvPr>
            <p:ph type="ftr" sz="quarter" idx="11"/>
          </p:nvPr>
        </p:nvSpPr>
        <p:spPr>
          <a:xfrm>
            <a:off x="2060575" y="6451600"/>
            <a:ext cx="4705985" cy="40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000" b="0" i="0" u="none" strike="noStrike" kern="0" cap="none" spc="0" normalizeH="0" baseline="0" noProof="0" dirty="0">
                <a:ln>
                  <a:noFill/>
                </a:ln>
                <a:solidFill>
                  <a:srgbClr val="44546A"/>
                </a:solidFill>
                <a:effectLst/>
                <a:uLnTx/>
                <a:uFillTx/>
                <a:latin typeface="Arial" panose="020B0604020202020204" pitchFamily="34" charset="0"/>
                <a:ea typeface="ＭＳ Ｐゴシック" panose="020B0600070205080204" pitchFamily="34" charset="-128"/>
                <a:cs typeface="Arial"/>
                <a:sym typeface="Arial"/>
              </a:rPr>
              <a:t>University of Kansas Center for Research on Learning  2019</a:t>
            </a:r>
          </a:p>
        </p:txBody>
      </p:sp>
      <p:sp>
        <p:nvSpPr>
          <p:cNvPr id="47107" name="Rectangle 2">
            <a:extLst>
              <a:ext uri="{FF2B5EF4-FFF2-40B4-BE49-F238E27FC236}">
                <a16:creationId xmlns:a16="http://schemas.microsoft.com/office/drawing/2014/main" id="{5C41AED5-A795-2342-B7D2-E8C8DBFBC2F2}"/>
              </a:ext>
            </a:extLst>
          </p:cNvPr>
          <p:cNvSpPr>
            <a:spLocks noGrp="1" noChangeArrowheads="1"/>
          </p:cNvSpPr>
          <p:nvPr>
            <p:ph type="title"/>
          </p:nvPr>
        </p:nvSpPr>
        <p:spPr bwMode="auto">
          <a:xfrm>
            <a:off x="295275" y="88900"/>
            <a:ext cx="8770939" cy="762000"/>
          </a:xfrm>
          <a:solidFill>
            <a:srgbClr val="FFFFFF"/>
          </a:solidFill>
          <a:ln>
            <a:solidFill>
              <a:srgbClr val="000000"/>
            </a:solidFill>
            <a:miter lim="800000"/>
            <a:headEnd/>
            <a:tailEnd/>
          </a:ln>
        </p:spPr>
        <p:txBody>
          <a:bodyPr wrap="square" lIns="91440" tIns="45720" rIns="91440" bIns="45720" numCol="1" anchor="t" anchorCtr="0" compatLnSpc="1">
            <a:prstTxWarp prst="textNoShape">
              <a:avLst/>
            </a:prstTxWarp>
          </a:bodyPr>
          <a:lstStyle/>
          <a:p>
            <a:pPr algn="ctr" eaLnBrk="1" hangingPunct="1"/>
            <a:r>
              <a:rPr lang="en-US" altLang="en-US" dirty="0"/>
              <a:t>The LINCS Table</a:t>
            </a:r>
          </a:p>
        </p:txBody>
      </p:sp>
      <p:sp>
        <p:nvSpPr>
          <p:cNvPr id="47108" name="Oval 4">
            <a:extLst>
              <a:ext uri="{FF2B5EF4-FFF2-40B4-BE49-F238E27FC236}">
                <a16:creationId xmlns:a16="http://schemas.microsoft.com/office/drawing/2014/main" id="{56AA83B5-1320-734D-BAA3-880325BEE48C}"/>
              </a:ext>
            </a:extLst>
          </p:cNvPr>
          <p:cNvSpPr>
            <a:spLocks noChangeArrowheads="1"/>
          </p:cNvSpPr>
          <p:nvPr/>
        </p:nvSpPr>
        <p:spPr bwMode="auto">
          <a:xfrm>
            <a:off x="355600" y="881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09" name="Text Box 6">
            <a:extLst>
              <a:ext uri="{FF2B5EF4-FFF2-40B4-BE49-F238E27FC236}">
                <a16:creationId xmlns:a16="http://schemas.microsoft.com/office/drawing/2014/main" id="{F42AF7B8-F5F7-3D43-9654-255226E9FB72}"/>
              </a:ext>
            </a:extLst>
          </p:cNvPr>
          <p:cNvSpPr txBox="1">
            <a:spLocks noGrp="1" noChangeArrowheads="1"/>
          </p:cNvSpPr>
          <p:nvPr>
            <p:ph type="body" idx="1"/>
          </p:nvPr>
        </p:nvSpPr>
        <p:spPr bwMode="auto">
          <a:xfrm>
            <a:off x="177800" y="850900"/>
            <a:ext cx="8712200" cy="1123950"/>
          </a:xfrm>
        </p:spPr>
        <p:txBody>
          <a:bodyPr wrap="square" lIns="91440" tIns="45720" rIns="91440" bIns="45720" numCol="1" anchor="t" anchorCtr="0" compatLnSpc="1">
            <a:prstTxWarp prst="textNoShape">
              <a:avLst/>
            </a:prstTxWarp>
          </a:bodyPr>
          <a:lstStyle/>
          <a:p>
            <a:pPr marL="227013" indent="0" eaLnBrk="1" hangingPunct="1">
              <a:lnSpc>
                <a:spcPct val="90000"/>
              </a:lnSpc>
              <a:spcBef>
                <a:spcPct val="0"/>
              </a:spcBef>
              <a:buFontTx/>
              <a:buNone/>
              <a:defRPr/>
            </a:pPr>
            <a:r>
              <a:rPr lang="en-US" altLang="en-US" sz="1200" dirty="0">
                <a:solidFill>
                  <a:srgbClr val="000000"/>
                </a:solidFill>
              </a:rPr>
              <a:t>Term		LINCing Story		           	LINCing Picture		Definition</a:t>
            </a:r>
          </a:p>
          <a:p>
            <a:pPr marL="347663" indent="-120650" eaLnBrk="1" hangingPunct="1">
              <a:lnSpc>
                <a:spcPct val="90000"/>
              </a:lnSpc>
              <a:spcBef>
                <a:spcPct val="0"/>
              </a:spcBef>
              <a:defRPr/>
            </a:pPr>
            <a:endParaRPr lang="en-US" altLang="en-US" sz="1200" dirty="0">
              <a:solidFill>
                <a:srgbClr val="000000"/>
              </a:solidFill>
            </a:endParaRPr>
          </a:p>
          <a:p>
            <a:pPr marL="347663" indent="-120650" eaLnBrk="1" hangingPunct="1">
              <a:lnSpc>
                <a:spcPct val="90000"/>
              </a:lnSpc>
              <a:spcBef>
                <a:spcPct val="0"/>
              </a:spcBef>
              <a:defRPr/>
            </a:pPr>
            <a:endParaRPr lang="en-US" altLang="en-US" sz="1200" dirty="0">
              <a:solidFill>
                <a:srgbClr val="000000"/>
              </a:solidFill>
            </a:endParaRPr>
          </a:p>
          <a:p>
            <a:pPr marL="227013" indent="0" eaLnBrk="1" hangingPunct="1">
              <a:lnSpc>
                <a:spcPct val="90000"/>
              </a:lnSpc>
              <a:spcBef>
                <a:spcPct val="0"/>
              </a:spcBef>
              <a:buFontTx/>
              <a:buNone/>
              <a:defRPr/>
            </a:pPr>
            <a:r>
              <a:rPr lang="en-US" altLang="en-US" sz="1200" dirty="0">
                <a:solidFill>
                  <a:srgbClr val="000000"/>
                </a:solidFill>
              </a:rPr>
              <a:t>Reminding Term</a:t>
            </a:r>
          </a:p>
        </p:txBody>
      </p:sp>
      <p:sp>
        <p:nvSpPr>
          <p:cNvPr id="47110" name="Text Box 7">
            <a:extLst>
              <a:ext uri="{FF2B5EF4-FFF2-40B4-BE49-F238E27FC236}">
                <a16:creationId xmlns:a16="http://schemas.microsoft.com/office/drawing/2014/main" id="{D66F613C-B103-0C47-8E9A-29EAFF0E1150}"/>
              </a:ext>
            </a:extLst>
          </p:cNvPr>
          <p:cNvSpPr txBox="1">
            <a:spLocks noChangeArrowheads="1"/>
          </p:cNvSpPr>
          <p:nvPr/>
        </p:nvSpPr>
        <p:spPr bwMode="auto">
          <a:xfrm>
            <a:off x="314325" y="850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1</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1" name="Oval 16">
            <a:extLst>
              <a:ext uri="{FF2B5EF4-FFF2-40B4-BE49-F238E27FC236}">
                <a16:creationId xmlns:a16="http://schemas.microsoft.com/office/drawing/2014/main" id="{6E805515-B09D-6043-A41D-DAC02A671A63}"/>
              </a:ext>
            </a:extLst>
          </p:cNvPr>
          <p:cNvSpPr>
            <a:spLocks noChangeArrowheads="1"/>
          </p:cNvSpPr>
          <p:nvPr/>
        </p:nvSpPr>
        <p:spPr bwMode="auto">
          <a:xfrm>
            <a:off x="1816100" y="881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2" name="Text Box 17">
            <a:extLst>
              <a:ext uri="{FF2B5EF4-FFF2-40B4-BE49-F238E27FC236}">
                <a16:creationId xmlns:a16="http://schemas.microsoft.com/office/drawing/2014/main" id="{01B736F8-6685-214F-872E-269F2DE2B7C0}"/>
              </a:ext>
            </a:extLst>
          </p:cNvPr>
          <p:cNvSpPr txBox="1">
            <a:spLocks noChangeArrowheads="1"/>
          </p:cNvSpPr>
          <p:nvPr/>
        </p:nvSpPr>
        <p:spPr bwMode="auto">
          <a:xfrm>
            <a:off x="1774825" y="850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4</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3" name="Oval 18">
            <a:extLst>
              <a:ext uri="{FF2B5EF4-FFF2-40B4-BE49-F238E27FC236}">
                <a16:creationId xmlns:a16="http://schemas.microsoft.com/office/drawing/2014/main" id="{FDBD03D5-76D4-F747-A020-012CC6BD0955}"/>
              </a:ext>
            </a:extLst>
          </p:cNvPr>
          <p:cNvSpPr>
            <a:spLocks noChangeArrowheads="1"/>
          </p:cNvSpPr>
          <p:nvPr/>
        </p:nvSpPr>
        <p:spPr bwMode="auto">
          <a:xfrm>
            <a:off x="4584700" y="8937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4" name="Text Box 19">
            <a:extLst>
              <a:ext uri="{FF2B5EF4-FFF2-40B4-BE49-F238E27FC236}">
                <a16:creationId xmlns:a16="http://schemas.microsoft.com/office/drawing/2014/main" id="{DC31DC1F-0898-5C4B-9448-66E2B887EF6B}"/>
              </a:ext>
            </a:extLst>
          </p:cNvPr>
          <p:cNvSpPr txBox="1">
            <a:spLocks noChangeArrowheads="1"/>
          </p:cNvSpPr>
          <p:nvPr/>
        </p:nvSpPr>
        <p:spPr bwMode="auto">
          <a:xfrm>
            <a:off x="4543425" y="8636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5</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5" name="Oval 20">
            <a:extLst>
              <a:ext uri="{FF2B5EF4-FFF2-40B4-BE49-F238E27FC236}">
                <a16:creationId xmlns:a16="http://schemas.microsoft.com/office/drawing/2014/main" id="{27586E60-BDA4-B24C-AF5E-DAABEF2AF9F3}"/>
              </a:ext>
            </a:extLst>
          </p:cNvPr>
          <p:cNvSpPr>
            <a:spLocks noChangeArrowheads="1"/>
          </p:cNvSpPr>
          <p:nvPr/>
        </p:nvSpPr>
        <p:spPr bwMode="auto">
          <a:xfrm>
            <a:off x="7327900" y="881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6" name="Text Box 21">
            <a:extLst>
              <a:ext uri="{FF2B5EF4-FFF2-40B4-BE49-F238E27FC236}">
                <a16:creationId xmlns:a16="http://schemas.microsoft.com/office/drawing/2014/main" id="{A05DF7A5-748E-7D45-AF8A-831CF071E265}"/>
              </a:ext>
            </a:extLst>
          </p:cNvPr>
          <p:cNvSpPr txBox="1">
            <a:spLocks noChangeArrowheads="1"/>
          </p:cNvSpPr>
          <p:nvPr/>
        </p:nvSpPr>
        <p:spPr bwMode="auto">
          <a:xfrm>
            <a:off x="7286625" y="850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2</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7" name="Oval 22">
            <a:extLst>
              <a:ext uri="{FF2B5EF4-FFF2-40B4-BE49-F238E27FC236}">
                <a16:creationId xmlns:a16="http://schemas.microsoft.com/office/drawing/2014/main" id="{E2769563-4589-4347-A4E4-1E494E6390A2}"/>
              </a:ext>
            </a:extLst>
          </p:cNvPr>
          <p:cNvSpPr>
            <a:spLocks noChangeArrowheads="1"/>
          </p:cNvSpPr>
          <p:nvPr/>
        </p:nvSpPr>
        <p:spPr bwMode="auto">
          <a:xfrm>
            <a:off x="355600" y="14017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8" name="Text Box 23">
            <a:extLst>
              <a:ext uri="{FF2B5EF4-FFF2-40B4-BE49-F238E27FC236}">
                <a16:creationId xmlns:a16="http://schemas.microsoft.com/office/drawing/2014/main" id="{DCDB17FB-320A-0841-8688-22A41B749593}"/>
              </a:ext>
            </a:extLst>
          </p:cNvPr>
          <p:cNvSpPr txBox="1">
            <a:spLocks noChangeArrowheads="1"/>
          </p:cNvSpPr>
          <p:nvPr/>
        </p:nvSpPr>
        <p:spPr bwMode="auto">
          <a:xfrm>
            <a:off x="314325" y="13716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3</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19" name="Text Box 48">
            <a:extLst>
              <a:ext uri="{FF2B5EF4-FFF2-40B4-BE49-F238E27FC236}">
                <a16:creationId xmlns:a16="http://schemas.microsoft.com/office/drawing/2014/main" id="{2A7356F4-10AD-DD41-975C-CE40EDE006C1}"/>
              </a:ext>
            </a:extLst>
          </p:cNvPr>
          <p:cNvSpPr txBox="1">
            <a:spLocks noChangeArrowheads="1"/>
          </p:cNvSpPr>
          <p:nvPr/>
        </p:nvSpPr>
        <p:spPr bwMode="auto">
          <a:xfrm>
            <a:off x="393700" y="5605780"/>
            <a:ext cx="829310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L</a:t>
            </a:r>
            <a:r>
              <a:rPr kumimoji="0" lang="en-US" altLang="en-US" sz="1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ist the parts of the story	</a:t>
            </a:r>
            <a:r>
              <a:rPr kumimoji="0" lang="en-US"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I</a:t>
            </a:r>
            <a:r>
              <a:rPr kumimoji="0" lang="en-US" altLang="en-US" sz="1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dentify a reminding word	</a:t>
            </a:r>
            <a:r>
              <a:rPr kumimoji="0" lang="en-US"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N</a:t>
            </a:r>
            <a:r>
              <a:rPr kumimoji="0" lang="en-US" altLang="en-US" sz="1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ote a LINCing Story	</a:t>
            </a:r>
            <a:r>
              <a:rPr kumimoji="0" lang="en-US"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C</a:t>
            </a:r>
            <a:r>
              <a:rPr kumimoji="0" lang="en-US" altLang="en-US" sz="1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reate a LINCing picture	</a:t>
            </a:r>
            <a:r>
              <a:rPr kumimoji="0" lang="en-US" altLang="en-US" sz="36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S</a:t>
            </a:r>
            <a:r>
              <a:rPr kumimoji="0" lang="en-US" altLang="en-US" sz="1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elf-test</a:t>
            </a:r>
          </a:p>
        </p:txBody>
      </p:sp>
      <p:sp>
        <p:nvSpPr>
          <p:cNvPr id="47120" name="AutoShape 49">
            <a:extLst>
              <a:ext uri="{FF2B5EF4-FFF2-40B4-BE49-F238E27FC236}">
                <a16:creationId xmlns:a16="http://schemas.microsoft.com/office/drawing/2014/main" id="{D1BCD116-1E82-8646-BB55-67A7493F0FA1}"/>
              </a:ext>
            </a:extLst>
          </p:cNvPr>
          <p:cNvSpPr>
            <a:spLocks noChangeArrowheads="1"/>
          </p:cNvSpPr>
          <p:nvPr/>
        </p:nvSpPr>
        <p:spPr bwMode="auto">
          <a:xfrm>
            <a:off x="296863" y="792163"/>
            <a:ext cx="1446212" cy="54133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21" name="AutoShape 50">
            <a:extLst>
              <a:ext uri="{FF2B5EF4-FFF2-40B4-BE49-F238E27FC236}">
                <a16:creationId xmlns:a16="http://schemas.microsoft.com/office/drawing/2014/main" id="{D4D14F79-2A63-6C4D-A05B-900DB6E3542E}"/>
              </a:ext>
            </a:extLst>
          </p:cNvPr>
          <p:cNvSpPr>
            <a:spLocks noChangeArrowheads="1"/>
          </p:cNvSpPr>
          <p:nvPr/>
        </p:nvSpPr>
        <p:spPr bwMode="auto">
          <a:xfrm>
            <a:off x="296863" y="1333500"/>
            <a:ext cx="1446212" cy="54133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22" name="AutoShape 51">
            <a:extLst>
              <a:ext uri="{FF2B5EF4-FFF2-40B4-BE49-F238E27FC236}">
                <a16:creationId xmlns:a16="http://schemas.microsoft.com/office/drawing/2014/main" id="{563E7436-0823-864F-A4C7-9C9DD2523BED}"/>
              </a:ext>
            </a:extLst>
          </p:cNvPr>
          <p:cNvSpPr>
            <a:spLocks noChangeArrowheads="1"/>
          </p:cNvSpPr>
          <p:nvPr/>
        </p:nvSpPr>
        <p:spPr bwMode="auto">
          <a:xfrm>
            <a:off x="1744663" y="793750"/>
            <a:ext cx="2738437" cy="109378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23" name="AutoShape 53">
            <a:extLst>
              <a:ext uri="{FF2B5EF4-FFF2-40B4-BE49-F238E27FC236}">
                <a16:creationId xmlns:a16="http://schemas.microsoft.com/office/drawing/2014/main" id="{46B90FC1-C7B6-274D-B037-DCBD62637DAB}"/>
              </a:ext>
            </a:extLst>
          </p:cNvPr>
          <p:cNvSpPr>
            <a:spLocks noChangeArrowheads="1"/>
          </p:cNvSpPr>
          <p:nvPr/>
        </p:nvSpPr>
        <p:spPr bwMode="auto">
          <a:xfrm>
            <a:off x="4491038" y="795338"/>
            <a:ext cx="2738437" cy="109378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24" name="AutoShape 54">
            <a:extLst>
              <a:ext uri="{FF2B5EF4-FFF2-40B4-BE49-F238E27FC236}">
                <a16:creationId xmlns:a16="http://schemas.microsoft.com/office/drawing/2014/main" id="{A23D7A56-748C-F645-84C6-DEE1749A90A6}"/>
              </a:ext>
            </a:extLst>
          </p:cNvPr>
          <p:cNvSpPr>
            <a:spLocks noChangeArrowheads="1"/>
          </p:cNvSpPr>
          <p:nvPr/>
        </p:nvSpPr>
        <p:spPr bwMode="auto">
          <a:xfrm>
            <a:off x="7235825" y="796925"/>
            <a:ext cx="1817688" cy="109378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grpSp>
        <p:nvGrpSpPr>
          <p:cNvPr id="47125" name="Group 72">
            <a:extLst>
              <a:ext uri="{FF2B5EF4-FFF2-40B4-BE49-F238E27FC236}">
                <a16:creationId xmlns:a16="http://schemas.microsoft.com/office/drawing/2014/main" id="{65F8CDE3-9119-254D-97B9-5CB5EFBC135B}"/>
              </a:ext>
            </a:extLst>
          </p:cNvPr>
          <p:cNvGrpSpPr>
            <a:grpSpLocks/>
          </p:cNvGrpSpPr>
          <p:nvPr/>
        </p:nvGrpSpPr>
        <p:grpSpPr bwMode="auto">
          <a:xfrm>
            <a:off x="309563" y="2039938"/>
            <a:ext cx="8756650" cy="1098550"/>
            <a:chOff x="195" y="1189"/>
            <a:chExt cx="5516" cy="692"/>
          </a:xfrm>
        </p:grpSpPr>
        <p:sp>
          <p:nvSpPr>
            <p:cNvPr id="47161" name="Oval 8">
              <a:extLst>
                <a:ext uri="{FF2B5EF4-FFF2-40B4-BE49-F238E27FC236}">
                  <a16:creationId xmlns:a16="http://schemas.microsoft.com/office/drawing/2014/main" id="{897E8DEE-2E18-0347-93E4-EB985FF7F60F}"/>
                </a:ext>
              </a:extLst>
            </p:cNvPr>
            <p:cNvSpPr>
              <a:spLocks noChangeArrowheads="1"/>
            </p:cNvSpPr>
            <p:nvPr/>
          </p:nvSpPr>
          <p:spPr bwMode="auto">
            <a:xfrm>
              <a:off x="232" y="1251"/>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2" name="Text Box 9">
              <a:extLst>
                <a:ext uri="{FF2B5EF4-FFF2-40B4-BE49-F238E27FC236}">
                  <a16:creationId xmlns:a16="http://schemas.microsoft.com/office/drawing/2014/main" id="{62AF0FE4-4A2F-514D-A39E-268F9F4FEB47}"/>
                </a:ext>
              </a:extLst>
            </p:cNvPr>
            <p:cNvSpPr txBox="1">
              <a:spLocks noChangeArrowheads="1"/>
            </p:cNvSpPr>
            <p:nvPr/>
          </p:nvSpPr>
          <p:spPr bwMode="auto">
            <a:xfrm>
              <a:off x="206" y="1232"/>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1</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3" name="Oval 24">
              <a:extLst>
                <a:ext uri="{FF2B5EF4-FFF2-40B4-BE49-F238E27FC236}">
                  <a16:creationId xmlns:a16="http://schemas.microsoft.com/office/drawing/2014/main" id="{0ECD2E2D-E147-6941-BE9C-5DBA56060982}"/>
                </a:ext>
              </a:extLst>
            </p:cNvPr>
            <p:cNvSpPr>
              <a:spLocks noChangeArrowheads="1"/>
            </p:cNvSpPr>
            <p:nvPr/>
          </p:nvSpPr>
          <p:spPr bwMode="auto">
            <a:xfrm>
              <a:off x="1168" y="1251"/>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4" name="Text Box 25">
              <a:extLst>
                <a:ext uri="{FF2B5EF4-FFF2-40B4-BE49-F238E27FC236}">
                  <a16:creationId xmlns:a16="http://schemas.microsoft.com/office/drawing/2014/main" id="{07A2352B-8145-A84C-9130-878D6508A583}"/>
                </a:ext>
              </a:extLst>
            </p:cNvPr>
            <p:cNvSpPr txBox="1">
              <a:spLocks noChangeArrowheads="1"/>
            </p:cNvSpPr>
            <p:nvPr/>
          </p:nvSpPr>
          <p:spPr bwMode="auto">
            <a:xfrm>
              <a:off x="1142" y="1232"/>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4</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5" name="Oval 26">
              <a:extLst>
                <a:ext uri="{FF2B5EF4-FFF2-40B4-BE49-F238E27FC236}">
                  <a16:creationId xmlns:a16="http://schemas.microsoft.com/office/drawing/2014/main" id="{C3253E9C-64B2-D14A-A239-65AEB753B1E1}"/>
                </a:ext>
              </a:extLst>
            </p:cNvPr>
            <p:cNvSpPr>
              <a:spLocks noChangeArrowheads="1"/>
            </p:cNvSpPr>
            <p:nvPr/>
          </p:nvSpPr>
          <p:spPr bwMode="auto">
            <a:xfrm>
              <a:off x="2888" y="1259"/>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6" name="Text Box 27">
              <a:extLst>
                <a:ext uri="{FF2B5EF4-FFF2-40B4-BE49-F238E27FC236}">
                  <a16:creationId xmlns:a16="http://schemas.microsoft.com/office/drawing/2014/main" id="{6E7AAE0C-8B0C-E44E-B8E7-B90B4B19CADA}"/>
                </a:ext>
              </a:extLst>
            </p:cNvPr>
            <p:cNvSpPr txBox="1">
              <a:spLocks noChangeArrowheads="1"/>
            </p:cNvSpPr>
            <p:nvPr/>
          </p:nvSpPr>
          <p:spPr bwMode="auto">
            <a:xfrm>
              <a:off x="2862" y="1240"/>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5</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7" name="Oval 28">
              <a:extLst>
                <a:ext uri="{FF2B5EF4-FFF2-40B4-BE49-F238E27FC236}">
                  <a16:creationId xmlns:a16="http://schemas.microsoft.com/office/drawing/2014/main" id="{822A416F-FB6D-9242-9B61-C72A67C73688}"/>
                </a:ext>
              </a:extLst>
            </p:cNvPr>
            <p:cNvSpPr>
              <a:spLocks noChangeArrowheads="1"/>
            </p:cNvSpPr>
            <p:nvPr/>
          </p:nvSpPr>
          <p:spPr bwMode="auto">
            <a:xfrm>
              <a:off x="4632" y="1243"/>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8" name="Text Box 29">
              <a:extLst>
                <a:ext uri="{FF2B5EF4-FFF2-40B4-BE49-F238E27FC236}">
                  <a16:creationId xmlns:a16="http://schemas.microsoft.com/office/drawing/2014/main" id="{75F7856B-C15C-E548-A934-A602BF116500}"/>
                </a:ext>
              </a:extLst>
            </p:cNvPr>
            <p:cNvSpPr txBox="1">
              <a:spLocks noChangeArrowheads="1"/>
            </p:cNvSpPr>
            <p:nvPr/>
          </p:nvSpPr>
          <p:spPr bwMode="auto">
            <a:xfrm>
              <a:off x="4606" y="1224"/>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2</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9" name="Oval 30">
              <a:extLst>
                <a:ext uri="{FF2B5EF4-FFF2-40B4-BE49-F238E27FC236}">
                  <a16:creationId xmlns:a16="http://schemas.microsoft.com/office/drawing/2014/main" id="{80972EDB-AA0A-CE4A-8B72-C4E712ECB32B}"/>
                </a:ext>
              </a:extLst>
            </p:cNvPr>
            <p:cNvSpPr>
              <a:spLocks noChangeArrowheads="1"/>
            </p:cNvSpPr>
            <p:nvPr/>
          </p:nvSpPr>
          <p:spPr bwMode="auto">
            <a:xfrm>
              <a:off x="232" y="1587"/>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0" name="Text Box 31">
              <a:extLst>
                <a:ext uri="{FF2B5EF4-FFF2-40B4-BE49-F238E27FC236}">
                  <a16:creationId xmlns:a16="http://schemas.microsoft.com/office/drawing/2014/main" id="{0A84FF43-7CF4-5046-9C28-D41031E86D8E}"/>
                </a:ext>
              </a:extLst>
            </p:cNvPr>
            <p:cNvSpPr txBox="1">
              <a:spLocks noChangeArrowheads="1"/>
            </p:cNvSpPr>
            <p:nvPr/>
          </p:nvSpPr>
          <p:spPr bwMode="auto">
            <a:xfrm>
              <a:off x="206" y="1568"/>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3</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1" name="AutoShape 55">
              <a:extLst>
                <a:ext uri="{FF2B5EF4-FFF2-40B4-BE49-F238E27FC236}">
                  <a16:creationId xmlns:a16="http://schemas.microsoft.com/office/drawing/2014/main" id="{A70A8530-FA50-EC45-9FFD-435CAEF3DC0E}"/>
                </a:ext>
              </a:extLst>
            </p:cNvPr>
            <p:cNvSpPr>
              <a:spLocks noChangeArrowheads="1"/>
            </p:cNvSpPr>
            <p:nvPr/>
          </p:nvSpPr>
          <p:spPr bwMode="auto">
            <a:xfrm>
              <a:off x="195" y="1189"/>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2" name="AutoShape 56">
              <a:extLst>
                <a:ext uri="{FF2B5EF4-FFF2-40B4-BE49-F238E27FC236}">
                  <a16:creationId xmlns:a16="http://schemas.microsoft.com/office/drawing/2014/main" id="{E10E080B-5CC2-714D-85F1-C192D69E4D26}"/>
                </a:ext>
              </a:extLst>
            </p:cNvPr>
            <p:cNvSpPr>
              <a:spLocks noChangeArrowheads="1"/>
            </p:cNvSpPr>
            <p:nvPr/>
          </p:nvSpPr>
          <p:spPr bwMode="auto">
            <a:xfrm>
              <a:off x="195" y="1530"/>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3" name="AutoShape 57">
              <a:extLst>
                <a:ext uri="{FF2B5EF4-FFF2-40B4-BE49-F238E27FC236}">
                  <a16:creationId xmlns:a16="http://schemas.microsoft.com/office/drawing/2014/main" id="{6AA17492-591C-864D-A097-A8BF13BFC155}"/>
                </a:ext>
              </a:extLst>
            </p:cNvPr>
            <p:cNvSpPr>
              <a:spLocks noChangeArrowheads="1"/>
            </p:cNvSpPr>
            <p:nvPr/>
          </p:nvSpPr>
          <p:spPr bwMode="auto">
            <a:xfrm>
              <a:off x="1107" y="1190"/>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4" name="AutoShape 58">
              <a:extLst>
                <a:ext uri="{FF2B5EF4-FFF2-40B4-BE49-F238E27FC236}">
                  <a16:creationId xmlns:a16="http://schemas.microsoft.com/office/drawing/2014/main" id="{A1768A4C-EAD9-254A-8C89-0E2E068DC256}"/>
                </a:ext>
              </a:extLst>
            </p:cNvPr>
            <p:cNvSpPr>
              <a:spLocks noChangeArrowheads="1"/>
            </p:cNvSpPr>
            <p:nvPr/>
          </p:nvSpPr>
          <p:spPr bwMode="auto">
            <a:xfrm>
              <a:off x="2837" y="1191"/>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75" name="AutoShape 59">
              <a:extLst>
                <a:ext uri="{FF2B5EF4-FFF2-40B4-BE49-F238E27FC236}">
                  <a16:creationId xmlns:a16="http://schemas.microsoft.com/office/drawing/2014/main" id="{57EE79D6-12AB-8745-B74C-43AF26BA3E83}"/>
                </a:ext>
              </a:extLst>
            </p:cNvPr>
            <p:cNvSpPr>
              <a:spLocks noChangeArrowheads="1"/>
            </p:cNvSpPr>
            <p:nvPr/>
          </p:nvSpPr>
          <p:spPr bwMode="auto">
            <a:xfrm>
              <a:off x="4566" y="1192"/>
              <a:ext cx="114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grpSp>
      <p:grpSp>
        <p:nvGrpSpPr>
          <p:cNvPr id="47126" name="Group 71">
            <a:extLst>
              <a:ext uri="{FF2B5EF4-FFF2-40B4-BE49-F238E27FC236}">
                <a16:creationId xmlns:a16="http://schemas.microsoft.com/office/drawing/2014/main" id="{9FDC6BF1-4587-D34F-BFB5-989A4278B36D}"/>
              </a:ext>
            </a:extLst>
          </p:cNvPr>
          <p:cNvGrpSpPr>
            <a:grpSpLocks/>
          </p:cNvGrpSpPr>
          <p:nvPr/>
        </p:nvGrpSpPr>
        <p:grpSpPr bwMode="auto">
          <a:xfrm>
            <a:off x="314325" y="3240088"/>
            <a:ext cx="8756650" cy="1098550"/>
            <a:chOff x="198" y="1873"/>
            <a:chExt cx="5516" cy="692"/>
          </a:xfrm>
        </p:grpSpPr>
        <p:sp>
          <p:nvSpPr>
            <p:cNvPr id="47146" name="Oval 10">
              <a:extLst>
                <a:ext uri="{FF2B5EF4-FFF2-40B4-BE49-F238E27FC236}">
                  <a16:creationId xmlns:a16="http://schemas.microsoft.com/office/drawing/2014/main" id="{CE68D89C-3CFC-494E-8B7C-0F6D8FF2E35C}"/>
                </a:ext>
              </a:extLst>
            </p:cNvPr>
            <p:cNvSpPr>
              <a:spLocks noChangeArrowheads="1"/>
            </p:cNvSpPr>
            <p:nvPr/>
          </p:nvSpPr>
          <p:spPr bwMode="auto">
            <a:xfrm>
              <a:off x="224" y="1947"/>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7" name="Text Box 11">
              <a:extLst>
                <a:ext uri="{FF2B5EF4-FFF2-40B4-BE49-F238E27FC236}">
                  <a16:creationId xmlns:a16="http://schemas.microsoft.com/office/drawing/2014/main" id="{EC61C8ED-BE9D-1147-BCE3-7278D9AC1B88}"/>
                </a:ext>
              </a:extLst>
            </p:cNvPr>
            <p:cNvSpPr txBox="1">
              <a:spLocks noChangeArrowheads="1"/>
            </p:cNvSpPr>
            <p:nvPr/>
          </p:nvSpPr>
          <p:spPr bwMode="auto">
            <a:xfrm>
              <a:off x="198" y="1928"/>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1</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8" name="Oval 32">
              <a:extLst>
                <a:ext uri="{FF2B5EF4-FFF2-40B4-BE49-F238E27FC236}">
                  <a16:creationId xmlns:a16="http://schemas.microsoft.com/office/drawing/2014/main" id="{2D762D27-D221-DC44-A930-033E5242DF6A}"/>
                </a:ext>
              </a:extLst>
            </p:cNvPr>
            <p:cNvSpPr>
              <a:spLocks noChangeArrowheads="1"/>
            </p:cNvSpPr>
            <p:nvPr/>
          </p:nvSpPr>
          <p:spPr bwMode="auto">
            <a:xfrm>
              <a:off x="1168" y="1939"/>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9" name="Text Box 33">
              <a:extLst>
                <a:ext uri="{FF2B5EF4-FFF2-40B4-BE49-F238E27FC236}">
                  <a16:creationId xmlns:a16="http://schemas.microsoft.com/office/drawing/2014/main" id="{87E46A11-F94E-534E-9AE0-BD18B0152CD3}"/>
                </a:ext>
              </a:extLst>
            </p:cNvPr>
            <p:cNvSpPr txBox="1">
              <a:spLocks noChangeArrowheads="1"/>
            </p:cNvSpPr>
            <p:nvPr/>
          </p:nvSpPr>
          <p:spPr bwMode="auto">
            <a:xfrm>
              <a:off x="1142" y="1920"/>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4</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0" name="Oval 34">
              <a:extLst>
                <a:ext uri="{FF2B5EF4-FFF2-40B4-BE49-F238E27FC236}">
                  <a16:creationId xmlns:a16="http://schemas.microsoft.com/office/drawing/2014/main" id="{1896D64F-3CCF-E147-826D-2C0C82164B66}"/>
                </a:ext>
              </a:extLst>
            </p:cNvPr>
            <p:cNvSpPr>
              <a:spLocks noChangeArrowheads="1"/>
            </p:cNvSpPr>
            <p:nvPr/>
          </p:nvSpPr>
          <p:spPr bwMode="auto">
            <a:xfrm>
              <a:off x="2888" y="1939"/>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1" name="Text Box 35">
              <a:extLst>
                <a:ext uri="{FF2B5EF4-FFF2-40B4-BE49-F238E27FC236}">
                  <a16:creationId xmlns:a16="http://schemas.microsoft.com/office/drawing/2014/main" id="{BE839809-9F7A-974A-B6E7-152658680435}"/>
                </a:ext>
              </a:extLst>
            </p:cNvPr>
            <p:cNvSpPr txBox="1">
              <a:spLocks noChangeArrowheads="1"/>
            </p:cNvSpPr>
            <p:nvPr/>
          </p:nvSpPr>
          <p:spPr bwMode="auto">
            <a:xfrm>
              <a:off x="2862" y="1920"/>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5</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2" name="Oval 36">
              <a:extLst>
                <a:ext uri="{FF2B5EF4-FFF2-40B4-BE49-F238E27FC236}">
                  <a16:creationId xmlns:a16="http://schemas.microsoft.com/office/drawing/2014/main" id="{E7BC897C-3B59-DF41-9F33-55115B082D32}"/>
                </a:ext>
              </a:extLst>
            </p:cNvPr>
            <p:cNvSpPr>
              <a:spLocks noChangeArrowheads="1"/>
            </p:cNvSpPr>
            <p:nvPr/>
          </p:nvSpPr>
          <p:spPr bwMode="auto">
            <a:xfrm>
              <a:off x="4616" y="1947"/>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3" name="Text Box 37">
              <a:extLst>
                <a:ext uri="{FF2B5EF4-FFF2-40B4-BE49-F238E27FC236}">
                  <a16:creationId xmlns:a16="http://schemas.microsoft.com/office/drawing/2014/main" id="{294B8DC5-D2A4-1D4F-8EFD-9CA2326CE340}"/>
                </a:ext>
              </a:extLst>
            </p:cNvPr>
            <p:cNvSpPr txBox="1">
              <a:spLocks noChangeArrowheads="1"/>
            </p:cNvSpPr>
            <p:nvPr/>
          </p:nvSpPr>
          <p:spPr bwMode="auto">
            <a:xfrm>
              <a:off x="4590" y="1928"/>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2</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4" name="Oval 46">
              <a:extLst>
                <a:ext uri="{FF2B5EF4-FFF2-40B4-BE49-F238E27FC236}">
                  <a16:creationId xmlns:a16="http://schemas.microsoft.com/office/drawing/2014/main" id="{CF11E043-A92B-AA4D-8645-ED32E61D51DA}"/>
                </a:ext>
              </a:extLst>
            </p:cNvPr>
            <p:cNvSpPr>
              <a:spLocks noChangeArrowheads="1"/>
            </p:cNvSpPr>
            <p:nvPr/>
          </p:nvSpPr>
          <p:spPr bwMode="auto">
            <a:xfrm>
              <a:off x="232" y="2283"/>
              <a:ext cx="88" cy="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5" name="Text Box 47">
              <a:extLst>
                <a:ext uri="{FF2B5EF4-FFF2-40B4-BE49-F238E27FC236}">
                  <a16:creationId xmlns:a16="http://schemas.microsoft.com/office/drawing/2014/main" id="{41D0D0A8-23C1-824A-A799-6C10E9587A12}"/>
                </a:ext>
              </a:extLst>
            </p:cNvPr>
            <p:cNvSpPr txBox="1">
              <a:spLocks noChangeArrowheads="1"/>
            </p:cNvSpPr>
            <p:nvPr/>
          </p:nvSpPr>
          <p:spPr bwMode="auto">
            <a:xfrm>
              <a:off x="206" y="2264"/>
              <a:ext cx="1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3</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6" name="AutoShape 60">
              <a:extLst>
                <a:ext uri="{FF2B5EF4-FFF2-40B4-BE49-F238E27FC236}">
                  <a16:creationId xmlns:a16="http://schemas.microsoft.com/office/drawing/2014/main" id="{4407DEB4-0A5B-824B-BBCD-D56BA49E19A7}"/>
                </a:ext>
              </a:extLst>
            </p:cNvPr>
            <p:cNvSpPr>
              <a:spLocks noChangeArrowheads="1"/>
            </p:cNvSpPr>
            <p:nvPr/>
          </p:nvSpPr>
          <p:spPr bwMode="auto">
            <a:xfrm>
              <a:off x="198" y="1873"/>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7" name="AutoShape 61">
              <a:extLst>
                <a:ext uri="{FF2B5EF4-FFF2-40B4-BE49-F238E27FC236}">
                  <a16:creationId xmlns:a16="http://schemas.microsoft.com/office/drawing/2014/main" id="{F9EE90D1-2D7D-B444-858F-797FF9871B30}"/>
                </a:ext>
              </a:extLst>
            </p:cNvPr>
            <p:cNvSpPr>
              <a:spLocks noChangeArrowheads="1"/>
            </p:cNvSpPr>
            <p:nvPr/>
          </p:nvSpPr>
          <p:spPr bwMode="auto">
            <a:xfrm>
              <a:off x="198" y="2214"/>
              <a:ext cx="911" cy="341"/>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8" name="AutoShape 62">
              <a:extLst>
                <a:ext uri="{FF2B5EF4-FFF2-40B4-BE49-F238E27FC236}">
                  <a16:creationId xmlns:a16="http://schemas.microsoft.com/office/drawing/2014/main" id="{BA842408-FCA9-104B-BA0B-E3A27B120308}"/>
                </a:ext>
              </a:extLst>
            </p:cNvPr>
            <p:cNvSpPr>
              <a:spLocks noChangeArrowheads="1"/>
            </p:cNvSpPr>
            <p:nvPr/>
          </p:nvSpPr>
          <p:spPr bwMode="auto">
            <a:xfrm>
              <a:off x="1110" y="1874"/>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59" name="AutoShape 63">
              <a:extLst>
                <a:ext uri="{FF2B5EF4-FFF2-40B4-BE49-F238E27FC236}">
                  <a16:creationId xmlns:a16="http://schemas.microsoft.com/office/drawing/2014/main" id="{F7D51846-5938-8F4D-8EBD-EE03BF272CF3}"/>
                </a:ext>
              </a:extLst>
            </p:cNvPr>
            <p:cNvSpPr>
              <a:spLocks noChangeArrowheads="1"/>
            </p:cNvSpPr>
            <p:nvPr/>
          </p:nvSpPr>
          <p:spPr bwMode="auto">
            <a:xfrm>
              <a:off x="2840" y="1875"/>
              <a:ext cx="172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60" name="AutoShape 64">
              <a:extLst>
                <a:ext uri="{FF2B5EF4-FFF2-40B4-BE49-F238E27FC236}">
                  <a16:creationId xmlns:a16="http://schemas.microsoft.com/office/drawing/2014/main" id="{007A412E-1657-E64E-BECE-81299091F194}"/>
                </a:ext>
              </a:extLst>
            </p:cNvPr>
            <p:cNvSpPr>
              <a:spLocks noChangeArrowheads="1"/>
            </p:cNvSpPr>
            <p:nvPr/>
          </p:nvSpPr>
          <p:spPr bwMode="auto">
            <a:xfrm>
              <a:off x="4569" y="1876"/>
              <a:ext cx="1145" cy="689"/>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grpSp>
      <p:sp>
        <p:nvSpPr>
          <p:cNvPr id="47127" name="Text Box 73">
            <a:extLst>
              <a:ext uri="{FF2B5EF4-FFF2-40B4-BE49-F238E27FC236}">
                <a16:creationId xmlns:a16="http://schemas.microsoft.com/office/drawing/2014/main" id="{49297115-9ECB-F84A-9B74-ADFDCCE397AF}"/>
              </a:ext>
            </a:extLst>
          </p:cNvPr>
          <p:cNvSpPr txBox="1">
            <a:spLocks noChangeArrowheads="1"/>
          </p:cNvSpPr>
          <p:nvPr/>
        </p:nvSpPr>
        <p:spPr bwMode="auto">
          <a:xfrm>
            <a:off x="196850" y="2085975"/>
            <a:ext cx="85248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27013">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22701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Term		LINCing Story		LINCing Picture		Definition</a:t>
            </a:r>
          </a:p>
          <a:p>
            <a:pPr marL="0" marR="0" lvl="0" indent="227013"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a:p>
            <a:pPr marL="0" marR="0" lvl="0" indent="227013"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a:p>
            <a:pPr marL="0" marR="0" lvl="0" indent="22701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Reminding Term</a:t>
            </a:r>
          </a:p>
        </p:txBody>
      </p:sp>
      <p:sp>
        <p:nvSpPr>
          <p:cNvPr id="47128" name="Text Box 74">
            <a:extLst>
              <a:ext uri="{FF2B5EF4-FFF2-40B4-BE49-F238E27FC236}">
                <a16:creationId xmlns:a16="http://schemas.microsoft.com/office/drawing/2014/main" id="{F12B6E18-83FC-8446-AC31-3A8910656794}"/>
              </a:ext>
            </a:extLst>
          </p:cNvPr>
          <p:cNvSpPr txBox="1">
            <a:spLocks noChangeArrowheads="1"/>
          </p:cNvSpPr>
          <p:nvPr/>
        </p:nvSpPr>
        <p:spPr bwMode="auto">
          <a:xfrm>
            <a:off x="76200" y="3317875"/>
            <a:ext cx="87122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4025" indent="-106363">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454025" marR="0" lvl="0" indent="-10636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Term		LINCing Story		LINCing Picture		  Definition</a:t>
            </a:r>
          </a:p>
          <a:p>
            <a:pPr marL="454025" marR="0" lvl="0" indent="-106363"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a:p>
            <a:pPr marL="454025" marR="0" lvl="0" indent="-106363"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a:p>
            <a:pPr marL="454025" marR="0" lvl="0" indent="-106363"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rPr>
              <a:t>Reminding Term</a:t>
            </a:r>
          </a:p>
        </p:txBody>
      </p:sp>
      <p:sp>
        <p:nvSpPr>
          <p:cNvPr id="47129" name="Oval 12">
            <a:extLst>
              <a:ext uri="{FF2B5EF4-FFF2-40B4-BE49-F238E27FC236}">
                <a16:creationId xmlns:a16="http://schemas.microsoft.com/office/drawing/2014/main" id="{C318F134-01A6-3640-95B9-0203B6FB708C}"/>
              </a:ext>
            </a:extLst>
          </p:cNvPr>
          <p:cNvSpPr>
            <a:spLocks noChangeArrowheads="1"/>
          </p:cNvSpPr>
          <p:nvPr/>
        </p:nvSpPr>
        <p:spPr bwMode="auto">
          <a:xfrm>
            <a:off x="381000" y="45513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0" name="Text Box 13">
            <a:extLst>
              <a:ext uri="{FF2B5EF4-FFF2-40B4-BE49-F238E27FC236}">
                <a16:creationId xmlns:a16="http://schemas.microsoft.com/office/drawing/2014/main" id="{C0DC3211-97CE-BD44-B6BA-489B3B636FB2}"/>
              </a:ext>
            </a:extLst>
          </p:cNvPr>
          <p:cNvSpPr txBox="1">
            <a:spLocks noChangeArrowheads="1"/>
          </p:cNvSpPr>
          <p:nvPr/>
        </p:nvSpPr>
        <p:spPr bwMode="auto">
          <a:xfrm>
            <a:off x="339725" y="45212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1</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1" name="Oval 38">
            <a:extLst>
              <a:ext uri="{FF2B5EF4-FFF2-40B4-BE49-F238E27FC236}">
                <a16:creationId xmlns:a16="http://schemas.microsoft.com/office/drawing/2014/main" id="{96CDD576-ACE2-5D46-B80F-A02DC4E8896A}"/>
              </a:ext>
            </a:extLst>
          </p:cNvPr>
          <p:cNvSpPr>
            <a:spLocks noChangeArrowheads="1"/>
          </p:cNvSpPr>
          <p:nvPr/>
        </p:nvSpPr>
        <p:spPr bwMode="auto">
          <a:xfrm>
            <a:off x="1854200" y="4564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2" name="Text Box 39">
            <a:extLst>
              <a:ext uri="{FF2B5EF4-FFF2-40B4-BE49-F238E27FC236}">
                <a16:creationId xmlns:a16="http://schemas.microsoft.com/office/drawing/2014/main" id="{C36F5680-910F-AB42-9F2F-C31725279FDD}"/>
              </a:ext>
            </a:extLst>
          </p:cNvPr>
          <p:cNvSpPr txBox="1">
            <a:spLocks noChangeArrowheads="1"/>
          </p:cNvSpPr>
          <p:nvPr/>
        </p:nvSpPr>
        <p:spPr bwMode="auto">
          <a:xfrm>
            <a:off x="1812925" y="4533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4</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3" name="Oval 40">
            <a:extLst>
              <a:ext uri="{FF2B5EF4-FFF2-40B4-BE49-F238E27FC236}">
                <a16:creationId xmlns:a16="http://schemas.microsoft.com/office/drawing/2014/main" id="{E1014378-0696-1B43-8345-7DE397ACE884}"/>
              </a:ext>
            </a:extLst>
          </p:cNvPr>
          <p:cNvSpPr>
            <a:spLocks noChangeArrowheads="1"/>
          </p:cNvSpPr>
          <p:nvPr/>
        </p:nvSpPr>
        <p:spPr bwMode="auto">
          <a:xfrm>
            <a:off x="4597400" y="45513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4" name="Text Box 41">
            <a:extLst>
              <a:ext uri="{FF2B5EF4-FFF2-40B4-BE49-F238E27FC236}">
                <a16:creationId xmlns:a16="http://schemas.microsoft.com/office/drawing/2014/main" id="{03E2DF59-CDEF-2342-8E9D-336F8CE08303}"/>
              </a:ext>
            </a:extLst>
          </p:cNvPr>
          <p:cNvSpPr txBox="1">
            <a:spLocks noChangeArrowheads="1"/>
          </p:cNvSpPr>
          <p:nvPr/>
        </p:nvSpPr>
        <p:spPr bwMode="auto">
          <a:xfrm>
            <a:off x="4556125" y="45212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5</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5" name="Oval 42">
            <a:extLst>
              <a:ext uri="{FF2B5EF4-FFF2-40B4-BE49-F238E27FC236}">
                <a16:creationId xmlns:a16="http://schemas.microsoft.com/office/drawing/2014/main" id="{6456D3A7-892A-6144-B8B9-0BF8F6AE8D39}"/>
              </a:ext>
            </a:extLst>
          </p:cNvPr>
          <p:cNvSpPr>
            <a:spLocks noChangeArrowheads="1"/>
          </p:cNvSpPr>
          <p:nvPr/>
        </p:nvSpPr>
        <p:spPr bwMode="auto">
          <a:xfrm>
            <a:off x="7340600" y="45640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6" name="Text Box 43">
            <a:extLst>
              <a:ext uri="{FF2B5EF4-FFF2-40B4-BE49-F238E27FC236}">
                <a16:creationId xmlns:a16="http://schemas.microsoft.com/office/drawing/2014/main" id="{62D9C085-5C5B-0741-9A8F-DB3519EC2036}"/>
              </a:ext>
            </a:extLst>
          </p:cNvPr>
          <p:cNvSpPr txBox="1">
            <a:spLocks noChangeArrowheads="1"/>
          </p:cNvSpPr>
          <p:nvPr/>
        </p:nvSpPr>
        <p:spPr bwMode="auto">
          <a:xfrm>
            <a:off x="7299325" y="45339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2</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7" name="Oval 44">
            <a:extLst>
              <a:ext uri="{FF2B5EF4-FFF2-40B4-BE49-F238E27FC236}">
                <a16:creationId xmlns:a16="http://schemas.microsoft.com/office/drawing/2014/main" id="{48E880FC-8013-FB49-9EFD-BEA583FF7BFF}"/>
              </a:ext>
            </a:extLst>
          </p:cNvPr>
          <p:cNvSpPr>
            <a:spLocks noChangeArrowheads="1"/>
          </p:cNvSpPr>
          <p:nvPr/>
        </p:nvSpPr>
        <p:spPr bwMode="auto">
          <a:xfrm>
            <a:off x="368300" y="5059363"/>
            <a:ext cx="139700" cy="1397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8" name="Text Box 45">
            <a:extLst>
              <a:ext uri="{FF2B5EF4-FFF2-40B4-BE49-F238E27FC236}">
                <a16:creationId xmlns:a16="http://schemas.microsoft.com/office/drawing/2014/main" id="{3CBB2840-D178-854B-8361-C248601BC37D}"/>
              </a:ext>
            </a:extLst>
          </p:cNvPr>
          <p:cNvSpPr txBox="1">
            <a:spLocks noChangeArrowheads="1"/>
          </p:cNvSpPr>
          <p:nvPr/>
        </p:nvSpPr>
        <p:spPr bwMode="auto">
          <a:xfrm>
            <a:off x="327025" y="5029200"/>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9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3</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39" name="AutoShape 65">
            <a:extLst>
              <a:ext uri="{FF2B5EF4-FFF2-40B4-BE49-F238E27FC236}">
                <a16:creationId xmlns:a16="http://schemas.microsoft.com/office/drawing/2014/main" id="{4C85FC0C-65C6-9D47-A59E-301028F6AAF0}"/>
              </a:ext>
            </a:extLst>
          </p:cNvPr>
          <p:cNvSpPr>
            <a:spLocks noChangeArrowheads="1"/>
          </p:cNvSpPr>
          <p:nvPr/>
        </p:nvSpPr>
        <p:spPr bwMode="auto">
          <a:xfrm>
            <a:off x="311150" y="4464050"/>
            <a:ext cx="1446213" cy="54133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0" name="AutoShape 66">
            <a:extLst>
              <a:ext uri="{FF2B5EF4-FFF2-40B4-BE49-F238E27FC236}">
                <a16:creationId xmlns:a16="http://schemas.microsoft.com/office/drawing/2014/main" id="{7CBF4C1F-436D-DB41-8863-D5617834CD47}"/>
              </a:ext>
            </a:extLst>
          </p:cNvPr>
          <p:cNvSpPr>
            <a:spLocks noChangeArrowheads="1"/>
          </p:cNvSpPr>
          <p:nvPr/>
        </p:nvSpPr>
        <p:spPr bwMode="auto">
          <a:xfrm>
            <a:off x="311150" y="5005388"/>
            <a:ext cx="1446213" cy="54133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1" name="AutoShape 67">
            <a:extLst>
              <a:ext uri="{FF2B5EF4-FFF2-40B4-BE49-F238E27FC236}">
                <a16:creationId xmlns:a16="http://schemas.microsoft.com/office/drawing/2014/main" id="{3E42C0B9-FB33-C841-9CBE-0926B481BAB2}"/>
              </a:ext>
            </a:extLst>
          </p:cNvPr>
          <p:cNvSpPr>
            <a:spLocks noChangeArrowheads="1"/>
          </p:cNvSpPr>
          <p:nvPr/>
        </p:nvSpPr>
        <p:spPr bwMode="auto">
          <a:xfrm>
            <a:off x="1758950" y="4465638"/>
            <a:ext cx="2738438" cy="109378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2" name="AutoShape 68">
            <a:extLst>
              <a:ext uri="{FF2B5EF4-FFF2-40B4-BE49-F238E27FC236}">
                <a16:creationId xmlns:a16="http://schemas.microsoft.com/office/drawing/2014/main" id="{28ADFDCB-A909-C648-ADBE-83A266E39949}"/>
              </a:ext>
            </a:extLst>
          </p:cNvPr>
          <p:cNvSpPr>
            <a:spLocks noChangeArrowheads="1"/>
          </p:cNvSpPr>
          <p:nvPr/>
        </p:nvSpPr>
        <p:spPr bwMode="auto">
          <a:xfrm>
            <a:off x="4505325" y="4467225"/>
            <a:ext cx="2738438" cy="109378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3" name="AutoShape 69">
            <a:extLst>
              <a:ext uri="{FF2B5EF4-FFF2-40B4-BE49-F238E27FC236}">
                <a16:creationId xmlns:a16="http://schemas.microsoft.com/office/drawing/2014/main" id="{D2436CF4-FD02-0640-9BA7-1BE517862030}"/>
              </a:ext>
            </a:extLst>
          </p:cNvPr>
          <p:cNvSpPr>
            <a:spLocks noChangeArrowheads="1"/>
          </p:cNvSpPr>
          <p:nvPr/>
        </p:nvSpPr>
        <p:spPr bwMode="auto">
          <a:xfrm>
            <a:off x="7250113" y="4468813"/>
            <a:ext cx="1817687" cy="1093787"/>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a:sym typeface="Arial"/>
            </a:endParaRPr>
          </a:p>
        </p:txBody>
      </p:sp>
      <p:sp>
        <p:nvSpPr>
          <p:cNvPr id="47144" name="Text Box 77">
            <a:extLst>
              <a:ext uri="{FF2B5EF4-FFF2-40B4-BE49-F238E27FC236}">
                <a16:creationId xmlns:a16="http://schemas.microsoft.com/office/drawing/2014/main" id="{7084DE61-925A-1844-8EEB-12F0232F1122}"/>
              </a:ext>
            </a:extLst>
          </p:cNvPr>
          <p:cNvSpPr txBox="1">
            <a:spLocks noChangeArrowheads="1"/>
          </p:cNvSpPr>
          <p:nvPr/>
        </p:nvSpPr>
        <p:spPr bwMode="auto">
          <a:xfrm>
            <a:off x="69850" y="4537075"/>
            <a:ext cx="87122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4025" indent="-52388">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pPr marL="401637"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Term		  LINCing Story		LINCing Picture		  Definition</a:t>
            </a:r>
          </a:p>
          <a:p>
            <a:pPr marL="454025" marR="0" lvl="0" indent="-52388" algn="l" defTabSz="914400" rtl="0" eaLnBrk="1" fontAlgn="auto" latinLnBrk="0" hangingPunct="1">
              <a:lnSpc>
                <a:spcPct val="90000"/>
              </a:lnSpc>
              <a:spcBef>
                <a:spcPts val="0"/>
              </a:spcBef>
              <a:spcAft>
                <a:spcPts val="0"/>
              </a:spcAft>
              <a:buClr>
                <a:srgbClr val="000000"/>
              </a:buClr>
              <a:buSzTx/>
              <a:buFontTx/>
              <a:buChar char="•"/>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endParaRPr>
          </a:p>
          <a:p>
            <a:pPr marL="454025" marR="0" lvl="0" indent="-52388" algn="l" defTabSz="914400" rtl="0" eaLnBrk="1" fontAlgn="auto" latinLnBrk="0" hangingPunct="1">
              <a:lnSpc>
                <a:spcPct val="90000"/>
              </a:lnSpc>
              <a:spcBef>
                <a:spcPts val="0"/>
              </a:spcBef>
              <a:spcAft>
                <a:spcPts val="0"/>
              </a:spcAft>
              <a:buClr>
                <a:srgbClr val="000000"/>
              </a:buClr>
              <a:buSzTx/>
              <a:buFontTx/>
              <a:buChar char="•"/>
              <a:tabLst/>
              <a:defRPr/>
            </a:pPr>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endParaRPr>
          </a:p>
          <a:p>
            <a:pPr marL="401637"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sym typeface="Arial"/>
              </a:rPr>
              <a:t>Reminding Term</a:t>
            </a:r>
          </a:p>
        </p:txBody>
      </p:sp>
    </p:spTree>
    <p:extLst>
      <p:ext uri="{BB962C8B-B14F-4D97-AF65-F5344CB8AC3E}">
        <p14:creationId xmlns:p14="http://schemas.microsoft.com/office/powerpoint/2010/main" val="3118378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4593-0625-B645-A299-8F074EDE08A5}"/>
              </a:ext>
            </a:extLst>
          </p:cNvPr>
          <p:cNvSpPr>
            <a:spLocks noGrp="1"/>
          </p:cNvSpPr>
          <p:nvPr>
            <p:ph type="title"/>
          </p:nvPr>
        </p:nvSpPr>
        <p:spPr/>
        <p:txBody>
          <a:bodyPr/>
          <a:lstStyle/>
          <a:p>
            <a:endParaRPr lang="en-US"/>
          </a:p>
        </p:txBody>
      </p:sp>
      <p:sp>
        <p:nvSpPr>
          <p:cNvPr id="4" name="AutoShape 2" descr="LINCS Table.pdf">
            <a:extLst>
              <a:ext uri="{FF2B5EF4-FFF2-40B4-BE49-F238E27FC236}">
                <a16:creationId xmlns:a16="http://schemas.microsoft.com/office/drawing/2014/main" id="{4AADBCEB-2A94-4B47-9668-9A94158BE380}"/>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close up of text on a whiteboard&#10;&#10;Description automatically generated">
            <a:extLst>
              <a:ext uri="{FF2B5EF4-FFF2-40B4-BE49-F238E27FC236}">
                <a16:creationId xmlns:a16="http://schemas.microsoft.com/office/drawing/2014/main" id="{C2DB80A5-C961-764F-80AC-2D6B5D073C4B}"/>
              </a:ext>
            </a:extLst>
          </p:cNvPr>
          <p:cNvPicPr>
            <a:picLocks noChangeAspect="1"/>
          </p:cNvPicPr>
          <p:nvPr/>
        </p:nvPicPr>
        <p:blipFill>
          <a:blip r:embed="rId2"/>
          <a:stretch>
            <a:fillRect/>
          </a:stretch>
        </p:blipFill>
        <p:spPr>
          <a:xfrm rot="16200000">
            <a:off x="1163264" y="-1145947"/>
            <a:ext cx="6840683" cy="9167209"/>
          </a:xfrm>
          <a:prstGeom prst="rect">
            <a:avLst/>
          </a:prstGeom>
        </p:spPr>
      </p:pic>
      <p:sp>
        <p:nvSpPr>
          <p:cNvPr id="7" name="Oval 6">
            <a:extLst>
              <a:ext uri="{FF2B5EF4-FFF2-40B4-BE49-F238E27FC236}">
                <a16:creationId xmlns:a16="http://schemas.microsoft.com/office/drawing/2014/main" id="{0CF9924D-7243-8A44-A11A-49F6058B1E80}"/>
              </a:ext>
            </a:extLst>
          </p:cNvPr>
          <p:cNvSpPr/>
          <p:nvPr/>
        </p:nvSpPr>
        <p:spPr>
          <a:xfrm rot="714031">
            <a:off x="1518614" y="2266926"/>
            <a:ext cx="6415136" cy="1803776"/>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rPr>
              <a:t>Draft</a:t>
            </a:r>
            <a:endParaRPr lang="en-US" sz="2400" dirty="0">
              <a:solidFill>
                <a:schemeClr val="bg1"/>
              </a:solidFill>
            </a:endParaRPr>
          </a:p>
        </p:txBody>
      </p:sp>
    </p:spTree>
    <p:extLst>
      <p:ext uri="{BB962C8B-B14F-4D97-AF65-F5344CB8AC3E}">
        <p14:creationId xmlns:p14="http://schemas.microsoft.com/office/powerpoint/2010/main" val="3937000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A9D03221-CB53-5F42-82E6-88D96B56A13C}"/>
              </a:ext>
            </a:extLst>
          </p:cNvPr>
          <p:cNvSpPr>
            <a:spLocks noGrp="1" noChangeArrowheads="1"/>
          </p:cNvSpPr>
          <p:nvPr>
            <p:ph type="title"/>
          </p:nvPr>
        </p:nvSpPr>
        <p:spPr/>
        <p:txBody>
          <a:bodyPr anchor="ctr"/>
          <a:lstStyle/>
          <a:p>
            <a:pPr eaLnBrk="1" hangingPunct="1"/>
            <a:r>
              <a:rPr lang="en-US" altLang="en-US" sz="4800" dirty="0"/>
              <a:t>Device for EDU</a:t>
            </a:r>
          </a:p>
        </p:txBody>
      </p:sp>
      <p:sp>
        <p:nvSpPr>
          <p:cNvPr id="89091" name="Rectangle 3">
            <a:extLst>
              <a:ext uri="{FF2B5EF4-FFF2-40B4-BE49-F238E27FC236}">
                <a16:creationId xmlns:a16="http://schemas.microsoft.com/office/drawing/2014/main" id="{4764926B-3645-7B4C-BEE6-CDB27CFD3E60}"/>
              </a:ext>
            </a:extLst>
          </p:cNvPr>
          <p:cNvSpPr>
            <a:spLocks noGrp="1" noChangeArrowheads="1"/>
          </p:cNvSpPr>
          <p:nvPr>
            <p:ph type="body" idx="1"/>
          </p:nvPr>
        </p:nvSpPr>
        <p:spPr>
          <a:xfrm>
            <a:off x="768350" y="1357313"/>
            <a:ext cx="7416800" cy="4953000"/>
          </a:xfrm>
        </p:spPr>
        <p:txBody>
          <a:bodyPr/>
          <a:lstStyle/>
          <a:p>
            <a:pPr eaLnBrk="1" hangingPunct="1">
              <a:lnSpc>
                <a:spcPct val="125000"/>
              </a:lnSpc>
              <a:spcBef>
                <a:spcPct val="50000"/>
              </a:spcBef>
            </a:pPr>
            <a:r>
              <a:rPr lang="en-US" altLang="en-US" sz="2200" b="1"/>
              <a:t>groat:</a:t>
            </a:r>
            <a:r>
              <a:rPr lang="en-US" altLang="en-US" sz="2200"/>
              <a:t> A British fourpence piece used from the 14th to 17th century</a:t>
            </a:r>
          </a:p>
          <a:p>
            <a:pPr eaLnBrk="1" hangingPunct="1">
              <a:lnSpc>
                <a:spcPct val="125000"/>
              </a:lnSpc>
              <a:spcBef>
                <a:spcPct val="50000"/>
              </a:spcBef>
            </a:pPr>
            <a:r>
              <a:rPr lang="en-US" altLang="en-US" sz="2200" b="1"/>
              <a:t>pityriasis:</a:t>
            </a:r>
            <a:r>
              <a:rPr lang="en-US" altLang="en-US" sz="2200"/>
              <a:t> Skin diseases of humans and animals that result in shedding of flaky scales</a:t>
            </a:r>
          </a:p>
          <a:p>
            <a:pPr eaLnBrk="1" hangingPunct="1">
              <a:lnSpc>
                <a:spcPct val="125000"/>
              </a:lnSpc>
              <a:spcBef>
                <a:spcPct val="50000"/>
              </a:spcBef>
            </a:pPr>
            <a:r>
              <a:rPr lang="en-US" altLang="en-US" sz="2200" b="1"/>
              <a:t>suffrutescent:</a:t>
            </a:r>
            <a:r>
              <a:rPr lang="en-US" altLang="en-US" sz="2200"/>
              <a:t> Having a woody stem or base</a:t>
            </a:r>
          </a:p>
          <a:p>
            <a:pPr eaLnBrk="1" hangingPunct="1">
              <a:lnSpc>
                <a:spcPct val="125000"/>
              </a:lnSpc>
              <a:spcBef>
                <a:spcPct val="50000"/>
              </a:spcBef>
            </a:pPr>
            <a:r>
              <a:rPr lang="en-US" altLang="en-US" sz="2200" b="1"/>
              <a:t>greenockite:</a:t>
            </a:r>
            <a:r>
              <a:rPr lang="en-US" altLang="en-US" sz="2200"/>
              <a:t> A yellowish brown to red mineral</a:t>
            </a:r>
          </a:p>
          <a:p>
            <a:pPr eaLnBrk="1" hangingPunct="1">
              <a:lnSpc>
                <a:spcPct val="125000"/>
              </a:lnSpc>
              <a:spcBef>
                <a:spcPct val="50000"/>
              </a:spcBef>
            </a:pPr>
            <a:r>
              <a:rPr lang="en-US" altLang="en-US" sz="2200" b="1"/>
              <a:t>chlamydate:</a:t>
            </a:r>
            <a:r>
              <a:rPr lang="en-US" altLang="en-US" sz="2200"/>
              <a:t> Having a mantle as in mollusks</a:t>
            </a:r>
          </a:p>
          <a:p>
            <a:pPr eaLnBrk="1" hangingPunct="1">
              <a:lnSpc>
                <a:spcPct val="125000"/>
              </a:lnSpc>
              <a:spcBef>
                <a:spcPct val="50000"/>
              </a:spcBef>
            </a:pPr>
            <a:r>
              <a:rPr lang="en-US" altLang="en-US" sz="2200" b="1"/>
              <a:t>affricate:</a:t>
            </a:r>
            <a:r>
              <a:rPr lang="en-US" altLang="en-US" sz="2200"/>
              <a:t> A speech sound produced by stopping the breath and releasing it at articulation</a:t>
            </a:r>
          </a:p>
        </p:txBody>
      </p:sp>
      <p:pic>
        <p:nvPicPr>
          <p:cNvPr id="89092" name="Picture 5">
            <a:extLst>
              <a:ext uri="{FF2B5EF4-FFF2-40B4-BE49-F238E27FC236}">
                <a16:creationId xmlns:a16="http://schemas.microsoft.com/office/drawing/2014/main" id="{3065935B-AEC0-364E-B7FC-DE3D625C40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3154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D46A-791F-0444-8BF3-F898D45BE95C}"/>
              </a:ext>
            </a:extLst>
          </p:cNvPr>
          <p:cNvSpPr>
            <a:spLocks noGrp="1"/>
          </p:cNvSpPr>
          <p:nvPr>
            <p:ph type="title"/>
          </p:nvPr>
        </p:nvSpPr>
        <p:spPr/>
        <p:txBody>
          <a:bodyPr anchor="ctr"/>
          <a:lstStyle/>
          <a:p>
            <a:endParaRPr lang="en-US" sz="4000" dirty="0"/>
          </a:p>
        </p:txBody>
      </p:sp>
      <p:sp>
        <p:nvSpPr>
          <p:cNvPr id="3" name="Content Placeholder 2">
            <a:extLst>
              <a:ext uri="{FF2B5EF4-FFF2-40B4-BE49-F238E27FC236}">
                <a16:creationId xmlns:a16="http://schemas.microsoft.com/office/drawing/2014/main" id="{D848B305-5EE4-E842-8613-59C94C49936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27009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7F9102E-D2E9-224E-9779-0263DAD09D44}"/>
              </a:ext>
            </a:extLst>
          </p:cNvPr>
          <p:cNvSpPr>
            <a:spLocks noGrp="1" noChangeArrowheads="1"/>
          </p:cNvSpPr>
          <p:nvPr>
            <p:ph type="title"/>
          </p:nvPr>
        </p:nvSpPr>
        <p:spPr/>
        <p:txBody>
          <a:bodyPr anchor="ctr"/>
          <a:lstStyle/>
          <a:p>
            <a:pPr eaLnBrk="1" hangingPunct="1"/>
            <a:r>
              <a:rPr lang="en-US" altLang="en-US" sz="4400" dirty="0"/>
              <a:t>Get Ready!</a:t>
            </a:r>
          </a:p>
        </p:txBody>
      </p:sp>
      <p:sp>
        <p:nvSpPr>
          <p:cNvPr id="81923" name="Rectangle 3">
            <a:extLst>
              <a:ext uri="{FF2B5EF4-FFF2-40B4-BE49-F238E27FC236}">
                <a16:creationId xmlns:a16="http://schemas.microsoft.com/office/drawing/2014/main" id="{12B814CB-2915-3043-A72F-1EC6B101B906}"/>
              </a:ext>
            </a:extLst>
          </p:cNvPr>
          <p:cNvSpPr>
            <a:spLocks noGrp="1" noChangeArrowheads="1"/>
          </p:cNvSpPr>
          <p:nvPr>
            <p:ph type="body" idx="1"/>
          </p:nvPr>
        </p:nvSpPr>
        <p:spPr>
          <a:xfrm>
            <a:off x="1022350" y="1524000"/>
            <a:ext cx="6645275" cy="3962400"/>
          </a:xfrm>
        </p:spPr>
        <p:txBody>
          <a:bodyPr/>
          <a:lstStyle/>
          <a:p>
            <a:pPr eaLnBrk="1" hangingPunct="1">
              <a:lnSpc>
                <a:spcPct val="125000"/>
              </a:lnSpc>
              <a:spcBef>
                <a:spcPct val="50000"/>
              </a:spcBef>
            </a:pPr>
            <a:r>
              <a:rPr lang="en-US" altLang="en-US" sz="2800" dirty="0"/>
              <a:t>Decide when to use the LINCing Routine.</a:t>
            </a:r>
          </a:p>
          <a:p>
            <a:pPr eaLnBrk="1" hangingPunct="1">
              <a:lnSpc>
                <a:spcPct val="125000"/>
              </a:lnSpc>
              <a:spcBef>
                <a:spcPct val="50000"/>
              </a:spcBef>
            </a:pPr>
            <a:r>
              <a:rPr lang="en-US" altLang="en-US" sz="2800" dirty="0"/>
              <a:t>Collect materials and ideas.</a:t>
            </a:r>
          </a:p>
          <a:p>
            <a:pPr eaLnBrk="1" hangingPunct="1">
              <a:lnSpc>
                <a:spcPct val="125000"/>
              </a:lnSpc>
              <a:spcBef>
                <a:spcPct val="50000"/>
              </a:spcBef>
            </a:pPr>
            <a:r>
              <a:rPr lang="en-US" altLang="en-US" sz="2800" dirty="0"/>
              <a:t>Construct a draft of the LINCS Table.</a:t>
            </a:r>
          </a:p>
          <a:p>
            <a:pPr eaLnBrk="1" hangingPunct="1">
              <a:lnSpc>
                <a:spcPct val="125000"/>
              </a:lnSpc>
              <a:spcBef>
                <a:spcPct val="50000"/>
              </a:spcBef>
            </a:pPr>
            <a:r>
              <a:rPr lang="en-US" altLang="en-US" sz="2800" dirty="0"/>
              <a:t>Plan for the presentation.</a:t>
            </a:r>
            <a:endParaRPr lang="en-US" altLang="en-US" dirty="0"/>
          </a:p>
          <a:p>
            <a:pPr eaLnBrk="1" hangingPunct="1">
              <a:lnSpc>
                <a:spcPct val="125000"/>
              </a:lnSpc>
              <a:spcBef>
                <a:spcPct val="50000"/>
              </a:spcBef>
            </a:pPr>
            <a:endParaRPr lang="en-US" altLang="en-US" sz="1300" dirty="0"/>
          </a:p>
        </p:txBody>
      </p:sp>
      <p:pic>
        <p:nvPicPr>
          <p:cNvPr id="81924" name="Picture 5">
            <a:extLst>
              <a:ext uri="{FF2B5EF4-FFF2-40B4-BE49-F238E27FC236}">
                <a16:creationId xmlns:a16="http://schemas.microsoft.com/office/drawing/2014/main" id="{99270AE4-F8E4-F64C-81AD-E4597E71B3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14A7122A-EA42-DA42-8E55-D9798D99D90C}"/>
              </a:ext>
            </a:extLst>
          </p:cNvPr>
          <p:cNvSpPr>
            <a:spLocks noGrp="1"/>
          </p:cNvSpPr>
          <p:nvPr>
            <p:ph type="ftr" sz="quarter" idx="11"/>
          </p:nvPr>
        </p:nvSpPr>
        <p:spPr>
          <a:xfrm>
            <a:off x="2657475" y="6318250"/>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350044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77056594-4A25-3D45-B3A7-876B6814C726}"/>
              </a:ext>
            </a:extLst>
          </p:cNvPr>
          <p:cNvSpPr>
            <a:spLocks noGrp="1" noChangeArrowheads="1"/>
          </p:cNvSpPr>
          <p:nvPr>
            <p:ph type="title"/>
          </p:nvPr>
        </p:nvSpPr>
        <p:spPr>
          <a:xfrm>
            <a:off x="0" y="457200"/>
            <a:ext cx="9144000" cy="838200"/>
          </a:xfrm>
        </p:spPr>
        <p:txBody>
          <a:bodyPr/>
          <a:lstStyle/>
          <a:p>
            <a:pPr eaLnBrk="1" hangingPunct="1"/>
            <a:r>
              <a:rPr lang="en-US" altLang="en-US" sz="3200" dirty="0"/>
              <a:t>The Relationship Between the </a:t>
            </a:r>
            <a:r>
              <a:rPr lang="en-US" altLang="en-US" sz="3200" dirty="0" err="1"/>
              <a:t>LINCing</a:t>
            </a:r>
            <a:r>
              <a:rPr lang="en-US" altLang="en-US" sz="3200" dirty="0"/>
              <a:t> </a:t>
            </a:r>
            <a:br>
              <a:rPr lang="en-US" altLang="en-US" sz="3200" dirty="0"/>
            </a:br>
            <a:r>
              <a:rPr lang="en-US" altLang="en-US" sz="3200" dirty="0"/>
              <a:t>Routine and the LINCS Strategy</a:t>
            </a:r>
          </a:p>
        </p:txBody>
      </p:sp>
      <p:sp>
        <p:nvSpPr>
          <p:cNvPr id="37891" name="Rectangle 5">
            <a:extLst>
              <a:ext uri="{FF2B5EF4-FFF2-40B4-BE49-F238E27FC236}">
                <a16:creationId xmlns:a16="http://schemas.microsoft.com/office/drawing/2014/main" id="{072A3201-FA79-9E4B-B9A0-FD11BFF16053}"/>
              </a:ext>
            </a:extLst>
          </p:cNvPr>
          <p:cNvSpPr>
            <a:spLocks noGrp="1" noChangeArrowheads="1"/>
          </p:cNvSpPr>
          <p:nvPr>
            <p:ph type="body" idx="1"/>
          </p:nvPr>
        </p:nvSpPr>
        <p:spPr>
          <a:xfrm>
            <a:off x="971550" y="1564958"/>
            <a:ext cx="7150100" cy="3281362"/>
          </a:xfrm>
        </p:spPr>
        <p:txBody>
          <a:bodyPr/>
          <a:lstStyle/>
          <a:p>
            <a:pPr eaLnBrk="1" hangingPunct="1">
              <a:lnSpc>
                <a:spcPct val="125000"/>
              </a:lnSpc>
              <a:spcBef>
                <a:spcPct val="50000"/>
              </a:spcBef>
            </a:pPr>
            <a:r>
              <a:rPr lang="en-US" altLang="en-US" sz="3200" dirty="0"/>
              <a:t>The </a:t>
            </a:r>
            <a:r>
              <a:rPr lang="en-US" altLang="en-US" sz="3200" dirty="0" err="1"/>
              <a:t>LINCing</a:t>
            </a:r>
            <a:r>
              <a:rPr lang="en-US" altLang="en-US" sz="3200" dirty="0"/>
              <a:t> Routine is based heavily on the LINCS Strategy. </a:t>
            </a:r>
          </a:p>
          <a:p>
            <a:pPr eaLnBrk="1" hangingPunct="1">
              <a:lnSpc>
                <a:spcPct val="125000"/>
              </a:lnSpc>
              <a:spcBef>
                <a:spcPct val="50000"/>
              </a:spcBef>
            </a:pPr>
            <a:r>
              <a:rPr lang="en-US" altLang="en-US" sz="3200" dirty="0"/>
              <a:t>The LINCS Steps are the same in both books. </a:t>
            </a:r>
          </a:p>
          <a:p>
            <a:pPr eaLnBrk="1" hangingPunct="1">
              <a:lnSpc>
                <a:spcPct val="125000"/>
              </a:lnSpc>
              <a:spcBef>
                <a:spcPct val="50000"/>
              </a:spcBef>
            </a:pPr>
            <a:r>
              <a:rPr lang="en-US" altLang="en-US" sz="3200" dirty="0"/>
              <a:t>Primary difference: Where each should be used and by whom.</a:t>
            </a:r>
          </a:p>
        </p:txBody>
      </p:sp>
      <p:pic>
        <p:nvPicPr>
          <p:cNvPr id="37892" name="Picture 5">
            <a:extLst>
              <a:ext uri="{FF2B5EF4-FFF2-40B4-BE49-F238E27FC236}">
                <a16:creationId xmlns:a16="http://schemas.microsoft.com/office/drawing/2014/main" id="{E2BA64C4-1CA8-E246-A213-B17DF8D374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0F3ED377-AA19-3140-9FCD-1004A8CE88B1}"/>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1011092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54A2F7C-0406-4E46-B602-E753E9941790}"/>
              </a:ext>
            </a:extLst>
          </p:cNvPr>
          <p:cNvSpPr>
            <a:spLocks noGrp="1" noChangeArrowheads="1"/>
          </p:cNvSpPr>
          <p:nvPr>
            <p:ph type="title"/>
          </p:nvPr>
        </p:nvSpPr>
        <p:spPr/>
        <p:txBody>
          <a:bodyPr anchor="ctr"/>
          <a:lstStyle/>
          <a:p>
            <a:pPr eaLnBrk="1" hangingPunct="1"/>
            <a:r>
              <a:rPr lang="en-US" altLang="en-US" sz="4400" dirty="0"/>
              <a:t>Get Set!</a:t>
            </a:r>
          </a:p>
        </p:txBody>
      </p:sp>
      <p:sp>
        <p:nvSpPr>
          <p:cNvPr id="82947" name="Rectangle 3">
            <a:extLst>
              <a:ext uri="{FF2B5EF4-FFF2-40B4-BE49-F238E27FC236}">
                <a16:creationId xmlns:a16="http://schemas.microsoft.com/office/drawing/2014/main" id="{6330141A-8935-604B-AA95-0C76ED1A61E6}"/>
              </a:ext>
            </a:extLst>
          </p:cNvPr>
          <p:cNvSpPr>
            <a:spLocks noGrp="1" noChangeArrowheads="1"/>
          </p:cNvSpPr>
          <p:nvPr>
            <p:ph type="body" idx="1"/>
          </p:nvPr>
        </p:nvSpPr>
        <p:spPr>
          <a:xfrm>
            <a:off x="808892" y="1523999"/>
            <a:ext cx="7352446" cy="3997569"/>
          </a:xfrm>
        </p:spPr>
        <p:txBody>
          <a:bodyPr/>
          <a:lstStyle/>
          <a:p>
            <a:pPr eaLnBrk="1" hangingPunct="1">
              <a:lnSpc>
                <a:spcPct val="125000"/>
              </a:lnSpc>
              <a:spcBef>
                <a:spcPct val="50000"/>
              </a:spcBef>
            </a:pPr>
            <a:r>
              <a:rPr lang="en-US" altLang="en-US" sz="2400" dirty="0"/>
              <a:t>Choose material.</a:t>
            </a:r>
          </a:p>
          <a:p>
            <a:pPr eaLnBrk="1" hangingPunct="1">
              <a:lnSpc>
                <a:spcPct val="125000"/>
              </a:lnSpc>
              <a:spcBef>
                <a:spcPct val="50000"/>
              </a:spcBef>
            </a:pPr>
            <a:r>
              <a:rPr lang="en-US" altLang="en-US" sz="2400" dirty="0"/>
              <a:t>Preview the lesson.</a:t>
            </a:r>
          </a:p>
          <a:p>
            <a:pPr eaLnBrk="1" hangingPunct="1">
              <a:lnSpc>
                <a:spcPct val="125000"/>
              </a:lnSpc>
              <a:spcBef>
                <a:spcPct val="50000"/>
              </a:spcBef>
            </a:pPr>
            <a:r>
              <a:rPr lang="en-US" altLang="en-US" sz="2400" dirty="0"/>
              <a:t>Introduce the LINCS Tables.</a:t>
            </a:r>
          </a:p>
          <a:p>
            <a:pPr eaLnBrk="1" hangingPunct="1">
              <a:lnSpc>
                <a:spcPct val="125000"/>
              </a:lnSpc>
              <a:spcBef>
                <a:spcPct val="50000"/>
              </a:spcBef>
            </a:pPr>
            <a:r>
              <a:rPr lang="en-US" altLang="en-US" sz="2400" dirty="0"/>
              <a:t>Explain and show how you will </a:t>
            </a:r>
            <a:r>
              <a:rPr lang="en-US" altLang="en-US" sz="2400" b="1" i="1" dirty="0"/>
              <a:t>cue</a:t>
            </a:r>
            <a:r>
              <a:rPr lang="en-US" altLang="en-US" sz="2400" dirty="0"/>
              <a:t> the routine.</a:t>
            </a:r>
          </a:p>
          <a:p>
            <a:pPr eaLnBrk="1" hangingPunct="1">
              <a:lnSpc>
                <a:spcPct val="125000"/>
              </a:lnSpc>
              <a:spcBef>
                <a:spcPct val="50000"/>
              </a:spcBef>
            </a:pPr>
            <a:r>
              <a:rPr lang="en-US" altLang="en-US" sz="2400" dirty="0"/>
              <a:t>Explain and show how you will </a:t>
            </a:r>
            <a:r>
              <a:rPr lang="en-US" altLang="en-US" sz="2400" b="1" i="1" dirty="0"/>
              <a:t>do</a:t>
            </a:r>
            <a:r>
              <a:rPr lang="en-US" altLang="en-US" sz="2400" dirty="0"/>
              <a:t> the routine.</a:t>
            </a:r>
          </a:p>
          <a:p>
            <a:pPr eaLnBrk="1" hangingPunct="1">
              <a:lnSpc>
                <a:spcPct val="125000"/>
              </a:lnSpc>
              <a:spcBef>
                <a:spcPct val="50000"/>
              </a:spcBef>
            </a:pPr>
            <a:r>
              <a:rPr lang="en-US" altLang="en-US" sz="2400" dirty="0"/>
              <a:t>Explain and show how you will </a:t>
            </a:r>
            <a:r>
              <a:rPr lang="en-US" altLang="en-US" sz="2400" b="1" i="1" dirty="0"/>
              <a:t>review</a:t>
            </a:r>
            <a:r>
              <a:rPr lang="en-US" altLang="en-US" sz="2400" dirty="0"/>
              <a:t> and debrief.</a:t>
            </a:r>
          </a:p>
          <a:p>
            <a:pPr eaLnBrk="1" hangingPunct="1">
              <a:lnSpc>
                <a:spcPct val="125000"/>
              </a:lnSpc>
              <a:spcBef>
                <a:spcPct val="50000"/>
              </a:spcBef>
            </a:pPr>
            <a:endParaRPr lang="en-US" altLang="en-US" sz="2400" dirty="0"/>
          </a:p>
        </p:txBody>
      </p:sp>
      <p:pic>
        <p:nvPicPr>
          <p:cNvPr id="82948" name="Picture 5">
            <a:extLst>
              <a:ext uri="{FF2B5EF4-FFF2-40B4-BE49-F238E27FC236}">
                <a16:creationId xmlns:a16="http://schemas.microsoft.com/office/drawing/2014/main" id="{A7309239-57F4-BB4F-B398-CA6758FBE9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A2224B07-BB1A-4C4F-A494-14C4C2956A28}"/>
              </a:ext>
            </a:extLst>
          </p:cNvPr>
          <p:cNvSpPr>
            <a:spLocks noGrp="1"/>
          </p:cNvSpPr>
          <p:nvPr>
            <p:ph type="ftr" sz="quarter" idx="11"/>
          </p:nvPr>
        </p:nvSpPr>
        <p:spPr>
          <a:xfrm>
            <a:off x="2657475" y="6269038"/>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356396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F8A9B29-5E33-8F4A-B864-8ACCFE703C90}"/>
              </a:ext>
            </a:extLst>
          </p:cNvPr>
          <p:cNvSpPr>
            <a:spLocks noGrp="1" noChangeArrowheads="1"/>
          </p:cNvSpPr>
          <p:nvPr>
            <p:ph type="title"/>
          </p:nvPr>
        </p:nvSpPr>
        <p:spPr/>
        <p:txBody>
          <a:bodyPr anchor="ctr"/>
          <a:lstStyle/>
          <a:p>
            <a:pPr eaLnBrk="1" hangingPunct="1"/>
            <a:r>
              <a:rPr lang="en-US" altLang="en-US" sz="5400" dirty="0"/>
              <a:t>Go</a:t>
            </a:r>
            <a:r>
              <a:rPr lang="en-US" altLang="en-US" sz="6000" dirty="0"/>
              <a:t>!</a:t>
            </a:r>
          </a:p>
        </p:txBody>
      </p:sp>
      <p:sp>
        <p:nvSpPr>
          <p:cNvPr id="83971" name="Rectangle 3">
            <a:extLst>
              <a:ext uri="{FF2B5EF4-FFF2-40B4-BE49-F238E27FC236}">
                <a16:creationId xmlns:a16="http://schemas.microsoft.com/office/drawing/2014/main" id="{C48909BF-FF10-D043-B0FD-DA0C8F1FB093}"/>
              </a:ext>
            </a:extLst>
          </p:cNvPr>
          <p:cNvSpPr>
            <a:spLocks noGrp="1" noChangeArrowheads="1"/>
          </p:cNvSpPr>
          <p:nvPr>
            <p:ph type="body" idx="1"/>
          </p:nvPr>
        </p:nvSpPr>
        <p:spPr>
          <a:xfrm>
            <a:off x="866775" y="1285875"/>
            <a:ext cx="7480300" cy="4953000"/>
          </a:xfrm>
        </p:spPr>
        <p:txBody>
          <a:bodyPr/>
          <a:lstStyle/>
          <a:p>
            <a:pPr eaLnBrk="1" hangingPunct="1">
              <a:lnSpc>
                <a:spcPct val="125000"/>
              </a:lnSpc>
              <a:spcBef>
                <a:spcPct val="50000"/>
              </a:spcBef>
            </a:pPr>
            <a:r>
              <a:rPr lang="en-US" altLang="en-US" sz="2400" dirty="0"/>
              <a:t>Use the routine explicitly.</a:t>
            </a:r>
          </a:p>
          <a:p>
            <a:pPr eaLnBrk="1" hangingPunct="1">
              <a:lnSpc>
                <a:spcPct val="125000"/>
              </a:lnSpc>
              <a:spcBef>
                <a:spcPct val="50000"/>
              </a:spcBef>
            </a:pPr>
            <a:r>
              <a:rPr lang="en-US" altLang="en-US" sz="2400" dirty="0"/>
              <a:t>Build thinking skills.</a:t>
            </a:r>
          </a:p>
          <a:p>
            <a:pPr eaLnBrk="1" hangingPunct="1">
              <a:lnSpc>
                <a:spcPct val="125000"/>
              </a:lnSpc>
              <a:spcBef>
                <a:spcPct val="50000"/>
              </a:spcBef>
            </a:pPr>
            <a:r>
              <a:rPr lang="en-US" altLang="en-US" sz="2400" dirty="0"/>
              <a:t>Build in continuity by referring to LINCS Tables.</a:t>
            </a:r>
          </a:p>
          <a:p>
            <a:pPr eaLnBrk="1" hangingPunct="1">
              <a:lnSpc>
                <a:spcPct val="125000"/>
              </a:lnSpc>
              <a:spcBef>
                <a:spcPct val="50000"/>
              </a:spcBef>
            </a:pPr>
            <a:r>
              <a:rPr lang="en-US" altLang="en-US" sz="2400" dirty="0"/>
              <a:t>Evaluate your use of the routine.</a:t>
            </a:r>
          </a:p>
          <a:p>
            <a:pPr eaLnBrk="1" hangingPunct="1">
              <a:lnSpc>
                <a:spcPct val="125000"/>
              </a:lnSpc>
              <a:spcBef>
                <a:spcPct val="50000"/>
              </a:spcBef>
            </a:pPr>
            <a:r>
              <a:rPr lang="en-US" altLang="en-US" sz="2400" dirty="0"/>
              <a:t>Teach students to construct their own LINCS Tables.</a:t>
            </a:r>
          </a:p>
          <a:p>
            <a:pPr eaLnBrk="1" hangingPunct="1">
              <a:lnSpc>
                <a:spcPct val="125000"/>
              </a:lnSpc>
              <a:spcBef>
                <a:spcPct val="50000"/>
              </a:spcBef>
            </a:pPr>
            <a:r>
              <a:rPr lang="en-US" altLang="en-US" sz="2400" dirty="0"/>
              <a:t>Vary your use of the routine.</a:t>
            </a:r>
          </a:p>
          <a:p>
            <a:pPr eaLnBrk="1" hangingPunct="1">
              <a:lnSpc>
                <a:spcPct val="125000"/>
              </a:lnSpc>
              <a:spcBef>
                <a:spcPct val="50000"/>
              </a:spcBef>
            </a:pPr>
            <a:endParaRPr lang="en-US" altLang="en-US" sz="2400" dirty="0"/>
          </a:p>
        </p:txBody>
      </p:sp>
      <p:pic>
        <p:nvPicPr>
          <p:cNvPr id="83972" name="Picture 5">
            <a:extLst>
              <a:ext uri="{FF2B5EF4-FFF2-40B4-BE49-F238E27FC236}">
                <a16:creationId xmlns:a16="http://schemas.microsoft.com/office/drawing/2014/main" id="{34EDD941-26EA-4B4A-99DC-A07709378C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0E387216-3833-AD42-891C-CB3C2C969B5A}"/>
              </a:ext>
            </a:extLst>
          </p:cNvPr>
          <p:cNvSpPr>
            <a:spLocks noGrp="1"/>
          </p:cNvSpPr>
          <p:nvPr>
            <p:ph type="ftr" sz="quarter" idx="11"/>
          </p:nvPr>
        </p:nvSpPr>
        <p:spPr>
          <a:xfrm>
            <a:off x="2657475" y="6269038"/>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2377997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68E39C8-2F0A-A148-BD24-E6D25FE75CDB}"/>
              </a:ext>
            </a:extLst>
          </p:cNvPr>
          <p:cNvSpPr>
            <a:spLocks noGrp="1" noChangeArrowheads="1"/>
          </p:cNvSpPr>
          <p:nvPr>
            <p:ph type="title"/>
          </p:nvPr>
        </p:nvSpPr>
        <p:spPr/>
        <p:txBody>
          <a:bodyPr anchor="ctr"/>
          <a:lstStyle/>
          <a:p>
            <a:pPr eaLnBrk="1" hangingPunct="1"/>
            <a:r>
              <a:rPr lang="en-US" altLang="en-US" sz="4800" dirty="0"/>
              <a:t>Go!</a:t>
            </a:r>
          </a:p>
        </p:txBody>
      </p:sp>
      <p:sp>
        <p:nvSpPr>
          <p:cNvPr id="86019" name="Rectangle 3">
            <a:extLst>
              <a:ext uri="{FF2B5EF4-FFF2-40B4-BE49-F238E27FC236}">
                <a16:creationId xmlns:a16="http://schemas.microsoft.com/office/drawing/2014/main" id="{922E705E-F014-8E4C-AF47-101C7DAC93F8}"/>
              </a:ext>
            </a:extLst>
          </p:cNvPr>
          <p:cNvSpPr>
            <a:spLocks noGrp="1" noChangeArrowheads="1"/>
          </p:cNvSpPr>
          <p:nvPr>
            <p:ph type="body" idx="1"/>
          </p:nvPr>
        </p:nvSpPr>
        <p:spPr>
          <a:xfrm>
            <a:off x="985838" y="1292225"/>
            <a:ext cx="7113587" cy="4170363"/>
          </a:xfrm>
        </p:spPr>
        <p:txBody>
          <a:bodyPr/>
          <a:lstStyle/>
          <a:p>
            <a:pPr eaLnBrk="1" hangingPunct="1">
              <a:buFontTx/>
              <a:buNone/>
              <a:defRPr/>
            </a:pPr>
            <a:r>
              <a:rPr lang="en-US" altLang="en-US" sz="3200" b="1" dirty="0"/>
              <a:t>The Instructional Sequence</a:t>
            </a:r>
          </a:p>
          <a:p>
            <a:pPr eaLnBrk="1" hangingPunct="1">
              <a:buFontTx/>
              <a:buNone/>
              <a:defRPr/>
            </a:pPr>
            <a:endParaRPr lang="en-US" altLang="en-US" b="1" dirty="0"/>
          </a:p>
          <a:p>
            <a:pPr eaLnBrk="1" hangingPunct="1">
              <a:defRPr/>
            </a:pPr>
            <a:r>
              <a:rPr lang="en-US" altLang="en-US" sz="3200" dirty="0"/>
              <a:t>We do It</a:t>
            </a:r>
          </a:p>
          <a:p>
            <a:pPr marL="0" indent="0" eaLnBrk="1" hangingPunct="1">
              <a:buFontTx/>
              <a:buNone/>
              <a:defRPr/>
            </a:pPr>
            <a:endParaRPr lang="en-US" altLang="en-US" dirty="0"/>
          </a:p>
          <a:p>
            <a:pPr eaLnBrk="1" hangingPunct="1">
              <a:defRPr/>
            </a:pPr>
            <a:r>
              <a:rPr lang="en-US" altLang="en-US" sz="3200" dirty="0" err="1"/>
              <a:t>Ya’</a:t>
            </a:r>
            <a:r>
              <a:rPr lang="en-US" altLang="ja-JP" sz="3200" dirty="0" err="1"/>
              <a:t>ll</a:t>
            </a:r>
            <a:r>
              <a:rPr lang="en-US" altLang="ja-JP" sz="3200" dirty="0"/>
              <a:t> do It (in small groups)</a:t>
            </a:r>
          </a:p>
          <a:p>
            <a:pPr marL="0" indent="0" eaLnBrk="1" hangingPunct="1">
              <a:buFontTx/>
              <a:buNone/>
              <a:defRPr/>
            </a:pPr>
            <a:endParaRPr lang="en-US" altLang="ja-JP" dirty="0"/>
          </a:p>
          <a:p>
            <a:pPr eaLnBrk="1" hangingPunct="1">
              <a:defRPr/>
            </a:pPr>
            <a:r>
              <a:rPr lang="en-US" altLang="en-US" sz="3200" dirty="0"/>
              <a:t>You do It (independently)</a:t>
            </a:r>
          </a:p>
          <a:p>
            <a:pPr eaLnBrk="1" hangingPunct="1">
              <a:defRPr/>
            </a:pPr>
            <a:endParaRPr lang="en-US" altLang="en-US" sz="3200" dirty="0"/>
          </a:p>
          <a:p>
            <a:pPr eaLnBrk="1" hangingPunct="1">
              <a:lnSpc>
                <a:spcPct val="120000"/>
              </a:lnSpc>
              <a:defRPr/>
            </a:pPr>
            <a:endParaRPr lang="en-US" altLang="en-US" sz="3200" dirty="0"/>
          </a:p>
        </p:txBody>
      </p:sp>
      <p:pic>
        <p:nvPicPr>
          <p:cNvPr id="84996" name="Picture 5">
            <a:extLst>
              <a:ext uri="{FF2B5EF4-FFF2-40B4-BE49-F238E27FC236}">
                <a16:creationId xmlns:a16="http://schemas.microsoft.com/office/drawing/2014/main" id="{F867312D-DFC2-3344-B874-CD06119219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057E014F-38B4-7A47-AB69-CEFA28724BD7}"/>
              </a:ext>
            </a:extLst>
          </p:cNvPr>
          <p:cNvSpPr>
            <a:spLocks noGrp="1"/>
          </p:cNvSpPr>
          <p:nvPr>
            <p:ph type="ftr" sz="quarter" idx="11"/>
          </p:nvPr>
        </p:nvSpPr>
        <p:spPr>
          <a:xfrm>
            <a:off x="2657475" y="6269038"/>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4185423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6459B2C-2F03-254B-931B-CE51DBFEC4C9}"/>
              </a:ext>
            </a:extLst>
          </p:cNvPr>
          <p:cNvSpPr>
            <a:spLocks noGrp="1" noChangeArrowheads="1"/>
          </p:cNvSpPr>
          <p:nvPr>
            <p:ph type="title"/>
          </p:nvPr>
        </p:nvSpPr>
        <p:spPr/>
        <p:txBody>
          <a:bodyPr anchor="ctr"/>
          <a:lstStyle/>
          <a:p>
            <a:pPr eaLnBrk="1" hangingPunct="1"/>
            <a:r>
              <a:rPr lang="en-US" altLang="en-US" sz="4400" dirty="0"/>
              <a:t>Go!</a:t>
            </a:r>
          </a:p>
        </p:txBody>
      </p:sp>
      <p:sp>
        <p:nvSpPr>
          <p:cNvPr id="87043" name="Rectangle 3">
            <a:extLst>
              <a:ext uri="{FF2B5EF4-FFF2-40B4-BE49-F238E27FC236}">
                <a16:creationId xmlns:a16="http://schemas.microsoft.com/office/drawing/2014/main" id="{C362A9D4-D879-644C-B3A7-30EA0C4EB869}"/>
              </a:ext>
            </a:extLst>
          </p:cNvPr>
          <p:cNvSpPr>
            <a:spLocks noGrp="1" noChangeArrowheads="1"/>
          </p:cNvSpPr>
          <p:nvPr>
            <p:ph type="body" idx="1"/>
          </p:nvPr>
        </p:nvSpPr>
        <p:spPr>
          <a:xfrm>
            <a:off x="806450" y="1247040"/>
            <a:ext cx="7283450" cy="4627563"/>
          </a:xfrm>
        </p:spPr>
        <p:txBody>
          <a:bodyPr/>
          <a:lstStyle/>
          <a:p>
            <a:pPr marL="0" indent="0" eaLnBrk="1" hangingPunct="1">
              <a:buFontTx/>
              <a:buNone/>
              <a:defRPr/>
            </a:pPr>
            <a:r>
              <a:rPr lang="en-US" altLang="en-US" sz="2800" dirty="0"/>
              <a:t>Vary your use of the Routine</a:t>
            </a:r>
          </a:p>
          <a:p>
            <a:pPr lvl="0">
              <a:buClr>
                <a:srgbClr val="FFFFFF"/>
              </a:buClr>
              <a:defRPr/>
            </a:pPr>
            <a:r>
              <a:rPr lang="en-US" altLang="en-US" sz="3200" dirty="0">
                <a:solidFill>
                  <a:srgbClr val="FFFFFF"/>
                </a:solidFill>
              </a:rPr>
              <a:t>Fame LINCS</a:t>
            </a:r>
          </a:p>
          <a:p>
            <a:pPr lvl="0">
              <a:buClr>
                <a:srgbClr val="FFFFFF"/>
              </a:buClr>
              <a:defRPr/>
            </a:pPr>
            <a:r>
              <a:rPr lang="en-US" altLang="en-US" sz="3200" dirty="0">
                <a:solidFill>
                  <a:srgbClr val="FFFFFF"/>
                </a:solidFill>
              </a:rPr>
              <a:t>Gotcha!</a:t>
            </a:r>
          </a:p>
          <a:p>
            <a:pPr lvl="0">
              <a:buClr>
                <a:srgbClr val="FFFFFF"/>
              </a:buClr>
              <a:defRPr/>
            </a:pPr>
            <a:r>
              <a:rPr lang="en-US" altLang="en-US" sz="3200" dirty="0">
                <a:solidFill>
                  <a:srgbClr val="FFFFFF"/>
                </a:solidFill>
              </a:rPr>
              <a:t>Bright ideas</a:t>
            </a:r>
          </a:p>
          <a:p>
            <a:pPr lvl="0">
              <a:buClr>
                <a:srgbClr val="FFFFFF"/>
              </a:buClr>
              <a:defRPr/>
            </a:pPr>
            <a:r>
              <a:rPr lang="en-US" altLang="en-US" sz="3200" dirty="0">
                <a:solidFill>
                  <a:srgbClr val="FFFFFF"/>
                </a:solidFill>
              </a:rPr>
              <a:t>Double-dip bonuses</a:t>
            </a:r>
          </a:p>
          <a:p>
            <a:pPr lvl="0">
              <a:buClr>
                <a:srgbClr val="FFFFFF"/>
              </a:buClr>
              <a:defRPr/>
            </a:pPr>
            <a:r>
              <a:rPr lang="en-US" altLang="en-US" sz="3200" dirty="0">
                <a:solidFill>
                  <a:srgbClr val="FFFFFF"/>
                </a:solidFill>
              </a:rPr>
              <a:t>Shareware LINCS</a:t>
            </a:r>
          </a:p>
          <a:p>
            <a:pPr lvl="0">
              <a:buClr>
                <a:srgbClr val="FFFFFF"/>
              </a:buClr>
              <a:defRPr/>
            </a:pPr>
            <a:r>
              <a:rPr lang="en-US" altLang="en-US" sz="3200" dirty="0">
                <a:solidFill>
                  <a:srgbClr val="FFFFFF"/>
                </a:solidFill>
              </a:rPr>
              <a:t>LINCS Portfolios</a:t>
            </a:r>
          </a:p>
          <a:p>
            <a:pPr lvl="0">
              <a:buClr>
                <a:srgbClr val="FFFFFF"/>
              </a:buClr>
              <a:defRPr/>
            </a:pPr>
            <a:r>
              <a:rPr lang="en-US" altLang="en-US" sz="3200" dirty="0">
                <a:solidFill>
                  <a:srgbClr val="FFFFFF"/>
                </a:solidFill>
              </a:rPr>
              <a:t>Student-</a:t>
            </a:r>
            <a:r>
              <a:rPr lang="en-US" altLang="en-US" sz="3200" dirty="0" err="1">
                <a:solidFill>
                  <a:srgbClr val="FFFFFF"/>
                </a:solidFill>
              </a:rPr>
              <a:t>LINCed</a:t>
            </a:r>
            <a:r>
              <a:rPr lang="en-US" altLang="en-US" sz="3200" dirty="0">
                <a:solidFill>
                  <a:srgbClr val="FFFFFF"/>
                </a:solidFill>
              </a:rPr>
              <a:t>-to-students</a:t>
            </a:r>
          </a:p>
          <a:p>
            <a:pPr lvl="0">
              <a:buClr>
                <a:srgbClr val="FFFFFF"/>
              </a:buClr>
              <a:defRPr/>
            </a:pPr>
            <a:endParaRPr lang="en-US" altLang="en-US" sz="3200" dirty="0">
              <a:solidFill>
                <a:srgbClr val="FFFFFF"/>
              </a:solidFill>
            </a:endParaRPr>
          </a:p>
          <a:p>
            <a:pPr lvl="1" eaLnBrk="1" hangingPunct="1">
              <a:defRPr/>
            </a:pPr>
            <a:endParaRPr lang="en-US" altLang="en-US" dirty="0"/>
          </a:p>
          <a:p>
            <a:pPr eaLnBrk="1" hangingPunct="1">
              <a:defRPr/>
            </a:pPr>
            <a:endParaRPr lang="en-US" altLang="en-US" sz="2200" dirty="0"/>
          </a:p>
          <a:p>
            <a:pPr eaLnBrk="1" hangingPunct="1">
              <a:defRPr/>
            </a:pPr>
            <a:endParaRPr lang="en-US" altLang="en-US" sz="1100" dirty="0"/>
          </a:p>
          <a:p>
            <a:pPr eaLnBrk="1" hangingPunct="1">
              <a:defRPr/>
            </a:pPr>
            <a:endParaRPr lang="en-US" altLang="en-US" sz="900" dirty="0"/>
          </a:p>
        </p:txBody>
      </p:sp>
      <p:pic>
        <p:nvPicPr>
          <p:cNvPr id="86020" name="Picture 5">
            <a:extLst>
              <a:ext uri="{FF2B5EF4-FFF2-40B4-BE49-F238E27FC236}">
                <a16:creationId xmlns:a16="http://schemas.microsoft.com/office/drawing/2014/main" id="{A767FB2D-0583-B849-9E80-8480738619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3950" y="5868988"/>
            <a:ext cx="16367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6">
            <a:extLst>
              <a:ext uri="{FF2B5EF4-FFF2-40B4-BE49-F238E27FC236}">
                <a16:creationId xmlns:a16="http://schemas.microsoft.com/office/drawing/2014/main" id="{09234990-0D97-BA4D-968F-CB9A9375E1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a:extLst>
              <a:ext uri="{FF2B5EF4-FFF2-40B4-BE49-F238E27FC236}">
                <a16:creationId xmlns:a16="http://schemas.microsoft.com/office/drawing/2014/main" id="{F6CE055B-335B-4247-8F4C-A2D2D737A37C}"/>
              </a:ext>
            </a:extLst>
          </p:cNvPr>
          <p:cNvSpPr>
            <a:spLocks noGrp="1"/>
          </p:cNvSpPr>
          <p:nvPr>
            <p:ph type="ftr" sz="quarter" idx="11"/>
          </p:nvPr>
        </p:nvSpPr>
        <p:spPr>
          <a:xfrm>
            <a:off x="2657475" y="6269038"/>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231818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915535C-8017-E04A-B74A-6112B076EB1D}"/>
              </a:ext>
            </a:extLst>
          </p:cNvPr>
          <p:cNvSpPr>
            <a:spLocks noGrp="1" noChangeArrowheads="1"/>
          </p:cNvSpPr>
          <p:nvPr>
            <p:ph type="title"/>
          </p:nvPr>
        </p:nvSpPr>
        <p:spPr/>
        <p:txBody>
          <a:bodyPr anchor="ctr"/>
          <a:lstStyle/>
          <a:p>
            <a:pPr eaLnBrk="1" hangingPunct="1"/>
            <a:r>
              <a:rPr lang="en-US" altLang="en-US" sz="4400" dirty="0"/>
              <a:t>Students Win!</a:t>
            </a:r>
          </a:p>
        </p:txBody>
      </p:sp>
      <p:sp>
        <p:nvSpPr>
          <p:cNvPr id="87043" name="Rectangle 3">
            <a:extLst>
              <a:ext uri="{FF2B5EF4-FFF2-40B4-BE49-F238E27FC236}">
                <a16:creationId xmlns:a16="http://schemas.microsoft.com/office/drawing/2014/main" id="{5513CA0B-0BC7-0144-A29C-A2FFECEAA37F}"/>
              </a:ext>
            </a:extLst>
          </p:cNvPr>
          <p:cNvSpPr>
            <a:spLocks noGrp="1" noChangeArrowheads="1"/>
          </p:cNvSpPr>
          <p:nvPr>
            <p:ph type="body" idx="1"/>
          </p:nvPr>
        </p:nvSpPr>
        <p:spPr>
          <a:xfrm>
            <a:off x="865188" y="1317625"/>
            <a:ext cx="7241320" cy="4168775"/>
          </a:xfrm>
        </p:spPr>
        <p:txBody>
          <a:bodyPr/>
          <a:lstStyle/>
          <a:p>
            <a:pPr eaLnBrk="1" hangingPunct="1">
              <a:spcBef>
                <a:spcPts val="1920"/>
              </a:spcBef>
            </a:pPr>
            <a:r>
              <a:rPr lang="en-US" altLang="en-US" sz="2800" dirty="0"/>
              <a:t>Check whether students are learning what they’</a:t>
            </a:r>
            <a:r>
              <a:rPr lang="en-US" altLang="ja-JP" sz="2800" dirty="0"/>
              <a:t>re supposed to be learning.</a:t>
            </a:r>
          </a:p>
          <a:p>
            <a:pPr eaLnBrk="1" hangingPunct="1">
              <a:spcBef>
                <a:spcPts val="1920"/>
              </a:spcBef>
            </a:pPr>
            <a:r>
              <a:rPr lang="en-US" altLang="en-US" sz="2800" dirty="0"/>
              <a:t>Check whether students are personally satisfied with what and how they are learning.</a:t>
            </a:r>
          </a:p>
          <a:p>
            <a:pPr eaLnBrk="1" hangingPunct="1">
              <a:spcBef>
                <a:spcPts val="1920"/>
              </a:spcBef>
            </a:pPr>
            <a:r>
              <a:rPr lang="en-US" altLang="en-US" sz="2800" dirty="0"/>
              <a:t>Check whether students</a:t>
            </a:r>
            <a:r>
              <a:rPr lang="ja-JP" altLang="en-US" sz="2800"/>
              <a:t>’</a:t>
            </a:r>
            <a:r>
              <a:rPr lang="en-US" altLang="ja-JP" sz="2800" dirty="0"/>
              <a:t> grades reflect how much they have learned.</a:t>
            </a:r>
          </a:p>
          <a:p>
            <a:pPr eaLnBrk="1" hangingPunct="1">
              <a:lnSpc>
                <a:spcPct val="125000"/>
              </a:lnSpc>
              <a:spcBef>
                <a:spcPct val="50000"/>
              </a:spcBef>
            </a:pPr>
            <a:endParaRPr lang="en-US" altLang="en-US" sz="2800" dirty="0"/>
          </a:p>
          <a:p>
            <a:pPr eaLnBrk="1" hangingPunct="1">
              <a:lnSpc>
                <a:spcPct val="125000"/>
              </a:lnSpc>
              <a:spcBef>
                <a:spcPct val="50000"/>
              </a:spcBef>
            </a:pPr>
            <a:endParaRPr lang="en-US" altLang="en-US" sz="2800" dirty="0"/>
          </a:p>
          <a:p>
            <a:pPr eaLnBrk="1" hangingPunct="1">
              <a:lnSpc>
                <a:spcPct val="125000"/>
              </a:lnSpc>
              <a:spcBef>
                <a:spcPct val="50000"/>
              </a:spcBef>
            </a:pPr>
            <a:endParaRPr lang="en-US" altLang="en-US" sz="2800" dirty="0"/>
          </a:p>
          <a:p>
            <a:pPr eaLnBrk="1" hangingPunct="1">
              <a:lnSpc>
                <a:spcPct val="125000"/>
              </a:lnSpc>
              <a:spcBef>
                <a:spcPct val="50000"/>
              </a:spcBef>
            </a:pPr>
            <a:endParaRPr lang="en-US" altLang="en-US" sz="2800" dirty="0"/>
          </a:p>
        </p:txBody>
      </p:sp>
      <p:pic>
        <p:nvPicPr>
          <p:cNvPr id="87044" name="Picture 5">
            <a:extLst>
              <a:ext uri="{FF2B5EF4-FFF2-40B4-BE49-F238E27FC236}">
                <a16:creationId xmlns:a16="http://schemas.microsoft.com/office/drawing/2014/main" id="{63C9696D-CA4A-5B4D-A6BC-AB8580F837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B898C566-5ED9-C842-864A-69CF9DB5781E}"/>
              </a:ext>
            </a:extLst>
          </p:cNvPr>
          <p:cNvSpPr>
            <a:spLocks noGrp="1"/>
          </p:cNvSpPr>
          <p:nvPr>
            <p:ph type="ftr" sz="quarter" idx="11"/>
          </p:nvPr>
        </p:nvSpPr>
        <p:spPr>
          <a:xfrm>
            <a:off x="2657475" y="6269038"/>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1850322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7303AED-8D21-054D-80D9-DC2CD60CFEAB}"/>
              </a:ext>
            </a:extLst>
          </p:cNvPr>
          <p:cNvSpPr>
            <a:spLocks noGrp="1" noChangeArrowheads="1"/>
          </p:cNvSpPr>
          <p:nvPr>
            <p:ph type="title"/>
          </p:nvPr>
        </p:nvSpPr>
        <p:spPr/>
        <p:txBody>
          <a:bodyPr anchor="ctr"/>
          <a:lstStyle/>
          <a:p>
            <a:pPr eaLnBrk="1" hangingPunct="1"/>
            <a:r>
              <a:rPr lang="en-US" altLang="en-US" sz="4400" dirty="0"/>
              <a:t>You Win!</a:t>
            </a:r>
          </a:p>
        </p:txBody>
      </p:sp>
      <p:sp>
        <p:nvSpPr>
          <p:cNvPr id="88067" name="Rectangle 3">
            <a:extLst>
              <a:ext uri="{FF2B5EF4-FFF2-40B4-BE49-F238E27FC236}">
                <a16:creationId xmlns:a16="http://schemas.microsoft.com/office/drawing/2014/main" id="{369A30AB-FA87-584B-BFB1-30BFE8DF39B2}"/>
              </a:ext>
            </a:extLst>
          </p:cNvPr>
          <p:cNvSpPr>
            <a:spLocks noGrp="1" noChangeArrowheads="1"/>
          </p:cNvSpPr>
          <p:nvPr>
            <p:ph type="body" idx="1"/>
          </p:nvPr>
        </p:nvSpPr>
        <p:spPr>
          <a:xfrm>
            <a:off x="893763" y="1314450"/>
            <a:ext cx="6645275" cy="3786188"/>
          </a:xfrm>
        </p:spPr>
        <p:txBody>
          <a:bodyPr/>
          <a:lstStyle/>
          <a:p>
            <a:pPr eaLnBrk="1" hangingPunct="1">
              <a:spcBef>
                <a:spcPts val="1400"/>
              </a:spcBef>
            </a:pPr>
            <a:r>
              <a:rPr lang="en-US" altLang="en-US" sz="2800" dirty="0"/>
              <a:t>Select a growth target.</a:t>
            </a:r>
          </a:p>
          <a:p>
            <a:pPr eaLnBrk="1" hangingPunct="1">
              <a:spcBef>
                <a:spcPts val="1400"/>
              </a:spcBef>
            </a:pPr>
            <a:r>
              <a:rPr lang="en-US" altLang="en-US" sz="2800" dirty="0"/>
              <a:t>Choose a way to learn.</a:t>
            </a:r>
          </a:p>
          <a:p>
            <a:pPr eaLnBrk="1" hangingPunct="1">
              <a:spcBef>
                <a:spcPts val="1400"/>
              </a:spcBef>
            </a:pPr>
            <a:r>
              <a:rPr lang="en-US" altLang="en-US" sz="2800" dirty="0"/>
              <a:t>Choose a support system.</a:t>
            </a:r>
          </a:p>
          <a:p>
            <a:pPr eaLnBrk="1" hangingPunct="1">
              <a:spcBef>
                <a:spcPts val="1400"/>
              </a:spcBef>
            </a:pPr>
            <a:r>
              <a:rPr lang="en-US" altLang="en-US" sz="2800" dirty="0"/>
              <a:t>Plan for confidence building.</a:t>
            </a:r>
          </a:p>
          <a:p>
            <a:pPr eaLnBrk="1" hangingPunct="1">
              <a:spcBef>
                <a:spcPts val="1400"/>
              </a:spcBef>
            </a:pPr>
            <a:r>
              <a:rPr lang="en-US" altLang="en-US" sz="2800" dirty="0"/>
              <a:t>Debug.</a:t>
            </a:r>
          </a:p>
          <a:p>
            <a:pPr eaLnBrk="1" hangingPunct="1">
              <a:spcBef>
                <a:spcPts val="1400"/>
              </a:spcBef>
            </a:pPr>
            <a:r>
              <a:rPr lang="en-US" altLang="en-US" sz="2800" dirty="0"/>
              <a:t>Maximize the challenge.</a:t>
            </a:r>
          </a:p>
          <a:p>
            <a:pPr eaLnBrk="1" hangingPunct="1">
              <a:spcBef>
                <a:spcPts val="1400"/>
              </a:spcBef>
            </a:pPr>
            <a:r>
              <a:rPr lang="en-US" altLang="en-US" sz="2800" dirty="0"/>
              <a:t>Take ownership of the routine.</a:t>
            </a:r>
          </a:p>
          <a:p>
            <a:pPr eaLnBrk="1" hangingPunct="1">
              <a:lnSpc>
                <a:spcPct val="125000"/>
              </a:lnSpc>
              <a:spcBef>
                <a:spcPct val="50000"/>
              </a:spcBef>
            </a:pPr>
            <a:endParaRPr lang="en-US" altLang="en-US" sz="2400" dirty="0"/>
          </a:p>
          <a:p>
            <a:pPr eaLnBrk="1" hangingPunct="1">
              <a:lnSpc>
                <a:spcPct val="125000"/>
              </a:lnSpc>
              <a:spcBef>
                <a:spcPct val="50000"/>
              </a:spcBef>
            </a:pPr>
            <a:endParaRPr lang="en-US" altLang="en-US" sz="2400" dirty="0"/>
          </a:p>
          <a:p>
            <a:pPr eaLnBrk="1" hangingPunct="1">
              <a:lnSpc>
                <a:spcPct val="125000"/>
              </a:lnSpc>
              <a:spcBef>
                <a:spcPct val="50000"/>
              </a:spcBef>
            </a:pPr>
            <a:endParaRPr lang="en-US" altLang="en-US" sz="1050" dirty="0"/>
          </a:p>
          <a:p>
            <a:pPr eaLnBrk="1" hangingPunct="1">
              <a:lnSpc>
                <a:spcPct val="125000"/>
              </a:lnSpc>
              <a:spcBef>
                <a:spcPct val="50000"/>
              </a:spcBef>
            </a:pPr>
            <a:endParaRPr lang="en-US" altLang="en-US" sz="800" dirty="0"/>
          </a:p>
        </p:txBody>
      </p:sp>
      <p:pic>
        <p:nvPicPr>
          <p:cNvPr id="88068" name="Picture 5">
            <a:extLst>
              <a:ext uri="{FF2B5EF4-FFF2-40B4-BE49-F238E27FC236}">
                <a16:creationId xmlns:a16="http://schemas.microsoft.com/office/drawing/2014/main" id="{CBA7CF81-CE4C-2743-B06C-2AAB77873A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494C2082-B717-0143-9BFC-4B1724A6C95F}"/>
              </a:ext>
            </a:extLst>
          </p:cNvPr>
          <p:cNvSpPr>
            <a:spLocks noGrp="1"/>
          </p:cNvSpPr>
          <p:nvPr>
            <p:ph type="ftr" sz="quarter" idx="11"/>
          </p:nvPr>
        </p:nvSpPr>
        <p:spPr>
          <a:xfrm>
            <a:off x="2657475" y="6269038"/>
            <a:ext cx="3829050" cy="40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000" dirty="0">
                <a:solidFill>
                  <a:schemeClr val="bg1"/>
                </a:solidFill>
              </a:rPr>
              <a:t>University of Kansas Center for Research on Learning  2019</a:t>
            </a:r>
          </a:p>
        </p:txBody>
      </p:sp>
    </p:spTree>
    <p:extLst>
      <p:ext uri="{BB962C8B-B14F-4D97-AF65-F5344CB8AC3E}">
        <p14:creationId xmlns:p14="http://schemas.microsoft.com/office/powerpoint/2010/main" val="34563784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FFD6-41DE-0940-954F-163CFD9BC99B}"/>
              </a:ext>
            </a:extLst>
          </p:cNvPr>
          <p:cNvSpPr>
            <a:spLocks noGrp="1"/>
          </p:cNvSpPr>
          <p:nvPr>
            <p:ph type="title"/>
          </p:nvPr>
        </p:nvSpPr>
        <p:spPr>
          <a:xfrm>
            <a:off x="457200" y="300033"/>
            <a:ext cx="8229600" cy="1143200"/>
          </a:xfrm>
        </p:spPr>
        <p:txBody>
          <a:bodyPr anchor="ctr" anchorCtr="0"/>
          <a:lstStyle/>
          <a:p>
            <a:endParaRPr lang="en-US" dirty="0"/>
          </a:p>
        </p:txBody>
      </p:sp>
      <p:sp>
        <p:nvSpPr>
          <p:cNvPr id="3" name="Text Placeholder 2">
            <a:extLst>
              <a:ext uri="{FF2B5EF4-FFF2-40B4-BE49-F238E27FC236}">
                <a16:creationId xmlns:a16="http://schemas.microsoft.com/office/drawing/2014/main" id="{1FED3E5D-ECE3-5C46-A86A-DD03700B43F2}"/>
              </a:ext>
            </a:extLst>
          </p:cNvPr>
          <p:cNvSpPr>
            <a:spLocks noGrp="1"/>
          </p:cNvSpPr>
          <p:nvPr>
            <p:ph type="body" idx="1"/>
          </p:nvPr>
        </p:nvSpPr>
        <p:spPr>
          <a:xfrm>
            <a:off x="457200" y="1638300"/>
            <a:ext cx="8229600" cy="4533900"/>
          </a:xfrm>
        </p:spPr>
        <p:txBody>
          <a:bodyPr/>
          <a:lstStyle/>
          <a:p>
            <a:endParaRPr lang="en-US" dirty="0"/>
          </a:p>
        </p:txBody>
      </p:sp>
      <p:pic>
        <p:nvPicPr>
          <p:cNvPr id="5" name="Picture 5">
            <a:extLst>
              <a:ext uri="{FF2B5EF4-FFF2-40B4-BE49-F238E27FC236}">
                <a16:creationId xmlns:a16="http://schemas.microsoft.com/office/drawing/2014/main" id="{79E35B97-11A4-D141-95F3-6A73554497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3613" y="58435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218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D46A-791F-0444-8BF3-F898D45BE95C}"/>
              </a:ext>
            </a:extLst>
          </p:cNvPr>
          <p:cNvSpPr>
            <a:spLocks noGrp="1"/>
          </p:cNvSpPr>
          <p:nvPr>
            <p:ph type="title"/>
          </p:nvPr>
        </p:nvSpPr>
        <p:spPr/>
        <p:txBody>
          <a:bodyPr anchor="ctr"/>
          <a:lstStyle/>
          <a:p>
            <a:r>
              <a:rPr lang="en-US" sz="4000" dirty="0"/>
              <a:t>Assignments for EDU</a:t>
            </a:r>
          </a:p>
        </p:txBody>
      </p:sp>
      <p:sp>
        <p:nvSpPr>
          <p:cNvPr id="3" name="Content Placeholder 2">
            <a:extLst>
              <a:ext uri="{FF2B5EF4-FFF2-40B4-BE49-F238E27FC236}">
                <a16:creationId xmlns:a16="http://schemas.microsoft.com/office/drawing/2014/main" id="{D848B305-5EE4-E842-8613-59C94C499369}"/>
              </a:ext>
            </a:extLst>
          </p:cNvPr>
          <p:cNvSpPr>
            <a:spLocks noGrp="1"/>
          </p:cNvSpPr>
          <p:nvPr>
            <p:ph idx="1"/>
          </p:nvPr>
        </p:nvSpPr>
        <p:spPr/>
        <p:txBody>
          <a:bodyPr/>
          <a:lstStyle/>
          <a:p>
            <a:r>
              <a:rPr lang="en-US" dirty="0"/>
              <a:t>Upload a Teacher Draft Table with at least 4 terms. </a:t>
            </a:r>
          </a:p>
          <a:p>
            <a:pPr lvl="1"/>
            <a:r>
              <a:rPr lang="en-US" dirty="0"/>
              <a:t>You can use terms from your content area or terms on the next slide</a:t>
            </a:r>
          </a:p>
          <a:p>
            <a:pPr lvl="1"/>
            <a:r>
              <a:rPr lang="en-US" dirty="0"/>
              <a:t>You can work with a partner or individually, but all participants must upload a Draft Device</a:t>
            </a:r>
          </a:p>
          <a:p>
            <a:pPr lvl="1"/>
            <a:endParaRPr lang="en-US" dirty="0"/>
          </a:p>
          <a:p>
            <a:r>
              <a:rPr lang="en-US" dirty="0"/>
              <a:t>Knowledge Check</a:t>
            </a:r>
          </a:p>
          <a:p>
            <a:pPr lvl="1"/>
            <a:r>
              <a:rPr lang="en-US" dirty="0"/>
              <a:t>You can work with a partner or individually.  This is OPEN notes… Feel free to use the PowerPoint (which I will drop in the chat box) and is in the LiveBinder</a:t>
            </a:r>
          </a:p>
          <a:p>
            <a:pPr lvl="1"/>
            <a:r>
              <a:rPr lang="en-US" dirty="0"/>
              <a:t>Master is 80% or higher.  </a:t>
            </a:r>
          </a:p>
        </p:txBody>
      </p:sp>
    </p:spTree>
    <p:extLst>
      <p:ext uri="{BB962C8B-B14F-4D97-AF65-F5344CB8AC3E}">
        <p14:creationId xmlns:p14="http://schemas.microsoft.com/office/powerpoint/2010/main" val="251539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9A58E32-381A-6340-9313-5D9560B369DF}"/>
              </a:ext>
            </a:extLst>
          </p:cNvPr>
          <p:cNvSpPr>
            <a:spLocks noGrp="1" noChangeArrowheads="1"/>
          </p:cNvSpPr>
          <p:nvPr>
            <p:ph type="title"/>
          </p:nvPr>
        </p:nvSpPr>
        <p:spPr>
          <a:xfrm>
            <a:off x="0" y="523875"/>
            <a:ext cx="9144000" cy="762000"/>
          </a:xfrm>
        </p:spPr>
        <p:txBody>
          <a:bodyPr/>
          <a:lstStyle/>
          <a:p>
            <a:pPr eaLnBrk="1" hangingPunct="1"/>
            <a:r>
              <a:rPr lang="en-US" altLang="en-US" sz="3600"/>
              <a:t>Where the LINCing Routine </a:t>
            </a:r>
            <a:br>
              <a:rPr lang="en-US" altLang="en-US" sz="3600"/>
            </a:br>
            <a:r>
              <a:rPr lang="en-US" altLang="en-US" sz="3600"/>
              <a:t>Should Be Used and by Whom</a:t>
            </a:r>
          </a:p>
        </p:txBody>
      </p:sp>
      <p:sp>
        <p:nvSpPr>
          <p:cNvPr id="38915" name="Rectangle 3">
            <a:extLst>
              <a:ext uri="{FF2B5EF4-FFF2-40B4-BE49-F238E27FC236}">
                <a16:creationId xmlns:a16="http://schemas.microsoft.com/office/drawing/2014/main" id="{B85796FF-C2D3-2D4F-9CAA-57FA446F78FB}"/>
              </a:ext>
            </a:extLst>
          </p:cNvPr>
          <p:cNvSpPr>
            <a:spLocks noGrp="1" noChangeArrowheads="1"/>
          </p:cNvSpPr>
          <p:nvPr>
            <p:ph type="body" idx="1"/>
          </p:nvPr>
        </p:nvSpPr>
        <p:spPr>
          <a:xfrm>
            <a:off x="971550" y="1747838"/>
            <a:ext cx="7150100" cy="3281362"/>
          </a:xfrm>
        </p:spPr>
        <p:txBody>
          <a:bodyPr/>
          <a:lstStyle/>
          <a:p>
            <a:pPr eaLnBrk="1" hangingPunct="1">
              <a:lnSpc>
                <a:spcPct val="125000"/>
              </a:lnSpc>
              <a:spcBef>
                <a:spcPct val="50000"/>
              </a:spcBef>
            </a:pPr>
            <a:r>
              <a:rPr lang="en-US" altLang="en-US" sz="2800" dirty="0"/>
              <a:t>Within the context of a general education classroom in which a diverse group of students is enrolled (e.g., biology or history). </a:t>
            </a:r>
          </a:p>
          <a:p>
            <a:pPr eaLnBrk="1" hangingPunct="1">
              <a:lnSpc>
                <a:spcPct val="125000"/>
              </a:lnSpc>
              <a:spcBef>
                <a:spcPct val="50000"/>
              </a:spcBef>
            </a:pPr>
            <a:r>
              <a:rPr lang="en-US" altLang="en-US" sz="2800" dirty="0"/>
              <a:t>Teachers of subject-area classes. </a:t>
            </a:r>
          </a:p>
        </p:txBody>
      </p:sp>
      <p:pic>
        <p:nvPicPr>
          <p:cNvPr id="38916" name="Picture 5">
            <a:extLst>
              <a:ext uri="{FF2B5EF4-FFF2-40B4-BE49-F238E27FC236}">
                <a16:creationId xmlns:a16="http://schemas.microsoft.com/office/drawing/2014/main" id="{EFD8DFFC-7344-1D4C-9D24-30F0E9ED69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39B54C91-573E-C74D-8776-30CE8AC3B3BB}"/>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410103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849E751-5F00-DD41-A70B-79C17F0DDADB}"/>
              </a:ext>
            </a:extLst>
          </p:cNvPr>
          <p:cNvSpPr>
            <a:spLocks noGrp="1" noChangeArrowheads="1"/>
          </p:cNvSpPr>
          <p:nvPr>
            <p:ph type="title"/>
          </p:nvPr>
        </p:nvSpPr>
        <p:spPr>
          <a:xfrm>
            <a:off x="0" y="531813"/>
            <a:ext cx="9144000" cy="762000"/>
          </a:xfrm>
        </p:spPr>
        <p:txBody>
          <a:bodyPr/>
          <a:lstStyle/>
          <a:p>
            <a:pPr eaLnBrk="1" hangingPunct="1"/>
            <a:r>
              <a:rPr lang="en-US" altLang="en-US" sz="3600"/>
              <a:t>Where the LINCS Strategy </a:t>
            </a:r>
            <a:br>
              <a:rPr lang="en-US" altLang="en-US" sz="3600"/>
            </a:br>
            <a:r>
              <a:rPr lang="en-US" altLang="en-US" sz="3600"/>
              <a:t>Should Be Taught and by Whom</a:t>
            </a:r>
          </a:p>
        </p:txBody>
      </p:sp>
      <p:sp>
        <p:nvSpPr>
          <p:cNvPr id="39939" name="Rectangle 3">
            <a:extLst>
              <a:ext uri="{FF2B5EF4-FFF2-40B4-BE49-F238E27FC236}">
                <a16:creationId xmlns:a16="http://schemas.microsoft.com/office/drawing/2014/main" id="{F8FCE32A-2EB6-784B-8F57-6EC280964F08}"/>
              </a:ext>
            </a:extLst>
          </p:cNvPr>
          <p:cNvSpPr>
            <a:spLocks noGrp="1" noChangeArrowheads="1"/>
          </p:cNvSpPr>
          <p:nvPr>
            <p:ph type="body" idx="1"/>
          </p:nvPr>
        </p:nvSpPr>
        <p:spPr>
          <a:xfrm>
            <a:off x="971550" y="1747838"/>
            <a:ext cx="7150100" cy="3281362"/>
          </a:xfrm>
        </p:spPr>
        <p:txBody>
          <a:bodyPr/>
          <a:lstStyle/>
          <a:p>
            <a:pPr eaLnBrk="1" hangingPunct="1">
              <a:lnSpc>
                <a:spcPct val="125000"/>
              </a:lnSpc>
              <a:spcBef>
                <a:spcPct val="50000"/>
              </a:spcBef>
            </a:pPr>
            <a:r>
              <a:rPr lang="en-US" altLang="en-US" sz="2800" dirty="0"/>
              <a:t>In small classes where intensive types of instruction can take place. </a:t>
            </a:r>
          </a:p>
          <a:p>
            <a:pPr eaLnBrk="1" hangingPunct="1">
              <a:lnSpc>
                <a:spcPct val="125000"/>
              </a:lnSpc>
              <a:spcBef>
                <a:spcPct val="50000"/>
              </a:spcBef>
            </a:pPr>
            <a:r>
              <a:rPr lang="en-US" altLang="en-US" sz="2800" dirty="0"/>
              <a:t>Support teachers (e.g., special education teachers, study skills teachers).</a:t>
            </a:r>
          </a:p>
          <a:p>
            <a:pPr eaLnBrk="1" hangingPunct="1">
              <a:lnSpc>
                <a:spcPct val="125000"/>
              </a:lnSpc>
              <a:spcBef>
                <a:spcPct val="50000"/>
              </a:spcBef>
            </a:pPr>
            <a:endParaRPr lang="en-US" altLang="en-US" sz="2800" dirty="0"/>
          </a:p>
        </p:txBody>
      </p:sp>
      <p:pic>
        <p:nvPicPr>
          <p:cNvPr id="39940" name="Picture 5">
            <a:extLst>
              <a:ext uri="{FF2B5EF4-FFF2-40B4-BE49-F238E27FC236}">
                <a16:creationId xmlns:a16="http://schemas.microsoft.com/office/drawing/2014/main" id="{E9A11574-59E6-DB49-93F7-FEBB391AA1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88473237-1CFC-F341-A5D6-6FFF8FE1516E}"/>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412409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AE22E0C-9CEF-1046-89F1-28CE456B3602}"/>
              </a:ext>
            </a:extLst>
          </p:cNvPr>
          <p:cNvSpPr>
            <a:spLocks noGrp="1" noChangeArrowheads="1"/>
          </p:cNvSpPr>
          <p:nvPr>
            <p:ph type="title"/>
          </p:nvPr>
        </p:nvSpPr>
        <p:spPr>
          <a:xfrm>
            <a:off x="896938" y="533400"/>
            <a:ext cx="7505700" cy="762000"/>
          </a:xfrm>
        </p:spPr>
        <p:txBody>
          <a:bodyPr/>
          <a:lstStyle/>
          <a:p>
            <a:pPr eaLnBrk="1" hangingPunct="1"/>
            <a:r>
              <a:rPr lang="en-US" altLang="en-US" sz="4400" dirty="0"/>
              <a:t>Components of </a:t>
            </a:r>
            <a:br>
              <a:rPr lang="en-US" altLang="en-US" sz="4400" dirty="0"/>
            </a:br>
            <a:r>
              <a:rPr lang="en-US" altLang="en-US" sz="4400" dirty="0"/>
              <a:t>the </a:t>
            </a:r>
            <a:r>
              <a:rPr lang="en-US" altLang="en-US" sz="4400" dirty="0" err="1"/>
              <a:t>LINCing</a:t>
            </a:r>
            <a:r>
              <a:rPr lang="en-US" altLang="en-US" sz="4400" dirty="0"/>
              <a:t> Routine</a:t>
            </a:r>
          </a:p>
        </p:txBody>
      </p:sp>
      <p:sp>
        <p:nvSpPr>
          <p:cNvPr id="45059" name="Rectangle 3">
            <a:extLst>
              <a:ext uri="{FF2B5EF4-FFF2-40B4-BE49-F238E27FC236}">
                <a16:creationId xmlns:a16="http://schemas.microsoft.com/office/drawing/2014/main" id="{5D59DDA0-67F4-814C-ADBE-A64EC73261E8}"/>
              </a:ext>
            </a:extLst>
          </p:cNvPr>
          <p:cNvSpPr>
            <a:spLocks noGrp="1" noChangeArrowheads="1"/>
          </p:cNvSpPr>
          <p:nvPr>
            <p:ph type="body" idx="1"/>
          </p:nvPr>
        </p:nvSpPr>
        <p:spPr>
          <a:xfrm>
            <a:off x="971550" y="1980917"/>
            <a:ext cx="7760074" cy="3281362"/>
          </a:xfrm>
        </p:spPr>
        <p:txBody>
          <a:bodyPr/>
          <a:lstStyle/>
          <a:p>
            <a:pPr eaLnBrk="1" hangingPunct="1"/>
            <a:r>
              <a:rPr lang="en-US" altLang="en-US" sz="4000" dirty="0">
                <a:solidFill>
                  <a:schemeClr val="bg1"/>
                </a:solidFill>
              </a:rPr>
              <a:t>The LINCS Table</a:t>
            </a:r>
          </a:p>
          <a:p>
            <a:pPr eaLnBrk="1" hangingPunct="1"/>
            <a:r>
              <a:rPr lang="en-US" altLang="en-US" sz="4000" dirty="0">
                <a:solidFill>
                  <a:schemeClr val="bg1"/>
                </a:solidFill>
              </a:rPr>
              <a:t>The LINCS Steps*</a:t>
            </a:r>
          </a:p>
          <a:p>
            <a:pPr eaLnBrk="1" hangingPunct="1"/>
            <a:r>
              <a:rPr lang="en-US" altLang="en-US" sz="4000" dirty="0">
                <a:solidFill>
                  <a:schemeClr val="bg1"/>
                </a:solidFill>
              </a:rPr>
              <a:t>The Cue-Do-Review Sequence</a:t>
            </a:r>
            <a:endParaRPr lang="en-US" altLang="en-US" sz="2800" dirty="0">
              <a:solidFill>
                <a:schemeClr val="bg1"/>
              </a:solidFill>
            </a:endParaRPr>
          </a:p>
          <a:p>
            <a:pPr eaLnBrk="1" hangingPunct="1"/>
            <a:endParaRPr lang="en-US" altLang="en-US" sz="2800" dirty="0">
              <a:solidFill>
                <a:schemeClr val="bg1"/>
              </a:solidFill>
            </a:endParaRPr>
          </a:p>
          <a:p>
            <a:pPr eaLnBrk="1" hangingPunct="1">
              <a:buFontTx/>
              <a:buNone/>
            </a:pPr>
            <a:r>
              <a:rPr lang="en-US" altLang="en-US" sz="1400" dirty="0">
                <a:solidFill>
                  <a:schemeClr val="bg1"/>
                </a:solidFill>
              </a:rPr>
              <a:t>	</a:t>
            </a:r>
            <a:r>
              <a:rPr lang="en-US" altLang="en-US" sz="1800" dirty="0">
                <a:solidFill>
                  <a:schemeClr val="bg1"/>
                </a:solidFill>
              </a:rPr>
              <a:t>*In all other Content Enhancement manuals, these instructional procedures are referred to as the </a:t>
            </a:r>
            <a:r>
              <a:rPr lang="ja-JP" altLang="en-US" sz="1800">
                <a:solidFill>
                  <a:schemeClr val="bg1"/>
                </a:solidFill>
              </a:rPr>
              <a:t>“</a:t>
            </a:r>
            <a:r>
              <a:rPr lang="en-US" altLang="ja-JP" sz="1800" dirty="0" err="1">
                <a:solidFill>
                  <a:schemeClr val="bg1"/>
                </a:solidFill>
              </a:rPr>
              <a:t>LINCing</a:t>
            </a:r>
            <a:r>
              <a:rPr lang="en-US" altLang="ja-JP" sz="1800" dirty="0">
                <a:solidFill>
                  <a:schemeClr val="bg1"/>
                </a:solidFill>
              </a:rPr>
              <a:t> Steps.</a:t>
            </a:r>
            <a:r>
              <a:rPr lang="ja-JP" altLang="en-US" sz="1800">
                <a:solidFill>
                  <a:schemeClr val="bg1"/>
                </a:solidFill>
              </a:rPr>
              <a:t>”</a:t>
            </a:r>
            <a:r>
              <a:rPr lang="en-US" altLang="ja-JP" sz="1800" dirty="0">
                <a:solidFill>
                  <a:schemeClr val="bg1"/>
                </a:solidFill>
              </a:rPr>
              <a:t> This name has been changed for this manual to eliminate any confusion that might arise between the instructional procedures themselves (the LINCS Steps) and the name of this routine, the </a:t>
            </a:r>
            <a:r>
              <a:rPr lang="en-US" altLang="ja-JP" sz="1800" dirty="0" err="1">
                <a:solidFill>
                  <a:schemeClr val="bg1"/>
                </a:solidFill>
              </a:rPr>
              <a:t>LINCing</a:t>
            </a:r>
            <a:r>
              <a:rPr lang="en-US" altLang="ja-JP" sz="1800" dirty="0">
                <a:solidFill>
                  <a:schemeClr val="bg1"/>
                </a:solidFill>
              </a:rPr>
              <a:t> Routine. </a:t>
            </a:r>
            <a:endParaRPr lang="en-US" altLang="en-US" sz="1400" dirty="0">
              <a:solidFill>
                <a:schemeClr val="bg1"/>
              </a:solidFill>
            </a:endParaRPr>
          </a:p>
        </p:txBody>
      </p:sp>
      <p:pic>
        <p:nvPicPr>
          <p:cNvPr id="45060" name="Picture 5">
            <a:extLst>
              <a:ext uri="{FF2B5EF4-FFF2-40B4-BE49-F238E27FC236}">
                <a16:creationId xmlns:a16="http://schemas.microsoft.com/office/drawing/2014/main" id="{93D50182-1274-574C-A5C2-54FB3C7CEF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5868988"/>
            <a:ext cx="16351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28C3A39C-AE7C-8640-824E-EC2C2CDD3727}"/>
              </a:ext>
            </a:extLst>
          </p:cNvPr>
          <p:cNvSpPr txBox="1">
            <a:spLocks/>
          </p:cNvSpPr>
          <p:nvPr/>
        </p:nvSpPr>
        <p:spPr>
          <a:xfrm>
            <a:off x="2667000" y="6561234"/>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1pPr>
            <a:lvl2pPr marL="742950" marR="0" lvl="1" indent="-28575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2pPr>
            <a:lvl3pPr marL="1143000" marR="0" lvl="2"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3pPr>
            <a:lvl4pPr marL="1600200" marR="0" lvl="3"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4pPr>
            <a:lvl5pPr marL="2057400" marR="0" lvl="4" indent="-228600" algn="l" rtl="0">
              <a:lnSpc>
                <a:spcPct val="100000"/>
              </a:lnSpc>
              <a:spcBef>
                <a:spcPts val="0"/>
              </a:spcBef>
              <a:spcAft>
                <a:spcPts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400" b="0" i="0" u="none" strike="noStrike" cap="none">
                <a:solidFill>
                  <a:srgbClr val="000000"/>
                </a:solidFill>
                <a:latin typeface="Times New Roman" panose="02020603050405020304" pitchFamily="18" charset="0"/>
                <a:ea typeface="ＭＳ Ｐゴシック" panose="020B0600070205080204" pitchFamily="34" charset="-128"/>
                <a:cs typeface="Arial"/>
                <a:sym typeface="Arial"/>
              </a:defRPr>
            </a:lvl9pPr>
          </a:lstStyle>
          <a:p>
            <a:pPr eaLnBrk="0" fontAlgn="base" hangingPunct="0">
              <a:spcBef>
                <a:spcPct val="0"/>
              </a:spcBef>
              <a:spcAft>
                <a:spcPct val="0"/>
              </a:spcAft>
              <a:buClrTx/>
              <a:buFontTx/>
              <a:buNone/>
            </a:pPr>
            <a:r>
              <a:rPr lang="en-US" altLang="en-US" sz="1000" kern="1200" dirty="0">
                <a:solidFill>
                  <a:schemeClr val="bg1"/>
                </a:solidFill>
                <a:latin typeface="Arial" panose="020B0604020202020204" pitchFamily="34" charset="0"/>
              </a:rPr>
              <a:t>University of Kansas Center for Research on Learning  2019</a:t>
            </a:r>
          </a:p>
        </p:txBody>
      </p:sp>
    </p:spTree>
    <p:extLst>
      <p:ext uri="{BB962C8B-B14F-4D97-AF65-F5344CB8AC3E}">
        <p14:creationId xmlns:p14="http://schemas.microsoft.com/office/powerpoint/2010/main" val="3713687371"/>
      </p:ext>
    </p:extLst>
  </p:cSld>
  <p:clrMapOvr>
    <a:masterClrMapping/>
  </p:clrMapOvr>
</p:sld>
</file>

<file path=ppt/theme/theme1.xml><?xml version="1.0" encoding="utf-8"?>
<a:theme xmlns:a="http://schemas.openxmlformats.org/drawingml/2006/main" name="Ursula template">
  <a:themeElements>
    <a:clrScheme name="Custom 347">
      <a:dk1>
        <a:srgbClr val="000000"/>
      </a:dk1>
      <a:lt1>
        <a:srgbClr val="FFFFFF"/>
      </a:lt1>
      <a:dk2>
        <a:srgbClr val="D1D8DF"/>
      </a:dk2>
      <a:lt2>
        <a:srgbClr val="4F565C"/>
      </a:lt2>
      <a:accent1>
        <a:srgbClr val="63A8DF"/>
      </a:accent1>
      <a:accent2>
        <a:srgbClr val="F8AF2C"/>
      </a:accent2>
      <a:accent3>
        <a:srgbClr val="B2DF4B"/>
      </a:accent3>
      <a:accent4>
        <a:srgbClr val="88D8E6"/>
      </a:accent4>
      <a:accent5>
        <a:srgbClr val="A693C9"/>
      </a:accent5>
      <a:accent6>
        <a:srgbClr val="F7826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7193</TotalTime>
  <Words>3633</Words>
  <Application>Microsoft Macintosh PowerPoint</Application>
  <PresentationFormat>On-screen Show (4:3)</PresentationFormat>
  <Paragraphs>731</Paragraphs>
  <Slides>67</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67</vt:i4>
      </vt:variant>
    </vt:vector>
  </HeadingPairs>
  <TitlesOfParts>
    <vt:vector size="77" baseType="lpstr">
      <vt:lpstr>Arial</vt:lpstr>
      <vt:lpstr>Calibri</vt:lpstr>
      <vt:lpstr>Calibri Light</vt:lpstr>
      <vt:lpstr>Sand</vt:lpstr>
      <vt:lpstr>Sniglet</vt:lpstr>
      <vt:lpstr>Times</vt:lpstr>
      <vt:lpstr>Times New Roman</vt:lpstr>
      <vt:lpstr>Walter Turncoat</vt:lpstr>
      <vt:lpstr>Ursula template</vt:lpstr>
      <vt:lpstr>Custom Design</vt:lpstr>
      <vt:lpstr>The Vocabulary LINCing Routine  The University of Kansas Center for Research on Learning</vt:lpstr>
      <vt:lpstr>PowerPoint Presentation</vt:lpstr>
      <vt:lpstr>The Results of the LINCing Routine on Student in Inclusive  General Education Classrooms</vt:lpstr>
      <vt:lpstr>More Research</vt:lpstr>
      <vt:lpstr>The Vocabulary LINCing Routine is …</vt:lpstr>
      <vt:lpstr>The Relationship Between the LINCing  Routine and the LINCS Strategy</vt:lpstr>
      <vt:lpstr>Where the LINCing Routine  Should Be Used and by Whom</vt:lpstr>
      <vt:lpstr>Where the LINCS Strategy  Should Be Taught and by Whom</vt:lpstr>
      <vt:lpstr>Components of  the LINCing Routine</vt:lpstr>
      <vt:lpstr>The Cue-Do-Review Sequence</vt:lpstr>
      <vt:lpstr>The Cue-Do-Review Sequence (cont.)</vt:lpstr>
      <vt:lpstr>The Cue-Do-Review Sequence (cont.)</vt:lpstr>
      <vt:lpstr>SMARTER Planning and Instructional Cycle</vt:lpstr>
      <vt:lpstr>The LINCS Table</vt:lpstr>
      <vt:lpstr>The LINCS Table</vt:lpstr>
      <vt:lpstr>The LINCS Table</vt:lpstr>
      <vt:lpstr>Section 1 of the LINCS Table</vt:lpstr>
      <vt:lpstr>Section 2 of the LINCS Table</vt:lpstr>
      <vt:lpstr>Section 3 of the LINCS Table</vt:lpstr>
      <vt:lpstr>An Effective Reminding Word</vt:lpstr>
      <vt:lpstr>An Effective Reminding Word (cont.)</vt:lpstr>
      <vt:lpstr>An Effective Reminding Word (cont.)</vt:lpstr>
      <vt:lpstr>Reminding Words</vt:lpstr>
      <vt:lpstr>Reminding Words</vt:lpstr>
      <vt:lpstr>Reminding Words</vt:lpstr>
      <vt:lpstr>Reminding Words</vt:lpstr>
      <vt:lpstr>Reminding Words</vt:lpstr>
      <vt:lpstr>Reminding Words – Example or Nonexample? Poll – Example/Non-Example</vt:lpstr>
      <vt:lpstr>Reminding Words – Example or Nonexample? Poll – Example/Non-Example</vt:lpstr>
      <vt:lpstr>Reminding Words – Example or Nonexample? Poll – Example/Non-Example</vt:lpstr>
      <vt:lpstr>Reminding Words – Example or Nonexample? Poll – Example/Non-Example</vt:lpstr>
      <vt:lpstr>Reminding Words – Your Turn</vt:lpstr>
      <vt:lpstr>Section 4 of the LINCS Table</vt:lpstr>
      <vt:lpstr>An Effective LINCing Story</vt:lpstr>
      <vt:lpstr>An Effective LINCing Story (cont.)</vt:lpstr>
      <vt:lpstr>An Effective LINCing Story (cont.)</vt:lpstr>
      <vt:lpstr>LINCing Story Examples &amp; Nonexample</vt:lpstr>
      <vt:lpstr>LINCing Story Examples &amp; Nonexample</vt:lpstr>
      <vt:lpstr>LINCing Story Examples &amp; Nonexample? Poll – Example/Non-Example</vt:lpstr>
      <vt:lpstr>LINCing Story Examples &amp; Nonexample? Poll – Example/Non-Example</vt:lpstr>
      <vt:lpstr>LINCing Story – Your Turn With a Partner, develop a LINCing story for this vocabulary term: shivaree</vt:lpstr>
      <vt:lpstr>Section 5 of the LINCS Table</vt:lpstr>
      <vt:lpstr>An Effective LINCing Picture</vt:lpstr>
      <vt:lpstr>An Effective LINCing Picture (cont.)</vt:lpstr>
      <vt:lpstr>Chain Analogy</vt:lpstr>
      <vt:lpstr>The LINCS Memory Chain</vt:lpstr>
      <vt:lpstr>The LINCS Steps</vt:lpstr>
      <vt:lpstr>Student Practice</vt:lpstr>
      <vt:lpstr>Student Practice (cont.)</vt:lpstr>
      <vt:lpstr>PowerPoint Presentation</vt:lpstr>
      <vt:lpstr>Let’s look at some LINCS Tables! In small groups, please score these Tables</vt:lpstr>
      <vt:lpstr>Checklist</vt:lpstr>
      <vt:lpstr>Video</vt:lpstr>
      <vt:lpstr>The LINCS Table</vt:lpstr>
      <vt:lpstr>The LINCS Table</vt:lpstr>
      <vt:lpstr>PowerPoint Presentation</vt:lpstr>
      <vt:lpstr>Device for EDU</vt:lpstr>
      <vt:lpstr>PowerPoint Presentation</vt:lpstr>
      <vt:lpstr>Get Ready!</vt:lpstr>
      <vt:lpstr>Get Set!</vt:lpstr>
      <vt:lpstr>Go!</vt:lpstr>
      <vt:lpstr>Go!</vt:lpstr>
      <vt:lpstr>Go!</vt:lpstr>
      <vt:lpstr>Students Win!</vt:lpstr>
      <vt:lpstr>You Win!</vt:lpstr>
      <vt:lpstr>PowerPoint Presentation</vt:lpstr>
      <vt:lpstr>Assignments for 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subject/>
  <dc:creator/>
  <cp:keywords/>
  <dc:description/>
  <cp:lastModifiedBy>Oakes Kimberlee</cp:lastModifiedBy>
  <cp:revision>97</cp:revision>
  <dcterms:modified xsi:type="dcterms:W3CDTF">2020-07-16T13:57:40Z</dcterms:modified>
  <cp:category/>
</cp:coreProperties>
</file>