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858000" cy="9144000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Times" panose="02020603050405020304" pitchFamily="18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obmoXq8TwO0J9WtU0J1qJ2eH2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A2F58E-4D7B-4737-B7B6-5AFA3573B75C}">
  <a:tblStyle styleId="{8DA2F58E-4D7B-4737-B7B6-5AFA3573B7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customschemas.google.com/relationships/presentationmetadata" Target="meta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6"/>
          <p:cNvGrpSpPr/>
          <p:nvPr/>
        </p:nvGrpSpPr>
        <p:grpSpPr>
          <a:xfrm>
            <a:off x="486561" y="100668"/>
            <a:ext cx="11484529" cy="6218554"/>
            <a:chOff x="368" y="340"/>
            <a:chExt cx="4949" cy="3481"/>
          </a:xfrm>
        </p:grpSpPr>
        <p:sp>
          <p:nvSpPr>
            <p:cNvPr id="615" name="Google Shape;615;p6"/>
            <p:cNvSpPr/>
            <p:nvPr/>
          </p:nvSpPr>
          <p:spPr>
            <a:xfrm>
              <a:off x="432" y="650"/>
              <a:ext cx="4806" cy="25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439" y="3150"/>
              <a:ext cx="4878" cy="671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2038" y="368"/>
              <a:ext cx="1536" cy="30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618" name="Google Shape;618;p6"/>
            <p:cNvGrpSpPr/>
            <p:nvPr/>
          </p:nvGrpSpPr>
          <p:grpSpPr>
            <a:xfrm>
              <a:off x="368" y="1512"/>
              <a:ext cx="1604" cy="1496"/>
              <a:chOff x="368" y="1512"/>
              <a:chExt cx="1604" cy="1496"/>
            </a:xfrm>
          </p:grpSpPr>
          <p:grpSp>
            <p:nvGrpSpPr>
              <p:cNvPr id="619" name="Google Shape;619;p6"/>
              <p:cNvGrpSpPr/>
              <p:nvPr/>
            </p:nvGrpSpPr>
            <p:grpSpPr>
              <a:xfrm>
                <a:off x="374" y="1512"/>
                <a:ext cx="1598" cy="384"/>
                <a:chOff x="374" y="1512"/>
                <a:chExt cx="1598" cy="384"/>
              </a:xfrm>
            </p:grpSpPr>
            <p:sp>
              <p:nvSpPr>
                <p:cNvPr id="620" name="Google Shape;620;p6"/>
                <p:cNvSpPr/>
                <p:nvPr/>
              </p:nvSpPr>
              <p:spPr>
                <a:xfrm>
                  <a:off x="436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6"/>
                <p:cNvSpPr/>
                <p:nvPr/>
              </p:nvSpPr>
              <p:spPr>
                <a:xfrm>
                  <a:off x="374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2" name="Google Shape;622;p6"/>
              <p:cNvGrpSpPr/>
              <p:nvPr/>
            </p:nvGrpSpPr>
            <p:grpSpPr>
              <a:xfrm>
                <a:off x="374" y="1928"/>
                <a:ext cx="1598" cy="500"/>
                <a:chOff x="374" y="1928"/>
                <a:chExt cx="1598" cy="5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436" y="1928"/>
                  <a:ext cx="1536" cy="5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374" y="2091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368" y="2520"/>
                <a:ext cx="1604" cy="488"/>
                <a:chOff x="368" y="2520"/>
                <a:chExt cx="1604" cy="488"/>
              </a:xfrm>
            </p:grpSpPr>
            <p:sp>
              <p:nvSpPr>
                <p:cNvPr id="626" name="Google Shape;626;p6"/>
                <p:cNvSpPr/>
                <p:nvPr/>
              </p:nvSpPr>
              <p:spPr>
                <a:xfrm>
                  <a:off x="436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6"/>
                <p:cNvSpPr/>
                <p:nvPr/>
              </p:nvSpPr>
              <p:spPr>
                <a:xfrm>
                  <a:off x="368" y="270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" name="Google Shape;628;p6"/>
            <p:cNvGrpSpPr/>
            <p:nvPr/>
          </p:nvGrpSpPr>
          <p:grpSpPr>
            <a:xfrm>
              <a:off x="2008" y="1512"/>
              <a:ext cx="1609" cy="1496"/>
              <a:chOff x="2008" y="1512"/>
              <a:chExt cx="1609" cy="1496"/>
            </a:xfrm>
          </p:grpSpPr>
          <p:grpSp>
            <p:nvGrpSpPr>
              <p:cNvPr id="629" name="Google Shape;629;p6"/>
              <p:cNvGrpSpPr/>
              <p:nvPr/>
            </p:nvGrpSpPr>
            <p:grpSpPr>
              <a:xfrm>
                <a:off x="2032" y="1512"/>
                <a:ext cx="1585" cy="384"/>
                <a:chOff x="2032" y="1512"/>
                <a:chExt cx="1585" cy="384"/>
              </a:xfrm>
            </p:grpSpPr>
            <p:sp>
              <p:nvSpPr>
                <p:cNvPr id="630" name="Google Shape;630;p6"/>
                <p:cNvSpPr/>
                <p:nvPr/>
              </p:nvSpPr>
              <p:spPr>
                <a:xfrm>
                  <a:off x="2081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6"/>
                <p:cNvSpPr/>
                <p:nvPr/>
              </p:nvSpPr>
              <p:spPr>
                <a:xfrm>
                  <a:off x="2032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2" name="Google Shape;632;p6"/>
              <p:cNvGrpSpPr/>
              <p:nvPr/>
            </p:nvGrpSpPr>
            <p:grpSpPr>
              <a:xfrm>
                <a:off x="2008" y="2016"/>
                <a:ext cx="1609" cy="384"/>
                <a:chOff x="2008" y="2016"/>
                <a:chExt cx="1609" cy="384"/>
              </a:xfrm>
            </p:grpSpPr>
            <p:sp>
              <p:nvSpPr>
                <p:cNvPr id="633" name="Google Shape;633;p6"/>
                <p:cNvSpPr/>
                <p:nvPr/>
              </p:nvSpPr>
              <p:spPr>
                <a:xfrm>
                  <a:off x="2081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6"/>
                <p:cNvSpPr/>
                <p:nvPr/>
              </p:nvSpPr>
              <p:spPr>
                <a:xfrm>
                  <a:off x="2008" y="2144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5" name="Google Shape;635;p6"/>
              <p:cNvGrpSpPr/>
              <p:nvPr/>
            </p:nvGrpSpPr>
            <p:grpSpPr>
              <a:xfrm>
                <a:off x="2008" y="2520"/>
                <a:ext cx="1609" cy="488"/>
                <a:chOff x="2008" y="2520"/>
                <a:chExt cx="1609" cy="488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2081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2008" y="270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8" name="Google Shape;638;p6"/>
            <p:cNvGrpSpPr/>
            <p:nvPr/>
          </p:nvGrpSpPr>
          <p:grpSpPr>
            <a:xfrm>
              <a:off x="3681" y="1512"/>
              <a:ext cx="1582" cy="1496"/>
              <a:chOff x="3681" y="1512"/>
              <a:chExt cx="1582" cy="1496"/>
            </a:xfrm>
          </p:grpSpPr>
          <p:grpSp>
            <p:nvGrpSpPr>
              <p:cNvPr id="639" name="Google Shape;639;p6"/>
              <p:cNvGrpSpPr/>
              <p:nvPr/>
            </p:nvGrpSpPr>
            <p:grpSpPr>
              <a:xfrm>
                <a:off x="3681" y="1512"/>
                <a:ext cx="1582" cy="384"/>
                <a:chOff x="3681" y="1512"/>
                <a:chExt cx="1582" cy="384"/>
              </a:xfrm>
            </p:grpSpPr>
            <p:sp>
              <p:nvSpPr>
                <p:cNvPr id="640" name="Google Shape;640;p6"/>
                <p:cNvSpPr/>
                <p:nvPr/>
              </p:nvSpPr>
              <p:spPr>
                <a:xfrm>
                  <a:off x="3727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6"/>
                <p:cNvSpPr/>
                <p:nvPr/>
              </p:nvSpPr>
              <p:spPr>
                <a:xfrm>
                  <a:off x="3681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2" name="Google Shape;642;p6"/>
              <p:cNvGrpSpPr/>
              <p:nvPr/>
            </p:nvGrpSpPr>
            <p:grpSpPr>
              <a:xfrm>
                <a:off x="3681" y="2016"/>
                <a:ext cx="1582" cy="384"/>
                <a:chOff x="3681" y="2016"/>
                <a:chExt cx="1582" cy="384"/>
              </a:xfrm>
            </p:grpSpPr>
            <p:sp>
              <p:nvSpPr>
                <p:cNvPr id="643" name="Google Shape;643;p6"/>
                <p:cNvSpPr/>
                <p:nvPr/>
              </p:nvSpPr>
              <p:spPr>
                <a:xfrm>
                  <a:off x="3727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6"/>
                <p:cNvSpPr/>
                <p:nvPr/>
              </p:nvSpPr>
              <p:spPr>
                <a:xfrm>
                  <a:off x="3681" y="2144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5" name="Google Shape;645;p6"/>
              <p:cNvGrpSpPr/>
              <p:nvPr/>
            </p:nvGrpSpPr>
            <p:grpSpPr>
              <a:xfrm>
                <a:off x="3681" y="2520"/>
                <a:ext cx="1582" cy="488"/>
                <a:chOff x="3681" y="2520"/>
                <a:chExt cx="1582" cy="488"/>
              </a:xfrm>
            </p:grpSpPr>
            <p:sp>
              <p:nvSpPr>
                <p:cNvPr id="646" name="Google Shape;646;p6"/>
                <p:cNvSpPr/>
                <p:nvPr/>
              </p:nvSpPr>
              <p:spPr>
                <a:xfrm>
                  <a:off x="3727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6"/>
                <p:cNvSpPr/>
                <p:nvPr/>
              </p:nvSpPr>
              <p:spPr>
                <a:xfrm>
                  <a:off x="3681" y="270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8" name="Google Shape;648;p6"/>
            <p:cNvGrpSpPr/>
            <p:nvPr/>
          </p:nvGrpSpPr>
          <p:grpSpPr>
            <a:xfrm>
              <a:off x="443" y="933"/>
              <a:ext cx="1536" cy="429"/>
              <a:chOff x="443" y="933"/>
              <a:chExt cx="1536" cy="429"/>
            </a:xfrm>
          </p:grpSpPr>
          <p:sp>
            <p:nvSpPr>
              <p:cNvPr id="649" name="Google Shape;649;p6"/>
              <p:cNvSpPr/>
              <p:nvPr/>
            </p:nvSpPr>
            <p:spPr>
              <a:xfrm>
                <a:off x="443" y="978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6"/>
              <p:cNvSpPr/>
              <p:nvPr/>
            </p:nvSpPr>
            <p:spPr>
              <a:xfrm>
                <a:off x="470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" name="Google Shape;651;p6"/>
            <p:cNvGrpSpPr/>
            <p:nvPr/>
          </p:nvGrpSpPr>
          <p:grpSpPr>
            <a:xfrm>
              <a:off x="2080" y="933"/>
              <a:ext cx="1536" cy="417"/>
              <a:chOff x="2080" y="933"/>
              <a:chExt cx="1536" cy="417"/>
            </a:xfrm>
          </p:grpSpPr>
          <p:sp>
            <p:nvSpPr>
              <p:cNvPr id="652" name="Google Shape;652;p6"/>
              <p:cNvSpPr/>
              <p:nvPr/>
            </p:nvSpPr>
            <p:spPr>
              <a:xfrm>
                <a:off x="2080" y="966"/>
                <a:ext cx="15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6"/>
              <p:cNvSpPr/>
              <p:nvPr/>
            </p:nvSpPr>
            <p:spPr>
              <a:xfrm>
                <a:off x="2107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4" name="Google Shape;654;p6"/>
            <p:cNvGrpSpPr/>
            <p:nvPr/>
          </p:nvGrpSpPr>
          <p:grpSpPr>
            <a:xfrm>
              <a:off x="3711" y="933"/>
              <a:ext cx="1536" cy="417"/>
              <a:chOff x="3711" y="933"/>
              <a:chExt cx="1536" cy="417"/>
            </a:xfrm>
          </p:grpSpPr>
          <p:sp>
            <p:nvSpPr>
              <p:cNvPr id="655" name="Google Shape;655;p6"/>
              <p:cNvSpPr/>
              <p:nvPr/>
            </p:nvSpPr>
            <p:spPr>
              <a:xfrm>
                <a:off x="3711" y="966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6"/>
              <p:cNvSpPr/>
              <p:nvPr/>
            </p:nvSpPr>
            <p:spPr>
              <a:xfrm>
                <a:off x="3745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7" name="Google Shape;657;p6"/>
            <p:cNvSpPr/>
            <p:nvPr/>
          </p:nvSpPr>
          <p:spPr>
            <a:xfrm>
              <a:off x="454" y="379"/>
              <a:ext cx="1514" cy="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FRAME Routine</a:t>
              </a:r>
              <a:endParaRPr/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2542" y="340"/>
              <a:ext cx="501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Topic</a:t>
              </a:r>
              <a:endParaRPr/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615" y="941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1</a:t>
              </a:r>
              <a:endParaRPr/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450" y="624"/>
              <a:ext cx="506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 about…</a:t>
              </a:r>
              <a:endParaRPr/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376" y="3000"/>
              <a:ext cx="3078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 What? (What’s important to understand about this?)</a:t>
              </a:r>
              <a:endParaRPr/>
            </a:p>
          </p:txBody>
        </p:sp>
        <p:sp>
          <p:nvSpPr>
            <p:cNvPr id="662" name="Google Shape;662;p6"/>
            <p:cNvSpPr/>
            <p:nvPr/>
          </p:nvSpPr>
          <p:spPr>
            <a:xfrm>
              <a:off x="726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663" name="Google Shape;663;p6"/>
            <p:cNvSpPr/>
            <p:nvPr/>
          </p:nvSpPr>
          <p:spPr>
            <a:xfrm>
              <a:off x="2265" y="933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2</a:t>
              </a:r>
              <a:endParaRPr/>
            </a:p>
          </p:txBody>
        </p:sp>
        <p:sp>
          <p:nvSpPr>
            <p:cNvPr id="664" name="Google Shape;664;p6"/>
            <p:cNvSpPr/>
            <p:nvPr/>
          </p:nvSpPr>
          <p:spPr>
            <a:xfrm>
              <a:off x="2363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665" name="Google Shape;665;p6"/>
            <p:cNvSpPr/>
            <p:nvPr/>
          </p:nvSpPr>
          <p:spPr>
            <a:xfrm>
              <a:off x="4024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3915" y="933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3</a:t>
              </a:r>
              <a:endParaRPr/>
            </a:p>
          </p:txBody>
        </p:sp>
      </p:grpSp>
      <p:sp>
        <p:nvSpPr>
          <p:cNvPr id="667" name="Google Shape;667;p6"/>
          <p:cNvSpPr txBox="1"/>
          <p:nvPr/>
        </p:nvSpPr>
        <p:spPr>
          <a:xfrm>
            <a:off x="1523722" y="684533"/>
            <a:ext cx="553716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locating and naming US territories around the world.</a:t>
            </a:r>
            <a:endParaRPr/>
          </a:p>
        </p:txBody>
      </p:sp>
      <p:sp>
        <p:nvSpPr>
          <p:cNvPr id="668" name="Google Shape;668;p6"/>
          <p:cNvSpPr txBox="1"/>
          <p:nvPr/>
        </p:nvSpPr>
        <p:spPr>
          <a:xfrm>
            <a:off x="723260" y="5064664"/>
            <a:ext cx="1143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short,</a:t>
            </a:r>
            <a:endParaRPr/>
          </a:p>
        </p:txBody>
      </p:sp>
      <p:sp>
        <p:nvSpPr>
          <p:cNvPr id="669" name="Google Shape;669;p6"/>
          <p:cNvSpPr txBox="1"/>
          <p:nvPr/>
        </p:nvSpPr>
        <p:spPr>
          <a:xfrm>
            <a:off x="4768604" y="220603"/>
            <a:ext cx="23889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 territories</a:t>
            </a:r>
            <a:endParaRPr/>
          </a:p>
        </p:txBody>
      </p:sp>
      <p:sp>
        <p:nvSpPr>
          <p:cNvPr id="670" name="Google Shape;670;p6"/>
          <p:cNvSpPr txBox="1"/>
          <p:nvPr/>
        </p:nvSpPr>
        <p:spPr>
          <a:xfrm>
            <a:off x="1137203" y="1368840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North America.</a:t>
            </a:r>
            <a:endParaRPr/>
          </a:p>
        </p:txBody>
      </p:sp>
      <p:sp>
        <p:nvSpPr>
          <p:cNvPr id="671" name="Google Shape;671;p6"/>
          <p:cNvSpPr txBox="1"/>
          <p:nvPr/>
        </p:nvSpPr>
        <p:spPr>
          <a:xfrm>
            <a:off x="5060162" y="1365367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the Pacific Ocean.</a:t>
            </a:r>
            <a:endParaRPr/>
          </a:p>
        </p:txBody>
      </p:sp>
      <p:sp>
        <p:nvSpPr>
          <p:cNvPr id="672" name="Google Shape;672;p6"/>
          <p:cNvSpPr txBox="1"/>
          <p:nvPr/>
        </p:nvSpPr>
        <p:spPr>
          <a:xfrm>
            <a:off x="8867938" y="1371021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the Caribbean Sea.</a:t>
            </a:r>
            <a:endParaRPr/>
          </a:p>
        </p:txBody>
      </p:sp>
      <p:sp>
        <p:nvSpPr>
          <p:cNvPr id="673" name="Google Shape;673;p6"/>
          <p:cNvSpPr/>
          <p:nvPr/>
        </p:nvSpPr>
        <p:spPr>
          <a:xfrm>
            <a:off x="8550852" y="56243"/>
            <a:ext cx="315772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________________________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   ______________ Period ____</a:t>
            </a:r>
            <a:endParaRPr/>
          </a:p>
        </p:txBody>
      </p:sp>
      <p:sp>
        <p:nvSpPr>
          <p:cNvPr id="674" name="Google Shape;674;p6"/>
          <p:cNvSpPr txBox="1"/>
          <p:nvPr/>
        </p:nvSpPr>
        <p:spPr>
          <a:xfrm>
            <a:off x="537549" y="6278134"/>
            <a:ext cx="774382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Extend your thinking:  Why is it important for the US to have territories?</a:t>
            </a: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7"/>
          <p:cNvGrpSpPr/>
          <p:nvPr/>
        </p:nvGrpSpPr>
        <p:grpSpPr>
          <a:xfrm>
            <a:off x="1282800" y="365050"/>
            <a:ext cx="9867625" cy="5874025"/>
            <a:chOff x="432" y="340"/>
            <a:chExt cx="4908" cy="3476"/>
          </a:xfrm>
        </p:grpSpPr>
        <p:sp>
          <p:nvSpPr>
            <p:cNvPr id="680" name="Google Shape;680;p7"/>
            <p:cNvSpPr/>
            <p:nvPr/>
          </p:nvSpPr>
          <p:spPr>
            <a:xfrm>
              <a:off x="432" y="650"/>
              <a:ext cx="4806" cy="256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62" y="3145"/>
              <a:ext cx="4878" cy="671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2038" y="368"/>
              <a:ext cx="1536" cy="30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683" name="Google Shape;683;p7"/>
            <p:cNvGrpSpPr/>
            <p:nvPr/>
          </p:nvGrpSpPr>
          <p:grpSpPr>
            <a:xfrm>
              <a:off x="436" y="1512"/>
              <a:ext cx="1603" cy="1496"/>
              <a:chOff x="436" y="1512"/>
              <a:chExt cx="1603" cy="1496"/>
            </a:xfrm>
          </p:grpSpPr>
          <p:grpSp>
            <p:nvGrpSpPr>
              <p:cNvPr id="684" name="Google Shape;684;p7"/>
              <p:cNvGrpSpPr/>
              <p:nvPr/>
            </p:nvGrpSpPr>
            <p:grpSpPr>
              <a:xfrm>
                <a:off x="436" y="1512"/>
                <a:ext cx="1603" cy="384"/>
                <a:chOff x="436" y="1512"/>
                <a:chExt cx="1603" cy="384"/>
              </a:xfrm>
            </p:grpSpPr>
            <p:sp>
              <p:nvSpPr>
                <p:cNvPr id="685" name="Google Shape;685;p7"/>
                <p:cNvSpPr/>
                <p:nvPr/>
              </p:nvSpPr>
              <p:spPr>
                <a:xfrm>
                  <a:off x="436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7"/>
                <p:cNvSpPr/>
                <p:nvPr/>
              </p:nvSpPr>
              <p:spPr>
                <a:xfrm>
                  <a:off x="1911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7" name="Google Shape;687;p7"/>
              <p:cNvGrpSpPr/>
              <p:nvPr/>
            </p:nvGrpSpPr>
            <p:grpSpPr>
              <a:xfrm>
                <a:off x="436" y="1928"/>
                <a:ext cx="1603" cy="500"/>
                <a:chOff x="436" y="1928"/>
                <a:chExt cx="1603" cy="500"/>
              </a:xfrm>
            </p:grpSpPr>
            <p:sp>
              <p:nvSpPr>
                <p:cNvPr id="688" name="Google Shape;688;p7"/>
                <p:cNvSpPr/>
                <p:nvPr/>
              </p:nvSpPr>
              <p:spPr>
                <a:xfrm>
                  <a:off x="436" y="1928"/>
                  <a:ext cx="1536" cy="500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7"/>
                <p:cNvSpPr/>
                <p:nvPr/>
              </p:nvSpPr>
              <p:spPr>
                <a:xfrm>
                  <a:off x="1911" y="2144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0" name="Google Shape;690;p7"/>
              <p:cNvGrpSpPr/>
              <p:nvPr/>
            </p:nvGrpSpPr>
            <p:grpSpPr>
              <a:xfrm>
                <a:off x="436" y="2520"/>
                <a:ext cx="1603" cy="488"/>
                <a:chOff x="436" y="2520"/>
                <a:chExt cx="1603" cy="488"/>
              </a:xfrm>
            </p:grpSpPr>
            <p:sp>
              <p:nvSpPr>
                <p:cNvPr id="691" name="Google Shape;691;p7"/>
                <p:cNvSpPr/>
                <p:nvPr/>
              </p:nvSpPr>
              <p:spPr>
                <a:xfrm>
                  <a:off x="436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7"/>
                <p:cNvSpPr/>
                <p:nvPr/>
              </p:nvSpPr>
              <p:spPr>
                <a:xfrm>
                  <a:off x="1911" y="2648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3" name="Google Shape;693;p7"/>
            <p:cNvGrpSpPr/>
            <p:nvPr/>
          </p:nvGrpSpPr>
          <p:grpSpPr>
            <a:xfrm>
              <a:off x="2081" y="1512"/>
              <a:ext cx="1603" cy="1496"/>
              <a:chOff x="2081" y="1512"/>
              <a:chExt cx="1603" cy="1496"/>
            </a:xfrm>
          </p:grpSpPr>
          <p:grpSp>
            <p:nvGrpSpPr>
              <p:cNvPr id="694" name="Google Shape;694;p7"/>
              <p:cNvGrpSpPr/>
              <p:nvPr/>
            </p:nvGrpSpPr>
            <p:grpSpPr>
              <a:xfrm>
                <a:off x="2081" y="1512"/>
                <a:ext cx="1603" cy="384"/>
                <a:chOff x="2081" y="1512"/>
                <a:chExt cx="1603" cy="384"/>
              </a:xfrm>
            </p:grpSpPr>
            <p:sp>
              <p:nvSpPr>
                <p:cNvPr id="695" name="Google Shape;695;p7"/>
                <p:cNvSpPr/>
                <p:nvPr/>
              </p:nvSpPr>
              <p:spPr>
                <a:xfrm>
                  <a:off x="2081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7"/>
                <p:cNvSpPr/>
                <p:nvPr/>
              </p:nvSpPr>
              <p:spPr>
                <a:xfrm>
                  <a:off x="3556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97" name="Google Shape;697;p7"/>
              <p:cNvGrpSpPr/>
              <p:nvPr/>
            </p:nvGrpSpPr>
            <p:grpSpPr>
              <a:xfrm>
                <a:off x="2081" y="2016"/>
                <a:ext cx="1603" cy="384"/>
                <a:chOff x="2081" y="2016"/>
                <a:chExt cx="1603" cy="384"/>
              </a:xfrm>
            </p:grpSpPr>
            <p:sp>
              <p:nvSpPr>
                <p:cNvPr id="698" name="Google Shape;698;p7"/>
                <p:cNvSpPr/>
                <p:nvPr/>
              </p:nvSpPr>
              <p:spPr>
                <a:xfrm>
                  <a:off x="2081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7"/>
                <p:cNvSpPr/>
                <p:nvPr/>
              </p:nvSpPr>
              <p:spPr>
                <a:xfrm>
                  <a:off x="3556" y="2144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0" name="Google Shape;700;p7"/>
              <p:cNvGrpSpPr/>
              <p:nvPr/>
            </p:nvGrpSpPr>
            <p:grpSpPr>
              <a:xfrm>
                <a:off x="2081" y="2520"/>
                <a:ext cx="1603" cy="488"/>
                <a:chOff x="2081" y="2520"/>
                <a:chExt cx="1603" cy="488"/>
              </a:xfrm>
            </p:grpSpPr>
            <p:sp>
              <p:nvSpPr>
                <p:cNvPr id="701" name="Google Shape;701;p7"/>
                <p:cNvSpPr/>
                <p:nvPr/>
              </p:nvSpPr>
              <p:spPr>
                <a:xfrm>
                  <a:off x="2081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7"/>
                <p:cNvSpPr/>
                <p:nvPr/>
              </p:nvSpPr>
              <p:spPr>
                <a:xfrm>
                  <a:off x="3556" y="2648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03" name="Google Shape;703;p7"/>
            <p:cNvGrpSpPr/>
            <p:nvPr/>
          </p:nvGrpSpPr>
          <p:grpSpPr>
            <a:xfrm>
              <a:off x="3727" y="1512"/>
              <a:ext cx="1603" cy="1496"/>
              <a:chOff x="3727" y="1512"/>
              <a:chExt cx="1603" cy="1496"/>
            </a:xfrm>
          </p:grpSpPr>
          <p:grpSp>
            <p:nvGrpSpPr>
              <p:cNvPr id="704" name="Google Shape;704;p7"/>
              <p:cNvGrpSpPr/>
              <p:nvPr/>
            </p:nvGrpSpPr>
            <p:grpSpPr>
              <a:xfrm>
                <a:off x="3727" y="1512"/>
                <a:ext cx="1603" cy="384"/>
                <a:chOff x="3727" y="1512"/>
                <a:chExt cx="1603" cy="384"/>
              </a:xfrm>
            </p:grpSpPr>
            <p:sp>
              <p:nvSpPr>
                <p:cNvPr id="705" name="Google Shape;705;p7"/>
                <p:cNvSpPr/>
                <p:nvPr/>
              </p:nvSpPr>
              <p:spPr>
                <a:xfrm>
                  <a:off x="3727" y="1512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7"/>
                <p:cNvSpPr/>
                <p:nvPr/>
              </p:nvSpPr>
              <p:spPr>
                <a:xfrm>
                  <a:off x="5202" y="1640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7" name="Google Shape;707;p7"/>
              <p:cNvGrpSpPr/>
              <p:nvPr/>
            </p:nvGrpSpPr>
            <p:grpSpPr>
              <a:xfrm>
                <a:off x="3727" y="2016"/>
                <a:ext cx="1603" cy="384"/>
                <a:chOff x="3727" y="2016"/>
                <a:chExt cx="1603" cy="384"/>
              </a:xfrm>
            </p:grpSpPr>
            <p:sp>
              <p:nvSpPr>
                <p:cNvPr id="708" name="Google Shape;708;p7"/>
                <p:cNvSpPr/>
                <p:nvPr/>
              </p:nvSpPr>
              <p:spPr>
                <a:xfrm>
                  <a:off x="3727" y="2016"/>
                  <a:ext cx="1536" cy="384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7"/>
                <p:cNvSpPr/>
                <p:nvPr/>
              </p:nvSpPr>
              <p:spPr>
                <a:xfrm>
                  <a:off x="5202" y="2144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10" name="Google Shape;710;p7"/>
              <p:cNvGrpSpPr/>
              <p:nvPr/>
            </p:nvGrpSpPr>
            <p:grpSpPr>
              <a:xfrm>
                <a:off x="3727" y="2520"/>
                <a:ext cx="1603" cy="488"/>
                <a:chOff x="3727" y="2520"/>
                <a:chExt cx="1603" cy="488"/>
              </a:xfrm>
            </p:grpSpPr>
            <p:sp>
              <p:nvSpPr>
                <p:cNvPr id="711" name="Google Shape;711;p7"/>
                <p:cNvSpPr/>
                <p:nvPr/>
              </p:nvSpPr>
              <p:spPr>
                <a:xfrm>
                  <a:off x="3727" y="2520"/>
                  <a:ext cx="1536" cy="488"/>
                </a:xfrm>
                <a:prstGeom prst="roundRect">
                  <a:avLst>
                    <a:gd name="adj" fmla="val 16667"/>
                  </a:avLst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7"/>
                <p:cNvSpPr/>
                <p:nvPr/>
              </p:nvSpPr>
              <p:spPr>
                <a:xfrm>
                  <a:off x="5202" y="2648"/>
                  <a:ext cx="128" cy="128"/>
                </a:xfrm>
                <a:prstGeom prst="ellipse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400"/>
                    <a:buFont typeface="Arial"/>
                    <a:buNone/>
                  </a:pP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13" name="Google Shape;713;p7"/>
            <p:cNvGrpSpPr/>
            <p:nvPr/>
          </p:nvGrpSpPr>
          <p:grpSpPr>
            <a:xfrm>
              <a:off x="443" y="933"/>
              <a:ext cx="1536" cy="429"/>
              <a:chOff x="443" y="933"/>
              <a:chExt cx="1536" cy="429"/>
            </a:xfrm>
          </p:grpSpPr>
          <p:sp>
            <p:nvSpPr>
              <p:cNvPr id="714" name="Google Shape;714;p7"/>
              <p:cNvSpPr/>
              <p:nvPr/>
            </p:nvSpPr>
            <p:spPr>
              <a:xfrm>
                <a:off x="443" y="978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470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6" name="Google Shape;716;p7"/>
            <p:cNvGrpSpPr/>
            <p:nvPr/>
          </p:nvGrpSpPr>
          <p:grpSpPr>
            <a:xfrm>
              <a:off x="2080" y="933"/>
              <a:ext cx="1536" cy="417"/>
              <a:chOff x="2080" y="933"/>
              <a:chExt cx="1536" cy="417"/>
            </a:xfrm>
          </p:grpSpPr>
          <p:sp>
            <p:nvSpPr>
              <p:cNvPr id="717" name="Google Shape;717;p7"/>
              <p:cNvSpPr/>
              <p:nvPr/>
            </p:nvSpPr>
            <p:spPr>
              <a:xfrm>
                <a:off x="2080" y="966"/>
                <a:ext cx="1536" cy="38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2107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3711" y="933"/>
              <a:ext cx="1536" cy="417"/>
              <a:chOff x="3711" y="933"/>
              <a:chExt cx="1536" cy="417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11" y="966"/>
                <a:ext cx="1536" cy="384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745" y="933"/>
                <a:ext cx="172" cy="81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22" name="Google Shape;722;p7"/>
            <p:cNvSpPr/>
            <p:nvPr/>
          </p:nvSpPr>
          <p:spPr>
            <a:xfrm>
              <a:off x="443" y="350"/>
              <a:ext cx="1514" cy="2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FRAME Routine</a:t>
              </a: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542" y="340"/>
              <a:ext cx="501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Key Topic</a:t>
              </a: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615" y="941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1</a:t>
              </a: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450" y="624"/>
              <a:ext cx="506" cy="1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 about…</a:t>
              </a: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1402" y="3008"/>
              <a:ext cx="3078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 What? (What’s important to understand about this?)</a:t>
              </a: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726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265" y="933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2</a:t>
              </a: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363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4024" y="1344"/>
              <a:ext cx="999" cy="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4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Essential details</a:t>
              </a: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3915" y="933"/>
              <a:ext cx="639" cy="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Main idea 3</a:t>
              </a:r>
              <a:endParaRPr/>
            </a:p>
          </p:txBody>
        </p:sp>
      </p:grpSp>
      <p:sp>
        <p:nvSpPr>
          <p:cNvPr id="732" name="Google Shape;732;p7"/>
          <p:cNvSpPr txBox="1"/>
          <p:nvPr/>
        </p:nvSpPr>
        <p:spPr>
          <a:xfrm>
            <a:off x="2346816" y="958263"/>
            <a:ext cx="553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 Narrow"/>
              <a:buNone/>
            </a:pP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locating and naming US territories around the world.</a:t>
            </a:r>
            <a:endParaRPr/>
          </a:p>
        </p:txBody>
      </p:sp>
      <p:sp>
        <p:nvSpPr>
          <p:cNvPr id="733" name="Google Shape;733;p7"/>
          <p:cNvSpPr txBox="1"/>
          <p:nvPr/>
        </p:nvSpPr>
        <p:spPr>
          <a:xfrm>
            <a:off x="1477038" y="5193975"/>
            <a:ext cx="948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In short, </a:t>
            </a: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</a:t>
            </a: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controls land around the world where we can live. Some territory is ruled (governed)  by the US government; some is supported and protected by the US but have governments of their own. </a:t>
            </a: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734" name="Google Shape;734;p7"/>
          <p:cNvSpPr txBox="1"/>
          <p:nvPr/>
        </p:nvSpPr>
        <p:spPr>
          <a:xfrm>
            <a:off x="4743821" y="597534"/>
            <a:ext cx="23889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Narrow"/>
              <a:buNone/>
            </a:pPr>
            <a:r>
              <a:rPr lang="en-US" sz="2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 territories</a:t>
            </a:r>
            <a:endParaRPr/>
          </a:p>
        </p:txBody>
      </p:sp>
      <p:sp>
        <p:nvSpPr>
          <p:cNvPr id="735" name="Google Shape;735;p7"/>
          <p:cNvSpPr txBox="1"/>
          <p:nvPr/>
        </p:nvSpPr>
        <p:spPr>
          <a:xfrm>
            <a:off x="1527680" y="1606646"/>
            <a:ext cx="24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North America.</a:t>
            </a:r>
            <a:endParaRPr/>
          </a:p>
        </p:txBody>
      </p:sp>
      <p:sp>
        <p:nvSpPr>
          <p:cNvPr id="736" name="Google Shape;736;p7"/>
          <p:cNvSpPr txBox="1"/>
          <p:nvPr/>
        </p:nvSpPr>
        <p:spPr>
          <a:xfrm>
            <a:off x="4915345" y="1606641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the Pacific Ocean..</a:t>
            </a:r>
            <a:endParaRPr/>
          </a:p>
        </p:txBody>
      </p:sp>
      <p:sp>
        <p:nvSpPr>
          <p:cNvPr id="737" name="Google Shape;737;p7"/>
          <p:cNvSpPr txBox="1"/>
          <p:nvPr/>
        </p:nvSpPr>
        <p:spPr>
          <a:xfrm>
            <a:off x="8215505" y="1547416"/>
            <a:ext cx="24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territories in the Caribbean Sea.</a:t>
            </a:r>
            <a:endParaRPr/>
          </a:p>
        </p:txBody>
      </p:sp>
      <p:sp>
        <p:nvSpPr>
          <p:cNvPr id="738" name="Google Shape;738;p7"/>
          <p:cNvSpPr txBox="1"/>
          <p:nvPr/>
        </p:nvSpPr>
        <p:spPr>
          <a:xfrm>
            <a:off x="1527715" y="2408892"/>
            <a:ext cx="24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is located between Canada &amp; Mexico</a:t>
            </a:r>
            <a:endParaRPr/>
          </a:p>
        </p:txBody>
      </p:sp>
      <p:sp>
        <p:nvSpPr>
          <p:cNvPr id="739" name="Google Shape;739;p7"/>
          <p:cNvSpPr txBox="1"/>
          <p:nvPr/>
        </p:nvSpPr>
        <p:spPr>
          <a:xfrm>
            <a:off x="1432326" y="3059550"/>
            <a:ext cx="276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48 states are </a:t>
            </a: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contiguous (connected/ </a:t>
            </a:r>
            <a:r>
              <a:rPr lang="en-US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share a border</a:t>
            </a: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) ; </a:t>
            </a: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Alaska is not connected, it touches Canada</a:t>
            </a:r>
            <a:endParaRPr/>
          </a:p>
        </p:txBody>
      </p:sp>
      <p:sp>
        <p:nvSpPr>
          <p:cNvPr id="740" name="Google Shape;740;p7"/>
          <p:cNvSpPr txBox="1"/>
          <p:nvPr/>
        </p:nvSpPr>
        <p:spPr>
          <a:xfrm>
            <a:off x="1601524" y="4082531"/>
            <a:ext cx="2427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Hawaii is not </a:t>
            </a:r>
            <a:r>
              <a:rPr lang="en-US" sz="14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contiguous; </a:t>
            </a: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it is far west of California in the Pacific Ocean</a:t>
            </a:r>
            <a:endParaRPr/>
          </a:p>
        </p:txBody>
      </p:sp>
      <p:sp>
        <p:nvSpPr>
          <p:cNvPr id="741" name="Google Shape;741;p7"/>
          <p:cNvSpPr txBox="1"/>
          <p:nvPr/>
        </p:nvSpPr>
        <p:spPr>
          <a:xfrm>
            <a:off x="4854170" y="2476399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Hawaii is a US state in the Pacific Ocean</a:t>
            </a:r>
            <a:endParaRPr/>
          </a:p>
        </p:txBody>
      </p:sp>
      <p:sp>
        <p:nvSpPr>
          <p:cNvPr id="742" name="Google Shape;742;p7"/>
          <p:cNvSpPr txBox="1"/>
          <p:nvPr/>
        </p:nvSpPr>
        <p:spPr>
          <a:xfrm>
            <a:off x="4838185" y="3290198"/>
            <a:ext cx="242750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US has many island territories in the Pacific Ocean near Asia</a:t>
            </a:r>
            <a:endParaRPr/>
          </a:p>
        </p:txBody>
      </p:sp>
      <p:sp>
        <p:nvSpPr>
          <p:cNvPr id="743" name="Google Shape;743;p7"/>
          <p:cNvSpPr txBox="1"/>
          <p:nvPr/>
        </p:nvSpPr>
        <p:spPr>
          <a:xfrm>
            <a:off x="4814901" y="4160150"/>
            <a:ext cx="2635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most of the territories in the Pacific Ocean near Asia are US military bases</a:t>
            </a:r>
            <a:endParaRPr/>
          </a:p>
        </p:txBody>
      </p:sp>
      <p:sp>
        <p:nvSpPr>
          <p:cNvPr id="744" name="Google Shape;744;p7"/>
          <p:cNvSpPr txBox="1"/>
          <p:nvPr/>
        </p:nvSpPr>
        <p:spPr>
          <a:xfrm>
            <a:off x="8131162" y="2408899"/>
            <a:ext cx="24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US Virgin Islands are independent island nations in the Caribbean</a:t>
            </a:r>
            <a:endParaRPr/>
          </a:p>
        </p:txBody>
      </p:sp>
      <p:sp>
        <p:nvSpPr>
          <p:cNvPr id="745" name="Google Shape;745;p7"/>
          <p:cNvSpPr txBox="1"/>
          <p:nvPr/>
        </p:nvSpPr>
        <p:spPr>
          <a:xfrm>
            <a:off x="8268399" y="3378205"/>
            <a:ext cx="2427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</a:pPr>
            <a:r>
              <a:rPr lang="en-US"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Puerto Rico is an independent island nation in the Caribbean</a:t>
            </a:r>
            <a:endParaRPr/>
          </a:p>
        </p:txBody>
      </p:sp>
      <p:sp>
        <p:nvSpPr>
          <p:cNvPr id="746" name="Google Shape;746;p7"/>
          <p:cNvSpPr/>
          <p:nvPr/>
        </p:nvSpPr>
        <p:spPr>
          <a:xfrm>
            <a:off x="7725728" y="365052"/>
            <a:ext cx="315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________________________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   ______________ Period ____</a:t>
            </a:r>
            <a:endParaRPr/>
          </a:p>
        </p:txBody>
      </p:sp>
      <p:sp>
        <p:nvSpPr>
          <p:cNvPr id="747" name="Google Shape;747;p7"/>
          <p:cNvSpPr txBox="1"/>
          <p:nvPr/>
        </p:nvSpPr>
        <p:spPr>
          <a:xfrm>
            <a:off x="1350049" y="6288400"/>
            <a:ext cx="969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 Narrow"/>
              <a:buNone/>
            </a:pPr>
            <a:r>
              <a:rPr lang="en-US" sz="16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Extend your thinking:  Why is it important for the US to have territories? </a:t>
            </a:r>
            <a:r>
              <a:rPr lang="en-US" sz="1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military bases, trade, diffusion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Widescreen</PresentationFormat>
  <Paragraphs>47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Times</vt:lpstr>
      <vt:lpstr>Arial</vt:lpstr>
      <vt:lpstr>Calibri</vt:lpstr>
      <vt:lpstr>Arial Narrow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Hines, Jane M.</dc:creator>
  <cp:lastModifiedBy>Hines, Jane M.</cp:lastModifiedBy>
  <cp:revision>2</cp:revision>
  <dcterms:created xsi:type="dcterms:W3CDTF">2017-08-18T03:08:53Z</dcterms:created>
  <dcterms:modified xsi:type="dcterms:W3CDTF">2021-06-21T13:58:31Z</dcterms:modified>
</cp:coreProperties>
</file>