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EA093-F99F-4DD2-9378-8763C21EF0D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A840A-4FF1-4AB6-9BC3-04EFB4A66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0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40A-4FF1-4AB6-9BC3-04EFB4A66E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16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A840A-4FF1-4AB6-9BC3-04EFB4A66E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1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D833-9920-4ECC-8DE9-D8BA66CAD9A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E7AD-B5DE-45E3-B24C-E3FDE825F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0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D833-9920-4ECC-8DE9-D8BA66CAD9A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E7AD-B5DE-45E3-B24C-E3FDE825F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84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D833-9920-4ECC-8DE9-D8BA66CAD9A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E7AD-B5DE-45E3-B24C-E3FDE825F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D833-9920-4ECC-8DE9-D8BA66CAD9A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E7AD-B5DE-45E3-B24C-E3FDE825F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4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D833-9920-4ECC-8DE9-D8BA66CAD9A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E7AD-B5DE-45E3-B24C-E3FDE825F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5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D833-9920-4ECC-8DE9-D8BA66CAD9A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E7AD-B5DE-45E3-B24C-E3FDE825F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6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D833-9920-4ECC-8DE9-D8BA66CAD9A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E7AD-B5DE-45E3-B24C-E3FDE825F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7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D833-9920-4ECC-8DE9-D8BA66CAD9A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E7AD-B5DE-45E3-B24C-E3FDE825F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8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D833-9920-4ECC-8DE9-D8BA66CAD9A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E7AD-B5DE-45E3-B24C-E3FDE825F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9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D833-9920-4ECC-8DE9-D8BA66CAD9A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E7AD-B5DE-45E3-B24C-E3FDE825F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8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D833-9920-4ECC-8DE9-D8BA66CAD9A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E7AD-B5DE-45E3-B24C-E3FDE825F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BD833-9920-4ECC-8DE9-D8BA66CAD9A4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FE7AD-B5DE-45E3-B24C-E3FDE825F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9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403240A-E265-4730-87AA-2BEB39F0F0D9}"/>
              </a:ext>
            </a:extLst>
          </p:cNvPr>
          <p:cNvSpPr txBox="1"/>
          <p:nvPr/>
        </p:nvSpPr>
        <p:spPr>
          <a:xfrm>
            <a:off x="91440" y="91440"/>
            <a:ext cx="8961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xmlns="" id="{7FB7CBF3-F3E6-4B73-9462-887B8CEE54F6}"/>
              </a:ext>
            </a:extLst>
          </p:cNvPr>
          <p:cNvSpPr txBox="1"/>
          <p:nvPr/>
        </p:nvSpPr>
        <p:spPr>
          <a:xfrm>
            <a:off x="270455" y="273286"/>
            <a:ext cx="8056889" cy="613042"/>
          </a:xfrm>
          <a:prstGeom prst="rect">
            <a:avLst/>
          </a:prstGeom>
          <a:ln>
            <a:noFill/>
          </a:ln>
        </p:spPr>
        <p:txBody>
          <a:bodyPr vert="horz" wrap="square" lIns="0" tIns="11546" rIns="0" bIns="0" rtlCol="0">
            <a:spAutoFit/>
          </a:bodyPr>
          <a:lstStyle/>
          <a:p>
            <a:pPr marL="21937" algn="ctr">
              <a:spcBef>
                <a:spcPts val="91"/>
              </a:spcBef>
            </a:pPr>
            <a:r>
              <a:rPr sz="1363" b="1" spc="-4" dirty="0">
                <a:latin typeface="Calibri"/>
                <a:cs typeface="Calibri"/>
              </a:rPr>
              <a:t>Decision-Making</a:t>
            </a:r>
            <a:r>
              <a:rPr sz="1363" b="1" spc="-13" dirty="0">
                <a:latin typeface="Calibri"/>
                <a:cs typeface="Calibri"/>
              </a:rPr>
              <a:t> </a:t>
            </a:r>
            <a:r>
              <a:rPr sz="1363" b="1" spc="-4" dirty="0" smtClean="0">
                <a:latin typeface="Calibri"/>
                <a:cs typeface="Calibri"/>
              </a:rPr>
              <a:t>Guide</a:t>
            </a:r>
            <a:endParaRPr sz="1363" dirty="0" smtClean="0">
              <a:latin typeface="Calibri"/>
              <a:cs typeface="Calibri"/>
            </a:endParaRPr>
          </a:p>
          <a:p>
            <a:pPr>
              <a:spcBef>
                <a:spcPts val="27"/>
              </a:spcBef>
            </a:pPr>
            <a:endParaRPr sz="1454" dirty="0" smtClean="0">
              <a:latin typeface="Times New Roman"/>
              <a:cs typeface="Times New Roman"/>
            </a:endParaRPr>
          </a:p>
          <a:p>
            <a:pPr algn="ctr">
              <a:tabLst>
                <a:tab pos="2614023" algn="l"/>
                <a:tab pos="3671640" algn="l"/>
                <a:tab pos="5498800" algn="l"/>
                <a:tab pos="7459315" algn="l"/>
              </a:tabLst>
            </a:pPr>
            <a:r>
              <a:rPr sz="1091" dirty="0" smtClean="0">
                <a:latin typeface="Calibri"/>
                <a:cs typeface="Calibri"/>
              </a:rPr>
              <a:t>Name:</a:t>
            </a:r>
            <a:r>
              <a:rPr sz="1091" u="sng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091" spc="-4" dirty="0" smtClean="0">
                <a:latin typeface="Calibri"/>
                <a:cs typeface="Calibri"/>
              </a:rPr>
              <a:t>Date:</a:t>
            </a:r>
            <a:r>
              <a:rPr sz="1091" u="sng" spc="-4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091" spc="-4" dirty="0" smtClean="0">
                <a:latin typeface="Calibri"/>
                <a:cs typeface="Calibri"/>
              </a:rPr>
              <a:t>Class:</a:t>
            </a:r>
            <a:r>
              <a:rPr sz="1091" u="sng" spc="-4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1091" spc="-4" dirty="0" smtClean="0">
                <a:latin typeface="Calibri"/>
                <a:cs typeface="Calibri"/>
              </a:rPr>
              <a:t>Topic: </a:t>
            </a:r>
            <a:r>
              <a:rPr sz="1091" u="sng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091" dirty="0">
              <a:latin typeface="Calibri"/>
              <a:cs typeface="Calibri"/>
            </a:endParaRPr>
          </a:p>
        </p:txBody>
      </p:sp>
      <p:graphicFrame>
        <p:nvGraphicFramePr>
          <p:cNvPr id="4" name="object 6">
            <a:extLst>
              <a:ext uri="{FF2B5EF4-FFF2-40B4-BE49-F238E27FC236}">
                <a16:creationId xmlns:a16="http://schemas.microsoft.com/office/drawing/2014/main" xmlns="" id="{AC72AE3F-37D5-4840-BBD4-9E22F16A3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48129"/>
              </p:ext>
            </p:extLst>
          </p:nvPr>
        </p:nvGraphicFramePr>
        <p:xfrm>
          <a:off x="270455" y="1124397"/>
          <a:ext cx="8628846" cy="5348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7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62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193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969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86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97345">
                <a:tc gridSpan="5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1.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ecide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 smtClean="0">
                          <a:latin typeface="Calibri"/>
                          <a:cs typeface="Calibri"/>
                        </a:rPr>
                        <a:t>issue</a:t>
                      </a:r>
                      <a:endParaRPr lang="en-US" sz="1100" b="1" dirty="0" smtClean="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405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0331">
                <a:tc rowSpan="2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3.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reate important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information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2.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nter Option </a:t>
                      </a:r>
                      <a:r>
                        <a:rPr sz="1100" b="1" dirty="0" smtClean="0">
                          <a:latin typeface="Calibri"/>
                          <a:cs typeface="Calibri"/>
                        </a:rPr>
                        <a:t>A</a:t>
                      </a:r>
                      <a:endParaRPr lang="en-US" sz="1100" b="1" dirty="0" smtClean="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405"/>
                        </a:lnSpc>
                      </a:pPr>
                      <a:endParaRPr lang="en-US" sz="1100" b="1" dirty="0" smtClean="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1405"/>
                        </a:lnSpc>
                      </a:pP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2.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nter Option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B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189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4. </a:t>
                      </a:r>
                      <a:r>
                        <a:rPr sz="1100" b="1" u="sng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dentify reasons for option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5.</a:t>
                      </a:r>
                      <a:r>
                        <a:rPr sz="11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Rank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4. </a:t>
                      </a:r>
                      <a:r>
                        <a:rPr sz="1100" b="1" u="sng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dentify reasons for option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B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5.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Rank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2101">
                <a:tc gridSpan="5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6. </a:t>
                      </a:r>
                      <a:r>
                        <a:rPr sz="1100" b="1" u="sng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dentify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compromises/alternatives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9328">
                <a:tc gridSpan="5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7.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ffer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decision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7523">
                <a:tc gridSpan="5">
                  <a:txBody>
                    <a:bodyPr/>
                    <a:lstStyle/>
                    <a:p>
                      <a:pPr marL="7112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8.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ame reasons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for the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decision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object 7">
            <a:extLst>
              <a:ext uri="{FF2B5EF4-FFF2-40B4-BE49-F238E27FC236}">
                <a16:creationId xmlns:a16="http://schemas.microsoft.com/office/drawing/2014/main" xmlns="" id="{9AE024F7-CE68-4754-ACBB-254D24884662}"/>
              </a:ext>
            </a:extLst>
          </p:cNvPr>
          <p:cNvSpPr txBox="1"/>
          <p:nvPr/>
        </p:nvSpPr>
        <p:spPr>
          <a:xfrm>
            <a:off x="91440" y="6657938"/>
            <a:ext cx="4528454" cy="127075"/>
          </a:xfrm>
          <a:prstGeom prst="rect">
            <a:avLst/>
          </a:prstGeom>
        </p:spPr>
        <p:txBody>
          <a:bodyPr vert="horz" wrap="square" lIns="0" tIns="11546" rIns="0" bIns="0" rtlCol="0">
            <a:spAutoFit/>
          </a:bodyPr>
          <a:lstStyle/>
          <a:p>
            <a:pPr marL="11546">
              <a:spcBef>
                <a:spcPts val="91"/>
              </a:spcBef>
            </a:pPr>
            <a:r>
              <a:rPr lang="en-US" sz="750" dirty="0"/>
              <a:t>© </a:t>
            </a:r>
            <a:r>
              <a:rPr lang="en-US" sz="750" i="1" dirty="0"/>
              <a:t>Teaching Decision-Making</a:t>
            </a:r>
            <a:r>
              <a:rPr lang="en-US" sz="750" dirty="0"/>
              <a:t> by Janis A. Bulgren. University of Kansas Center for Research on Learning (2018).</a:t>
            </a:r>
            <a:endParaRPr sz="750" dirty="0">
              <a:latin typeface="Calibri"/>
              <a:cs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F1E2FFD9-E090-494B-821B-923CE4E53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66715" y="6538912"/>
            <a:ext cx="1685845" cy="365125"/>
          </a:xfrm>
        </p:spPr>
        <p:txBody>
          <a:bodyPr/>
          <a:lstStyle/>
          <a:p>
            <a:r>
              <a:rPr lang="en-US" dirty="0"/>
              <a:t>© J. </a:t>
            </a:r>
            <a:r>
              <a:rPr lang="en-US" dirty="0" err="1"/>
              <a:t>Bulgren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427737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403240A-E265-4730-87AA-2BEB39F0F0D9}"/>
              </a:ext>
            </a:extLst>
          </p:cNvPr>
          <p:cNvSpPr txBox="1"/>
          <p:nvPr/>
        </p:nvSpPr>
        <p:spPr>
          <a:xfrm>
            <a:off x="91440" y="91440"/>
            <a:ext cx="8961120" cy="6675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xmlns="" id="{C2F21EAD-B8E7-46E0-B34E-14D4F601A376}"/>
              </a:ext>
            </a:extLst>
          </p:cNvPr>
          <p:cNvSpPr txBox="1"/>
          <p:nvPr/>
        </p:nvSpPr>
        <p:spPr>
          <a:xfrm>
            <a:off x="844735" y="198274"/>
            <a:ext cx="7349837" cy="570653"/>
          </a:xfrm>
          <a:prstGeom prst="rect">
            <a:avLst/>
          </a:prstGeom>
        </p:spPr>
        <p:txBody>
          <a:bodyPr vert="horz" wrap="square" lIns="0" tIns="10969" rIns="0" bIns="0" rtlCol="0">
            <a:spAutoFit/>
          </a:bodyPr>
          <a:lstStyle/>
          <a:p>
            <a:pPr marL="152985" algn="ctr">
              <a:spcBef>
                <a:spcPts val="86"/>
              </a:spcBef>
            </a:pPr>
            <a:r>
              <a:rPr sz="1454" b="1" spc="-4" dirty="0">
                <a:latin typeface="Calibri"/>
                <a:cs typeface="Calibri"/>
              </a:rPr>
              <a:t>Decision-Making</a:t>
            </a:r>
            <a:r>
              <a:rPr sz="1454" b="1" dirty="0">
                <a:latin typeface="Calibri"/>
                <a:cs typeface="Calibri"/>
              </a:rPr>
              <a:t> </a:t>
            </a:r>
            <a:r>
              <a:rPr sz="1454" b="1" spc="-4" dirty="0">
                <a:latin typeface="Calibri"/>
                <a:cs typeface="Calibri"/>
              </a:rPr>
              <a:t>Guide</a:t>
            </a:r>
            <a:endParaRPr sz="1454" dirty="0">
              <a:latin typeface="Calibri"/>
              <a:cs typeface="Calibri"/>
            </a:endParaRPr>
          </a:p>
          <a:p>
            <a:pPr>
              <a:spcBef>
                <a:spcPts val="23"/>
              </a:spcBef>
            </a:pPr>
            <a:endParaRPr sz="1182" dirty="0">
              <a:latin typeface="Times New Roman"/>
              <a:cs typeface="Times New Roman"/>
            </a:endParaRPr>
          </a:p>
          <a:p>
            <a:pPr marL="11546">
              <a:tabLst>
                <a:tab pos="2028638" algn="l"/>
                <a:tab pos="3502490" algn="l"/>
                <a:tab pos="3673949" algn="l"/>
                <a:tab pos="5385071" algn="l"/>
                <a:tab pos="7338083" algn="l"/>
              </a:tabLst>
            </a:pPr>
            <a:r>
              <a:rPr sz="1000" spc="-4" dirty="0">
                <a:latin typeface="Calibri"/>
                <a:cs typeface="Calibri"/>
              </a:rPr>
              <a:t>Name:</a:t>
            </a:r>
            <a:r>
              <a:rPr sz="1000" u="sng" spc="-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000" spc="-4" dirty="0">
                <a:latin typeface="Calibri"/>
                <a:cs typeface="Calibri"/>
              </a:rPr>
              <a:t>Date:</a:t>
            </a:r>
            <a:r>
              <a:rPr sz="1000" u="sng" spc="-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r>
              <a:rPr sz="1000" spc="-4" dirty="0">
                <a:latin typeface="Calibri"/>
                <a:cs typeface="Calibri"/>
              </a:rPr>
              <a:t>	Class:</a:t>
            </a:r>
            <a:r>
              <a:rPr sz="1000" u="sng" spc="-4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	</a:t>
            </a:r>
            <a:r>
              <a:rPr sz="1000" spc="-4" dirty="0">
                <a:latin typeface="Calibri"/>
                <a:cs typeface="Calibri"/>
              </a:rPr>
              <a:t>Topic: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	</a:t>
            </a:r>
            <a:endParaRPr sz="1000" dirty="0">
              <a:latin typeface="Calibri"/>
              <a:cs typeface="Calibri"/>
            </a:endParaRPr>
          </a:p>
        </p:txBody>
      </p:sp>
      <p:graphicFrame>
        <p:nvGraphicFramePr>
          <p:cNvPr id="4" name="object 7">
            <a:extLst>
              <a:ext uri="{FF2B5EF4-FFF2-40B4-BE49-F238E27FC236}">
                <a16:creationId xmlns:a16="http://schemas.microsoft.com/office/drawing/2014/main" xmlns="" id="{95A51EA0-A0E0-42E2-AAEF-21C83EDE0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088987"/>
              </p:ext>
            </p:extLst>
          </p:nvPr>
        </p:nvGraphicFramePr>
        <p:xfrm>
          <a:off x="257576" y="991673"/>
          <a:ext cx="8794984" cy="54339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62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32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356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32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261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332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370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93806">
                <a:tc gridSpan="7"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1.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ecide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issue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9125">
                <a:tc rowSpan="2"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3.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reate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76200" marR="353695">
                        <a:lnSpc>
                          <a:spcPct val="101699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important  </a:t>
                      </a:r>
                      <a:r>
                        <a:rPr sz="11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nf</a:t>
                      </a:r>
                      <a:r>
                        <a:rPr sz="1100" b="1" spc="-1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ma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b="1" spc="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lang="en-US" sz="1100" b="1" spc="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74295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2.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nter Option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366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2.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nter Option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B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4295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2.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nter Option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13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4. </a:t>
                      </a:r>
                      <a:r>
                        <a:rPr sz="1100" b="1" u="sng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dentify reasons for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5.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8260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Rank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4. </a:t>
                      </a:r>
                      <a:r>
                        <a:rPr sz="1100" b="1" u="sng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dentify reasons for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B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5.</a:t>
                      </a:r>
                      <a:r>
                        <a:rPr sz="11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et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762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Rank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4.</a:t>
                      </a:r>
                      <a:r>
                        <a:rPr lang="en-US"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u="sng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dentify reasons for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C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355" marR="72390">
                        <a:lnSpc>
                          <a:spcPts val="1420"/>
                        </a:lnSpc>
                        <a:spcBef>
                          <a:spcPts val="2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5.</a:t>
                      </a:r>
                      <a:r>
                        <a:rPr sz="1100" b="1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et  Rank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2886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3806">
                <a:tc gridSpan="7"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6. </a:t>
                      </a:r>
                      <a:r>
                        <a:rPr sz="1100" b="1" u="sng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dentify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compromises/alternatives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1800">
                <a:tc gridSpan="7"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7.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ffer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decision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4078">
                <a:tc gridSpan="7">
                  <a:txBody>
                    <a:bodyPr/>
                    <a:lstStyle/>
                    <a:p>
                      <a:pPr marL="76200">
                        <a:lnSpc>
                          <a:spcPts val="140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8. </a:t>
                      </a:r>
                      <a:r>
                        <a:rPr sz="11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ame reasons 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for the</a:t>
                      </a:r>
                      <a:r>
                        <a:rPr sz="11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decision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object 7">
            <a:extLst>
              <a:ext uri="{FF2B5EF4-FFF2-40B4-BE49-F238E27FC236}">
                <a16:creationId xmlns:a16="http://schemas.microsoft.com/office/drawing/2014/main" xmlns="" id="{73E3316D-3DBA-4F9B-BCB2-AECB86DE5706}"/>
              </a:ext>
            </a:extLst>
          </p:cNvPr>
          <p:cNvSpPr txBox="1"/>
          <p:nvPr/>
        </p:nvSpPr>
        <p:spPr>
          <a:xfrm>
            <a:off x="126614" y="6600149"/>
            <a:ext cx="4528454" cy="127075"/>
          </a:xfrm>
          <a:prstGeom prst="rect">
            <a:avLst/>
          </a:prstGeom>
        </p:spPr>
        <p:txBody>
          <a:bodyPr vert="horz" wrap="square" lIns="0" tIns="11546" rIns="0" bIns="0" rtlCol="0">
            <a:spAutoFit/>
          </a:bodyPr>
          <a:lstStyle/>
          <a:p>
            <a:pPr marL="11546">
              <a:spcBef>
                <a:spcPts val="91"/>
              </a:spcBef>
            </a:pPr>
            <a:r>
              <a:rPr lang="en-US" sz="750" dirty="0"/>
              <a:t>© </a:t>
            </a:r>
            <a:r>
              <a:rPr lang="en-US" sz="750" i="1" dirty="0"/>
              <a:t>Teaching Decision-Making</a:t>
            </a:r>
            <a:r>
              <a:rPr lang="en-US" sz="750" dirty="0"/>
              <a:t> by Janis A. Bulgren. University of Kansas Center for Research on Learning (2018).</a:t>
            </a:r>
            <a:endParaRPr sz="750" dirty="0">
              <a:latin typeface="Calibri"/>
              <a:cs typeface="Calibri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83037D2C-A06D-F94C-B89C-8222D6664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66714" y="6449837"/>
            <a:ext cx="1685845" cy="365125"/>
          </a:xfrm>
        </p:spPr>
        <p:txBody>
          <a:bodyPr/>
          <a:lstStyle/>
          <a:p>
            <a:r>
              <a:rPr lang="en-US" dirty="0"/>
              <a:t>© J. </a:t>
            </a:r>
            <a:r>
              <a:rPr lang="en-US" dirty="0" err="1"/>
              <a:t>Bulgren</a:t>
            </a:r>
            <a:r>
              <a:rPr lang="en-US" dirty="0"/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3209855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191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PCSB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Schultz Fawnia</dc:creator>
  <cp:lastModifiedBy>Schultz Fawnia</cp:lastModifiedBy>
  <cp:revision>5</cp:revision>
  <cp:lastPrinted>2019-05-20T15:35:30Z</cp:lastPrinted>
  <dcterms:created xsi:type="dcterms:W3CDTF">2019-05-20T15:30:16Z</dcterms:created>
  <dcterms:modified xsi:type="dcterms:W3CDTF">2019-05-20T15:47:13Z</dcterms:modified>
</cp:coreProperties>
</file>