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72" r:id="rId3"/>
    <p:sldId id="412" r:id="rId4"/>
    <p:sldId id="373" r:id="rId5"/>
    <p:sldId id="413" r:id="rId6"/>
    <p:sldId id="374" r:id="rId7"/>
    <p:sldId id="41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3E7CC-B6D7-4CE1-906E-02AE3E22A2A2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93B3-6611-416D-92CA-C8FC61F0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9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6">
            <a:extLst>
              <a:ext uri="{FF2B5EF4-FFF2-40B4-BE49-F238E27FC236}">
                <a16:creationId xmlns:a16="http://schemas.microsoft.com/office/drawing/2014/main" id="{DE28BAEC-05B9-400E-96D1-5BB8B056BD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latin typeface="Times" panose="02020603050405020304" pitchFamily="18" charset="0"/>
              </a:rPr>
              <a:t>University of Kansas Center for Research on Learning  2002</a:t>
            </a:r>
          </a:p>
        </p:txBody>
      </p:sp>
      <p:sp>
        <p:nvSpPr>
          <p:cNvPr id="182274" name="Rectangle 2">
            <a:extLst>
              <a:ext uri="{FF2B5EF4-FFF2-40B4-BE49-F238E27FC236}">
                <a16:creationId xmlns:a16="http://schemas.microsoft.com/office/drawing/2014/main" id="{10E22018-94AD-4D2A-BF41-7EAC7FB909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DFD3B324-F562-4119-ABA3-7E68459C8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6">
            <a:extLst>
              <a:ext uri="{FF2B5EF4-FFF2-40B4-BE49-F238E27FC236}">
                <a16:creationId xmlns:a16="http://schemas.microsoft.com/office/drawing/2014/main" id="{9881D924-AAB3-4EC3-843B-ADCCD2C88A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latin typeface="Times" panose="02020603050405020304" pitchFamily="18" charset="0"/>
              </a:rPr>
              <a:t>University of Kansas Center for Research on Learning  2002</a:t>
            </a:r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84E2A1FD-C052-43A2-8C51-8596B5473D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C43DE0F5-3257-4F1D-B096-F963925F1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6">
            <a:extLst>
              <a:ext uri="{FF2B5EF4-FFF2-40B4-BE49-F238E27FC236}">
                <a16:creationId xmlns:a16="http://schemas.microsoft.com/office/drawing/2014/main" id="{64294245-8F1A-4883-81EE-45EEFBD111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latin typeface="Times" panose="02020603050405020304" pitchFamily="18" charset="0"/>
              </a:rPr>
              <a:t>University of Kansas Center for Research on Learning  2002</a:t>
            </a:r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C5CAEBD6-2A53-49C0-B8D5-1475DD816E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0EDCDAF6-A381-4233-A80F-6566FB16A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6">
            <a:extLst>
              <a:ext uri="{FF2B5EF4-FFF2-40B4-BE49-F238E27FC236}">
                <a16:creationId xmlns:a16="http://schemas.microsoft.com/office/drawing/2014/main" id="{4EDE334C-5C34-430A-9E47-DFF4D468D1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latin typeface="Times" panose="02020603050405020304" pitchFamily="18" charset="0"/>
              </a:rPr>
              <a:t>University of Kansas Center for Research on Learning  2002</a:t>
            </a:r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01489C94-B845-40F0-8628-C3E7B811EC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6C6609F2-9555-4088-81CA-391CB497A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6">
            <a:extLst>
              <a:ext uri="{FF2B5EF4-FFF2-40B4-BE49-F238E27FC236}">
                <a16:creationId xmlns:a16="http://schemas.microsoft.com/office/drawing/2014/main" id="{BD6E142D-4DB9-4C90-87CB-FF5D3041FA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latin typeface="Times" panose="02020603050405020304" pitchFamily="18" charset="0"/>
              </a:rPr>
              <a:t>University of Kansas Center for Research on Learning  2002</a:t>
            </a:r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DD464A35-A505-45C8-9F4B-4F8322D186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03208E5A-B83C-4A38-B71E-0A81DAADA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6">
            <a:extLst>
              <a:ext uri="{FF2B5EF4-FFF2-40B4-BE49-F238E27FC236}">
                <a16:creationId xmlns:a16="http://schemas.microsoft.com/office/drawing/2014/main" id="{615CD59C-78A8-4DA6-A2CA-F6CCE5AF4B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latin typeface="Times" panose="02020603050405020304" pitchFamily="18" charset="0"/>
              </a:rPr>
              <a:t>University of Kansas Center for Research on Learning  2002</a:t>
            </a:r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49548466-8D46-48BA-93B1-CCD6561C24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67FFCA13-B74F-444D-8737-B72FCF3AB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6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1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4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0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4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9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7A85-CEDD-48DD-9377-F5CA356BD55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3E3F2-02D3-4ACA-AA80-47FFE2FA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B47D-54E0-48FB-8D48-8844C9511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Examples of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Recall Study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BA745-187A-4100-B42B-B8614310BE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Slide Number Placeholder 3">
            <a:extLst>
              <a:ext uri="{FF2B5EF4-FFF2-40B4-BE49-F238E27FC236}">
                <a16:creationId xmlns:a16="http://schemas.microsoft.com/office/drawing/2014/main" id="{36AAB339-BAD7-413F-955D-23EB27106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9281D4-62D7-46CA-A54D-088D498D79C6}" type="slidenum">
              <a:rPr lang="en-US" altLang="en-US" sz="10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accent2"/>
              </a:solidFill>
            </a:endParaRPr>
          </a:p>
        </p:txBody>
      </p:sp>
      <p:sp>
        <p:nvSpPr>
          <p:cNvPr id="181250" name="Footer Placeholder 4">
            <a:extLst>
              <a:ext uri="{FF2B5EF4-FFF2-40B4-BE49-F238E27FC236}">
                <a16:creationId xmlns:a16="http://schemas.microsoft.com/office/drawing/2014/main" id="{A60BA97C-B08C-412F-BBFA-B8CE3806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accent2"/>
                </a:solidFill>
              </a:rPr>
              <a:t>University of Kansas Center for Research on Learning  2019</a:t>
            </a:r>
          </a:p>
        </p:txBody>
      </p:sp>
      <p:sp>
        <p:nvSpPr>
          <p:cNvPr id="181251" name="Rectangle 5">
            <a:extLst>
              <a:ext uri="{FF2B5EF4-FFF2-40B4-BE49-F238E27FC236}">
                <a16:creationId xmlns:a16="http://schemas.microsoft.com/office/drawing/2014/main" id="{3ABD171F-E995-4E2E-8812-20A8347C1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200"/>
              <a:t>"The Confederacy won the Battle of Bull Run."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2000"/>
              <a:t>front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Sand" pitchFamily="-48" charset="0"/>
              </a:rPr>
              <a:t>What battle did</a:t>
            </a:r>
            <a:endParaRPr lang="en-US" altLang="en-US">
              <a:latin typeface="Sand" pitchFamily="-48" charset="0"/>
            </a:endParaRPr>
          </a:p>
          <a:p>
            <a:pPr lvl="2" algn="ctr" eaLnBrk="1" hangingPunct="1">
              <a:buFontTx/>
              <a:buNone/>
            </a:pPr>
            <a:endParaRPr lang="en-US" altLang="en-US">
              <a:latin typeface="Sand" pitchFamily="-4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>
                <a:latin typeface="Sand" pitchFamily="-48" charset="0"/>
              </a:rPr>
              <a:t>THE CONFEDERACY</a:t>
            </a:r>
          </a:p>
          <a:p>
            <a:pPr lvl="2" algn="ctr" eaLnBrk="1" hangingPunct="1">
              <a:buFontTx/>
              <a:buNone/>
            </a:pPr>
            <a:endParaRPr lang="en-US" altLang="en-US">
              <a:latin typeface="Sand" pitchFamily="-4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Sand" pitchFamily="-48" charset="0"/>
              </a:rPr>
              <a:t>win?</a:t>
            </a:r>
            <a:endParaRPr lang="en-US" altLang="en-US">
              <a:latin typeface="Sand" pitchFamily="-48" charset="0"/>
            </a:endParaRPr>
          </a:p>
        </p:txBody>
      </p:sp>
      <p:sp>
        <p:nvSpPr>
          <p:cNvPr id="181252" name="Rectangle 4">
            <a:extLst>
              <a:ext uri="{FF2B5EF4-FFF2-40B4-BE49-F238E27FC236}">
                <a16:creationId xmlns:a16="http://schemas.microsoft.com/office/drawing/2014/main" id="{2FD4698C-D170-4C6E-B205-F4D2B2A61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Illustrations of Study Cards </a:t>
            </a:r>
            <a:br>
              <a:rPr lang="en-US" altLang="en-US" sz="3600"/>
            </a:br>
            <a:r>
              <a:rPr lang="en-US" altLang="en-US" sz="3600"/>
              <a:t>for Pairs of Items</a:t>
            </a:r>
            <a:endParaRPr lang="en-US" altLang="en-US"/>
          </a:p>
        </p:txBody>
      </p:sp>
      <p:sp>
        <p:nvSpPr>
          <p:cNvPr id="181253" name="Rectangle 6">
            <a:extLst>
              <a:ext uri="{FF2B5EF4-FFF2-40B4-BE49-F238E27FC236}">
                <a16:creationId xmlns:a16="http://schemas.microsoft.com/office/drawing/2014/main" id="{C2B22FCB-61EB-4403-A883-16852AC32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24200"/>
            <a:ext cx="5105400" cy="2667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81254" name="Picture 6">
            <a:extLst>
              <a:ext uri="{FF2B5EF4-FFF2-40B4-BE49-F238E27FC236}">
                <a16:creationId xmlns:a16="http://schemas.microsoft.com/office/drawing/2014/main" id="{911C4DD3-D494-4B9B-A080-4D953EE17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54700"/>
            <a:ext cx="164306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Slide Number Placeholder 3">
            <a:extLst>
              <a:ext uri="{FF2B5EF4-FFF2-40B4-BE49-F238E27FC236}">
                <a16:creationId xmlns:a16="http://schemas.microsoft.com/office/drawing/2014/main" id="{3D8DDCDE-9A02-4EDC-98DE-A5722C1E1D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257919-7932-43D4-B719-5C850C94B4E9}" type="slidenum">
              <a:rPr lang="en-US" altLang="en-US" sz="10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accent2"/>
              </a:solidFill>
            </a:endParaRPr>
          </a:p>
        </p:txBody>
      </p:sp>
      <p:sp>
        <p:nvSpPr>
          <p:cNvPr id="183298" name="Footer Placeholder 4">
            <a:extLst>
              <a:ext uri="{FF2B5EF4-FFF2-40B4-BE49-F238E27FC236}">
                <a16:creationId xmlns:a16="http://schemas.microsoft.com/office/drawing/2014/main" id="{CAB9D98A-AEAA-4FF4-9C58-0366D294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accent2"/>
                </a:solidFill>
              </a:rPr>
              <a:t>University of Kansas Center for Research on Learning  2019</a:t>
            </a:r>
          </a:p>
        </p:txBody>
      </p:sp>
      <p:sp>
        <p:nvSpPr>
          <p:cNvPr id="183299" name="Rectangle 2">
            <a:extLst>
              <a:ext uri="{FF2B5EF4-FFF2-40B4-BE49-F238E27FC236}">
                <a16:creationId xmlns:a16="http://schemas.microsoft.com/office/drawing/2014/main" id="{28D130F1-2EB8-41B2-A42B-3C4D6BA0F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Illustrations of Study Cards </a:t>
            </a:r>
            <a:br>
              <a:rPr lang="en-US" altLang="en-US" sz="3600"/>
            </a:br>
            <a:r>
              <a:rPr lang="en-US" altLang="en-US" sz="3600"/>
              <a:t>for Pairs of Items</a:t>
            </a:r>
            <a:endParaRPr lang="en-US" altLang="en-US"/>
          </a:p>
        </p:txBody>
      </p:sp>
      <p:sp>
        <p:nvSpPr>
          <p:cNvPr id="183300" name="Rectangle 3">
            <a:extLst>
              <a:ext uri="{FF2B5EF4-FFF2-40B4-BE49-F238E27FC236}">
                <a16:creationId xmlns:a16="http://schemas.microsoft.com/office/drawing/2014/main" id="{2755A927-000D-48A9-86E8-F92CDAA17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200"/>
              <a:t>"The Confederacy won the Battle of Bull Run."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2200"/>
              <a:t>back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>
                <a:latin typeface="Sand" pitchFamily="-48" charset="0"/>
              </a:rPr>
              <a:t>Who won </a:t>
            </a:r>
          </a:p>
          <a:p>
            <a:pPr lvl="2" algn="ctr" eaLnBrk="1" hangingPunct="1">
              <a:buFontTx/>
              <a:buNone/>
            </a:pPr>
            <a:endParaRPr lang="en-US" altLang="en-US">
              <a:latin typeface="Sand" pitchFamily="-4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>
                <a:latin typeface="Sand" pitchFamily="-48" charset="0"/>
              </a:rPr>
              <a:t>THE BATTLE OF BULL RUN?</a:t>
            </a:r>
          </a:p>
        </p:txBody>
      </p:sp>
      <p:sp>
        <p:nvSpPr>
          <p:cNvPr id="183301" name="Rectangle 4">
            <a:extLst>
              <a:ext uri="{FF2B5EF4-FFF2-40B4-BE49-F238E27FC236}">
                <a16:creationId xmlns:a16="http://schemas.microsoft.com/office/drawing/2014/main" id="{A70FAB54-7303-4CFC-9239-387E4E31E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24200"/>
            <a:ext cx="5105400" cy="2667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83302" name="Picture 6">
            <a:extLst>
              <a:ext uri="{FF2B5EF4-FFF2-40B4-BE49-F238E27FC236}">
                <a16:creationId xmlns:a16="http://schemas.microsoft.com/office/drawing/2014/main" id="{41B00929-32BB-4C50-8F0A-AACD59FE9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54700"/>
            <a:ext cx="164306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lide Number Placeholder 3">
            <a:extLst>
              <a:ext uri="{FF2B5EF4-FFF2-40B4-BE49-F238E27FC236}">
                <a16:creationId xmlns:a16="http://schemas.microsoft.com/office/drawing/2014/main" id="{60B4D8E0-2E1C-425E-B9D2-872CA345D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245139-7CC3-4D05-A61A-41C1C095BC9B}" type="slidenum">
              <a:rPr lang="en-US" altLang="en-US" sz="10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accent2"/>
              </a:solidFill>
            </a:endParaRPr>
          </a:p>
        </p:txBody>
      </p:sp>
      <p:sp>
        <p:nvSpPr>
          <p:cNvPr id="185346" name="Footer Placeholder 4">
            <a:extLst>
              <a:ext uri="{FF2B5EF4-FFF2-40B4-BE49-F238E27FC236}">
                <a16:creationId xmlns:a16="http://schemas.microsoft.com/office/drawing/2014/main" id="{127568DD-2A44-4180-A32A-2CBF9D06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accent2"/>
                </a:solidFill>
              </a:rPr>
              <a:t>University of Kansas Center for Research on Learning  2019</a:t>
            </a:r>
          </a:p>
        </p:txBody>
      </p:sp>
      <p:pic>
        <p:nvPicPr>
          <p:cNvPr id="185347" name="Picture 7">
            <a:extLst>
              <a:ext uri="{FF2B5EF4-FFF2-40B4-BE49-F238E27FC236}">
                <a16:creationId xmlns:a16="http://schemas.microsoft.com/office/drawing/2014/main" id="{C1634884-93C7-44AF-916E-3BAFA710A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33763"/>
            <a:ext cx="15240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8" name="Rectangle 5">
            <a:extLst>
              <a:ext uri="{FF2B5EF4-FFF2-40B4-BE49-F238E27FC236}">
                <a16:creationId xmlns:a16="http://schemas.microsoft.com/office/drawing/2014/main" id="{1711C960-5C28-4EB0-B588-AA695FCB5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"Six inventions that helped to settle the West were:  the sod house, the six shooter, the windmill, the plow, the locomotive, and barbed wire.</a:t>
            </a:r>
            <a:r>
              <a:rPr lang="ja-JP" altLang="en-US" sz="2400" dirty="0"/>
              <a:t>”</a:t>
            </a:r>
            <a:endParaRPr lang="en-US" altLang="ja-JP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front</a:t>
            </a:r>
          </a:p>
          <a:p>
            <a:pPr lvl="3"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Sand" pitchFamily="-48" charset="0"/>
              </a:rPr>
              <a:t>What</a:t>
            </a:r>
            <a:endParaRPr lang="en-US" altLang="en-US" sz="3000" dirty="0">
              <a:latin typeface="Sand" pitchFamily="-48" charset="0"/>
            </a:endParaRPr>
          </a:p>
          <a:p>
            <a:pPr lvl="3"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Sand" pitchFamily="-48" charset="0"/>
            </a:endParaRPr>
          </a:p>
          <a:p>
            <a:pPr lvl="3"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Sand" pitchFamily="-4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Sand" pitchFamily="-48" charset="0"/>
              </a:rPr>
              <a:t>Six Inventions Helped Settle The West?</a:t>
            </a:r>
            <a:endParaRPr lang="en-US" altLang="en-US" sz="3000" dirty="0">
              <a:latin typeface="Sand" pitchFamily="-48" charset="0"/>
            </a:endParaRPr>
          </a:p>
        </p:txBody>
      </p:sp>
      <p:sp>
        <p:nvSpPr>
          <p:cNvPr id="185349" name="Rectangle 4">
            <a:extLst>
              <a:ext uri="{FF2B5EF4-FFF2-40B4-BE49-F238E27FC236}">
                <a16:creationId xmlns:a16="http://schemas.microsoft.com/office/drawing/2014/main" id="{40B7ACEC-CF63-4482-8DAF-6CCD6E374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Illustrations of Study Cards for Lists of Items</a:t>
            </a:r>
            <a:endParaRPr lang="en-US" altLang="en-US"/>
          </a:p>
        </p:txBody>
      </p:sp>
      <p:sp>
        <p:nvSpPr>
          <p:cNvPr id="185350" name="Rectangle 6">
            <a:extLst>
              <a:ext uri="{FF2B5EF4-FFF2-40B4-BE49-F238E27FC236}">
                <a16:creationId xmlns:a16="http://schemas.microsoft.com/office/drawing/2014/main" id="{18E6ECF3-ECCD-4494-9694-04D1E3F0E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6858000" cy="2667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85351" name="Picture 7">
            <a:extLst>
              <a:ext uri="{FF2B5EF4-FFF2-40B4-BE49-F238E27FC236}">
                <a16:creationId xmlns:a16="http://schemas.microsoft.com/office/drawing/2014/main" id="{D6B4A3DB-295D-4BCB-9EA6-1F2D60D730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54700"/>
            <a:ext cx="164306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Slide Number Placeholder 3">
            <a:extLst>
              <a:ext uri="{FF2B5EF4-FFF2-40B4-BE49-F238E27FC236}">
                <a16:creationId xmlns:a16="http://schemas.microsoft.com/office/drawing/2014/main" id="{8FCDEEF7-0F91-47C2-B023-29AFFA794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465B12-A0CA-4B96-998F-0BE7FAB6923D}" type="slidenum">
              <a:rPr lang="en-US" altLang="en-US" sz="10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solidFill>
                <a:schemeClr val="accent2"/>
              </a:solidFill>
            </a:endParaRPr>
          </a:p>
        </p:txBody>
      </p:sp>
      <p:sp>
        <p:nvSpPr>
          <p:cNvPr id="187394" name="Footer Placeholder 4">
            <a:extLst>
              <a:ext uri="{FF2B5EF4-FFF2-40B4-BE49-F238E27FC236}">
                <a16:creationId xmlns:a16="http://schemas.microsoft.com/office/drawing/2014/main" id="{1A650CEA-0B64-4356-8A9D-1D18560B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accent2"/>
                </a:solidFill>
              </a:rPr>
              <a:t>University of Kansas Center for Research on Learning  2019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DC4A53A9-AE8D-4B8E-B586-60B9D7C6B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/>
              <a:t>"Six inventions that helped to settle the West were:  the sod house, the six shooter, the windmill, the plow, the locomotive, and barbed wire.</a:t>
            </a:r>
            <a:r>
              <a:rPr lang="ja-JP" altLang="en-US" sz="1800"/>
              <a:t>”</a:t>
            </a:r>
            <a:endParaRPr lang="en-US" altLang="ja-JP" sz="2200"/>
          </a:p>
          <a:p>
            <a:pPr lvl="3" algn="ctr" eaLnBrk="1" hangingPunct="1">
              <a:buFontTx/>
              <a:buNone/>
            </a:pPr>
            <a:endParaRPr lang="en-US" altLang="en-US" sz="1600"/>
          </a:p>
          <a:p>
            <a:pPr algn="ctr" eaLnBrk="1" hangingPunct="1">
              <a:buFontTx/>
              <a:buNone/>
            </a:pPr>
            <a:r>
              <a:rPr lang="en-US" altLang="en-US" sz="1500"/>
              <a:t>back</a:t>
            </a:r>
            <a:endParaRPr lang="en-US" altLang="en-US" sz="2200"/>
          </a:p>
          <a:p>
            <a:pPr lvl="3" algn="ctr" eaLnBrk="1" hangingPunct="1">
              <a:buFontTx/>
              <a:buNone/>
            </a:pPr>
            <a:endParaRPr lang="en-US" altLang="en-US" sz="1800"/>
          </a:p>
          <a:p>
            <a:pPr algn="ctr" eaLnBrk="1" hangingPunct="1">
              <a:buFontTx/>
              <a:buNone/>
            </a:pPr>
            <a:r>
              <a:rPr lang="en-US" altLang="en-US" sz="1800">
                <a:latin typeface="Sand" pitchFamily="-48" charset="0"/>
              </a:rPr>
              <a:t>What are these?</a:t>
            </a:r>
            <a:endParaRPr lang="en-US" altLang="en-US" sz="2000">
              <a:latin typeface="Sand" pitchFamily="-4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Sand" pitchFamily="-48" charset="0"/>
              </a:rPr>
              <a:t>Sod House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Sand" pitchFamily="-48" charset="0"/>
              </a:rPr>
              <a:t>Six Shooter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Sand" pitchFamily="-48" charset="0"/>
              </a:rPr>
              <a:t>Windmill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Sand" pitchFamily="-48" charset="0"/>
              </a:rPr>
              <a:t>Plow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Sand" pitchFamily="-48" charset="0"/>
              </a:rPr>
              <a:t>Locomotive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Sand" pitchFamily="-48" charset="0"/>
              </a:rPr>
              <a:t>Barbed Wire</a:t>
            </a:r>
            <a:endParaRPr lang="en-US" altLang="en-US" sz="2200" b="1">
              <a:latin typeface="Sand" pitchFamily="-48" charset="0"/>
            </a:endParaRPr>
          </a:p>
        </p:txBody>
      </p:sp>
      <p:sp>
        <p:nvSpPr>
          <p:cNvPr id="187396" name="Rectangle 2">
            <a:extLst>
              <a:ext uri="{FF2B5EF4-FFF2-40B4-BE49-F238E27FC236}">
                <a16:creationId xmlns:a16="http://schemas.microsoft.com/office/drawing/2014/main" id="{92DD906E-DF79-4E94-9942-296E33BE4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Illustrations of Study Cards for Lists of Items</a:t>
            </a:r>
            <a:endParaRPr lang="en-US" altLang="en-US"/>
          </a:p>
        </p:txBody>
      </p:sp>
      <p:sp>
        <p:nvSpPr>
          <p:cNvPr id="187397" name="Rectangle 4">
            <a:extLst>
              <a:ext uri="{FF2B5EF4-FFF2-40B4-BE49-F238E27FC236}">
                <a16:creationId xmlns:a16="http://schemas.microsoft.com/office/drawing/2014/main" id="{A73ED57A-8893-4DEC-BDD4-E9961FF2A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510540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87398" name="Picture 6">
            <a:extLst>
              <a:ext uri="{FF2B5EF4-FFF2-40B4-BE49-F238E27FC236}">
                <a16:creationId xmlns:a16="http://schemas.microsoft.com/office/drawing/2014/main" id="{97A0505B-3C3D-4AF9-9B13-927484A78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54700"/>
            <a:ext cx="164306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Slide Number Placeholder 3">
            <a:extLst>
              <a:ext uri="{FF2B5EF4-FFF2-40B4-BE49-F238E27FC236}">
                <a16:creationId xmlns:a16="http://schemas.microsoft.com/office/drawing/2014/main" id="{3451F725-E7D6-4634-A9EB-7AE60B4549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79215F-7932-41FC-A224-CF7B6F147510}" type="slidenum">
              <a:rPr lang="en-US" altLang="en-US" sz="10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accent2"/>
              </a:solidFill>
            </a:endParaRPr>
          </a:p>
        </p:txBody>
      </p:sp>
      <p:sp>
        <p:nvSpPr>
          <p:cNvPr id="189442" name="Footer Placeholder 4">
            <a:extLst>
              <a:ext uri="{FF2B5EF4-FFF2-40B4-BE49-F238E27FC236}">
                <a16:creationId xmlns:a16="http://schemas.microsoft.com/office/drawing/2014/main" id="{FBEC5380-157B-4E3A-AEF7-0143E442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accent2"/>
                </a:solidFill>
              </a:rPr>
              <a:t>University of Kansas Center for Research on Learning  2019</a:t>
            </a:r>
          </a:p>
        </p:txBody>
      </p:sp>
      <p:sp>
        <p:nvSpPr>
          <p:cNvPr id="189443" name="Rectangle 5">
            <a:extLst>
              <a:ext uri="{FF2B5EF4-FFF2-40B4-BE49-F238E27FC236}">
                <a16:creationId xmlns:a16="http://schemas.microsoft.com/office/drawing/2014/main" id="{8A3B7FEB-9FE3-4DD7-99AA-2B7B2E038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"</a:t>
            </a:r>
            <a:r>
              <a:rPr lang="en-US" altLang="en-US" sz="2200"/>
              <a:t>Greenockite is a yellow mineral in crystal form."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2000"/>
              <a:t>front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Sand" pitchFamily="-48" charset="0"/>
              </a:rPr>
              <a:t>What is</a:t>
            </a:r>
            <a:endParaRPr lang="en-US" altLang="en-US">
              <a:latin typeface="Sand" pitchFamily="-48" charset="0"/>
            </a:endParaRPr>
          </a:p>
          <a:p>
            <a:pPr lvl="2" algn="ctr" eaLnBrk="1" hangingPunct="1">
              <a:buFontTx/>
              <a:buNone/>
            </a:pPr>
            <a:endParaRPr lang="en-US" altLang="en-US">
              <a:latin typeface="Sand" pitchFamily="-4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>
                <a:latin typeface="Sand" pitchFamily="-48" charset="0"/>
              </a:rPr>
              <a:t>GREENOCKITE?</a:t>
            </a:r>
          </a:p>
        </p:txBody>
      </p:sp>
      <p:sp>
        <p:nvSpPr>
          <p:cNvPr id="189444" name="Rectangle 4">
            <a:extLst>
              <a:ext uri="{FF2B5EF4-FFF2-40B4-BE49-F238E27FC236}">
                <a16:creationId xmlns:a16="http://schemas.microsoft.com/office/drawing/2014/main" id="{78AAACB4-6912-4B0C-85AD-0BC31A472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Illustrations of Study Cards for a Definition</a:t>
            </a:r>
            <a:endParaRPr lang="en-US" altLang="en-US"/>
          </a:p>
        </p:txBody>
      </p:sp>
      <p:sp>
        <p:nvSpPr>
          <p:cNvPr id="189445" name="Rectangle 6">
            <a:extLst>
              <a:ext uri="{FF2B5EF4-FFF2-40B4-BE49-F238E27FC236}">
                <a16:creationId xmlns:a16="http://schemas.microsoft.com/office/drawing/2014/main" id="{019FE443-E381-473A-BE82-7B7D8E8ED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61722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89446" name="Picture 6">
            <a:extLst>
              <a:ext uri="{FF2B5EF4-FFF2-40B4-BE49-F238E27FC236}">
                <a16:creationId xmlns:a16="http://schemas.microsoft.com/office/drawing/2014/main" id="{DE6C15B4-D183-47FB-BB57-0FB1903DC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54700"/>
            <a:ext cx="164306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Slide Number Placeholder 3">
            <a:extLst>
              <a:ext uri="{FF2B5EF4-FFF2-40B4-BE49-F238E27FC236}">
                <a16:creationId xmlns:a16="http://schemas.microsoft.com/office/drawing/2014/main" id="{906D940C-02EC-4298-8003-7A695E9D6C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A441C0-232D-4940-ACEA-69C3CC9905C7}" type="slidenum">
              <a:rPr lang="en-US" altLang="en-US" sz="10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>
              <a:solidFill>
                <a:schemeClr val="accent2"/>
              </a:solidFill>
            </a:endParaRPr>
          </a:p>
        </p:txBody>
      </p:sp>
      <p:sp>
        <p:nvSpPr>
          <p:cNvPr id="191490" name="Footer Placeholder 4">
            <a:extLst>
              <a:ext uri="{FF2B5EF4-FFF2-40B4-BE49-F238E27FC236}">
                <a16:creationId xmlns:a16="http://schemas.microsoft.com/office/drawing/2014/main" id="{EE9E2F31-6700-4879-B585-BBEEF3CB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accent2"/>
                </a:solidFill>
              </a:rPr>
              <a:t>University of Kansas Center for Research on Learning  2019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F8F78BAA-54BC-4F9E-91C5-2B2932849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"</a:t>
            </a:r>
            <a:r>
              <a:rPr lang="en-US" altLang="en-US" sz="2200"/>
              <a:t>Greenockite is a yellow mineral in crystal form."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2000"/>
              <a:t>back</a:t>
            </a:r>
            <a:endParaRPr lang="en-US" altLang="en-US"/>
          </a:p>
          <a:p>
            <a:pPr lvl="2"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Sand" pitchFamily="-48" charset="0"/>
              </a:rPr>
              <a:t>What is the name of</a:t>
            </a:r>
            <a:r>
              <a:rPr lang="en-US" altLang="en-US">
                <a:latin typeface="Sand" pitchFamily="-48" charset="0"/>
              </a:rPr>
              <a:t> </a:t>
            </a:r>
          </a:p>
          <a:p>
            <a:pPr algn="ctr" eaLnBrk="1" hangingPunct="1">
              <a:buFontTx/>
              <a:buNone/>
            </a:pPr>
            <a:endParaRPr lang="en-US" altLang="en-US" sz="2000">
              <a:latin typeface="Sand" pitchFamily="-4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>
                <a:latin typeface="Sand" pitchFamily="-48" charset="0"/>
              </a:rPr>
              <a:t>A Yellow Mineral In Crystal Form?</a:t>
            </a:r>
            <a:endParaRPr lang="en-US" altLang="en-US"/>
          </a:p>
        </p:txBody>
      </p:sp>
      <p:sp>
        <p:nvSpPr>
          <p:cNvPr id="191492" name="Rectangle 2">
            <a:extLst>
              <a:ext uri="{FF2B5EF4-FFF2-40B4-BE49-F238E27FC236}">
                <a16:creationId xmlns:a16="http://schemas.microsoft.com/office/drawing/2014/main" id="{F5791F1D-0819-48AC-9C20-4C28725C3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Illustrations of Study Cards for a Definition</a:t>
            </a:r>
            <a:endParaRPr lang="en-US" altLang="en-US"/>
          </a:p>
        </p:txBody>
      </p:sp>
      <p:sp>
        <p:nvSpPr>
          <p:cNvPr id="191493" name="Rectangle 4">
            <a:extLst>
              <a:ext uri="{FF2B5EF4-FFF2-40B4-BE49-F238E27FC236}">
                <a16:creationId xmlns:a16="http://schemas.microsoft.com/office/drawing/2014/main" id="{F9EBF99F-BF6E-45EC-B5A7-61BA60C09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124200"/>
            <a:ext cx="61722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91494" name="Picture 6">
            <a:extLst>
              <a:ext uri="{FF2B5EF4-FFF2-40B4-BE49-F238E27FC236}">
                <a16:creationId xmlns:a16="http://schemas.microsoft.com/office/drawing/2014/main" id="{A06889D8-3929-49A0-84EF-174BA6A6C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54700"/>
            <a:ext cx="164306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318</Words>
  <Application>Microsoft Office PowerPoint</Application>
  <PresentationFormat>On-screen Show (4:3)</PresentationFormat>
  <Paragraphs>78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Sand</vt:lpstr>
      <vt:lpstr>Times</vt:lpstr>
      <vt:lpstr>Times New Roman</vt:lpstr>
      <vt:lpstr>Office Theme</vt:lpstr>
      <vt:lpstr>Examples of  Recall Study Cards</vt:lpstr>
      <vt:lpstr>Illustrations of Study Cards  for Pairs of Items</vt:lpstr>
      <vt:lpstr>Illustrations of Study Cards  for Pairs of Items</vt:lpstr>
      <vt:lpstr>Illustrations of Study Cards for Lists of Items</vt:lpstr>
      <vt:lpstr>Illustrations of Study Cards for Lists of Items</vt:lpstr>
      <vt:lpstr>Illustrations of Study Cards for a Definition</vt:lpstr>
      <vt:lpstr>Illustrations of Study Cards for a Definition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 Recall Study Cards</dc:title>
  <dc:creator>Creneti Janice</dc:creator>
  <cp:lastModifiedBy>Creneti Janice</cp:lastModifiedBy>
  <cp:revision>1</cp:revision>
  <dcterms:created xsi:type="dcterms:W3CDTF">2022-07-26T17:36:50Z</dcterms:created>
  <dcterms:modified xsi:type="dcterms:W3CDTF">2022-07-26T17:38:30Z</dcterms:modified>
</cp:coreProperties>
</file>