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28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55C6-1B3E-4D4B-A084-B46F50B7ECC6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7885-40A8-E843-80AB-051AD0465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9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55C6-1B3E-4D4B-A084-B46F50B7ECC6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7885-40A8-E843-80AB-051AD0465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9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55C6-1B3E-4D4B-A084-B46F50B7ECC6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7885-40A8-E843-80AB-051AD0465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9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55C6-1B3E-4D4B-A084-B46F50B7ECC6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7885-40A8-E843-80AB-051AD0465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1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55C6-1B3E-4D4B-A084-B46F50B7ECC6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7885-40A8-E843-80AB-051AD0465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0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55C6-1B3E-4D4B-A084-B46F50B7ECC6}" type="datetimeFigureOut">
              <a:rPr lang="en-US" smtClean="0"/>
              <a:t>6/17/20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7885-40A8-E843-80AB-051AD0465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0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55C6-1B3E-4D4B-A084-B46F50B7ECC6}" type="datetimeFigureOut">
              <a:rPr lang="en-US" smtClean="0"/>
              <a:t>6/17/20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7885-40A8-E843-80AB-051AD0465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6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55C6-1B3E-4D4B-A084-B46F50B7ECC6}" type="datetimeFigureOut">
              <a:rPr lang="en-US" smtClean="0"/>
              <a:t>6/17/20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7885-40A8-E843-80AB-051AD0465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3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55C6-1B3E-4D4B-A084-B46F50B7ECC6}" type="datetimeFigureOut">
              <a:rPr lang="en-US" smtClean="0"/>
              <a:t>6/17/20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7885-40A8-E843-80AB-051AD0465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5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55C6-1B3E-4D4B-A084-B46F50B7ECC6}" type="datetimeFigureOut">
              <a:rPr lang="en-US" smtClean="0"/>
              <a:t>6/17/20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7885-40A8-E843-80AB-051AD0465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3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55C6-1B3E-4D4B-A084-B46F50B7ECC6}" type="datetimeFigureOut">
              <a:rPr lang="en-US" smtClean="0"/>
              <a:t>6/17/20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7885-40A8-E843-80AB-051AD0465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2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55C6-1B3E-4D4B-A084-B46F50B7ECC6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C7885-40A8-E843-80AB-051AD0465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3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74"/>
          <p:cNvSpPr>
            <a:spLocks noChangeShapeType="1"/>
          </p:cNvSpPr>
          <p:nvPr/>
        </p:nvSpPr>
        <p:spPr bwMode="auto">
          <a:xfrm>
            <a:off x="8853145" y="1141512"/>
            <a:ext cx="0" cy="41148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22"/>
          <p:cNvSpPr>
            <a:spLocks noChangeArrowheads="1"/>
          </p:cNvSpPr>
          <p:nvPr/>
        </p:nvSpPr>
        <p:spPr bwMode="auto">
          <a:xfrm>
            <a:off x="509992" y="4186542"/>
            <a:ext cx="4191000" cy="51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/>
          <a:p>
            <a:pPr defTabSz="1019175" eaLnBrk="0" hangingPunct="0"/>
            <a:r>
              <a:rPr lang="en-US" sz="900" b="1" dirty="0">
                <a:solidFill>
                  <a:srgbClr val="000000"/>
                </a:solidFill>
                <a:latin typeface="Arial"/>
                <a:cs typeface="Arial"/>
              </a:rPr>
              <a:t>Evaluate 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the quality of the evidence as poor, average or good. </a:t>
            </a:r>
            <a:r>
              <a:rPr lang="en-US" sz="900" b="1" dirty="0">
                <a:solidFill>
                  <a:srgbClr val="000000"/>
                </a:solidFill>
                <a:latin typeface="Arial"/>
                <a:cs typeface="Arial"/>
              </a:rPr>
              <a:t>Explain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 your evaluation. </a:t>
            </a:r>
          </a:p>
          <a:p>
            <a:pPr defTabSz="1019175" eaLnBrk="0" hangingPunct="0"/>
            <a:r>
              <a:rPr lang="en-US" sz="900" dirty="0">
                <a:solidFill>
                  <a:srgbClr val="000000"/>
                </a:solidFill>
              </a:rPr>
              <a:t>   </a:t>
            </a:r>
          </a:p>
        </p:txBody>
      </p:sp>
      <p:grpSp>
        <p:nvGrpSpPr>
          <p:cNvPr id="43" name="Group 23"/>
          <p:cNvGrpSpPr>
            <a:grpSpLocks/>
          </p:cNvGrpSpPr>
          <p:nvPr/>
        </p:nvGrpSpPr>
        <p:grpSpPr bwMode="auto">
          <a:xfrm>
            <a:off x="353554" y="4260806"/>
            <a:ext cx="227013" cy="201613"/>
            <a:chOff x="1917" y="1013"/>
            <a:chExt cx="103" cy="110"/>
          </a:xfrm>
        </p:grpSpPr>
        <p:sp>
          <p:nvSpPr>
            <p:cNvPr id="44" name="Oval 24"/>
            <p:cNvSpPr>
              <a:spLocks noChangeArrowheads="1"/>
            </p:cNvSpPr>
            <p:nvPr/>
          </p:nvSpPr>
          <p:spPr bwMode="auto">
            <a:xfrm>
              <a:off x="1917" y="1013"/>
              <a:ext cx="103" cy="110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1950" y="1024"/>
              <a:ext cx="32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 eaLnBrk="0" hangingPunct="0"/>
              <a:r>
                <a:rPr lang="en-US" sz="1000" b="1">
                  <a:solidFill>
                    <a:srgbClr val="000000"/>
                  </a:solidFill>
                </a:rPr>
                <a:t>4</a:t>
              </a:r>
              <a:endParaRPr lang="en-US" sz="270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93838" y="295402"/>
            <a:ext cx="8562295" cy="6499098"/>
            <a:chOff x="293838" y="295402"/>
            <a:chExt cx="8562295" cy="6499098"/>
          </a:xfrm>
        </p:grpSpPr>
        <p:grpSp>
          <p:nvGrpSpPr>
            <p:cNvPr id="75" name="Group 74"/>
            <p:cNvGrpSpPr/>
            <p:nvPr/>
          </p:nvGrpSpPr>
          <p:grpSpPr>
            <a:xfrm>
              <a:off x="293838" y="295402"/>
              <a:ext cx="8562295" cy="6499098"/>
              <a:chOff x="293838" y="295402"/>
              <a:chExt cx="8562295" cy="6499098"/>
            </a:xfrm>
          </p:grpSpPr>
          <p:grpSp>
            <p:nvGrpSpPr>
              <p:cNvPr id="46" name="Group 7"/>
              <p:cNvGrpSpPr>
                <a:grpSpLocks/>
              </p:cNvGrpSpPr>
              <p:nvPr/>
            </p:nvGrpSpPr>
            <p:grpSpPr bwMode="auto">
              <a:xfrm>
                <a:off x="4990260" y="4255452"/>
                <a:ext cx="228600" cy="228600"/>
                <a:chOff x="1917" y="1013"/>
                <a:chExt cx="103" cy="110"/>
              </a:xfrm>
            </p:grpSpPr>
            <p:sp>
              <p:nvSpPr>
                <p:cNvPr id="47" name="Oval 8"/>
                <p:cNvSpPr>
                  <a:spLocks noChangeArrowheads="1"/>
                </p:cNvSpPr>
                <p:nvPr/>
              </p:nvSpPr>
              <p:spPr bwMode="auto">
                <a:xfrm>
                  <a:off x="1917" y="1013"/>
                  <a:ext cx="103" cy="110"/>
                </a:xfrm>
                <a:prstGeom prst="ellipse">
                  <a:avLst/>
                </a:prstGeom>
                <a:noFill/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Rectangle 9"/>
                <p:cNvSpPr>
                  <a:spLocks noChangeArrowheads="1"/>
                </p:cNvSpPr>
                <p:nvPr/>
              </p:nvSpPr>
              <p:spPr bwMode="auto">
                <a:xfrm>
                  <a:off x="1946" y="1027"/>
                  <a:ext cx="32" cy="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defTabSz="1019175" eaLnBrk="0" hangingPunct="0"/>
                  <a:r>
                    <a:rPr lang="en-US" sz="1000" b="1" dirty="0">
                      <a:solidFill>
                        <a:srgbClr val="000000"/>
                      </a:solidFill>
                    </a:rPr>
                    <a:t>7</a:t>
                  </a:r>
                  <a:endParaRPr lang="en-US" sz="2700" dirty="0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293838" y="295402"/>
                <a:ext cx="8562295" cy="6499098"/>
                <a:chOff x="293838" y="295402"/>
                <a:chExt cx="8562295" cy="6499098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293838" y="295402"/>
                  <a:ext cx="8562295" cy="6499098"/>
                  <a:chOff x="293838" y="295402"/>
                  <a:chExt cx="8562295" cy="6499098"/>
                </a:xfrm>
              </p:grpSpPr>
              <p:sp>
                <p:nvSpPr>
                  <p:cNvPr id="6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2652149" y="295402"/>
                    <a:ext cx="3847484" cy="27699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0" tIns="0" rIns="0" bIns="0">
                    <a:spAutoFit/>
                  </a:bodyPr>
                  <a:lstStyle/>
                  <a:p>
                    <a:pPr algn="ctr" defTabSz="1019175" eaLnBrk="0" hangingPunct="0"/>
                    <a:r>
                      <a:rPr lang="en-US" b="1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Scientific </a:t>
                    </a:r>
                    <a:r>
                      <a:rPr lang="en-US" b="1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Argumentation Guide</a:t>
                    </a:r>
                    <a:endParaRPr lang="en-US" sz="2000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10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919367" y="609359"/>
                    <a:ext cx="3962400" cy="4924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defTabSz="1019175" eaLnBrk="0" hangingPunct="0"/>
                    <a:r>
                      <a:rPr lang="en-US" sz="1000" dirty="0">
                        <a:latin typeface="Arial"/>
                        <a:cs typeface="Arial"/>
                      </a:rPr>
                      <a:t>Topic__________________________________________________</a:t>
                    </a:r>
                  </a:p>
                  <a:p>
                    <a:pPr defTabSz="1019175" eaLnBrk="0" hangingPunct="0"/>
                    <a:r>
                      <a:rPr lang="en-US" sz="1000" dirty="0">
                        <a:latin typeface="Arial"/>
                        <a:cs typeface="Arial"/>
                      </a:rPr>
                      <a:t>Title___________________________________________________</a:t>
                    </a:r>
                  </a:p>
                  <a:p>
                    <a:pPr defTabSz="1019175" eaLnBrk="0" hangingPunct="0"/>
                    <a:r>
                      <a:rPr lang="en-US" sz="1000" dirty="0">
                        <a:latin typeface="Arial"/>
                        <a:cs typeface="Arial"/>
                      </a:rPr>
                      <a:t>Source_________________________________________________</a:t>
                    </a:r>
                    <a:r>
                      <a:rPr lang="en-US" sz="1200" dirty="0">
                        <a:latin typeface="Arial"/>
                        <a:cs typeface="Arial"/>
                      </a:rPr>
                      <a:t> </a:t>
                    </a:r>
                  </a:p>
                </p:txBody>
              </p:sp>
              <p:sp>
                <p:nvSpPr>
                  <p:cNvPr id="11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4961959" y="625028"/>
                    <a:ext cx="3276600" cy="4572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defTabSz="1019175" eaLnBrk="0" hangingPunct="0"/>
                    <a:r>
                      <a:rPr lang="en-US" sz="10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Name: _____________________________________</a:t>
                    </a:r>
                  </a:p>
                  <a:p>
                    <a:pPr defTabSz="1019175" eaLnBrk="0" hangingPunct="0"/>
                    <a:r>
                      <a:rPr lang="en-US" sz="10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Class: _____________________________________</a:t>
                    </a:r>
                  </a:p>
                  <a:p>
                    <a:pPr defTabSz="1019175" eaLnBrk="0" hangingPunct="0"/>
                    <a:r>
                      <a:rPr lang="en-US" sz="10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Date:  _____________________________________</a:t>
                    </a:r>
                    <a:endParaRPr lang="en-US" sz="120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5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93838" y="1166417"/>
                    <a:ext cx="8534400" cy="609600"/>
                  </a:xfrm>
                  <a:prstGeom prst="rect">
                    <a:avLst/>
                  </a:prstGeom>
                  <a:noFill/>
                  <a:ln w="762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lIns="101882" tIns="50941" rIns="101882" bIns="50941" anchor="ctr"/>
                  <a:lstStyle/>
                  <a:p>
                    <a:pPr algn="ctr" defTabSz="1019175" eaLnBrk="0" hangingPunct="0"/>
                    <a:endParaRPr lang="en-US" sz="2000">
                      <a:latin typeface="Tekton" charset="0"/>
                    </a:endParaRPr>
                  </a:p>
                </p:txBody>
              </p:sp>
              <p:sp>
                <p:nvSpPr>
                  <p:cNvPr id="12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608092" y="1255070"/>
                    <a:ext cx="5106378" cy="13849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defTabSz="1019175" eaLnBrk="0" hangingPunct="0"/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What is the </a:t>
                    </a:r>
                    <a:r>
                      <a:rPr lang="en-US" sz="900" b="1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Claim</a:t>
                    </a:r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, including any </a:t>
                    </a:r>
                    <a:r>
                      <a:rPr lang="en-US" sz="900" b="1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Qualifiers</a:t>
                    </a:r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? Are there qualifiers?  </a:t>
                    </a:r>
                    <a:r>
                      <a:rPr lang="en-US" sz="900" b="1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Yes/No</a:t>
                    </a:r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.  (If yes, underline them.)</a:t>
                    </a:r>
                  </a:p>
                </p:txBody>
              </p:sp>
              <p:grpSp>
                <p:nvGrpSpPr>
                  <p:cNvPr id="13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368031" y="1231652"/>
                    <a:ext cx="228600" cy="179388"/>
                    <a:chOff x="423" y="534"/>
                    <a:chExt cx="106" cy="110"/>
                  </a:xfrm>
                </p:grpSpPr>
                <p:sp>
                  <p:nvSpPr>
                    <p:cNvPr id="14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3" y="536"/>
                      <a:ext cx="76" cy="9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" name="Oval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3" y="534"/>
                      <a:ext cx="90" cy="110"/>
                    </a:xfrm>
                    <a:prstGeom prst="ellipse">
                      <a:avLst/>
                    </a:prstGeom>
                    <a:noFill/>
                    <a:ln w="222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7" y="547"/>
                      <a:ext cx="33" cy="9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defTabSz="1019175" eaLnBrk="0" hangingPunct="0"/>
                      <a:r>
                        <a:rPr lang="en-US" sz="1000" b="1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700" dirty="0"/>
                    </a:p>
                  </p:txBody>
                </p:sp>
              </p:grpSp>
              <p:grpSp>
                <p:nvGrpSpPr>
                  <p:cNvPr id="1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381000" y="1854252"/>
                    <a:ext cx="169863" cy="184150"/>
                    <a:chOff x="371" y="1011"/>
                    <a:chExt cx="96" cy="134"/>
                  </a:xfrm>
                </p:grpSpPr>
                <p:sp>
                  <p:nvSpPr>
                    <p:cNvPr id="18" name="Oval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1" y="1011"/>
                      <a:ext cx="96" cy="131"/>
                    </a:xfrm>
                    <a:prstGeom prst="ellipse">
                      <a:avLst/>
                    </a:prstGeom>
                    <a:noFill/>
                    <a:ln w="222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" y="1034"/>
                      <a:ext cx="39" cy="11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defTabSz="1019175" eaLnBrk="0" hangingPunct="0"/>
                      <a:r>
                        <a:rPr lang="en-US" sz="1000" b="1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2700" dirty="0"/>
                    </a:p>
                  </p:txBody>
                </p:sp>
              </p:grpSp>
              <p:grpSp>
                <p:nvGrpSpPr>
                  <p:cNvPr id="20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4991847" y="1854252"/>
                    <a:ext cx="227013" cy="201613"/>
                    <a:chOff x="1917" y="1013"/>
                    <a:chExt cx="103" cy="110"/>
                  </a:xfrm>
                </p:grpSpPr>
                <p:sp>
                  <p:nvSpPr>
                    <p:cNvPr id="21" name="Oval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17" y="1013"/>
                      <a:ext cx="103" cy="110"/>
                    </a:xfrm>
                    <a:prstGeom prst="ellipse">
                      <a:avLst/>
                    </a:prstGeom>
                    <a:noFill/>
                    <a:ln w="222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50" y="1024"/>
                      <a:ext cx="32" cy="8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defTabSz="1019175" eaLnBrk="0" hangingPunct="0"/>
                      <a:r>
                        <a:rPr lang="en-US" sz="1000" b="1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2700"/>
                    </a:p>
                  </p:txBody>
                </p:sp>
              </p:grpSp>
              <p:sp>
                <p:nvSpPr>
                  <p:cNvPr id="23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584698" y="1889572"/>
                    <a:ext cx="3962400" cy="4154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defTabSz="1019175" eaLnBrk="0" hangingPunct="0"/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What </a:t>
                    </a:r>
                    <a:r>
                      <a:rPr lang="en-US" sz="900" b="1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Evidence</a:t>
                    </a:r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is presented? </a:t>
                    </a:r>
                  </a:p>
                  <a:p>
                    <a:pPr defTabSz="1019175" eaLnBrk="0" hangingPunct="0"/>
                    <a:r>
                      <a:rPr lang="en-US" sz="900" u="sng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In column 3</a:t>
                    </a:r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, identify the type of evidence with the letter: </a:t>
                    </a:r>
                    <a:r>
                      <a:rPr lang="en-US" sz="900" b="1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D</a:t>
                    </a:r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ata (D), </a:t>
                    </a:r>
                    <a:r>
                      <a:rPr lang="en-US" sz="900" b="1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F</a:t>
                    </a:r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act (F), </a:t>
                    </a:r>
                    <a:r>
                      <a:rPr lang="en-US" sz="900" b="1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O</a:t>
                    </a:r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pinion (O), </a:t>
                    </a:r>
                    <a:r>
                      <a:rPr lang="en-US" sz="900" b="1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T</a:t>
                    </a:r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heory (T).</a:t>
                    </a:r>
                    <a:r>
                      <a:rPr lang="en-US" sz="900" dirty="0">
                        <a:solidFill>
                          <a:srgbClr val="000000"/>
                        </a:solidFill>
                      </a:rPr>
                      <a:t>		</a:t>
                    </a:r>
                  </a:p>
                </p:txBody>
              </p:sp>
              <p:sp>
                <p:nvSpPr>
                  <p:cNvPr id="24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5131796" y="1825824"/>
                    <a:ext cx="3657600" cy="7953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101882" tIns="50941" rIns="101882" bIns="50941">
                    <a:spAutoFit/>
                  </a:bodyPr>
                  <a:lstStyle/>
                  <a:p>
                    <a:pPr defTabSz="1019175" eaLnBrk="0" hangingPunct="0"/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What chain of </a:t>
                    </a:r>
                    <a:r>
                      <a:rPr lang="en-US" sz="900" b="1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reasoning (warrant) </a:t>
                    </a:r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connects</a:t>
                    </a:r>
                    <a:r>
                      <a:rPr lang="en-US" sz="900" b="1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the evidence to  the claim? </a:t>
                    </a:r>
                    <a:r>
                      <a:rPr lang="en-US" sz="900" u="sng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In column 6</a:t>
                    </a:r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, identify type of reasoning with the letter(s): </a:t>
                    </a:r>
                  </a:p>
                  <a:p>
                    <a:pPr defTabSz="1019175" eaLnBrk="0" hangingPunct="0"/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for </a:t>
                    </a:r>
                    <a:r>
                      <a:rPr lang="en-US" sz="900" b="1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A</a:t>
                    </a:r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UTHORITY (A), </a:t>
                    </a:r>
                    <a:r>
                      <a:rPr lang="en-US" sz="900" b="1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T</a:t>
                    </a:r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HEORY (T), or type of LOGIC: </a:t>
                    </a:r>
                    <a:r>
                      <a:rPr lang="en-US" sz="900" b="1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An</a:t>
                    </a:r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alogy (AN), </a:t>
                    </a:r>
                    <a:r>
                      <a:rPr lang="en-US" sz="900" b="1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C</a:t>
                    </a:r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orrelation (C), </a:t>
                    </a:r>
                    <a:r>
                      <a:rPr lang="en-US" sz="900" b="1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C</a:t>
                    </a:r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ause-</a:t>
                    </a:r>
                    <a:r>
                      <a:rPr lang="en-US" sz="900" b="1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E</a:t>
                    </a:r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ffect (CE), </a:t>
                    </a:r>
                    <a:r>
                      <a:rPr lang="en-US" sz="900" b="1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G</a:t>
                    </a:r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eneralization (G)</a:t>
                    </a:r>
                    <a:r>
                      <a:rPr lang="en-US" sz="900" b="1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</a:p>
                  <a:p>
                    <a:pPr defTabSz="1019175" eaLnBrk="0" hangingPunct="0"/>
                    <a:endParaRPr lang="en-US" sz="9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5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4966945" y="1776016"/>
                    <a:ext cx="0" cy="3456879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4585945" y="1776017"/>
                    <a:ext cx="0" cy="2435423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8548345" y="2028032"/>
                    <a:ext cx="0" cy="2183408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9651" y="2382640"/>
                    <a:ext cx="44972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9113" y="2611240"/>
                    <a:ext cx="837403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9651" y="2839840"/>
                    <a:ext cx="8383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9651" y="3068440"/>
                    <a:ext cx="8383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2639" y="3292080"/>
                    <a:ext cx="838050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9651" y="3525640"/>
                    <a:ext cx="8383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9651" y="3754240"/>
                    <a:ext cx="8383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9651" y="3982840"/>
                    <a:ext cx="8383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9651" y="4211440"/>
                    <a:ext cx="8383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2639" y="4538168"/>
                    <a:ext cx="8383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8157" y="4773826"/>
                    <a:ext cx="8383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8157" y="5002426"/>
                    <a:ext cx="8383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8157" y="5231026"/>
                    <a:ext cx="838349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455706" y="5469484"/>
                    <a:ext cx="8400427" cy="457200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lIns="101882" tIns="50941" rIns="101882" bIns="50941" anchor="ctr"/>
                  <a:lstStyle/>
                  <a:p>
                    <a:pPr algn="ctr" defTabSz="1019175" eaLnBrk="0" hangingPunct="0"/>
                    <a:endParaRPr lang="en-US" sz="2000">
                      <a:latin typeface="Tekton" charset="0"/>
                    </a:endParaRPr>
                  </a:p>
                </p:txBody>
              </p:sp>
              <p:sp>
                <p:nvSpPr>
                  <p:cNvPr id="59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81000" y="5253336"/>
                    <a:ext cx="838200" cy="2286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900" dirty="0">
                        <a:solidFill>
                          <a:srgbClr val="000000"/>
                        </a:solidFill>
                      </a:rPr>
                      <a:t>Methodology</a:t>
                    </a:r>
                  </a:p>
                </p:txBody>
              </p:sp>
              <p:sp>
                <p:nvSpPr>
                  <p:cNvPr id="65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623545" y="5499100"/>
                    <a:ext cx="7924800" cy="2286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90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What are your concerns about the believability of the claim? (your counterarguments, rebuttals or new questions)?</a:t>
                    </a:r>
                    <a:endParaRPr lang="en-US" sz="900" b="1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66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455705" y="5945885"/>
                    <a:ext cx="8400427" cy="613816"/>
                  </a:xfrm>
                  <a:prstGeom prst="rect">
                    <a:avLst/>
                  </a:prstGeom>
                  <a:noFill/>
                  <a:ln w="762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lIns="101882" tIns="50941" rIns="101882" bIns="50941" anchor="ctr"/>
                  <a:lstStyle/>
                  <a:p>
                    <a:pPr algn="ctr" defTabSz="1019175" eaLnBrk="0" hangingPunct="0"/>
                    <a:endParaRPr lang="en-US" sz="2000">
                      <a:latin typeface="Tekton" charset="0"/>
                    </a:endParaRPr>
                  </a:p>
                </p:txBody>
              </p:sp>
              <p:sp>
                <p:nvSpPr>
                  <p:cNvPr id="67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342900" y="6553200"/>
                    <a:ext cx="2819400" cy="2413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101882" tIns="50941" rIns="101882" bIns="50941">
                    <a:spAutoFit/>
                  </a:bodyPr>
                  <a:lstStyle/>
                  <a:p>
                    <a:pPr defTabSz="1019175" eaLnBrk="0" hangingPunct="0"/>
                    <a:r>
                      <a:rPr lang="en-US" sz="900" dirty="0">
                        <a:solidFill>
                          <a:srgbClr val="000000"/>
                        </a:solidFill>
                      </a:rPr>
                      <a:t>© </a:t>
                    </a:r>
                    <a:r>
                      <a:rPr lang="en-US" sz="900" dirty="0" err="1">
                        <a:solidFill>
                          <a:srgbClr val="000000"/>
                        </a:solidFill>
                      </a:rPr>
                      <a:t>Bulgren</a:t>
                    </a:r>
                    <a:r>
                      <a:rPr lang="en-US" sz="900" dirty="0">
                        <a:solidFill>
                          <a:srgbClr val="000000"/>
                        </a:solidFill>
                      </a:rPr>
                      <a:t> </a:t>
                    </a:r>
                    <a:r>
                      <a:rPr lang="en-US" sz="900">
                        <a:solidFill>
                          <a:srgbClr val="000000"/>
                        </a:solidFill>
                      </a:rPr>
                      <a:t>&amp; Ellis 2014</a:t>
                    </a:r>
                    <a:endParaRPr lang="en-US" sz="900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68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483879" y="5499100"/>
                    <a:ext cx="200025" cy="228600"/>
                    <a:chOff x="1917" y="1013"/>
                    <a:chExt cx="103" cy="110"/>
                  </a:xfrm>
                </p:grpSpPr>
                <p:sp>
                  <p:nvSpPr>
                    <p:cNvPr id="69" name="Oval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17" y="1013"/>
                      <a:ext cx="103" cy="110"/>
                    </a:xfrm>
                    <a:prstGeom prst="ellipse">
                      <a:avLst/>
                    </a:prstGeom>
                    <a:noFill/>
                    <a:ln w="222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46" y="1027"/>
                      <a:ext cx="36" cy="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defTabSz="1019175" eaLnBrk="0" hangingPunct="0"/>
                      <a:r>
                        <a:rPr lang="en-US" sz="1000" b="1" dirty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sz="2700" dirty="0"/>
                    </a:p>
                  </p:txBody>
                </p:sp>
              </p:grpSp>
              <p:grpSp>
                <p:nvGrpSpPr>
                  <p:cNvPr id="71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521979" y="6007100"/>
                    <a:ext cx="200025" cy="228600"/>
                    <a:chOff x="1917" y="1013"/>
                    <a:chExt cx="103" cy="110"/>
                  </a:xfrm>
                </p:grpSpPr>
                <p:sp>
                  <p:nvSpPr>
                    <p:cNvPr id="72" name="Oval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17" y="1013"/>
                      <a:ext cx="103" cy="110"/>
                    </a:xfrm>
                    <a:prstGeom prst="ellipse">
                      <a:avLst/>
                    </a:prstGeom>
                    <a:noFill/>
                    <a:ln w="222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46" y="1027"/>
                      <a:ext cx="36" cy="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defTabSz="1019175" eaLnBrk="0" hangingPunct="0"/>
                      <a:r>
                        <a:rPr lang="en-US" sz="1000" b="1">
                          <a:solidFill>
                            <a:srgbClr val="000000"/>
                          </a:solidFill>
                        </a:rPr>
                        <a:t>9</a:t>
                      </a:r>
                      <a:endParaRPr lang="en-US" sz="2700"/>
                    </a:p>
                  </p:txBody>
                </p:sp>
              </p:grpSp>
              <p:sp>
                <p:nvSpPr>
                  <p:cNvPr id="7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750367" y="6007100"/>
                    <a:ext cx="3938588" cy="136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defTabSz="1019175" eaLnBrk="0" hangingPunct="0"/>
                    <a:r>
                      <a:rPr lang="en-US" sz="900" dirty="0">
                        <a:solidFill>
                          <a:srgbClr val="000000"/>
                        </a:solidFill>
                      </a:rPr>
                      <a:t>Accept, reject, or withhold judgment about the claim.  </a:t>
                    </a:r>
                    <a:r>
                      <a:rPr lang="en-US" sz="900" b="1" dirty="0">
                        <a:solidFill>
                          <a:srgbClr val="000000"/>
                        </a:solidFill>
                      </a:rPr>
                      <a:t>Explain</a:t>
                    </a:r>
                    <a:r>
                      <a:rPr lang="en-US" sz="900" dirty="0">
                        <a:solidFill>
                          <a:srgbClr val="000000"/>
                        </a:solidFill>
                      </a:rPr>
                      <a:t> your judgment. </a:t>
                    </a:r>
                  </a:p>
                </p:txBody>
              </p:sp>
            </p:grpSp>
            <p:sp>
              <p:nvSpPr>
                <p:cNvPr id="39" name="Rectangle 59"/>
                <p:cNvSpPr>
                  <a:spLocks noChangeArrowheads="1"/>
                </p:cNvSpPr>
                <p:nvPr/>
              </p:nvSpPr>
              <p:spPr bwMode="auto">
                <a:xfrm>
                  <a:off x="5156605" y="4174084"/>
                  <a:ext cx="3429000" cy="518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1882" tIns="50941" rIns="101882" bIns="50941">
                  <a:spAutoFit/>
                </a:bodyPr>
                <a:lstStyle/>
                <a:p>
                  <a:pPr defTabSz="1019175" eaLnBrk="0" hangingPunct="0"/>
                  <a:r>
                    <a:rPr lang="en-US" sz="900" b="1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Evaluate </a:t>
                  </a:r>
                  <a:r>
                    <a:rPr lang="en-US" sz="90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the quality of the chain of reasoning as poor, average or good.</a:t>
                  </a:r>
                  <a:r>
                    <a:rPr lang="en-US" sz="900" b="1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 Explain</a:t>
                  </a:r>
                  <a:r>
                    <a:rPr lang="en-US" sz="90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 your evaluation.</a:t>
                  </a:r>
                </a:p>
                <a:p>
                  <a:pPr defTabSz="1019175" eaLnBrk="0" hangingPunct="0"/>
                  <a:endParaRPr lang="en-US" sz="9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7" name="Rectangle 82"/>
                <p:cNvSpPr>
                  <a:spLocks noChangeArrowheads="1"/>
                </p:cNvSpPr>
                <p:nvPr/>
              </p:nvSpPr>
              <p:spPr bwMode="auto">
                <a:xfrm>
                  <a:off x="381000" y="4567536"/>
                  <a:ext cx="596900" cy="228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90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Reliable</a:t>
                  </a:r>
                </a:p>
              </p:txBody>
            </p:sp>
            <p:sp>
              <p:nvSpPr>
                <p:cNvPr id="58" name="Rectangle 83"/>
                <p:cNvSpPr>
                  <a:spLocks noChangeArrowheads="1"/>
                </p:cNvSpPr>
                <p:nvPr/>
              </p:nvSpPr>
              <p:spPr bwMode="auto">
                <a:xfrm>
                  <a:off x="381000" y="4796136"/>
                  <a:ext cx="445567" cy="2308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90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Valid</a:t>
                  </a:r>
                </a:p>
              </p:txBody>
            </p:sp>
            <p:sp>
              <p:nvSpPr>
                <p:cNvPr id="60" name="Rectangle 94"/>
                <p:cNvSpPr>
                  <a:spLocks noChangeArrowheads="1"/>
                </p:cNvSpPr>
                <p:nvPr/>
              </p:nvSpPr>
              <p:spPr bwMode="auto">
                <a:xfrm>
                  <a:off x="381000" y="5024736"/>
                  <a:ext cx="1136650" cy="228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90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Objective (no bias)</a:t>
                  </a:r>
                </a:p>
              </p:txBody>
            </p:sp>
            <p:sp>
              <p:nvSpPr>
                <p:cNvPr id="62" name="Rectangle 82"/>
                <p:cNvSpPr>
                  <a:spLocks noChangeArrowheads="1"/>
                </p:cNvSpPr>
                <p:nvPr/>
              </p:nvSpPr>
              <p:spPr bwMode="auto">
                <a:xfrm>
                  <a:off x="4916145" y="4570626"/>
                  <a:ext cx="1236236" cy="2308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90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Strength of Authority</a:t>
                  </a:r>
                </a:p>
              </p:txBody>
            </p:sp>
            <p:sp>
              <p:nvSpPr>
                <p:cNvPr id="63" name="Rectangle 83"/>
                <p:cNvSpPr>
                  <a:spLocks noChangeArrowheads="1"/>
                </p:cNvSpPr>
                <p:nvPr/>
              </p:nvSpPr>
              <p:spPr bwMode="auto">
                <a:xfrm>
                  <a:off x="4916145" y="4799226"/>
                  <a:ext cx="1274708" cy="2308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90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Application of Theory</a:t>
                  </a:r>
                </a:p>
              </p:txBody>
            </p:sp>
            <p:sp>
              <p:nvSpPr>
                <p:cNvPr id="64" name="Rectangle 94"/>
                <p:cNvSpPr>
                  <a:spLocks noChangeArrowheads="1"/>
                </p:cNvSpPr>
                <p:nvPr/>
              </p:nvSpPr>
              <p:spPr bwMode="auto">
                <a:xfrm>
                  <a:off x="4916145" y="5027826"/>
                  <a:ext cx="871189" cy="2308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90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Type of Logic</a:t>
                  </a:r>
                </a:p>
              </p:txBody>
            </p:sp>
          </p:grpSp>
        </p:grpSp>
        <p:grpSp>
          <p:nvGrpSpPr>
            <p:cNvPr id="76" name="Group 36"/>
            <p:cNvGrpSpPr>
              <a:grpSpLocks/>
            </p:cNvGrpSpPr>
            <p:nvPr/>
          </p:nvGrpSpPr>
          <p:grpSpPr bwMode="auto">
            <a:xfrm>
              <a:off x="4635500" y="1854200"/>
              <a:ext cx="227013" cy="201613"/>
              <a:chOff x="1917" y="1013"/>
              <a:chExt cx="103" cy="110"/>
            </a:xfrm>
          </p:grpSpPr>
          <p:sp>
            <p:nvSpPr>
              <p:cNvPr id="77" name="Oval 37"/>
              <p:cNvSpPr>
                <a:spLocks noChangeArrowheads="1"/>
              </p:cNvSpPr>
              <p:nvPr/>
            </p:nvSpPr>
            <p:spPr bwMode="auto">
              <a:xfrm>
                <a:off x="1917" y="1013"/>
                <a:ext cx="103" cy="110"/>
              </a:xfrm>
              <a:prstGeom prst="ellips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" name="Rectangle 38"/>
              <p:cNvSpPr>
                <a:spLocks noChangeArrowheads="1"/>
              </p:cNvSpPr>
              <p:nvPr/>
            </p:nvSpPr>
            <p:spPr bwMode="auto">
              <a:xfrm>
                <a:off x="1950" y="1024"/>
                <a:ext cx="32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1019175" eaLnBrk="0" hangingPunct="0"/>
                <a:r>
                  <a:rPr lang="en-US" sz="1000" b="1" dirty="0">
                    <a:solidFill>
                      <a:srgbClr val="000000"/>
                    </a:solidFill>
                  </a:rPr>
                  <a:t>3</a:t>
                </a:r>
                <a:endParaRPr lang="en-US" sz="2700" dirty="0"/>
              </a:p>
            </p:txBody>
          </p:sp>
        </p:grpSp>
        <p:grpSp>
          <p:nvGrpSpPr>
            <p:cNvPr id="79" name="Group 53"/>
            <p:cNvGrpSpPr>
              <a:grpSpLocks/>
            </p:cNvGrpSpPr>
            <p:nvPr/>
          </p:nvGrpSpPr>
          <p:grpSpPr bwMode="auto">
            <a:xfrm>
              <a:off x="8597900" y="1854200"/>
              <a:ext cx="227013" cy="201613"/>
              <a:chOff x="1917" y="1013"/>
              <a:chExt cx="103" cy="110"/>
            </a:xfrm>
          </p:grpSpPr>
          <p:sp>
            <p:nvSpPr>
              <p:cNvPr id="80" name="Oval 54"/>
              <p:cNvSpPr>
                <a:spLocks noChangeArrowheads="1"/>
              </p:cNvSpPr>
              <p:nvPr/>
            </p:nvSpPr>
            <p:spPr bwMode="auto">
              <a:xfrm>
                <a:off x="1917" y="1013"/>
                <a:ext cx="103" cy="110"/>
              </a:xfrm>
              <a:prstGeom prst="ellips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" name="Rectangle 55"/>
              <p:cNvSpPr>
                <a:spLocks noChangeArrowheads="1"/>
              </p:cNvSpPr>
              <p:nvPr/>
            </p:nvSpPr>
            <p:spPr bwMode="auto">
              <a:xfrm>
                <a:off x="1950" y="1024"/>
                <a:ext cx="32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1019175" eaLnBrk="0" hangingPunct="0"/>
                <a:r>
                  <a:rPr lang="en-US" sz="1000" b="1" dirty="0">
                    <a:solidFill>
                      <a:srgbClr val="000000"/>
                    </a:solidFill>
                  </a:rPr>
                  <a:t>6</a:t>
                </a:r>
                <a:endParaRPr lang="en-US" sz="2700" dirty="0"/>
              </a:p>
            </p:txBody>
          </p:sp>
        </p:grpSp>
        <p:cxnSp>
          <p:nvCxnSpPr>
            <p:cNvPr id="83" name="Straight Arrow Connector 82"/>
            <p:cNvCxnSpPr/>
            <p:nvPr/>
          </p:nvCxnSpPr>
          <p:spPr>
            <a:xfrm>
              <a:off x="1841500" y="2228870"/>
              <a:ext cx="270559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8276434" y="2363610"/>
              <a:ext cx="24526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8451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240</Words>
  <Application>Microsoft Macintosh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Tekton</vt:lpstr>
      <vt:lpstr>Office Theme</vt:lpstr>
      <vt:lpstr>PowerPoint Presentation</vt:lpstr>
    </vt:vector>
  </TitlesOfParts>
  <Company>CRL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 .</dc:creator>
  <cp:lastModifiedBy>Tipton, Mona D</cp:lastModifiedBy>
  <cp:revision>21</cp:revision>
  <dcterms:created xsi:type="dcterms:W3CDTF">2012-03-15T16:18:40Z</dcterms:created>
  <dcterms:modified xsi:type="dcterms:W3CDTF">2020-06-17T18:48:02Z</dcterms:modified>
</cp:coreProperties>
</file>