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7" d="100"/>
          <a:sy n="97" d="100"/>
        </p:scale>
        <p:origin x="2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C57528-2965-45B9-81E4-B1BFADA64E9B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1B851-02C4-4D4B-BC29-F803F40B3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2704964-1FC2-6943-92EA-E97E30DE3109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064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44D9-18B9-4996-8A08-77A3D36C3627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43B4-55DF-46C8-B92B-A12BB15AA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425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44D9-18B9-4996-8A08-77A3D36C3627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43B4-55DF-46C8-B92B-A12BB15AA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72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44D9-18B9-4996-8A08-77A3D36C3627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43B4-55DF-46C8-B92B-A12BB15AA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79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44D9-18B9-4996-8A08-77A3D36C3627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43B4-55DF-46C8-B92B-A12BB15AA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620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44D9-18B9-4996-8A08-77A3D36C3627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43B4-55DF-46C8-B92B-A12BB15AA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3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44D9-18B9-4996-8A08-77A3D36C3627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43B4-55DF-46C8-B92B-A12BB15AA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93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44D9-18B9-4996-8A08-77A3D36C3627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43B4-55DF-46C8-B92B-A12BB15AA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2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44D9-18B9-4996-8A08-77A3D36C3627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43B4-55DF-46C8-B92B-A12BB15AA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18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44D9-18B9-4996-8A08-77A3D36C3627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43B4-55DF-46C8-B92B-A12BB15AA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27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44D9-18B9-4996-8A08-77A3D36C3627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43B4-55DF-46C8-B92B-A12BB15AA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5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44D9-18B9-4996-8A08-77A3D36C3627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A43B4-55DF-46C8-B92B-A12BB15AA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58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644D9-18B9-4996-8A08-77A3D36C3627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A43B4-55DF-46C8-B92B-A12BB15AA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71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72531" y="140649"/>
            <a:ext cx="8793792" cy="6717351"/>
            <a:chOff x="1020763" y="457200"/>
            <a:chExt cx="7377112" cy="5781467"/>
          </a:xfrm>
        </p:grpSpPr>
        <p:sp>
          <p:nvSpPr>
            <p:cNvPr id="14337" name="Rectangle 2"/>
            <p:cNvSpPr>
              <a:spLocks noChangeArrowheads="1"/>
            </p:cNvSpPr>
            <p:nvPr/>
          </p:nvSpPr>
          <p:spPr bwMode="auto">
            <a:xfrm>
              <a:off x="3248390" y="457200"/>
              <a:ext cx="2334481" cy="223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1019175" eaLnBrk="0" hangingPunct="0"/>
              <a:r>
                <a:rPr lang="en-US" sz="1600" b="1" dirty="0">
                  <a:solidFill>
                    <a:srgbClr val="000000"/>
                  </a:solidFill>
                </a:rPr>
                <a:t>Scientific Argumentation </a:t>
              </a:r>
              <a:r>
                <a:rPr lang="en-US" sz="1600" b="1" dirty="0" smtClean="0">
                  <a:solidFill>
                    <a:srgbClr val="000000"/>
                  </a:solidFill>
                </a:rPr>
                <a:t>Guide</a:t>
              </a:r>
              <a:endParaRPr lang="en-US" sz="1600" dirty="0"/>
            </a:p>
          </p:txBody>
        </p:sp>
        <p:sp>
          <p:nvSpPr>
            <p:cNvPr id="14338" name="Rectangle 3"/>
            <p:cNvSpPr>
              <a:spLocks noChangeArrowheads="1"/>
            </p:cNvSpPr>
            <p:nvPr/>
          </p:nvSpPr>
          <p:spPr bwMode="auto">
            <a:xfrm>
              <a:off x="1997075" y="1020763"/>
              <a:ext cx="57" cy="376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 eaLnBrk="0" hangingPunct="0"/>
              <a:endParaRPr lang="en-US" sz="2700"/>
            </a:p>
          </p:txBody>
        </p:sp>
        <p:sp>
          <p:nvSpPr>
            <p:cNvPr id="14339" name="Rectangle 4"/>
            <p:cNvSpPr>
              <a:spLocks noChangeArrowheads="1"/>
            </p:cNvSpPr>
            <p:nvPr/>
          </p:nvSpPr>
          <p:spPr bwMode="auto">
            <a:xfrm>
              <a:off x="1143000" y="6019800"/>
              <a:ext cx="1617663" cy="2188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/>
            <a:p>
              <a:pPr defTabSz="1019175" eaLnBrk="0" hangingPunct="0"/>
              <a:r>
                <a:rPr lang="en-US" sz="900">
                  <a:solidFill>
                    <a:srgbClr val="000000"/>
                  </a:solidFill>
                </a:rPr>
                <a:t>© Bulgren  &amp; Ellis, 2014</a:t>
              </a:r>
            </a:p>
          </p:txBody>
        </p:sp>
        <p:sp>
          <p:nvSpPr>
            <p:cNvPr id="14340" name="Rectangle 5"/>
            <p:cNvSpPr>
              <a:spLocks noChangeArrowheads="1"/>
            </p:cNvSpPr>
            <p:nvPr/>
          </p:nvSpPr>
          <p:spPr bwMode="auto">
            <a:xfrm>
              <a:off x="5160963" y="914400"/>
              <a:ext cx="3236912" cy="317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1019175" eaLnBrk="0" hangingPunct="0"/>
              <a:r>
                <a:rPr lang="en-US" sz="800" dirty="0" smtClean="0">
                  <a:solidFill>
                    <a:srgbClr val="000000"/>
                  </a:solidFill>
                </a:rPr>
                <a:t>Name: _____________________________________________________</a:t>
              </a:r>
              <a:endParaRPr lang="en-US" sz="800" dirty="0">
                <a:solidFill>
                  <a:srgbClr val="000000"/>
                </a:solidFill>
              </a:endParaRPr>
            </a:p>
            <a:p>
              <a:pPr defTabSz="1019175" eaLnBrk="0" hangingPunct="0"/>
              <a:r>
                <a:rPr lang="en-US" sz="800" dirty="0">
                  <a:solidFill>
                    <a:srgbClr val="000000"/>
                  </a:solidFill>
                </a:rPr>
                <a:t>Class: </a:t>
              </a:r>
              <a:r>
                <a:rPr lang="en-US" sz="800" dirty="0" smtClean="0">
                  <a:solidFill>
                    <a:srgbClr val="000000"/>
                  </a:solidFill>
                </a:rPr>
                <a:t>______________________________________________________</a:t>
              </a:r>
              <a:endParaRPr lang="en-US" sz="800" dirty="0">
                <a:solidFill>
                  <a:srgbClr val="000000"/>
                </a:solidFill>
              </a:endParaRPr>
            </a:p>
            <a:p>
              <a:pPr defTabSz="1019175" eaLnBrk="0" hangingPunct="0"/>
              <a:r>
                <a:rPr lang="en-US" sz="800" dirty="0">
                  <a:solidFill>
                    <a:srgbClr val="000000"/>
                  </a:solidFill>
                </a:rPr>
                <a:t>Date:  </a:t>
              </a:r>
              <a:r>
                <a:rPr lang="en-US" sz="800" dirty="0" smtClean="0">
                  <a:solidFill>
                    <a:srgbClr val="000000"/>
                  </a:solidFill>
                </a:rPr>
                <a:t>______________________________________________________</a:t>
              </a:r>
              <a:endParaRPr 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14341" name="Rectangle 6"/>
            <p:cNvSpPr>
              <a:spLocks noChangeArrowheads="1"/>
            </p:cNvSpPr>
            <p:nvPr/>
          </p:nvSpPr>
          <p:spPr bwMode="auto">
            <a:xfrm>
              <a:off x="1052513" y="914400"/>
              <a:ext cx="3984625" cy="423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1019175" eaLnBrk="0" hangingPunct="0"/>
              <a:r>
                <a:rPr lang="en-US" sz="800" dirty="0" smtClean="0"/>
                <a:t>Topic_________________________________________________________________________</a:t>
              </a:r>
              <a:endParaRPr lang="en-US" sz="800" dirty="0"/>
            </a:p>
            <a:p>
              <a:pPr defTabSz="1019175" eaLnBrk="0" hangingPunct="0"/>
              <a:r>
                <a:rPr lang="en-US" sz="800" dirty="0"/>
                <a:t>Title: </a:t>
              </a:r>
              <a:r>
                <a:rPr lang="en-US" sz="800" dirty="0" smtClean="0"/>
                <a:t>_________________________________________________________________________</a:t>
              </a:r>
              <a:endParaRPr lang="en-US" sz="800" dirty="0"/>
            </a:p>
            <a:p>
              <a:pPr defTabSz="1019175" eaLnBrk="0" hangingPunct="0"/>
              <a:r>
                <a:rPr lang="en-US" sz="800" dirty="0" smtClean="0"/>
                <a:t>Source________________________________________________________________________ </a:t>
              </a:r>
              <a:r>
                <a:rPr lang="en-US" sz="800" dirty="0"/>
                <a:t>_______________________________________________________ </a:t>
              </a:r>
            </a:p>
          </p:txBody>
        </p:sp>
        <p:grpSp>
          <p:nvGrpSpPr>
            <p:cNvPr id="14342" name="Group 7"/>
            <p:cNvGrpSpPr>
              <a:grpSpLocks/>
            </p:cNvGrpSpPr>
            <p:nvPr/>
          </p:nvGrpSpPr>
          <p:grpSpPr bwMode="auto">
            <a:xfrm>
              <a:off x="4911729" y="3644899"/>
              <a:ext cx="123671" cy="352902"/>
              <a:chOff x="1917" y="1013"/>
              <a:chExt cx="68" cy="209"/>
            </a:xfrm>
          </p:grpSpPr>
          <p:sp>
            <p:nvSpPr>
              <p:cNvPr id="14422" name="Oval 8"/>
              <p:cNvSpPr>
                <a:spLocks noChangeArrowheads="1"/>
              </p:cNvSpPr>
              <p:nvPr/>
            </p:nvSpPr>
            <p:spPr bwMode="auto">
              <a:xfrm>
                <a:off x="1917" y="1013"/>
                <a:ext cx="0" cy="209"/>
              </a:xfrm>
              <a:prstGeom prst="ellips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23" name="Rectangle 9"/>
              <p:cNvSpPr>
                <a:spLocks noChangeArrowheads="1"/>
              </p:cNvSpPr>
              <p:nvPr/>
            </p:nvSpPr>
            <p:spPr bwMode="auto">
              <a:xfrm>
                <a:off x="1953" y="1019"/>
                <a:ext cx="32" cy="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1019175" eaLnBrk="0" hangingPunct="0"/>
                <a:r>
                  <a:rPr lang="en-US" sz="1000" b="1">
                    <a:solidFill>
                      <a:srgbClr val="000000"/>
                    </a:solidFill>
                  </a:rPr>
                  <a:t>7</a:t>
                </a:r>
                <a:endParaRPr lang="en-US" sz="2700"/>
              </a:p>
            </p:txBody>
          </p:sp>
        </p:grpSp>
        <p:sp>
          <p:nvSpPr>
            <p:cNvPr id="14343" name="Rectangle 10"/>
            <p:cNvSpPr>
              <a:spLocks noChangeArrowheads="1"/>
            </p:cNvSpPr>
            <p:nvPr/>
          </p:nvSpPr>
          <p:spPr bwMode="auto">
            <a:xfrm>
              <a:off x="1371600" y="5307013"/>
              <a:ext cx="2874374" cy="111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 eaLnBrk="0" hangingPunct="0"/>
              <a:r>
                <a:rPr lang="en-US" sz="800">
                  <a:solidFill>
                    <a:srgbClr val="000000"/>
                  </a:solidFill>
                </a:rPr>
                <a:t>Accept, reject, or withhold judgment about the claim.  </a:t>
              </a:r>
              <a:r>
                <a:rPr lang="en-US" sz="800" b="1">
                  <a:solidFill>
                    <a:srgbClr val="000000"/>
                  </a:solidFill>
                </a:rPr>
                <a:t>Explain</a:t>
              </a:r>
              <a:r>
                <a:rPr lang="en-US" sz="800">
                  <a:solidFill>
                    <a:srgbClr val="000000"/>
                  </a:solidFill>
                </a:rPr>
                <a:t> your judgment. </a:t>
              </a:r>
            </a:p>
          </p:txBody>
        </p:sp>
        <p:sp>
          <p:nvSpPr>
            <p:cNvPr id="14344" name="Oval 12"/>
            <p:cNvSpPr>
              <a:spLocks noChangeArrowheads="1"/>
            </p:cNvSpPr>
            <p:nvPr/>
          </p:nvSpPr>
          <p:spPr bwMode="auto">
            <a:xfrm>
              <a:off x="1168400" y="1406525"/>
              <a:ext cx="79" cy="35318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grpSp>
          <p:nvGrpSpPr>
            <p:cNvPr id="14345" name="Group 2"/>
            <p:cNvGrpSpPr>
              <a:grpSpLocks/>
            </p:cNvGrpSpPr>
            <p:nvPr/>
          </p:nvGrpSpPr>
          <p:grpSpPr bwMode="auto">
            <a:xfrm>
              <a:off x="1114415" y="1395412"/>
              <a:ext cx="96863" cy="361480"/>
              <a:chOff x="1115088" y="1395018"/>
              <a:chExt cx="96740" cy="363560"/>
            </a:xfrm>
          </p:grpSpPr>
          <p:sp>
            <p:nvSpPr>
              <p:cNvPr id="14420" name="Oval 13"/>
              <p:cNvSpPr>
                <a:spLocks noChangeArrowheads="1"/>
              </p:cNvSpPr>
              <p:nvPr/>
            </p:nvSpPr>
            <p:spPr bwMode="auto">
              <a:xfrm>
                <a:off x="1115088" y="1403357"/>
                <a:ext cx="79" cy="355221"/>
              </a:xfrm>
              <a:prstGeom prst="ellips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21" name="Rectangle 14"/>
              <p:cNvSpPr>
                <a:spLocks noChangeArrowheads="1"/>
              </p:cNvSpPr>
              <p:nvPr/>
            </p:nvSpPr>
            <p:spPr bwMode="auto">
              <a:xfrm>
                <a:off x="1154160" y="1395018"/>
                <a:ext cx="57668" cy="1403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1019175" eaLnBrk="0" hangingPunct="0"/>
                <a:r>
                  <a:rPr lang="en-US" sz="1000" b="1">
                    <a:solidFill>
                      <a:srgbClr val="000000"/>
                    </a:solidFill>
                  </a:rPr>
                  <a:t>1</a:t>
                </a:r>
                <a:endParaRPr lang="en-US" sz="2700"/>
              </a:p>
            </p:txBody>
          </p:sp>
        </p:grpSp>
        <p:sp>
          <p:nvSpPr>
            <p:cNvPr id="14346" name="Rectangle 15"/>
            <p:cNvSpPr>
              <a:spLocks noChangeArrowheads="1"/>
            </p:cNvSpPr>
            <p:nvPr/>
          </p:nvSpPr>
          <p:spPr bwMode="auto">
            <a:xfrm>
              <a:off x="1328738" y="1403350"/>
              <a:ext cx="3632048" cy="111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1019175" eaLnBrk="0" hangingPunct="0"/>
              <a:r>
                <a:rPr lang="en-US" sz="800">
                  <a:solidFill>
                    <a:srgbClr val="000000"/>
                  </a:solidFill>
                </a:rPr>
                <a:t>What is the </a:t>
              </a:r>
              <a:r>
                <a:rPr lang="en-US" sz="800" b="1">
                  <a:solidFill>
                    <a:srgbClr val="000000"/>
                  </a:solidFill>
                </a:rPr>
                <a:t>Claim</a:t>
              </a:r>
              <a:r>
                <a:rPr lang="en-US" sz="800">
                  <a:solidFill>
                    <a:srgbClr val="000000"/>
                  </a:solidFill>
                </a:rPr>
                <a:t>, including any </a:t>
              </a:r>
              <a:r>
                <a:rPr lang="en-US" sz="800" b="1">
                  <a:solidFill>
                    <a:srgbClr val="000000"/>
                  </a:solidFill>
                </a:rPr>
                <a:t>Qualifiers</a:t>
              </a:r>
              <a:r>
                <a:rPr lang="en-US" sz="800">
                  <a:solidFill>
                    <a:srgbClr val="000000"/>
                  </a:solidFill>
                </a:rPr>
                <a:t>? Are there qualifiers?  </a:t>
              </a:r>
              <a:r>
                <a:rPr lang="en-US" sz="800" b="1">
                  <a:solidFill>
                    <a:srgbClr val="000000"/>
                  </a:solidFill>
                </a:rPr>
                <a:t>Yes/No</a:t>
              </a:r>
              <a:r>
                <a:rPr lang="en-US" sz="800">
                  <a:solidFill>
                    <a:srgbClr val="000000"/>
                  </a:solidFill>
                </a:rPr>
                <a:t>.  (If yes, underline them.)</a:t>
              </a:r>
            </a:p>
          </p:txBody>
        </p:sp>
        <p:sp>
          <p:nvSpPr>
            <p:cNvPr id="14347" name="Text Box 16"/>
            <p:cNvSpPr txBox="1">
              <a:spLocks noChangeArrowheads="1"/>
            </p:cNvSpPr>
            <p:nvPr/>
          </p:nvSpPr>
          <p:spPr bwMode="auto">
            <a:xfrm>
              <a:off x="2538413" y="1908175"/>
              <a:ext cx="180822" cy="316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882" tIns="50941" rIns="101882" bIns="50941">
              <a:spAutoFit/>
            </a:bodyPr>
            <a:lstStyle>
              <a:lvl1pPr defTabSz="101917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917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defTabSz="101917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defTabSz="101917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defTabSz="101917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endParaRPr lang="en-US" sz="1600" b="1">
                <a:latin typeface="Tekton" charset="0"/>
              </a:endParaRPr>
            </a:p>
          </p:txBody>
        </p:sp>
        <p:sp>
          <p:nvSpPr>
            <p:cNvPr id="14348" name="Rectangle 17"/>
            <p:cNvSpPr>
              <a:spLocks noChangeArrowheads="1"/>
            </p:cNvSpPr>
            <p:nvPr/>
          </p:nvSpPr>
          <p:spPr bwMode="auto">
            <a:xfrm>
              <a:off x="1052513" y="1341438"/>
              <a:ext cx="7078662" cy="412750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/>
            <a:p>
              <a:pPr algn="ctr" defTabSz="1019175" eaLnBrk="0" hangingPunct="0"/>
              <a:endParaRPr lang="en-US" sz="2000">
                <a:latin typeface="Tekton" charset="0"/>
              </a:endParaRPr>
            </a:p>
          </p:txBody>
        </p:sp>
        <p:grpSp>
          <p:nvGrpSpPr>
            <p:cNvPr id="14349" name="Group 18"/>
            <p:cNvGrpSpPr>
              <a:grpSpLocks/>
            </p:cNvGrpSpPr>
            <p:nvPr/>
          </p:nvGrpSpPr>
          <p:grpSpPr bwMode="auto">
            <a:xfrm>
              <a:off x="1052515" y="1814514"/>
              <a:ext cx="96044" cy="363718"/>
              <a:chOff x="371" y="1002"/>
              <a:chExt cx="66" cy="324"/>
            </a:xfrm>
          </p:grpSpPr>
          <p:sp>
            <p:nvSpPr>
              <p:cNvPr id="14418" name="Oval 19"/>
              <p:cNvSpPr>
                <a:spLocks noChangeArrowheads="1"/>
              </p:cNvSpPr>
              <p:nvPr/>
            </p:nvSpPr>
            <p:spPr bwMode="auto">
              <a:xfrm>
                <a:off x="371" y="1011"/>
                <a:ext cx="0" cy="315"/>
              </a:xfrm>
              <a:prstGeom prst="ellips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19" name="Rectangle 20"/>
              <p:cNvSpPr>
                <a:spLocks noChangeArrowheads="1"/>
              </p:cNvSpPr>
              <p:nvPr/>
            </p:nvSpPr>
            <p:spPr bwMode="auto">
              <a:xfrm>
                <a:off x="397" y="1002"/>
                <a:ext cx="40" cy="1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1019175" eaLnBrk="0" hangingPunct="0"/>
                <a:r>
                  <a:rPr lang="en-US" sz="1000" b="1">
                    <a:solidFill>
                      <a:srgbClr val="000000"/>
                    </a:solidFill>
                  </a:rPr>
                  <a:t>2</a:t>
                </a:r>
                <a:endParaRPr lang="en-US" sz="2700"/>
              </a:p>
            </p:txBody>
          </p:sp>
        </p:grpSp>
        <p:sp>
          <p:nvSpPr>
            <p:cNvPr id="14350" name="Rectangle 21"/>
            <p:cNvSpPr>
              <a:spLocks noChangeArrowheads="1"/>
            </p:cNvSpPr>
            <p:nvPr/>
          </p:nvSpPr>
          <p:spPr bwMode="auto">
            <a:xfrm>
              <a:off x="1239838" y="1825625"/>
              <a:ext cx="3236912" cy="223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1019175" eaLnBrk="0" hangingPunct="0"/>
              <a:r>
                <a:rPr lang="en-US" sz="800" dirty="0">
                  <a:solidFill>
                    <a:srgbClr val="000000"/>
                  </a:solidFill>
                </a:rPr>
                <a:t>What </a:t>
              </a:r>
              <a:r>
                <a:rPr lang="en-US" sz="800" b="1" dirty="0">
                  <a:solidFill>
                    <a:srgbClr val="000000"/>
                  </a:solidFill>
                </a:rPr>
                <a:t>Evidence</a:t>
              </a:r>
              <a:r>
                <a:rPr lang="en-US" sz="800" dirty="0">
                  <a:solidFill>
                    <a:srgbClr val="000000"/>
                  </a:solidFill>
                </a:rPr>
                <a:t> is presented? In column </a:t>
              </a:r>
              <a:r>
                <a:rPr lang="en-US" sz="800" u="sng" dirty="0">
                  <a:solidFill>
                    <a:srgbClr val="000000"/>
                  </a:solidFill>
                </a:rPr>
                <a:t>3</a:t>
              </a:r>
              <a:r>
                <a:rPr lang="en-US" sz="800" dirty="0">
                  <a:solidFill>
                    <a:srgbClr val="000000"/>
                  </a:solidFill>
                </a:rPr>
                <a:t>, identify the type of evidence with the letter: </a:t>
              </a:r>
              <a:r>
                <a:rPr lang="en-US" sz="800" b="1" dirty="0">
                  <a:solidFill>
                    <a:srgbClr val="000000"/>
                  </a:solidFill>
                </a:rPr>
                <a:t>D</a:t>
              </a:r>
              <a:r>
                <a:rPr lang="en-US" sz="800" dirty="0">
                  <a:solidFill>
                    <a:srgbClr val="000000"/>
                  </a:solidFill>
                </a:rPr>
                <a:t>ata (D), </a:t>
              </a:r>
              <a:r>
                <a:rPr lang="en-US" sz="800" b="1" dirty="0">
                  <a:solidFill>
                    <a:srgbClr val="000000"/>
                  </a:solidFill>
                </a:rPr>
                <a:t>F</a:t>
              </a:r>
              <a:r>
                <a:rPr lang="en-US" sz="800" dirty="0">
                  <a:solidFill>
                    <a:srgbClr val="000000"/>
                  </a:solidFill>
                </a:rPr>
                <a:t>act (F), </a:t>
              </a:r>
              <a:r>
                <a:rPr lang="en-US" sz="800" b="1" dirty="0">
                  <a:solidFill>
                    <a:srgbClr val="000000"/>
                  </a:solidFill>
                </a:rPr>
                <a:t>O</a:t>
              </a:r>
              <a:r>
                <a:rPr lang="en-US" sz="800" dirty="0">
                  <a:solidFill>
                    <a:srgbClr val="000000"/>
                  </a:solidFill>
                </a:rPr>
                <a:t>pinion (O), </a:t>
              </a:r>
              <a:r>
                <a:rPr lang="en-US" sz="800" b="1" dirty="0">
                  <a:solidFill>
                    <a:srgbClr val="000000"/>
                  </a:solidFill>
                </a:rPr>
                <a:t>T</a:t>
              </a:r>
              <a:r>
                <a:rPr lang="en-US" sz="800" dirty="0">
                  <a:solidFill>
                    <a:srgbClr val="000000"/>
                  </a:solidFill>
                </a:rPr>
                <a:t>heory (T).		</a:t>
              </a:r>
            </a:p>
          </p:txBody>
        </p:sp>
        <p:sp>
          <p:nvSpPr>
            <p:cNvPr id="14351" name="Rectangle 22"/>
            <p:cNvSpPr>
              <a:spLocks noChangeArrowheads="1"/>
            </p:cNvSpPr>
            <p:nvPr/>
          </p:nvSpPr>
          <p:spPr bwMode="auto">
            <a:xfrm>
              <a:off x="1233488" y="3622675"/>
              <a:ext cx="3255962" cy="316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/>
            <a:p>
              <a:pPr defTabSz="1019175" eaLnBrk="0" hangingPunct="0"/>
              <a:r>
                <a:rPr lang="en-US" sz="800" b="1">
                  <a:solidFill>
                    <a:srgbClr val="000000"/>
                  </a:solidFill>
                </a:rPr>
                <a:t>Evaluate </a:t>
              </a:r>
              <a:r>
                <a:rPr lang="en-US" sz="800">
                  <a:solidFill>
                    <a:srgbClr val="000000"/>
                  </a:solidFill>
                </a:rPr>
                <a:t>the quality of the evidence as poor, average or good. </a:t>
              </a:r>
              <a:r>
                <a:rPr lang="en-US" sz="800" b="1">
                  <a:solidFill>
                    <a:srgbClr val="000000"/>
                  </a:solidFill>
                </a:rPr>
                <a:t>Explain</a:t>
              </a:r>
              <a:r>
                <a:rPr lang="en-US" sz="800">
                  <a:solidFill>
                    <a:srgbClr val="000000"/>
                  </a:solidFill>
                </a:rPr>
                <a:t> your evaluation.    </a:t>
              </a:r>
            </a:p>
          </p:txBody>
        </p:sp>
        <p:grpSp>
          <p:nvGrpSpPr>
            <p:cNvPr id="14352" name="Group 23"/>
            <p:cNvGrpSpPr>
              <a:grpSpLocks/>
            </p:cNvGrpSpPr>
            <p:nvPr/>
          </p:nvGrpSpPr>
          <p:grpSpPr bwMode="auto">
            <a:xfrm>
              <a:off x="1114416" y="3703637"/>
              <a:ext cx="117213" cy="355698"/>
              <a:chOff x="1917" y="1011"/>
              <a:chExt cx="65" cy="239"/>
            </a:xfrm>
          </p:grpSpPr>
          <p:sp>
            <p:nvSpPr>
              <p:cNvPr id="14416" name="Oval 24"/>
              <p:cNvSpPr>
                <a:spLocks noChangeArrowheads="1"/>
              </p:cNvSpPr>
              <p:nvPr/>
            </p:nvSpPr>
            <p:spPr bwMode="auto">
              <a:xfrm>
                <a:off x="1917" y="1013"/>
                <a:ext cx="0" cy="237"/>
              </a:xfrm>
              <a:prstGeom prst="ellips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17" name="Rectangle 25"/>
              <p:cNvSpPr>
                <a:spLocks noChangeArrowheads="1"/>
              </p:cNvSpPr>
              <p:nvPr/>
            </p:nvSpPr>
            <p:spPr bwMode="auto">
              <a:xfrm>
                <a:off x="1950" y="1011"/>
                <a:ext cx="32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1019175" eaLnBrk="0" hangingPunct="0"/>
                <a:r>
                  <a:rPr lang="en-US" sz="1000" b="1">
                    <a:solidFill>
                      <a:srgbClr val="000000"/>
                    </a:solidFill>
                  </a:rPr>
                  <a:t>4</a:t>
                </a:r>
                <a:endParaRPr lang="en-US" sz="2700"/>
              </a:p>
            </p:txBody>
          </p:sp>
        </p:grpSp>
        <p:sp>
          <p:nvSpPr>
            <p:cNvPr id="14353" name="Line 26"/>
            <p:cNvSpPr>
              <a:spLocks noChangeShapeType="1"/>
            </p:cNvSpPr>
            <p:nvPr/>
          </p:nvSpPr>
          <p:spPr bwMode="auto">
            <a:xfrm>
              <a:off x="4881555" y="1781175"/>
              <a:ext cx="0" cy="298291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4" name="Rectangle 28"/>
            <p:cNvSpPr>
              <a:spLocks noChangeArrowheads="1"/>
            </p:cNvSpPr>
            <p:nvPr/>
          </p:nvSpPr>
          <p:spPr bwMode="auto">
            <a:xfrm>
              <a:off x="1052513" y="5245100"/>
              <a:ext cx="7075487" cy="622300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/>
            <a:p>
              <a:pPr algn="ctr" defTabSz="1019175" eaLnBrk="0" hangingPunct="0"/>
              <a:endParaRPr lang="en-US" sz="2000">
                <a:latin typeface="Tekton" charset="0"/>
              </a:endParaRPr>
            </a:p>
          </p:txBody>
        </p:sp>
        <p:sp>
          <p:nvSpPr>
            <p:cNvPr id="14355" name="Line 32"/>
            <p:cNvSpPr>
              <a:spLocks noChangeShapeType="1"/>
            </p:cNvSpPr>
            <p:nvPr/>
          </p:nvSpPr>
          <p:spPr bwMode="auto">
            <a:xfrm>
              <a:off x="1114424" y="2252662"/>
              <a:ext cx="7032624" cy="153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6" name="Rectangle 33"/>
            <p:cNvSpPr>
              <a:spLocks noChangeArrowheads="1"/>
            </p:cNvSpPr>
            <p:nvPr/>
          </p:nvSpPr>
          <p:spPr bwMode="auto">
            <a:xfrm>
              <a:off x="1020763" y="4856163"/>
              <a:ext cx="7137400" cy="37306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101882" tIns="50941" rIns="101882" bIns="50941" anchor="ctr"/>
            <a:lstStyle/>
            <a:p>
              <a:pPr algn="ctr" defTabSz="1019175" eaLnBrk="0" hangingPunct="0"/>
              <a:endParaRPr lang="en-US" sz="2000">
                <a:latin typeface="Tekton" charset="0"/>
              </a:endParaRPr>
            </a:p>
          </p:txBody>
        </p:sp>
        <p:sp>
          <p:nvSpPr>
            <p:cNvPr id="14357" name="Rectangle 34"/>
            <p:cNvSpPr>
              <a:spLocks noChangeArrowheads="1"/>
            </p:cNvSpPr>
            <p:nvPr/>
          </p:nvSpPr>
          <p:spPr bwMode="auto">
            <a:xfrm>
              <a:off x="1304925" y="4832350"/>
              <a:ext cx="6473825" cy="195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sz="800" dirty="0">
                  <a:solidFill>
                    <a:srgbClr val="000000"/>
                  </a:solidFill>
                </a:rPr>
                <a:t>What are your concerns about the believability of the claim? (your counterarguments, rebuttals or new questions)?</a:t>
              </a:r>
              <a:endParaRPr lang="en-US" sz="800" b="1" dirty="0">
                <a:solidFill>
                  <a:srgbClr val="000000"/>
                </a:solidFill>
              </a:endParaRPr>
            </a:p>
          </p:txBody>
        </p:sp>
        <p:grpSp>
          <p:nvGrpSpPr>
            <p:cNvPr id="14358" name="Group 36"/>
            <p:cNvGrpSpPr>
              <a:grpSpLocks/>
            </p:cNvGrpSpPr>
            <p:nvPr/>
          </p:nvGrpSpPr>
          <p:grpSpPr bwMode="auto">
            <a:xfrm>
              <a:off x="4600579" y="1825626"/>
              <a:ext cx="120820" cy="353783"/>
              <a:chOff x="1917" y="1013"/>
              <a:chExt cx="67" cy="238"/>
            </a:xfrm>
          </p:grpSpPr>
          <p:sp>
            <p:nvSpPr>
              <p:cNvPr id="14414" name="Oval 37"/>
              <p:cNvSpPr>
                <a:spLocks noChangeArrowheads="1"/>
              </p:cNvSpPr>
              <p:nvPr/>
            </p:nvSpPr>
            <p:spPr bwMode="auto">
              <a:xfrm>
                <a:off x="1917" y="1013"/>
                <a:ext cx="0" cy="238"/>
              </a:xfrm>
              <a:prstGeom prst="ellips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15" name="Rectangle 38"/>
              <p:cNvSpPr>
                <a:spLocks noChangeArrowheads="1"/>
              </p:cNvSpPr>
              <p:nvPr/>
            </p:nvSpPr>
            <p:spPr bwMode="auto">
              <a:xfrm>
                <a:off x="1952" y="1013"/>
                <a:ext cx="32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1019175" eaLnBrk="0" hangingPunct="0"/>
                <a:r>
                  <a:rPr lang="en-US" sz="1000" b="1">
                    <a:solidFill>
                      <a:srgbClr val="000000"/>
                    </a:solidFill>
                  </a:rPr>
                  <a:t>3</a:t>
                </a:r>
                <a:endParaRPr lang="en-US" sz="2700"/>
              </a:p>
            </p:txBody>
          </p:sp>
        </p:grpSp>
        <p:sp>
          <p:nvSpPr>
            <p:cNvPr id="14359" name="Line 41"/>
            <p:cNvSpPr>
              <a:spLocks noChangeShapeType="1"/>
            </p:cNvSpPr>
            <p:nvPr/>
          </p:nvSpPr>
          <p:spPr bwMode="auto">
            <a:xfrm flipV="1">
              <a:off x="1103313" y="2411464"/>
              <a:ext cx="7037388" cy="88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360" name="Line 42"/>
            <p:cNvSpPr>
              <a:spLocks noChangeShapeType="1"/>
            </p:cNvSpPr>
            <p:nvPr/>
          </p:nvSpPr>
          <p:spPr bwMode="auto">
            <a:xfrm flipV="1">
              <a:off x="1103313" y="2577576"/>
              <a:ext cx="70246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1" name="Line 43"/>
            <p:cNvSpPr>
              <a:spLocks noChangeShapeType="1"/>
            </p:cNvSpPr>
            <p:nvPr/>
          </p:nvSpPr>
          <p:spPr bwMode="auto">
            <a:xfrm flipV="1">
              <a:off x="1122363" y="2759075"/>
              <a:ext cx="70326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2" name="Line 44"/>
            <p:cNvSpPr>
              <a:spLocks noChangeShapeType="1"/>
            </p:cNvSpPr>
            <p:nvPr/>
          </p:nvSpPr>
          <p:spPr bwMode="auto">
            <a:xfrm flipV="1">
              <a:off x="1122362" y="2933700"/>
              <a:ext cx="37242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3" name="Line 45"/>
            <p:cNvSpPr>
              <a:spLocks noChangeShapeType="1"/>
            </p:cNvSpPr>
            <p:nvPr/>
          </p:nvSpPr>
          <p:spPr bwMode="auto">
            <a:xfrm flipV="1">
              <a:off x="1122362" y="3108325"/>
              <a:ext cx="37528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4" name="Line 47"/>
            <p:cNvSpPr>
              <a:spLocks noChangeShapeType="1"/>
            </p:cNvSpPr>
            <p:nvPr/>
          </p:nvSpPr>
          <p:spPr bwMode="auto">
            <a:xfrm flipV="1">
              <a:off x="1111249" y="3332848"/>
              <a:ext cx="70167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5" name="Line 48"/>
            <p:cNvSpPr>
              <a:spLocks noChangeShapeType="1"/>
            </p:cNvSpPr>
            <p:nvPr/>
          </p:nvSpPr>
          <p:spPr bwMode="auto">
            <a:xfrm flipV="1">
              <a:off x="1122363" y="3630613"/>
              <a:ext cx="70246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6" name="Line 50"/>
            <p:cNvSpPr>
              <a:spLocks noChangeShapeType="1"/>
            </p:cNvSpPr>
            <p:nvPr/>
          </p:nvSpPr>
          <p:spPr bwMode="auto">
            <a:xfrm flipV="1">
              <a:off x="1114425" y="4203700"/>
              <a:ext cx="33623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7" name="Line 51"/>
            <p:cNvSpPr>
              <a:spLocks noChangeShapeType="1"/>
            </p:cNvSpPr>
            <p:nvPr/>
          </p:nvSpPr>
          <p:spPr bwMode="auto">
            <a:xfrm flipV="1">
              <a:off x="1114425" y="4391025"/>
              <a:ext cx="33623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8" name="Line 52"/>
            <p:cNvSpPr>
              <a:spLocks noChangeShapeType="1"/>
            </p:cNvSpPr>
            <p:nvPr/>
          </p:nvSpPr>
          <p:spPr bwMode="auto">
            <a:xfrm flipV="1">
              <a:off x="1114425" y="4578350"/>
              <a:ext cx="70389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369" name="Group 53"/>
            <p:cNvGrpSpPr>
              <a:grpSpLocks/>
            </p:cNvGrpSpPr>
            <p:nvPr/>
          </p:nvGrpSpPr>
          <p:grpSpPr bwMode="auto">
            <a:xfrm>
              <a:off x="7837498" y="1824040"/>
              <a:ext cx="117213" cy="353781"/>
              <a:chOff x="1917" y="1013"/>
              <a:chExt cx="65" cy="238"/>
            </a:xfrm>
          </p:grpSpPr>
          <p:sp>
            <p:nvSpPr>
              <p:cNvPr id="14412" name="Oval 54"/>
              <p:cNvSpPr>
                <a:spLocks noChangeArrowheads="1"/>
              </p:cNvSpPr>
              <p:nvPr/>
            </p:nvSpPr>
            <p:spPr bwMode="auto">
              <a:xfrm>
                <a:off x="1917" y="1013"/>
                <a:ext cx="0" cy="238"/>
              </a:xfrm>
              <a:prstGeom prst="ellips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13" name="Rectangle 55"/>
              <p:cNvSpPr>
                <a:spLocks noChangeArrowheads="1"/>
              </p:cNvSpPr>
              <p:nvPr/>
            </p:nvSpPr>
            <p:spPr bwMode="auto">
              <a:xfrm>
                <a:off x="1950" y="1013"/>
                <a:ext cx="32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1019175" eaLnBrk="0" hangingPunct="0"/>
                <a:r>
                  <a:rPr lang="en-US" sz="1000" b="1">
                    <a:solidFill>
                      <a:srgbClr val="000000"/>
                    </a:solidFill>
                  </a:rPr>
                  <a:t>6</a:t>
                </a:r>
                <a:endParaRPr lang="en-US" sz="2700"/>
              </a:p>
            </p:txBody>
          </p:sp>
        </p:grpSp>
        <p:grpSp>
          <p:nvGrpSpPr>
            <p:cNvPr id="14370" name="Group 56"/>
            <p:cNvGrpSpPr>
              <a:grpSpLocks/>
            </p:cNvGrpSpPr>
            <p:nvPr/>
          </p:nvGrpSpPr>
          <p:grpSpPr bwMode="auto">
            <a:xfrm>
              <a:off x="4881555" y="1824037"/>
              <a:ext cx="128032" cy="353998"/>
              <a:chOff x="1917" y="1012"/>
              <a:chExt cx="71" cy="238"/>
            </a:xfrm>
          </p:grpSpPr>
          <p:sp>
            <p:nvSpPr>
              <p:cNvPr id="14410" name="Oval 57"/>
              <p:cNvSpPr>
                <a:spLocks noChangeArrowheads="1"/>
              </p:cNvSpPr>
              <p:nvPr/>
            </p:nvSpPr>
            <p:spPr bwMode="auto">
              <a:xfrm>
                <a:off x="1917" y="1013"/>
                <a:ext cx="0" cy="237"/>
              </a:xfrm>
              <a:prstGeom prst="ellips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11" name="Rectangle 58"/>
              <p:cNvSpPr>
                <a:spLocks noChangeArrowheads="1"/>
              </p:cNvSpPr>
              <p:nvPr/>
            </p:nvSpPr>
            <p:spPr bwMode="auto">
              <a:xfrm>
                <a:off x="1952" y="1012"/>
                <a:ext cx="36" cy="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defTabSz="1019175" eaLnBrk="0" hangingPunct="0"/>
                <a:r>
                  <a:rPr lang="en-US" sz="1000" b="1">
                    <a:solidFill>
                      <a:srgbClr val="000000"/>
                    </a:solidFill>
                  </a:rPr>
                  <a:t>5</a:t>
                </a:r>
                <a:endParaRPr lang="en-US" sz="2700"/>
              </a:p>
            </p:txBody>
          </p:sp>
        </p:grpSp>
        <p:sp>
          <p:nvSpPr>
            <p:cNvPr id="14371" name="Rectangle 59"/>
            <p:cNvSpPr>
              <a:spLocks noChangeArrowheads="1"/>
            </p:cNvSpPr>
            <p:nvPr/>
          </p:nvSpPr>
          <p:spPr bwMode="auto">
            <a:xfrm>
              <a:off x="5092700" y="3622675"/>
              <a:ext cx="2800350" cy="316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/>
            <a:p>
              <a:pPr defTabSz="1019175" eaLnBrk="0" hangingPunct="0"/>
              <a:r>
                <a:rPr lang="en-US" sz="800" b="1">
                  <a:solidFill>
                    <a:srgbClr val="000000"/>
                  </a:solidFill>
                </a:rPr>
                <a:t>Evaluate </a:t>
              </a:r>
              <a:r>
                <a:rPr lang="en-US" sz="800">
                  <a:solidFill>
                    <a:srgbClr val="000000"/>
                  </a:solidFill>
                </a:rPr>
                <a:t>the quality of the chain of reasoning as poor, average or good.</a:t>
              </a:r>
              <a:r>
                <a:rPr lang="en-US" sz="800" b="1">
                  <a:solidFill>
                    <a:srgbClr val="000000"/>
                  </a:solidFill>
                </a:rPr>
                <a:t> Explain</a:t>
              </a:r>
              <a:r>
                <a:rPr lang="en-US" sz="800">
                  <a:solidFill>
                    <a:srgbClr val="000000"/>
                  </a:solidFill>
                </a:rPr>
                <a:t> your evaluation.</a:t>
              </a:r>
            </a:p>
          </p:txBody>
        </p:sp>
        <p:sp>
          <p:nvSpPr>
            <p:cNvPr id="14372" name="Rectangle 60"/>
            <p:cNvSpPr>
              <a:spLocks noChangeArrowheads="1"/>
            </p:cNvSpPr>
            <p:nvPr/>
          </p:nvSpPr>
          <p:spPr bwMode="auto">
            <a:xfrm>
              <a:off x="5029200" y="1752600"/>
              <a:ext cx="2895600" cy="651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882" tIns="50941" rIns="101882" bIns="50941">
              <a:spAutoFit/>
            </a:bodyPr>
            <a:lstStyle/>
            <a:p>
              <a:pPr defTabSz="1019175" eaLnBrk="0" hangingPunct="0"/>
              <a:r>
                <a:rPr lang="en-US" sz="800">
                  <a:solidFill>
                    <a:srgbClr val="000000"/>
                  </a:solidFill>
                </a:rPr>
                <a:t>What chain of </a:t>
              </a:r>
              <a:r>
                <a:rPr lang="en-US" sz="800" b="1">
                  <a:solidFill>
                    <a:srgbClr val="000000"/>
                  </a:solidFill>
                </a:rPr>
                <a:t>reasoning (warrant) </a:t>
              </a:r>
              <a:r>
                <a:rPr lang="en-US" sz="800">
                  <a:solidFill>
                    <a:srgbClr val="000000"/>
                  </a:solidFill>
                </a:rPr>
                <a:t>connects</a:t>
              </a:r>
              <a:r>
                <a:rPr lang="en-US" sz="800" b="1">
                  <a:solidFill>
                    <a:srgbClr val="000000"/>
                  </a:solidFill>
                </a:rPr>
                <a:t> </a:t>
              </a:r>
              <a:r>
                <a:rPr lang="en-US" sz="800">
                  <a:solidFill>
                    <a:srgbClr val="000000"/>
                  </a:solidFill>
                </a:rPr>
                <a:t>the evidence to the claim? In column </a:t>
              </a:r>
              <a:r>
                <a:rPr lang="en-US" sz="800" u="sng">
                  <a:solidFill>
                    <a:srgbClr val="000000"/>
                  </a:solidFill>
                </a:rPr>
                <a:t>6</a:t>
              </a:r>
              <a:r>
                <a:rPr lang="en-US" sz="800">
                  <a:solidFill>
                    <a:srgbClr val="000000"/>
                  </a:solidFill>
                </a:rPr>
                <a:t>, identify type of reasoning with the letter(s): for </a:t>
              </a:r>
              <a:r>
                <a:rPr lang="en-US" sz="800" b="1">
                  <a:solidFill>
                    <a:srgbClr val="000000"/>
                  </a:solidFill>
                </a:rPr>
                <a:t>A</a:t>
              </a:r>
              <a:r>
                <a:rPr lang="en-US" sz="800">
                  <a:solidFill>
                    <a:srgbClr val="000000"/>
                  </a:solidFill>
                </a:rPr>
                <a:t>UTHORITY (A), </a:t>
              </a:r>
              <a:r>
                <a:rPr lang="en-US" sz="800" b="1">
                  <a:solidFill>
                    <a:srgbClr val="000000"/>
                  </a:solidFill>
                </a:rPr>
                <a:t>T</a:t>
              </a:r>
              <a:r>
                <a:rPr lang="en-US" sz="800">
                  <a:solidFill>
                    <a:srgbClr val="000000"/>
                  </a:solidFill>
                </a:rPr>
                <a:t>HEORY (T), or type of LOGIC: </a:t>
              </a:r>
              <a:r>
                <a:rPr lang="en-US" sz="800" b="1">
                  <a:solidFill>
                    <a:srgbClr val="000000"/>
                  </a:solidFill>
                </a:rPr>
                <a:t>An</a:t>
              </a:r>
              <a:r>
                <a:rPr lang="en-US" sz="800">
                  <a:solidFill>
                    <a:srgbClr val="000000"/>
                  </a:solidFill>
                </a:rPr>
                <a:t>alogy (AN), </a:t>
              </a:r>
              <a:r>
                <a:rPr lang="en-US" sz="800" b="1">
                  <a:solidFill>
                    <a:srgbClr val="000000"/>
                  </a:solidFill>
                </a:rPr>
                <a:t>C</a:t>
              </a:r>
              <a:r>
                <a:rPr lang="en-US" sz="800">
                  <a:solidFill>
                    <a:srgbClr val="000000"/>
                  </a:solidFill>
                </a:rPr>
                <a:t>orrelation (C), </a:t>
              </a:r>
              <a:r>
                <a:rPr lang="en-US" sz="800" b="1">
                  <a:solidFill>
                    <a:srgbClr val="000000"/>
                  </a:solidFill>
                </a:rPr>
                <a:t>C</a:t>
              </a:r>
              <a:r>
                <a:rPr lang="en-US" sz="800">
                  <a:solidFill>
                    <a:srgbClr val="000000"/>
                  </a:solidFill>
                </a:rPr>
                <a:t>ause-</a:t>
              </a:r>
              <a:r>
                <a:rPr lang="en-US" sz="800" b="1">
                  <a:solidFill>
                    <a:srgbClr val="000000"/>
                  </a:solidFill>
                </a:rPr>
                <a:t>E</a:t>
              </a:r>
              <a:r>
                <a:rPr lang="en-US" sz="800">
                  <a:solidFill>
                    <a:srgbClr val="000000"/>
                  </a:solidFill>
                </a:rPr>
                <a:t>ffect (CE), </a:t>
              </a:r>
              <a:r>
                <a:rPr lang="en-US" sz="800" b="1">
                  <a:solidFill>
                    <a:srgbClr val="000000"/>
                  </a:solidFill>
                </a:rPr>
                <a:t>G</a:t>
              </a:r>
              <a:r>
                <a:rPr lang="en-US" sz="800">
                  <a:solidFill>
                    <a:srgbClr val="000000"/>
                  </a:solidFill>
                </a:rPr>
                <a:t>eneralization (G)</a:t>
              </a:r>
              <a:r>
                <a:rPr lang="en-US" sz="800" b="1">
                  <a:solidFill>
                    <a:srgbClr val="000000"/>
                  </a:solidFill>
                </a:rPr>
                <a:t> </a:t>
              </a:r>
            </a:p>
            <a:p>
              <a:pPr defTabSz="1019175" eaLnBrk="0" hangingPunct="0"/>
              <a:endParaRPr lang="en-US" sz="800">
                <a:solidFill>
                  <a:srgbClr val="000000"/>
                </a:solidFill>
              </a:endParaRPr>
            </a:p>
          </p:txBody>
        </p:sp>
        <p:sp>
          <p:nvSpPr>
            <p:cNvPr id="14373" name="Line 64"/>
            <p:cNvSpPr>
              <a:spLocks noChangeShapeType="1"/>
            </p:cNvSpPr>
            <p:nvPr/>
          </p:nvSpPr>
          <p:spPr bwMode="auto">
            <a:xfrm flipV="1">
              <a:off x="4476750" y="4203700"/>
              <a:ext cx="3670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4" name="Line 65"/>
            <p:cNvSpPr>
              <a:spLocks noChangeShapeType="1"/>
            </p:cNvSpPr>
            <p:nvPr/>
          </p:nvSpPr>
          <p:spPr bwMode="auto">
            <a:xfrm flipV="1">
              <a:off x="4476750" y="4391025"/>
              <a:ext cx="36782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5" name="Line 67"/>
            <p:cNvSpPr>
              <a:spLocks noChangeShapeType="1"/>
            </p:cNvSpPr>
            <p:nvPr/>
          </p:nvSpPr>
          <p:spPr bwMode="auto">
            <a:xfrm flipV="1">
              <a:off x="4848225" y="2933700"/>
              <a:ext cx="32988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6" name="Line 68"/>
            <p:cNvSpPr>
              <a:spLocks noChangeShapeType="1"/>
            </p:cNvSpPr>
            <p:nvPr/>
          </p:nvSpPr>
          <p:spPr bwMode="auto">
            <a:xfrm flipV="1">
              <a:off x="4849813" y="3108325"/>
              <a:ext cx="32972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7" name="Line 73"/>
            <p:cNvSpPr>
              <a:spLocks noChangeShapeType="1"/>
            </p:cNvSpPr>
            <p:nvPr/>
          </p:nvSpPr>
          <p:spPr bwMode="auto">
            <a:xfrm>
              <a:off x="4589462" y="1762125"/>
              <a:ext cx="0" cy="18605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8" name="Line 74"/>
            <p:cNvSpPr>
              <a:spLocks noChangeShapeType="1"/>
            </p:cNvSpPr>
            <p:nvPr/>
          </p:nvSpPr>
          <p:spPr bwMode="auto">
            <a:xfrm>
              <a:off x="8153400" y="1781175"/>
              <a:ext cx="0" cy="30226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9" name="Line 75"/>
            <p:cNvSpPr>
              <a:spLocks noChangeShapeType="1"/>
            </p:cNvSpPr>
            <p:nvPr/>
          </p:nvSpPr>
          <p:spPr bwMode="auto">
            <a:xfrm>
              <a:off x="7837498" y="1963768"/>
              <a:ext cx="0" cy="166211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380" name="Group 76"/>
            <p:cNvGrpSpPr>
              <a:grpSpLocks/>
            </p:cNvGrpSpPr>
            <p:nvPr/>
          </p:nvGrpSpPr>
          <p:grpSpPr bwMode="auto">
            <a:xfrm>
              <a:off x="1052508" y="4856165"/>
              <a:ext cx="109537" cy="352512"/>
              <a:chOff x="1917" y="1013"/>
              <a:chExt cx="69" cy="207"/>
            </a:xfrm>
          </p:grpSpPr>
          <p:sp>
            <p:nvSpPr>
              <p:cNvPr id="14408" name="Oval 77"/>
              <p:cNvSpPr>
                <a:spLocks noChangeArrowheads="1"/>
              </p:cNvSpPr>
              <p:nvPr/>
            </p:nvSpPr>
            <p:spPr bwMode="auto">
              <a:xfrm>
                <a:off x="1917" y="1013"/>
                <a:ext cx="0" cy="207"/>
              </a:xfrm>
              <a:prstGeom prst="ellips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09" name="Rectangle 78"/>
              <p:cNvSpPr>
                <a:spLocks noChangeArrowheads="1"/>
              </p:cNvSpPr>
              <p:nvPr/>
            </p:nvSpPr>
            <p:spPr bwMode="auto">
              <a:xfrm>
                <a:off x="1950" y="1018"/>
                <a:ext cx="36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1019175" eaLnBrk="0" hangingPunct="0"/>
                <a:r>
                  <a:rPr lang="en-US" sz="1000" b="1">
                    <a:solidFill>
                      <a:srgbClr val="000000"/>
                    </a:solidFill>
                  </a:rPr>
                  <a:t>8</a:t>
                </a:r>
                <a:endParaRPr lang="en-US" sz="2700"/>
              </a:p>
            </p:txBody>
          </p:sp>
        </p:grpSp>
        <p:grpSp>
          <p:nvGrpSpPr>
            <p:cNvPr id="14381" name="Group 79"/>
            <p:cNvGrpSpPr>
              <a:grpSpLocks/>
            </p:cNvGrpSpPr>
            <p:nvPr/>
          </p:nvGrpSpPr>
          <p:grpSpPr bwMode="auto">
            <a:xfrm>
              <a:off x="1114430" y="5307015"/>
              <a:ext cx="103188" cy="352512"/>
              <a:chOff x="1917" y="1013"/>
              <a:chExt cx="65" cy="207"/>
            </a:xfrm>
          </p:grpSpPr>
          <p:sp>
            <p:nvSpPr>
              <p:cNvPr id="14406" name="Oval 80"/>
              <p:cNvSpPr>
                <a:spLocks noChangeArrowheads="1"/>
              </p:cNvSpPr>
              <p:nvPr/>
            </p:nvSpPr>
            <p:spPr bwMode="auto">
              <a:xfrm>
                <a:off x="1917" y="1013"/>
                <a:ext cx="0" cy="207"/>
              </a:xfrm>
              <a:prstGeom prst="ellips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07" name="Rectangle 81"/>
              <p:cNvSpPr>
                <a:spLocks noChangeArrowheads="1"/>
              </p:cNvSpPr>
              <p:nvPr/>
            </p:nvSpPr>
            <p:spPr bwMode="auto">
              <a:xfrm>
                <a:off x="1946" y="1019"/>
                <a:ext cx="36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1019175" eaLnBrk="0" hangingPunct="0"/>
                <a:r>
                  <a:rPr lang="en-US" sz="1000" b="1">
                    <a:solidFill>
                      <a:srgbClr val="000000"/>
                    </a:solidFill>
                  </a:rPr>
                  <a:t>9</a:t>
                </a:r>
                <a:endParaRPr lang="en-US" sz="2700"/>
              </a:p>
            </p:txBody>
          </p:sp>
        </p:grpSp>
        <p:sp>
          <p:nvSpPr>
            <p:cNvPr id="14382" name="Rectangle 82"/>
            <p:cNvSpPr>
              <a:spLocks noChangeArrowheads="1"/>
            </p:cNvSpPr>
            <p:nvPr/>
          </p:nvSpPr>
          <p:spPr bwMode="auto">
            <a:xfrm>
              <a:off x="1052513" y="4017963"/>
              <a:ext cx="444318" cy="185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 b="1" dirty="0">
                  <a:solidFill>
                    <a:srgbClr val="000000"/>
                  </a:solidFill>
                </a:rPr>
                <a:t>Reliable</a:t>
              </a:r>
            </a:p>
          </p:txBody>
        </p:sp>
        <p:sp>
          <p:nvSpPr>
            <p:cNvPr id="14383" name="Rectangle 83"/>
            <p:cNvSpPr>
              <a:spLocks noChangeArrowheads="1"/>
            </p:cNvSpPr>
            <p:nvPr/>
          </p:nvSpPr>
          <p:spPr bwMode="auto">
            <a:xfrm>
              <a:off x="1052513" y="4203700"/>
              <a:ext cx="339042" cy="185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 b="1" dirty="0">
                  <a:solidFill>
                    <a:srgbClr val="000000"/>
                  </a:solidFill>
                </a:rPr>
                <a:t>Valid</a:t>
              </a:r>
            </a:p>
          </p:txBody>
        </p:sp>
        <p:sp>
          <p:nvSpPr>
            <p:cNvPr id="14384" name="Rectangle 84"/>
            <p:cNvSpPr>
              <a:spLocks noChangeArrowheads="1"/>
            </p:cNvSpPr>
            <p:nvPr/>
          </p:nvSpPr>
          <p:spPr bwMode="auto">
            <a:xfrm>
              <a:off x="1052513" y="4578350"/>
              <a:ext cx="630575" cy="185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 b="1" dirty="0" smtClean="0">
                  <a:solidFill>
                    <a:srgbClr val="000000"/>
                  </a:solidFill>
                </a:rPr>
                <a:t>Methodolog</a:t>
              </a:r>
              <a:r>
                <a:rPr lang="en-US" sz="800" dirty="0" smtClean="0">
                  <a:solidFill>
                    <a:srgbClr val="000000"/>
                  </a:solidFill>
                </a:rPr>
                <a:t>y</a:t>
              </a:r>
              <a:endParaRPr 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14385" name="Rectangle 85"/>
            <p:cNvSpPr>
              <a:spLocks noChangeArrowheads="1"/>
            </p:cNvSpPr>
            <p:nvPr/>
          </p:nvSpPr>
          <p:spPr bwMode="auto">
            <a:xfrm>
              <a:off x="1052513" y="4578350"/>
              <a:ext cx="184771" cy="209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00" dirty="0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14386" name="Rectangle 90"/>
            <p:cNvSpPr>
              <a:spLocks noChangeArrowheads="1"/>
            </p:cNvSpPr>
            <p:nvPr/>
          </p:nvSpPr>
          <p:spPr bwMode="auto">
            <a:xfrm>
              <a:off x="1114425" y="2660650"/>
              <a:ext cx="162295" cy="209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en-US" sz="900">
                <a:solidFill>
                  <a:srgbClr val="000000"/>
                </a:solidFill>
              </a:endParaRPr>
            </a:p>
          </p:txBody>
        </p:sp>
        <p:sp>
          <p:nvSpPr>
            <p:cNvPr id="14387" name="Rectangle 91"/>
            <p:cNvSpPr>
              <a:spLocks noChangeArrowheads="1"/>
            </p:cNvSpPr>
            <p:nvPr/>
          </p:nvSpPr>
          <p:spPr bwMode="auto">
            <a:xfrm>
              <a:off x="4846638" y="3982344"/>
              <a:ext cx="1031434" cy="615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900" b="1" dirty="0">
                  <a:solidFill>
                    <a:srgbClr val="000000"/>
                  </a:solidFill>
                </a:rPr>
                <a:t>Strength of Authority</a:t>
              </a:r>
            </a:p>
            <a:p>
              <a:pPr>
                <a:lnSpc>
                  <a:spcPct val="150000"/>
                </a:lnSpc>
              </a:pPr>
              <a:r>
                <a:rPr lang="en-US" sz="900" b="1" dirty="0" smtClean="0">
                  <a:solidFill>
                    <a:srgbClr val="000000"/>
                  </a:solidFill>
                </a:rPr>
                <a:t>Application </a:t>
              </a:r>
              <a:r>
                <a:rPr lang="en-US" sz="900" b="1" dirty="0">
                  <a:solidFill>
                    <a:srgbClr val="000000"/>
                  </a:solidFill>
                </a:rPr>
                <a:t>of Theory</a:t>
              </a:r>
            </a:p>
            <a:p>
              <a:pPr>
                <a:lnSpc>
                  <a:spcPct val="150000"/>
                </a:lnSpc>
              </a:pPr>
              <a:r>
                <a:rPr lang="en-US" sz="900" b="1" dirty="0">
                  <a:solidFill>
                    <a:srgbClr val="000000"/>
                  </a:solidFill>
                </a:rPr>
                <a:t>Type of Logic</a:t>
              </a:r>
            </a:p>
          </p:txBody>
        </p:sp>
        <p:sp>
          <p:nvSpPr>
            <p:cNvPr id="14388" name="Rectangle 92"/>
            <p:cNvSpPr>
              <a:spLocks noChangeArrowheads="1"/>
            </p:cNvSpPr>
            <p:nvPr/>
          </p:nvSpPr>
          <p:spPr bwMode="auto">
            <a:xfrm>
              <a:off x="1109663" y="3754438"/>
              <a:ext cx="162295" cy="334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4389" name="Line 93"/>
            <p:cNvSpPr>
              <a:spLocks noChangeShapeType="1"/>
            </p:cNvSpPr>
            <p:nvPr/>
          </p:nvSpPr>
          <p:spPr bwMode="auto">
            <a:xfrm flipV="1">
              <a:off x="1052513" y="3962400"/>
              <a:ext cx="71024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0" name="Rectangle 94"/>
            <p:cNvSpPr>
              <a:spLocks noChangeArrowheads="1"/>
            </p:cNvSpPr>
            <p:nvPr/>
          </p:nvSpPr>
          <p:spPr bwMode="auto">
            <a:xfrm>
              <a:off x="1052513" y="4391025"/>
              <a:ext cx="824930" cy="185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 b="1" dirty="0">
                  <a:solidFill>
                    <a:srgbClr val="000000"/>
                  </a:solidFill>
                </a:rPr>
                <a:t>Objective (no bias)</a:t>
              </a:r>
            </a:p>
          </p:txBody>
        </p:sp>
        <p:sp>
          <p:nvSpPr>
            <p:cNvPr id="14392" name="Rectangle 83"/>
            <p:cNvSpPr>
              <a:spLocks noChangeArrowheads="1"/>
            </p:cNvSpPr>
            <p:nvPr/>
          </p:nvSpPr>
          <p:spPr bwMode="auto">
            <a:xfrm>
              <a:off x="3200400" y="1447800"/>
              <a:ext cx="155539" cy="264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en-US" sz="1400" dirty="0">
                <a:latin typeface="Tekton" charset="0"/>
              </a:endParaRPr>
            </a:p>
          </p:txBody>
        </p:sp>
        <p:sp>
          <p:nvSpPr>
            <p:cNvPr id="14398" name="Rectangle 94"/>
            <p:cNvSpPr>
              <a:spLocks noChangeArrowheads="1"/>
            </p:cNvSpPr>
            <p:nvPr/>
          </p:nvSpPr>
          <p:spPr bwMode="auto">
            <a:xfrm>
              <a:off x="1371600" y="4951413"/>
              <a:ext cx="6324600" cy="238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 sz="1200" dirty="0">
                <a:latin typeface="Tekton" charset="0"/>
              </a:endParaRPr>
            </a:p>
          </p:txBody>
        </p:sp>
        <p:sp>
          <p:nvSpPr>
            <p:cNvPr id="14402" name="Rectangle 2"/>
            <p:cNvSpPr>
              <a:spLocks noChangeArrowheads="1"/>
            </p:cNvSpPr>
            <p:nvPr/>
          </p:nvSpPr>
          <p:spPr bwMode="auto">
            <a:xfrm>
              <a:off x="1052513" y="5957888"/>
              <a:ext cx="4357687" cy="125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1019175" eaLnBrk="0" hangingPunct="0"/>
              <a:endParaRPr lang="en-US" sz="900"/>
            </a:p>
          </p:txBody>
        </p:sp>
        <p:sp>
          <p:nvSpPr>
            <p:cNvPr id="14403" name="Rectangle 1"/>
            <p:cNvSpPr>
              <a:spLocks noChangeArrowheads="1"/>
            </p:cNvSpPr>
            <p:nvPr/>
          </p:nvSpPr>
          <p:spPr bwMode="auto">
            <a:xfrm>
              <a:off x="7808913" y="3036888"/>
              <a:ext cx="249237" cy="279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 sz="1400">
                <a:latin typeface="Times New Roman" charset="0"/>
              </a:endParaRPr>
            </a:p>
          </p:txBody>
        </p:sp>
        <p:sp>
          <p:nvSpPr>
            <p:cNvPr id="14404" name="Line 52"/>
            <p:cNvSpPr>
              <a:spLocks noChangeShapeType="1"/>
            </p:cNvSpPr>
            <p:nvPr/>
          </p:nvSpPr>
          <p:spPr bwMode="auto">
            <a:xfrm flipV="1">
              <a:off x="1111250" y="4800600"/>
              <a:ext cx="70389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5" name="Rectangle 1"/>
            <p:cNvSpPr>
              <a:spLocks noChangeArrowheads="1"/>
            </p:cNvSpPr>
            <p:nvPr/>
          </p:nvSpPr>
          <p:spPr bwMode="auto">
            <a:xfrm>
              <a:off x="4495800" y="3200400"/>
              <a:ext cx="155539" cy="264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en-US" sz="1400" dirty="0">
                <a:latin typeface="Times New Roman" charset="0"/>
              </a:endParaRP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(c)  2016, KUCRL; J. Bulgren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247</Words>
  <Application>Microsoft Office PowerPoint</Application>
  <PresentationFormat>Widescreen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Tekton</vt:lpstr>
      <vt:lpstr>Times New Roman</vt:lpstr>
      <vt:lpstr>Office Theme</vt:lpstr>
      <vt:lpstr>PowerPoint Presentation</vt:lpstr>
    </vt:vector>
  </TitlesOfParts>
  <Company>PCSB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Creneti Janice</dc:creator>
  <cp:lastModifiedBy>Creneti Janice</cp:lastModifiedBy>
  <cp:revision>2</cp:revision>
  <dcterms:created xsi:type="dcterms:W3CDTF">2016-08-15T21:08:09Z</dcterms:created>
  <dcterms:modified xsi:type="dcterms:W3CDTF">2016-08-15T21:09:58Z</dcterms:modified>
</cp:coreProperties>
</file>