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18"/>
  </p:notesMasterIdLst>
  <p:handoutMasterIdLst>
    <p:handoutMasterId r:id="rId19"/>
  </p:handoutMasterIdLst>
  <p:sldIdLst>
    <p:sldId id="313" r:id="rId2"/>
    <p:sldId id="816" r:id="rId3"/>
    <p:sldId id="300" r:id="rId4"/>
    <p:sldId id="465" r:id="rId5"/>
    <p:sldId id="708" r:id="rId6"/>
    <p:sldId id="655" r:id="rId7"/>
    <p:sldId id="701" r:id="rId8"/>
    <p:sldId id="710" r:id="rId9"/>
    <p:sldId id="711" r:id="rId10"/>
    <p:sldId id="712" r:id="rId11"/>
    <p:sldId id="594" r:id="rId12"/>
    <p:sldId id="306" r:id="rId13"/>
    <p:sldId id="700" r:id="rId14"/>
    <p:sldId id="713" r:id="rId15"/>
    <p:sldId id="386" r:id="rId16"/>
    <p:sldId id="707"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rgbClr val="000000"/>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rgbClr val="000000"/>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rgbClr val="000000"/>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rgbClr val="000000"/>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rgbClr val="000000"/>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rgbClr val="000000"/>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rgbClr val="000000"/>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rgbClr val="000000"/>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rgbClr val="000000"/>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0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68"/>
    <p:restoredTop sz="92769"/>
  </p:normalViewPr>
  <p:slideViewPr>
    <p:cSldViewPr snapToGrid="0">
      <p:cViewPr varScale="1">
        <p:scale>
          <a:sx n="104" d="100"/>
          <a:sy n="104" d="100"/>
        </p:scale>
        <p:origin x="1408" y="192"/>
      </p:cViewPr>
      <p:guideLst>
        <p:guide orient="horz" pos="2060"/>
        <p:guide pos="2880"/>
      </p:guideLst>
    </p:cSldViewPr>
  </p:slideViewPr>
  <p:outlineViewPr>
    <p:cViewPr>
      <p:scale>
        <a:sx n="33" d="100"/>
        <a:sy n="33" d="100"/>
      </p:scale>
      <p:origin x="0" y="10312"/>
    </p:cViewPr>
  </p:outlineViewPr>
  <p:notesTextViewPr>
    <p:cViewPr>
      <p:scale>
        <a:sx n="100" d="100"/>
        <a:sy n="100" d="100"/>
      </p:scale>
      <p:origin x="0" y="0"/>
    </p:cViewPr>
  </p:notesTextViewPr>
  <p:sorterViewPr>
    <p:cViewPr>
      <p:scale>
        <a:sx n="1" d="1"/>
        <a:sy n="1" d="1"/>
      </p:scale>
      <p:origin x="0" y="0"/>
    </p:cViewPr>
  </p:sorterViewPr>
  <p:notesViewPr>
    <p:cSldViewPr snapToGrid="0">
      <p:cViewPr varScale="1">
        <p:scale>
          <a:sx n="92" d="100"/>
          <a:sy n="92" d="100"/>
        </p:scale>
        <p:origin x="-1480"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9926C16C-7C81-D348-98B0-A0223C377CBE}"/>
              </a:ext>
            </a:extLst>
          </p:cNvPr>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charset="0"/>
                <a:ea typeface="ＭＳ Ｐゴシック" charset="0"/>
                <a:cs typeface="ＭＳ Ｐゴシック" charset="0"/>
              </a:defRPr>
            </a:lvl1pPr>
          </a:lstStyle>
          <a:p>
            <a:pPr>
              <a:defRPr/>
            </a:pPr>
            <a:endParaRPr lang="en-US"/>
          </a:p>
        </p:txBody>
      </p:sp>
      <p:sp>
        <p:nvSpPr>
          <p:cNvPr id="72707" name="Rectangle 3">
            <a:extLst>
              <a:ext uri="{FF2B5EF4-FFF2-40B4-BE49-F238E27FC236}">
                <a16:creationId xmlns:a16="http://schemas.microsoft.com/office/drawing/2014/main" id="{308536B8-5FC3-E54D-9F57-96BD413D53A2}"/>
              </a:ext>
            </a:extLst>
          </p:cNvPr>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charset="0"/>
                <a:ea typeface="ＭＳ Ｐゴシック" charset="0"/>
                <a:cs typeface="ＭＳ Ｐゴシック" charset="0"/>
              </a:defRPr>
            </a:lvl1pPr>
          </a:lstStyle>
          <a:p>
            <a:pPr>
              <a:defRPr/>
            </a:pPr>
            <a:endParaRPr lang="en-US"/>
          </a:p>
        </p:txBody>
      </p:sp>
      <p:sp>
        <p:nvSpPr>
          <p:cNvPr id="72708" name="Rectangle 4">
            <a:extLst>
              <a:ext uri="{FF2B5EF4-FFF2-40B4-BE49-F238E27FC236}">
                <a16:creationId xmlns:a16="http://schemas.microsoft.com/office/drawing/2014/main" id="{FA141ECC-994E-5145-BF8B-8BE0EDB3FE35}"/>
              </a:ext>
            </a:extLst>
          </p:cNvPr>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charset="0"/>
                <a:ea typeface="ＭＳ Ｐゴシック" charset="0"/>
                <a:cs typeface="ＭＳ Ｐゴシック" charset="0"/>
              </a:defRPr>
            </a:lvl1pPr>
          </a:lstStyle>
          <a:p>
            <a:pPr>
              <a:defRPr/>
            </a:pPr>
            <a:r>
              <a:rPr lang="en-US"/>
              <a:t>University of Kansas Center for Research on Learning  2002</a:t>
            </a:r>
          </a:p>
        </p:txBody>
      </p:sp>
      <p:sp>
        <p:nvSpPr>
          <p:cNvPr id="72709" name="Rectangle 5">
            <a:extLst>
              <a:ext uri="{FF2B5EF4-FFF2-40B4-BE49-F238E27FC236}">
                <a16:creationId xmlns:a16="http://schemas.microsoft.com/office/drawing/2014/main" id="{5B2944FF-090A-F64B-8492-A0E86619ADE3}"/>
              </a:ext>
            </a:extLst>
          </p:cNvPr>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pitchFamily="2" charset="0"/>
              </a:defRPr>
            </a:lvl1pPr>
          </a:lstStyle>
          <a:p>
            <a:pPr>
              <a:defRPr/>
            </a:pPr>
            <a:fld id="{F7D4FCE4-8479-164A-98CC-90619F98894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C33EC2FB-5A37-0E44-9379-1A51B5047F5B}"/>
              </a:ext>
            </a:extLst>
          </p:cNvPr>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charset="0"/>
                <a:ea typeface="ＭＳ Ｐゴシック" charset="0"/>
                <a:cs typeface="ＭＳ Ｐゴシック" charset="0"/>
              </a:defRPr>
            </a:lvl1pPr>
          </a:lstStyle>
          <a:p>
            <a:pPr>
              <a:defRPr/>
            </a:pPr>
            <a:endParaRPr lang="en-US"/>
          </a:p>
        </p:txBody>
      </p:sp>
      <p:sp>
        <p:nvSpPr>
          <p:cNvPr id="69635" name="Rectangle 3">
            <a:extLst>
              <a:ext uri="{FF2B5EF4-FFF2-40B4-BE49-F238E27FC236}">
                <a16:creationId xmlns:a16="http://schemas.microsoft.com/office/drawing/2014/main" id="{83E0995B-F044-7242-94F8-54B6390F5983}"/>
              </a:ext>
            </a:extLst>
          </p:cNvPr>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charset="0"/>
                <a:ea typeface="ＭＳ Ｐゴシック" charset="0"/>
                <a:cs typeface="ＭＳ Ｐゴシック" charset="0"/>
              </a:defRPr>
            </a:lvl1pPr>
          </a:lstStyle>
          <a:p>
            <a:pPr>
              <a:defRPr/>
            </a:pPr>
            <a:endParaRPr lang="en-US"/>
          </a:p>
        </p:txBody>
      </p:sp>
      <p:sp>
        <p:nvSpPr>
          <p:cNvPr id="25604" name="Rectangle 4">
            <a:extLst>
              <a:ext uri="{FF2B5EF4-FFF2-40B4-BE49-F238E27FC236}">
                <a16:creationId xmlns:a16="http://schemas.microsoft.com/office/drawing/2014/main" id="{5D96D734-5DB6-4D4B-A224-9D20C0287FC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a:extLst>
              <a:ext uri="{FF2B5EF4-FFF2-40B4-BE49-F238E27FC236}">
                <a16:creationId xmlns:a16="http://schemas.microsoft.com/office/drawing/2014/main" id="{E72DABE2-873D-B04C-9A1B-A2ACCBA494B5}"/>
              </a:ext>
            </a:extLst>
          </p:cNvPr>
          <p:cNvSpPr>
            <a:spLocks noGrp="1" noChangeArrowheads="1"/>
          </p:cNvSpPr>
          <p:nvPr>
            <p:ph type="body" sz="quarter" idx="3"/>
          </p:nvPr>
        </p:nvSpPr>
        <p:spPr bwMode="auto">
          <a:xfrm>
            <a:off x="381000" y="4343400"/>
            <a:ext cx="6172200" cy="41910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9638" name="Rectangle 6">
            <a:extLst>
              <a:ext uri="{FF2B5EF4-FFF2-40B4-BE49-F238E27FC236}">
                <a16:creationId xmlns:a16="http://schemas.microsoft.com/office/drawing/2014/main" id="{475DA847-E0F2-ED4B-9661-E21147C91BA6}"/>
              </a:ext>
            </a:extLst>
          </p:cNvPr>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charset="0"/>
                <a:ea typeface="ＭＳ Ｐゴシック" charset="0"/>
                <a:cs typeface="ＭＳ Ｐゴシック" charset="0"/>
              </a:defRPr>
            </a:lvl1pPr>
          </a:lstStyle>
          <a:p>
            <a:pPr>
              <a:defRPr/>
            </a:pPr>
            <a:r>
              <a:rPr lang="en-US"/>
              <a:t>University of Kansas Center for Research on Learning  2002</a:t>
            </a:r>
          </a:p>
        </p:txBody>
      </p:sp>
      <p:sp>
        <p:nvSpPr>
          <p:cNvPr id="69639" name="Rectangle 7">
            <a:extLst>
              <a:ext uri="{FF2B5EF4-FFF2-40B4-BE49-F238E27FC236}">
                <a16:creationId xmlns:a16="http://schemas.microsoft.com/office/drawing/2014/main" id="{4788176B-4F37-754C-939E-C2F8C30FC30D}"/>
              </a:ext>
            </a:extLst>
          </p:cNvPr>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pitchFamily="2" charset="0"/>
              </a:defRPr>
            </a:lvl1pPr>
          </a:lstStyle>
          <a:p>
            <a:pPr>
              <a:defRPr/>
            </a:pPr>
            <a:r>
              <a:rPr lang="en-US" altLang="en-US"/>
              <a:t>UO Overhead  </a:t>
            </a:r>
            <a:fld id="{B591D3D6-A134-204D-A665-CC73B8CAFE47}"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2400" kern="1200">
        <a:solidFill>
          <a:schemeClr val="tx1"/>
        </a:solidFill>
        <a:latin typeface="Times New Roman"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kumimoji="1" sz="2000" kern="1200">
        <a:solidFill>
          <a:schemeClr val="tx1"/>
        </a:solidFill>
        <a:latin typeface="Times New Roman" pitchFamily="-112" charset="0"/>
        <a:ea typeface="ＭＳ Ｐゴシック" pitchFamily="-112" charset="-128"/>
        <a:cs typeface="+mn-cs"/>
      </a:defRPr>
    </a:lvl2pPr>
    <a:lvl3pPr marL="914400" algn="l" rtl="0" eaLnBrk="0" fontAlgn="base" hangingPunct="0">
      <a:spcBef>
        <a:spcPct val="30000"/>
      </a:spcBef>
      <a:spcAft>
        <a:spcPct val="0"/>
      </a:spcAft>
      <a:defRPr kumimoji="1" kern="1200">
        <a:solidFill>
          <a:schemeClr val="tx1"/>
        </a:solidFill>
        <a:latin typeface="Times New Roman" pitchFamily="-112" charset="0"/>
        <a:ea typeface="ＭＳ Ｐゴシック" pitchFamily="-112" charset="-128"/>
        <a:cs typeface="+mn-cs"/>
      </a:defRPr>
    </a:lvl3pPr>
    <a:lvl4pPr marL="1371600" algn="l" rtl="0" eaLnBrk="0" fontAlgn="base" hangingPunct="0">
      <a:spcBef>
        <a:spcPct val="30000"/>
      </a:spcBef>
      <a:spcAft>
        <a:spcPct val="0"/>
      </a:spcAft>
      <a:defRPr kumimoji="1" sz="1600" kern="1200">
        <a:solidFill>
          <a:schemeClr val="tx1"/>
        </a:solidFill>
        <a:latin typeface="Times New Roman" pitchFamily="-112" charset="0"/>
        <a:ea typeface="ＭＳ Ｐゴシック" pitchFamily="-112" charset="-128"/>
        <a:cs typeface="+mn-cs"/>
      </a:defRPr>
    </a:lvl4pPr>
    <a:lvl5pPr marL="1828800" algn="l" rtl="0" eaLnBrk="0" fontAlgn="base" hangingPunct="0">
      <a:spcBef>
        <a:spcPct val="30000"/>
      </a:spcBef>
      <a:spcAft>
        <a:spcPct val="0"/>
      </a:spcAft>
      <a:defRPr kumimoji="1" sz="1400" kern="1200">
        <a:solidFill>
          <a:schemeClr val="tx1"/>
        </a:solidFill>
        <a:latin typeface="Times New Roman"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6">
            <a:extLst>
              <a:ext uri="{FF2B5EF4-FFF2-40B4-BE49-F238E27FC236}">
                <a16:creationId xmlns:a16="http://schemas.microsoft.com/office/drawing/2014/main" id="{4B2AE858-B563-464C-B207-D7DFB78D1561}"/>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28674" name="Rectangle 7">
            <a:extLst>
              <a:ext uri="{FF2B5EF4-FFF2-40B4-BE49-F238E27FC236}">
                <a16:creationId xmlns:a16="http://schemas.microsoft.com/office/drawing/2014/main" id="{F9E0F7DF-1296-3549-91CA-28544258410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A6FA20CB-2839-0649-9FE9-6826D2329AF6}" type="slidenum">
              <a:rPr lang="en-US" altLang="en-US" sz="1200" smtClean="0">
                <a:solidFill>
                  <a:schemeClr val="tx1"/>
                </a:solidFill>
                <a:latin typeface="Times" pitchFamily="2" charset="0"/>
              </a:rPr>
              <a:pPr/>
              <a:t>1</a:t>
            </a:fld>
            <a:endParaRPr lang="en-US" altLang="en-US" sz="1200">
              <a:solidFill>
                <a:schemeClr val="tx1"/>
              </a:solidFill>
              <a:latin typeface="Times" pitchFamily="2" charset="0"/>
            </a:endParaRPr>
          </a:p>
        </p:txBody>
      </p:sp>
      <p:sp>
        <p:nvSpPr>
          <p:cNvPr id="28675" name="Rectangle 2">
            <a:extLst>
              <a:ext uri="{FF2B5EF4-FFF2-40B4-BE49-F238E27FC236}">
                <a16:creationId xmlns:a16="http://schemas.microsoft.com/office/drawing/2014/main" id="{9A674AD8-BD4F-A84F-958E-C0166C27D423}"/>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A861FE61-2F7D-B647-8809-953185C9E51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r>
              <a:rPr lang="en-US" altLang="en-US" b="1" dirty="0">
                <a:latin typeface="Times" pitchFamily="2" charset="0"/>
                <a:ea typeface="ＭＳ Ｐゴシック" panose="020B0600070205080204" pitchFamily="34" charset="-128"/>
              </a:rPr>
              <a:t>Advance  Organizer </a:t>
            </a:r>
          </a:p>
          <a:p>
            <a:r>
              <a:rPr lang="en-US" altLang="en-US" dirty="0">
                <a:latin typeface="Times" pitchFamily="2" charset="0"/>
                <a:ea typeface="ＭＳ Ｐゴシック" panose="020B0600070205080204" pitchFamily="34" charset="-128"/>
              </a:rPr>
              <a:t>The Unit Organizer Routine: Title Page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8C5009-8DF5-49CF-80FE-424E321AC1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138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6">
            <a:extLst>
              <a:ext uri="{FF2B5EF4-FFF2-40B4-BE49-F238E27FC236}">
                <a16:creationId xmlns:a16="http://schemas.microsoft.com/office/drawing/2014/main" id="{F39543E3-03B4-C845-A2E0-4958EBFB2429}"/>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128002" name="Rectangle 7">
            <a:extLst>
              <a:ext uri="{FF2B5EF4-FFF2-40B4-BE49-F238E27FC236}">
                <a16:creationId xmlns:a16="http://schemas.microsoft.com/office/drawing/2014/main" id="{24DFD9D2-A7F3-2A4E-B832-9F0C52E8C0A2}"/>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EB00F07C-7DD7-5D41-BBF4-F56DCD2D4A31}" type="slidenum">
              <a:rPr lang="en-US" altLang="en-US" sz="1200" smtClean="0">
                <a:solidFill>
                  <a:schemeClr val="tx1"/>
                </a:solidFill>
                <a:latin typeface="Times" pitchFamily="2" charset="0"/>
              </a:rPr>
              <a:pPr/>
              <a:t>13</a:t>
            </a:fld>
            <a:endParaRPr lang="en-US" altLang="en-US" sz="1200">
              <a:solidFill>
                <a:schemeClr val="tx1"/>
              </a:solidFill>
              <a:latin typeface="Times" pitchFamily="2" charset="0"/>
            </a:endParaRPr>
          </a:p>
        </p:txBody>
      </p:sp>
      <p:sp>
        <p:nvSpPr>
          <p:cNvPr id="128003" name="Rectangle 2">
            <a:extLst>
              <a:ext uri="{FF2B5EF4-FFF2-40B4-BE49-F238E27FC236}">
                <a16:creationId xmlns:a16="http://schemas.microsoft.com/office/drawing/2014/main" id="{D868F1E0-02A9-9842-A5D7-5499D0661E8C}"/>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0F906AF5-8740-AD44-A9C3-8A5055B2A94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495692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28C5009-8DF5-49CF-80FE-424E321AC1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6386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6">
            <a:extLst>
              <a:ext uri="{FF2B5EF4-FFF2-40B4-BE49-F238E27FC236}">
                <a16:creationId xmlns:a16="http://schemas.microsoft.com/office/drawing/2014/main" id="{F39543E3-03B4-C845-A2E0-4958EBFB2429}"/>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128002" name="Rectangle 7">
            <a:extLst>
              <a:ext uri="{FF2B5EF4-FFF2-40B4-BE49-F238E27FC236}">
                <a16:creationId xmlns:a16="http://schemas.microsoft.com/office/drawing/2014/main" id="{24DFD9D2-A7F3-2A4E-B832-9F0C52E8C0A2}"/>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EB00F07C-7DD7-5D41-BBF4-F56DCD2D4A31}" type="slidenum">
              <a:rPr lang="en-US" altLang="en-US" sz="1200" smtClean="0">
                <a:solidFill>
                  <a:schemeClr val="tx1"/>
                </a:solidFill>
                <a:latin typeface="Times" pitchFamily="2" charset="0"/>
              </a:rPr>
              <a:pPr/>
              <a:t>15</a:t>
            </a:fld>
            <a:endParaRPr lang="en-US" altLang="en-US" sz="1200">
              <a:solidFill>
                <a:schemeClr val="tx1"/>
              </a:solidFill>
              <a:latin typeface="Times" pitchFamily="2" charset="0"/>
            </a:endParaRPr>
          </a:p>
        </p:txBody>
      </p:sp>
      <p:sp>
        <p:nvSpPr>
          <p:cNvPr id="128003" name="Rectangle 2">
            <a:extLst>
              <a:ext uri="{FF2B5EF4-FFF2-40B4-BE49-F238E27FC236}">
                <a16:creationId xmlns:a16="http://schemas.microsoft.com/office/drawing/2014/main" id="{D868F1E0-02A9-9842-A5D7-5499D0661E8C}"/>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0F906AF5-8740-AD44-A9C3-8A5055B2A94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6">
            <a:extLst>
              <a:ext uri="{FF2B5EF4-FFF2-40B4-BE49-F238E27FC236}">
                <a16:creationId xmlns:a16="http://schemas.microsoft.com/office/drawing/2014/main" id="{3227DEDE-8F50-114B-8CA4-412F3899CB91}"/>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99330" name="Rectangle 7">
            <a:extLst>
              <a:ext uri="{FF2B5EF4-FFF2-40B4-BE49-F238E27FC236}">
                <a16:creationId xmlns:a16="http://schemas.microsoft.com/office/drawing/2014/main" id="{F6DB954F-0E88-9A49-9051-8D7FADFD7294}"/>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33051DC8-D7D0-E74C-BF72-5DAF838D5ECD}" type="slidenum">
              <a:rPr lang="en-US" altLang="en-US" sz="1200" smtClean="0">
                <a:solidFill>
                  <a:schemeClr val="tx1"/>
                </a:solidFill>
                <a:latin typeface="Times" pitchFamily="2" charset="0"/>
              </a:rPr>
              <a:pPr/>
              <a:t>16</a:t>
            </a:fld>
            <a:endParaRPr lang="en-US" altLang="en-US" sz="1200">
              <a:solidFill>
                <a:schemeClr val="tx1"/>
              </a:solidFill>
              <a:latin typeface="Times" pitchFamily="2" charset="0"/>
            </a:endParaRPr>
          </a:p>
        </p:txBody>
      </p:sp>
      <p:sp>
        <p:nvSpPr>
          <p:cNvPr id="99331" name="Rectangle 2">
            <a:extLst>
              <a:ext uri="{FF2B5EF4-FFF2-40B4-BE49-F238E27FC236}">
                <a16:creationId xmlns:a16="http://schemas.microsoft.com/office/drawing/2014/main" id="{C7E34E57-8546-F047-BE9F-F60A8B7F5EEF}"/>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5E7534E8-5EE6-3149-BB2D-067590576633}"/>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166579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7EC155E4-5633-4E45-9BAB-09BB8C72E559}"/>
              </a:ext>
            </a:extLst>
          </p:cNvPr>
          <p:cNvSpPr>
            <a:spLocks noGrp="1" noRot="1" noChangeAspect="1" noChangeArrowheads="1" noTextEdit="1"/>
          </p:cNvSpPr>
          <p:nvPr>
            <p:ph type="sldImg"/>
          </p:nvPr>
        </p:nvSpPr>
        <p:spPr>
          <a:ln/>
        </p:spPr>
      </p:sp>
      <p:sp>
        <p:nvSpPr>
          <p:cNvPr id="32770" name="Notes Placeholder 2">
            <a:extLst>
              <a:ext uri="{FF2B5EF4-FFF2-40B4-BE49-F238E27FC236}">
                <a16:creationId xmlns:a16="http://schemas.microsoft.com/office/drawing/2014/main" id="{DDDC367F-E953-E045-898B-30D8DD042559}"/>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E5D90D13-24D4-6749-8D80-9BF47BBE78A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fld id="{CFDABE2E-7ABC-D74D-BC55-3EEF6B845C0E}" type="slidenum">
              <a:rPr lang="en-US" altLang="en-US" sz="1200" smtClean="0">
                <a:solidFill>
                  <a:schemeClr val="tx1"/>
                </a:solidFill>
                <a:latin typeface="Times" pitchFamily="2" charset="0"/>
              </a:rPr>
              <a:pPr/>
              <a:t>3</a:t>
            </a:fld>
            <a:endParaRPr lang="en-US" altLang="en-US" sz="1200">
              <a:solidFill>
                <a:schemeClr val="tx1"/>
              </a:solidFill>
              <a:latin typeface="Times" pitchFamily="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a:extLst>
              <a:ext uri="{FF2B5EF4-FFF2-40B4-BE49-F238E27FC236}">
                <a16:creationId xmlns:a16="http://schemas.microsoft.com/office/drawing/2014/main" id="{C6C0A862-BF59-D44E-85E7-CBF5B3EB03F1}"/>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60418" name="Rectangle 7">
            <a:extLst>
              <a:ext uri="{FF2B5EF4-FFF2-40B4-BE49-F238E27FC236}">
                <a16:creationId xmlns:a16="http://schemas.microsoft.com/office/drawing/2014/main" id="{C76A383A-FA5F-FC49-BC0B-AEB680AD8D1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26B249D4-C0E7-D146-ADCA-8CD89DE5055A}" type="slidenum">
              <a:rPr lang="en-US" altLang="en-US" sz="1200" smtClean="0">
                <a:solidFill>
                  <a:schemeClr val="tx1"/>
                </a:solidFill>
                <a:latin typeface="Times" pitchFamily="2" charset="0"/>
              </a:rPr>
              <a:pPr/>
              <a:t>4</a:t>
            </a:fld>
            <a:endParaRPr lang="en-US" altLang="en-US" sz="1200">
              <a:solidFill>
                <a:schemeClr val="tx1"/>
              </a:solidFill>
              <a:latin typeface="Times" pitchFamily="2" charset="0"/>
            </a:endParaRPr>
          </a:p>
        </p:txBody>
      </p:sp>
      <p:sp>
        <p:nvSpPr>
          <p:cNvPr id="60419" name="Rectangle 2">
            <a:extLst>
              <a:ext uri="{FF2B5EF4-FFF2-40B4-BE49-F238E27FC236}">
                <a16:creationId xmlns:a16="http://schemas.microsoft.com/office/drawing/2014/main" id="{F31CFCAF-ADCC-604F-9FD3-6D004B72A4CD}"/>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B955DF54-C9A0-FD4E-80DE-BE7F8E51410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a:extLst>
              <a:ext uri="{FF2B5EF4-FFF2-40B4-BE49-F238E27FC236}">
                <a16:creationId xmlns:a16="http://schemas.microsoft.com/office/drawing/2014/main" id="{C6C0A862-BF59-D44E-85E7-CBF5B3EB03F1}"/>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60418" name="Rectangle 7">
            <a:extLst>
              <a:ext uri="{FF2B5EF4-FFF2-40B4-BE49-F238E27FC236}">
                <a16:creationId xmlns:a16="http://schemas.microsoft.com/office/drawing/2014/main" id="{C76A383A-FA5F-FC49-BC0B-AEB680AD8D1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26B249D4-C0E7-D146-ADCA-8CD89DE5055A}" type="slidenum">
              <a:rPr lang="en-US" altLang="en-US" sz="1200" smtClean="0">
                <a:solidFill>
                  <a:schemeClr val="tx1"/>
                </a:solidFill>
                <a:latin typeface="Times" pitchFamily="2" charset="0"/>
              </a:rPr>
              <a:pPr/>
              <a:t>5</a:t>
            </a:fld>
            <a:endParaRPr lang="en-US" altLang="en-US" sz="1200">
              <a:solidFill>
                <a:schemeClr val="tx1"/>
              </a:solidFill>
              <a:latin typeface="Times" pitchFamily="2" charset="0"/>
            </a:endParaRPr>
          </a:p>
        </p:txBody>
      </p:sp>
      <p:sp>
        <p:nvSpPr>
          <p:cNvPr id="60419" name="Rectangle 2">
            <a:extLst>
              <a:ext uri="{FF2B5EF4-FFF2-40B4-BE49-F238E27FC236}">
                <a16:creationId xmlns:a16="http://schemas.microsoft.com/office/drawing/2014/main" id="{F31CFCAF-ADCC-604F-9FD3-6D004B72A4CD}"/>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B955DF54-C9A0-FD4E-80DE-BE7F8E51410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962557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a:extLst>
              <a:ext uri="{FF2B5EF4-FFF2-40B4-BE49-F238E27FC236}">
                <a16:creationId xmlns:a16="http://schemas.microsoft.com/office/drawing/2014/main" id="{C6C0A862-BF59-D44E-85E7-CBF5B3EB03F1}"/>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60418" name="Rectangle 7">
            <a:extLst>
              <a:ext uri="{FF2B5EF4-FFF2-40B4-BE49-F238E27FC236}">
                <a16:creationId xmlns:a16="http://schemas.microsoft.com/office/drawing/2014/main" id="{C76A383A-FA5F-FC49-BC0B-AEB680AD8D1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26B249D4-C0E7-D146-ADCA-8CD89DE5055A}" type="slidenum">
              <a:rPr lang="en-US" altLang="en-US" sz="1200" smtClean="0">
                <a:solidFill>
                  <a:schemeClr val="tx1"/>
                </a:solidFill>
                <a:latin typeface="Times" pitchFamily="2" charset="0"/>
              </a:rPr>
              <a:pPr/>
              <a:t>6</a:t>
            </a:fld>
            <a:endParaRPr lang="en-US" altLang="en-US" sz="1200">
              <a:solidFill>
                <a:schemeClr val="tx1"/>
              </a:solidFill>
              <a:latin typeface="Times" pitchFamily="2" charset="0"/>
            </a:endParaRPr>
          </a:p>
        </p:txBody>
      </p:sp>
      <p:sp>
        <p:nvSpPr>
          <p:cNvPr id="60419" name="Rectangle 2">
            <a:extLst>
              <a:ext uri="{FF2B5EF4-FFF2-40B4-BE49-F238E27FC236}">
                <a16:creationId xmlns:a16="http://schemas.microsoft.com/office/drawing/2014/main" id="{F31CFCAF-ADCC-604F-9FD3-6D004B72A4CD}"/>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B955DF54-C9A0-FD4E-80DE-BE7F8E51410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800371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7EC155E4-5633-4E45-9BAB-09BB8C72E559}"/>
              </a:ext>
            </a:extLst>
          </p:cNvPr>
          <p:cNvSpPr>
            <a:spLocks noGrp="1" noRot="1" noChangeAspect="1" noChangeArrowheads="1" noTextEdit="1"/>
          </p:cNvSpPr>
          <p:nvPr>
            <p:ph type="sldImg"/>
          </p:nvPr>
        </p:nvSpPr>
        <p:spPr>
          <a:ln/>
        </p:spPr>
      </p:sp>
      <p:sp>
        <p:nvSpPr>
          <p:cNvPr id="32770" name="Notes Placeholder 2">
            <a:extLst>
              <a:ext uri="{FF2B5EF4-FFF2-40B4-BE49-F238E27FC236}">
                <a16:creationId xmlns:a16="http://schemas.microsoft.com/office/drawing/2014/main" id="{DDDC367F-E953-E045-898B-30D8DD042559}"/>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E5D90D13-24D4-6749-8D80-9BF47BBE78A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fld id="{CFDABE2E-7ABC-D74D-BC55-3EEF6B845C0E}" type="slidenum">
              <a:rPr lang="en-US" altLang="en-US" sz="1200" smtClean="0">
                <a:solidFill>
                  <a:schemeClr val="tx1"/>
                </a:solidFill>
                <a:latin typeface="Times" pitchFamily="2" charset="0"/>
              </a:rPr>
              <a:pPr/>
              <a:t>7</a:t>
            </a:fld>
            <a:endParaRPr lang="en-US" altLang="en-US" sz="1200">
              <a:solidFill>
                <a:schemeClr val="tx1"/>
              </a:solidFill>
              <a:latin typeface="Times" pitchFamily="2" charset="0"/>
            </a:endParaRPr>
          </a:p>
        </p:txBody>
      </p:sp>
    </p:spTree>
    <p:extLst>
      <p:ext uri="{BB962C8B-B14F-4D97-AF65-F5344CB8AC3E}">
        <p14:creationId xmlns:p14="http://schemas.microsoft.com/office/powerpoint/2010/main" val="347472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7EC155E4-5633-4E45-9BAB-09BB8C72E559}"/>
              </a:ext>
            </a:extLst>
          </p:cNvPr>
          <p:cNvSpPr>
            <a:spLocks noGrp="1" noRot="1" noChangeAspect="1" noChangeArrowheads="1" noTextEdit="1"/>
          </p:cNvSpPr>
          <p:nvPr>
            <p:ph type="sldImg"/>
          </p:nvPr>
        </p:nvSpPr>
        <p:spPr>
          <a:ln/>
        </p:spPr>
      </p:sp>
      <p:sp>
        <p:nvSpPr>
          <p:cNvPr id="32770" name="Notes Placeholder 2">
            <a:extLst>
              <a:ext uri="{FF2B5EF4-FFF2-40B4-BE49-F238E27FC236}">
                <a16:creationId xmlns:a16="http://schemas.microsoft.com/office/drawing/2014/main" id="{DDDC367F-E953-E045-898B-30D8DD042559}"/>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E5D90D13-24D4-6749-8D80-9BF47BBE78A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fld id="{CFDABE2E-7ABC-D74D-BC55-3EEF6B845C0E}" type="slidenum">
              <a:rPr lang="en-US" altLang="en-US" sz="1200" smtClean="0">
                <a:solidFill>
                  <a:schemeClr val="tx1"/>
                </a:solidFill>
                <a:latin typeface="Times" pitchFamily="2" charset="0"/>
              </a:rPr>
              <a:pPr/>
              <a:t>8</a:t>
            </a:fld>
            <a:endParaRPr lang="en-US" altLang="en-US" sz="1200">
              <a:solidFill>
                <a:schemeClr val="tx1"/>
              </a:solidFill>
              <a:latin typeface="Times" pitchFamily="2" charset="0"/>
            </a:endParaRPr>
          </a:p>
        </p:txBody>
      </p:sp>
    </p:spTree>
    <p:extLst>
      <p:ext uri="{BB962C8B-B14F-4D97-AF65-F5344CB8AC3E}">
        <p14:creationId xmlns:p14="http://schemas.microsoft.com/office/powerpoint/2010/main" val="2138952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7EC155E4-5633-4E45-9BAB-09BB8C72E559}"/>
              </a:ext>
            </a:extLst>
          </p:cNvPr>
          <p:cNvSpPr>
            <a:spLocks noGrp="1" noRot="1" noChangeAspect="1" noChangeArrowheads="1" noTextEdit="1"/>
          </p:cNvSpPr>
          <p:nvPr>
            <p:ph type="sldImg"/>
          </p:nvPr>
        </p:nvSpPr>
        <p:spPr>
          <a:ln/>
        </p:spPr>
      </p:sp>
      <p:sp>
        <p:nvSpPr>
          <p:cNvPr id="32770" name="Notes Placeholder 2">
            <a:extLst>
              <a:ext uri="{FF2B5EF4-FFF2-40B4-BE49-F238E27FC236}">
                <a16:creationId xmlns:a16="http://schemas.microsoft.com/office/drawing/2014/main" id="{DDDC367F-E953-E045-898B-30D8DD042559}"/>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
        <p:nvSpPr>
          <p:cNvPr id="32771" name="Slide Number Placeholder 3">
            <a:extLst>
              <a:ext uri="{FF2B5EF4-FFF2-40B4-BE49-F238E27FC236}">
                <a16:creationId xmlns:a16="http://schemas.microsoft.com/office/drawing/2014/main" id="{E5D90D13-24D4-6749-8D80-9BF47BBE78AE}"/>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fld id="{CFDABE2E-7ABC-D74D-BC55-3EEF6B845C0E}" type="slidenum">
              <a:rPr lang="en-US" altLang="en-US" sz="1200" smtClean="0">
                <a:solidFill>
                  <a:schemeClr val="tx1"/>
                </a:solidFill>
                <a:latin typeface="Times" pitchFamily="2" charset="0"/>
              </a:rPr>
              <a:pPr/>
              <a:t>9</a:t>
            </a:fld>
            <a:endParaRPr lang="en-US" altLang="en-US" sz="1200">
              <a:solidFill>
                <a:schemeClr val="tx1"/>
              </a:solidFill>
              <a:latin typeface="Times" pitchFamily="2" charset="0"/>
            </a:endParaRPr>
          </a:p>
        </p:txBody>
      </p:sp>
    </p:spTree>
    <p:extLst>
      <p:ext uri="{BB962C8B-B14F-4D97-AF65-F5344CB8AC3E}">
        <p14:creationId xmlns:p14="http://schemas.microsoft.com/office/powerpoint/2010/main" val="1964039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a:extLst>
              <a:ext uri="{FF2B5EF4-FFF2-40B4-BE49-F238E27FC236}">
                <a16:creationId xmlns:a16="http://schemas.microsoft.com/office/drawing/2014/main" id="{C6C0A862-BF59-D44E-85E7-CBF5B3EB03F1}"/>
              </a:ext>
            </a:extLst>
          </p:cNvPr>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University of Kansas Center for Research on Learning  2002</a:t>
            </a:r>
          </a:p>
        </p:txBody>
      </p:sp>
      <p:sp>
        <p:nvSpPr>
          <p:cNvPr id="60418" name="Rectangle 7">
            <a:extLst>
              <a:ext uri="{FF2B5EF4-FFF2-40B4-BE49-F238E27FC236}">
                <a16:creationId xmlns:a16="http://schemas.microsoft.com/office/drawing/2014/main" id="{C76A383A-FA5F-FC49-BC0B-AEB680AD8D1D}"/>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rgbClr val="000000"/>
                </a:solidFill>
                <a:latin typeface="Times New Roman" panose="02020603050405020304" pitchFamily="18" charset="0"/>
                <a:ea typeface="ＭＳ Ｐゴシック" panose="020B0600070205080204" pitchFamily="34" charset="-128"/>
              </a:defRPr>
            </a:lvl1pPr>
            <a:lvl2pPr marL="742950" indent="-285750">
              <a:defRPr sz="2400">
                <a:solidFill>
                  <a:srgbClr val="000000"/>
                </a:solidFill>
                <a:latin typeface="Times New Roman" panose="02020603050405020304" pitchFamily="18" charset="0"/>
                <a:ea typeface="ＭＳ Ｐゴシック" panose="020B0600070205080204" pitchFamily="34" charset="-128"/>
              </a:defRPr>
            </a:lvl2pPr>
            <a:lvl3pPr marL="1143000" indent="-228600">
              <a:defRPr sz="2400">
                <a:solidFill>
                  <a:srgbClr val="000000"/>
                </a:solidFill>
                <a:latin typeface="Times New Roman" panose="02020603050405020304" pitchFamily="18" charset="0"/>
                <a:ea typeface="ＭＳ Ｐゴシック" panose="020B0600070205080204" pitchFamily="34" charset="-128"/>
              </a:defRPr>
            </a:lvl3pPr>
            <a:lvl4pPr marL="1600200" indent="-228600">
              <a:defRPr sz="2400">
                <a:solidFill>
                  <a:srgbClr val="000000"/>
                </a:solidFill>
                <a:latin typeface="Times New Roman" panose="02020603050405020304" pitchFamily="18" charset="0"/>
                <a:ea typeface="ＭＳ Ｐゴシック" panose="020B0600070205080204" pitchFamily="34" charset="-128"/>
              </a:defRPr>
            </a:lvl4pPr>
            <a:lvl5pPr marL="2057400" indent="-228600">
              <a:defRPr sz="2400">
                <a:solidFill>
                  <a:srgbClr val="000000"/>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rgbClr val="000000"/>
                </a:solidFill>
                <a:latin typeface="Times New Roman" panose="02020603050405020304" pitchFamily="18" charset="0"/>
                <a:ea typeface="ＭＳ Ｐゴシック" panose="020B0600070205080204" pitchFamily="34" charset="-128"/>
              </a:defRPr>
            </a:lvl9pPr>
          </a:lstStyle>
          <a:p>
            <a:r>
              <a:rPr lang="en-US" altLang="en-US" sz="1200">
                <a:solidFill>
                  <a:schemeClr val="tx1"/>
                </a:solidFill>
                <a:latin typeface="Times" pitchFamily="2" charset="0"/>
              </a:rPr>
              <a:t>UO Overhead  </a:t>
            </a:r>
            <a:fld id="{26B249D4-C0E7-D146-ADCA-8CD89DE5055A}" type="slidenum">
              <a:rPr lang="en-US" altLang="en-US" sz="1200" smtClean="0">
                <a:solidFill>
                  <a:schemeClr val="tx1"/>
                </a:solidFill>
                <a:latin typeface="Times" pitchFamily="2" charset="0"/>
              </a:rPr>
              <a:pPr/>
              <a:t>10</a:t>
            </a:fld>
            <a:endParaRPr lang="en-US" altLang="en-US" sz="1200">
              <a:solidFill>
                <a:schemeClr val="tx1"/>
              </a:solidFill>
              <a:latin typeface="Times" pitchFamily="2" charset="0"/>
            </a:endParaRPr>
          </a:p>
        </p:txBody>
      </p:sp>
      <p:sp>
        <p:nvSpPr>
          <p:cNvPr id="60419" name="Rectangle 2">
            <a:extLst>
              <a:ext uri="{FF2B5EF4-FFF2-40B4-BE49-F238E27FC236}">
                <a16:creationId xmlns:a16="http://schemas.microsoft.com/office/drawing/2014/main" id="{F31CFCAF-ADCC-604F-9FD3-6D004B72A4CD}"/>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B955DF54-C9A0-FD4E-80DE-BE7F8E51410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082628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32">
            <a:extLst>
              <a:ext uri="{FF2B5EF4-FFF2-40B4-BE49-F238E27FC236}">
                <a16:creationId xmlns:a16="http://schemas.microsoft.com/office/drawing/2014/main" id="{826ACC36-AEC9-1D49-BCD4-7C43631D9E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75" y="-9525"/>
            <a:ext cx="919638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033">
            <a:extLst>
              <a:ext uri="{FF2B5EF4-FFF2-40B4-BE49-F238E27FC236}">
                <a16:creationId xmlns:a16="http://schemas.microsoft.com/office/drawing/2014/main" id="{A6094F8F-FA9E-1A46-92B8-4E17449A0DEE}"/>
              </a:ext>
            </a:extLst>
          </p:cNvPr>
          <p:cNvSpPr>
            <a:spLocks noChangeShapeType="1"/>
          </p:cNvSpPr>
          <p:nvPr/>
        </p:nvSpPr>
        <p:spPr bwMode="auto">
          <a:xfrm>
            <a:off x="3200400" y="762000"/>
            <a:ext cx="0" cy="2133600"/>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6" name="Picture 1034">
            <a:extLst>
              <a:ext uri="{FF2B5EF4-FFF2-40B4-BE49-F238E27FC236}">
                <a16:creationId xmlns:a16="http://schemas.microsoft.com/office/drawing/2014/main" id="{9A9D883B-EADD-1441-AD10-F74851EAA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 y="5384800"/>
            <a:ext cx="9182100"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36" descr="sim_2color_sig">
            <a:extLst>
              <a:ext uri="{FF2B5EF4-FFF2-40B4-BE49-F238E27FC236}">
                <a16:creationId xmlns:a16="http://schemas.microsoft.com/office/drawing/2014/main" id="{02F6E8C1-C382-5944-90C7-7AD384EA655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4800" y="1066800"/>
            <a:ext cx="2819400" cy="161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986" name="Rectangle 1026"/>
          <p:cNvSpPr>
            <a:spLocks noGrp="1" noChangeArrowheads="1"/>
          </p:cNvSpPr>
          <p:nvPr>
            <p:ph type="ctrTitle"/>
          </p:nvPr>
        </p:nvSpPr>
        <p:spPr>
          <a:xfrm>
            <a:off x="3429000" y="1046163"/>
            <a:ext cx="5410200" cy="1600200"/>
          </a:xfrm>
        </p:spPr>
        <p:txBody>
          <a:bodyPr anchor="ctr"/>
          <a:lstStyle>
            <a:lvl1pPr algn="l">
              <a:defRPr sz="2800" b="1"/>
            </a:lvl1pPr>
          </a:lstStyle>
          <a:p>
            <a:r>
              <a:rPr lang="en-US"/>
              <a:t>Click to edit Master title style</a:t>
            </a:r>
          </a:p>
        </p:txBody>
      </p:sp>
      <p:sp>
        <p:nvSpPr>
          <p:cNvPr id="297987" name="Rectangle 1027"/>
          <p:cNvSpPr>
            <a:spLocks noGrp="1" noChangeArrowheads="1"/>
          </p:cNvSpPr>
          <p:nvPr>
            <p:ph type="subTitle" idx="1"/>
          </p:nvPr>
        </p:nvSpPr>
        <p:spPr>
          <a:xfrm>
            <a:off x="3429000" y="3124200"/>
            <a:ext cx="5105400" cy="2895600"/>
          </a:xfrm>
        </p:spPr>
        <p:txBody>
          <a:bodyPr/>
          <a:lstStyle>
            <a:lvl1pPr marL="0" indent="0">
              <a:buFontTx/>
              <a:buNone/>
              <a:defRPr sz="1700"/>
            </a:lvl1pPr>
          </a:lstStyle>
          <a:p>
            <a:r>
              <a:rPr lang="en-US"/>
              <a:t>Click to edit Master subtitle style</a:t>
            </a:r>
          </a:p>
        </p:txBody>
      </p:sp>
      <p:sp>
        <p:nvSpPr>
          <p:cNvPr id="8" name="Rectangle 1028">
            <a:extLst>
              <a:ext uri="{FF2B5EF4-FFF2-40B4-BE49-F238E27FC236}">
                <a16:creationId xmlns:a16="http://schemas.microsoft.com/office/drawing/2014/main" id="{4BEC4B47-11C5-D740-B206-44D211C86C1A}"/>
              </a:ext>
            </a:extLst>
          </p:cNvPr>
          <p:cNvSpPr>
            <a:spLocks noGrp="1" noChangeArrowheads="1"/>
          </p:cNvSpPr>
          <p:nvPr>
            <p:ph type="dt" sz="half" idx="10"/>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ea typeface="ＭＳ Ｐゴシック" charset="0"/>
              </a:defRPr>
            </a:lvl1pPr>
          </a:lstStyle>
          <a:p>
            <a:pPr>
              <a:defRPr/>
            </a:pPr>
            <a:endParaRPr lang="en-US"/>
          </a:p>
        </p:txBody>
      </p:sp>
      <p:sp>
        <p:nvSpPr>
          <p:cNvPr id="9" name="Rectangle 1029">
            <a:extLst>
              <a:ext uri="{FF2B5EF4-FFF2-40B4-BE49-F238E27FC236}">
                <a16:creationId xmlns:a16="http://schemas.microsoft.com/office/drawing/2014/main" id="{8C94467E-1A9A-BA4A-BB3C-28F7E34B9266}"/>
              </a:ext>
            </a:extLst>
          </p:cNvPr>
          <p:cNvSpPr>
            <a:spLocks noGrp="1" noChangeArrowheads="1"/>
          </p:cNvSpPr>
          <p:nvPr>
            <p:ph type="ftr" sz="quarter" idx="11"/>
          </p:nvPr>
        </p:nvSpPr>
        <p:spPr>
          <a:xfrm>
            <a:off x="3124200" y="6248400"/>
            <a:ext cx="2895600" cy="457200"/>
          </a:xfrm>
        </p:spPr>
        <p:txBody>
          <a:bodyPr/>
          <a:lstStyle>
            <a:lvl1pPr algn="ctr">
              <a:defRPr sz="1400">
                <a:solidFill>
                  <a:schemeClr val="tx1"/>
                </a:solidFill>
              </a:defRPr>
            </a:lvl1pPr>
          </a:lstStyle>
          <a:p>
            <a:pPr>
              <a:defRPr/>
            </a:pPr>
            <a:r>
              <a:rPr lang="en-US"/>
              <a:t>University of Kansas Center for Research on Learning  2019</a:t>
            </a:r>
          </a:p>
        </p:txBody>
      </p:sp>
      <p:sp>
        <p:nvSpPr>
          <p:cNvPr id="10" name="Rectangle 1030">
            <a:extLst>
              <a:ext uri="{FF2B5EF4-FFF2-40B4-BE49-F238E27FC236}">
                <a16:creationId xmlns:a16="http://schemas.microsoft.com/office/drawing/2014/main" id="{BBFE0B7A-9BB5-5545-ADB0-230512206664}"/>
              </a:ext>
            </a:extLst>
          </p:cNvPr>
          <p:cNvSpPr>
            <a:spLocks noGrp="1" noChangeArrowheads="1"/>
          </p:cNvSpPr>
          <p:nvPr>
            <p:ph type="sldNum" sz="quarter" idx="12"/>
          </p:nvPr>
        </p:nvSpPr>
        <p:spPr>
          <a:xfrm>
            <a:off x="6553200" y="6248400"/>
            <a:ext cx="1905000" cy="457200"/>
          </a:xfrm>
        </p:spPr>
        <p:txBody>
          <a:bodyPr/>
          <a:lstStyle>
            <a:lvl1pPr algn="r">
              <a:defRPr sz="1400">
                <a:solidFill>
                  <a:schemeClr val="tx1"/>
                </a:solidFill>
              </a:defRPr>
            </a:lvl1pPr>
          </a:lstStyle>
          <a:p>
            <a:pPr>
              <a:defRPr/>
            </a:pPr>
            <a:fld id="{2392A6A9-0B93-A741-9520-0A47F07A8EFA}" type="slidenum">
              <a:rPr lang="en-US" altLang="en-US"/>
              <a:pPr>
                <a:defRPr/>
              </a:pPr>
              <a:t>‹#›</a:t>
            </a:fld>
            <a:endParaRPr lang="en-US" altLang="en-US"/>
          </a:p>
        </p:txBody>
      </p:sp>
    </p:spTree>
    <p:extLst>
      <p:ext uri="{BB962C8B-B14F-4D97-AF65-F5344CB8AC3E}">
        <p14:creationId xmlns:p14="http://schemas.microsoft.com/office/powerpoint/2010/main" val="3383128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30B8DA9A-8E70-7C46-B551-B83DA870088F}"/>
              </a:ext>
            </a:extLst>
          </p:cNvPr>
          <p:cNvSpPr>
            <a:spLocks noGrp="1" noChangeArrowheads="1"/>
          </p:cNvSpPr>
          <p:nvPr>
            <p:ph type="sldNum" sz="quarter" idx="10"/>
          </p:nvPr>
        </p:nvSpPr>
        <p:spPr>
          <a:ln/>
        </p:spPr>
        <p:txBody>
          <a:bodyPr/>
          <a:lstStyle>
            <a:lvl1pPr>
              <a:defRPr/>
            </a:lvl1pPr>
          </a:lstStyle>
          <a:p>
            <a:pPr>
              <a:defRPr/>
            </a:pPr>
            <a:fld id="{B2A450F7-0D91-9742-8BDC-D1EAF698C132}" type="slidenum">
              <a:rPr lang="en-US" altLang="en-US"/>
              <a:pPr>
                <a:defRPr/>
              </a:pPr>
              <a:t>‹#›</a:t>
            </a:fld>
            <a:endParaRPr lang="en-US" altLang="en-US"/>
          </a:p>
        </p:txBody>
      </p:sp>
      <p:sp>
        <p:nvSpPr>
          <p:cNvPr id="5" name="Rectangle 9">
            <a:extLst>
              <a:ext uri="{FF2B5EF4-FFF2-40B4-BE49-F238E27FC236}">
                <a16:creationId xmlns:a16="http://schemas.microsoft.com/office/drawing/2014/main" id="{8368BAF3-9272-2040-8FBA-DE0F5E688A16}"/>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3139662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457200"/>
            <a:ext cx="56769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EE1487ED-B3A4-B043-8D45-91A1A4EE25E3}"/>
              </a:ext>
            </a:extLst>
          </p:cNvPr>
          <p:cNvSpPr>
            <a:spLocks noGrp="1" noChangeArrowheads="1"/>
          </p:cNvSpPr>
          <p:nvPr>
            <p:ph type="sldNum" sz="quarter" idx="10"/>
          </p:nvPr>
        </p:nvSpPr>
        <p:spPr>
          <a:ln/>
        </p:spPr>
        <p:txBody>
          <a:bodyPr/>
          <a:lstStyle>
            <a:lvl1pPr>
              <a:defRPr/>
            </a:lvl1pPr>
          </a:lstStyle>
          <a:p>
            <a:pPr>
              <a:defRPr/>
            </a:pPr>
            <a:fld id="{EFE48505-FA04-4143-8BD5-B8E839839D50}" type="slidenum">
              <a:rPr lang="en-US" altLang="en-US"/>
              <a:pPr>
                <a:defRPr/>
              </a:pPr>
              <a:t>‹#›</a:t>
            </a:fld>
            <a:endParaRPr lang="en-US" altLang="en-US"/>
          </a:p>
        </p:txBody>
      </p:sp>
      <p:sp>
        <p:nvSpPr>
          <p:cNvPr id="5" name="Rectangle 9">
            <a:extLst>
              <a:ext uri="{FF2B5EF4-FFF2-40B4-BE49-F238E27FC236}">
                <a16:creationId xmlns:a16="http://schemas.microsoft.com/office/drawing/2014/main" id="{D9BDCA57-8ADB-684E-A345-01D3B49B65F8}"/>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4105288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64F659AA-457D-EF43-BFFA-C21CAE236837}"/>
              </a:ext>
            </a:extLst>
          </p:cNvPr>
          <p:cNvSpPr>
            <a:spLocks noGrp="1" noChangeArrowheads="1"/>
          </p:cNvSpPr>
          <p:nvPr>
            <p:ph type="sldNum" sz="quarter" idx="10"/>
          </p:nvPr>
        </p:nvSpPr>
        <p:spPr>
          <a:ln/>
        </p:spPr>
        <p:txBody>
          <a:bodyPr/>
          <a:lstStyle>
            <a:lvl1pPr>
              <a:defRPr/>
            </a:lvl1pPr>
          </a:lstStyle>
          <a:p>
            <a:pPr>
              <a:defRPr/>
            </a:pPr>
            <a:fld id="{17098659-408A-F140-A3A9-DBA57AC6AD73}" type="slidenum">
              <a:rPr lang="en-US" altLang="en-US"/>
              <a:pPr>
                <a:defRPr/>
              </a:pPr>
              <a:t>‹#›</a:t>
            </a:fld>
            <a:endParaRPr lang="en-US" altLang="en-US"/>
          </a:p>
        </p:txBody>
      </p:sp>
      <p:sp>
        <p:nvSpPr>
          <p:cNvPr id="5" name="Rectangle 9">
            <a:extLst>
              <a:ext uri="{FF2B5EF4-FFF2-40B4-BE49-F238E27FC236}">
                <a16:creationId xmlns:a16="http://schemas.microsoft.com/office/drawing/2014/main" id="{7A0626BF-8410-FB49-93E0-7FCA99480FBB}"/>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286992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id="{89E56DB7-9D02-1844-9C72-C706FB5ECF3B}"/>
              </a:ext>
            </a:extLst>
          </p:cNvPr>
          <p:cNvSpPr>
            <a:spLocks noGrp="1" noChangeArrowheads="1"/>
          </p:cNvSpPr>
          <p:nvPr>
            <p:ph type="sldNum" sz="quarter" idx="10"/>
          </p:nvPr>
        </p:nvSpPr>
        <p:spPr>
          <a:ln/>
        </p:spPr>
        <p:txBody>
          <a:bodyPr/>
          <a:lstStyle>
            <a:lvl1pPr>
              <a:defRPr/>
            </a:lvl1pPr>
          </a:lstStyle>
          <a:p>
            <a:pPr>
              <a:defRPr/>
            </a:pPr>
            <a:fld id="{F119F4FA-B9C1-7641-AB47-64E318AC8D78}" type="slidenum">
              <a:rPr lang="en-US" altLang="en-US"/>
              <a:pPr>
                <a:defRPr/>
              </a:pPr>
              <a:t>‹#›</a:t>
            </a:fld>
            <a:endParaRPr lang="en-US" altLang="en-US"/>
          </a:p>
        </p:txBody>
      </p:sp>
      <p:sp>
        <p:nvSpPr>
          <p:cNvPr id="5" name="Rectangle 9">
            <a:extLst>
              <a:ext uri="{FF2B5EF4-FFF2-40B4-BE49-F238E27FC236}">
                <a16:creationId xmlns:a16="http://schemas.microsoft.com/office/drawing/2014/main" id="{06262126-5D4B-C742-A154-D65A6EB420BA}"/>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816496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B12E0437-59F8-1C40-9B58-12CBEABCA9FC}"/>
              </a:ext>
            </a:extLst>
          </p:cNvPr>
          <p:cNvSpPr>
            <a:spLocks noGrp="1" noChangeArrowheads="1"/>
          </p:cNvSpPr>
          <p:nvPr>
            <p:ph type="sldNum" sz="quarter" idx="10"/>
          </p:nvPr>
        </p:nvSpPr>
        <p:spPr>
          <a:ln/>
        </p:spPr>
        <p:txBody>
          <a:bodyPr/>
          <a:lstStyle>
            <a:lvl1pPr>
              <a:defRPr/>
            </a:lvl1pPr>
          </a:lstStyle>
          <a:p>
            <a:pPr>
              <a:defRPr/>
            </a:pPr>
            <a:fld id="{27D94FED-3932-5C4D-99DE-67B68050B5B9}" type="slidenum">
              <a:rPr lang="en-US" altLang="en-US"/>
              <a:pPr>
                <a:defRPr/>
              </a:pPr>
              <a:t>‹#›</a:t>
            </a:fld>
            <a:endParaRPr lang="en-US" altLang="en-US"/>
          </a:p>
        </p:txBody>
      </p:sp>
      <p:sp>
        <p:nvSpPr>
          <p:cNvPr id="6" name="Rectangle 9">
            <a:extLst>
              <a:ext uri="{FF2B5EF4-FFF2-40B4-BE49-F238E27FC236}">
                <a16:creationId xmlns:a16="http://schemas.microsoft.com/office/drawing/2014/main" id="{94BF3300-CBDC-7243-BABF-DDC71383A785}"/>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63454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403C3778-398A-BD49-B761-5E3C78882068}"/>
              </a:ext>
            </a:extLst>
          </p:cNvPr>
          <p:cNvSpPr>
            <a:spLocks noGrp="1" noChangeArrowheads="1"/>
          </p:cNvSpPr>
          <p:nvPr>
            <p:ph type="sldNum" sz="quarter" idx="10"/>
          </p:nvPr>
        </p:nvSpPr>
        <p:spPr>
          <a:ln/>
        </p:spPr>
        <p:txBody>
          <a:bodyPr/>
          <a:lstStyle>
            <a:lvl1pPr>
              <a:defRPr/>
            </a:lvl1pPr>
          </a:lstStyle>
          <a:p>
            <a:pPr>
              <a:defRPr/>
            </a:pPr>
            <a:fld id="{98E24AAE-BB15-EA4F-9FED-BC93D35E2882}" type="slidenum">
              <a:rPr lang="en-US" altLang="en-US"/>
              <a:pPr>
                <a:defRPr/>
              </a:pPr>
              <a:t>‹#›</a:t>
            </a:fld>
            <a:endParaRPr lang="en-US" altLang="en-US"/>
          </a:p>
        </p:txBody>
      </p:sp>
      <p:sp>
        <p:nvSpPr>
          <p:cNvPr id="8" name="Rectangle 9">
            <a:extLst>
              <a:ext uri="{FF2B5EF4-FFF2-40B4-BE49-F238E27FC236}">
                <a16:creationId xmlns:a16="http://schemas.microsoft.com/office/drawing/2014/main" id="{C960BB26-6976-E245-99B3-803CAED279B7}"/>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188799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E83D7D5A-9180-7F48-A7F6-7E6718B34E87}"/>
              </a:ext>
            </a:extLst>
          </p:cNvPr>
          <p:cNvSpPr>
            <a:spLocks noGrp="1" noChangeArrowheads="1"/>
          </p:cNvSpPr>
          <p:nvPr>
            <p:ph type="sldNum" sz="quarter" idx="10"/>
          </p:nvPr>
        </p:nvSpPr>
        <p:spPr>
          <a:ln/>
        </p:spPr>
        <p:txBody>
          <a:bodyPr/>
          <a:lstStyle>
            <a:lvl1pPr>
              <a:defRPr/>
            </a:lvl1pPr>
          </a:lstStyle>
          <a:p>
            <a:pPr>
              <a:defRPr/>
            </a:pPr>
            <a:fld id="{480E5113-45F0-0C4E-88EA-04DEF61AA53A}" type="slidenum">
              <a:rPr lang="en-US" altLang="en-US"/>
              <a:pPr>
                <a:defRPr/>
              </a:pPr>
              <a:t>‹#›</a:t>
            </a:fld>
            <a:endParaRPr lang="en-US" altLang="en-US"/>
          </a:p>
        </p:txBody>
      </p:sp>
      <p:sp>
        <p:nvSpPr>
          <p:cNvPr id="4" name="Rectangle 9">
            <a:extLst>
              <a:ext uri="{FF2B5EF4-FFF2-40B4-BE49-F238E27FC236}">
                <a16:creationId xmlns:a16="http://schemas.microsoft.com/office/drawing/2014/main" id="{5FE860AB-7DE7-A446-9B56-BFE0696F3F4F}"/>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157878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109AED74-CA49-614D-BFB5-03D4CD224680}"/>
              </a:ext>
            </a:extLst>
          </p:cNvPr>
          <p:cNvSpPr>
            <a:spLocks noGrp="1" noChangeArrowheads="1"/>
          </p:cNvSpPr>
          <p:nvPr>
            <p:ph type="sldNum" sz="quarter" idx="10"/>
          </p:nvPr>
        </p:nvSpPr>
        <p:spPr>
          <a:ln/>
        </p:spPr>
        <p:txBody>
          <a:bodyPr/>
          <a:lstStyle>
            <a:lvl1pPr>
              <a:defRPr/>
            </a:lvl1pPr>
          </a:lstStyle>
          <a:p>
            <a:pPr>
              <a:defRPr/>
            </a:pPr>
            <a:fld id="{21AB840A-EDDD-2947-B8AE-4053FA30B882}" type="slidenum">
              <a:rPr lang="en-US" altLang="en-US"/>
              <a:pPr>
                <a:defRPr/>
              </a:pPr>
              <a:t>‹#›</a:t>
            </a:fld>
            <a:endParaRPr lang="en-US" altLang="en-US"/>
          </a:p>
        </p:txBody>
      </p:sp>
      <p:sp>
        <p:nvSpPr>
          <p:cNvPr id="3" name="Rectangle 9">
            <a:extLst>
              <a:ext uri="{FF2B5EF4-FFF2-40B4-BE49-F238E27FC236}">
                <a16:creationId xmlns:a16="http://schemas.microsoft.com/office/drawing/2014/main" id="{8C01F709-2C90-C64E-8BEF-19A8DB0E2E87}"/>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334451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90DE74EF-B0A1-D14E-A3CC-1F6547882646}"/>
              </a:ext>
            </a:extLst>
          </p:cNvPr>
          <p:cNvSpPr>
            <a:spLocks noGrp="1" noChangeArrowheads="1"/>
          </p:cNvSpPr>
          <p:nvPr>
            <p:ph type="sldNum" sz="quarter" idx="10"/>
          </p:nvPr>
        </p:nvSpPr>
        <p:spPr>
          <a:ln/>
        </p:spPr>
        <p:txBody>
          <a:bodyPr/>
          <a:lstStyle>
            <a:lvl1pPr>
              <a:defRPr/>
            </a:lvl1pPr>
          </a:lstStyle>
          <a:p>
            <a:pPr>
              <a:defRPr/>
            </a:pPr>
            <a:fld id="{EEE524DA-E911-4748-B310-A207431E6BE5}" type="slidenum">
              <a:rPr lang="en-US" altLang="en-US"/>
              <a:pPr>
                <a:defRPr/>
              </a:pPr>
              <a:t>‹#›</a:t>
            </a:fld>
            <a:endParaRPr lang="en-US" altLang="en-US"/>
          </a:p>
        </p:txBody>
      </p:sp>
      <p:sp>
        <p:nvSpPr>
          <p:cNvPr id="6" name="Rectangle 9">
            <a:extLst>
              <a:ext uri="{FF2B5EF4-FFF2-40B4-BE49-F238E27FC236}">
                <a16:creationId xmlns:a16="http://schemas.microsoft.com/office/drawing/2014/main" id="{BA302FBA-0F90-D249-9E54-42F22CD3323C}"/>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1652969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A03EABEE-5B7F-E749-8170-611D417ADC25}"/>
              </a:ext>
            </a:extLst>
          </p:cNvPr>
          <p:cNvSpPr>
            <a:spLocks noGrp="1" noChangeArrowheads="1"/>
          </p:cNvSpPr>
          <p:nvPr>
            <p:ph type="sldNum" sz="quarter" idx="10"/>
          </p:nvPr>
        </p:nvSpPr>
        <p:spPr>
          <a:ln/>
        </p:spPr>
        <p:txBody>
          <a:bodyPr/>
          <a:lstStyle>
            <a:lvl1pPr>
              <a:defRPr/>
            </a:lvl1pPr>
          </a:lstStyle>
          <a:p>
            <a:pPr>
              <a:defRPr/>
            </a:pPr>
            <a:fld id="{A242B986-AB4E-A641-A11D-240D04BF716D}" type="slidenum">
              <a:rPr lang="en-US" altLang="en-US"/>
              <a:pPr>
                <a:defRPr/>
              </a:pPr>
              <a:t>‹#›</a:t>
            </a:fld>
            <a:endParaRPr lang="en-US" altLang="en-US"/>
          </a:p>
        </p:txBody>
      </p:sp>
      <p:sp>
        <p:nvSpPr>
          <p:cNvPr id="6" name="Rectangle 9">
            <a:extLst>
              <a:ext uri="{FF2B5EF4-FFF2-40B4-BE49-F238E27FC236}">
                <a16:creationId xmlns:a16="http://schemas.microsoft.com/office/drawing/2014/main" id="{A60009B2-A23B-C849-9D0B-49842F1FBAC2}"/>
              </a:ext>
            </a:extLst>
          </p:cNvPr>
          <p:cNvSpPr>
            <a:spLocks noGrp="1" noChangeArrowheads="1"/>
          </p:cNvSpPr>
          <p:nvPr>
            <p:ph type="ftr" sz="quarter" idx="11"/>
          </p:nvPr>
        </p:nvSpPr>
        <p:spPr>
          <a:ln/>
        </p:spPr>
        <p:txBody>
          <a:bodyPr/>
          <a:lstStyle>
            <a:lvl1pPr>
              <a:defRPr/>
            </a:lvl1pPr>
          </a:lstStyle>
          <a:p>
            <a:pPr>
              <a:defRPr/>
            </a:pPr>
            <a:r>
              <a:rPr lang="en-US"/>
              <a:t>University of Kansas Center for Research on Learning  2019</a:t>
            </a:r>
          </a:p>
        </p:txBody>
      </p:sp>
    </p:spTree>
    <p:extLst>
      <p:ext uri="{BB962C8B-B14F-4D97-AF65-F5344CB8AC3E}">
        <p14:creationId xmlns:p14="http://schemas.microsoft.com/office/powerpoint/2010/main" val="4086706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sim_2color_sig">
            <a:extLst>
              <a:ext uri="{FF2B5EF4-FFF2-40B4-BE49-F238E27FC236}">
                <a16:creationId xmlns:a16="http://schemas.microsoft.com/office/drawing/2014/main" id="{E3BA93F7-F1A2-3544-A5FD-DA3EFD92B06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453313" y="5786438"/>
            <a:ext cx="1690687"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a:extLst>
              <a:ext uri="{FF2B5EF4-FFF2-40B4-BE49-F238E27FC236}">
                <a16:creationId xmlns:a16="http://schemas.microsoft.com/office/drawing/2014/main" id="{53B9EE57-3C8A-BB4A-B884-23E74F52DD5D}"/>
              </a:ext>
            </a:extLst>
          </p:cNvPr>
          <p:cNvSpPr>
            <a:spLocks noGrp="1" noChangeArrowheads="1"/>
          </p:cNvSpPr>
          <p:nvPr>
            <p:ph type="title"/>
          </p:nvPr>
        </p:nvSpPr>
        <p:spPr bwMode="auto">
          <a:xfrm>
            <a:off x="685800" y="457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A378C173-ACED-2F41-9FB0-20AD8DCB956A}"/>
              </a:ext>
            </a:extLst>
          </p:cNvPr>
          <p:cNvSpPr>
            <a:spLocks noGrp="1" noChangeArrowheads="1"/>
          </p:cNvSpPr>
          <p:nvPr>
            <p:ph type="body" idx="1"/>
          </p:nvPr>
        </p:nvSpPr>
        <p:spPr bwMode="auto">
          <a:xfrm>
            <a:off x="685800" y="1524000"/>
            <a:ext cx="7772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Freeform 5">
            <a:extLst>
              <a:ext uri="{FF2B5EF4-FFF2-40B4-BE49-F238E27FC236}">
                <a16:creationId xmlns:a16="http://schemas.microsoft.com/office/drawing/2014/main" id="{666593A5-6438-B54C-8769-442522615318}"/>
              </a:ext>
            </a:extLst>
          </p:cNvPr>
          <p:cNvSpPr>
            <a:spLocks/>
          </p:cNvSpPr>
          <p:nvPr/>
        </p:nvSpPr>
        <p:spPr bwMode="auto">
          <a:xfrm rot="-10798822">
            <a:off x="0" y="6210300"/>
            <a:ext cx="9144000" cy="646113"/>
          </a:xfrm>
          <a:custGeom>
            <a:avLst/>
            <a:gdLst>
              <a:gd name="T0" fmla="*/ 0 w 5770"/>
              <a:gd name="T1" fmla="*/ 0 h 407"/>
              <a:gd name="T2" fmla="*/ 2147483646 w 5770"/>
              <a:gd name="T3" fmla="*/ 0 h 407"/>
              <a:gd name="T4" fmla="*/ 2147483646 w 5770"/>
              <a:gd name="T5" fmla="*/ 2147483646 h 407"/>
              <a:gd name="T6" fmla="*/ 2147483646 w 5770"/>
              <a:gd name="T7" fmla="*/ 2147483646 h 407"/>
              <a:gd name="T8" fmla="*/ 2147483646 w 5770"/>
              <a:gd name="T9" fmla="*/ 2147483646 h 407"/>
              <a:gd name="T10" fmla="*/ 2147483646 w 5770"/>
              <a:gd name="T11" fmla="*/ 2147483646 h 407"/>
              <a:gd name="T12" fmla="*/ 2147483646 w 5770"/>
              <a:gd name="T13" fmla="*/ 2147483646 h 407"/>
              <a:gd name="T14" fmla="*/ 2147483646 w 5770"/>
              <a:gd name="T15" fmla="*/ 2147483646 h 407"/>
              <a:gd name="T16" fmla="*/ 2147483646 w 5770"/>
              <a:gd name="T17" fmla="*/ 2147483646 h 407"/>
              <a:gd name="T18" fmla="*/ 2147483646 w 5770"/>
              <a:gd name="T19" fmla="*/ 2147483646 h 407"/>
              <a:gd name="T20" fmla="*/ 2147483646 w 5770"/>
              <a:gd name="T21" fmla="*/ 2147483646 h 407"/>
              <a:gd name="T22" fmla="*/ 2147483646 w 5770"/>
              <a:gd name="T23" fmla="*/ 2147483646 h 407"/>
              <a:gd name="T24" fmla="*/ 2147483646 w 5770"/>
              <a:gd name="T25" fmla="*/ 2147483646 h 407"/>
              <a:gd name="T26" fmla="*/ 2147483646 w 5770"/>
              <a:gd name="T27" fmla="*/ 2147483646 h 407"/>
              <a:gd name="T28" fmla="*/ 2147483646 w 5770"/>
              <a:gd name="T29" fmla="*/ 2147483646 h 407"/>
              <a:gd name="T30" fmla="*/ 2147483646 w 5770"/>
              <a:gd name="T31" fmla="*/ 2147483646 h 407"/>
              <a:gd name="T32" fmla="*/ 2147483646 w 5770"/>
              <a:gd name="T33" fmla="*/ 2147483646 h 407"/>
              <a:gd name="T34" fmla="*/ 2147483646 w 5770"/>
              <a:gd name="T35" fmla="*/ 2147483646 h 407"/>
              <a:gd name="T36" fmla="*/ 0 w 5770"/>
              <a:gd name="T37" fmla="*/ 2147483646 h 407"/>
              <a:gd name="T38" fmla="*/ 0 w 5770"/>
              <a:gd name="T39" fmla="*/ 0 h 40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770" h="407">
                <a:moveTo>
                  <a:pt x="0" y="0"/>
                </a:moveTo>
                <a:lnTo>
                  <a:pt x="5770" y="0"/>
                </a:lnTo>
                <a:lnTo>
                  <a:pt x="5770" y="407"/>
                </a:lnTo>
                <a:lnTo>
                  <a:pt x="5502" y="407"/>
                </a:lnTo>
                <a:lnTo>
                  <a:pt x="5203" y="407"/>
                </a:lnTo>
                <a:lnTo>
                  <a:pt x="4828" y="399"/>
                </a:lnTo>
                <a:lnTo>
                  <a:pt x="4406" y="378"/>
                </a:lnTo>
                <a:lnTo>
                  <a:pt x="3954" y="341"/>
                </a:lnTo>
                <a:lnTo>
                  <a:pt x="3732" y="320"/>
                </a:lnTo>
                <a:lnTo>
                  <a:pt x="3518" y="291"/>
                </a:lnTo>
                <a:lnTo>
                  <a:pt x="3303" y="262"/>
                </a:lnTo>
                <a:lnTo>
                  <a:pt x="3104" y="218"/>
                </a:lnTo>
                <a:lnTo>
                  <a:pt x="2966" y="196"/>
                </a:lnTo>
                <a:lnTo>
                  <a:pt x="2590" y="131"/>
                </a:lnTo>
                <a:lnTo>
                  <a:pt x="2322" y="95"/>
                </a:lnTo>
                <a:lnTo>
                  <a:pt x="2023" y="66"/>
                </a:lnTo>
                <a:lnTo>
                  <a:pt x="1678" y="44"/>
                </a:lnTo>
                <a:lnTo>
                  <a:pt x="1311" y="29"/>
                </a:lnTo>
                <a:lnTo>
                  <a:pt x="0" y="22"/>
                </a:lnTo>
                <a:lnTo>
                  <a:pt x="0" y="0"/>
                </a:lnTo>
                <a:close/>
              </a:path>
            </a:pathLst>
          </a:custGeom>
          <a:solidFill>
            <a:srgbClr val="7F0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0" name="Freeform 6">
            <a:extLst>
              <a:ext uri="{FF2B5EF4-FFF2-40B4-BE49-F238E27FC236}">
                <a16:creationId xmlns:a16="http://schemas.microsoft.com/office/drawing/2014/main" id="{8BF3D4AC-FDFB-CC4B-B386-8A314AC7E1C7}"/>
              </a:ext>
            </a:extLst>
          </p:cNvPr>
          <p:cNvSpPr>
            <a:spLocks/>
          </p:cNvSpPr>
          <p:nvPr/>
        </p:nvSpPr>
        <p:spPr bwMode="auto">
          <a:xfrm rot="10800000">
            <a:off x="0" y="6777038"/>
            <a:ext cx="1033463" cy="80962"/>
          </a:xfrm>
          <a:custGeom>
            <a:avLst/>
            <a:gdLst>
              <a:gd name="T0" fmla="*/ 2147483646 w 651"/>
              <a:gd name="T1" fmla="*/ 2147483646 h 51"/>
              <a:gd name="T2" fmla="*/ 2147483646 w 651"/>
              <a:gd name="T3" fmla="*/ 2147483646 h 51"/>
              <a:gd name="T4" fmla="*/ 0 w 651"/>
              <a:gd name="T5" fmla="*/ 0 h 51"/>
              <a:gd name="T6" fmla="*/ 2147483646 w 651"/>
              <a:gd name="T7" fmla="*/ 0 h 51"/>
              <a:gd name="T8" fmla="*/ 2147483646 w 651"/>
              <a:gd name="T9" fmla="*/ 2147483646 h 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1" h="51">
                <a:moveTo>
                  <a:pt x="651" y="51"/>
                </a:moveTo>
                <a:lnTo>
                  <a:pt x="77" y="51"/>
                </a:lnTo>
                <a:lnTo>
                  <a:pt x="0" y="0"/>
                </a:lnTo>
                <a:lnTo>
                  <a:pt x="651" y="0"/>
                </a:lnTo>
                <a:lnTo>
                  <a:pt x="651" y="51"/>
                </a:lnTo>
                <a:close/>
              </a:path>
            </a:pathLst>
          </a:custGeom>
          <a:solidFill>
            <a:srgbClr val="FFD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1" name="Line 7">
            <a:extLst>
              <a:ext uri="{FF2B5EF4-FFF2-40B4-BE49-F238E27FC236}">
                <a16:creationId xmlns:a16="http://schemas.microsoft.com/office/drawing/2014/main" id="{CE86CB68-F07A-8A4E-9C23-27FC9BD53DDF}"/>
              </a:ext>
            </a:extLst>
          </p:cNvPr>
          <p:cNvSpPr>
            <a:spLocks noChangeShapeType="1"/>
          </p:cNvSpPr>
          <p:nvPr/>
        </p:nvSpPr>
        <p:spPr bwMode="auto">
          <a:xfrm>
            <a:off x="838200" y="1295400"/>
            <a:ext cx="7315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6968" name="Rectangle 8">
            <a:extLst>
              <a:ext uri="{FF2B5EF4-FFF2-40B4-BE49-F238E27FC236}">
                <a16:creationId xmlns:a16="http://schemas.microsoft.com/office/drawing/2014/main" id="{1E0640C1-D6D5-F244-BA03-F1B4BAEDE4E2}"/>
              </a:ext>
            </a:extLst>
          </p:cNvPr>
          <p:cNvSpPr>
            <a:spLocks noGrp="1" noChangeArrowheads="1"/>
          </p:cNvSpPr>
          <p:nvPr>
            <p:ph type="sldNum" sz="quarter" idx="4"/>
          </p:nvPr>
        </p:nvSpPr>
        <p:spPr bwMode="auto">
          <a:xfrm>
            <a:off x="0" y="6248400"/>
            <a:ext cx="1905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00">
                <a:solidFill>
                  <a:schemeClr val="accent2"/>
                </a:solidFill>
                <a:latin typeface="Arial" panose="020B0604020202020204" pitchFamily="34" charset="0"/>
              </a:defRPr>
            </a:lvl1pPr>
          </a:lstStyle>
          <a:p>
            <a:pPr>
              <a:defRPr/>
            </a:pPr>
            <a:fld id="{31DF22D1-963F-F54B-B5E5-D3BEB12C843B}" type="slidenum">
              <a:rPr lang="en-US" altLang="en-US"/>
              <a:pPr>
                <a:defRPr/>
              </a:pPr>
              <a:t>‹#›</a:t>
            </a:fld>
            <a:endParaRPr lang="en-US" altLang="en-US"/>
          </a:p>
        </p:txBody>
      </p:sp>
      <p:sp>
        <p:nvSpPr>
          <p:cNvPr id="296969" name="Rectangle 9">
            <a:extLst>
              <a:ext uri="{FF2B5EF4-FFF2-40B4-BE49-F238E27FC236}">
                <a16:creationId xmlns:a16="http://schemas.microsoft.com/office/drawing/2014/main" id="{E1EC4617-C37C-8249-8930-A2C19FCEA429}"/>
              </a:ext>
            </a:extLst>
          </p:cNvPr>
          <p:cNvSpPr>
            <a:spLocks noGrp="1" noChangeArrowheads="1"/>
          </p:cNvSpPr>
          <p:nvPr>
            <p:ph type="ftr" sz="quarter" idx="3"/>
          </p:nvPr>
        </p:nvSpPr>
        <p:spPr bwMode="auto">
          <a:xfrm>
            <a:off x="0" y="6477000"/>
            <a:ext cx="3810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00">
                <a:solidFill>
                  <a:schemeClr val="accent2"/>
                </a:solidFill>
                <a:latin typeface="Arial" charset="0"/>
                <a:ea typeface="ＭＳ Ｐゴシック" charset="0"/>
              </a:defRPr>
            </a:lvl1pPr>
          </a:lstStyle>
          <a:p>
            <a:pPr>
              <a:defRPr/>
            </a:pPr>
            <a:r>
              <a:rPr lang="en-US"/>
              <a:t>University of Kansas Center for Research on Learning  2019</a:t>
            </a:r>
          </a:p>
        </p:txBody>
      </p:sp>
    </p:spTree>
  </p:cSld>
  <p:clrMap bg1="lt1" tx1="dk1" bg2="lt2" tx2="dk2" accent1="accent1" accent2="accent2" accent3="accent3" accent4="accent4" accent5="accent5" accent6="accent6" hlink="hlink" folHlink="folHlink"/>
  <p:sldLayoutIdLst>
    <p:sldLayoutId id="2147483971"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hf hd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5pPr>
      <a:lvl6pPr marL="457200" algn="ctr" rtl="0" fontAlgn="base">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6pPr>
      <a:lvl7pPr marL="914400" algn="ctr" rtl="0" fontAlgn="base">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7pPr>
      <a:lvl8pPr marL="1371600" algn="ctr" rtl="0" fontAlgn="base">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8pPr>
      <a:lvl9pPr marL="1828800" algn="ctr" rtl="0" fontAlgn="base">
        <a:spcBef>
          <a:spcPct val="0"/>
        </a:spcBef>
        <a:spcAft>
          <a:spcPct val="0"/>
        </a:spcAft>
        <a:defRPr sz="4000">
          <a:solidFill>
            <a:schemeClr val="tx2"/>
          </a:solidFill>
          <a:latin typeface="Arial" pitchFamily="-112" charset="0"/>
          <a:ea typeface="ＭＳ Ｐゴシック" pitchFamily="-112" charset="-128"/>
          <a:cs typeface="ＭＳ Ｐゴシック" pitchFamily="-112" charset="-128"/>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2">
            <a:extLst>
              <a:ext uri="{FF2B5EF4-FFF2-40B4-BE49-F238E27FC236}">
                <a16:creationId xmlns:a16="http://schemas.microsoft.com/office/drawing/2014/main" id="{2A7C6100-DF0A-2646-91F3-3A66277EDC14}"/>
              </a:ext>
            </a:extLst>
          </p:cNvPr>
          <p:cNvSpPr txBox="1">
            <a:spLocks noChangeArrowheads="1"/>
          </p:cNvSpPr>
          <p:nvPr/>
        </p:nvSpPr>
        <p:spPr bwMode="auto">
          <a:xfrm>
            <a:off x="1355725" y="37179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US" altLang="en-US" sz="2400">
              <a:latin typeface="Times" pitchFamily="2" charset="0"/>
            </a:endParaRPr>
          </a:p>
        </p:txBody>
      </p:sp>
      <p:sp>
        <p:nvSpPr>
          <p:cNvPr id="27650" name="Rectangle 9">
            <a:extLst>
              <a:ext uri="{FF2B5EF4-FFF2-40B4-BE49-F238E27FC236}">
                <a16:creationId xmlns:a16="http://schemas.microsoft.com/office/drawing/2014/main" id="{413465AE-C9FB-A241-9C18-0C44B1455C33}"/>
              </a:ext>
            </a:extLst>
          </p:cNvPr>
          <p:cNvSpPr>
            <a:spLocks noGrp="1" noChangeArrowheads="1"/>
          </p:cNvSpPr>
          <p:nvPr>
            <p:ph type="ctrTitle"/>
          </p:nvPr>
        </p:nvSpPr>
        <p:spPr>
          <a:xfrm>
            <a:off x="1355726" y="4593567"/>
            <a:ext cx="6836784" cy="1459375"/>
          </a:xfrm>
        </p:spPr>
        <p:txBody>
          <a:bodyPr/>
          <a:lstStyle/>
          <a:p>
            <a:pPr algn="ctr" eaLnBrk="1" hangingPunct="1">
              <a:spcBef>
                <a:spcPct val="25000"/>
              </a:spcBef>
            </a:pPr>
            <a:br>
              <a:rPr lang="en-US" altLang="en-US" sz="1200" dirty="0"/>
            </a:br>
            <a:r>
              <a:rPr lang="en-US" altLang="en-US" sz="1200" dirty="0"/>
              <a:t> </a:t>
            </a:r>
            <a:r>
              <a:rPr lang="en-US" altLang="en-US" sz="1600" i="1" dirty="0">
                <a:solidFill>
                  <a:schemeClr val="tx1"/>
                </a:solidFill>
              </a:rPr>
              <a:t>Professional Developer</a:t>
            </a:r>
            <a:r>
              <a:rPr lang="ja-JP" altLang="en-US" sz="1600" i="1">
                <a:solidFill>
                  <a:schemeClr val="tx1"/>
                </a:solidFill>
              </a:rPr>
              <a:t>’</a:t>
            </a:r>
            <a:r>
              <a:rPr lang="en-US" altLang="ja-JP" sz="1600" i="1" dirty="0">
                <a:solidFill>
                  <a:schemeClr val="tx1"/>
                </a:solidFill>
              </a:rPr>
              <a:t>s Guide developed by Janis A. </a:t>
            </a:r>
            <a:r>
              <a:rPr lang="en-US" altLang="ja-JP" sz="1600" i="1" dirty="0" err="1">
                <a:solidFill>
                  <a:schemeClr val="tx1"/>
                </a:solidFill>
              </a:rPr>
              <a:t>Bulgren</a:t>
            </a:r>
            <a:r>
              <a:rPr lang="en-US" altLang="ja-JP" sz="1200" i="1" dirty="0">
                <a:solidFill>
                  <a:schemeClr val="tx1"/>
                </a:solidFill>
              </a:rPr>
              <a:t> </a:t>
            </a:r>
            <a:br>
              <a:rPr lang="en-US" altLang="ja-JP" sz="1200" b="0" i="1" dirty="0">
                <a:solidFill>
                  <a:schemeClr val="tx1"/>
                </a:solidFill>
              </a:rPr>
            </a:br>
            <a:endParaRPr lang="en-US" altLang="en-US" sz="1200" b="0" i="1" dirty="0">
              <a:solidFill>
                <a:schemeClr val="tx1"/>
              </a:solidFill>
            </a:endParaRPr>
          </a:p>
        </p:txBody>
      </p:sp>
      <p:sp>
        <p:nvSpPr>
          <p:cNvPr id="27651" name="Rectangle 10">
            <a:extLst>
              <a:ext uri="{FF2B5EF4-FFF2-40B4-BE49-F238E27FC236}">
                <a16:creationId xmlns:a16="http://schemas.microsoft.com/office/drawing/2014/main" id="{09022AA6-DC63-D440-B185-6B77F240003A}"/>
              </a:ext>
            </a:extLst>
          </p:cNvPr>
          <p:cNvSpPr>
            <a:spLocks noGrp="1" noChangeArrowheads="1"/>
          </p:cNvSpPr>
          <p:nvPr>
            <p:ph type="subTitle" idx="1"/>
          </p:nvPr>
        </p:nvSpPr>
        <p:spPr>
          <a:xfrm>
            <a:off x="4335483" y="5033270"/>
            <a:ext cx="5105400" cy="1459375"/>
          </a:xfrm>
        </p:spPr>
        <p:txBody>
          <a:bodyPr/>
          <a:lstStyle/>
          <a:p>
            <a:pPr eaLnBrk="1" hangingPunct="1">
              <a:lnSpc>
                <a:spcPct val="90000"/>
              </a:lnSpc>
            </a:pPr>
            <a:endParaRPr lang="en-US" altLang="en-US" dirty="0"/>
          </a:p>
          <a:p>
            <a:pPr eaLnBrk="1" hangingPunct="1">
              <a:lnSpc>
                <a:spcPct val="90000"/>
              </a:lnSpc>
            </a:pPr>
            <a:endParaRPr lang="en-US" altLang="en-US" dirty="0"/>
          </a:p>
          <a:p>
            <a:pPr eaLnBrk="1" hangingPunct="1">
              <a:lnSpc>
                <a:spcPct val="80000"/>
              </a:lnSpc>
            </a:pPr>
            <a:r>
              <a:rPr lang="en-US" altLang="en-US" sz="1300" dirty="0"/>
              <a:t>2021</a:t>
            </a:r>
          </a:p>
          <a:p>
            <a:pPr eaLnBrk="1" hangingPunct="1">
              <a:lnSpc>
                <a:spcPct val="80000"/>
              </a:lnSpc>
            </a:pPr>
            <a:r>
              <a:rPr lang="en-US" altLang="en-US" sz="1300" dirty="0"/>
              <a:t>The University of Kansas</a:t>
            </a:r>
          </a:p>
          <a:p>
            <a:pPr eaLnBrk="1" hangingPunct="1">
              <a:lnSpc>
                <a:spcPct val="80000"/>
              </a:lnSpc>
            </a:pPr>
            <a:r>
              <a:rPr lang="en-US" altLang="en-US" sz="1300" dirty="0"/>
              <a:t>Center for Research on Learning</a:t>
            </a:r>
          </a:p>
          <a:p>
            <a:pPr eaLnBrk="1" hangingPunct="1">
              <a:lnSpc>
                <a:spcPct val="80000"/>
              </a:lnSpc>
            </a:pPr>
            <a:r>
              <a:rPr lang="en-US" altLang="en-US" sz="1300" dirty="0"/>
              <a:t>Lawrence, Kansas 66045</a:t>
            </a:r>
          </a:p>
        </p:txBody>
      </p:sp>
      <p:sp>
        <p:nvSpPr>
          <p:cNvPr id="2" name="Rectangle 1">
            <a:extLst>
              <a:ext uri="{FF2B5EF4-FFF2-40B4-BE49-F238E27FC236}">
                <a16:creationId xmlns:a16="http://schemas.microsoft.com/office/drawing/2014/main" id="{E3671510-60B6-4941-AD12-3085B77DFB3A}"/>
              </a:ext>
            </a:extLst>
          </p:cNvPr>
          <p:cNvSpPr/>
          <p:nvPr/>
        </p:nvSpPr>
        <p:spPr>
          <a:xfrm>
            <a:off x="0" y="1454245"/>
            <a:ext cx="9144000" cy="3262432"/>
          </a:xfrm>
          <a:prstGeom prst="rect">
            <a:avLst/>
          </a:prstGeom>
          <a:noFill/>
        </p:spPr>
        <p:txBody>
          <a:bodyPr wrap="square" lIns="91440" tIns="45720" rIns="91440" bIns="45720">
            <a:spAutoFit/>
          </a:bodyPr>
          <a:lstStyle/>
          <a:p>
            <a:pPr algn="ctr"/>
            <a:r>
              <a:rPr lang="en-US" sz="4800" b="1" dirty="0">
                <a:ln w="12700">
                  <a:solidFill>
                    <a:schemeClr val="accent1"/>
                  </a:solidFill>
                  <a:prstDash val="solid"/>
                </a:ln>
                <a:solidFill>
                  <a:srgbClr val="FF0000"/>
                </a:solidFill>
                <a:effectLst>
                  <a:outerShdw dist="38100" dir="2640000" algn="bl" rotWithShape="0">
                    <a:schemeClr val="accent1"/>
                  </a:outerShdw>
                </a:effectLst>
              </a:rPr>
              <a:t>Teaching</a:t>
            </a:r>
            <a:r>
              <a:rPr lang="en-US" sz="5400" b="1" dirty="0">
                <a:ln w="12700">
                  <a:solidFill>
                    <a:schemeClr val="accent1"/>
                  </a:solidFill>
                  <a:prstDash val="solid"/>
                </a:ln>
                <a:solidFill>
                  <a:srgbClr val="FF0000"/>
                </a:solidFill>
                <a:effectLst>
                  <a:outerShdw dist="38100" dir="2640000" algn="bl" rotWithShape="0">
                    <a:schemeClr val="accent1"/>
                  </a:outerShdw>
                </a:effectLst>
              </a:rPr>
              <a:t>              </a:t>
            </a:r>
          </a:p>
          <a:p>
            <a:pPr algn="ctr"/>
            <a:r>
              <a:rPr lang="en-US" sz="4800" b="1" dirty="0">
                <a:ln w="12700">
                  <a:solidFill>
                    <a:schemeClr val="accent1"/>
                  </a:solidFill>
                  <a:prstDash val="solid"/>
                </a:ln>
                <a:solidFill>
                  <a:srgbClr val="FF0000"/>
                </a:solidFill>
                <a:effectLst>
                  <a:outerShdw dist="38100" dir="2640000" algn="bl" rotWithShape="0">
                    <a:schemeClr val="accent1"/>
                  </a:outerShdw>
                </a:effectLst>
              </a:rPr>
              <a:t>Cross-Curricular Argumentation:</a:t>
            </a:r>
          </a:p>
          <a:p>
            <a:pPr algn="ctr"/>
            <a:r>
              <a:rPr lang="en-US" sz="3600" b="1" dirty="0">
                <a:ln w="12700">
                  <a:solidFill>
                    <a:schemeClr val="accent1"/>
                  </a:solidFill>
                  <a:prstDash val="solid"/>
                </a:ln>
                <a:solidFill>
                  <a:srgbClr val="FF0000"/>
                </a:solidFill>
                <a:effectLst>
                  <a:outerShdw dist="38100" dir="2640000" algn="bl" rotWithShape="0">
                    <a:schemeClr val="accent1"/>
                  </a:outerShdw>
                </a:effectLst>
              </a:rPr>
              <a:t> </a:t>
            </a:r>
          </a:p>
          <a:p>
            <a:pPr algn="ctr"/>
            <a:r>
              <a:rPr lang="en-US" sz="2800" b="1" dirty="0">
                <a:ln w="12700">
                  <a:solidFill>
                    <a:schemeClr val="accent1"/>
                  </a:solidFill>
                  <a:prstDash val="solid"/>
                </a:ln>
                <a:solidFill>
                  <a:srgbClr val="FF0000"/>
                </a:solidFill>
                <a:effectLst>
                  <a:outerShdw dist="38100" dir="2640000" algn="bl" rotWithShape="0">
                    <a:schemeClr val="accent1"/>
                  </a:outerShdw>
                </a:effectLst>
              </a:rPr>
              <a:t>Overview of the  </a:t>
            </a:r>
          </a:p>
          <a:p>
            <a:pPr algn="ctr"/>
            <a:r>
              <a:rPr lang="en-US" sz="4000" b="1" dirty="0">
                <a:ln w="12700">
                  <a:solidFill>
                    <a:schemeClr val="accent1"/>
                  </a:solidFill>
                  <a:prstDash val="solid"/>
                </a:ln>
                <a:solidFill>
                  <a:srgbClr val="FF0000"/>
                </a:solidFill>
                <a:effectLst>
                  <a:outerShdw dist="38100" dir="2640000" algn="bl" rotWithShape="0">
                    <a:schemeClr val="accent1"/>
                  </a:outerShdw>
                </a:effectLst>
              </a:rPr>
              <a:t>Guides, Cognitive Strategy &amp; Instruction  </a:t>
            </a:r>
            <a:r>
              <a:rPr lang="en-US" altLang="en-US" sz="4000" dirty="0">
                <a:solidFill>
                  <a:srgbClr val="FF0000"/>
                </a:solidFill>
              </a:rPr>
              <a:t> </a:t>
            </a:r>
          </a:p>
        </p:txBody>
      </p:sp>
      <p:sp>
        <p:nvSpPr>
          <p:cNvPr id="3" name="Rectangle 2">
            <a:extLst>
              <a:ext uri="{FF2B5EF4-FFF2-40B4-BE49-F238E27FC236}">
                <a16:creationId xmlns:a16="http://schemas.microsoft.com/office/drawing/2014/main" id="{C34C60D4-8025-2941-B6F5-230A9DB95459}"/>
              </a:ext>
            </a:extLst>
          </p:cNvPr>
          <p:cNvSpPr/>
          <p:nvPr/>
        </p:nvSpPr>
        <p:spPr>
          <a:xfrm>
            <a:off x="5613728" y="3198168"/>
            <a:ext cx="184730" cy="461665"/>
          </a:xfrm>
          <a:prstGeom prst="rect">
            <a:avLst/>
          </a:prstGeom>
        </p:spPr>
        <p:txBody>
          <a:bodyPr wrap="none">
            <a:spAutoFit/>
          </a:bodyPr>
          <a:lstStyle/>
          <a:p>
            <a:pPr algn="r"/>
            <a:endParaRPr lang="en-US" altLang="en-US" dirty="0">
              <a:solidFill>
                <a:srgbClr val="85898A"/>
              </a:solidFill>
            </a:endParaRPr>
          </a:p>
        </p:txBody>
      </p:sp>
      <p:sp>
        <p:nvSpPr>
          <p:cNvPr id="7" name="Rectangle 6">
            <a:extLst>
              <a:ext uri="{FF2B5EF4-FFF2-40B4-BE49-F238E27FC236}">
                <a16:creationId xmlns:a16="http://schemas.microsoft.com/office/drawing/2014/main" id="{7D336B17-A3FD-1342-871F-823B524986CC}"/>
              </a:ext>
            </a:extLst>
          </p:cNvPr>
          <p:cNvSpPr/>
          <p:nvPr/>
        </p:nvSpPr>
        <p:spPr>
          <a:xfrm>
            <a:off x="7773506" y="6361840"/>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9394" name="Footer Placeholder 1">
            <a:extLst>
              <a:ext uri="{FF2B5EF4-FFF2-40B4-BE49-F238E27FC236}">
                <a16:creationId xmlns:a16="http://schemas.microsoft.com/office/drawing/2014/main" id="{61562C92-FC02-3546-9EE9-AFD8A3F9E355}"/>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000">
                <a:solidFill>
                  <a:schemeClr val="accent2"/>
                </a:solidFill>
              </a:rPr>
              <a:t>University of Kansas Center for Research on Learning  2019</a:t>
            </a:r>
          </a:p>
        </p:txBody>
      </p:sp>
      <p:sp>
        <p:nvSpPr>
          <p:cNvPr id="2" name="Rectangle 1">
            <a:extLst>
              <a:ext uri="{FF2B5EF4-FFF2-40B4-BE49-F238E27FC236}">
                <a16:creationId xmlns:a16="http://schemas.microsoft.com/office/drawing/2014/main" id="{77217A34-72D3-BE42-A9C6-F77FC4EC58BF}"/>
              </a:ext>
            </a:extLst>
          </p:cNvPr>
          <p:cNvSpPr/>
          <p:nvPr/>
        </p:nvSpPr>
        <p:spPr>
          <a:xfrm>
            <a:off x="484567" y="1908651"/>
            <a:ext cx="7877907" cy="3108543"/>
          </a:xfrm>
          <a:prstGeom prst="rect">
            <a:avLst/>
          </a:prstGeom>
        </p:spPr>
        <p:txBody>
          <a:bodyPr wrap="square">
            <a:spAutoFit/>
          </a:bodyPr>
          <a:lstStyle/>
          <a:p>
            <a:pPr marL="0" marR="0">
              <a:spcBef>
                <a:spcPts val="0"/>
              </a:spcBef>
              <a:spcAft>
                <a:spcPts val="0"/>
              </a:spcAft>
            </a:pPr>
            <a:r>
              <a:rPr lang="en-US" sz="2800" dirty="0">
                <a:solidFill>
                  <a:srgbClr val="0070C0"/>
                </a:solidFill>
                <a:ea typeface="Calibri" panose="020F0502020204030204" pitchFamily="34" charset="0"/>
                <a:cs typeface="Times New Roman" panose="02020603050405020304" pitchFamily="18" charset="0"/>
              </a:rPr>
              <a:t>The Guide </a:t>
            </a:r>
            <a:r>
              <a:rPr lang="en-US" sz="2800" dirty="0">
                <a:ea typeface="Calibri" panose="020F0502020204030204" pitchFamily="34" charset="0"/>
                <a:cs typeface="Times New Roman" panose="02020603050405020304" pitchFamily="18" charset="0"/>
              </a:rPr>
              <a:t>with a claim to analyze: </a:t>
            </a:r>
            <a:r>
              <a:rPr lang="en-US" sz="2800" b="1" dirty="0">
                <a:solidFill>
                  <a:schemeClr val="tx1"/>
                </a:solidFill>
              </a:rPr>
              <a:t>The cyclic pattern of lunar phases can be observed and predicted. </a:t>
            </a:r>
          </a:p>
          <a:p>
            <a:pPr marL="0" marR="0">
              <a:spcBef>
                <a:spcPts val="0"/>
              </a:spcBef>
              <a:spcAft>
                <a:spcPts val="0"/>
              </a:spcAft>
            </a:pPr>
            <a:endParaRPr lang="en-US" sz="28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pPr>
            <a:r>
              <a:rPr lang="en-US" sz="2800" b="1" dirty="0">
                <a:solidFill>
                  <a:srgbClr val="0070C0"/>
                </a:solidFill>
                <a:ea typeface="Calibri" panose="020F0502020204030204" pitchFamily="34" charset="0"/>
                <a:cs typeface="Times New Roman" panose="02020603050405020304" pitchFamily="18" charset="0"/>
              </a:rPr>
              <a:t> </a:t>
            </a:r>
            <a:r>
              <a:rPr lang="en-US" sz="2800" dirty="0">
                <a:solidFill>
                  <a:srgbClr val="0070C0"/>
                </a:solidFill>
                <a:ea typeface="Calibri" panose="020F0502020204030204" pitchFamily="34" charset="0"/>
                <a:cs typeface="Times New Roman" panose="02020603050405020304" pitchFamily="18" charset="0"/>
              </a:rPr>
              <a:t>Model </a:t>
            </a:r>
            <a:r>
              <a:rPr lang="en-US" sz="2800" dirty="0">
                <a:ea typeface="Calibri" panose="020F0502020204030204" pitchFamily="34" charset="0"/>
                <a:cs typeface="Times New Roman" panose="02020603050405020304" pitchFamily="18" charset="0"/>
              </a:rPr>
              <a:t>for students to use: </a:t>
            </a:r>
            <a:r>
              <a:rPr lang="en-US" sz="2800" b="1" dirty="0">
                <a:solidFill>
                  <a:prstClr val="black"/>
                </a:solidFill>
                <a:latin typeface="Calibri" panose="020F0502020204030204"/>
                <a:ea typeface="Calibri" panose="020F0502020204030204" pitchFamily="34" charset="0"/>
                <a:cs typeface="Times New Roman" panose="02020603050405020304" pitchFamily="18" charset="0"/>
              </a:rPr>
              <a:t>M</a:t>
            </a:r>
            <a:r>
              <a:rPr lang="en-US" sz="2800" b="1" dirty="0">
                <a:solidFill>
                  <a:prstClr val="black"/>
                </a:solidFill>
                <a:latin typeface="Calibri" panose="020F0502020204030204"/>
              </a:rPr>
              <a:t>odel of the Sun-Earth-Moon system to use to develop the Guide. </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FBCFD547-CA0B-8D44-B732-9F43ABC0FD92}"/>
              </a:ext>
            </a:extLst>
          </p:cNvPr>
          <p:cNvSpPr/>
          <p:nvPr/>
        </p:nvSpPr>
        <p:spPr>
          <a:xfrm>
            <a:off x="1132950" y="585113"/>
            <a:ext cx="6797710" cy="954107"/>
          </a:xfrm>
          <a:prstGeom prst="rect">
            <a:avLst/>
          </a:prstGeom>
        </p:spPr>
        <p:txBody>
          <a:bodyPr wrap="square">
            <a:spAutoFit/>
          </a:bodyPr>
          <a:lstStyle/>
          <a:p>
            <a:pPr algn="ctr"/>
            <a:r>
              <a:rPr lang="en-U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Example of a Cross-Curricular Argumentation Guide and Model </a:t>
            </a:r>
          </a:p>
        </p:txBody>
      </p:sp>
      <p:sp>
        <p:nvSpPr>
          <p:cNvPr id="6" name="Rectangle 5">
            <a:extLst>
              <a:ext uri="{FF2B5EF4-FFF2-40B4-BE49-F238E27FC236}">
                <a16:creationId xmlns:a16="http://schemas.microsoft.com/office/drawing/2014/main" id="{30A0ECEA-952E-B141-9C4C-F648024EBA29}"/>
              </a:ext>
            </a:extLst>
          </p:cNvPr>
          <p:cNvSpPr/>
          <p:nvPr/>
        </p:nvSpPr>
        <p:spPr>
          <a:xfrm>
            <a:off x="7750768" y="6346195"/>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extLst>
      <p:ext uri="{BB962C8B-B14F-4D97-AF65-F5344CB8AC3E}">
        <p14:creationId xmlns:p14="http://schemas.microsoft.com/office/powerpoint/2010/main" val="2773386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cture">
            <a:extLst>
              <a:ext uri="{FF2B5EF4-FFF2-40B4-BE49-F238E27FC236}">
                <a16:creationId xmlns:a16="http://schemas.microsoft.com/office/drawing/2014/main" id="{B427B395-5E5A-472D-A782-DE8143E73B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9539" y="1339179"/>
            <a:ext cx="4561809" cy="417964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A close up of a logo&#10;&#10;Description automatically generated">
            <a:extLst>
              <a:ext uri="{FF2B5EF4-FFF2-40B4-BE49-F238E27FC236}">
                <a16:creationId xmlns:a16="http://schemas.microsoft.com/office/drawing/2014/main" id="{C07A95EF-E32D-4B3A-9F6E-4C05454A14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336" y="1544357"/>
            <a:ext cx="3425778" cy="3089429"/>
          </a:xfrm>
          <a:prstGeom prst="rect">
            <a:avLst/>
          </a:prstGeom>
          <a:solidFill>
            <a:schemeClr val="bg2"/>
          </a:solidFill>
          <a:ln cmpd="sng">
            <a:solidFill>
              <a:schemeClr val="accent1"/>
            </a:solidFill>
          </a:ln>
        </p:spPr>
      </p:pic>
      <p:sp>
        <p:nvSpPr>
          <p:cNvPr id="4" name="TextBox 3">
            <a:extLst>
              <a:ext uri="{FF2B5EF4-FFF2-40B4-BE49-F238E27FC236}">
                <a16:creationId xmlns:a16="http://schemas.microsoft.com/office/drawing/2014/main" id="{9415AD5A-5EC2-43BC-A4C1-3564ECDE93CC}"/>
              </a:ext>
            </a:extLst>
          </p:cNvPr>
          <p:cNvSpPr txBox="1"/>
          <p:nvPr/>
        </p:nvSpPr>
        <p:spPr>
          <a:xfrm>
            <a:off x="270336" y="825503"/>
            <a:ext cx="8376314" cy="715581"/>
          </a:xfrm>
          <a:prstGeom prst="rect">
            <a:avLst/>
          </a:prstGeom>
          <a:noFill/>
        </p:spPr>
        <p:txBody>
          <a:bodyPr wrap="square" rtlCol="0">
            <a:spAutoFit/>
          </a:bodyPr>
          <a:lstStyle/>
          <a:p>
            <a:pPr defTabSz="685800" eaLnBrk="1" fontAlgn="auto" hangingPunct="1">
              <a:spcBef>
                <a:spcPts val="0"/>
              </a:spcBef>
              <a:spcAft>
                <a:spcPts val="0"/>
              </a:spcAft>
              <a:defRPr/>
            </a:pPr>
            <a:r>
              <a:rPr lang="en-US" sz="1350" b="1" dirty="0">
                <a:solidFill>
                  <a:prstClr val="black"/>
                </a:solidFill>
                <a:latin typeface="Calibri" panose="020F0502020204030204"/>
                <a:ea typeface="+mn-ea"/>
              </a:rPr>
              <a:t>Use these models of the Sun-Earth-Moon system to respond to the claim on the previous slide “The cyclic pattern of lunar phases can be observed and predicted”.</a:t>
            </a:r>
          </a:p>
          <a:p>
            <a:pPr defTabSz="685800" eaLnBrk="1" fontAlgn="auto" hangingPunct="1">
              <a:spcBef>
                <a:spcPts val="0"/>
              </a:spcBef>
              <a:spcAft>
                <a:spcPts val="0"/>
              </a:spcAft>
              <a:defRPr/>
            </a:pPr>
            <a:endParaRPr lang="en-US" sz="1350" dirty="0">
              <a:solidFill>
                <a:prstClr val="black"/>
              </a:solidFill>
              <a:latin typeface="Calibri" panose="020F0502020204030204"/>
              <a:ea typeface="+mn-ea"/>
            </a:endParaRPr>
          </a:p>
        </p:txBody>
      </p:sp>
      <p:sp>
        <p:nvSpPr>
          <p:cNvPr id="6" name="TextBox 5">
            <a:extLst>
              <a:ext uri="{FF2B5EF4-FFF2-40B4-BE49-F238E27FC236}">
                <a16:creationId xmlns:a16="http://schemas.microsoft.com/office/drawing/2014/main" id="{ADDEF915-636C-4187-9FBD-42298290E209}"/>
              </a:ext>
            </a:extLst>
          </p:cNvPr>
          <p:cNvSpPr txBox="1"/>
          <p:nvPr/>
        </p:nvSpPr>
        <p:spPr>
          <a:xfrm>
            <a:off x="174893" y="4692605"/>
            <a:ext cx="3709990" cy="784830"/>
          </a:xfrm>
          <a:prstGeom prst="rect">
            <a:avLst/>
          </a:prstGeom>
          <a:noFill/>
        </p:spPr>
        <p:txBody>
          <a:bodyPr wrap="none" rtlCol="0">
            <a:spAutoFit/>
          </a:bodyPr>
          <a:lstStyle/>
          <a:p>
            <a:pPr defTabSz="685800" eaLnBrk="1" fontAlgn="auto" hangingPunct="1">
              <a:spcBef>
                <a:spcPts val="0"/>
              </a:spcBef>
              <a:spcAft>
                <a:spcPts val="0"/>
              </a:spcAft>
              <a:defRPr/>
            </a:pPr>
            <a:r>
              <a:rPr lang="en-US" sz="1350" b="1" dirty="0">
                <a:solidFill>
                  <a:prstClr val="black"/>
                </a:solidFill>
                <a:latin typeface="Calibri" panose="020F0502020204030204"/>
                <a:ea typeface="+mn-ea"/>
              </a:rPr>
              <a:t>Model 1. Motion of the Earth-Moon-Sun System</a:t>
            </a:r>
          </a:p>
          <a:p>
            <a:pPr marL="214313" indent="-214313" defTabSz="685800" eaLnBrk="1" fontAlgn="auto" hangingPunct="1">
              <a:spcBef>
                <a:spcPts val="0"/>
              </a:spcBef>
              <a:spcAft>
                <a:spcPts val="0"/>
              </a:spcAft>
              <a:buFont typeface="Arial" panose="020B0604020202020204" pitchFamily="34" charset="0"/>
              <a:buChar char="•"/>
              <a:defRPr/>
            </a:pPr>
            <a:r>
              <a:rPr lang="en-US" sz="1050" b="1" dirty="0">
                <a:solidFill>
                  <a:prstClr val="black"/>
                </a:solidFill>
                <a:latin typeface="Calibri" panose="020F0502020204030204"/>
                <a:ea typeface="+mn-ea"/>
              </a:rPr>
              <a:t>Earth rotates (spins) on its axis in about 24 hours</a:t>
            </a:r>
          </a:p>
          <a:p>
            <a:pPr marL="214313" indent="-214313" defTabSz="685800" eaLnBrk="1" fontAlgn="auto" hangingPunct="1">
              <a:spcBef>
                <a:spcPts val="0"/>
              </a:spcBef>
              <a:spcAft>
                <a:spcPts val="0"/>
              </a:spcAft>
              <a:buFont typeface="Arial" panose="020B0604020202020204" pitchFamily="34" charset="0"/>
              <a:buChar char="•"/>
              <a:defRPr/>
            </a:pPr>
            <a:r>
              <a:rPr lang="en-US" sz="1050" b="1" dirty="0">
                <a:solidFill>
                  <a:prstClr val="black"/>
                </a:solidFill>
                <a:latin typeface="Calibri" panose="020F0502020204030204"/>
                <a:ea typeface="+mn-ea"/>
              </a:rPr>
              <a:t>Moon revolves (orbits) around the Earth in about 29.5 days</a:t>
            </a:r>
          </a:p>
          <a:p>
            <a:pPr marL="214313" indent="-214313" defTabSz="685800" eaLnBrk="1" fontAlgn="auto" hangingPunct="1">
              <a:spcBef>
                <a:spcPts val="0"/>
              </a:spcBef>
              <a:spcAft>
                <a:spcPts val="0"/>
              </a:spcAft>
              <a:buFont typeface="Arial" panose="020B0604020202020204" pitchFamily="34" charset="0"/>
              <a:buChar char="•"/>
              <a:defRPr/>
            </a:pPr>
            <a:r>
              <a:rPr lang="en-US" sz="1050" b="1" dirty="0">
                <a:solidFill>
                  <a:prstClr val="black"/>
                </a:solidFill>
                <a:latin typeface="Calibri" panose="020F0502020204030204"/>
                <a:ea typeface="+mn-ea"/>
              </a:rPr>
              <a:t>The Earth-Moon System revolves around the Sun. </a:t>
            </a:r>
          </a:p>
        </p:txBody>
      </p:sp>
      <p:sp>
        <p:nvSpPr>
          <p:cNvPr id="7" name="TextBox 6">
            <a:extLst>
              <a:ext uri="{FF2B5EF4-FFF2-40B4-BE49-F238E27FC236}">
                <a16:creationId xmlns:a16="http://schemas.microsoft.com/office/drawing/2014/main" id="{8C8AAB5A-4D04-4E71-B202-224C5F427ED2}"/>
              </a:ext>
            </a:extLst>
          </p:cNvPr>
          <p:cNvSpPr txBox="1"/>
          <p:nvPr/>
        </p:nvSpPr>
        <p:spPr>
          <a:xfrm>
            <a:off x="5338897" y="5518821"/>
            <a:ext cx="4951286" cy="300082"/>
          </a:xfrm>
          <a:prstGeom prst="rect">
            <a:avLst/>
          </a:prstGeom>
          <a:noFill/>
        </p:spPr>
        <p:txBody>
          <a:bodyPr wrap="square" rtlCol="0">
            <a:spAutoFit/>
          </a:bodyPr>
          <a:lstStyle/>
          <a:p>
            <a:pPr defTabSz="685800" eaLnBrk="1" fontAlgn="auto" hangingPunct="1">
              <a:spcBef>
                <a:spcPts val="0"/>
              </a:spcBef>
              <a:spcAft>
                <a:spcPts val="0"/>
              </a:spcAft>
              <a:defRPr/>
            </a:pPr>
            <a:r>
              <a:rPr lang="en-US" sz="1350" b="1">
                <a:solidFill>
                  <a:prstClr val="black"/>
                </a:solidFill>
                <a:latin typeface="Calibri" panose="020F0502020204030204"/>
                <a:ea typeface="+mn-ea"/>
              </a:rPr>
              <a:t>Model 2. Lunar Phases</a:t>
            </a:r>
          </a:p>
        </p:txBody>
      </p:sp>
      <p:sp>
        <p:nvSpPr>
          <p:cNvPr id="10" name="TextBox 9">
            <a:extLst>
              <a:ext uri="{FF2B5EF4-FFF2-40B4-BE49-F238E27FC236}">
                <a16:creationId xmlns:a16="http://schemas.microsoft.com/office/drawing/2014/main" id="{19FFD275-899F-4878-9420-88C91C7C6855}"/>
              </a:ext>
            </a:extLst>
          </p:cNvPr>
          <p:cNvSpPr txBox="1"/>
          <p:nvPr/>
        </p:nvSpPr>
        <p:spPr>
          <a:xfrm>
            <a:off x="4340079" y="3260343"/>
            <a:ext cx="357309"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0</a:t>
            </a:r>
          </a:p>
        </p:txBody>
      </p:sp>
      <p:sp>
        <p:nvSpPr>
          <p:cNvPr id="11" name="TextBox 10">
            <a:extLst>
              <a:ext uri="{FF2B5EF4-FFF2-40B4-BE49-F238E27FC236}">
                <a16:creationId xmlns:a16="http://schemas.microsoft.com/office/drawing/2014/main" id="{E674B1D1-67EB-4F4D-9CC0-3D84B0C3F5F8}"/>
              </a:ext>
            </a:extLst>
          </p:cNvPr>
          <p:cNvSpPr txBox="1"/>
          <p:nvPr/>
        </p:nvSpPr>
        <p:spPr>
          <a:xfrm>
            <a:off x="4893626" y="2857350"/>
            <a:ext cx="445271"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25</a:t>
            </a:r>
          </a:p>
        </p:txBody>
      </p:sp>
      <p:sp>
        <p:nvSpPr>
          <p:cNvPr id="13" name="TextBox 12">
            <a:extLst>
              <a:ext uri="{FF2B5EF4-FFF2-40B4-BE49-F238E27FC236}">
                <a16:creationId xmlns:a16="http://schemas.microsoft.com/office/drawing/2014/main" id="{9BF8E6DB-9CAF-465F-AB70-019579FC3DC0}"/>
              </a:ext>
            </a:extLst>
          </p:cNvPr>
          <p:cNvSpPr txBox="1"/>
          <p:nvPr/>
        </p:nvSpPr>
        <p:spPr>
          <a:xfrm>
            <a:off x="6198644" y="2765017"/>
            <a:ext cx="445272"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21</a:t>
            </a:r>
          </a:p>
        </p:txBody>
      </p:sp>
      <p:sp>
        <p:nvSpPr>
          <p:cNvPr id="15" name="TextBox 14">
            <a:extLst>
              <a:ext uri="{FF2B5EF4-FFF2-40B4-BE49-F238E27FC236}">
                <a16:creationId xmlns:a16="http://schemas.microsoft.com/office/drawing/2014/main" id="{9E0D8A20-C5AD-487A-9557-85C23A252555}"/>
              </a:ext>
            </a:extLst>
          </p:cNvPr>
          <p:cNvSpPr txBox="1"/>
          <p:nvPr/>
        </p:nvSpPr>
        <p:spPr>
          <a:xfrm>
            <a:off x="5068745" y="5139732"/>
            <a:ext cx="357309"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3</a:t>
            </a:r>
          </a:p>
        </p:txBody>
      </p:sp>
      <p:sp>
        <p:nvSpPr>
          <p:cNvPr id="17" name="TextBox 16">
            <a:extLst>
              <a:ext uri="{FF2B5EF4-FFF2-40B4-BE49-F238E27FC236}">
                <a16:creationId xmlns:a16="http://schemas.microsoft.com/office/drawing/2014/main" id="{5E97BEC9-FF00-447A-8189-6F724667078F}"/>
              </a:ext>
            </a:extLst>
          </p:cNvPr>
          <p:cNvSpPr txBox="1"/>
          <p:nvPr/>
        </p:nvSpPr>
        <p:spPr>
          <a:xfrm>
            <a:off x="6286607" y="5273970"/>
            <a:ext cx="357309"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7</a:t>
            </a:r>
          </a:p>
        </p:txBody>
      </p:sp>
      <p:sp>
        <p:nvSpPr>
          <p:cNvPr id="19" name="TextBox 18">
            <a:extLst>
              <a:ext uri="{FF2B5EF4-FFF2-40B4-BE49-F238E27FC236}">
                <a16:creationId xmlns:a16="http://schemas.microsoft.com/office/drawing/2014/main" id="{F30A4E55-9F17-465A-A6B4-57B67020A57E}"/>
              </a:ext>
            </a:extLst>
          </p:cNvPr>
          <p:cNvSpPr txBox="1"/>
          <p:nvPr/>
        </p:nvSpPr>
        <p:spPr>
          <a:xfrm>
            <a:off x="7899997" y="5015772"/>
            <a:ext cx="426317"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11</a:t>
            </a:r>
          </a:p>
        </p:txBody>
      </p:sp>
      <p:sp>
        <p:nvSpPr>
          <p:cNvPr id="21" name="TextBox 20">
            <a:extLst>
              <a:ext uri="{FF2B5EF4-FFF2-40B4-BE49-F238E27FC236}">
                <a16:creationId xmlns:a16="http://schemas.microsoft.com/office/drawing/2014/main" id="{B9961F52-C065-468D-98BB-536D4F326196}"/>
              </a:ext>
            </a:extLst>
          </p:cNvPr>
          <p:cNvSpPr txBox="1"/>
          <p:nvPr/>
        </p:nvSpPr>
        <p:spPr>
          <a:xfrm>
            <a:off x="8089926" y="3257282"/>
            <a:ext cx="426317"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14</a:t>
            </a:r>
          </a:p>
        </p:txBody>
      </p:sp>
      <p:sp>
        <p:nvSpPr>
          <p:cNvPr id="23" name="TextBox 22">
            <a:extLst>
              <a:ext uri="{FF2B5EF4-FFF2-40B4-BE49-F238E27FC236}">
                <a16:creationId xmlns:a16="http://schemas.microsoft.com/office/drawing/2014/main" id="{1AF4CFEC-889D-44CD-9F29-558532FE44C2}"/>
              </a:ext>
            </a:extLst>
          </p:cNvPr>
          <p:cNvSpPr txBox="1"/>
          <p:nvPr/>
        </p:nvSpPr>
        <p:spPr>
          <a:xfrm>
            <a:off x="7358630" y="2866776"/>
            <a:ext cx="430040" cy="323165"/>
          </a:xfrm>
          <a:prstGeom prst="rect">
            <a:avLst/>
          </a:prstGeom>
          <a:noFill/>
        </p:spPr>
        <p:txBody>
          <a:bodyPr wrap="square" rtlCol="0">
            <a:spAutoFit/>
          </a:bodyPr>
          <a:lstStyle/>
          <a:p>
            <a:pPr defTabSz="685800" eaLnBrk="1" fontAlgn="auto" hangingPunct="1">
              <a:spcBef>
                <a:spcPts val="0"/>
              </a:spcBef>
              <a:spcAft>
                <a:spcPts val="0"/>
              </a:spcAft>
              <a:defRPr/>
            </a:pPr>
            <a:r>
              <a:rPr lang="en-US" sz="750">
                <a:solidFill>
                  <a:prstClr val="white"/>
                </a:solidFill>
                <a:latin typeface="Calibri" panose="020F0502020204030204"/>
                <a:ea typeface="+mn-ea"/>
              </a:rPr>
              <a:t>Day 18</a:t>
            </a:r>
          </a:p>
        </p:txBody>
      </p:sp>
      <p:sp>
        <p:nvSpPr>
          <p:cNvPr id="5" name="TextBox 4">
            <a:extLst>
              <a:ext uri="{FF2B5EF4-FFF2-40B4-BE49-F238E27FC236}">
                <a16:creationId xmlns:a16="http://schemas.microsoft.com/office/drawing/2014/main" id="{74277E88-57A4-4652-A93B-A64F281138A6}"/>
              </a:ext>
            </a:extLst>
          </p:cNvPr>
          <p:cNvSpPr txBox="1"/>
          <p:nvPr/>
        </p:nvSpPr>
        <p:spPr>
          <a:xfrm>
            <a:off x="3982651" y="1434717"/>
            <a:ext cx="2614377" cy="1338828"/>
          </a:xfrm>
          <a:prstGeom prst="rect">
            <a:avLst/>
          </a:prstGeom>
          <a:noFill/>
        </p:spPr>
        <p:txBody>
          <a:bodyPr wrap="square" rtlCol="0">
            <a:spAutoFit/>
          </a:bodyPr>
          <a:lstStyle/>
          <a:p>
            <a:pPr defTabSz="685800" eaLnBrk="1" fontAlgn="auto" hangingPunct="1">
              <a:spcBef>
                <a:spcPts val="0"/>
              </a:spcBef>
              <a:spcAft>
                <a:spcPts val="0"/>
              </a:spcAft>
              <a:defRPr/>
            </a:pPr>
            <a:r>
              <a:rPr lang="en-US" sz="1350">
                <a:solidFill>
                  <a:prstClr val="white"/>
                </a:solidFill>
                <a:highlight>
                  <a:srgbClr val="000000"/>
                </a:highlight>
                <a:latin typeface="Calibri" panose="020F0502020204030204"/>
                <a:ea typeface="+mn-ea"/>
              </a:rPr>
              <a:t>As the Moon orbits around the Earth, the half of the moon that faces the sun is lit up. As a result, different shapes of the lit portion of the Moon that can be seen from the Earth each night.</a:t>
            </a:r>
          </a:p>
        </p:txBody>
      </p:sp>
      <p:sp>
        <p:nvSpPr>
          <p:cNvPr id="16" name="Slide Number Placeholder 3">
            <a:extLst>
              <a:ext uri="{FF2B5EF4-FFF2-40B4-BE49-F238E27FC236}">
                <a16:creationId xmlns:a16="http://schemas.microsoft.com/office/drawing/2014/main" id="{9D9B350A-FDCF-6445-883B-3EFE8A087CFC}"/>
              </a:ext>
            </a:extLst>
          </p:cNvPr>
          <p:cNvSpPr>
            <a:spLocks noGrp="1"/>
          </p:cNvSpPr>
          <p:nvPr>
            <p:ph type="sldNum" sz="quarter" idx="10"/>
          </p:nvPr>
        </p:nvSpPr>
        <p:spPr>
          <a:xfrm>
            <a:off x="4194328" y="6572398"/>
            <a:ext cx="565484"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0049290-8554-2947-A638-AA7103BF4E22}" type="slidenum">
              <a:rPr lang="en-US" altLang="en-US" sz="1000" smtClean="0">
                <a:solidFill>
                  <a:schemeClr val="bg1"/>
                </a:solidFill>
              </a:rPr>
              <a:pPr>
                <a:spcBef>
                  <a:spcPct val="0"/>
                </a:spcBef>
                <a:buFontTx/>
                <a:buNone/>
              </a:pPr>
              <a:t>11</a:t>
            </a:fld>
            <a:endParaRPr lang="en-US" altLang="en-US" sz="1000" dirty="0">
              <a:solidFill>
                <a:schemeClr val="bg1"/>
              </a:solidFill>
            </a:endParaRPr>
          </a:p>
        </p:txBody>
      </p:sp>
      <p:sp>
        <p:nvSpPr>
          <p:cNvPr id="18" name="Rectangle 17">
            <a:extLst>
              <a:ext uri="{FF2B5EF4-FFF2-40B4-BE49-F238E27FC236}">
                <a16:creationId xmlns:a16="http://schemas.microsoft.com/office/drawing/2014/main" id="{71BC81BC-EC40-2547-AB15-410DE39F6678}"/>
              </a:ext>
            </a:extLst>
          </p:cNvPr>
          <p:cNvSpPr/>
          <p:nvPr/>
        </p:nvSpPr>
        <p:spPr>
          <a:xfrm>
            <a:off x="5426054" y="6350105"/>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extLst>
      <p:ext uri="{BB962C8B-B14F-4D97-AF65-F5344CB8AC3E}">
        <p14:creationId xmlns:p14="http://schemas.microsoft.com/office/powerpoint/2010/main" val="3381956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43DA42-01F1-394F-8094-D88DDF015F9C}"/>
              </a:ext>
            </a:extLst>
          </p:cNvPr>
          <p:cNvSpPr txBox="1"/>
          <p:nvPr/>
        </p:nvSpPr>
        <p:spPr>
          <a:xfrm>
            <a:off x="1315564" y="349013"/>
            <a:ext cx="6512873" cy="646331"/>
          </a:xfrm>
          <a:prstGeom prst="rect">
            <a:avLst/>
          </a:prstGeom>
          <a:noFill/>
        </p:spPr>
        <p:txBody>
          <a:bodyPr wrap="square" rtlCol="0">
            <a:spAutoFit/>
          </a:bodyPr>
          <a:lstStyle/>
          <a:p>
            <a:pPr algn="ctr" defTabSz="342900" eaLnBrk="1" fontAlgn="auto" hangingPunct="1">
              <a:spcBef>
                <a:spcPts val="0"/>
              </a:spcBef>
              <a:spcAft>
                <a:spcPts val="0"/>
              </a:spcAft>
              <a:defRPr/>
            </a:pPr>
            <a:r>
              <a:rPr lang="en-US" sz="1200" b="1" dirty="0">
                <a:solidFill>
                  <a:prstClr val="black"/>
                </a:solidFill>
                <a:latin typeface="Calibri" panose="020F0502020204030204"/>
                <a:ea typeface="+mn-ea"/>
              </a:rPr>
              <a:t>Cross-Curricular Argumentation Guide A</a:t>
            </a:r>
          </a:p>
          <a:p>
            <a:pPr algn="ctr" defTabSz="342900" eaLnBrk="1" fontAlgn="auto" hangingPunct="1">
              <a:spcBef>
                <a:spcPts val="0"/>
              </a:spcBef>
              <a:spcAft>
                <a:spcPts val="0"/>
              </a:spcAft>
              <a:defRPr/>
            </a:pPr>
            <a:r>
              <a:rPr lang="en-US" sz="1200" b="1" dirty="0">
                <a:solidFill>
                  <a:prstClr val="black"/>
                </a:solidFill>
                <a:highlight>
                  <a:srgbClr val="FFFF00"/>
                </a:highlight>
                <a:latin typeface="Calibri" panose="020F0502020204030204"/>
                <a:ea typeface="+mn-ea"/>
              </a:rPr>
              <a:t> </a:t>
            </a:r>
            <a:br>
              <a:rPr lang="en-US" sz="1200" b="1" dirty="0">
                <a:solidFill>
                  <a:prstClr val="black"/>
                </a:solidFill>
                <a:highlight>
                  <a:srgbClr val="FFFF00"/>
                </a:highlight>
                <a:latin typeface="Calibri" panose="020F0502020204030204"/>
                <a:ea typeface="+mn-ea"/>
              </a:rPr>
            </a:br>
            <a:endParaRPr lang="en-US" sz="1200" b="1" dirty="0">
              <a:solidFill>
                <a:prstClr val="black"/>
              </a:solidFill>
              <a:latin typeface="Calibri" panose="020F0502020204030204"/>
              <a:ea typeface="+mn-ea"/>
            </a:endParaRPr>
          </a:p>
        </p:txBody>
      </p:sp>
      <p:graphicFrame>
        <p:nvGraphicFramePr>
          <p:cNvPr id="3" name="Table 2">
            <a:extLst>
              <a:ext uri="{FF2B5EF4-FFF2-40B4-BE49-F238E27FC236}">
                <a16:creationId xmlns:a16="http://schemas.microsoft.com/office/drawing/2014/main" id="{7EF3ABAB-2484-6F46-8E59-34EBAB24264F}"/>
              </a:ext>
            </a:extLst>
          </p:cNvPr>
          <p:cNvGraphicFramePr>
            <a:graphicFrameLocks noGrp="1"/>
          </p:cNvGraphicFramePr>
          <p:nvPr/>
        </p:nvGraphicFramePr>
        <p:xfrm>
          <a:off x="352527" y="678730"/>
          <a:ext cx="8504446" cy="342900"/>
        </p:xfrm>
        <a:graphic>
          <a:graphicData uri="http://schemas.openxmlformats.org/drawingml/2006/table">
            <a:tbl>
              <a:tblPr firstRow="1" bandRow="1">
                <a:tableStyleId>{5940675A-B579-460E-94D1-54222C63F5DA}</a:tableStyleId>
              </a:tblPr>
              <a:tblGrid>
                <a:gridCol w="2313695">
                  <a:extLst>
                    <a:ext uri="{9D8B030D-6E8A-4147-A177-3AD203B41FA5}">
                      <a16:colId xmlns:a16="http://schemas.microsoft.com/office/drawing/2014/main" val="3924947534"/>
                    </a:ext>
                  </a:extLst>
                </a:gridCol>
                <a:gridCol w="1082822">
                  <a:extLst>
                    <a:ext uri="{9D8B030D-6E8A-4147-A177-3AD203B41FA5}">
                      <a16:colId xmlns:a16="http://schemas.microsoft.com/office/drawing/2014/main" val="2370561529"/>
                    </a:ext>
                  </a:extLst>
                </a:gridCol>
                <a:gridCol w="1380868">
                  <a:extLst>
                    <a:ext uri="{9D8B030D-6E8A-4147-A177-3AD203B41FA5}">
                      <a16:colId xmlns:a16="http://schemas.microsoft.com/office/drawing/2014/main" val="964142523"/>
                    </a:ext>
                  </a:extLst>
                </a:gridCol>
                <a:gridCol w="3727061">
                  <a:extLst>
                    <a:ext uri="{9D8B030D-6E8A-4147-A177-3AD203B41FA5}">
                      <a16:colId xmlns:a16="http://schemas.microsoft.com/office/drawing/2014/main" val="709764846"/>
                    </a:ext>
                  </a:extLst>
                </a:gridCol>
              </a:tblGrid>
              <a:tr h="342900">
                <a:tc>
                  <a:txBody>
                    <a:bodyPr/>
                    <a:lstStyle/>
                    <a:p>
                      <a:r>
                        <a:rPr lang="en-US" sz="900" b="1" dirty="0"/>
                        <a:t>Name: </a:t>
                      </a:r>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Date:                                              </a:t>
                      </a:r>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Class:                                                                                                                           </a:t>
                      </a:r>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Topic: Lunar phases (sample background on following slide)</a:t>
                      </a:r>
                      <a:endParaRPr lang="en-US" sz="1200" b="1" dirty="0"/>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81740912"/>
                  </a:ext>
                </a:extLst>
              </a:tr>
            </a:tbl>
          </a:graphicData>
        </a:graphic>
      </p:graphicFrame>
      <p:graphicFrame>
        <p:nvGraphicFramePr>
          <p:cNvPr id="4" name="Table 3">
            <a:extLst>
              <a:ext uri="{FF2B5EF4-FFF2-40B4-BE49-F238E27FC236}">
                <a16:creationId xmlns:a16="http://schemas.microsoft.com/office/drawing/2014/main" id="{C33C011E-0675-5D43-8A74-C368E0FED140}"/>
              </a:ext>
            </a:extLst>
          </p:cNvPr>
          <p:cNvGraphicFramePr>
            <a:graphicFrameLocks noGrp="1"/>
          </p:cNvGraphicFramePr>
          <p:nvPr>
            <p:extLst>
              <p:ext uri="{D42A27DB-BD31-4B8C-83A1-F6EECF244321}">
                <p14:modId xmlns:p14="http://schemas.microsoft.com/office/powerpoint/2010/main" val="3774008375"/>
              </p:ext>
            </p:extLst>
          </p:nvPr>
        </p:nvGraphicFramePr>
        <p:xfrm>
          <a:off x="375451" y="1061826"/>
          <a:ext cx="8393098" cy="4734348"/>
        </p:xfrm>
        <a:graphic>
          <a:graphicData uri="http://schemas.openxmlformats.org/drawingml/2006/table">
            <a:tbl>
              <a:tblPr firstRow="1" bandRow="1">
                <a:tableStyleId>{2D5ABB26-0587-4C30-8999-92F81FD0307C}</a:tableStyleId>
              </a:tblPr>
              <a:tblGrid>
                <a:gridCol w="3968030">
                  <a:extLst>
                    <a:ext uri="{9D8B030D-6E8A-4147-A177-3AD203B41FA5}">
                      <a16:colId xmlns:a16="http://schemas.microsoft.com/office/drawing/2014/main" val="2751578919"/>
                    </a:ext>
                  </a:extLst>
                </a:gridCol>
                <a:gridCol w="4425068">
                  <a:extLst>
                    <a:ext uri="{9D8B030D-6E8A-4147-A177-3AD203B41FA5}">
                      <a16:colId xmlns:a16="http://schemas.microsoft.com/office/drawing/2014/main" val="412781860"/>
                    </a:ext>
                  </a:extLst>
                </a:gridCol>
              </a:tblGrid>
              <a:tr h="18012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effectLst/>
                          <a:latin typeface="+mn-lt"/>
                          <a:ea typeface="+mn-ea"/>
                          <a:cs typeface="+mn-cs"/>
                        </a:rPr>
                        <a:t>1. Clarify the claim with any qualifier and define key terms.           </a:t>
                      </a:r>
                      <a:r>
                        <a:rPr lang="en-US" sz="1100" b="1" kern="1200" dirty="0">
                          <a:solidFill>
                            <a:schemeClr val="tx1"/>
                          </a:solidFill>
                          <a:effectLst/>
                          <a:latin typeface="+mn-lt"/>
                          <a:ea typeface="+mn-ea"/>
                          <a:cs typeface="+mn-cs"/>
                        </a:rPr>
                        <a:t>The cyclic pattern of lunar phases can be observed and predicted.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tx1"/>
                          </a:solidFill>
                          <a:effectLst/>
                          <a:latin typeface="+mn-lt"/>
                          <a:ea typeface="+mn-ea"/>
                          <a:cs typeface="+mn-cs"/>
                        </a:rPr>
                        <a:t>cyclic pattern - a pattern that recurs at regular intervals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tx1"/>
                          </a:solidFill>
                          <a:effectLst/>
                          <a:latin typeface="+mn-lt"/>
                          <a:ea typeface="+mn-ea"/>
                          <a:cs typeface="+mn-cs"/>
                        </a:rPr>
                        <a:t>lunar phases - the shapes of the directly sunlit portion of the Moon as viewed from Earth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3752512458"/>
                  </a:ext>
                </a:extLst>
              </a:tr>
              <a:tr h="2286000">
                <a:tc>
                  <a:txBody>
                    <a:bodyPr/>
                    <a:lstStyle/>
                    <a:p>
                      <a:r>
                        <a:rPr lang="en-US" sz="900" b="1" kern="1200" dirty="0">
                          <a:solidFill>
                            <a:schemeClr val="tx1"/>
                          </a:solidFill>
                          <a:effectLst/>
                          <a:latin typeface="+mn-lt"/>
                          <a:ea typeface="+mn-ea"/>
                          <a:cs typeface="+mn-cs"/>
                        </a:rPr>
                        <a:t>2. List the evidence</a:t>
                      </a:r>
                      <a:r>
                        <a:rPr lang="en-US" sz="900" b="1" i="0" kern="1200" baseline="0" dirty="0">
                          <a:solidFill>
                            <a:schemeClr val="tx1"/>
                          </a:solidFill>
                          <a:effectLst/>
                          <a:latin typeface="+mn-lt"/>
                          <a:ea typeface="+mn-ea"/>
                          <a:cs typeface="+mn-cs"/>
                        </a:rPr>
                        <a:t>.</a:t>
                      </a:r>
                    </a:p>
                    <a:p>
                      <a:pPr marL="171450" marR="0" lvl="0" indent="-171450">
                        <a:spcBef>
                          <a:spcPts val="0"/>
                        </a:spcBef>
                        <a:spcAft>
                          <a:spcPts val="0"/>
                        </a:spcAft>
                        <a:buFont typeface="Arial" panose="020B0604020202020204" pitchFamily="34" charset="0"/>
                        <a:buChar char="•"/>
                        <a:tabLst>
                          <a:tab pos="457200" algn="l"/>
                        </a:tabLst>
                      </a:pPr>
                      <a:r>
                        <a:rPr lang="en-US" sz="1100" b="0" dirty="0">
                          <a:effectLst/>
                          <a:latin typeface="Calibri" panose="020F0502020204030204" pitchFamily="34" charset="0"/>
                          <a:ea typeface="Times New Roman" panose="02020603050405020304" pitchFamily="18" charset="0"/>
                          <a:cs typeface="Times New Roman" panose="02020603050405020304" pitchFamily="18" charset="0"/>
                        </a:rPr>
                        <a:t>The Earth rotates on its axis in approximately 24 hours.</a:t>
                      </a:r>
                    </a:p>
                    <a:p>
                      <a:pPr marL="171450" marR="0" lvl="0" indent="-171450">
                        <a:spcBef>
                          <a:spcPts val="0"/>
                        </a:spcBef>
                        <a:spcAft>
                          <a:spcPts val="0"/>
                        </a:spcAft>
                        <a:buFont typeface="Arial" panose="020B0604020202020204" pitchFamily="34" charset="0"/>
                        <a:buChar char="•"/>
                        <a:tabLst>
                          <a:tab pos="457200" algn="l"/>
                        </a:tabLst>
                      </a:pPr>
                      <a:endParaRPr lang="en-US" sz="11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endParaRPr lang="en-US" sz="11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r>
                        <a:rPr lang="en-US" sz="1100" b="0" dirty="0">
                          <a:effectLst/>
                          <a:latin typeface="Calibri" panose="020F0502020204030204" pitchFamily="34" charset="0"/>
                          <a:ea typeface="Times New Roman" panose="02020603050405020304" pitchFamily="18" charset="0"/>
                          <a:cs typeface="Times New Roman" panose="02020603050405020304" pitchFamily="18" charset="0"/>
                        </a:rPr>
                        <a:t>The Moon revolves around the Earth in approximately 29 days.</a:t>
                      </a:r>
                    </a:p>
                    <a:p>
                      <a:pPr marL="171450" marR="0" lvl="0" indent="-171450">
                        <a:spcBef>
                          <a:spcPts val="0"/>
                        </a:spcBef>
                        <a:spcAft>
                          <a:spcPts val="0"/>
                        </a:spcAft>
                        <a:buFont typeface="Arial" panose="020B0604020202020204" pitchFamily="34" charset="0"/>
                        <a:buChar char="•"/>
                        <a:tabLst>
                          <a:tab pos="457200" algn="l"/>
                        </a:tabLst>
                      </a:pPr>
                      <a:endParaRPr lang="en-US" sz="11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endParaRPr lang="en-US" sz="11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r>
                        <a:rPr lang="en-US" sz="1100" b="0" dirty="0">
                          <a:effectLst/>
                          <a:latin typeface="Calibri" panose="020F0502020204030204" pitchFamily="34" charset="0"/>
                          <a:ea typeface="Times New Roman" panose="02020603050405020304" pitchFamily="18" charset="0"/>
                          <a:cs typeface="Times New Roman" panose="02020603050405020304" pitchFamily="18" charset="0"/>
                        </a:rPr>
                        <a:t>During the Moon’s revolution around the Earth, light from the sun is reflected off the Moon’s surface.</a:t>
                      </a:r>
                    </a:p>
                    <a:p>
                      <a:pPr marL="171450" marR="0" lvl="0" indent="-171450">
                        <a:spcBef>
                          <a:spcPts val="0"/>
                        </a:spcBef>
                        <a:spcAft>
                          <a:spcPts val="0"/>
                        </a:spcAft>
                        <a:buFont typeface="Arial" panose="020B0604020202020204" pitchFamily="34" charset="0"/>
                        <a:buChar char="•"/>
                        <a:tabLst>
                          <a:tab pos="457200" algn="l"/>
                        </a:tabLst>
                      </a:pPr>
                      <a:endParaRPr lang="en-US" sz="1100" b="1" dirty="0">
                        <a:effectLst/>
                        <a:latin typeface="Times New Roman Bold" panose="02020803070505020304" pitchFamily="18" charset="0"/>
                        <a:ea typeface="Times New Roman" panose="02020603050405020304" pitchFamily="18" charset="0"/>
                        <a:cs typeface="Times New Roman" panose="02020603050405020304" pitchFamily="18" charset="0"/>
                      </a:endParaRPr>
                    </a:p>
                    <a:p>
                      <a:pPr marL="171450" marR="0" lvl="0" indent="-171450">
                        <a:spcBef>
                          <a:spcPts val="0"/>
                        </a:spcBef>
                        <a:spcAft>
                          <a:spcPts val="0"/>
                        </a:spcAft>
                        <a:buFont typeface="Arial" panose="020B0604020202020204" pitchFamily="34" charset="0"/>
                        <a:buChar char="•"/>
                        <a:tabLst>
                          <a:tab pos="457200" algn="l"/>
                        </a:tabLst>
                      </a:pPr>
                      <a:r>
                        <a:rPr lang="en-US" sz="1100" dirty="0">
                          <a:effectLst/>
                          <a:latin typeface="Calibri" panose="020F0502020204030204" pitchFamily="34" charset="0"/>
                          <a:ea typeface="Times New Roman" panose="02020603050405020304" pitchFamily="18" charset="0"/>
                        </a:rPr>
                        <a:t>The portion of the Moon’s surface that is visible from Earth depends on the relative position of the Moon, the Earth, and the Sun.</a:t>
                      </a:r>
                      <a:endParaRPr lang="en-US" sz="11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3. Analyze the reasoning</a:t>
                      </a:r>
                      <a:r>
                        <a:rPr lang="en-US" sz="900" b="1" i="0" baseline="0" dirty="0"/>
                        <a:t>.</a:t>
                      </a:r>
                    </a:p>
                    <a:p>
                      <a:pPr marL="285750" lvl="0" indent="-285750">
                        <a:buFont typeface="Arial" panose="020B0604020202020204" pitchFamily="34" charset="0"/>
                        <a:buChar char="•"/>
                      </a:pPr>
                      <a:r>
                        <a:rPr lang="en-US" sz="1100" b="0" kern="1200" dirty="0">
                          <a:solidFill>
                            <a:schemeClr val="tx1"/>
                          </a:solidFill>
                          <a:effectLst/>
                          <a:latin typeface="+mn-lt"/>
                          <a:ea typeface="+mn-ea"/>
                          <a:cs typeface="+mn-cs"/>
                        </a:rPr>
                        <a:t>Since the Earth rotates on its axis in approximately 24 hours, there is the cyclic pattern of day and night.</a:t>
                      </a:r>
                      <a:endParaRPr lang="en-US" sz="1100" b="1" kern="1200" dirty="0">
                        <a:solidFill>
                          <a:schemeClr val="tx1"/>
                        </a:solidFill>
                        <a:effectLst/>
                        <a:latin typeface="+mn-lt"/>
                        <a:ea typeface="+mn-ea"/>
                        <a:cs typeface="+mn-cs"/>
                      </a:endParaRPr>
                    </a:p>
                    <a:p>
                      <a:pPr marL="0" indent="0">
                        <a:buFont typeface="Arial" panose="020B0604020202020204" pitchFamily="34" charset="0"/>
                        <a:buNone/>
                      </a:pPr>
                      <a:r>
                        <a:rPr lang="en-US" sz="1100" b="0" kern="1200" dirty="0">
                          <a:solidFill>
                            <a:schemeClr val="tx1"/>
                          </a:solidFill>
                          <a:effectLst/>
                          <a:latin typeface="+mn-lt"/>
                          <a:ea typeface="+mn-ea"/>
                          <a:cs typeface="+mn-cs"/>
                        </a:rPr>
                        <a:t> </a:t>
                      </a:r>
                      <a:endParaRPr lang="en-US" sz="1100" b="1"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1100" b="0" kern="1200" dirty="0">
                          <a:solidFill>
                            <a:schemeClr val="tx1"/>
                          </a:solidFill>
                          <a:effectLst/>
                          <a:latin typeface="+mn-lt"/>
                          <a:ea typeface="+mn-ea"/>
                          <a:cs typeface="+mn-cs"/>
                        </a:rPr>
                        <a:t>Since the Moon revolves around the Earth in approximately 29 days, the position of the Moon relative to the Earth and the Sun changes daily.</a:t>
                      </a:r>
                      <a:endParaRPr lang="en-US" sz="1100" b="1" kern="1200" dirty="0">
                        <a:solidFill>
                          <a:schemeClr val="tx1"/>
                        </a:solidFill>
                        <a:effectLst/>
                        <a:latin typeface="+mn-lt"/>
                        <a:ea typeface="+mn-ea"/>
                        <a:cs typeface="+mn-cs"/>
                      </a:endParaRPr>
                    </a:p>
                    <a:p>
                      <a:pPr marL="0" indent="0">
                        <a:buFont typeface="Arial" panose="020B0604020202020204" pitchFamily="34" charset="0"/>
                        <a:buNone/>
                      </a:pPr>
                      <a:r>
                        <a:rPr lang="en-US" sz="1100" b="0" kern="1200" dirty="0">
                          <a:solidFill>
                            <a:schemeClr val="tx1"/>
                          </a:solidFill>
                          <a:effectLst/>
                          <a:latin typeface="+mn-lt"/>
                          <a:ea typeface="+mn-ea"/>
                          <a:cs typeface="+mn-cs"/>
                        </a:rPr>
                        <a:t> </a:t>
                      </a:r>
                      <a:endParaRPr lang="en-US" sz="1100" b="1" kern="1200" dirty="0">
                        <a:solidFill>
                          <a:schemeClr val="tx1"/>
                        </a:solidFill>
                        <a:effectLst/>
                        <a:latin typeface="+mn-lt"/>
                        <a:ea typeface="+mn-ea"/>
                        <a:cs typeface="+mn-cs"/>
                      </a:endParaRPr>
                    </a:p>
                    <a:p>
                      <a:pPr marL="285750" lvl="0" indent="-285750">
                        <a:buFont typeface="Arial" panose="020B0604020202020204" pitchFamily="34" charset="0"/>
                        <a:buChar char="•"/>
                      </a:pPr>
                      <a:r>
                        <a:rPr lang="en-US" sz="1100" b="0" kern="1200" dirty="0">
                          <a:solidFill>
                            <a:schemeClr val="tx1"/>
                          </a:solidFill>
                          <a:effectLst/>
                          <a:latin typeface="+mn-lt"/>
                          <a:ea typeface="+mn-ea"/>
                          <a:cs typeface="+mn-cs"/>
                        </a:rPr>
                        <a:t>Because the light from the sun reflects off the Moon, we can see the Moon’s shape which is a lunar phase.</a:t>
                      </a:r>
                      <a:endParaRPr lang="en-US" sz="1100" b="1" kern="1200" dirty="0">
                        <a:solidFill>
                          <a:schemeClr val="tx1"/>
                        </a:solidFill>
                        <a:effectLst/>
                        <a:latin typeface="+mn-lt"/>
                        <a:ea typeface="+mn-ea"/>
                        <a:cs typeface="+mn-cs"/>
                      </a:endParaRPr>
                    </a:p>
                    <a:p>
                      <a:pPr marL="0" indent="0">
                        <a:buFont typeface="Arial" panose="020B0604020202020204" pitchFamily="34" charset="0"/>
                        <a:buNone/>
                      </a:pPr>
                      <a:r>
                        <a:rPr lang="en-US" sz="1100" b="0" kern="1200" dirty="0">
                          <a:solidFill>
                            <a:schemeClr val="tx1"/>
                          </a:solidFill>
                          <a:effectLst/>
                          <a:latin typeface="+mn-lt"/>
                          <a:ea typeface="+mn-ea"/>
                          <a:cs typeface="+mn-cs"/>
                        </a:rPr>
                        <a:t> </a:t>
                      </a:r>
                      <a:endParaRPr lang="en-US" sz="1100" b="1" kern="1200" dirty="0">
                        <a:solidFill>
                          <a:schemeClr val="tx1"/>
                        </a:solidFill>
                        <a:effectLst/>
                        <a:latin typeface="+mn-lt"/>
                        <a:ea typeface="+mn-ea"/>
                        <a:cs typeface="+mn-cs"/>
                      </a:endParaRPr>
                    </a:p>
                    <a:p>
                      <a:pPr marL="285750" indent="-285750">
                        <a:buFont typeface="Arial" panose="020B0604020202020204" pitchFamily="34" charset="0"/>
                        <a:buChar char="•"/>
                      </a:pPr>
                      <a:r>
                        <a:rPr lang="en-US" sz="1100" kern="1200" dirty="0">
                          <a:solidFill>
                            <a:schemeClr val="tx1"/>
                          </a:solidFill>
                          <a:effectLst/>
                          <a:latin typeface="+mn-lt"/>
                          <a:ea typeface="+mn-ea"/>
                          <a:cs typeface="+mn-cs"/>
                        </a:rPr>
                        <a:t>Since the position of the Moon relative to the Earth and the Sun changes daily, then the portion of the Moon visible from the Earth also changes daily; this results in a cyclic pattern of lunar phases.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85240325"/>
                  </a:ext>
                </a:extLst>
              </a:tr>
              <a:tr h="50530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4. Identify other arguments for or against the claim</a:t>
                      </a:r>
                      <a:r>
                        <a:rPr lang="en-US" sz="900" b="1" i="0"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 </a:t>
                      </a:r>
                      <a:r>
                        <a:rPr lang="en-US" sz="1100" dirty="0">
                          <a:effectLst/>
                          <a:latin typeface="Calibri" panose="020F0502020204030204" pitchFamily="34" charset="0"/>
                          <a:ea typeface="Times New Roman" panose="02020603050405020304" pitchFamily="18" charset="0"/>
                        </a:rPr>
                        <a:t>I have observed different lunar phases when looking at the night sky. I can predict that I will see a full moon about once a month.</a:t>
                      </a:r>
                      <a:endParaRPr lang="en-US" sz="1100" b="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014066073"/>
                  </a:ext>
                </a:extLst>
              </a:tr>
              <a:tr h="594304">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900" b="1" dirty="0"/>
                        <a:t>5. Make a judgment about the quality of evidence</a:t>
                      </a:r>
                      <a:r>
                        <a:rPr lang="en-US" sz="900" b="1" i="0" baseline="0" dirty="0"/>
                        <a:t>, the reasoning, and other arguments.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dirty="0">
                          <a:effectLst/>
                          <a:latin typeface="Calibri" panose="020F0502020204030204" pitchFamily="34" charset="0"/>
                          <a:ea typeface="Times New Roman" panose="02020603050405020304" pitchFamily="18" charset="0"/>
                        </a:rPr>
                        <a:t>The evidence presented is good because it is based on scientific facts and personal observation. The reasoning that ties the evidence to the claim is logical. </a:t>
                      </a:r>
                      <a:endParaRPr lang="en-US" sz="11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3750633078"/>
                  </a:ext>
                </a:extLst>
              </a:tr>
              <a:tr h="5029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6. State why you accept or reject the claim.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baseline="0" dirty="0">
                          <a:solidFill>
                            <a:schemeClr val="tx1"/>
                          </a:solidFill>
                          <a:effectLst/>
                          <a:latin typeface="+mn-lt"/>
                          <a:ea typeface="+mn-ea"/>
                          <a:cs typeface="+mn-cs"/>
                        </a:rPr>
                        <a:t>I accept this claim because the evidence is based on scientific facts, the reasoning is logical, and I have observed it myself.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dirty="0"/>
                    </a:p>
                  </a:txBody>
                  <a:tcPr/>
                </a:tc>
                <a:extLst>
                  <a:ext uri="{0D108BD9-81ED-4DB2-BD59-A6C34878D82A}">
                    <a16:rowId xmlns:a16="http://schemas.microsoft.com/office/drawing/2014/main" val="2828838658"/>
                  </a:ext>
                </a:extLst>
              </a:tr>
            </a:tbl>
          </a:graphicData>
        </a:graphic>
      </p:graphicFrame>
      <p:sp>
        <p:nvSpPr>
          <p:cNvPr id="6" name="Slide Number Placeholder 3">
            <a:extLst>
              <a:ext uri="{FF2B5EF4-FFF2-40B4-BE49-F238E27FC236}">
                <a16:creationId xmlns:a16="http://schemas.microsoft.com/office/drawing/2014/main" id="{CA04D754-F51D-504F-B211-67BABA057ABE}"/>
              </a:ext>
            </a:extLst>
          </p:cNvPr>
          <p:cNvSpPr>
            <a:spLocks noGrp="1"/>
          </p:cNvSpPr>
          <p:nvPr>
            <p:ph type="sldNum" sz="quarter" idx="10"/>
          </p:nvPr>
        </p:nvSpPr>
        <p:spPr>
          <a:xfrm>
            <a:off x="4194328" y="6572398"/>
            <a:ext cx="565484"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0049290-8554-2947-A638-AA7103BF4E22}" type="slidenum">
              <a:rPr lang="en-US" altLang="en-US" sz="1000" smtClean="0">
                <a:solidFill>
                  <a:schemeClr val="bg1"/>
                </a:solidFill>
              </a:rPr>
              <a:pPr>
                <a:spcBef>
                  <a:spcPct val="0"/>
                </a:spcBef>
                <a:buFontTx/>
                <a:buNone/>
              </a:pPr>
              <a:t>12</a:t>
            </a:fld>
            <a:endParaRPr lang="en-US" altLang="en-US" sz="1000" dirty="0">
              <a:solidFill>
                <a:schemeClr val="bg1"/>
              </a:solidFill>
            </a:endParaRPr>
          </a:p>
        </p:txBody>
      </p:sp>
      <p:sp>
        <p:nvSpPr>
          <p:cNvPr id="7" name="Footer Placeholder 11">
            <a:extLst>
              <a:ext uri="{FF2B5EF4-FFF2-40B4-BE49-F238E27FC236}">
                <a16:creationId xmlns:a16="http://schemas.microsoft.com/office/drawing/2014/main" id="{83C2E8F2-A5F3-D546-B8C7-69FB55C6BBC4}"/>
              </a:ext>
            </a:extLst>
          </p:cNvPr>
          <p:cNvSpPr txBox="1">
            <a:spLocks noChangeArrowheads="1"/>
          </p:cNvSpPr>
          <p:nvPr/>
        </p:nvSpPr>
        <p:spPr>
          <a:xfrm>
            <a:off x="7088303" y="5778152"/>
            <a:ext cx="1260475" cy="2746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2600" kern="1200">
                <a:solidFill>
                  <a:schemeClr val="tx1"/>
                </a:solidFill>
                <a:latin typeface="Arial" panose="020B0604020202020204" pitchFamily="34"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400" kern="1200">
                <a:solidFill>
                  <a:schemeClr val="tx1"/>
                </a:solidFill>
                <a:latin typeface="Arial" panose="020B0604020202020204" pitchFamily="34"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9pPr>
          </a:lstStyle>
          <a:p>
            <a:pPr algn="r">
              <a:spcBef>
                <a:spcPct val="0"/>
              </a:spcBef>
              <a:buFontTx/>
              <a:buNone/>
            </a:pPr>
            <a:r>
              <a:rPr lang="en-US" altLang="en-US" sz="1000" dirty="0">
                <a:solidFill>
                  <a:srgbClr val="85898A"/>
                </a:solidFill>
              </a:rPr>
              <a:t>© J. </a:t>
            </a:r>
            <a:r>
              <a:rPr lang="en-US" altLang="en-US" sz="1000" dirty="0" err="1">
                <a:solidFill>
                  <a:srgbClr val="85898A"/>
                </a:solidFill>
              </a:rPr>
              <a:t>Bulgren</a:t>
            </a:r>
            <a:r>
              <a:rPr lang="en-US" altLang="en-US" sz="1000" dirty="0">
                <a:solidFill>
                  <a:srgbClr val="85898A"/>
                </a:solidFill>
              </a:rPr>
              <a:t> 2021</a:t>
            </a:r>
          </a:p>
        </p:txBody>
      </p:sp>
    </p:spTree>
    <p:extLst>
      <p:ext uri="{BB962C8B-B14F-4D97-AF65-F5344CB8AC3E}">
        <p14:creationId xmlns:p14="http://schemas.microsoft.com/office/powerpoint/2010/main" val="1540975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Number Placeholder 3">
            <a:extLst>
              <a:ext uri="{FF2B5EF4-FFF2-40B4-BE49-F238E27FC236}">
                <a16:creationId xmlns:a16="http://schemas.microsoft.com/office/drawing/2014/main" id="{0F2128A6-E54F-AD45-B936-4BEAACE976C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5627C212-1756-2C40-B2DD-21290A9B9CC9}" type="slidenum">
              <a:rPr lang="en-US" altLang="en-US" sz="1000" smtClean="0">
                <a:solidFill>
                  <a:schemeClr val="accent2"/>
                </a:solidFill>
              </a:rPr>
              <a:pPr>
                <a:spcBef>
                  <a:spcPct val="0"/>
                </a:spcBef>
                <a:buFontTx/>
                <a:buNone/>
              </a:pPr>
              <a:t>13</a:t>
            </a:fld>
            <a:endParaRPr lang="en-US" altLang="en-US" sz="1000">
              <a:solidFill>
                <a:schemeClr val="accent2"/>
              </a:solidFill>
            </a:endParaRPr>
          </a:p>
        </p:txBody>
      </p:sp>
      <p:sp>
        <p:nvSpPr>
          <p:cNvPr id="126978" name="Footer Placeholder 4">
            <a:extLst>
              <a:ext uri="{FF2B5EF4-FFF2-40B4-BE49-F238E27FC236}">
                <a16:creationId xmlns:a16="http://schemas.microsoft.com/office/drawing/2014/main" id="{8C91722D-309D-B547-B46B-841E6757D2D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000">
                <a:solidFill>
                  <a:schemeClr val="accent2"/>
                </a:solidFill>
              </a:rPr>
              <a:t>University of Kansas Center for Research on Learning  2019</a:t>
            </a:r>
          </a:p>
        </p:txBody>
      </p:sp>
      <p:sp>
        <p:nvSpPr>
          <p:cNvPr id="126979" name="Rectangle 2">
            <a:extLst>
              <a:ext uri="{FF2B5EF4-FFF2-40B4-BE49-F238E27FC236}">
                <a16:creationId xmlns:a16="http://schemas.microsoft.com/office/drawing/2014/main" id="{6F9DE364-1B9C-794D-B7C3-647ABF8ED8C3}"/>
              </a:ext>
            </a:extLst>
          </p:cNvPr>
          <p:cNvSpPr>
            <a:spLocks noGrp="1" noChangeArrowheads="1"/>
          </p:cNvSpPr>
          <p:nvPr>
            <p:ph type="title"/>
          </p:nvPr>
        </p:nvSpPr>
        <p:spPr>
          <a:xfrm>
            <a:off x="506864" y="2725388"/>
            <a:ext cx="7686304" cy="1979899"/>
          </a:xfrm>
        </p:spPr>
        <p:txBody>
          <a:bodyPr/>
          <a:lstStyle/>
          <a:p>
            <a:pPr eaLnBrk="1" hangingPunct="1"/>
            <a:br>
              <a:rPr lang="en-US" altLang="en-US" b="1" dirty="0">
                <a:solidFill>
                  <a:srgbClr val="0070C0"/>
                </a:solidFill>
              </a:rPr>
            </a:br>
            <a:br>
              <a:rPr lang="en-US" altLang="en-US" b="1" dirty="0">
                <a:solidFill>
                  <a:srgbClr val="0070C0"/>
                </a:solidFill>
              </a:rPr>
            </a:br>
            <a:r>
              <a:rPr lang="en-US" altLang="en-US" b="1" dirty="0">
                <a:solidFill>
                  <a:srgbClr val="0070C0"/>
                </a:solidFill>
              </a:rPr>
              <a:t>Guide B </a:t>
            </a:r>
            <a:br>
              <a:rPr lang="en-US" altLang="en-US" b="1" dirty="0">
                <a:solidFill>
                  <a:srgbClr val="0070C0"/>
                </a:solidFill>
              </a:rPr>
            </a:br>
            <a:r>
              <a:rPr lang="en-US" altLang="en-US" b="1" dirty="0">
                <a:solidFill>
                  <a:srgbClr val="0070C0"/>
                </a:solidFill>
              </a:rPr>
              <a:t>contains the same basic steps as Guide A with additional prompts to support deeper analysis at each step.</a:t>
            </a:r>
          </a:p>
        </p:txBody>
      </p:sp>
      <p:sp>
        <p:nvSpPr>
          <p:cNvPr id="5" name="Rectangle 4">
            <a:extLst>
              <a:ext uri="{FF2B5EF4-FFF2-40B4-BE49-F238E27FC236}">
                <a16:creationId xmlns:a16="http://schemas.microsoft.com/office/drawing/2014/main" id="{C50E8033-A291-0E4E-A3B3-7CA801D2C727}"/>
              </a:ext>
            </a:extLst>
          </p:cNvPr>
          <p:cNvSpPr/>
          <p:nvPr/>
        </p:nvSpPr>
        <p:spPr>
          <a:xfrm>
            <a:off x="5244063" y="6362347"/>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extLst>
      <p:ext uri="{BB962C8B-B14F-4D97-AF65-F5344CB8AC3E}">
        <p14:creationId xmlns:p14="http://schemas.microsoft.com/office/powerpoint/2010/main" val="4019466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43DA42-01F1-394F-8094-D88DDF015F9C}"/>
              </a:ext>
            </a:extLst>
          </p:cNvPr>
          <p:cNvSpPr txBox="1"/>
          <p:nvPr/>
        </p:nvSpPr>
        <p:spPr>
          <a:xfrm>
            <a:off x="1315563" y="384766"/>
            <a:ext cx="6512873" cy="461665"/>
          </a:xfrm>
          <a:prstGeom prst="rect">
            <a:avLst/>
          </a:prstGeom>
          <a:noFill/>
        </p:spPr>
        <p:txBody>
          <a:bodyPr wrap="square" rtlCol="0">
            <a:spAutoFit/>
          </a:bodyPr>
          <a:lstStyle/>
          <a:p>
            <a:pPr algn="ctr" defTabSz="342900" eaLnBrk="1" fontAlgn="auto" hangingPunct="1">
              <a:spcBef>
                <a:spcPts val="0"/>
              </a:spcBef>
              <a:spcAft>
                <a:spcPts val="0"/>
              </a:spcAft>
              <a:defRPr/>
            </a:pPr>
            <a:r>
              <a:rPr lang="en-US" sz="1200" b="1" dirty="0">
                <a:solidFill>
                  <a:prstClr val="black"/>
                </a:solidFill>
                <a:latin typeface="Calibri" panose="020F0502020204030204"/>
                <a:ea typeface="+mn-ea"/>
              </a:rPr>
              <a:t>Cross Curricular Argumentation Guide B </a:t>
            </a:r>
            <a:br>
              <a:rPr lang="en-US" sz="1200" b="1" dirty="0">
                <a:solidFill>
                  <a:prstClr val="black"/>
                </a:solidFill>
                <a:highlight>
                  <a:srgbClr val="FFFF00"/>
                </a:highlight>
                <a:latin typeface="Calibri" panose="020F0502020204030204"/>
                <a:ea typeface="+mn-ea"/>
              </a:rPr>
            </a:br>
            <a:endParaRPr lang="en-US" sz="1200" b="1" dirty="0">
              <a:solidFill>
                <a:prstClr val="black"/>
              </a:solidFill>
              <a:latin typeface="Calibri" panose="020F0502020204030204"/>
              <a:ea typeface="+mn-ea"/>
            </a:endParaRPr>
          </a:p>
        </p:txBody>
      </p:sp>
      <p:graphicFrame>
        <p:nvGraphicFramePr>
          <p:cNvPr id="3" name="Table 2">
            <a:extLst>
              <a:ext uri="{FF2B5EF4-FFF2-40B4-BE49-F238E27FC236}">
                <a16:creationId xmlns:a16="http://schemas.microsoft.com/office/drawing/2014/main" id="{7EF3ABAB-2484-6F46-8E59-34EBAB24264F}"/>
              </a:ext>
            </a:extLst>
          </p:cNvPr>
          <p:cNvGraphicFramePr>
            <a:graphicFrameLocks noGrp="1"/>
          </p:cNvGraphicFramePr>
          <p:nvPr>
            <p:extLst>
              <p:ext uri="{D42A27DB-BD31-4B8C-83A1-F6EECF244321}">
                <p14:modId xmlns:p14="http://schemas.microsoft.com/office/powerpoint/2010/main" val="3061720922"/>
              </p:ext>
            </p:extLst>
          </p:nvPr>
        </p:nvGraphicFramePr>
        <p:xfrm>
          <a:off x="389598" y="615598"/>
          <a:ext cx="8504446" cy="205740"/>
        </p:xfrm>
        <a:graphic>
          <a:graphicData uri="http://schemas.openxmlformats.org/drawingml/2006/table">
            <a:tbl>
              <a:tblPr firstRow="1" bandRow="1">
                <a:tableStyleId>{5940675A-B579-460E-94D1-54222C63F5DA}</a:tableStyleId>
              </a:tblPr>
              <a:tblGrid>
                <a:gridCol w="2313695">
                  <a:extLst>
                    <a:ext uri="{9D8B030D-6E8A-4147-A177-3AD203B41FA5}">
                      <a16:colId xmlns:a16="http://schemas.microsoft.com/office/drawing/2014/main" val="3924947534"/>
                    </a:ext>
                  </a:extLst>
                </a:gridCol>
                <a:gridCol w="1082822">
                  <a:extLst>
                    <a:ext uri="{9D8B030D-6E8A-4147-A177-3AD203B41FA5}">
                      <a16:colId xmlns:a16="http://schemas.microsoft.com/office/drawing/2014/main" val="2370561529"/>
                    </a:ext>
                  </a:extLst>
                </a:gridCol>
                <a:gridCol w="1380868">
                  <a:extLst>
                    <a:ext uri="{9D8B030D-6E8A-4147-A177-3AD203B41FA5}">
                      <a16:colId xmlns:a16="http://schemas.microsoft.com/office/drawing/2014/main" val="964142523"/>
                    </a:ext>
                  </a:extLst>
                </a:gridCol>
                <a:gridCol w="3727061">
                  <a:extLst>
                    <a:ext uri="{9D8B030D-6E8A-4147-A177-3AD203B41FA5}">
                      <a16:colId xmlns:a16="http://schemas.microsoft.com/office/drawing/2014/main" val="709764846"/>
                    </a:ext>
                  </a:extLst>
                </a:gridCol>
              </a:tblGrid>
              <a:tr h="205740">
                <a:tc>
                  <a:txBody>
                    <a:bodyPr/>
                    <a:lstStyle/>
                    <a:p>
                      <a:r>
                        <a:rPr lang="en-US" sz="900" b="1" dirty="0"/>
                        <a:t>Name: </a:t>
                      </a:r>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Date:                                              </a:t>
                      </a:r>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Class:                                                                                                                           </a:t>
                      </a:r>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Topic: Masks prevent spread of a virus.</a:t>
                      </a:r>
                      <a:endParaRPr lang="en-US" sz="1200" b="1" dirty="0"/>
                    </a:p>
                  </a:txBody>
                  <a:tcPr marL="68580" marR="68580" marT="34290" marB="34290">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81740912"/>
                  </a:ext>
                </a:extLst>
              </a:tr>
            </a:tbl>
          </a:graphicData>
        </a:graphic>
      </p:graphicFrame>
      <p:graphicFrame>
        <p:nvGraphicFramePr>
          <p:cNvPr id="4" name="Table 3">
            <a:extLst>
              <a:ext uri="{FF2B5EF4-FFF2-40B4-BE49-F238E27FC236}">
                <a16:creationId xmlns:a16="http://schemas.microsoft.com/office/drawing/2014/main" id="{C33C011E-0675-5D43-8A74-C368E0FED140}"/>
              </a:ext>
            </a:extLst>
          </p:cNvPr>
          <p:cNvGraphicFramePr>
            <a:graphicFrameLocks noGrp="1"/>
          </p:cNvGraphicFramePr>
          <p:nvPr>
            <p:extLst>
              <p:ext uri="{D42A27DB-BD31-4B8C-83A1-F6EECF244321}">
                <p14:modId xmlns:p14="http://schemas.microsoft.com/office/powerpoint/2010/main" val="1210559228"/>
              </p:ext>
            </p:extLst>
          </p:nvPr>
        </p:nvGraphicFramePr>
        <p:xfrm>
          <a:off x="319777" y="906740"/>
          <a:ext cx="8255638" cy="5566494"/>
        </p:xfrm>
        <a:graphic>
          <a:graphicData uri="http://schemas.openxmlformats.org/drawingml/2006/table">
            <a:tbl>
              <a:tblPr firstRow="1" bandRow="1">
                <a:tableStyleId>{2D5ABB26-0587-4C30-8999-92F81FD0307C}</a:tableStyleId>
              </a:tblPr>
              <a:tblGrid>
                <a:gridCol w="3830571">
                  <a:extLst>
                    <a:ext uri="{9D8B030D-6E8A-4147-A177-3AD203B41FA5}">
                      <a16:colId xmlns:a16="http://schemas.microsoft.com/office/drawing/2014/main" val="2751578919"/>
                    </a:ext>
                  </a:extLst>
                </a:gridCol>
                <a:gridCol w="4425067">
                  <a:extLst>
                    <a:ext uri="{9D8B030D-6E8A-4147-A177-3AD203B41FA5}">
                      <a16:colId xmlns:a16="http://schemas.microsoft.com/office/drawing/2014/main" val="412781860"/>
                    </a:ext>
                  </a:extLst>
                </a:gridCol>
              </a:tblGrid>
              <a:tr h="70866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effectLst/>
                          <a:latin typeface="+mn-lt"/>
                          <a:ea typeface="+mn-ea"/>
                          <a:cs typeface="+mn-cs"/>
                        </a:rPr>
                        <a:t>Clarify the claim with any qualifiers, key terms and citations </a:t>
                      </a:r>
                      <a:r>
                        <a:rPr lang="en-US" sz="1100" b="0" i="0" kern="1200" baseline="0" dirty="0">
                          <a:solidFill>
                            <a:schemeClr val="tx1"/>
                          </a:solidFill>
                          <a:effectLst/>
                          <a:latin typeface="+mn-lt"/>
                          <a:ea typeface="+mn-ea"/>
                          <a:cs typeface="+mn-cs"/>
                        </a:rPr>
                        <a:t>(</a:t>
                      </a:r>
                      <a:r>
                        <a:rPr lang="en-US" sz="1100" b="0" i="0" kern="1200" baseline="0" dirty="0">
                          <a:solidFill>
                            <a:schemeClr val="tx1"/>
                          </a:solidFill>
                          <a:effectLst/>
                          <a:highlight>
                            <a:srgbClr val="FFFF00"/>
                          </a:highlight>
                          <a:latin typeface="+mn-lt"/>
                          <a:ea typeface="+mn-ea"/>
                          <a:cs typeface="+mn-cs"/>
                        </a:rPr>
                        <a:t>author, date, source</a:t>
                      </a:r>
                      <a:r>
                        <a:rPr lang="en-US" sz="1100" b="0" i="0" kern="1200" baseline="0" dirty="0">
                          <a:solidFill>
                            <a:schemeClr val="tx1"/>
                          </a:solidFill>
                          <a:effectLst/>
                          <a:latin typeface="+mn-lt"/>
                          <a:ea typeface="+mn-ea"/>
                          <a:cs typeface="+mn-cs"/>
                        </a:rPr>
                        <a:t>). </a:t>
                      </a:r>
                      <a:r>
                        <a:rPr lang="en-US" sz="1100" b="1" i="0" kern="1200" baseline="0" dirty="0">
                          <a:solidFill>
                            <a:schemeClr val="tx1"/>
                          </a:solidFill>
                          <a:effectLst/>
                          <a:latin typeface="+mn-lt"/>
                          <a:ea typeface="+mn-ea"/>
                          <a:cs typeface="+mn-cs"/>
                        </a:rPr>
                        <a:t>Community use of multi-layer cloth masks will prevent spread of a virus. </a:t>
                      </a:r>
                      <a:r>
                        <a:rPr lang="en-US" sz="1100" b="0" i="0" kern="1200" baseline="0" dirty="0">
                          <a:solidFill>
                            <a:schemeClr val="tx1"/>
                          </a:solidFill>
                          <a:effectLst/>
                          <a:latin typeface="+mn-lt"/>
                          <a:ea typeface="+mn-ea"/>
                          <a:cs typeface="+mn-cs"/>
                        </a:rPr>
                        <a:t>The source is the CDC website from 11.10.2020 citing information from 42 scientific studies.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tx1"/>
                          </a:solidFill>
                          <a:effectLst/>
                          <a:latin typeface="+mn-lt"/>
                          <a:ea typeface="+mn-ea"/>
                          <a:cs typeface="+mn-cs"/>
                        </a:rPr>
                        <a:t>CDC – Center for Disease Control and Prevention – a government agency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kern="1200" baseline="0" dirty="0">
                          <a:solidFill>
                            <a:schemeClr val="tx1"/>
                          </a:solidFill>
                          <a:effectLst/>
                          <a:latin typeface="+mn-lt"/>
                          <a:ea typeface="+mn-ea"/>
                          <a:cs typeface="+mn-cs"/>
                        </a:rPr>
                        <a:t>asymptomatic or presymptomatic - </a:t>
                      </a:r>
                      <a:r>
                        <a:rPr kumimoji="0" lang="en-US" sz="1100" b="0" i="0" u="none" strike="noStrike" kern="1200" cap="none" spc="0" normalizeH="0" baseline="0" noProof="0" dirty="0">
                          <a:ln>
                            <a:noFill/>
                          </a:ln>
                          <a:solidFill>
                            <a:srgbClr val="000000"/>
                          </a:solidFill>
                          <a:effectLst/>
                          <a:uLnTx/>
                          <a:uFillTx/>
                          <a:latin typeface="Open Sans"/>
                          <a:ea typeface="+mn-ea"/>
                          <a:cs typeface="+mn-cs"/>
                        </a:rPr>
                        <a:t>infected people who feel well and may be unaware of their ability to infect others</a:t>
                      </a:r>
                      <a:endParaRPr lang="en-US"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3752512458"/>
                  </a:ext>
                </a:extLst>
              </a:tr>
              <a:tr h="2148840">
                <a:tc>
                  <a:txBody>
                    <a:bodyPr/>
                    <a:lstStyle/>
                    <a:p>
                      <a:r>
                        <a:rPr lang="en-US" sz="1100" b="1" kern="1200" dirty="0">
                          <a:solidFill>
                            <a:schemeClr val="tx1"/>
                          </a:solidFill>
                          <a:effectLst/>
                          <a:latin typeface="+mn-lt"/>
                          <a:ea typeface="+mn-ea"/>
                          <a:cs typeface="+mn-cs"/>
                        </a:rPr>
                        <a:t>2. List the evidence </a:t>
                      </a:r>
                      <a:r>
                        <a:rPr lang="en-US" sz="1100" b="0" i="0" kern="1200" baseline="0" dirty="0">
                          <a:solidFill>
                            <a:schemeClr val="tx1"/>
                          </a:solidFill>
                          <a:effectLst/>
                          <a:highlight>
                            <a:srgbClr val="FFFF00"/>
                          </a:highlight>
                          <a:latin typeface="+mn-lt"/>
                          <a:ea typeface="+mn-ea"/>
                          <a:cs typeface="+mn-cs"/>
                        </a:rPr>
                        <a:t>(fact/data, authority, theory, precedent</a:t>
                      </a:r>
                      <a:r>
                        <a:rPr lang="en-US" sz="1100" b="0" i="0" u="none" strike="noStrike" kern="1200" baseline="0" dirty="0">
                          <a:solidFill>
                            <a:schemeClr val="tx1"/>
                          </a:solidFill>
                          <a:effectLst/>
                          <a:latin typeface="+mn-lt"/>
                          <a:ea typeface="+mn-ea"/>
                          <a:cs typeface="+mn-cs"/>
                        </a:rPr>
                        <a:t>).</a:t>
                      </a:r>
                      <a:r>
                        <a:rPr lang="en-US" sz="1100" b="0" i="0" u="sng" kern="1200" baseline="0" dirty="0">
                          <a:solidFill>
                            <a:schemeClr val="tx1"/>
                          </a:solidFill>
                          <a:effectLst/>
                          <a:latin typeface="+mn-lt"/>
                          <a:ea typeface="+mn-ea"/>
                          <a:cs typeface="+mn-cs"/>
                        </a:rPr>
                        <a:t> </a:t>
                      </a:r>
                    </a:p>
                    <a:p>
                      <a:pPr marL="0" indent="0">
                        <a:buFont typeface="Arial" panose="020B0604020202020204" pitchFamily="34" charset="0"/>
                        <a:buNone/>
                      </a:pPr>
                      <a:r>
                        <a:rPr lang="en-US" sz="1100" b="0" i="0" u="none" kern="1200" baseline="0" dirty="0">
                          <a:solidFill>
                            <a:schemeClr val="tx1"/>
                          </a:solidFill>
                          <a:effectLst/>
                          <a:latin typeface="+mn-lt"/>
                          <a:ea typeface="+mn-ea"/>
                          <a:cs typeface="+mn-cs"/>
                        </a:rPr>
                        <a:t>The CDC cited the following data from multiple scientific authorities:</a:t>
                      </a:r>
                    </a:p>
                    <a:p>
                      <a:pPr marL="285750" indent="-285750">
                        <a:buFont typeface="Arial" panose="020B0604020202020204" pitchFamily="34" charset="0"/>
                        <a:buChar char="•"/>
                      </a:pPr>
                      <a:r>
                        <a:rPr lang="en-US" sz="1100" b="0" i="0" dirty="0">
                          <a:solidFill>
                            <a:srgbClr val="000000"/>
                          </a:solidFill>
                          <a:effectLst/>
                          <a:latin typeface="+mn-lt"/>
                        </a:rPr>
                        <a:t>Data from 4 studies showed that multi-layer cloth masks block release of exhaled respiratory particles carrying a virus.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dirty="0">
                        <a:solidFill>
                          <a:srgbClr val="000000"/>
                        </a:solidFill>
                        <a:effectLst/>
                        <a:latin typeface="+mn-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kern="1200" baseline="0" dirty="0">
                          <a:solidFill>
                            <a:srgbClr val="000000"/>
                          </a:solidFill>
                          <a:effectLst/>
                          <a:latin typeface="+mn-lt"/>
                          <a:ea typeface="+mn-ea"/>
                          <a:cs typeface="+mn-cs"/>
                        </a:rPr>
                        <a:t>Data from 2 studies showed that 50% of virus spread is due to </a:t>
                      </a:r>
                      <a:r>
                        <a:rPr lang="en-US" sz="1100" b="0" i="0" dirty="0">
                          <a:solidFill>
                            <a:srgbClr val="000000"/>
                          </a:solidFill>
                          <a:effectLst/>
                          <a:latin typeface="+mn-lt"/>
                        </a:rPr>
                        <a:t>asymptomatic or presymptomatic people.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sng" kern="1200" baseline="0" dirty="0">
                        <a:solidFill>
                          <a:srgbClr val="000000"/>
                        </a:solidFill>
                        <a:effectLst/>
                        <a:latin typeface="+mn-lt"/>
                        <a:ea typeface="+mn-ea"/>
                        <a:cs typeface="+mn-cs"/>
                      </a:endParaRPr>
                    </a:p>
                    <a:p>
                      <a:pPr marL="285750" indent="-285750">
                        <a:buFont typeface="Arial" panose="020B0604020202020204" pitchFamily="34" charset="0"/>
                        <a:buChar char="•"/>
                      </a:pPr>
                      <a:r>
                        <a:rPr lang="en-US" sz="1100" b="0" i="0" u="none" kern="1200" baseline="0" dirty="0">
                          <a:solidFill>
                            <a:srgbClr val="000000"/>
                          </a:solidFill>
                          <a:effectLst/>
                          <a:latin typeface="+mn-lt"/>
                          <a:ea typeface="+mn-ea"/>
                          <a:cs typeface="+mn-cs"/>
                        </a:rPr>
                        <a:t>Data from 14 studies showed that up to 50% of virus particle can be filtered from inhaled air by an effective mask and </a:t>
                      </a:r>
                      <a:r>
                        <a:rPr lang="en-US" sz="1100" b="0" i="0" dirty="0">
                          <a:solidFill>
                            <a:srgbClr val="000000"/>
                          </a:solidFill>
                          <a:effectLst/>
                          <a:latin typeface="+mn-lt"/>
                        </a:rPr>
                        <a:t>1 study showed that some masks materials repel droplets.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t>3. Analyze </a:t>
                      </a:r>
                      <a:r>
                        <a:rPr lang="en-US" sz="1000" b="1" dirty="0"/>
                        <a:t>the</a:t>
                      </a:r>
                      <a:r>
                        <a:rPr lang="en-US" sz="1100" b="1" dirty="0"/>
                        <a:t> reasoning </a:t>
                      </a:r>
                      <a:r>
                        <a:rPr lang="en-US" sz="900" b="0" dirty="0"/>
                        <a:t>(</a:t>
                      </a:r>
                      <a:r>
                        <a:rPr lang="en-US" sz="1100" b="0" i="0" baseline="0" dirty="0">
                          <a:highlight>
                            <a:srgbClr val="FFFF00"/>
                          </a:highlight>
                        </a:rPr>
                        <a:t>cause-effect, correlation, generalization).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baseline="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Since studies show a cause-and-effect relationship between the quality of masks and effectiveness of blocking virus particles, everyone should use a multi-layer cloth mask at minimum to protect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Since studies show a cause-and-effect relationship between virus spread and people who don’t have symptoms, we can generalize that everyone needs to wear a mask to protect others.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Since studies show a cause-and-effect relationship between wearing a mask and the filtering or repelling of virus particles, we can generalize everyone need to wear a mask to protect themselves.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85240325"/>
                  </a:ext>
                </a:extLst>
              </a:tr>
              <a:tr h="59825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t>4. Identify other arguments for or against the claim </a:t>
                      </a:r>
                      <a:r>
                        <a:rPr lang="en-US" sz="1100" b="0" i="0" baseline="0" dirty="0"/>
                        <a:t>(rebuttal, counterargument, corroboration).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dirty="0">
                          <a:solidFill>
                            <a:srgbClr val="000000"/>
                          </a:solidFill>
                          <a:effectLst/>
                          <a:latin typeface="Open Sans"/>
                        </a:rPr>
                        <a:t>A study of an outbreak aboard the USS Theodore Roosevelt aircraft carrier where people work and live close together found that use of face coverings on-board was associated with a 70% reduced risk of getting a virus. This corroborates the claim.</a:t>
                      </a:r>
                      <a:endParaRPr lang="en-US" sz="1100" b="0" i="0" baseline="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2014066073"/>
                  </a:ext>
                </a:extLst>
              </a:tr>
              <a:tr h="1028700">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1" dirty="0"/>
                        <a:t>5. Make judgments  about the quality of evidence </a:t>
                      </a:r>
                      <a:r>
                        <a:rPr lang="en-US" sz="1100" b="0" i="0" baseline="0" dirty="0"/>
                        <a:t>(</a:t>
                      </a:r>
                      <a:r>
                        <a:rPr lang="en-US" sz="1100" b="0" i="0" baseline="0" dirty="0">
                          <a:highlight>
                            <a:srgbClr val="FFFF00"/>
                          </a:highlight>
                        </a:rPr>
                        <a:t>relevant, accurate, adequate, objective), </a:t>
                      </a:r>
                      <a:r>
                        <a:rPr lang="en-US" sz="1100" b="1" i="0" baseline="0" dirty="0"/>
                        <a:t>reasoning </a:t>
                      </a:r>
                      <a:r>
                        <a:rPr lang="en-US" sz="1100" b="0" i="0" baseline="0" dirty="0">
                          <a:highlight>
                            <a:srgbClr val="FFFF00"/>
                          </a:highlight>
                        </a:rPr>
                        <a:t>(type of logic</a:t>
                      </a:r>
                      <a:r>
                        <a:rPr lang="en-US" sz="1100" b="0" i="0" baseline="0" dirty="0"/>
                        <a:t>)</a:t>
                      </a:r>
                      <a:r>
                        <a:rPr lang="en-US" sz="1100" b="1" i="0" baseline="0" dirty="0"/>
                        <a:t>, </a:t>
                      </a:r>
                      <a:r>
                        <a:rPr lang="en-US" sz="1100" b="0" i="0" baseline="0" dirty="0"/>
                        <a:t>and </a:t>
                      </a:r>
                      <a:r>
                        <a:rPr lang="en-US" sz="1100" b="1" i="0" baseline="0" dirty="0"/>
                        <a:t>other arguments.</a:t>
                      </a:r>
                      <a:endParaRPr lang="en-US" sz="1100" b="0" i="0" baseline="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100" b="0" dirty="0">
                          <a:solidFill>
                            <a:schemeClr val="tx1"/>
                          </a:solidFill>
                        </a:rPr>
                        <a:t>The evidence was excellent since the CDC cited data from multiple scientific authorities. The reasoning shows a cause-and-effect relationship between wearing an effective face mask and reducing the spread of an infection.  Since this was true for the studies, we can generalize that mask wearing would protect the public from the spread of a virus.  The USS Theodore Roosevelt case study provides corroboration for the claim.</a:t>
                      </a:r>
                      <a:endParaRPr lang="en-US" sz="1100" b="0" dirty="0">
                        <a:highlight>
                          <a:srgbClr val="C0C0C0"/>
                        </a:highlight>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3750633078"/>
                  </a:ext>
                </a:extLst>
              </a:tr>
              <a:tr h="39708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t>6. State why you accept or reject the claim</a:t>
                      </a:r>
                      <a:r>
                        <a:rPr lang="en-US" sz="1100" b="0" dirty="0"/>
                        <a:t>. </a:t>
                      </a:r>
                      <a:r>
                        <a:rPr lang="en-US" sz="1100" b="0" i="0" baseline="0" dirty="0"/>
                        <a:t>  Based on the excellent scientific evidence that shows a cause-and-effect relationship between mask wearing and preventing the spread of a virus, I accept this claim.</a:t>
                      </a:r>
                      <a:endParaRPr lang="en-US"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2828838658"/>
                  </a:ext>
                </a:extLst>
              </a:tr>
            </a:tbl>
          </a:graphicData>
        </a:graphic>
      </p:graphicFrame>
      <p:sp>
        <p:nvSpPr>
          <p:cNvPr id="5" name="Footer Placeholder 11">
            <a:extLst>
              <a:ext uri="{FF2B5EF4-FFF2-40B4-BE49-F238E27FC236}">
                <a16:creationId xmlns:a16="http://schemas.microsoft.com/office/drawing/2014/main" id="{2F491334-ECB5-0546-AAA4-B1F52797780B}"/>
              </a:ext>
            </a:extLst>
          </p:cNvPr>
          <p:cNvSpPr>
            <a:spLocks noGrp="1"/>
          </p:cNvSpPr>
          <p:nvPr>
            <p:ph type="ftr" sz="quarter" idx="11"/>
          </p:nvPr>
        </p:nvSpPr>
        <p:spPr>
          <a:xfrm>
            <a:off x="6290019" y="6473234"/>
            <a:ext cx="1259586" cy="273844"/>
          </a:xfrm>
        </p:spPr>
        <p:txBody>
          <a:bodyPr/>
          <a:lstStyle/>
          <a:p>
            <a:pPr algn="r" defTabSz="342900" eaLnBrk="1" fontAlgn="auto" hangingPunct="1">
              <a:spcBef>
                <a:spcPts val="0"/>
              </a:spcBef>
              <a:spcAft>
                <a:spcPts val="0"/>
              </a:spcAft>
              <a:defRPr/>
            </a:pPr>
            <a:r>
              <a:rPr lang="en-US" sz="900" dirty="0">
                <a:solidFill>
                  <a:prstClr val="black">
                    <a:tint val="75000"/>
                  </a:prstClr>
                </a:solidFill>
                <a:latin typeface="Calibri" panose="020F0502020204030204"/>
                <a:ea typeface="+mn-ea"/>
              </a:rPr>
              <a:t>© Janis </a:t>
            </a:r>
            <a:r>
              <a:rPr lang="en-US" sz="900" dirty="0" err="1">
                <a:solidFill>
                  <a:prstClr val="black">
                    <a:tint val="75000"/>
                  </a:prstClr>
                </a:solidFill>
                <a:latin typeface="Calibri" panose="020F0502020204030204"/>
                <a:ea typeface="+mn-ea"/>
              </a:rPr>
              <a:t>Bulgren</a:t>
            </a:r>
            <a:r>
              <a:rPr lang="en-US" sz="900" dirty="0">
                <a:solidFill>
                  <a:prstClr val="black">
                    <a:tint val="75000"/>
                  </a:prstClr>
                </a:solidFill>
                <a:latin typeface="Calibri" panose="020F0502020204030204"/>
                <a:ea typeface="+mn-ea"/>
              </a:rPr>
              <a:t> 2020</a:t>
            </a:r>
          </a:p>
        </p:txBody>
      </p:sp>
    </p:spTree>
    <p:extLst>
      <p:ext uri="{BB962C8B-B14F-4D97-AF65-F5344CB8AC3E}">
        <p14:creationId xmlns:p14="http://schemas.microsoft.com/office/powerpoint/2010/main" val="4030336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Number Placeholder 3">
            <a:extLst>
              <a:ext uri="{FF2B5EF4-FFF2-40B4-BE49-F238E27FC236}">
                <a16:creationId xmlns:a16="http://schemas.microsoft.com/office/drawing/2014/main" id="{0F2128A6-E54F-AD45-B936-4BEAACE976C4}"/>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5627C212-1756-2C40-B2DD-21290A9B9CC9}" type="slidenum">
              <a:rPr lang="en-US" altLang="en-US" sz="1000" smtClean="0">
                <a:solidFill>
                  <a:schemeClr val="accent2"/>
                </a:solidFill>
              </a:rPr>
              <a:pPr>
                <a:spcBef>
                  <a:spcPct val="0"/>
                </a:spcBef>
                <a:buFontTx/>
                <a:buNone/>
              </a:pPr>
              <a:t>15</a:t>
            </a:fld>
            <a:endParaRPr lang="en-US" altLang="en-US" sz="1000">
              <a:solidFill>
                <a:schemeClr val="accent2"/>
              </a:solidFill>
            </a:endParaRPr>
          </a:p>
        </p:txBody>
      </p:sp>
      <p:sp>
        <p:nvSpPr>
          <p:cNvPr id="126978" name="Footer Placeholder 4">
            <a:extLst>
              <a:ext uri="{FF2B5EF4-FFF2-40B4-BE49-F238E27FC236}">
                <a16:creationId xmlns:a16="http://schemas.microsoft.com/office/drawing/2014/main" id="{8C91722D-309D-B547-B46B-841E6757D2D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000">
                <a:solidFill>
                  <a:schemeClr val="accent2"/>
                </a:solidFill>
              </a:rPr>
              <a:t>University of Kansas Center for Research on Learning  2019</a:t>
            </a:r>
          </a:p>
        </p:txBody>
      </p:sp>
      <p:sp>
        <p:nvSpPr>
          <p:cNvPr id="126979" name="Rectangle 2">
            <a:extLst>
              <a:ext uri="{FF2B5EF4-FFF2-40B4-BE49-F238E27FC236}">
                <a16:creationId xmlns:a16="http://schemas.microsoft.com/office/drawing/2014/main" id="{6F9DE364-1B9C-794D-B7C3-647ABF8ED8C3}"/>
              </a:ext>
            </a:extLst>
          </p:cNvPr>
          <p:cNvSpPr>
            <a:spLocks noGrp="1" noChangeArrowheads="1"/>
          </p:cNvSpPr>
          <p:nvPr>
            <p:ph type="title"/>
          </p:nvPr>
        </p:nvSpPr>
        <p:spPr>
          <a:xfrm>
            <a:off x="-455532" y="-152400"/>
            <a:ext cx="9525000" cy="2088077"/>
          </a:xfrm>
        </p:spPr>
        <p:txBody>
          <a:bodyPr/>
          <a:lstStyle/>
          <a:p>
            <a:r>
              <a:rPr lang="en-US" b="1" dirty="0">
                <a:ln w="12700">
                  <a:solidFill>
                    <a:schemeClr val="accent1"/>
                  </a:solidFill>
                  <a:prstDash val="solid"/>
                </a:ln>
                <a:solidFill>
                  <a:srgbClr val="C00000"/>
                </a:solidFill>
                <a:effectLst>
                  <a:outerShdw dist="38100" dir="2640000" algn="bl" rotWithShape="0">
                    <a:schemeClr val="accent1"/>
                  </a:outerShdw>
                </a:effectLst>
              </a:rPr>
              <a:t>The </a:t>
            </a:r>
            <a:r>
              <a:rPr lang="en-US" b="1" dirty="0">
                <a:ln w="12700">
                  <a:solidFill>
                    <a:schemeClr val="accent1"/>
                  </a:solidFill>
                  <a:prstDash val="solid"/>
                </a:ln>
                <a:solidFill>
                  <a:srgbClr val="C00000"/>
                </a:solidFill>
                <a:effectLst>
                  <a:outerShdw dist="38100" dir="2640000" algn="bl" rotWithShape="0">
                    <a:schemeClr val="accent1"/>
                  </a:outerShdw>
                </a:effectLst>
                <a:highlight>
                  <a:srgbClr val="FFFF00"/>
                </a:highlight>
              </a:rPr>
              <a:t>Cognitive Reasoning Strategy</a:t>
            </a:r>
            <a:r>
              <a:rPr lang="en-US" b="1" dirty="0">
                <a:ln w="12700">
                  <a:solidFill>
                    <a:schemeClr val="accent1"/>
                  </a:solidFill>
                  <a:prstDash val="solid"/>
                </a:ln>
                <a:solidFill>
                  <a:srgbClr val="C00000"/>
                </a:solidFill>
                <a:effectLst>
                  <a:outerShdw dist="38100" dir="2640000" algn="bl" rotWithShape="0">
                    <a:schemeClr val="accent1"/>
                  </a:outerShdw>
                </a:effectLst>
              </a:rPr>
              <a:t>:</a:t>
            </a:r>
            <a:br>
              <a:rPr lang="en-US" b="1" dirty="0">
                <a:ln w="12700">
                  <a:solidFill>
                    <a:schemeClr val="accent1"/>
                  </a:solidFill>
                  <a:prstDash val="solid"/>
                </a:ln>
                <a:solidFill>
                  <a:srgbClr val="C00000"/>
                </a:solidFill>
                <a:effectLst>
                  <a:outerShdw dist="38100" dir="2640000" algn="bl" rotWithShape="0">
                    <a:schemeClr val="accent1"/>
                  </a:outerShdw>
                </a:effectLst>
              </a:rPr>
            </a:br>
            <a:r>
              <a:rPr lang="en-US" b="1" dirty="0">
                <a:ln w="12700">
                  <a:solidFill>
                    <a:schemeClr val="accent1"/>
                  </a:solidFill>
                  <a:prstDash val="solid"/>
                </a:ln>
                <a:solidFill>
                  <a:srgbClr val="C00000"/>
                </a:solidFill>
                <a:effectLst>
                  <a:outerShdw dist="38100" dir="2640000" algn="bl" rotWithShape="0">
                    <a:schemeClr val="accent1"/>
                  </a:outerShdw>
                </a:effectLst>
              </a:rPr>
              <a:t>CLAIMS </a:t>
            </a:r>
            <a:br>
              <a:rPr lang="en-US" b="1" dirty="0">
                <a:ln w="12700">
                  <a:solidFill>
                    <a:schemeClr val="accent1"/>
                  </a:solidFill>
                  <a:prstDash val="solid"/>
                </a:ln>
                <a:solidFill>
                  <a:srgbClr val="C00000"/>
                </a:solidFill>
                <a:effectLst>
                  <a:outerShdw dist="38100" dir="2640000" algn="bl" rotWithShape="0">
                    <a:schemeClr val="accent1"/>
                  </a:outerShdw>
                </a:effectLst>
              </a:rPr>
            </a:br>
            <a:endParaRPr lang="en-US" altLang="en-US" b="1" dirty="0">
              <a:solidFill>
                <a:srgbClr val="0070C0"/>
              </a:solidFill>
            </a:endParaRPr>
          </a:p>
        </p:txBody>
      </p:sp>
      <p:sp>
        <p:nvSpPr>
          <p:cNvPr id="2" name="Rectangle 1">
            <a:extLst>
              <a:ext uri="{FF2B5EF4-FFF2-40B4-BE49-F238E27FC236}">
                <a16:creationId xmlns:a16="http://schemas.microsoft.com/office/drawing/2014/main" id="{E0C69290-7963-B14D-A649-6E190C397ECC}"/>
              </a:ext>
            </a:extLst>
          </p:cNvPr>
          <p:cNvSpPr/>
          <p:nvPr/>
        </p:nvSpPr>
        <p:spPr>
          <a:xfrm>
            <a:off x="420769" y="1347043"/>
            <a:ext cx="7772399" cy="5078313"/>
          </a:xfrm>
          <a:prstGeom prst="rect">
            <a:avLst/>
          </a:prstGeom>
        </p:spPr>
        <p:txBody>
          <a:bodyPr wrap="square">
            <a:spAutoFit/>
          </a:bodyPr>
          <a:lstStyle/>
          <a:p>
            <a:pPr marL="0" marR="0">
              <a:spcBef>
                <a:spcPts val="0"/>
              </a:spcBef>
              <a:spcAft>
                <a:spcPts val="0"/>
              </a:spcAft>
              <a:tabLst>
                <a:tab pos="2743200" algn="ctr"/>
                <a:tab pos="5486400" algn="r"/>
                <a:tab pos="457200" algn="l"/>
              </a:tabLst>
            </a:pPr>
            <a:r>
              <a:rPr lang="en-US" sz="1800" b="1" dirty="0">
                <a:ea typeface="Calibri" panose="020F0502020204030204" pitchFamily="34" charset="0"/>
                <a:cs typeface="Times New Roman" panose="02020603050405020304" pitchFamily="18" charset="0"/>
              </a:rPr>
              <a:t>Step 1: </a:t>
            </a:r>
            <a:r>
              <a:rPr lang="en-US" b="1" dirty="0">
                <a:solidFill>
                  <a:srgbClr val="0070C0"/>
                </a:solidFill>
                <a:ea typeface="Calibri" panose="020F0502020204030204" pitchFamily="34" charset="0"/>
                <a:cs typeface="Times New Roman" panose="02020603050405020304" pitchFamily="18" charset="0"/>
              </a:rPr>
              <a:t>C</a:t>
            </a:r>
            <a:r>
              <a:rPr lang="en-US" sz="2000" b="1" dirty="0">
                <a:ea typeface="Calibri" panose="020F0502020204030204" pitchFamily="34" charset="0"/>
                <a:cs typeface="Times New Roman" panose="02020603050405020304" pitchFamily="18" charset="0"/>
              </a:rPr>
              <a:t>larify the claim with any qualifier and define key terms</a:t>
            </a:r>
            <a:r>
              <a:rPr lang="en-US" sz="2000" dirty="0">
                <a:ea typeface="Times New Roman" panose="02020603050405020304" pitchFamily="18" charset="0"/>
                <a:cs typeface="Times New Roman" panose="02020603050405020304" pitchFamily="18" charset="0"/>
              </a:rPr>
              <a:t> </a:t>
            </a:r>
            <a:r>
              <a:rPr lang="en-US" sz="1800" dirty="0">
                <a:ea typeface="Times New Roman" panose="02020603050405020304" pitchFamily="18" charset="0"/>
                <a:cs typeface="Times New Roman" panose="02020603050405020304" pitchFamily="18" charset="0"/>
              </a:rPr>
              <a:t>(including </a:t>
            </a:r>
            <a:r>
              <a:rPr lang="en-US" sz="1800" dirty="0">
                <a:ea typeface="Calibri" panose="020F0502020204030204" pitchFamily="34" charset="0"/>
                <a:cs typeface="Times New Roman" panose="02020603050405020304" pitchFamily="18" charset="0"/>
              </a:rPr>
              <a:t>author, date, source, era).</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latin typeface="Times New Roman Bold"/>
                <a:ea typeface="Calibri" panose="020F0502020204030204" pitchFamily="34" charset="0"/>
                <a:cs typeface="Times New Roman" panose="02020603050405020304" pitchFamily="18" charset="0"/>
              </a:rPr>
              <a:t>Step 2: </a:t>
            </a:r>
            <a:r>
              <a:rPr lang="en-US" b="1" dirty="0">
                <a:solidFill>
                  <a:srgbClr val="0070C0"/>
                </a:solidFill>
                <a:latin typeface="Times New Roman Bold"/>
                <a:ea typeface="Calibri" panose="020F0502020204030204" pitchFamily="34" charset="0"/>
                <a:cs typeface="Times New Roman" panose="02020603050405020304" pitchFamily="18" charset="0"/>
              </a:rPr>
              <a:t>L</a:t>
            </a:r>
            <a:r>
              <a:rPr lang="en-US" sz="2000" b="1" dirty="0">
                <a:ea typeface="Calibri" panose="020F0502020204030204" pitchFamily="34" charset="0"/>
                <a:cs typeface="Times New Roman" panose="02020603050405020304" pitchFamily="18" charset="0"/>
              </a:rPr>
              <a:t>ist the evidence </a:t>
            </a:r>
            <a:r>
              <a:rPr lang="en-US" sz="1800" dirty="0">
                <a:ea typeface="Calibri" panose="020F0502020204030204" pitchFamily="34" charset="0"/>
                <a:cs typeface="Times New Roman" panose="02020603050405020304" pitchFamily="18" charset="0"/>
              </a:rPr>
              <a:t>(facts, data, authority, theory, precedent).</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ea typeface="Calibri" panose="020F0502020204030204" pitchFamily="34" charset="0"/>
                <a:cs typeface="Times New Roman" panose="02020603050405020304" pitchFamily="18" charset="0"/>
              </a:rPr>
              <a:t> </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ea typeface="Calibri" panose="020F0502020204030204" pitchFamily="34" charset="0"/>
                <a:cs typeface="Times New Roman" panose="02020603050405020304" pitchFamily="18" charset="0"/>
              </a:rPr>
              <a:t>Step 3: </a:t>
            </a:r>
            <a:r>
              <a:rPr lang="en-US" b="1" dirty="0">
                <a:solidFill>
                  <a:srgbClr val="0070C0"/>
                </a:solidFill>
                <a:ea typeface="Calibri" panose="020F0502020204030204" pitchFamily="34" charset="0"/>
                <a:cs typeface="Times New Roman" panose="02020603050405020304" pitchFamily="18" charset="0"/>
              </a:rPr>
              <a:t>A</a:t>
            </a:r>
            <a:r>
              <a:rPr lang="en-US" sz="2000" b="1" dirty="0">
                <a:solidFill>
                  <a:schemeClr val="tx1"/>
                </a:solidFill>
                <a:ea typeface="Calibri" panose="020F0502020204030204" pitchFamily="34" charset="0"/>
                <a:cs typeface="Times New Roman" panose="02020603050405020304" pitchFamily="18" charset="0"/>
              </a:rPr>
              <a:t>nalyze the reasoning</a:t>
            </a:r>
            <a:r>
              <a:rPr lang="en-US" sz="2000" dirty="0">
                <a:solidFill>
                  <a:schemeClr val="tx1"/>
                </a:solidFill>
                <a:ea typeface="Times New Roman" panose="02020603050405020304" pitchFamily="18" charset="0"/>
                <a:cs typeface="Times New Roman" panose="02020603050405020304" pitchFamily="18" charset="0"/>
              </a:rPr>
              <a:t> </a:t>
            </a:r>
            <a:r>
              <a:rPr lang="en-US" sz="1800" dirty="0">
                <a:ea typeface="Calibri" panose="020F0502020204030204" pitchFamily="34" charset="0"/>
                <a:cs typeface="Times New Roman" panose="02020603050405020304" pitchFamily="18" charset="0"/>
              </a:rPr>
              <a:t>(cause-effect, correlation, generalization).</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ea typeface="Calibri" panose="020F0502020204030204" pitchFamily="34" charset="0"/>
                <a:cs typeface="Times New Roman" panose="02020603050405020304" pitchFamily="18" charset="0"/>
              </a:rPr>
              <a:t> </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 pos="457200" algn="l"/>
              </a:tabLst>
            </a:pPr>
            <a:r>
              <a:rPr lang="en-US" sz="1800" b="1" dirty="0">
                <a:ea typeface="Calibri" panose="020F0502020204030204" pitchFamily="34" charset="0"/>
                <a:cs typeface="Times New Roman" panose="02020603050405020304" pitchFamily="18" charset="0"/>
              </a:rPr>
              <a:t>Step 4: </a:t>
            </a:r>
            <a:r>
              <a:rPr lang="en-US" b="1" dirty="0">
                <a:solidFill>
                  <a:srgbClr val="0070C0"/>
                </a:solidFill>
                <a:ea typeface="Calibri" panose="020F0502020204030204" pitchFamily="34" charset="0"/>
                <a:cs typeface="Times New Roman" panose="02020603050405020304" pitchFamily="18" charset="0"/>
              </a:rPr>
              <a:t>I</a:t>
            </a:r>
            <a:r>
              <a:rPr lang="en-US" sz="1800" b="1" dirty="0">
                <a:solidFill>
                  <a:schemeClr val="tx1"/>
                </a:solidFill>
                <a:ea typeface="Calibri" panose="020F0502020204030204" pitchFamily="34" charset="0"/>
                <a:cs typeface="Times New Roman" panose="02020603050405020304" pitchFamily="18" charset="0"/>
              </a:rPr>
              <a:t>dentify other arguments for or against the claim</a:t>
            </a:r>
            <a:r>
              <a:rPr lang="en-US" sz="1800" b="1" dirty="0">
                <a:solidFill>
                  <a:schemeClr val="tx1"/>
                </a:solidFill>
                <a:ea typeface="Times New Roman" panose="02020603050405020304" pitchFamily="18" charset="0"/>
                <a:cs typeface="Times New Roman" panose="02020603050405020304" pitchFamily="18" charset="0"/>
              </a:rPr>
              <a:t> </a:t>
            </a:r>
            <a:r>
              <a:rPr lang="en-US" sz="1800" dirty="0">
                <a:ea typeface="Calibri" panose="020F0502020204030204" pitchFamily="34" charset="0"/>
                <a:cs typeface="Times New Roman" panose="02020603050405020304" pitchFamily="18" charset="0"/>
              </a:rPr>
              <a:t>(rebuttal, counterargument, corroboration).</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ea typeface="Calibri" panose="020F0502020204030204" pitchFamily="34" charset="0"/>
                <a:cs typeface="Times New Roman" panose="02020603050405020304" pitchFamily="18" charset="0"/>
              </a:rPr>
              <a:t> </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 pos="457200" algn="l"/>
              </a:tabLst>
            </a:pPr>
            <a:r>
              <a:rPr lang="en-US" sz="1800" b="1" dirty="0">
                <a:ea typeface="Calibri" panose="020F0502020204030204" pitchFamily="34" charset="0"/>
                <a:cs typeface="Times New Roman" panose="02020603050405020304" pitchFamily="18" charset="0"/>
              </a:rPr>
              <a:t>Step 5: </a:t>
            </a:r>
            <a:r>
              <a:rPr lang="en-US" b="1" dirty="0">
                <a:solidFill>
                  <a:srgbClr val="0070C0"/>
                </a:solidFill>
                <a:ea typeface="Calibri" panose="020F0502020204030204" pitchFamily="34" charset="0"/>
                <a:cs typeface="Times New Roman" panose="02020603050405020304" pitchFamily="18" charset="0"/>
              </a:rPr>
              <a:t>M</a:t>
            </a:r>
            <a:r>
              <a:rPr lang="en-US" sz="2000" b="1" dirty="0">
                <a:ea typeface="Calibri" panose="020F0502020204030204" pitchFamily="34" charset="0"/>
                <a:cs typeface="Times New Roman" panose="02020603050405020304" pitchFamily="18" charset="0"/>
              </a:rPr>
              <a:t>ake a judgment about quality of evidence </a:t>
            </a:r>
            <a:r>
              <a:rPr lang="en-US" sz="1800" dirty="0">
                <a:ea typeface="Calibri" panose="020F0502020204030204" pitchFamily="34" charset="0"/>
                <a:cs typeface="Times New Roman" panose="02020603050405020304" pitchFamily="18" charset="0"/>
              </a:rPr>
              <a:t>(accurate, adequate, objective, relevant), </a:t>
            </a:r>
            <a:r>
              <a:rPr lang="en-US" sz="1800" b="1" dirty="0">
                <a:ea typeface="Calibri" panose="020F0502020204030204" pitchFamily="34" charset="0"/>
                <a:cs typeface="Times New Roman" panose="02020603050405020304" pitchFamily="18" charset="0"/>
              </a:rPr>
              <a:t>reasoning</a:t>
            </a:r>
            <a:r>
              <a:rPr lang="en-US" sz="1800" dirty="0">
                <a:ea typeface="Calibri" panose="020F0502020204030204" pitchFamily="34" charset="0"/>
                <a:cs typeface="Times New Roman" panose="02020603050405020304" pitchFamily="18" charset="0"/>
              </a:rPr>
              <a:t> (type of reasoning), </a:t>
            </a:r>
            <a:r>
              <a:rPr lang="en-US" sz="1800" b="1" dirty="0">
                <a:ea typeface="Calibri" panose="020F0502020204030204" pitchFamily="34" charset="0"/>
                <a:cs typeface="Times New Roman" panose="02020603050405020304" pitchFamily="18" charset="0"/>
              </a:rPr>
              <a:t>and other arguments</a:t>
            </a:r>
            <a:r>
              <a:rPr lang="en-US" sz="1800" dirty="0">
                <a:ea typeface="Calibri" panose="020F0502020204030204" pitchFamily="34" charset="0"/>
                <a:cs typeface="Times New Roman" panose="02020603050405020304" pitchFamily="18" charset="0"/>
              </a:rPr>
              <a:t>. </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dirty="0">
                <a:ea typeface="Calibri" panose="020F0502020204030204" pitchFamily="34" charset="0"/>
                <a:cs typeface="Times New Roman" panose="02020603050405020304" pitchFamily="18" charset="0"/>
              </a:rPr>
              <a:t> </a:t>
            </a:r>
            <a:endParaRPr lang="en-US" sz="18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ea typeface="Calibri" panose="020F0502020204030204" pitchFamily="34" charset="0"/>
                <a:cs typeface="Times New Roman" panose="02020603050405020304" pitchFamily="18" charset="0"/>
              </a:rPr>
              <a:t>Step 6: </a:t>
            </a:r>
            <a:r>
              <a:rPr lang="en-US" b="1" dirty="0">
                <a:solidFill>
                  <a:srgbClr val="0070C0"/>
                </a:solidFill>
                <a:ea typeface="Calibri" panose="020F0502020204030204" pitchFamily="34" charset="0"/>
                <a:cs typeface="Times New Roman" panose="02020603050405020304" pitchFamily="18" charset="0"/>
              </a:rPr>
              <a:t>S</a:t>
            </a:r>
            <a:r>
              <a:rPr lang="en-US" sz="2000" b="1" dirty="0">
                <a:ea typeface="Calibri" panose="020F0502020204030204" pitchFamily="34" charset="0"/>
                <a:cs typeface="Times New Roman" panose="02020603050405020304" pitchFamily="18" charset="0"/>
              </a:rPr>
              <a:t>tate why you accept or reject the claim.</a:t>
            </a:r>
            <a:endParaRPr lang="en-US" sz="2000" b="1" dirty="0">
              <a:latin typeface="Times New Roman Bold"/>
              <a:ea typeface="Calibri" panose="020F0502020204030204" pitchFamily="34" charset="0"/>
              <a:cs typeface="Times New Roman" panose="02020603050405020304" pitchFamily="18" charset="0"/>
            </a:endParaRPr>
          </a:p>
          <a:p>
            <a:pPr marL="0" marR="0">
              <a:spcBef>
                <a:spcPts val="0"/>
              </a:spcBef>
              <a:spcAft>
                <a:spcPts val="0"/>
              </a:spcAft>
              <a:tabLst>
                <a:tab pos="2743200" algn="ctr"/>
                <a:tab pos="5486400" algn="r"/>
              </a:tabLst>
            </a:pPr>
            <a:r>
              <a:rPr lang="en-US" sz="1800" b="1" dirty="0">
                <a:ea typeface="Calibri" panose="020F0502020204030204" pitchFamily="34" charset="0"/>
                <a:cs typeface="Times New Roman" panose="02020603050405020304" pitchFamily="18" charset="0"/>
              </a:rPr>
              <a:t> </a:t>
            </a:r>
            <a:endParaRPr lang="en-US" sz="1800" dirty="0">
              <a:ea typeface="Times New Roman" panose="02020603050405020304" pitchFamily="18" charset="0"/>
            </a:endParaRPr>
          </a:p>
          <a:p>
            <a:pPr algn="ctr"/>
            <a:r>
              <a:rPr lang="en-US" sz="1800" b="1" dirty="0">
                <a:ea typeface="Times New Roman" panose="02020603050405020304" pitchFamily="18" charset="0"/>
              </a:rPr>
              <a:t>Acronym: CLAIMS</a:t>
            </a:r>
            <a:r>
              <a:rPr lang="en-US" sz="1800" dirty="0"/>
              <a:t> </a:t>
            </a:r>
          </a:p>
        </p:txBody>
      </p:sp>
      <p:sp>
        <p:nvSpPr>
          <p:cNvPr id="6" name="Rectangle 5">
            <a:extLst>
              <a:ext uri="{FF2B5EF4-FFF2-40B4-BE49-F238E27FC236}">
                <a16:creationId xmlns:a16="http://schemas.microsoft.com/office/drawing/2014/main" id="{D753884A-96CF-F644-8E34-3E936908F92C}"/>
              </a:ext>
            </a:extLst>
          </p:cNvPr>
          <p:cNvSpPr/>
          <p:nvPr/>
        </p:nvSpPr>
        <p:spPr>
          <a:xfrm>
            <a:off x="5875434" y="6396573"/>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Number Placeholder 3">
            <a:extLst>
              <a:ext uri="{FF2B5EF4-FFF2-40B4-BE49-F238E27FC236}">
                <a16:creationId xmlns:a16="http://schemas.microsoft.com/office/drawing/2014/main" id="{3E8D0BD7-6994-C346-B8EE-5D08055988FF}"/>
              </a:ext>
            </a:extLst>
          </p:cNvPr>
          <p:cNvSpPr>
            <a:spLocks noGrp="1"/>
          </p:cNvSpPr>
          <p:nvPr>
            <p:ph type="sldNum" sz="quarter" idx="10"/>
          </p:nvPr>
        </p:nvSpPr>
        <p:spPr>
          <a:xfrm>
            <a:off x="4572000" y="6587704"/>
            <a:ext cx="588962"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6BD8C585-8B27-1A4D-9A22-85F8641BA2BE}" type="slidenum">
              <a:rPr lang="en-US" altLang="en-US" sz="1000" smtClean="0">
                <a:solidFill>
                  <a:schemeClr val="bg1"/>
                </a:solidFill>
              </a:rPr>
              <a:pPr>
                <a:spcBef>
                  <a:spcPct val="0"/>
                </a:spcBef>
                <a:buFontTx/>
                <a:buNone/>
              </a:pPr>
              <a:t>16</a:t>
            </a:fld>
            <a:endParaRPr lang="en-US" altLang="en-US" sz="1000" dirty="0">
              <a:solidFill>
                <a:schemeClr val="bg1"/>
              </a:solidFill>
            </a:endParaRPr>
          </a:p>
        </p:txBody>
      </p:sp>
      <p:sp>
        <p:nvSpPr>
          <p:cNvPr id="98307" name="Rectangle 4">
            <a:extLst>
              <a:ext uri="{FF2B5EF4-FFF2-40B4-BE49-F238E27FC236}">
                <a16:creationId xmlns:a16="http://schemas.microsoft.com/office/drawing/2014/main" id="{5EC1BC6A-C171-AF4E-A676-63241E5B95DE}"/>
              </a:ext>
            </a:extLst>
          </p:cNvPr>
          <p:cNvSpPr>
            <a:spLocks noGrp="1" noChangeArrowheads="1"/>
          </p:cNvSpPr>
          <p:nvPr>
            <p:ph type="title"/>
          </p:nvPr>
        </p:nvSpPr>
        <p:spPr/>
        <p:txBody>
          <a:bodyPr/>
          <a:lstStyle/>
          <a:p>
            <a:pPr eaLnBrk="1" hangingPunct="1"/>
            <a:br>
              <a:rPr lang="en-US" dirty="0"/>
            </a:br>
            <a:endParaRPr lang="en-US" altLang="en-US" dirty="0"/>
          </a:p>
        </p:txBody>
      </p:sp>
      <p:sp>
        <p:nvSpPr>
          <p:cNvPr id="98308" name="Rectangle 5">
            <a:extLst>
              <a:ext uri="{FF2B5EF4-FFF2-40B4-BE49-F238E27FC236}">
                <a16:creationId xmlns:a16="http://schemas.microsoft.com/office/drawing/2014/main" id="{6D11D317-244A-A64C-8398-80E14F4F3131}"/>
              </a:ext>
            </a:extLst>
          </p:cNvPr>
          <p:cNvSpPr>
            <a:spLocks noGrp="1" noChangeArrowheads="1"/>
          </p:cNvSpPr>
          <p:nvPr>
            <p:ph type="body" idx="1"/>
          </p:nvPr>
        </p:nvSpPr>
        <p:spPr>
          <a:xfrm>
            <a:off x="782638" y="1384300"/>
            <a:ext cx="7772400" cy="4953000"/>
          </a:xfrm>
        </p:spPr>
        <p:txBody>
          <a:bodyPr/>
          <a:lstStyle/>
          <a:p>
            <a:pPr eaLnBrk="1" hangingPunct="1">
              <a:lnSpc>
                <a:spcPct val="120000"/>
              </a:lnSpc>
              <a:spcBef>
                <a:spcPct val="50000"/>
              </a:spcBef>
            </a:pPr>
            <a:r>
              <a:rPr lang="en-US" sz="2400" b="1" dirty="0">
                <a:ln w="6600">
                  <a:solidFill>
                    <a:schemeClr val="tx1"/>
                  </a:solidFill>
                  <a:prstDash val="solid"/>
                </a:ln>
                <a:solidFill>
                  <a:srgbClr val="971B2F"/>
                </a:solidFill>
              </a:rPr>
              <a:t>Cue</a:t>
            </a:r>
            <a:r>
              <a:rPr lang="en-US" altLang="en-US" sz="2200" dirty="0">
                <a:solidFill>
                  <a:srgbClr val="000000"/>
                </a:solidFill>
              </a:rPr>
              <a:t> - Introduces the </a:t>
            </a:r>
            <a:r>
              <a:rPr lang="en-US" altLang="en-US" sz="2200" dirty="0">
                <a:solidFill>
                  <a:srgbClr val="0070C0"/>
                </a:solidFill>
              </a:rPr>
              <a:t>Cross Curricular Guide </a:t>
            </a:r>
            <a:r>
              <a:rPr lang="en-US" altLang="en-US" sz="2200" dirty="0">
                <a:solidFill>
                  <a:srgbClr val="000000"/>
                </a:solidFill>
              </a:rPr>
              <a:t>and explains expectations for student participation.</a:t>
            </a:r>
          </a:p>
          <a:p>
            <a:pPr eaLnBrk="1" hangingPunct="1">
              <a:lnSpc>
                <a:spcPct val="120000"/>
              </a:lnSpc>
              <a:spcBef>
                <a:spcPct val="50000"/>
              </a:spcBef>
            </a:pPr>
            <a:r>
              <a:rPr lang="en-US" sz="2400" b="1" dirty="0">
                <a:ln w="6600">
                  <a:solidFill>
                    <a:schemeClr val="tx1"/>
                  </a:solidFill>
                  <a:prstDash val="solid"/>
                </a:ln>
                <a:solidFill>
                  <a:srgbClr val="971B2F"/>
                </a:solidFill>
              </a:rPr>
              <a:t>Do</a:t>
            </a:r>
            <a:r>
              <a:rPr lang="en-US" sz="2400" b="1" dirty="0">
                <a:ln w="6600">
                  <a:solidFill>
                    <a:schemeClr val="accent2"/>
                  </a:solidFill>
                  <a:prstDash val="solid"/>
                </a:ln>
                <a:solidFill>
                  <a:srgbClr val="FF0000"/>
                </a:solidFill>
                <a:effectLst>
                  <a:outerShdw dist="38100" dir="2700000" algn="tl" rotWithShape="0">
                    <a:schemeClr val="accent2"/>
                  </a:outerShdw>
                </a:effectLst>
              </a:rPr>
              <a:t> </a:t>
            </a:r>
            <a:r>
              <a:rPr lang="en-US" altLang="en-US" sz="2200" dirty="0">
                <a:solidFill>
                  <a:srgbClr val="000000"/>
                </a:solidFill>
              </a:rPr>
              <a:t>- Teacher and class collaboratively construct the device using the Strategy steps cued by </a:t>
            </a:r>
            <a:r>
              <a:rPr lang="en-US" altLang="en-US" sz="2200" dirty="0">
                <a:solidFill>
                  <a:srgbClr val="0070C0"/>
                </a:solidFill>
              </a:rPr>
              <a:t>CLAIMS</a:t>
            </a:r>
            <a:r>
              <a:rPr lang="en-US" altLang="en-US" sz="2200" dirty="0">
                <a:solidFill>
                  <a:srgbClr val="000000"/>
                </a:solidFill>
              </a:rPr>
              <a:t>.</a:t>
            </a:r>
          </a:p>
          <a:p>
            <a:pPr eaLnBrk="1" hangingPunct="1">
              <a:lnSpc>
                <a:spcPct val="120000"/>
              </a:lnSpc>
              <a:spcBef>
                <a:spcPct val="50000"/>
              </a:spcBef>
            </a:pPr>
            <a:r>
              <a:rPr lang="en-US" sz="2400" b="1" dirty="0">
                <a:ln w="6600">
                  <a:solidFill>
                    <a:schemeClr val="tx1"/>
                  </a:solidFill>
                  <a:prstDash val="solid"/>
                </a:ln>
                <a:solidFill>
                  <a:srgbClr val="971B2F"/>
                </a:solidFill>
              </a:rPr>
              <a:t>Review</a:t>
            </a:r>
            <a:r>
              <a:rPr lang="en-US" sz="2400" b="1" dirty="0">
                <a:ln w="6600">
                  <a:solidFill>
                    <a:schemeClr val="accent2"/>
                  </a:solidFill>
                  <a:prstDash val="solid"/>
                </a:ln>
                <a:solidFill>
                  <a:srgbClr val="FF0000"/>
                </a:solidFill>
                <a:effectLst>
                  <a:outerShdw dist="38100" dir="2700000" algn="tl" rotWithShape="0">
                    <a:schemeClr val="accent2"/>
                  </a:outerShdw>
                </a:effectLst>
              </a:rPr>
              <a:t> </a:t>
            </a:r>
            <a:r>
              <a:rPr lang="en-US" altLang="en-US" sz="2200" dirty="0">
                <a:solidFill>
                  <a:srgbClr val="000000"/>
                </a:solidFill>
              </a:rPr>
              <a:t>– Confirm </a:t>
            </a:r>
          </a:p>
          <a:p>
            <a:pPr eaLnBrk="1" hangingPunct="1">
              <a:spcBef>
                <a:spcPct val="50000"/>
              </a:spcBef>
            </a:pPr>
            <a:r>
              <a:rPr lang="en-US" altLang="en-US" sz="2200" dirty="0">
                <a:solidFill>
                  <a:srgbClr val="0051BA"/>
                </a:solidFill>
              </a:rPr>
              <a:t>knowledge</a:t>
            </a:r>
            <a:r>
              <a:rPr lang="en-US" altLang="en-US" sz="2200" dirty="0">
                <a:solidFill>
                  <a:srgbClr val="000000"/>
                </a:solidFill>
              </a:rPr>
              <a:t> gained from using the Guide, </a:t>
            </a:r>
          </a:p>
          <a:p>
            <a:pPr eaLnBrk="1" hangingPunct="1">
              <a:spcBef>
                <a:spcPct val="50000"/>
              </a:spcBef>
            </a:pPr>
            <a:r>
              <a:rPr lang="en-US" altLang="en-US" sz="2200" dirty="0">
                <a:solidFill>
                  <a:srgbClr val="0051BA"/>
                </a:solidFill>
              </a:rPr>
              <a:t>process</a:t>
            </a:r>
            <a:r>
              <a:rPr lang="en-US" altLang="en-US" sz="2200" dirty="0">
                <a:solidFill>
                  <a:srgbClr val="000000"/>
                </a:solidFill>
              </a:rPr>
              <a:t> and steps of using the guide, and</a:t>
            </a:r>
          </a:p>
          <a:p>
            <a:pPr eaLnBrk="1" hangingPunct="1">
              <a:spcBef>
                <a:spcPct val="50000"/>
              </a:spcBef>
            </a:pPr>
            <a:r>
              <a:rPr lang="en-US" altLang="en-US" sz="2200" dirty="0">
                <a:solidFill>
                  <a:srgbClr val="0051BA"/>
                </a:solidFill>
              </a:rPr>
              <a:t>generalization</a:t>
            </a:r>
            <a:r>
              <a:rPr lang="en-US" altLang="en-US" sz="2200" dirty="0">
                <a:solidFill>
                  <a:srgbClr val="000000"/>
                </a:solidFill>
              </a:rPr>
              <a:t> of use of the strategy</a:t>
            </a:r>
          </a:p>
        </p:txBody>
      </p:sp>
      <p:sp>
        <p:nvSpPr>
          <p:cNvPr id="2" name="Rectangle 1">
            <a:extLst>
              <a:ext uri="{FF2B5EF4-FFF2-40B4-BE49-F238E27FC236}">
                <a16:creationId xmlns:a16="http://schemas.microsoft.com/office/drawing/2014/main" id="{56A15575-E728-DB44-B7DF-C8385385EE9D}"/>
              </a:ext>
            </a:extLst>
          </p:cNvPr>
          <p:cNvSpPr/>
          <p:nvPr/>
        </p:nvSpPr>
        <p:spPr>
          <a:xfrm>
            <a:off x="119499" y="-458926"/>
            <a:ext cx="8905002" cy="1815882"/>
          </a:xfrm>
          <a:prstGeom prst="rect">
            <a:avLst/>
          </a:prstGeom>
        </p:spPr>
        <p:txBody>
          <a:bodyPr wrap="square">
            <a:spAutoFit/>
          </a:bodyPr>
          <a:lstStyle/>
          <a:p>
            <a:pPr algn="ctr"/>
            <a:r>
              <a:rPr lang="en-US" sz="3600" b="1" dirty="0">
                <a:ln w="12700">
                  <a:solidFill>
                    <a:schemeClr val="accent1"/>
                  </a:solidFill>
                  <a:prstDash val="solid"/>
                </a:ln>
                <a:solidFill>
                  <a:srgbClr val="C00000"/>
                </a:solidFill>
                <a:effectLst>
                  <a:outerShdw dist="38100" dir="2640000" algn="bl" rotWithShape="0">
                    <a:schemeClr val="accent1"/>
                  </a:outerShdw>
                </a:effectLst>
              </a:rPr>
              <a:t> </a:t>
            </a:r>
          </a:p>
          <a:p>
            <a:pPr algn="ctr"/>
            <a:r>
              <a:rPr lang="en-US" sz="4000" b="1" dirty="0">
                <a:ln w="12700">
                  <a:solidFill>
                    <a:schemeClr val="accent1"/>
                  </a:solidFill>
                  <a:prstDash val="solid"/>
                </a:ln>
                <a:solidFill>
                  <a:srgbClr val="C00000"/>
                </a:solidFill>
                <a:effectLst>
                  <a:outerShdw dist="38100" dir="2640000" algn="bl" rotWithShape="0">
                    <a:schemeClr val="accent1"/>
                  </a:outerShdw>
                </a:effectLst>
                <a:highlight>
                  <a:srgbClr val="FFFF00"/>
                </a:highlight>
              </a:rPr>
              <a:t>Instructional Procedures:</a:t>
            </a:r>
          </a:p>
          <a:p>
            <a:r>
              <a:rPr lang="en-US" sz="3200" b="1" dirty="0">
                <a:ln w="6600">
                  <a:solidFill>
                    <a:schemeClr val="tx1"/>
                  </a:solidFill>
                  <a:prstDash val="solid"/>
                </a:ln>
                <a:solidFill>
                  <a:srgbClr val="971B2F"/>
                </a:solidFill>
                <a:effectLst>
                  <a:outerShdw dist="50800" dir="2640000" algn="ctr" rotWithShape="0">
                    <a:schemeClr val="tx1">
                      <a:alpha val="65000"/>
                    </a:schemeClr>
                  </a:outerShdw>
                </a:effectLst>
                <a:latin typeface="+mj-lt"/>
              </a:rPr>
              <a:t>The Cue-Do-Review Instructional Sequence </a:t>
            </a:r>
            <a:endParaRPr lang="en-US" sz="3200" dirty="0">
              <a:ln>
                <a:solidFill>
                  <a:schemeClr val="tx1"/>
                </a:solidFill>
              </a:ln>
              <a:solidFill>
                <a:srgbClr val="971B2F"/>
              </a:solidFill>
              <a:effectLst>
                <a:outerShdw dist="50800" dir="2640000" algn="ctr" rotWithShape="0">
                  <a:schemeClr val="tx1">
                    <a:alpha val="65000"/>
                  </a:schemeClr>
                </a:outerShdw>
              </a:effectLst>
              <a:latin typeface="+mj-lt"/>
            </a:endParaRPr>
          </a:p>
        </p:txBody>
      </p:sp>
      <p:pic>
        <p:nvPicPr>
          <p:cNvPr id="7" name="Picture 6">
            <a:extLst>
              <a:ext uri="{FF2B5EF4-FFF2-40B4-BE49-F238E27FC236}">
                <a16:creationId xmlns:a16="http://schemas.microsoft.com/office/drawing/2014/main" id="{6F35C1C7-54D5-2D4E-A1F5-6035FB6A45BD}"/>
              </a:ext>
            </a:extLst>
          </p:cNvPr>
          <p:cNvPicPr>
            <a:picLocks noChangeAspect="1"/>
          </p:cNvPicPr>
          <p:nvPr/>
        </p:nvPicPr>
        <p:blipFill>
          <a:blip r:embed="rId3"/>
          <a:stretch>
            <a:fillRect/>
          </a:stretch>
        </p:blipFill>
        <p:spPr>
          <a:xfrm>
            <a:off x="33652" y="6271950"/>
            <a:ext cx="2315688" cy="473936"/>
          </a:xfrm>
          <a:prstGeom prst="rect">
            <a:avLst/>
          </a:prstGeom>
        </p:spPr>
      </p:pic>
      <p:sp>
        <p:nvSpPr>
          <p:cNvPr id="8" name="Rectangle 7">
            <a:extLst>
              <a:ext uri="{FF2B5EF4-FFF2-40B4-BE49-F238E27FC236}">
                <a16:creationId xmlns:a16="http://schemas.microsoft.com/office/drawing/2014/main" id="{4C6F172F-A18C-4D45-A2AB-6824B20750C5}"/>
              </a:ext>
            </a:extLst>
          </p:cNvPr>
          <p:cNvSpPr/>
          <p:nvPr/>
        </p:nvSpPr>
        <p:spPr>
          <a:xfrm>
            <a:off x="5298242" y="6326094"/>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extLst>
      <p:ext uri="{BB962C8B-B14F-4D97-AF65-F5344CB8AC3E}">
        <p14:creationId xmlns:p14="http://schemas.microsoft.com/office/powerpoint/2010/main" val="3303997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94177-5297-A74B-B4EE-99FBC14CCC66}"/>
              </a:ext>
            </a:extLst>
          </p:cNvPr>
          <p:cNvSpPr>
            <a:spLocks noGrp="1"/>
          </p:cNvSpPr>
          <p:nvPr>
            <p:ph type="title"/>
          </p:nvPr>
        </p:nvSpPr>
        <p:spPr/>
        <p:txBody>
          <a:bodyPr/>
          <a:lstStyle/>
          <a:p>
            <a:r>
              <a:rPr lang="en-US" dirty="0"/>
              <a:t>HOTR CADRE Questions</a:t>
            </a:r>
          </a:p>
        </p:txBody>
      </p:sp>
      <p:sp>
        <p:nvSpPr>
          <p:cNvPr id="3" name="Content Placeholder 2">
            <a:extLst>
              <a:ext uri="{FF2B5EF4-FFF2-40B4-BE49-F238E27FC236}">
                <a16:creationId xmlns:a16="http://schemas.microsoft.com/office/drawing/2014/main" id="{6F7372E1-B03B-384E-A47F-F0BBF94AB7B1}"/>
              </a:ext>
            </a:extLst>
          </p:cNvPr>
          <p:cNvSpPr>
            <a:spLocks noGrp="1"/>
          </p:cNvSpPr>
          <p:nvPr>
            <p:ph idx="1"/>
          </p:nvPr>
        </p:nvSpPr>
        <p:spPr/>
        <p:txBody>
          <a:bodyPr/>
          <a:lstStyle/>
          <a:p>
            <a:pPr marL="0" indent="0">
              <a:buNone/>
            </a:pPr>
            <a:r>
              <a:rPr lang="en-US" dirty="0"/>
              <a:t>As you go through these slides and consider how you and other </a:t>
            </a:r>
            <a:r>
              <a:rPr lang="en-US" dirty="0" err="1"/>
              <a:t>PDers</a:t>
            </a:r>
            <a:r>
              <a:rPr lang="en-US" dirty="0"/>
              <a:t> will use them, consider:</a:t>
            </a:r>
          </a:p>
          <a:p>
            <a:pPr marL="0" indent="0">
              <a:buNone/>
            </a:pPr>
            <a:endParaRPr lang="en-US" dirty="0"/>
          </a:p>
          <a:p>
            <a:pPr marL="514350" indent="-514350">
              <a:buAutoNum type="arabicPeriod"/>
            </a:pPr>
            <a:r>
              <a:rPr lang="en-US" b="1" i="1" dirty="0"/>
              <a:t>When, where and how </a:t>
            </a:r>
            <a:r>
              <a:rPr lang="en-US" dirty="0"/>
              <a:t>would you use these slides with teachers?</a:t>
            </a:r>
          </a:p>
          <a:p>
            <a:pPr marL="514350" indent="-514350">
              <a:buAutoNum type="arabicPeriod"/>
            </a:pPr>
            <a:r>
              <a:rPr lang="en-US" dirty="0"/>
              <a:t>What </a:t>
            </a:r>
            <a:r>
              <a:rPr lang="en-US" b="1" i="1" dirty="0"/>
              <a:t>activities</a:t>
            </a:r>
            <a:r>
              <a:rPr lang="en-US" dirty="0"/>
              <a:t> would be useful to insert (and where)?</a:t>
            </a:r>
          </a:p>
          <a:p>
            <a:pPr marL="514350" indent="-514350">
              <a:buAutoNum type="arabicPeriod"/>
            </a:pPr>
            <a:r>
              <a:rPr lang="en-US" dirty="0"/>
              <a:t>Provide feedback on the </a:t>
            </a:r>
            <a:r>
              <a:rPr lang="en-US" b="1" i="1" dirty="0"/>
              <a:t>flow and sequence </a:t>
            </a:r>
            <a:r>
              <a:rPr lang="en-US" dirty="0"/>
              <a:t>of the slides (and recommendations)</a:t>
            </a:r>
          </a:p>
        </p:txBody>
      </p:sp>
      <p:sp>
        <p:nvSpPr>
          <p:cNvPr id="4" name="Slide Number Placeholder 3">
            <a:extLst>
              <a:ext uri="{FF2B5EF4-FFF2-40B4-BE49-F238E27FC236}">
                <a16:creationId xmlns:a16="http://schemas.microsoft.com/office/drawing/2014/main" id="{78162D73-53FE-2348-B401-766EBE99923F}"/>
              </a:ext>
            </a:extLst>
          </p:cNvPr>
          <p:cNvSpPr>
            <a:spLocks noGrp="1"/>
          </p:cNvSpPr>
          <p:nvPr>
            <p:ph type="sldNum" sz="quarter" idx="10"/>
          </p:nvPr>
        </p:nvSpPr>
        <p:spPr/>
        <p:txBody>
          <a:bodyPr/>
          <a:lstStyle/>
          <a:p>
            <a:pPr>
              <a:defRPr/>
            </a:pPr>
            <a:fld id="{17098659-408A-F140-A3A9-DBA57AC6AD73}" type="slidenum">
              <a:rPr lang="en-US" altLang="en-US" smtClean="0"/>
              <a:pPr>
                <a:defRPr/>
              </a:pPr>
              <a:t>2</a:t>
            </a:fld>
            <a:endParaRPr lang="en-US" altLang="en-US"/>
          </a:p>
        </p:txBody>
      </p:sp>
      <p:sp>
        <p:nvSpPr>
          <p:cNvPr id="5" name="Footer Placeholder 4">
            <a:extLst>
              <a:ext uri="{FF2B5EF4-FFF2-40B4-BE49-F238E27FC236}">
                <a16:creationId xmlns:a16="http://schemas.microsoft.com/office/drawing/2014/main" id="{839AE33B-B122-DD4A-9E71-E9CF2241CE38}"/>
              </a:ext>
            </a:extLst>
          </p:cNvPr>
          <p:cNvSpPr>
            <a:spLocks noGrp="1"/>
          </p:cNvSpPr>
          <p:nvPr>
            <p:ph type="ftr" sz="quarter" idx="11"/>
          </p:nvPr>
        </p:nvSpPr>
        <p:spPr/>
        <p:txBody>
          <a:bodyPr/>
          <a:lstStyle/>
          <a:p>
            <a:pPr>
              <a:defRPr/>
            </a:pPr>
            <a:r>
              <a:rPr lang="en-US"/>
              <a:t>University of Kansas Center for Research on Learning  2019</a:t>
            </a:r>
          </a:p>
        </p:txBody>
      </p:sp>
    </p:spTree>
    <p:extLst>
      <p:ext uri="{BB962C8B-B14F-4D97-AF65-F5344CB8AC3E}">
        <p14:creationId xmlns:p14="http://schemas.microsoft.com/office/powerpoint/2010/main" val="246389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2D33DE-FEDA-4F49-BE0F-858B18332B11}"/>
              </a:ext>
            </a:extLst>
          </p:cNvPr>
          <p:cNvSpPr txBox="1"/>
          <p:nvPr/>
        </p:nvSpPr>
        <p:spPr>
          <a:xfrm>
            <a:off x="1293576" y="405639"/>
            <a:ext cx="6556848" cy="461665"/>
          </a:xfrm>
          <a:prstGeom prst="rect">
            <a:avLst/>
          </a:prstGeom>
          <a:noFill/>
        </p:spPr>
        <p:txBody>
          <a:bodyPr wrap="square">
            <a:spAutoFit/>
          </a:bodyPr>
          <a:lstStyle/>
          <a:p>
            <a:pPr algn="ctr">
              <a:defRPr/>
            </a:pPr>
            <a:r>
              <a:rPr lang="en-US" sz="1200" b="1" dirty="0"/>
              <a:t>Cross-Curricular Argumentation Guide A</a:t>
            </a:r>
          </a:p>
          <a:p>
            <a:pPr algn="ctr">
              <a:defRPr/>
            </a:pPr>
            <a:endParaRPr lang="en-US" sz="1200" b="1" dirty="0"/>
          </a:p>
        </p:txBody>
      </p:sp>
      <p:graphicFrame>
        <p:nvGraphicFramePr>
          <p:cNvPr id="3" name="Table 2">
            <a:extLst>
              <a:ext uri="{FF2B5EF4-FFF2-40B4-BE49-F238E27FC236}">
                <a16:creationId xmlns:a16="http://schemas.microsoft.com/office/drawing/2014/main" id="{1B01A4E8-EB81-9541-B2B3-457115B697C7}"/>
              </a:ext>
            </a:extLst>
          </p:cNvPr>
          <p:cNvGraphicFramePr>
            <a:graphicFrameLocks noGrp="1"/>
          </p:cNvGraphicFramePr>
          <p:nvPr/>
        </p:nvGraphicFramePr>
        <p:xfrm>
          <a:off x="397083" y="949589"/>
          <a:ext cx="8505825" cy="205210"/>
        </p:xfrm>
        <a:graphic>
          <a:graphicData uri="http://schemas.openxmlformats.org/drawingml/2006/table">
            <a:tbl>
              <a:tblPr firstRow="1" bandRow="1">
                <a:tableStyleId>{5940675A-B579-460E-94D1-54222C63F5DA}</a:tableStyleId>
              </a:tblPr>
              <a:tblGrid>
                <a:gridCol w="2314070">
                  <a:extLst>
                    <a:ext uri="{9D8B030D-6E8A-4147-A177-3AD203B41FA5}">
                      <a16:colId xmlns:a16="http://schemas.microsoft.com/office/drawing/2014/main" val="20000"/>
                    </a:ext>
                  </a:extLst>
                </a:gridCol>
                <a:gridCol w="1082998">
                  <a:extLst>
                    <a:ext uri="{9D8B030D-6E8A-4147-A177-3AD203B41FA5}">
                      <a16:colId xmlns:a16="http://schemas.microsoft.com/office/drawing/2014/main" val="20001"/>
                    </a:ext>
                  </a:extLst>
                </a:gridCol>
                <a:gridCol w="1381092">
                  <a:extLst>
                    <a:ext uri="{9D8B030D-6E8A-4147-A177-3AD203B41FA5}">
                      <a16:colId xmlns:a16="http://schemas.microsoft.com/office/drawing/2014/main" val="20002"/>
                    </a:ext>
                  </a:extLst>
                </a:gridCol>
                <a:gridCol w="3727665">
                  <a:extLst>
                    <a:ext uri="{9D8B030D-6E8A-4147-A177-3AD203B41FA5}">
                      <a16:colId xmlns:a16="http://schemas.microsoft.com/office/drawing/2014/main" val="20003"/>
                    </a:ext>
                  </a:extLst>
                </a:gridCol>
              </a:tblGrid>
              <a:tr h="0">
                <a:tc>
                  <a:txBody>
                    <a:bodyPr/>
                    <a:lstStyle/>
                    <a:p>
                      <a:r>
                        <a:rPr lang="en-US" sz="900" b="1" dirty="0"/>
                        <a:t>Name: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Date: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Class: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Topic:</a:t>
                      </a:r>
                      <a:endParaRPr lang="en-US" sz="1200" b="1" dirty="0"/>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4" name="Table 3">
            <a:extLst>
              <a:ext uri="{FF2B5EF4-FFF2-40B4-BE49-F238E27FC236}">
                <a16:creationId xmlns:a16="http://schemas.microsoft.com/office/drawing/2014/main" id="{21145CE4-6E16-1340-AD9D-FF3338EF120A}"/>
              </a:ext>
            </a:extLst>
          </p:cNvPr>
          <p:cNvGraphicFramePr>
            <a:graphicFrameLocks noGrp="1"/>
          </p:cNvGraphicFramePr>
          <p:nvPr/>
        </p:nvGraphicFramePr>
        <p:xfrm>
          <a:off x="414088" y="1237084"/>
          <a:ext cx="8376818" cy="4405140"/>
        </p:xfrm>
        <a:graphic>
          <a:graphicData uri="http://schemas.openxmlformats.org/drawingml/2006/table">
            <a:tbl>
              <a:tblPr firstRow="1" bandRow="1">
                <a:tableStyleId>{2D5ABB26-0587-4C30-8999-92F81FD0307C}</a:tableStyleId>
              </a:tblPr>
              <a:tblGrid>
                <a:gridCol w="3838680">
                  <a:extLst>
                    <a:ext uri="{9D8B030D-6E8A-4147-A177-3AD203B41FA5}">
                      <a16:colId xmlns:a16="http://schemas.microsoft.com/office/drawing/2014/main" val="20000"/>
                    </a:ext>
                  </a:extLst>
                </a:gridCol>
                <a:gridCol w="4538138">
                  <a:extLst>
                    <a:ext uri="{9D8B030D-6E8A-4147-A177-3AD203B41FA5}">
                      <a16:colId xmlns:a16="http://schemas.microsoft.com/office/drawing/2014/main" val="20001"/>
                    </a:ext>
                  </a:extLst>
                </a:gridCol>
              </a:tblGrid>
              <a:tr h="37124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effectLst/>
                          <a:latin typeface="+mn-lt"/>
                          <a:ea typeface="+mn-ea"/>
                          <a:cs typeface="+mn-cs"/>
                        </a:rPr>
                        <a:t>1. Clarify the </a:t>
                      </a:r>
                      <a:r>
                        <a:rPr lang="en-US" sz="1600" b="1" kern="1200" dirty="0">
                          <a:solidFill>
                            <a:schemeClr val="tx1"/>
                          </a:solidFill>
                          <a:effectLst/>
                          <a:latin typeface="+mn-lt"/>
                          <a:ea typeface="+mn-ea"/>
                          <a:cs typeface="+mn-cs"/>
                        </a:rPr>
                        <a:t>claim</a:t>
                      </a:r>
                      <a:r>
                        <a:rPr lang="en-US" sz="900" b="1" kern="1200" dirty="0">
                          <a:solidFill>
                            <a:schemeClr val="tx1"/>
                          </a:solidFill>
                          <a:effectLst/>
                          <a:latin typeface="+mn-lt"/>
                          <a:ea typeface="+mn-ea"/>
                          <a:cs typeface="+mn-cs"/>
                        </a:rPr>
                        <a:t> with any </a:t>
                      </a:r>
                      <a:r>
                        <a:rPr lang="en-US" sz="1600" b="1" kern="1200" dirty="0">
                          <a:solidFill>
                            <a:schemeClr val="tx1"/>
                          </a:solidFill>
                          <a:effectLst/>
                          <a:latin typeface="+mn-lt"/>
                          <a:ea typeface="+mn-ea"/>
                          <a:cs typeface="+mn-cs"/>
                        </a:rPr>
                        <a:t>qualifier</a:t>
                      </a:r>
                      <a:r>
                        <a:rPr lang="en-US" sz="900" b="1" kern="1200" dirty="0">
                          <a:solidFill>
                            <a:schemeClr val="tx1"/>
                          </a:solidFill>
                          <a:effectLst/>
                          <a:latin typeface="+mn-lt"/>
                          <a:ea typeface="+mn-ea"/>
                          <a:cs typeface="+mn-cs"/>
                        </a:rPr>
                        <a:t> and </a:t>
                      </a:r>
                      <a:r>
                        <a:rPr lang="en-US" sz="1600" b="1" kern="1200" dirty="0">
                          <a:solidFill>
                            <a:schemeClr val="tx1"/>
                          </a:solidFill>
                          <a:effectLst/>
                          <a:latin typeface="+mn-lt"/>
                          <a:ea typeface="+mn-ea"/>
                          <a:cs typeface="+mn-cs"/>
                        </a:rPr>
                        <a:t>define key terms</a:t>
                      </a:r>
                      <a:r>
                        <a:rPr lang="en-US" sz="900" b="1" kern="1200" dirty="0">
                          <a:solidFill>
                            <a:schemeClr val="tx1"/>
                          </a:solidFill>
                          <a:effectLst/>
                          <a:latin typeface="+mn-lt"/>
                          <a:ea typeface="+mn-ea"/>
                          <a:cs typeface="+mn-cs"/>
                        </a:rPr>
                        <a:t>.</a:t>
                      </a: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2179669">
                <a:tc>
                  <a:txBody>
                    <a:bodyPr/>
                    <a:lstStyle/>
                    <a:p>
                      <a:r>
                        <a:rPr lang="en-US" sz="900" b="1" kern="1200" dirty="0">
                          <a:solidFill>
                            <a:schemeClr val="tx1"/>
                          </a:solidFill>
                          <a:effectLst/>
                          <a:latin typeface="+mn-lt"/>
                          <a:ea typeface="+mn-ea"/>
                          <a:cs typeface="+mn-cs"/>
                        </a:rPr>
                        <a:t>2. List the </a:t>
                      </a:r>
                      <a:r>
                        <a:rPr lang="en-US" sz="1600" b="1" kern="1200" dirty="0">
                          <a:solidFill>
                            <a:schemeClr val="tx1"/>
                          </a:solidFill>
                          <a:effectLst/>
                          <a:latin typeface="+mn-lt"/>
                          <a:ea typeface="+mn-ea"/>
                          <a:cs typeface="+mn-cs"/>
                        </a:rPr>
                        <a:t>evidence</a:t>
                      </a:r>
                      <a:r>
                        <a:rPr lang="en-US" sz="900" b="1" i="0" kern="1200" baseline="0" dirty="0">
                          <a:solidFill>
                            <a:schemeClr val="tx1"/>
                          </a:solidFill>
                          <a:effectLst/>
                          <a:latin typeface="+mn-lt"/>
                          <a:ea typeface="+mn-ea"/>
                          <a:cs typeface="+mn-cs"/>
                        </a:rPr>
                        <a:t>.</a:t>
                      </a:r>
                    </a:p>
                    <a:p>
                      <a:endParaRPr lang="en-US" sz="900" b="1" i="0" u="sng" kern="1200" baseline="0" dirty="0">
                        <a:solidFill>
                          <a:schemeClr val="tx1"/>
                        </a:solidFill>
                        <a:effectLst/>
                        <a:latin typeface="+mn-lt"/>
                        <a:ea typeface="+mn-ea"/>
                        <a:cs typeface="+mn-cs"/>
                      </a:endParaRPr>
                    </a:p>
                    <a:p>
                      <a:endParaRPr lang="en-US" sz="900" b="1" i="0" u="sng"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3. Analyze the</a:t>
                      </a:r>
                      <a:r>
                        <a:rPr lang="en-US" sz="1600" b="1" dirty="0"/>
                        <a:t> reasoning</a:t>
                      </a:r>
                      <a:r>
                        <a:rPr lang="en-US" sz="900" b="1" i="0" baseline="0" dirty="0"/>
                        <a:t>.</a:t>
                      </a:r>
                      <a:endParaRPr lang="en-US" sz="9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58953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4. Identify </a:t>
                      </a:r>
                      <a:r>
                        <a:rPr lang="en-US" sz="1600" b="1" dirty="0"/>
                        <a:t>other arguments </a:t>
                      </a:r>
                      <a:r>
                        <a:rPr lang="en-US" sz="900" b="1" dirty="0"/>
                        <a:t>for or against the claim</a:t>
                      </a:r>
                      <a:r>
                        <a:rPr lang="en-US" sz="900" b="1" i="0"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 </a:t>
                      </a:r>
                      <a:endParaRPr lang="en-US" sz="1100" b="0"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0002"/>
                  </a:ext>
                </a:extLst>
              </a:tr>
              <a:tr h="693370">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900" b="1" dirty="0"/>
                        <a:t>5. Make a </a:t>
                      </a:r>
                      <a:r>
                        <a:rPr lang="en-US" sz="1600" b="1" dirty="0"/>
                        <a:t>judgment</a:t>
                      </a:r>
                      <a:r>
                        <a:rPr lang="en-US" sz="900" b="1" dirty="0"/>
                        <a:t> about the quality of evidence</a:t>
                      </a:r>
                      <a:r>
                        <a:rPr lang="en-US" sz="900" b="1" i="0" baseline="0" dirty="0"/>
                        <a:t>, the reasoning, and other arguments.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1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3"/>
                  </a:ext>
                </a:extLst>
              </a:tr>
              <a:tr h="57131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6. State why you </a:t>
                      </a:r>
                      <a:r>
                        <a:rPr lang="en-US" sz="1400" b="1" dirty="0"/>
                        <a:t>accept or reject </a:t>
                      </a:r>
                      <a:r>
                        <a:rPr lang="en-US" sz="900" b="1" dirty="0"/>
                        <a:t>the claim. </a:t>
                      </a:r>
                      <a:endParaRPr lang="en-US" sz="900" b="0" i="0"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31767" name="Footer Placeholder 11">
            <a:extLst>
              <a:ext uri="{FF2B5EF4-FFF2-40B4-BE49-F238E27FC236}">
                <a16:creationId xmlns:a16="http://schemas.microsoft.com/office/drawing/2014/main" id="{0BA442ED-5612-194D-8929-A809CC1F1467}"/>
              </a:ext>
            </a:extLst>
          </p:cNvPr>
          <p:cNvSpPr>
            <a:spLocks noGrp="1" noChangeArrowheads="1"/>
          </p:cNvSpPr>
          <p:nvPr>
            <p:ph type="ftr" sz="quarter" idx="4294967295"/>
          </p:nvPr>
        </p:nvSpPr>
        <p:spPr>
          <a:xfrm>
            <a:off x="7421937" y="5642225"/>
            <a:ext cx="1260475" cy="2746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r">
              <a:spcBef>
                <a:spcPct val="0"/>
              </a:spcBef>
              <a:buFontTx/>
              <a:buNone/>
            </a:pPr>
            <a:r>
              <a:rPr lang="en-US" altLang="en-US" sz="1000" dirty="0">
                <a:solidFill>
                  <a:srgbClr val="85898A"/>
                </a:solidFill>
              </a:rPr>
              <a:t>© J. </a:t>
            </a:r>
            <a:r>
              <a:rPr lang="en-US" altLang="en-US" sz="1000" dirty="0" err="1">
                <a:solidFill>
                  <a:srgbClr val="85898A"/>
                </a:solidFill>
              </a:rPr>
              <a:t>Bulgren</a:t>
            </a:r>
            <a:r>
              <a:rPr lang="en-US" altLang="en-US" sz="1000" dirty="0">
                <a:solidFill>
                  <a:srgbClr val="85898A"/>
                </a:solidFill>
              </a:rPr>
              <a:t> 2021</a:t>
            </a:r>
          </a:p>
        </p:txBody>
      </p:sp>
      <p:pic>
        <p:nvPicPr>
          <p:cNvPr id="6" name="Picture 5">
            <a:extLst>
              <a:ext uri="{FF2B5EF4-FFF2-40B4-BE49-F238E27FC236}">
                <a16:creationId xmlns:a16="http://schemas.microsoft.com/office/drawing/2014/main" id="{D53CE00A-DA60-CC46-BDB8-08283EB9B10C}"/>
              </a:ext>
            </a:extLst>
          </p:cNvPr>
          <p:cNvPicPr>
            <a:picLocks noChangeAspect="1"/>
          </p:cNvPicPr>
          <p:nvPr/>
        </p:nvPicPr>
        <p:blipFill>
          <a:blip r:embed="rId3"/>
          <a:stretch>
            <a:fillRect/>
          </a:stretch>
        </p:blipFill>
        <p:spPr>
          <a:xfrm>
            <a:off x="33652" y="6271950"/>
            <a:ext cx="2315688" cy="473936"/>
          </a:xfrm>
          <a:prstGeom prst="rect">
            <a:avLst/>
          </a:prstGeom>
        </p:spPr>
      </p:pic>
      <p:sp>
        <p:nvSpPr>
          <p:cNvPr id="7" name="Slide Number Placeholder 3">
            <a:extLst>
              <a:ext uri="{FF2B5EF4-FFF2-40B4-BE49-F238E27FC236}">
                <a16:creationId xmlns:a16="http://schemas.microsoft.com/office/drawing/2014/main" id="{92D9CCA3-BA7C-1446-8407-07AEC81BBA88}"/>
              </a:ext>
            </a:extLst>
          </p:cNvPr>
          <p:cNvSpPr>
            <a:spLocks noGrp="1"/>
          </p:cNvSpPr>
          <p:nvPr>
            <p:ph type="sldNum" sz="quarter" idx="10"/>
          </p:nvPr>
        </p:nvSpPr>
        <p:spPr>
          <a:xfrm>
            <a:off x="4572000" y="6593486"/>
            <a:ext cx="665018"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0049290-8554-2947-A638-AA7103BF4E22}" type="slidenum">
              <a:rPr lang="en-US" altLang="en-US" sz="1000" smtClean="0">
                <a:solidFill>
                  <a:schemeClr val="bg1"/>
                </a:solidFill>
              </a:rPr>
              <a:pPr>
                <a:spcBef>
                  <a:spcPct val="0"/>
                </a:spcBef>
                <a:buFontTx/>
                <a:buNone/>
              </a:pPr>
              <a:t>3</a:t>
            </a:fld>
            <a:endParaRPr lang="en-US" altLang="en-US" sz="10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9394" name="Footer Placeholder 1">
            <a:extLst>
              <a:ext uri="{FF2B5EF4-FFF2-40B4-BE49-F238E27FC236}">
                <a16:creationId xmlns:a16="http://schemas.microsoft.com/office/drawing/2014/main" id="{61562C92-FC02-3546-9EE9-AFD8A3F9E355}"/>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000">
                <a:solidFill>
                  <a:schemeClr val="accent2"/>
                </a:solidFill>
              </a:rPr>
              <a:t>University of Kansas Center for Research on Learning  2019</a:t>
            </a:r>
          </a:p>
        </p:txBody>
      </p:sp>
      <p:sp>
        <p:nvSpPr>
          <p:cNvPr id="59395" name="Slide Number Placeholder 2">
            <a:extLst>
              <a:ext uri="{FF2B5EF4-FFF2-40B4-BE49-F238E27FC236}">
                <a16:creationId xmlns:a16="http://schemas.microsoft.com/office/drawing/2014/main" id="{273E7C52-BFD7-7A4F-9A16-0AB656A15714}"/>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F8AB43E8-E740-8745-B023-ACBCE5F8FEA4}" type="slidenum">
              <a:rPr lang="en-US" altLang="en-US" sz="1000" smtClean="0">
                <a:solidFill>
                  <a:schemeClr val="accent2"/>
                </a:solidFill>
              </a:rPr>
              <a:pPr>
                <a:spcBef>
                  <a:spcPct val="0"/>
                </a:spcBef>
                <a:buFontTx/>
                <a:buNone/>
              </a:pPr>
              <a:t>4</a:t>
            </a:fld>
            <a:endParaRPr lang="en-US" altLang="en-US" sz="1000">
              <a:solidFill>
                <a:schemeClr val="accent2"/>
              </a:solidFill>
            </a:endParaRPr>
          </a:p>
        </p:txBody>
      </p:sp>
      <p:sp>
        <p:nvSpPr>
          <p:cNvPr id="2" name="Rectangle 1">
            <a:extLst>
              <a:ext uri="{FF2B5EF4-FFF2-40B4-BE49-F238E27FC236}">
                <a16:creationId xmlns:a16="http://schemas.microsoft.com/office/drawing/2014/main" id="{77217A34-72D3-BE42-A9C6-F77FC4EC58BF}"/>
              </a:ext>
            </a:extLst>
          </p:cNvPr>
          <p:cNvSpPr/>
          <p:nvPr/>
        </p:nvSpPr>
        <p:spPr>
          <a:xfrm>
            <a:off x="592852" y="2914022"/>
            <a:ext cx="7877907" cy="2677656"/>
          </a:xfrm>
          <a:prstGeom prst="rect">
            <a:avLst/>
          </a:prstGeom>
        </p:spPr>
        <p:txBody>
          <a:bodyPr wrap="square">
            <a:spAutoFit/>
          </a:bodyPr>
          <a:lstStyle/>
          <a:p>
            <a:pPr marL="0" marR="0">
              <a:spcBef>
                <a:spcPts val="0"/>
              </a:spcBef>
              <a:spcAft>
                <a:spcPts val="0"/>
              </a:spcAft>
            </a:pPr>
            <a:r>
              <a:rPr lang="en-US" sz="2800" b="1" dirty="0">
                <a:ea typeface="Calibri" panose="020F0502020204030204" pitchFamily="34" charset="0"/>
                <a:cs typeface="Times New Roman" panose="02020603050405020304" pitchFamily="18" charset="0"/>
              </a:rPr>
              <a:t>Argument:</a:t>
            </a:r>
            <a:r>
              <a:rPr lang="en-US" sz="2800" dirty="0">
                <a:ea typeface="Calibri" panose="020F0502020204030204" pitchFamily="34" charset="0"/>
                <a:cs typeface="Times New Roman" panose="02020603050405020304" pitchFamily="18" charset="0"/>
              </a:rPr>
              <a:t> a claim backed by reasons that are supported by evidence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a typeface="Calibri" panose="020F0502020204030204" pitchFamily="34"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a typeface="Calibri" panose="020F0502020204030204" pitchFamily="34" charset="0"/>
                <a:cs typeface="Times New Roman" panose="02020603050405020304" pitchFamily="18" charset="0"/>
              </a:rPr>
              <a:t>Argumentation:</a:t>
            </a:r>
            <a:r>
              <a:rPr lang="en-US" sz="2800" dirty="0">
                <a:ea typeface="Calibri" panose="020F0502020204030204" pitchFamily="34" charset="0"/>
                <a:cs typeface="Times New Roman" panose="02020603050405020304" pitchFamily="18" charset="0"/>
              </a:rPr>
              <a:t> the process of making a claim, presenting evidence, and producing reasons why the evidence supports the acceptance of the claim</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FBCFD547-CA0B-8D44-B732-9F43ABC0FD92}"/>
              </a:ext>
            </a:extLst>
          </p:cNvPr>
          <p:cNvSpPr/>
          <p:nvPr/>
        </p:nvSpPr>
        <p:spPr>
          <a:xfrm>
            <a:off x="1132950" y="585113"/>
            <a:ext cx="6797710" cy="1815882"/>
          </a:xfrm>
          <a:prstGeom prst="rect">
            <a:avLst/>
          </a:prstGeom>
        </p:spPr>
        <p:txBody>
          <a:bodyPr wrap="square">
            <a:spAutoFit/>
          </a:bodyPr>
          <a:lstStyle/>
          <a:p>
            <a:pPr algn="ctr"/>
            <a:r>
              <a:rPr lang="en-U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The Heart of </a:t>
            </a:r>
          </a:p>
          <a:p>
            <a:pPr algn="ctr"/>
            <a:r>
              <a:rPr lang="en-U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Teaching Cross-Curricular Argumentation: understanding arguments and argumentation</a:t>
            </a:r>
          </a:p>
        </p:txBody>
      </p:sp>
      <p:sp>
        <p:nvSpPr>
          <p:cNvPr id="6" name="Rectangle 5">
            <a:extLst>
              <a:ext uri="{FF2B5EF4-FFF2-40B4-BE49-F238E27FC236}">
                <a16:creationId xmlns:a16="http://schemas.microsoft.com/office/drawing/2014/main" id="{74122721-3631-5F44-B747-3E814D09298D}"/>
              </a:ext>
            </a:extLst>
          </p:cNvPr>
          <p:cNvSpPr/>
          <p:nvPr/>
        </p:nvSpPr>
        <p:spPr>
          <a:xfrm>
            <a:off x="7726005" y="6186923"/>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9394" name="Footer Placeholder 1">
            <a:extLst>
              <a:ext uri="{FF2B5EF4-FFF2-40B4-BE49-F238E27FC236}">
                <a16:creationId xmlns:a16="http://schemas.microsoft.com/office/drawing/2014/main" id="{61562C92-FC02-3546-9EE9-AFD8A3F9E355}"/>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000">
                <a:solidFill>
                  <a:schemeClr val="accent2"/>
                </a:solidFill>
              </a:rPr>
              <a:t>University of Kansas Center for Research on Learning  2019</a:t>
            </a:r>
          </a:p>
        </p:txBody>
      </p:sp>
      <p:sp>
        <p:nvSpPr>
          <p:cNvPr id="59395" name="Slide Number Placeholder 2">
            <a:extLst>
              <a:ext uri="{FF2B5EF4-FFF2-40B4-BE49-F238E27FC236}">
                <a16:creationId xmlns:a16="http://schemas.microsoft.com/office/drawing/2014/main" id="{273E7C52-BFD7-7A4F-9A16-0AB656A15714}"/>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F8AB43E8-E740-8745-B023-ACBCE5F8FEA4}" type="slidenum">
              <a:rPr lang="en-US" altLang="en-US" sz="1000" smtClean="0">
                <a:solidFill>
                  <a:schemeClr val="accent2"/>
                </a:solidFill>
              </a:rPr>
              <a:pPr>
                <a:spcBef>
                  <a:spcPct val="0"/>
                </a:spcBef>
                <a:buFontTx/>
                <a:buNone/>
              </a:pPr>
              <a:t>5</a:t>
            </a:fld>
            <a:endParaRPr lang="en-US" altLang="en-US" sz="1000">
              <a:solidFill>
                <a:schemeClr val="accent2"/>
              </a:solidFill>
            </a:endParaRPr>
          </a:p>
        </p:txBody>
      </p:sp>
      <p:sp>
        <p:nvSpPr>
          <p:cNvPr id="3" name="Rectangle 2">
            <a:extLst>
              <a:ext uri="{FF2B5EF4-FFF2-40B4-BE49-F238E27FC236}">
                <a16:creationId xmlns:a16="http://schemas.microsoft.com/office/drawing/2014/main" id="{FBCFD547-CA0B-8D44-B732-9F43ABC0FD92}"/>
              </a:ext>
            </a:extLst>
          </p:cNvPr>
          <p:cNvSpPr/>
          <p:nvPr/>
        </p:nvSpPr>
        <p:spPr>
          <a:xfrm>
            <a:off x="592852" y="466359"/>
            <a:ext cx="8088010" cy="2277547"/>
          </a:xfrm>
          <a:prstGeom prst="rect">
            <a:avLst/>
          </a:prstGeom>
        </p:spPr>
        <p:txBody>
          <a:bodyPr wrap="square">
            <a:spAutoFit/>
          </a:bodyPr>
          <a:lstStyle/>
          <a:p>
            <a:pPr algn="ctr"/>
            <a:r>
              <a:rPr lang="en-US" sz="3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The Cross-Curricular Argumentation Routine contains three main components.</a:t>
            </a:r>
          </a:p>
          <a:p>
            <a:pPr algn="ctr"/>
            <a:endParaRPr lang="en-U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4" name="TextBox 3">
            <a:extLst>
              <a:ext uri="{FF2B5EF4-FFF2-40B4-BE49-F238E27FC236}">
                <a16:creationId xmlns:a16="http://schemas.microsoft.com/office/drawing/2014/main" id="{9AD41F61-FF87-4A46-AEFF-8D81410FE27A}"/>
              </a:ext>
            </a:extLst>
          </p:cNvPr>
          <p:cNvSpPr txBox="1"/>
          <p:nvPr/>
        </p:nvSpPr>
        <p:spPr>
          <a:xfrm>
            <a:off x="1273629" y="2521328"/>
            <a:ext cx="6894098" cy="4647426"/>
          </a:xfrm>
          <a:prstGeom prst="rect">
            <a:avLst/>
          </a:prstGeom>
          <a:noFill/>
        </p:spPr>
        <p:txBody>
          <a:bodyPr wrap="square" rtlCol="0">
            <a:spAutoFit/>
          </a:bodyPr>
          <a:lstStyle/>
          <a:p>
            <a:pPr algn="ctr"/>
            <a:r>
              <a:rPr lang="en-US" sz="4000" dirty="0">
                <a:solidFill>
                  <a:srgbClr val="C00000"/>
                </a:solidFill>
              </a:rPr>
              <a:t>Two Visual Devices: Graphics/Guides</a:t>
            </a:r>
          </a:p>
          <a:p>
            <a:pPr algn="ctr"/>
            <a:endParaRPr lang="en-US" sz="4000" dirty="0">
              <a:solidFill>
                <a:srgbClr val="C00000"/>
              </a:solidFill>
            </a:endParaRPr>
          </a:p>
          <a:p>
            <a:pPr algn="ctr"/>
            <a:r>
              <a:rPr lang="en-US" sz="4000" dirty="0">
                <a:solidFill>
                  <a:srgbClr val="C00000"/>
                </a:solidFill>
              </a:rPr>
              <a:t>A Cognitive Reasoning Strategy</a:t>
            </a:r>
          </a:p>
          <a:p>
            <a:pPr algn="ctr"/>
            <a:endParaRPr lang="en-US" sz="4000" dirty="0">
              <a:solidFill>
                <a:srgbClr val="C00000"/>
              </a:solidFill>
            </a:endParaRPr>
          </a:p>
          <a:p>
            <a:pPr algn="ctr"/>
            <a:r>
              <a:rPr lang="en-US" sz="4000" dirty="0">
                <a:solidFill>
                  <a:srgbClr val="C00000"/>
                </a:solidFill>
              </a:rPr>
              <a:t>Instructional Procedures</a:t>
            </a:r>
          </a:p>
          <a:p>
            <a:endParaRPr lang="en-US" sz="3200" dirty="0">
              <a:solidFill>
                <a:schemeClr val="accent1">
                  <a:lumMod val="50000"/>
                </a:schemeClr>
              </a:solidFill>
            </a:endParaRPr>
          </a:p>
          <a:p>
            <a:endParaRPr lang="en-US" dirty="0"/>
          </a:p>
        </p:txBody>
      </p:sp>
      <p:sp>
        <p:nvSpPr>
          <p:cNvPr id="6" name="Rectangle 5">
            <a:extLst>
              <a:ext uri="{FF2B5EF4-FFF2-40B4-BE49-F238E27FC236}">
                <a16:creationId xmlns:a16="http://schemas.microsoft.com/office/drawing/2014/main" id="{426F57AC-FFB7-D74F-9C68-2B87E64A308A}"/>
              </a:ext>
            </a:extLst>
          </p:cNvPr>
          <p:cNvSpPr/>
          <p:nvPr/>
        </p:nvSpPr>
        <p:spPr>
          <a:xfrm>
            <a:off x="7726005" y="6186923"/>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extLst>
      <p:ext uri="{BB962C8B-B14F-4D97-AF65-F5344CB8AC3E}">
        <p14:creationId xmlns:p14="http://schemas.microsoft.com/office/powerpoint/2010/main" val="407085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9394" name="Footer Placeholder 1">
            <a:extLst>
              <a:ext uri="{FF2B5EF4-FFF2-40B4-BE49-F238E27FC236}">
                <a16:creationId xmlns:a16="http://schemas.microsoft.com/office/drawing/2014/main" id="{61562C92-FC02-3546-9EE9-AFD8A3F9E355}"/>
              </a:ext>
            </a:extLst>
          </p:cNvPr>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sz="1000">
                <a:solidFill>
                  <a:schemeClr val="accent2"/>
                </a:solidFill>
              </a:rPr>
              <a:t>University of Kansas Center for Research on Learning  2019</a:t>
            </a:r>
          </a:p>
        </p:txBody>
      </p:sp>
      <p:sp>
        <p:nvSpPr>
          <p:cNvPr id="59395" name="Slide Number Placeholder 2">
            <a:extLst>
              <a:ext uri="{FF2B5EF4-FFF2-40B4-BE49-F238E27FC236}">
                <a16:creationId xmlns:a16="http://schemas.microsoft.com/office/drawing/2014/main" id="{273E7C52-BFD7-7A4F-9A16-0AB656A15714}"/>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F8AB43E8-E740-8745-B023-ACBCE5F8FEA4}" type="slidenum">
              <a:rPr lang="en-US" altLang="en-US" sz="1000" smtClean="0">
                <a:solidFill>
                  <a:schemeClr val="accent2"/>
                </a:solidFill>
              </a:rPr>
              <a:pPr>
                <a:spcBef>
                  <a:spcPct val="0"/>
                </a:spcBef>
                <a:buFontTx/>
                <a:buNone/>
              </a:pPr>
              <a:t>6</a:t>
            </a:fld>
            <a:endParaRPr lang="en-US" altLang="en-US" sz="1000">
              <a:solidFill>
                <a:schemeClr val="accent2"/>
              </a:solidFill>
            </a:endParaRPr>
          </a:p>
        </p:txBody>
      </p:sp>
      <p:sp>
        <p:nvSpPr>
          <p:cNvPr id="2" name="Rectangle 1">
            <a:extLst>
              <a:ext uri="{FF2B5EF4-FFF2-40B4-BE49-F238E27FC236}">
                <a16:creationId xmlns:a16="http://schemas.microsoft.com/office/drawing/2014/main" id="{77217A34-72D3-BE42-A9C6-F77FC4EC58BF}"/>
              </a:ext>
            </a:extLst>
          </p:cNvPr>
          <p:cNvSpPr/>
          <p:nvPr/>
        </p:nvSpPr>
        <p:spPr>
          <a:xfrm>
            <a:off x="284093" y="2815792"/>
            <a:ext cx="8285677" cy="2862322"/>
          </a:xfrm>
          <a:prstGeom prst="rect">
            <a:avLst/>
          </a:prstGeom>
        </p:spPr>
        <p:txBody>
          <a:bodyPr wrap="square">
            <a:spAutoFit/>
          </a:bodyPr>
          <a:lstStyle/>
          <a:p>
            <a:pPr marL="0" marR="0">
              <a:spcBef>
                <a:spcPts val="0"/>
              </a:spcBef>
              <a:spcAft>
                <a:spcPts val="0"/>
              </a:spcAft>
            </a:pPr>
            <a:endParaRPr lang="en-US" sz="3600" b="1" dirty="0">
              <a:ea typeface="Calibri" panose="020F0502020204030204" pitchFamily="34" charset="0"/>
              <a:cs typeface="Times New Roman" panose="02020603050405020304" pitchFamily="18" charset="0"/>
            </a:endParaRPr>
          </a:p>
          <a:p>
            <a:pPr marL="0" marR="0">
              <a:spcBef>
                <a:spcPts val="0"/>
              </a:spcBef>
              <a:spcAft>
                <a:spcPts val="0"/>
              </a:spcAft>
            </a:pPr>
            <a:endParaRPr lang="en-US" sz="3600" b="1" dirty="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ln w="12700">
                  <a:solidFill>
                    <a:schemeClr val="accent1"/>
                  </a:solidFill>
                  <a:prstDash val="solid"/>
                </a:ln>
                <a:solidFill>
                  <a:srgbClr val="C00000"/>
                </a:solidFill>
                <a:effectLst>
                  <a:outerShdw dist="38100" dir="2640000" algn="bl" rotWithShape="0">
                    <a:schemeClr val="accent1"/>
                  </a:outerShdw>
                </a:effectLst>
              </a:rPr>
              <a:t>Guide A </a:t>
            </a:r>
            <a:r>
              <a:rPr lang="en-US" sz="3600" b="1" dirty="0">
                <a:ea typeface="Calibri" panose="020F0502020204030204" pitchFamily="34" charset="0"/>
                <a:cs typeface="Times New Roman" panose="02020603050405020304" pitchFamily="18" charset="0"/>
              </a:rPr>
              <a:t>: Basic</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3600" b="1" dirty="0">
                <a:ea typeface="Calibri" panose="020F0502020204030204" pitchFamily="34" charset="0"/>
                <a:cs typeface="Times New Roman" panose="02020603050405020304" pitchFamily="18" charset="0"/>
              </a:rPr>
              <a:t> </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gn="ctr">
              <a:spcBef>
                <a:spcPts val="0"/>
              </a:spcBef>
              <a:spcAft>
                <a:spcPts val="0"/>
              </a:spcAft>
            </a:pPr>
            <a:r>
              <a:rPr lang="en-US" sz="3600" b="1" dirty="0">
                <a:ln w="12700">
                  <a:solidFill>
                    <a:schemeClr val="accent1"/>
                  </a:solidFill>
                  <a:prstDash val="solid"/>
                </a:ln>
                <a:solidFill>
                  <a:srgbClr val="C00000"/>
                </a:solidFill>
                <a:effectLst>
                  <a:outerShdw dist="38100" dir="2640000" algn="bl" rotWithShape="0">
                    <a:schemeClr val="accent1"/>
                  </a:outerShdw>
                </a:effectLst>
              </a:rPr>
              <a:t>Guide B</a:t>
            </a:r>
            <a:r>
              <a:rPr lang="en-US" sz="3600" b="1" dirty="0">
                <a:ea typeface="Calibri" panose="020F0502020204030204" pitchFamily="34" charset="0"/>
                <a:cs typeface="Times New Roman" panose="02020603050405020304" pitchFamily="18" charset="0"/>
              </a:rPr>
              <a:t>: Basic with additional terms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FBCFD547-CA0B-8D44-B732-9F43ABC0FD92}"/>
              </a:ext>
            </a:extLst>
          </p:cNvPr>
          <p:cNvSpPr/>
          <p:nvPr/>
        </p:nvSpPr>
        <p:spPr>
          <a:xfrm>
            <a:off x="673241" y="455425"/>
            <a:ext cx="6797710" cy="2923877"/>
          </a:xfrm>
          <a:prstGeom prst="rect">
            <a:avLst/>
          </a:prstGeom>
        </p:spPr>
        <p:txBody>
          <a:bodyPr wrap="square">
            <a:spAutoFit/>
          </a:bodyPr>
          <a:lstStyle/>
          <a:p>
            <a:pPr algn="ctr"/>
            <a:endParaRPr lang="en-U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pPr algn="ctr"/>
            <a:r>
              <a:rPr lang="en-US" sz="4400" b="1" dirty="0">
                <a:ln w="12700">
                  <a:solidFill>
                    <a:schemeClr val="accent1"/>
                  </a:solidFill>
                  <a:prstDash val="solid"/>
                </a:ln>
                <a:solidFill>
                  <a:srgbClr val="C00000"/>
                </a:solidFill>
                <a:effectLst>
                  <a:outerShdw dist="38100" dir="2640000" algn="bl" rotWithShape="0">
                    <a:schemeClr val="accent1"/>
                  </a:outerShdw>
                </a:effectLst>
              </a:rPr>
              <a:t>Two </a:t>
            </a:r>
          </a:p>
          <a:p>
            <a:pPr algn="ctr"/>
            <a:r>
              <a:rPr lang="en-US" sz="4400" b="1" dirty="0">
                <a:ln w="12700">
                  <a:solidFill>
                    <a:schemeClr val="accent1"/>
                  </a:solidFill>
                  <a:prstDash val="solid"/>
                </a:ln>
                <a:solidFill>
                  <a:srgbClr val="C00000"/>
                </a:solidFill>
                <a:effectLst>
                  <a:outerShdw dist="38100" dir="2640000" algn="bl" rotWithShape="0">
                    <a:schemeClr val="accent1"/>
                  </a:outerShdw>
                </a:effectLst>
                <a:highlight>
                  <a:srgbClr val="FFFF00"/>
                </a:highlight>
              </a:rPr>
              <a:t>Cross-Curricular Argumentation Guides:</a:t>
            </a:r>
          </a:p>
          <a:p>
            <a:pPr algn="ctr"/>
            <a:endPar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6" name="Rectangle 5">
            <a:extLst>
              <a:ext uri="{FF2B5EF4-FFF2-40B4-BE49-F238E27FC236}">
                <a16:creationId xmlns:a16="http://schemas.microsoft.com/office/drawing/2014/main" id="{41388B69-4CBB-E44A-A96E-9AFC7556D988}"/>
              </a:ext>
            </a:extLst>
          </p:cNvPr>
          <p:cNvSpPr/>
          <p:nvPr/>
        </p:nvSpPr>
        <p:spPr>
          <a:xfrm>
            <a:off x="7726005" y="6186923"/>
            <a:ext cx="1223412" cy="261610"/>
          </a:xfrm>
          <a:prstGeom prst="rect">
            <a:avLst/>
          </a:prstGeom>
        </p:spPr>
        <p:txBody>
          <a:bodyPr wrap="none">
            <a:spAutoFit/>
          </a:bodyPr>
          <a:lstStyle/>
          <a:p>
            <a:pPr algn="r"/>
            <a:r>
              <a:rPr lang="en-US" altLang="en-US" sz="1100" dirty="0">
                <a:solidFill>
                  <a:srgbClr val="85898A"/>
                </a:solidFill>
              </a:rPr>
              <a:t>© J. </a:t>
            </a:r>
            <a:r>
              <a:rPr lang="en-US" altLang="en-US" sz="1100" dirty="0" err="1">
                <a:solidFill>
                  <a:srgbClr val="85898A"/>
                </a:solidFill>
              </a:rPr>
              <a:t>Bulgren</a:t>
            </a:r>
            <a:r>
              <a:rPr lang="en-US" altLang="en-US" sz="1100" dirty="0">
                <a:solidFill>
                  <a:srgbClr val="85898A"/>
                </a:solidFill>
              </a:rPr>
              <a:t> 2021</a:t>
            </a:r>
          </a:p>
        </p:txBody>
      </p:sp>
    </p:spTree>
    <p:extLst>
      <p:ext uri="{BB962C8B-B14F-4D97-AF65-F5344CB8AC3E}">
        <p14:creationId xmlns:p14="http://schemas.microsoft.com/office/powerpoint/2010/main" val="3685141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2D33DE-FEDA-4F49-BE0F-858B18332B11}"/>
              </a:ext>
            </a:extLst>
          </p:cNvPr>
          <p:cNvSpPr txBox="1"/>
          <p:nvPr/>
        </p:nvSpPr>
        <p:spPr>
          <a:xfrm>
            <a:off x="1315564" y="440909"/>
            <a:ext cx="6512873" cy="707886"/>
          </a:xfrm>
          <a:prstGeom prst="rect">
            <a:avLst/>
          </a:prstGeom>
          <a:noFill/>
        </p:spPr>
        <p:txBody>
          <a:bodyPr>
            <a:spAutoFit/>
          </a:bodyPr>
          <a:lstStyle/>
          <a:p>
            <a:pPr algn="ctr">
              <a:defRPr/>
            </a:pPr>
            <a:r>
              <a:rPr lang="en-US" sz="1600" b="1" dirty="0"/>
              <a:t>Cross-Curricular Argumentation Guide A</a:t>
            </a:r>
          </a:p>
          <a:p>
            <a:pPr algn="ctr">
              <a:defRPr/>
            </a:pPr>
            <a:r>
              <a:rPr lang="en-US" sz="1200" b="1" dirty="0">
                <a:highlight>
                  <a:srgbClr val="FFFF00"/>
                </a:highlight>
              </a:rPr>
              <a:t> </a:t>
            </a:r>
            <a:br>
              <a:rPr lang="en-US" sz="1200" b="1" dirty="0">
                <a:highlight>
                  <a:srgbClr val="FFFF00"/>
                </a:highlight>
              </a:rPr>
            </a:br>
            <a:endParaRPr lang="en-US" sz="1200" b="1" dirty="0"/>
          </a:p>
        </p:txBody>
      </p:sp>
      <p:graphicFrame>
        <p:nvGraphicFramePr>
          <p:cNvPr id="3" name="Table 2">
            <a:extLst>
              <a:ext uri="{FF2B5EF4-FFF2-40B4-BE49-F238E27FC236}">
                <a16:creationId xmlns:a16="http://schemas.microsoft.com/office/drawing/2014/main" id="{1B01A4E8-EB81-9541-B2B3-457115B697C7}"/>
              </a:ext>
            </a:extLst>
          </p:cNvPr>
          <p:cNvGraphicFramePr>
            <a:graphicFrameLocks noGrp="1"/>
          </p:cNvGraphicFramePr>
          <p:nvPr/>
        </p:nvGraphicFramePr>
        <p:xfrm>
          <a:off x="388938" y="1065585"/>
          <a:ext cx="8505825" cy="205210"/>
        </p:xfrm>
        <a:graphic>
          <a:graphicData uri="http://schemas.openxmlformats.org/drawingml/2006/table">
            <a:tbl>
              <a:tblPr firstRow="1" bandRow="1">
                <a:tableStyleId>{5940675A-B579-460E-94D1-54222C63F5DA}</a:tableStyleId>
              </a:tblPr>
              <a:tblGrid>
                <a:gridCol w="2314070">
                  <a:extLst>
                    <a:ext uri="{9D8B030D-6E8A-4147-A177-3AD203B41FA5}">
                      <a16:colId xmlns:a16="http://schemas.microsoft.com/office/drawing/2014/main" val="20000"/>
                    </a:ext>
                  </a:extLst>
                </a:gridCol>
                <a:gridCol w="1082998">
                  <a:extLst>
                    <a:ext uri="{9D8B030D-6E8A-4147-A177-3AD203B41FA5}">
                      <a16:colId xmlns:a16="http://schemas.microsoft.com/office/drawing/2014/main" val="20001"/>
                    </a:ext>
                  </a:extLst>
                </a:gridCol>
                <a:gridCol w="1381092">
                  <a:extLst>
                    <a:ext uri="{9D8B030D-6E8A-4147-A177-3AD203B41FA5}">
                      <a16:colId xmlns:a16="http://schemas.microsoft.com/office/drawing/2014/main" val="20002"/>
                    </a:ext>
                  </a:extLst>
                </a:gridCol>
                <a:gridCol w="3727665">
                  <a:extLst>
                    <a:ext uri="{9D8B030D-6E8A-4147-A177-3AD203B41FA5}">
                      <a16:colId xmlns:a16="http://schemas.microsoft.com/office/drawing/2014/main" val="20003"/>
                    </a:ext>
                  </a:extLst>
                </a:gridCol>
              </a:tblGrid>
              <a:tr h="204787">
                <a:tc>
                  <a:txBody>
                    <a:bodyPr/>
                    <a:lstStyle/>
                    <a:p>
                      <a:r>
                        <a:rPr lang="en-US" sz="900" b="1" dirty="0"/>
                        <a:t>Name: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Date: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Class: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Topic:</a:t>
                      </a:r>
                      <a:endParaRPr lang="en-US" sz="1200" b="1" dirty="0"/>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4" name="Table 3">
            <a:extLst>
              <a:ext uri="{FF2B5EF4-FFF2-40B4-BE49-F238E27FC236}">
                <a16:creationId xmlns:a16="http://schemas.microsoft.com/office/drawing/2014/main" id="{21145CE4-6E16-1340-AD9D-FF3338EF120A}"/>
              </a:ext>
            </a:extLst>
          </p:cNvPr>
          <p:cNvGraphicFramePr>
            <a:graphicFrameLocks noGrp="1"/>
          </p:cNvGraphicFramePr>
          <p:nvPr>
            <p:extLst>
              <p:ext uri="{D42A27DB-BD31-4B8C-83A1-F6EECF244321}">
                <p14:modId xmlns:p14="http://schemas.microsoft.com/office/powerpoint/2010/main" val="378446504"/>
              </p:ext>
            </p:extLst>
          </p:nvPr>
        </p:nvGraphicFramePr>
        <p:xfrm>
          <a:off x="444500" y="1446213"/>
          <a:ext cx="8393113" cy="4090986"/>
        </p:xfrm>
        <a:graphic>
          <a:graphicData uri="http://schemas.openxmlformats.org/drawingml/2006/table">
            <a:tbl>
              <a:tblPr firstRow="1" bandRow="1">
                <a:tableStyleId>{2D5ABB26-0587-4C30-8999-92F81FD0307C}</a:tableStyleId>
              </a:tblPr>
              <a:tblGrid>
                <a:gridCol w="3968037">
                  <a:extLst>
                    <a:ext uri="{9D8B030D-6E8A-4147-A177-3AD203B41FA5}">
                      <a16:colId xmlns:a16="http://schemas.microsoft.com/office/drawing/2014/main" val="20000"/>
                    </a:ext>
                  </a:extLst>
                </a:gridCol>
                <a:gridCol w="4425076">
                  <a:extLst>
                    <a:ext uri="{9D8B030D-6E8A-4147-A177-3AD203B41FA5}">
                      <a16:colId xmlns:a16="http://schemas.microsoft.com/office/drawing/2014/main" val="20001"/>
                    </a:ext>
                  </a:extLst>
                </a:gridCol>
              </a:tblGrid>
              <a:tr h="63300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effectLst/>
                          <a:latin typeface="+mn-lt"/>
                          <a:ea typeface="+mn-ea"/>
                          <a:cs typeface="+mn-cs"/>
                        </a:rPr>
                        <a:t>1. </a:t>
                      </a:r>
                      <a:r>
                        <a:rPr lang="en-US" sz="1800" b="1" kern="1200" baseline="0" dirty="0">
                          <a:solidFill>
                            <a:schemeClr val="tx1"/>
                          </a:solidFill>
                          <a:effectLst/>
                          <a:latin typeface="+mn-lt"/>
                          <a:ea typeface="+mn-ea"/>
                          <a:cs typeface="+mn-cs"/>
                        </a:rPr>
                        <a:t>Clarify the claim with any qualifier and define key terms.</a:t>
                      </a: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1868480">
                <a:tc>
                  <a:txBody>
                    <a:bodyPr/>
                    <a:lstStyle/>
                    <a:p>
                      <a:r>
                        <a:rPr lang="en-US" sz="900" b="1" kern="1200" dirty="0">
                          <a:solidFill>
                            <a:schemeClr val="tx1"/>
                          </a:solidFill>
                          <a:effectLst/>
                          <a:latin typeface="+mn-lt"/>
                          <a:ea typeface="+mn-ea"/>
                          <a:cs typeface="+mn-cs"/>
                        </a:rPr>
                        <a:t>2. List the evidence</a:t>
                      </a:r>
                      <a:r>
                        <a:rPr lang="en-US" sz="900" b="1" i="0" kern="1200" baseline="0" dirty="0">
                          <a:solidFill>
                            <a:schemeClr val="tx1"/>
                          </a:solidFill>
                          <a:effectLst/>
                          <a:latin typeface="+mn-lt"/>
                          <a:ea typeface="+mn-ea"/>
                          <a:cs typeface="+mn-cs"/>
                        </a:rPr>
                        <a:t>.</a:t>
                      </a:r>
                      <a:endParaRPr lang="en-US" sz="900" b="1" i="0" u="sng"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3. Analyze the reasoning</a:t>
                      </a:r>
                      <a:r>
                        <a:rPr lang="en-US" sz="900" b="1" i="0" baseline="0" dirty="0"/>
                        <a:t>.</a:t>
                      </a:r>
                      <a:endParaRPr lang="en-US" sz="9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50536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4. Identify other arguments for or against the claim</a:t>
                      </a:r>
                      <a:r>
                        <a:rPr lang="en-US" sz="900" b="1" i="0"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 </a:t>
                      </a:r>
                      <a:endParaRPr lang="en-US" sz="1100" b="0"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0002"/>
                  </a:ext>
                </a:extLst>
              </a:tr>
              <a:tr h="594379">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900" b="1" dirty="0"/>
                        <a:t>5. Make a judgment about the quality of evidence</a:t>
                      </a:r>
                      <a:r>
                        <a:rPr lang="en-US" sz="900" b="1" i="0" baseline="0" dirty="0"/>
                        <a:t>, the reasoning, and other arguments.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1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3"/>
                  </a:ext>
                </a:extLst>
              </a:tr>
              <a:tr h="48975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6. State why you accept or reject the claim. </a:t>
                      </a:r>
                      <a:endParaRPr lang="en-US" sz="900" b="0" i="0"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10" name="Rounded Rectangular Callout 9">
            <a:extLst>
              <a:ext uri="{FF2B5EF4-FFF2-40B4-BE49-F238E27FC236}">
                <a16:creationId xmlns:a16="http://schemas.microsoft.com/office/drawing/2014/main" id="{8612C52A-C943-E048-8D47-0453B9C681A2}"/>
              </a:ext>
            </a:extLst>
          </p:cNvPr>
          <p:cNvSpPr/>
          <p:nvPr/>
        </p:nvSpPr>
        <p:spPr bwMode="auto">
          <a:xfrm rot="10800000">
            <a:off x="4418595" y="2277711"/>
            <a:ext cx="2980706" cy="1389413"/>
          </a:xfrm>
          <a:prstGeom prst="wedgeRoundRectCallout">
            <a:avLst>
              <a:gd name="adj1" fmla="val 34147"/>
              <a:gd name="adj2" fmla="val 82159"/>
              <a:gd name="adj3" fmla="val 16667"/>
            </a:avLst>
          </a:prstGeom>
          <a:ln w="28575">
            <a:solidFill>
              <a:srgbClr val="0051BA"/>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mj-lt"/>
            </a:endParaRPr>
          </a:p>
        </p:txBody>
      </p:sp>
      <p:sp>
        <p:nvSpPr>
          <p:cNvPr id="11" name="TextBox 10">
            <a:extLst>
              <a:ext uri="{FF2B5EF4-FFF2-40B4-BE49-F238E27FC236}">
                <a16:creationId xmlns:a16="http://schemas.microsoft.com/office/drawing/2014/main" id="{78AAF022-BF6D-7F41-A48A-17CE3740A1EF}"/>
              </a:ext>
            </a:extLst>
          </p:cNvPr>
          <p:cNvSpPr txBox="1"/>
          <p:nvPr/>
        </p:nvSpPr>
        <p:spPr>
          <a:xfrm>
            <a:off x="4641056" y="2291377"/>
            <a:ext cx="2881539" cy="1200329"/>
          </a:xfrm>
          <a:prstGeom prst="rect">
            <a:avLst/>
          </a:prstGeom>
          <a:noFill/>
        </p:spPr>
        <p:txBody>
          <a:bodyPr wrap="square" rtlCol="0">
            <a:spAutoFit/>
          </a:bodyPr>
          <a:lstStyle/>
          <a:p>
            <a:r>
              <a:rPr lang="en-US" b="1" dirty="0">
                <a:solidFill>
                  <a:srgbClr val="971B2F"/>
                </a:solidFill>
                <a:latin typeface="+mj-lt"/>
              </a:rPr>
              <a:t>Claim: </a:t>
            </a:r>
            <a:r>
              <a:rPr lang="en-US" dirty="0">
                <a:solidFill>
                  <a:srgbClr val="971B2F"/>
                </a:solidFill>
                <a:latin typeface="+mj-lt"/>
              </a:rPr>
              <a:t>A statement that something is true</a:t>
            </a:r>
          </a:p>
        </p:txBody>
      </p:sp>
      <p:sp>
        <p:nvSpPr>
          <p:cNvPr id="8" name="Slide Number Placeholder 3">
            <a:extLst>
              <a:ext uri="{FF2B5EF4-FFF2-40B4-BE49-F238E27FC236}">
                <a16:creationId xmlns:a16="http://schemas.microsoft.com/office/drawing/2014/main" id="{4D931C9B-9D71-BF45-9B2C-1265E1182AF2}"/>
              </a:ext>
            </a:extLst>
          </p:cNvPr>
          <p:cNvSpPr>
            <a:spLocks noGrp="1"/>
          </p:cNvSpPr>
          <p:nvPr>
            <p:ph type="sldNum" sz="quarter" idx="10"/>
          </p:nvPr>
        </p:nvSpPr>
        <p:spPr>
          <a:xfrm>
            <a:off x="4509800" y="6591300"/>
            <a:ext cx="55814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0049290-8554-2947-A638-AA7103BF4E22}" type="slidenum">
              <a:rPr lang="en-US" altLang="en-US" sz="1000" smtClean="0">
                <a:solidFill>
                  <a:schemeClr val="bg1"/>
                </a:solidFill>
              </a:rPr>
              <a:pPr>
                <a:spcBef>
                  <a:spcPct val="0"/>
                </a:spcBef>
                <a:buFontTx/>
                <a:buNone/>
              </a:pPr>
              <a:t>7</a:t>
            </a:fld>
            <a:endParaRPr lang="en-US" altLang="en-US" sz="1000" dirty="0">
              <a:solidFill>
                <a:schemeClr val="bg1"/>
              </a:solidFill>
            </a:endParaRPr>
          </a:p>
        </p:txBody>
      </p:sp>
      <p:sp>
        <p:nvSpPr>
          <p:cNvPr id="9" name="Footer Placeholder 11">
            <a:extLst>
              <a:ext uri="{FF2B5EF4-FFF2-40B4-BE49-F238E27FC236}">
                <a16:creationId xmlns:a16="http://schemas.microsoft.com/office/drawing/2014/main" id="{E182233F-A724-5D45-ACAB-461F5F4633D7}"/>
              </a:ext>
            </a:extLst>
          </p:cNvPr>
          <p:cNvSpPr txBox="1">
            <a:spLocks noChangeArrowheads="1"/>
          </p:cNvSpPr>
          <p:nvPr/>
        </p:nvSpPr>
        <p:spPr>
          <a:xfrm>
            <a:off x="7421937" y="5543369"/>
            <a:ext cx="1260475" cy="2746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2600" kern="1200">
                <a:solidFill>
                  <a:schemeClr val="tx1"/>
                </a:solidFill>
                <a:latin typeface="Arial" panose="020B0604020202020204" pitchFamily="34"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400" kern="1200">
                <a:solidFill>
                  <a:schemeClr val="tx1"/>
                </a:solidFill>
                <a:latin typeface="Arial" panose="020B0604020202020204" pitchFamily="34"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9pPr>
          </a:lstStyle>
          <a:p>
            <a:pPr algn="r">
              <a:spcBef>
                <a:spcPct val="0"/>
              </a:spcBef>
              <a:buFontTx/>
              <a:buNone/>
            </a:pPr>
            <a:r>
              <a:rPr lang="en-US" altLang="en-US" sz="1000" dirty="0">
                <a:solidFill>
                  <a:srgbClr val="85898A"/>
                </a:solidFill>
              </a:rPr>
              <a:t>© J. </a:t>
            </a:r>
            <a:r>
              <a:rPr lang="en-US" altLang="en-US" sz="1000" dirty="0" err="1">
                <a:solidFill>
                  <a:srgbClr val="85898A"/>
                </a:solidFill>
              </a:rPr>
              <a:t>Bulgren</a:t>
            </a:r>
            <a:r>
              <a:rPr lang="en-US" altLang="en-US" sz="1000" dirty="0">
                <a:solidFill>
                  <a:srgbClr val="85898A"/>
                </a:solidFill>
              </a:rPr>
              <a:t> 2021</a:t>
            </a:r>
          </a:p>
        </p:txBody>
      </p:sp>
      <p:sp>
        <p:nvSpPr>
          <p:cNvPr id="12" name="Rounded Rectangular Callout 11">
            <a:extLst>
              <a:ext uri="{FF2B5EF4-FFF2-40B4-BE49-F238E27FC236}">
                <a16:creationId xmlns:a16="http://schemas.microsoft.com/office/drawing/2014/main" id="{893FCE50-A2DD-104A-B044-AFD670148040}"/>
              </a:ext>
            </a:extLst>
          </p:cNvPr>
          <p:cNvSpPr/>
          <p:nvPr/>
        </p:nvSpPr>
        <p:spPr bwMode="auto">
          <a:xfrm rot="10800000">
            <a:off x="444500" y="3166642"/>
            <a:ext cx="3253838" cy="1113678"/>
          </a:xfrm>
          <a:prstGeom prst="wedgeRoundRectCallout">
            <a:avLst>
              <a:gd name="adj1" fmla="val 31357"/>
              <a:gd name="adj2" fmla="val 74265"/>
              <a:gd name="adj3" fmla="val 16667"/>
            </a:avLst>
          </a:prstGeom>
          <a:ln w="28575">
            <a:solidFill>
              <a:srgbClr val="0051BA"/>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New Roman" pitchFamily="-112" charset="0"/>
            </a:endParaRPr>
          </a:p>
        </p:txBody>
      </p:sp>
      <p:sp>
        <p:nvSpPr>
          <p:cNvPr id="13" name="TextBox 12">
            <a:extLst>
              <a:ext uri="{FF2B5EF4-FFF2-40B4-BE49-F238E27FC236}">
                <a16:creationId xmlns:a16="http://schemas.microsoft.com/office/drawing/2014/main" id="{4652CD7D-38AC-6D4C-9256-49E6264E675C}"/>
              </a:ext>
            </a:extLst>
          </p:cNvPr>
          <p:cNvSpPr txBox="1"/>
          <p:nvPr/>
        </p:nvSpPr>
        <p:spPr>
          <a:xfrm>
            <a:off x="708027" y="3166642"/>
            <a:ext cx="3051958" cy="1200329"/>
          </a:xfrm>
          <a:prstGeom prst="rect">
            <a:avLst/>
          </a:prstGeom>
          <a:noFill/>
        </p:spPr>
        <p:txBody>
          <a:bodyPr wrap="square" rtlCol="0">
            <a:spAutoFit/>
          </a:bodyPr>
          <a:lstStyle/>
          <a:p>
            <a:r>
              <a:rPr lang="en-US" b="1" dirty="0">
                <a:solidFill>
                  <a:srgbClr val="971B2F"/>
                </a:solidFill>
                <a:latin typeface="+mj-lt"/>
              </a:rPr>
              <a:t>Evidence: </a:t>
            </a:r>
            <a:r>
              <a:rPr lang="en-US" dirty="0">
                <a:solidFill>
                  <a:srgbClr val="971B2F"/>
                </a:solidFill>
                <a:latin typeface="+mj-lt"/>
              </a:rPr>
              <a:t>Information used to support the claim</a:t>
            </a:r>
            <a:endParaRPr lang="en-US" b="1" dirty="0">
              <a:solidFill>
                <a:srgbClr val="971B2F"/>
              </a:solidFill>
              <a:latin typeface="+mj-lt"/>
            </a:endParaRPr>
          </a:p>
        </p:txBody>
      </p:sp>
    </p:spTree>
    <p:extLst>
      <p:ext uri="{BB962C8B-B14F-4D97-AF65-F5344CB8AC3E}">
        <p14:creationId xmlns:p14="http://schemas.microsoft.com/office/powerpoint/2010/main" val="290139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2D33DE-FEDA-4F49-BE0F-858B18332B11}"/>
              </a:ext>
            </a:extLst>
          </p:cNvPr>
          <p:cNvSpPr txBox="1"/>
          <p:nvPr/>
        </p:nvSpPr>
        <p:spPr>
          <a:xfrm>
            <a:off x="1196811" y="687170"/>
            <a:ext cx="6512873" cy="707886"/>
          </a:xfrm>
          <a:prstGeom prst="rect">
            <a:avLst/>
          </a:prstGeom>
          <a:noFill/>
        </p:spPr>
        <p:txBody>
          <a:bodyPr>
            <a:spAutoFit/>
          </a:bodyPr>
          <a:lstStyle/>
          <a:p>
            <a:pPr algn="ctr">
              <a:defRPr/>
            </a:pPr>
            <a:r>
              <a:rPr lang="en-US" sz="1600" b="1" dirty="0"/>
              <a:t>Cross-Curricular Argumentation Guide A</a:t>
            </a:r>
          </a:p>
          <a:p>
            <a:pPr algn="ctr">
              <a:defRPr/>
            </a:pPr>
            <a:r>
              <a:rPr lang="en-US" sz="1200" b="1" dirty="0">
                <a:highlight>
                  <a:srgbClr val="FFFF00"/>
                </a:highlight>
              </a:rPr>
              <a:t> </a:t>
            </a:r>
            <a:br>
              <a:rPr lang="en-US" sz="1200" b="1" dirty="0">
                <a:highlight>
                  <a:srgbClr val="FFFF00"/>
                </a:highlight>
              </a:rPr>
            </a:br>
            <a:endParaRPr lang="en-US" sz="1200" b="1" dirty="0"/>
          </a:p>
        </p:txBody>
      </p:sp>
      <p:graphicFrame>
        <p:nvGraphicFramePr>
          <p:cNvPr id="3" name="Table 2">
            <a:extLst>
              <a:ext uri="{FF2B5EF4-FFF2-40B4-BE49-F238E27FC236}">
                <a16:creationId xmlns:a16="http://schemas.microsoft.com/office/drawing/2014/main" id="{1B01A4E8-EB81-9541-B2B3-457115B697C7}"/>
              </a:ext>
            </a:extLst>
          </p:cNvPr>
          <p:cNvGraphicFramePr>
            <a:graphicFrameLocks noGrp="1"/>
          </p:cNvGraphicFramePr>
          <p:nvPr/>
        </p:nvGraphicFramePr>
        <p:xfrm>
          <a:off x="388938" y="1015579"/>
          <a:ext cx="8505825" cy="205210"/>
        </p:xfrm>
        <a:graphic>
          <a:graphicData uri="http://schemas.openxmlformats.org/drawingml/2006/table">
            <a:tbl>
              <a:tblPr firstRow="1" bandRow="1">
                <a:tableStyleId>{5940675A-B579-460E-94D1-54222C63F5DA}</a:tableStyleId>
              </a:tblPr>
              <a:tblGrid>
                <a:gridCol w="2314070">
                  <a:extLst>
                    <a:ext uri="{9D8B030D-6E8A-4147-A177-3AD203B41FA5}">
                      <a16:colId xmlns:a16="http://schemas.microsoft.com/office/drawing/2014/main" val="20000"/>
                    </a:ext>
                  </a:extLst>
                </a:gridCol>
                <a:gridCol w="1082998">
                  <a:extLst>
                    <a:ext uri="{9D8B030D-6E8A-4147-A177-3AD203B41FA5}">
                      <a16:colId xmlns:a16="http://schemas.microsoft.com/office/drawing/2014/main" val="20001"/>
                    </a:ext>
                  </a:extLst>
                </a:gridCol>
                <a:gridCol w="1381092">
                  <a:extLst>
                    <a:ext uri="{9D8B030D-6E8A-4147-A177-3AD203B41FA5}">
                      <a16:colId xmlns:a16="http://schemas.microsoft.com/office/drawing/2014/main" val="20002"/>
                    </a:ext>
                  </a:extLst>
                </a:gridCol>
                <a:gridCol w="3727665">
                  <a:extLst>
                    <a:ext uri="{9D8B030D-6E8A-4147-A177-3AD203B41FA5}">
                      <a16:colId xmlns:a16="http://schemas.microsoft.com/office/drawing/2014/main" val="20003"/>
                    </a:ext>
                  </a:extLst>
                </a:gridCol>
              </a:tblGrid>
              <a:tr h="204787">
                <a:tc>
                  <a:txBody>
                    <a:bodyPr/>
                    <a:lstStyle/>
                    <a:p>
                      <a:r>
                        <a:rPr lang="en-US" sz="900" b="1" dirty="0"/>
                        <a:t>Name: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Date: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Class: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Topic:</a:t>
                      </a:r>
                      <a:endParaRPr lang="en-US" sz="1200" b="1" dirty="0"/>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4" name="Table 3">
            <a:extLst>
              <a:ext uri="{FF2B5EF4-FFF2-40B4-BE49-F238E27FC236}">
                <a16:creationId xmlns:a16="http://schemas.microsoft.com/office/drawing/2014/main" id="{21145CE4-6E16-1340-AD9D-FF3338EF120A}"/>
              </a:ext>
            </a:extLst>
          </p:cNvPr>
          <p:cNvGraphicFramePr>
            <a:graphicFrameLocks noGrp="1"/>
          </p:cNvGraphicFramePr>
          <p:nvPr/>
        </p:nvGraphicFramePr>
        <p:xfrm>
          <a:off x="444500" y="1446213"/>
          <a:ext cx="8393113" cy="4090986"/>
        </p:xfrm>
        <a:graphic>
          <a:graphicData uri="http://schemas.openxmlformats.org/drawingml/2006/table">
            <a:tbl>
              <a:tblPr firstRow="1" bandRow="1">
                <a:tableStyleId>{2D5ABB26-0587-4C30-8999-92F81FD0307C}</a:tableStyleId>
              </a:tblPr>
              <a:tblGrid>
                <a:gridCol w="3968037">
                  <a:extLst>
                    <a:ext uri="{9D8B030D-6E8A-4147-A177-3AD203B41FA5}">
                      <a16:colId xmlns:a16="http://schemas.microsoft.com/office/drawing/2014/main" val="20000"/>
                    </a:ext>
                  </a:extLst>
                </a:gridCol>
                <a:gridCol w="4425076">
                  <a:extLst>
                    <a:ext uri="{9D8B030D-6E8A-4147-A177-3AD203B41FA5}">
                      <a16:colId xmlns:a16="http://schemas.microsoft.com/office/drawing/2014/main" val="20001"/>
                    </a:ext>
                  </a:extLst>
                </a:gridCol>
              </a:tblGrid>
              <a:tr h="63300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effectLst/>
                          <a:latin typeface="+mn-lt"/>
                          <a:ea typeface="+mn-ea"/>
                          <a:cs typeface="+mn-cs"/>
                        </a:rPr>
                        <a:t>1. Clarify the claim with any qualifier and define key terms.</a:t>
                      </a: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1868480">
                <a:tc>
                  <a:txBody>
                    <a:bodyPr/>
                    <a:lstStyle/>
                    <a:p>
                      <a:r>
                        <a:rPr lang="en-US" sz="900" b="1" kern="1200" dirty="0">
                          <a:solidFill>
                            <a:schemeClr val="tx1"/>
                          </a:solidFill>
                          <a:effectLst/>
                          <a:latin typeface="+mn-lt"/>
                          <a:ea typeface="+mn-ea"/>
                          <a:cs typeface="+mn-cs"/>
                        </a:rPr>
                        <a:t>2. List the evidence</a:t>
                      </a:r>
                      <a:r>
                        <a:rPr lang="en-US" sz="900" b="1" i="0" kern="1200" baseline="0" dirty="0">
                          <a:solidFill>
                            <a:schemeClr val="tx1"/>
                          </a:solidFill>
                          <a:effectLst/>
                          <a:latin typeface="+mn-lt"/>
                          <a:ea typeface="+mn-ea"/>
                          <a:cs typeface="+mn-cs"/>
                        </a:rPr>
                        <a:t>.</a:t>
                      </a:r>
                      <a:endParaRPr lang="en-US" sz="900" b="1" i="0" u="sng"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3. </a:t>
                      </a:r>
                      <a:r>
                        <a:rPr lang="en-US" sz="1600" b="1" dirty="0"/>
                        <a:t>Analyze the reasoning</a:t>
                      </a:r>
                      <a:r>
                        <a:rPr lang="en-US" sz="1600" b="1" i="0" baseline="0" dirty="0"/>
                        <a:t>.</a:t>
                      </a:r>
                      <a:endParaRPr lang="en-US" sz="16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50536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4. Identify other arguments for or against the claim</a:t>
                      </a:r>
                      <a:r>
                        <a:rPr lang="en-US" sz="900" b="1" i="0"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 </a:t>
                      </a:r>
                      <a:endParaRPr lang="en-US" sz="1100" b="0"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0002"/>
                  </a:ext>
                </a:extLst>
              </a:tr>
              <a:tr h="594379">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900" b="1" dirty="0"/>
                        <a:t>5. Make a judgment about the quality of evidence</a:t>
                      </a:r>
                      <a:r>
                        <a:rPr lang="en-US" sz="900" b="1" i="0" baseline="0" dirty="0"/>
                        <a:t>, the reasoning, and other arguments.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1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3"/>
                  </a:ext>
                </a:extLst>
              </a:tr>
              <a:tr h="48975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6. State why you accept or reject the claim. </a:t>
                      </a:r>
                      <a:endParaRPr lang="en-US" sz="900" b="0" i="0"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Rounded Rectangular Callout 4">
            <a:extLst>
              <a:ext uri="{FF2B5EF4-FFF2-40B4-BE49-F238E27FC236}">
                <a16:creationId xmlns:a16="http://schemas.microsoft.com/office/drawing/2014/main" id="{8F29156C-2510-184F-8063-2DE8D5CED033}"/>
              </a:ext>
            </a:extLst>
          </p:cNvPr>
          <p:cNvSpPr/>
          <p:nvPr/>
        </p:nvSpPr>
        <p:spPr bwMode="auto">
          <a:xfrm rot="10800000">
            <a:off x="4572000" y="2733865"/>
            <a:ext cx="3729791" cy="1713290"/>
          </a:xfrm>
          <a:prstGeom prst="wedgeRoundRectCallout">
            <a:avLst>
              <a:gd name="adj1" fmla="val -11824"/>
              <a:gd name="adj2" fmla="val 72901"/>
              <a:gd name="adj3" fmla="val 16667"/>
            </a:avLst>
          </a:prstGeom>
          <a:ln w="28575">
            <a:solidFill>
              <a:srgbClr val="0051BA"/>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New Roman" pitchFamily="-112" charset="0"/>
            </a:endParaRPr>
          </a:p>
        </p:txBody>
      </p:sp>
      <p:sp>
        <p:nvSpPr>
          <p:cNvPr id="8" name="TextBox 7">
            <a:extLst>
              <a:ext uri="{FF2B5EF4-FFF2-40B4-BE49-F238E27FC236}">
                <a16:creationId xmlns:a16="http://schemas.microsoft.com/office/drawing/2014/main" id="{5ADAB1AE-79A2-CA4E-9760-07B6E184AEA1}"/>
              </a:ext>
            </a:extLst>
          </p:cNvPr>
          <p:cNvSpPr txBox="1"/>
          <p:nvPr/>
        </p:nvSpPr>
        <p:spPr>
          <a:xfrm>
            <a:off x="4712724" y="2877495"/>
            <a:ext cx="3856978" cy="1569660"/>
          </a:xfrm>
          <a:prstGeom prst="rect">
            <a:avLst/>
          </a:prstGeom>
          <a:noFill/>
        </p:spPr>
        <p:txBody>
          <a:bodyPr wrap="square" rtlCol="0">
            <a:spAutoFit/>
          </a:bodyPr>
          <a:lstStyle/>
          <a:p>
            <a:r>
              <a:rPr lang="en-US" b="1" dirty="0">
                <a:solidFill>
                  <a:srgbClr val="971B2F"/>
                </a:solidFill>
                <a:latin typeface="+mj-lt"/>
              </a:rPr>
              <a:t>Reasoning: </a:t>
            </a:r>
            <a:r>
              <a:rPr lang="en-US" dirty="0">
                <a:solidFill>
                  <a:srgbClr val="971B2F"/>
                </a:solidFill>
                <a:latin typeface="+mj-lt"/>
              </a:rPr>
              <a:t>The thinking process used to show how the evidence supports or proves the claim</a:t>
            </a:r>
            <a:endParaRPr lang="en-US" b="1" dirty="0">
              <a:solidFill>
                <a:srgbClr val="971B2F"/>
              </a:solidFill>
              <a:latin typeface="+mj-lt"/>
            </a:endParaRPr>
          </a:p>
        </p:txBody>
      </p:sp>
      <p:sp>
        <p:nvSpPr>
          <p:cNvPr id="9" name="Slide Number Placeholder 3">
            <a:extLst>
              <a:ext uri="{FF2B5EF4-FFF2-40B4-BE49-F238E27FC236}">
                <a16:creationId xmlns:a16="http://schemas.microsoft.com/office/drawing/2014/main" id="{56C6CCBB-31EC-C246-B8FD-705C8B5ECCD4}"/>
              </a:ext>
            </a:extLst>
          </p:cNvPr>
          <p:cNvSpPr>
            <a:spLocks noGrp="1"/>
          </p:cNvSpPr>
          <p:nvPr>
            <p:ph type="sldNum" sz="quarter" idx="10"/>
          </p:nvPr>
        </p:nvSpPr>
        <p:spPr>
          <a:xfrm>
            <a:off x="4509800" y="6591300"/>
            <a:ext cx="55814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0049290-8554-2947-A638-AA7103BF4E22}" type="slidenum">
              <a:rPr lang="en-US" altLang="en-US" sz="1000" smtClean="0">
                <a:solidFill>
                  <a:schemeClr val="bg1"/>
                </a:solidFill>
              </a:rPr>
              <a:pPr>
                <a:spcBef>
                  <a:spcPct val="0"/>
                </a:spcBef>
                <a:buFontTx/>
                <a:buNone/>
              </a:pPr>
              <a:t>8</a:t>
            </a:fld>
            <a:endParaRPr lang="en-US" altLang="en-US" sz="1000" dirty="0">
              <a:solidFill>
                <a:schemeClr val="bg1"/>
              </a:solidFill>
            </a:endParaRPr>
          </a:p>
        </p:txBody>
      </p:sp>
      <p:sp>
        <p:nvSpPr>
          <p:cNvPr id="10" name="Footer Placeholder 11">
            <a:extLst>
              <a:ext uri="{FF2B5EF4-FFF2-40B4-BE49-F238E27FC236}">
                <a16:creationId xmlns:a16="http://schemas.microsoft.com/office/drawing/2014/main" id="{AE6CB693-AA15-2144-A8C5-CE806BC9D994}"/>
              </a:ext>
            </a:extLst>
          </p:cNvPr>
          <p:cNvSpPr txBox="1">
            <a:spLocks noChangeArrowheads="1"/>
          </p:cNvSpPr>
          <p:nvPr/>
        </p:nvSpPr>
        <p:spPr>
          <a:xfrm>
            <a:off x="7421937" y="5543369"/>
            <a:ext cx="1260475" cy="2746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2600" kern="1200">
                <a:solidFill>
                  <a:schemeClr val="tx1"/>
                </a:solidFill>
                <a:latin typeface="Arial" panose="020B0604020202020204" pitchFamily="34"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400" kern="1200">
                <a:solidFill>
                  <a:schemeClr val="tx1"/>
                </a:solidFill>
                <a:latin typeface="Arial" panose="020B0604020202020204" pitchFamily="34"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9pPr>
          </a:lstStyle>
          <a:p>
            <a:pPr algn="r">
              <a:spcBef>
                <a:spcPct val="0"/>
              </a:spcBef>
              <a:buFontTx/>
              <a:buNone/>
            </a:pPr>
            <a:r>
              <a:rPr lang="en-US" altLang="en-US" sz="1000" dirty="0">
                <a:solidFill>
                  <a:srgbClr val="85898A"/>
                </a:solidFill>
              </a:rPr>
              <a:t>© J. </a:t>
            </a:r>
            <a:r>
              <a:rPr lang="en-US" altLang="en-US" sz="1000" dirty="0" err="1">
                <a:solidFill>
                  <a:srgbClr val="85898A"/>
                </a:solidFill>
              </a:rPr>
              <a:t>Bulgren</a:t>
            </a:r>
            <a:r>
              <a:rPr lang="en-US" altLang="en-US" sz="1000" dirty="0">
                <a:solidFill>
                  <a:srgbClr val="85898A"/>
                </a:solidFill>
              </a:rPr>
              <a:t> 2021</a:t>
            </a:r>
          </a:p>
        </p:txBody>
      </p:sp>
      <p:sp>
        <p:nvSpPr>
          <p:cNvPr id="11" name="Rounded Rectangular Callout 10">
            <a:extLst>
              <a:ext uri="{FF2B5EF4-FFF2-40B4-BE49-F238E27FC236}">
                <a16:creationId xmlns:a16="http://schemas.microsoft.com/office/drawing/2014/main" id="{DB3557E4-7017-094C-A803-3FE1638A2799}"/>
              </a:ext>
            </a:extLst>
          </p:cNvPr>
          <p:cNvSpPr/>
          <p:nvPr/>
        </p:nvSpPr>
        <p:spPr bwMode="auto">
          <a:xfrm rot="10800000">
            <a:off x="1014622" y="4326344"/>
            <a:ext cx="2880483" cy="590040"/>
          </a:xfrm>
          <a:prstGeom prst="wedgeRoundRectCallout">
            <a:avLst>
              <a:gd name="adj1" fmla="val -13824"/>
              <a:gd name="adj2" fmla="val 73939"/>
              <a:gd name="adj3" fmla="val 16667"/>
            </a:avLst>
          </a:prstGeom>
          <a:solidFill>
            <a:schemeClr val="bg1"/>
          </a:solidFill>
          <a:ln w="28575" cap="flat" cmpd="sng" algn="ctr">
            <a:solidFill>
              <a:srgbClr val="0051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New Roman" pitchFamily="-112" charset="0"/>
            </a:endParaRPr>
          </a:p>
        </p:txBody>
      </p:sp>
      <p:sp>
        <p:nvSpPr>
          <p:cNvPr id="6" name="Rectangle 5">
            <a:extLst>
              <a:ext uri="{FF2B5EF4-FFF2-40B4-BE49-F238E27FC236}">
                <a16:creationId xmlns:a16="http://schemas.microsoft.com/office/drawing/2014/main" id="{DCF9B971-CAD8-2D48-96FA-6D03BABD775D}"/>
              </a:ext>
            </a:extLst>
          </p:cNvPr>
          <p:cNvSpPr/>
          <p:nvPr/>
        </p:nvSpPr>
        <p:spPr>
          <a:xfrm>
            <a:off x="1282535" y="4326345"/>
            <a:ext cx="2440168" cy="461665"/>
          </a:xfrm>
          <a:prstGeom prst="rect">
            <a:avLst/>
          </a:prstGeom>
        </p:spPr>
        <p:txBody>
          <a:bodyPr wrap="square">
            <a:spAutoFit/>
          </a:bodyPr>
          <a:lstStyle/>
          <a:p>
            <a:r>
              <a:rPr lang="en-US" b="1" dirty="0">
                <a:solidFill>
                  <a:srgbClr val="971B2F"/>
                </a:solidFill>
              </a:rPr>
              <a:t>Other arguments</a:t>
            </a:r>
          </a:p>
        </p:txBody>
      </p:sp>
    </p:spTree>
    <p:extLst>
      <p:ext uri="{BB962C8B-B14F-4D97-AF65-F5344CB8AC3E}">
        <p14:creationId xmlns:p14="http://schemas.microsoft.com/office/powerpoint/2010/main" val="2584828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2D33DE-FEDA-4F49-BE0F-858B18332B11}"/>
              </a:ext>
            </a:extLst>
          </p:cNvPr>
          <p:cNvSpPr txBox="1"/>
          <p:nvPr/>
        </p:nvSpPr>
        <p:spPr>
          <a:xfrm>
            <a:off x="1315564" y="589971"/>
            <a:ext cx="6512873" cy="707886"/>
          </a:xfrm>
          <a:prstGeom prst="rect">
            <a:avLst/>
          </a:prstGeom>
          <a:noFill/>
        </p:spPr>
        <p:txBody>
          <a:bodyPr>
            <a:spAutoFit/>
          </a:bodyPr>
          <a:lstStyle/>
          <a:p>
            <a:pPr algn="ctr">
              <a:defRPr/>
            </a:pPr>
            <a:r>
              <a:rPr lang="en-US" sz="1600" b="1" dirty="0"/>
              <a:t>Cross-Curricular Argumentation Guide A</a:t>
            </a:r>
          </a:p>
          <a:p>
            <a:pPr algn="ctr">
              <a:defRPr/>
            </a:pPr>
            <a:r>
              <a:rPr lang="en-US" sz="1200" b="1" dirty="0">
                <a:highlight>
                  <a:srgbClr val="FFFF00"/>
                </a:highlight>
              </a:rPr>
              <a:t> </a:t>
            </a:r>
            <a:br>
              <a:rPr lang="en-US" sz="1200" b="1" dirty="0">
                <a:highlight>
                  <a:srgbClr val="FFFF00"/>
                </a:highlight>
              </a:rPr>
            </a:br>
            <a:endParaRPr lang="en-US" sz="1200" b="1" dirty="0"/>
          </a:p>
        </p:txBody>
      </p:sp>
      <p:graphicFrame>
        <p:nvGraphicFramePr>
          <p:cNvPr id="3" name="Table 2">
            <a:extLst>
              <a:ext uri="{FF2B5EF4-FFF2-40B4-BE49-F238E27FC236}">
                <a16:creationId xmlns:a16="http://schemas.microsoft.com/office/drawing/2014/main" id="{1B01A4E8-EB81-9541-B2B3-457115B697C7}"/>
              </a:ext>
            </a:extLst>
          </p:cNvPr>
          <p:cNvGraphicFramePr>
            <a:graphicFrameLocks noGrp="1"/>
          </p:cNvGraphicFramePr>
          <p:nvPr/>
        </p:nvGraphicFramePr>
        <p:xfrm>
          <a:off x="388938" y="1039643"/>
          <a:ext cx="8505825" cy="205210"/>
        </p:xfrm>
        <a:graphic>
          <a:graphicData uri="http://schemas.openxmlformats.org/drawingml/2006/table">
            <a:tbl>
              <a:tblPr firstRow="1" bandRow="1">
                <a:tableStyleId>{5940675A-B579-460E-94D1-54222C63F5DA}</a:tableStyleId>
              </a:tblPr>
              <a:tblGrid>
                <a:gridCol w="2314070">
                  <a:extLst>
                    <a:ext uri="{9D8B030D-6E8A-4147-A177-3AD203B41FA5}">
                      <a16:colId xmlns:a16="http://schemas.microsoft.com/office/drawing/2014/main" val="20000"/>
                    </a:ext>
                  </a:extLst>
                </a:gridCol>
                <a:gridCol w="1082998">
                  <a:extLst>
                    <a:ext uri="{9D8B030D-6E8A-4147-A177-3AD203B41FA5}">
                      <a16:colId xmlns:a16="http://schemas.microsoft.com/office/drawing/2014/main" val="20001"/>
                    </a:ext>
                  </a:extLst>
                </a:gridCol>
                <a:gridCol w="1381092">
                  <a:extLst>
                    <a:ext uri="{9D8B030D-6E8A-4147-A177-3AD203B41FA5}">
                      <a16:colId xmlns:a16="http://schemas.microsoft.com/office/drawing/2014/main" val="20002"/>
                    </a:ext>
                  </a:extLst>
                </a:gridCol>
                <a:gridCol w="3727665">
                  <a:extLst>
                    <a:ext uri="{9D8B030D-6E8A-4147-A177-3AD203B41FA5}">
                      <a16:colId xmlns:a16="http://schemas.microsoft.com/office/drawing/2014/main" val="20003"/>
                    </a:ext>
                  </a:extLst>
                </a:gridCol>
              </a:tblGrid>
              <a:tr h="204787">
                <a:tc>
                  <a:txBody>
                    <a:bodyPr/>
                    <a:lstStyle/>
                    <a:p>
                      <a:r>
                        <a:rPr lang="en-US" sz="900" b="1" dirty="0"/>
                        <a:t>Name: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Date: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Class:                                                                                                                           </a:t>
                      </a:r>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900" b="1" dirty="0"/>
                        <a:t>                       Topic:</a:t>
                      </a:r>
                      <a:endParaRPr lang="en-US" sz="1200" b="1" dirty="0"/>
                    </a:p>
                  </a:txBody>
                  <a:tcPr marL="68591" marR="68591" marT="34025" marB="34025">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4" name="Table 3">
            <a:extLst>
              <a:ext uri="{FF2B5EF4-FFF2-40B4-BE49-F238E27FC236}">
                <a16:creationId xmlns:a16="http://schemas.microsoft.com/office/drawing/2014/main" id="{21145CE4-6E16-1340-AD9D-FF3338EF120A}"/>
              </a:ext>
            </a:extLst>
          </p:cNvPr>
          <p:cNvGraphicFramePr>
            <a:graphicFrameLocks noGrp="1"/>
          </p:cNvGraphicFramePr>
          <p:nvPr>
            <p:extLst>
              <p:ext uri="{D42A27DB-BD31-4B8C-83A1-F6EECF244321}">
                <p14:modId xmlns:p14="http://schemas.microsoft.com/office/powerpoint/2010/main" val="1202767142"/>
              </p:ext>
            </p:extLst>
          </p:nvPr>
        </p:nvGraphicFramePr>
        <p:xfrm>
          <a:off x="444500" y="1446213"/>
          <a:ext cx="8393113" cy="4220515"/>
        </p:xfrm>
        <a:graphic>
          <a:graphicData uri="http://schemas.openxmlformats.org/drawingml/2006/table">
            <a:tbl>
              <a:tblPr firstRow="1" bandRow="1">
                <a:tableStyleId>{2D5ABB26-0587-4C30-8999-92F81FD0307C}</a:tableStyleId>
              </a:tblPr>
              <a:tblGrid>
                <a:gridCol w="3968037">
                  <a:extLst>
                    <a:ext uri="{9D8B030D-6E8A-4147-A177-3AD203B41FA5}">
                      <a16:colId xmlns:a16="http://schemas.microsoft.com/office/drawing/2014/main" val="20000"/>
                    </a:ext>
                  </a:extLst>
                </a:gridCol>
                <a:gridCol w="4425076">
                  <a:extLst>
                    <a:ext uri="{9D8B030D-6E8A-4147-A177-3AD203B41FA5}">
                      <a16:colId xmlns:a16="http://schemas.microsoft.com/office/drawing/2014/main" val="20001"/>
                    </a:ext>
                  </a:extLst>
                </a:gridCol>
              </a:tblGrid>
              <a:tr h="63300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effectLst/>
                          <a:latin typeface="+mn-lt"/>
                          <a:ea typeface="+mn-ea"/>
                          <a:cs typeface="+mn-cs"/>
                        </a:rPr>
                        <a:t>1. Clarify the claim with any qualifier and define key terms.</a:t>
                      </a: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1868480">
                <a:tc>
                  <a:txBody>
                    <a:bodyPr/>
                    <a:lstStyle/>
                    <a:p>
                      <a:r>
                        <a:rPr lang="en-US" sz="900" b="1" kern="1200" dirty="0">
                          <a:solidFill>
                            <a:schemeClr val="tx1"/>
                          </a:solidFill>
                          <a:effectLst/>
                          <a:latin typeface="+mn-lt"/>
                          <a:ea typeface="+mn-ea"/>
                          <a:cs typeface="+mn-cs"/>
                        </a:rPr>
                        <a:t>2. List the evidence</a:t>
                      </a:r>
                      <a:r>
                        <a:rPr lang="en-US" sz="900" b="1" i="0" kern="1200" baseline="0" dirty="0">
                          <a:solidFill>
                            <a:schemeClr val="tx1"/>
                          </a:solidFill>
                          <a:effectLst/>
                          <a:latin typeface="+mn-lt"/>
                          <a:ea typeface="+mn-ea"/>
                          <a:cs typeface="+mn-cs"/>
                        </a:rPr>
                        <a:t>.</a:t>
                      </a:r>
                      <a:endParaRPr lang="en-US" sz="900" b="1" i="0" u="sng"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3. Analyze the reasoning</a:t>
                      </a:r>
                      <a:r>
                        <a:rPr lang="en-US" sz="900" b="1" i="0" baseline="0" dirty="0"/>
                        <a:t>.</a:t>
                      </a:r>
                      <a:endParaRPr lang="en-US" sz="9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50536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4. Identify other arguments for or against the claim</a:t>
                      </a:r>
                      <a:r>
                        <a:rPr lang="en-US" sz="900" b="1" i="0"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 </a:t>
                      </a:r>
                      <a:endParaRPr lang="en-US" sz="1100" b="0"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US"/>
                    </a:p>
                  </a:txBody>
                  <a:tcPr/>
                </a:tc>
                <a:extLst>
                  <a:ext uri="{0D108BD9-81ED-4DB2-BD59-A6C34878D82A}">
                    <a16:rowId xmlns:a16="http://schemas.microsoft.com/office/drawing/2014/main" val="10002"/>
                  </a:ext>
                </a:extLst>
              </a:tr>
              <a:tr h="594379">
                <a:tc gridSpan="2">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900" b="1" dirty="0"/>
                        <a:t>5</a:t>
                      </a:r>
                      <a:r>
                        <a:rPr lang="en-US" sz="1600" b="1" dirty="0"/>
                        <a:t>. Make a judgment about the quality of evidence</a:t>
                      </a:r>
                      <a:r>
                        <a:rPr lang="en-US" sz="1600" b="1" i="0" baseline="0" dirty="0"/>
                        <a:t>, the reasoning, and other arguments.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100" b="1" dirty="0"/>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3"/>
                  </a:ext>
                </a:extLst>
              </a:tr>
              <a:tr h="48975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t>6. State why you accept or reject the claim. </a:t>
                      </a:r>
                      <a:endParaRPr lang="en-US" sz="900" b="0" i="0" kern="1200" baseline="0" dirty="0">
                        <a:solidFill>
                          <a:schemeClr val="tx1"/>
                        </a:solidFill>
                        <a:effectLst/>
                        <a:latin typeface="+mn-lt"/>
                        <a:ea typeface="+mn-ea"/>
                        <a:cs typeface="+mn-cs"/>
                      </a:endParaRPr>
                    </a:p>
                  </a:txBody>
                  <a:tcPr marL="68580" marR="68580" marT="34294" marB="3429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8" name="Rounded Rectangular Callout 7">
            <a:extLst>
              <a:ext uri="{FF2B5EF4-FFF2-40B4-BE49-F238E27FC236}">
                <a16:creationId xmlns:a16="http://schemas.microsoft.com/office/drawing/2014/main" id="{801D578C-C69A-8848-ADCB-291FED410F67}"/>
              </a:ext>
            </a:extLst>
          </p:cNvPr>
          <p:cNvSpPr/>
          <p:nvPr/>
        </p:nvSpPr>
        <p:spPr bwMode="auto">
          <a:xfrm>
            <a:off x="1131723" y="2335058"/>
            <a:ext cx="3652668" cy="1619244"/>
          </a:xfrm>
          <a:prstGeom prst="wedgeRoundRectCallout">
            <a:avLst>
              <a:gd name="adj1" fmla="val -35656"/>
              <a:gd name="adj2" fmla="val 80193"/>
              <a:gd name="adj3" fmla="val 16667"/>
            </a:avLst>
          </a:prstGeom>
          <a:solidFill>
            <a:schemeClr val="bg1"/>
          </a:solidFill>
          <a:ln w="28575" cap="flat" cmpd="sng" algn="ctr">
            <a:solidFill>
              <a:srgbClr val="0051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New Roman" pitchFamily="-112" charset="0"/>
            </a:endParaRPr>
          </a:p>
        </p:txBody>
      </p:sp>
      <p:sp>
        <p:nvSpPr>
          <p:cNvPr id="5" name="TextBox 4">
            <a:extLst>
              <a:ext uri="{FF2B5EF4-FFF2-40B4-BE49-F238E27FC236}">
                <a16:creationId xmlns:a16="http://schemas.microsoft.com/office/drawing/2014/main" id="{22D82C78-B73B-044A-A66C-619FD87F8F3E}"/>
              </a:ext>
            </a:extLst>
          </p:cNvPr>
          <p:cNvSpPr txBox="1"/>
          <p:nvPr/>
        </p:nvSpPr>
        <p:spPr>
          <a:xfrm>
            <a:off x="1315564" y="2359850"/>
            <a:ext cx="3468827" cy="1569660"/>
          </a:xfrm>
          <a:prstGeom prst="rect">
            <a:avLst/>
          </a:prstGeom>
          <a:noFill/>
        </p:spPr>
        <p:txBody>
          <a:bodyPr wrap="square" rtlCol="0">
            <a:spAutoFit/>
          </a:bodyPr>
          <a:lstStyle/>
          <a:p>
            <a:r>
              <a:rPr lang="en-US" b="1" dirty="0">
                <a:solidFill>
                  <a:srgbClr val="971B2F"/>
                </a:solidFill>
                <a:latin typeface="+mj-lt"/>
              </a:rPr>
              <a:t>Judgments: </a:t>
            </a:r>
            <a:r>
              <a:rPr lang="en-US" dirty="0">
                <a:solidFill>
                  <a:srgbClr val="971B2F"/>
                </a:solidFill>
                <a:latin typeface="+mj-lt"/>
              </a:rPr>
              <a:t>The process of forming decision through careful evaluation</a:t>
            </a:r>
            <a:endParaRPr lang="en-US" b="1" dirty="0">
              <a:solidFill>
                <a:srgbClr val="971B2F"/>
              </a:solidFill>
              <a:latin typeface="+mj-lt"/>
            </a:endParaRPr>
          </a:p>
        </p:txBody>
      </p:sp>
      <p:sp>
        <p:nvSpPr>
          <p:cNvPr id="9" name="Slide Number Placeholder 3">
            <a:extLst>
              <a:ext uri="{FF2B5EF4-FFF2-40B4-BE49-F238E27FC236}">
                <a16:creationId xmlns:a16="http://schemas.microsoft.com/office/drawing/2014/main" id="{13B218D4-247B-224B-86BB-2F73D53624BC}"/>
              </a:ext>
            </a:extLst>
          </p:cNvPr>
          <p:cNvSpPr>
            <a:spLocks noGrp="1"/>
          </p:cNvSpPr>
          <p:nvPr>
            <p:ph type="sldNum" sz="quarter" idx="10"/>
          </p:nvPr>
        </p:nvSpPr>
        <p:spPr>
          <a:xfrm>
            <a:off x="4509800" y="6591300"/>
            <a:ext cx="55814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fld id="{E0049290-8554-2947-A638-AA7103BF4E22}" type="slidenum">
              <a:rPr lang="en-US" altLang="en-US" sz="1000" smtClean="0">
                <a:solidFill>
                  <a:schemeClr val="bg1"/>
                </a:solidFill>
              </a:rPr>
              <a:pPr>
                <a:spcBef>
                  <a:spcPct val="0"/>
                </a:spcBef>
                <a:buFontTx/>
                <a:buNone/>
              </a:pPr>
              <a:t>9</a:t>
            </a:fld>
            <a:endParaRPr lang="en-US" altLang="en-US" sz="1000" dirty="0">
              <a:solidFill>
                <a:schemeClr val="bg1"/>
              </a:solidFill>
            </a:endParaRPr>
          </a:p>
        </p:txBody>
      </p:sp>
      <p:sp>
        <p:nvSpPr>
          <p:cNvPr id="10" name="Footer Placeholder 11">
            <a:extLst>
              <a:ext uri="{FF2B5EF4-FFF2-40B4-BE49-F238E27FC236}">
                <a16:creationId xmlns:a16="http://schemas.microsoft.com/office/drawing/2014/main" id="{BB589D10-1C47-7C4A-B3C7-3F8D18DD5C0D}"/>
              </a:ext>
            </a:extLst>
          </p:cNvPr>
          <p:cNvSpPr txBox="1">
            <a:spLocks noChangeArrowheads="1"/>
          </p:cNvSpPr>
          <p:nvPr/>
        </p:nvSpPr>
        <p:spPr>
          <a:xfrm>
            <a:off x="7409580" y="5666939"/>
            <a:ext cx="1260475" cy="2746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Char char="•"/>
              <a:defRPr sz="2600" kern="1200">
                <a:solidFill>
                  <a:schemeClr val="tx1"/>
                </a:solidFill>
                <a:latin typeface="Arial" panose="020B0604020202020204" pitchFamily="34"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400" kern="1200">
                <a:solidFill>
                  <a:schemeClr val="tx1"/>
                </a:solidFill>
                <a:latin typeface="Arial" panose="020B0604020202020204" pitchFamily="34"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panose="020B0604020202020204" pitchFamily="34" charset="0"/>
                <a:ea typeface="ＭＳ Ｐゴシック" panose="020B0600070205080204" pitchFamily="34" charset="-128"/>
                <a:cs typeface="+mn-cs"/>
              </a:defRPr>
            </a:lvl9pPr>
          </a:lstStyle>
          <a:p>
            <a:pPr algn="r">
              <a:spcBef>
                <a:spcPct val="0"/>
              </a:spcBef>
              <a:buFontTx/>
              <a:buNone/>
            </a:pPr>
            <a:r>
              <a:rPr lang="en-US" altLang="en-US" sz="1000" dirty="0">
                <a:solidFill>
                  <a:srgbClr val="85898A"/>
                </a:solidFill>
              </a:rPr>
              <a:t>© J. </a:t>
            </a:r>
            <a:r>
              <a:rPr lang="en-US" altLang="en-US" sz="1000" dirty="0" err="1">
                <a:solidFill>
                  <a:srgbClr val="85898A"/>
                </a:solidFill>
              </a:rPr>
              <a:t>Bulgren</a:t>
            </a:r>
            <a:r>
              <a:rPr lang="en-US" altLang="en-US" sz="1000" dirty="0">
                <a:solidFill>
                  <a:srgbClr val="85898A"/>
                </a:solidFill>
              </a:rPr>
              <a:t> 2021</a:t>
            </a:r>
          </a:p>
        </p:txBody>
      </p:sp>
      <p:sp>
        <p:nvSpPr>
          <p:cNvPr id="11" name="Rounded Rectangular Callout 10">
            <a:extLst>
              <a:ext uri="{FF2B5EF4-FFF2-40B4-BE49-F238E27FC236}">
                <a16:creationId xmlns:a16="http://schemas.microsoft.com/office/drawing/2014/main" id="{4964AB0C-8F95-774A-8912-FE0913D161A4}"/>
              </a:ext>
            </a:extLst>
          </p:cNvPr>
          <p:cNvSpPr/>
          <p:nvPr/>
        </p:nvSpPr>
        <p:spPr bwMode="auto">
          <a:xfrm>
            <a:off x="6166818" y="4097004"/>
            <a:ext cx="2503237" cy="1022682"/>
          </a:xfrm>
          <a:prstGeom prst="wedgeRoundRectCallout">
            <a:avLst>
              <a:gd name="adj1" fmla="val -53340"/>
              <a:gd name="adj2" fmla="val 88005"/>
              <a:gd name="adj3" fmla="val 16667"/>
            </a:avLst>
          </a:prstGeom>
          <a:solidFill>
            <a:schemeClr val="bg1"/>
          </a:solidFill>
          <a:ln w="28575" cap="flat" cmpd="sng" algn="ctr">
            <a:solidFill>
              <a:srgbClr val="0051B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New Roman" pitchFamily="-112" charset="0"/>
            </a:endParaRPr>
          </a:p>
        </p:txBody>
      </p:sp>
      <p:sp>
        <p:nvSpPr>
          <p:cNvPr id="12" name="TextBox 11">
            <a:extLst>
              <a:ext uri="{FF2B5EF4-FFF2-40B4-BE49-F238E27FC236}">
                <a16:creationId xmlns:a16="http://schemas.microsoft.com/office/drawing/2014/main" id="{13451DBA-9417-BB42-9D98-F1B5300E30B4}"/>
              </a:ext>
            </a:extLst>
          </p:cNvPr>
          <p:cNvSpPr txBox="1"/>
          <p:nvPr/>
        </p:nvSpPr>
        <p:spPr>
          <a:xfrm>
            <a:off x="6236484" y="4192846"/>
            <a:ext cx="2117557" cy="830997"/>
          </a:xfrm>
          <a:prstGeom prst="rect">
            <a:avLst/>
          </a:prstGeom>
          <a:noFill/>
        </p:spPr>
        <p:txBody>
          <a:bodyPr wrap="square" rtlCol="0">
            <a:spAutoFit/>
          </a:bodyPr>
          <a:lstStyle/>
          <a:p>
            <a:pPr algn="ctr"/>
            <a:r>
              <a:rPr lang="en-US" b="1" dirty="0">
                <a:solidFill>
                  <a:srgbClr val="971B2F"/>
                </a:solidFill>
                <a:latin typeface="+mj-lt"/>
              </a:rPr>
              <a:t>Decision &amp; Explanation</a:t>
            </a:r>
          </a:p>
        </p:txBody>
      </p:sp>
    </p:spTree>
    <p:extLst>
      <p:ext uri="{BB962C8B-B14F-4D97-AF65-F5344CB8AC3E}">
        <p14:creationId xmlns:p14="http://schemas.microsoft.com/office/powerpoint/2010/main" val="1502001782"/>
      </p:ext>
    </p:extLst>
  </p:cSld>
  <p:clrMapOvr>
    <a:masterClrMapping/>
  </p:clrMapOvr>
</p:sld>
</file>

<file path=ppt/theme/theme1.xml><?xml version="1.0" encoding="utf-8"?>
<a:theme xmlns:a="http://schemas.openxmlformats.org/drawingml/2006/main" name="SIM_no KU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IM_no KU Templat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pitchFamily="-112"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pitchFamily="-112" charset="0"/>
          </a:defRPr>
        </a:defPPr>
      </a:lstStyle>
    </a:lnDef>
  </a:objectDefaults>
  <a:extraClrSchemeLst>
    <a:extraClrScheme>
      <a:clrScheme name="SIM_no KU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IM_no KU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IM_no KU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IM_no KU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IM_no KU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IM_no KU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IM_no KU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IM_no KU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IM_no KU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IM_no KU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IM_no KU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IM_no KU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Bonsai:CE/LS - CD-ROMS:SIM_no KU Template2.pot</Template>
  <TotalTime>6673</TotalTime>
  <Words>2117</Words>
  <Application>Microsoft Macintosh PowerPoint</Application>
  <PresentationFormat>On-screen Show (4:3)</PresentationFormat>
  <Paragraphs>256</Paragraphs>
  <Slides>16</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Open Sans</vt:lpstr>
      <vt:lpstr>Times</vt:lpstr>
      <vt:lpstr>Times New Roman</vt:lpstr>
      <vt:lpstr>Times New Roman Bold</vt:lpstr>
      <vt:lpstr>SIM_no KU Template</vt:lpstr>
      <vt:lpstr>  Professional Developer’s Guide developed by Janis A. Bulgren  </vt:lpstr>
      <vt:lpstr>HOTR CADRE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Guide B  contains the same basic steps as Guide A with additional prompts to support deeper analysis at each step.</vt:lpstr>
      <vt:lpstr>PowerPoint Presentation</vt:lpstr>
      <vt:lpstr>The Cognitive Reasoning Strategy: CLAIMS  </vt:lpstr>
      <vt:lpstr> </vt:lpstr>
    </vt:vector>
  </TitlesOfParts>
  <Company>Center for Research on Learning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WARNING:</dc:title>
  <dc:creator>Brian Staats</dc:creator>
  <cp:lastModifiedBy>Bulgren, Janis</cp:lastModifiedBy>
  <cp:revision>550</cp:revision>
  <cp:lastPrinted>2006-12-04T17:46:23Z</cp:lastPrinted>
  <dcterms:created xsi:type="dcterms:W3CDTF">2008-12-01T19:39:56Z</dcterms:created>
  <dcterms:modified xsi:type="dcterms:W3CDTF">2021-05-31T17:02:34Z</dcterms:modified>
</cp:coreProperties>
</file>