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83FC803-D7CA-48A8-ABC6-54ECBFC98E0E}" v="1" dt="2020-12-02T16:52:11.1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6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vidson Sarah" userId="3eaea780-e62a-41b3-b199-0edd201f2dad" providerId="ADAL" clId="{B83FC803-D7CA-48A8-ABC6-54ECBFC98E0E}"/>
    <pc:docChg chg="delSld">
      <pc:chgData name="Davidson Sarah" userId="3eaea780-e62a-41b3-b199-0edd201f2dad" providerId="ADAL" clId="{B83FC803-D7CA-48A8-ABC6-54ECBFC98E0E}" dt="2020-12-02T16:52:11.163" v="0" actId="2696"/>
      <pc:docMkLst>
        <pc:docMk/>
      </pc:docMkLst>
      <pc:sldChg chg="del">
        <pc:chgData name="Davidson Sarah" userId="3eaea780-e62a-41b3-b199-0edd201f2dad" providerId="ADAL" clId="{B83FC803-D7CA-48A8-ABC6-54ECBFC98E0E}" dt="2020-12-02T16:52:11.163" v="0" actId="2696"/>
        <pc:sldMkLst>
          <pc:docMk/>
          <pc:sldMk cId="1904772655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081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704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147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46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8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1049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74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5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99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2290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08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57526-0C78-42F8-AD65-A45C90E9B2CD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54EF98-26BA-4DC0-909D-D6E4DDE220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384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"/>
          <p:cNvGrpSpPr>
            <a:grpSpLocks/>
          </p:cNvGrpSpPr>
          <p:nvPr/>
        </p:nvGrpSpPr>
        <p:grpSpPr bwMode="auto">
          <a:xfrm>
            <a:off x="202610" y="120069"/>
            <a:ext cx="8702630" cy="6650008"/>
            <a:chOff x="428" y="118"/>
            <a:chExt cx="4878" cy="3988"/>
          </a:xfrm>
        </p:grpSpPr>
        <p:sp>
          <p:nvSpPr>
            <p:cNvPr id="67" name="AutoShape 3"/>
            <p:cNvSpPr>
              <a:spLocks noChangeArrowheads="1"/>
            </p:cNvSpPr>
            <p:nvPr/>
          </p:nvSpPr>
          <p:spPr bwMode="auto">
            <a:xfrm>
              <a:off x="438" y="420"/>
              <a:ext cx="4806" cy="40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8" name="AutoShape 4"/>
            <p:cNvSpPr>
              <a:spLocks noChangeArrowheads="1"/>
            </p:cNvSpPr>
            <p:nvPr/>
          </p:nvSpPr>
          <p:spPr bwMode="auto">
            <a:xfrm>
              <a:off x="428" y="3674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9" name="AutoShape 5"/>
            <p:cNvSpPr>
              <a:spLocks noChangeArrowheads="1"/>
            </p:cNvSpPr>
            <p:nvPr/>
          </p:nvSpPr>
          <p:spPr bwMode="auto">
            <a:xfrm>
              <a:off x="1935" y="122"/>
              <a:ext cx="1754" cy="3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 b="1">
                <a:latin typeface="Times" panose="02020603050405020304" pitchFamily="18" charset="0"/>
              </a:endParaRPr>
            </a:p>
          </p:txBody>
        </p:sp>
        <p:sp>
          <p:nvSpPr>
            <p:cNvPr id="126" name="AutoShape 8"/>
            <p:cNvSpPr>
              <a:spLocks noChangeArrowheads="1"/>
            </p:cNvSpPr>
            <p:nvPr/>
          </p:nvSpPr>
          <p:spPr bwMode="auto">
            <a:xfrm>
              <a:off x="438" y="1297"/>
              <a:ext cx="1146" cy="877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grpSp>
          <p:nvGrpSpPr>
            <p:cNvPr id="73" name="Group 45"/>
            <p:cNvGrpSpPr>
              <a:grpSpLocks/>
            </p:cNvGrpSpPr>
            <p:nvPr/>
          </p:nvGrpSpPr>
          <p:grpSpPr bwMode="auto">
            <a:xfrm>
              <a:off x="436" y="859"/>
              <a:ext cx="1146" cy="297"/>
              <a:chOff x="436" y="859"/>
              <a:chExt cx="1146" cy="297"/>
            </a:xfrm>
          </p:grpSpPr>
          <p:sp>
            <p:nvSpPr>
              <p:cNvPr id="90" name="AutoShape 46"/>
              <p:cNvSpPr>
                <a:spLocks noChangeArrowheads="1"/>
              </p:cNvSpPr>
              <p:nvPr/>
            </p:nvSpPr>
            <p:spPr bwMode="auto">
              <a:xfrm>
                <a:off x="436" y="859"/>
                <a:ext cx="1146" cy="2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91" name="AutoShape 47"/>
              <p:cNvSpPr>
                <a:spLocks noChangeArrowheads="1"/>
              </p:cNvSpPr>
              <p:nvPr/>
            </p:nvSpPr>
            <p:spPr bwMode="auto">
              <a:xfrm>
                <a:off x="470" y="878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sp>
          <p:nvSpPr>
            <p:cNvPr id="76" name="Rectangle 54"/>
            <p:cNvSpPr>
              <a:spLocks noChangeArrowheads="1"/>
            </p:cNvSpPr>
            <p:nvPr/>
          </p:nvSpPr>
          <p:spPr bwMode="auto">
            <a:xfrm>
              <a:off x="499" y="178"/>
              <a:ext cx="1283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ambria" panose="02040503050406030204" pitchFamily="18" charset="0"/>
                  <a:ea typeface="Cambria" panose="02040503050406030204" pitchFamily="18" charset="0"/>
                </a:rPr>
                <a:t>The FRAME Routine</a:t>
              </a:r>
            </a:p>
          </p:txBody>
        </p:sp>
        <p:sp>
          <p:nvSpPr>
            <p:cNvPr id="77" name="Rectangle 55"/>
            <p:cNvSpPr>
              <a:spLocks noChangeArrowheads="1"/>
            </p:cNvSpPr>
            <p:nvPr/>
          </p:nvSpPr>
          <p:spPr bwMode="auto">
            <a:xfrm>
              <a:off x="2563" y="118"/>
              <a:ext cx="398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 dirty="0">
                  <a:latin typeface="Cambria" panose="02040503050406030204" pitchFamily="18" charset="0"/>
                  <a:ea typeface="Cambria" panose="02040503050406030204" pitchFamily="18" charset="0"/>
                </a:rPr>
                <a:t>Key Topic</a:t>
              </a:r>
            </a:p>
          </p:txBody>
        </p:sp>
        <p:sp>
          <p:nvSpPr>
            <p:cNvPr id="78" name="Rectangle 56"/>
            <p:cNvSpPr>
              <a:spLocks noChangeArrowheads="1"/>
            </p:cNvSpPr>
            <p:nvPr/>
          </p:nvSpPr>
          <p:spPr bwMode="auto">
            <a:xfrm>
              <a:off x="621" y="884"/>
              <a:ext cx="4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mbria" panose="02040503050406030204" pitchFamily="18" charset="0"/>
                  <a:ea typeface="Cambria" panose="02040503050406030204" pitchFamily="18" charset="0"/>
                </a:rPr>
                <a:t>Main idea</a:t>
              </a:r>
            </a:p>
          </p:txBody>
        </p:sp>
        <p:sp>
          <p:nvSpPr>
            <p:cNvPr id="79" name="Rectangle 57"/>
            <p:cNvSpPr>
              <a:spLocks noChangeArrowheads="1"/>
            </p:cNvSpPr>
            <p:nvPr/>
          </p:nvSpPr>
          <p:spPr bwMode="auto">
            <a:xfrm>
              <a:off x="3701" y="408"/>
              <a:ext cx="356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 dirty="0">
                  <a:latin typeface="Cambria" panose="02040503050406030204" pitchFamily="18" charset="0"/>
                  <a:ea typeface="Cambria" panose="02040503050406030204" pitchFamily="18" charset="0"/>
                </a:rPr>
                <a:t>is about…</a:t>
              </a:r>
            </a:p>
          </p:txBody>
        </p:sp>
        <p:sp>
          <p:nvSpPr>
            <p:cNvPr id="80" name="Rectangle 58"/>
            <p:cNvSpPr>
              <a:spLocks noChangeArrowheads="1"/>
            </p:cNvSpPr>
            <p:nvPr/>
          </p:nvSpPr>
          <p:spPr bwMode="auto">
            <a:xfrm>
              <a:off x="428" y="3504"/>
              <a:ext cx="487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So What? (What’s important to understand about this?)</a:t>
              </a:r>
            </a:p>
          </p:txBody>
        </p:sp>
        <p:sp>
          <p:nvSpPr>
            <p:cNvPr id="81" name="Rectangle 59"/>
            <p:cNvSpPr>
              <a:spLocks noChangeArrowheads="1"/>
            </p:cNvSpPr>
            <p:nvPr/>
          </p:nvSpPr>
          <p:spPr bwMode="auto">
            <a:xfrm>
              <a:off x="650" y="1155"/>
              <a:ext cx="74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Essential details</a:t>
              </a:r>
            </a:p>
          </p:txBody>
        </p:sp>
      </p:grpSp>
      <p:sp>
        <p:nvSpPr>
          <p:cNvPr id="64" name="AutoShape 8"/>
          <p:cNvSpPr>
            <a:spLocks noChangeArrowheads="1"/>
          </p:cNvSpPr>
          <p:nvPr/>
        </p:nvSpPr>
        <p:spPr bwMode="auto">
          <a:xfrm>
            <a:off x="216882" y="4301579"/>
            <a:ext cx="2044529" cy="139378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65" name="AutoShape 8"/>
          <p:cNvSpPr>
            <a:spLocks noChangeArrowheads="1"/>
          </p:cNvSpPr>
          <p:nvPr/>
        </p:nvSpPr>
        <p:spPr bwMode="auto">
          <a:xfrm>
            <a:off x="2380962" y="2087117"/>
            <a:ext cx="2044529" cy="146304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29" name="AutoShape 47"/>
          <p:cNvSpPr>
            <a:spLocks noChangeArrowheads="1"/>
          </p:cNvSpPr>
          <p:nvPr/>
        </p:nvSpPr>
        <p:spPr bwMode="auto">
          <a:xfrm>
            <a:off x="2441620" y="1395955"/>
            <a:ext cx="306858" cy="135068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0" name="Rectangle 56"/>
          <p:cNvSpPr>
            <a:spLocks noChangeArrowheads="1"/>
          </p:cNvSpPr>
          <p:nvPr/>
        </p:nvSpPr>
        <p:spPr bwMode="auto">
          <a:xfrm>
            <a:off x="2711013" y="1314246"/>
            <a:ext cx="761792" cy="246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131" name="Rectangle 59"/>
          <p:cNvSpPr>
            <a:spLocks noChangeArrowheads="1"/>
          </p:cNvSpPr>
          <p:nvPr/>
        </p:nvSpPr>
        <p:spPr bwMode="auto">
          <a:xfrm>
            <a:off x="2735990" y="1838659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132" name="AutoShape 8"/>
          <p:cNvSpPr>
            <a:spLocks noChangeArrowheads="1"/>
          </p:cNvSpPr>
          <p:nvPr/>
        </p:nvSpPr>
        <p:spPr bwMode="auto">
          <a:xfrm>
            <a:off x="4586332" y="2093786"/>
            <a:ext cx="2044529" cy="1462699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3" name="AutoShape 46"/>
          <p:cNvSpPr>
            <a:spLocks noChangeArrowheads="1"/>
          </p:cNvSpPr>
          <p:nvPr/>
        </p:nvSpPr>
        <p:spPr bwMode="auto">
          <a:xfrm>
            <a:off x="4586332" y="1370941"/>
            <a:ext cx="2044529" cy="49377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4" name="AutoShape 47"/>
          <p:cNvSpPr>
            <a:spLocks noChangeArrowheads="1"/>
          </p:cNvSpPr>
          <p:nvPr/>
        </p:nvSpPr>
        <p:spPr bwMode="auto">
          <a:xfrm>
            <a:off x="4646990" y="1402624"/>
            <a:ext cx="306858" cy="135068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5" name="Rectangle 56"/>
          <p:cNvSpPr>
            <a:spLocks noChangeArrowheads="1"/>
          </p:cNvSpPr>
          <p:nvPr/>
        </p:nvSpPr>
        <p:spPr bwMode="auto">
          <a:xfrm>
            <a:off x="4916383" y="1320915"/>
            <a:ext cx="761792" cy="246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136" name="Rectangle 59"/>
          <p:cNvSpPr>
            <a:spLocks noChangeArrowheads="1"/>
          </p:cNvSpPr>
          <p:nvPr/>
        </p:nvSpPr>
        <p:spPr bwMode="auto">
          <a:xfrm>
            <a:off x="4941360" y="1845328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137" name="AutoShape 8"/>
          <p:cNvSpPr>
            <a:spLocks noChangeArrowheads="1"/>
          </p:cNvSpPr>
          <p:nvPr/>
        </p:nvSpPr>
        <p:spPr bwMode="auto">
          <a:xfrm>
            <a:off x="6750412" y="2088601"/>
            <a:ext cx="2044529" cy="146304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8" name="AutoShape 46"/>
          <p:cNvSpPr>
            <a:spLocks noChangeArrowheads="1"/>
          </p:cNvSpPr>
          <p:nvPr/>
        </p:nvSpPr>
        <p:spPr bwMode="auto">
          <a:xfrm>
            <a:off x="6750412" y="1365756"/>
            <a:ext cx="2044529" cy="49377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9" name="AutoShape 47"/>
          <p:cNvSpPr>
            <a:spLocks noChangeArrowheads="1"/>
          </p:cNvSpPr>
          <p:nvPr/>
        </p:nvSpPr>
        <p:spPr bwMode="auto">
          <a:xfrm>
            <a:off x="6811070" y="1397439"/>
            <a:ext cx="306858" cy="135068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0" name="Rectangle 56"/>
          <p:cNvSpPr>
            <a:spLocks noChangeArrowheads="1"/>
          </p:cNvSpPr>
          <p:nvPr/>
        </p:nvSpPr>
        <p:spPr bwMode="auto">
          <a:xfrm>
            <a:off x="7080463" y="1315730"/>
            <a:ext cx="761792" cy="246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141" name="Rectangle 59"/>
          <p:cNvSpPr>
            <a:spLocks noChangeArrowheads="1"/>
          </p:cNvSpPr>
          <p:nvPr/>
        </p:nvSpPr>
        <p:spPr bwMode="auto">
          <a:xfrm>
            <a:off x="7105440" y="1840143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142" name="AutoShape 8"/>
          <p:cNvSpPr>
            <a:spLocks noChangeArrowheads="1"/>
          </p:cNvSpPr>
          <p:nvPr/>
        </p:nvSpPr>
        <p:spPr bwMode="auto">
          <a:xfrm>
            <a:off x="2380962" y="4301579"/>
            <a:ext cx="2044529" cy="139378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3" name="AutoShape 8"/>
          <p:cNvSpPr>
            <a:spLocks noChangeArrowheads="1"/>
          </p:cNvSpPr>
          <p:nvPr/>
        </p:nvSpPr>
        <p:spPr bwMode="auto">
          <a:xfrm>
            <a:off x="4586332" y="4301578"/>
            <a:ext cx="2044529" cy="1406133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4" name="AutoShape 8"/>
          <p:cNvSpPr>
            <a:spLocks noChangeArrowheads="1"/>
          </p:cNvSpPr>
          <p:nvPr/>
        </p:nvSpPr>
        <p:spPr bwMode="auto">
          <a:xfrm>
            <a:off x="6750412" y="4301578"/>
            <a:ext cx="2044529" cy="140613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2" name="TextBox 1"/>
          <p:cNvSpPr txBox="1"/>
          <p:nvPr/>
        </p:nvSpPr>
        <p:spPr>
          <a:xfrm>
            <a:off x="3207597" y="285825"/>
            <a:ext cx="2469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Inequalities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1306645" y="703757"/>
            <a:ext cx="6481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mbria" panose="02040503050406030204" pitchFamily="18" charset="0"/>
                <a:ea typeface="Cambria" panose="02040503050406030204" pitchFamily="18" charset="0"/>
              </a:rPr>
              <a:t>…the relationships between 2 mathematical expressions that are not equal and have more than one solution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385731" y="1311608"/>
            <a:ext cx="167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558936" y="1309910"/>
            <a:ext cx="167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&gt;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746467" y="1270197"/>
            <a:ext cx="167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6933998" y="1276426"/>
            <a:ext cx="167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>
                <a:latin typeface="Cambria" panose="02040503050406030204" pitchFamily="18" charset="0"/>
                <a:ea typeface="Cambria" panose="02040503050406030204" pitchFamily="18" charset="0"/>
              </a:rPr>
              <a:t>&gt;</a:t>
            </a: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277540" y="2081968"/>
            <a:ext cx="172944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Less than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Fewer than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Below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Is smaller than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2429110" y="2095537"/>
            <a:ext cx="17294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Greater than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More than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Exceeds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Is larger than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Above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4633134" y="2087221"/>
            <a:ext cx="211727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Less than or equal to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No more than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At most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Maximum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Does not exceed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Not above</a:t>
            </a:r>
          </a:p>
        </p:txBody>
      </p:sp>
      <p:sp>
        <p:nvSpPr>
          <p:cNvPr id="154" name="TextBox 153"/>
          <p:cNvSpPr txBox="1"/>
          <p:nvPr/>
        </p:nvSpPr>
        <p:spPr>
          <a:xfrm>
            <a:off x="6788402" y="2078938"/>
            <a:ext cx="20543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Greater than or equal to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No less than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At least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Minimum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No fewer than</a:t>
            </a:r>
          </a:p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Not under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5" name="TextBox 154"/>
              <p:cNvSpPr txBox="1"/>
              <p:nvPr/>
            </p:nvSpPr>
            <p:spPr>
              <a:xfrm>
                <a:off x="293415" y="4331306"/>
                <a:ext cx="1901261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Each student has fewer than 12 pencils.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&lt;12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55" name="TextBox 1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415" y="4331306"/>
                <a:ext cx="1901261" cy="738664"/>
              </a:xfrm>
              <a:prstGeom prst="rect">
                <a:avLst/>
              </a:prstGeom>
              <a:blipFill>
                <a:blip r:embed="rId2"/>
                <a:stretch>
                  <a:fillRect l="-962" t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2499408" y="4301579"/>
                <a:ext cx="172944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temperature is always above 80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℉</m:t>
                    </m:r>
                  </m:oMath>
                </a14:m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𝑡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&gt;80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408" y="4301579"/>
                <a:ext cx="1729447" cy="738664"/>
              </a:xfrm>
              <a:prstGeom prst="rect">
                <a:avLst/>
              </a:prstGeom>
              <a:blipFill>
                <a:blip r:embed="rId3"/>
                <a:stretch>
                  <a:fillRect l="-1056" t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/>
              <p:cNvSpPr txBox="1"/>
              <p:nvPr/>
            </p:nvSpPr>
            <p:spPr>
              <a:xfrm>
                <a:off x="4721627" y="4273462"/>
                <a:ext cx="172944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There are no more than 40 kids allowed on the bus.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𝑏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57" name="TextBox 1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627" y="4273462"/>
                <a:ext cx="1729447" cy="954107"/>
              </a:xfrm>
              <a:prstGeom prst="rect">
                <a:avLst/>
              </a:prstGeom>
              <a:blipFill>
                <a:blip r:embed="rId4"/>
                <a:stretch>
                  <a:fillRect l="-1060" t="-1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8" name="TextBox 157"/>
              <p:cNvSpPr txBox="1"/>
              <p:nvPr/>
            </p:nvSpPr>
            <p:spPr>
              <a:xfrm>
                <a:off x="6933998" y="4311828"/>
                <a:ext cx="1729447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You must be at least 48 in to ride the roller coaster.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h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≥48</m:t>
                      </m:r>
                    </m:oMath>
                  </m:oMathPara>
                </a14:m>
                <a:endParaRPr lang="en-US" sz="1400" dirty="0">
                  <a:latin typeface="Cambria" panose="02040503050406030204" pitchFamily="18" charset="0"/>
                  <a:ea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58" name="TextBox 1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3998" y="4311828"/>
                <a:ext cx="1729447" cy="954107"/>
              </a:xfrm>
              <a:prstGeom prst="rect">
                <a:avLst/>
              </a:prstGeom>
              <a:blipFill>
                <a:blip r:embed="rId5"/>
                <a:stretch>
                  <a:fillRect l="-1056" t="-1274" r="-10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9" name="TextBox 158"/>
          <p:cNvSpPr txBox="1"/>
          <p:nvPr/>
        </p:nvSpPr>
        <p:spPr>
          <a:xfrm>
            <a:off x="329278" y="6163068"/>
            <a:ext cx="83588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Many real world situations can be described using inequalities because many real-world situations do not have just one solution!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71910" y="5327191"/>
            <a:ext cx="129091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4398" y="5371282"/>
            <a:ext cx="157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11      12       13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59655" y="5242922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1200445" y="5261676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1676401" y="5259328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>
            <a:off x="2752155" y="5349346"/>
            <a:ext cx="129091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2764643" y="5393437"/>
            <a:ext cx="157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79      80       81</a:t>
            </a:r>
          </a:p>
        </p:txBody>
      </p:sp>
      <p:cxnSp>
        <p:nvCxnSpPr>
          <p:cNvPr id="164" name="Straight Connector 163"/>
          <p:cNvCxnSpPr/>
          <p:nvPr/>
        </p:nvCxnSpPr>
        <p:spPr>
          <a:xfrm>
            <a:off x="2939900" y="5265077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3380690" y="5283831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3856646" y="5281483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146709" y="5267269"/>
            <a:ext cx="125115" cy="12511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1" idx="2"/>
          </p:cNvCxnSpPr>
          <p:nvPr/>
        </p:nvCxnSpPr>
        <p:spPr>
          <a:xfrm flipH="1" flipV="1">
            <a:off x="571910" y="5327191"/>
            <a:ext cx="574799" cy="263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Straight Arrow Connector 166"/>
          <p:cNvCxnSpPr>
            <a:stCxn id="168" idx="6"/>
          </p:cNvCxnSpPr>
          <p:nvPr/>
        </p:nvCxnSpPr>
        <p:spPr>
          <a:xfrm flipV="1">
            <a:off x="3449950" y="5345020"/>
            <a:ext cx="589947" cy="2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Oval 167"/>
          <p:cNvSpPr/>
          <p:nvPr/>
        </p:nvSpPr>
        <p:spPr>
          <a:xfrm>
            <a:off x="3324835" y="5285302"/>
            <a:ext cx="125115" cy="12511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0" name="Straight Arrow Connector 169"/>
          <p:cNvCxnSpPr/>
          <p:nvPr/>
        </p:nvCxnSpPr>
        <p:spPr>
          <a:xfrm>
            <a:off x="4897727" y="5376400"/>
            <a:ext cx="129091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4910215" y="5420491"/>
            <a:ext cx="157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39      40       41</a:t>
            </a:r>
          </a:p>
        </p:txBody>
      </p:sp>
      <p:cxnSp>
        <p:nvCxnSpPr>
          <p:cNvPr id="172" name="Straight Connector 171"/>
          <p:cNvCxnSpPr/>
          <p:nvPr/>
        </p:nvCxnSpPr>
        <p:spPr>
          <a:xfrm>
            <a:off x="5085472" y="5292131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3" name="Straight Arrow Connector 172"/>
          <p:cNvCxnSpPr/>
          <p:nvPr/>
        </p:nvCxnSpPr>
        <p:spPr>
          <a:xfrm flipH="1" flipV="1">
            <a:off x="4889463" y="5378616"/>
            <a:ext cx="589947" cy="2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" name="Oval 173"/>
          <p:cNvSpPr/>
          <p:nvPr/>
        </p:nvSpPr>
        <p:spPr>
          <a:xfrm>
            <a:off x="5470407" y="5312356"/>
            <a:ext cx="125115" cy="12511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5" name="Straight Connector 174"/>
          <p:cNvCxnSpPr/>
          <p:nvPr/>
        </p:nvCxnSpPr>
        <p:spPr>
          <a:xfrm>
            <a:off x="5526260" y="5306199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6006352" y="5292131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>
            <a:off x="7105440" y="5347005"/>
            <a:ext cx="129091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117928" y="5391096"/>
            <a:ext cx="157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47      48       49</a:t>
            </a:r>
          </a:p>
        </p:txBody>
      </p:sp>
      <p:cxnSp>
        <p:nvCxnSpPr>
          <p:cNvPr id="198" name="Straight Connector 197"/>
          <p:cNvCxnSpPr/>
          <p:nvPr/>
        </p:nvCxnSpPr>
        <p:spPr>
          <a:xfrm>
            <a:off x="7293185" y="5262736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9" name="Straight Arrow Connector 198"/>
          <p:cNvCxnSpPr>
            <a:stCxn id="200" idx="6"/>
          </p:cNvCxnSpPr>
          <p:nvPr/>
        </p:nvCxnSpPr>
        <p:spPr>
          <a:xfrm flipV="1">
            <a:off x="7803235" y="5342679"/>
            <a:ext cx="589947" cy="284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Oval 199"/>
          <p:cNvSpPr/>
          <p:nvPr/>
        </p:nvSpPr>
        <p:spPr>
          <a:xfrm>
            <a:off x="7678120" y="5282961"/>
            <a:ext cx="125115" cy="125115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1" name="Straight Connector 200"/>
          <p:cNvCxnSpPr/>
          <p:nvPr/>
        </p:nvCxnSpPr>
        <p:spPr>
          <a:xfrm>
            <a:off x="7733973" y="5267421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8209930" y="5270343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AutoShape 46"/>
          <p:cNvSpPr>
            <a:spLocks noChangeArrowheads="1"/>
          </p:cNvSpPr>
          <p:nvPr/>
        </p:nvSpPr>
        <p:spPr bwMode="auto">
          <a:xfrm>
            <a:off x="2358216" y="1367017"/>
            <a:ext cx="2044529" cy="495248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00" name="AutoShape 8"/>
          <p:cNvSpPr>
            <a:spLocks noChangeArrowheads="1"/>
          </p:cNvSpPr>
          <p:nvPr/>
        </p:nvSpPr>
        <p:spPr bwMode="auto">
          <a:xfrm>
            <a:off x="210696" y="3619148"/>
            <a:ext cx="4214795" cy="61740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01" name="AutoShape 8"/>
          <p:cNvSpPr>
            <a:spLocks noChangeArrowheads="1"/>
          </p:cNvSpPr>
          <p:nvPr/>
        </p:nvSpPr>
        <p:spPr bwMode="auto">
          <a:xfrm>
            <a:off x="4589258" y="3621115"/>
            <a:ext cx="4214795" cy="621792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02" name="TextBox 101"/>
          <p:cNvSpPr txBox="1"/>
          <p:nvPr/>
        </p:nvSpPr>
        <p:spPr>
          <a:xfrm>
            <a:off x="401961" y="3623390"/>
            <a:ext cx="38268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Open circle (looks like       )</a:t>
            </a:r>
          </a:p>
          <a:p>
            <a:pPr algn="ctr"/>
            <a:endParaRPr lang="en-US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Does not include number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4792141" y="3628233"/>
            <a:ext cx="38268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Closed circle (looks like       )</a:t>
            </a:r>
          </a:p>
          <a:p>
            <a:pPr algn="ctr"/>
            <a:endParaRPr lang="en-US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Includes number</a:t>
            </a:r>
          </a:p>
        </p:txBody>
      </p:sp>
      <p:sp>
        <p:nvSpPr>
          <p:cNvPr id="3" name="Oval 2"/>
          <p:cNvSpPr/>
          <p:nvPr/>
        </p:nvSpPr>
        <p:spPr>
          <a:xfrm>
            <a:off x="3056563" y="3713124"/>
            <a:ext cx="128016" cy="12801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491913" y="3716702"/>
            <a:ext cx="128016" cy="128016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55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2"/>
          <p:cNvGrpSpPr>
            <a:grpSpLocks/>
          </p:cNvGrpSpPr>
          <p:nvPr/>
        </p:nvGrpSpPr>
        <p:grpSpPr bwMode="auto">
          <a:xfrm>
            <a:off x="202610" y="120069"/>
            <a:ext cx="8702630" cy="6650008"/>
            <a:chOff x="428" y="118"/>
            <a:chExt cx="4878" cy="3988"/>
          </a:xfrm>
        </p:grpSpPr>
        <p:sp>
          <p:nvSpPr>
            <p:cNvPr id="67" name="AutoShape 3"/>
            <p:cNvSpPr>
              <a:spLocks noChangeArrowheads="1"/>
            </p:cNvSpPr>
            <p:nvPr/>
          </p:nvSpPr>
          <p:spPr bwMode="auto">
            <a:xfrm>
              <a:off x="438" y="420"/>
              <a:ext cx="4806" cy="403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8" name="AutoShape 4"/>
            <p:cNvSpPr>
              <a:spLocks noChangeArrowheads="1"/>
            </p:cNvSpPr>
            <p:nvPr/>
          </p:nvSpPr>
          <p:spPr bwMode="auto">
            <a:xfrm>
              <a:off x="428" y="3674"/>
              <a:ext cx="4878" cy="432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sp>
          <p:nvSpPr>
            <p:cNvPr id="69" name="AutoShape 5"/>
            <p:cNvSpPr>
              <a:spLocks noChangeArrowheads="1"/>
            </p:cNvSpPr>
            <p:nvPr/>
          </p:nvSpPr>
          <p:spPr bwMode="auto">
            <a:xfrm>
              <a:off x="1935" y="122"/>
              <a:ext cx="1754" cy="337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endParaRPr lang="en-US" altLang="en-US" sz="1800" b="1">
                <a:latin typeface="Times" panose="02020603050405020304" pitchFamily="18" charset="0"/>
              </a:endParaRPr>
            </a:p>
          </p:txBody>
        </p:sp>
        <p:sp>
          <p:nvSpPr>
            <p:cNvPr id="126" name="AutoShape 8"/>
            <p:cNvSpPr>
              <a:spLocks noChangeArrowheads="1"/>
            </p:cNvSpPr>
            <p:nvPr/>
          </p:nvSpPr>
          <p:spPr bwMode="auto">
            <a:xfrm>
              <a:off x="438" y="1297"/>
              <a:ext cx="1146" cy="877"/>
            </a:xfrm>
            <a:prstGeom prst="roundRect">
              <a:avLst>
                <a:gd name="adj" fmla="val 16667"/>
              </a:avLst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350"/>
            </a:p>
          </p:txBody>
        </p:sp>
        <p:grpSp>
          <p:nvGrpSpPr>
            <p:cNvPr id="73" name="Group 45"/>
            <p:cNvGrpSpPr>
              <a:grpSpLocks/>
            </p:cNvGrpSpPr>
            <p:nvPr/>
          </p:nvGrpSpPr>
          <p:grpSpPr bwMode="auto">
            <a:xfrm>
              <a:off x="436" y="859"/>
              <a:ext cx="1146" cy="297"/>
              <a:chOff x="436" y="859"/>
              <a:chExt cx="1146" cy="297"/>
            </a:xfrm>
          </p:grpSpPr>
          <p:sp>
            <p:nvSpPr>
              <p:cNvPr id="90" name="AutoShape 46"/>
              <p:cNvSpPr>
                <a:spLocks noChangeArrowheads="1"/>
              </p:cNvSpPr>
              <p:nvPr/>
            </p:nvSpPr>
            <p:spPr bwMode="auto">
              <a:xfrm>
                <a:off x="436" y="859"/>
                <a:ext cx="1146" cy="297"/>
              </a:xfrm>
              <a:prstGeom prst="roundRect">
                <a:avLst>
                  <a:gd name="adj" fmla="val 16667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  <p:sp>
            <p:nvSpPr>
              <p:cNvPr id="91" name="AutoShape 47"/>
              <p:cNvSpPr>
                <a:spLocks noChangeArrowheads="1"/>
              </p:cNvSpPr>
              <p:nvPr/>
            </p:nvSpPr>
            <p:spPr bwMode="auto">
              <a:xfrm>
                <a:off x="470" y="878"/>
                <a:ext cx="172" cy="81"/>
              </a:xfrm>
              <a:prstGeom prst="roundRect">
                <a:avLst>
                  <a:gd name="adj" fmla="val 50000"/>
                </a:avLst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350"/>
              </a:p>
            </p:txBody>
          </p:sp>
        </p:grpSp>
        <p:sp>
          <p:nvSpPr>
            <p:cNvPr id="76" name="Rectangle 54"/>
            <p:cNvSpPr>
              <a:spLocks noChangeArrowheads="1"/>
            </p:cNvSpPr>
            <p:nvPr/>
          </p:nvSpPr>
          <p:spPr bwMode="auto">
            <a:xfrm>
              <a:off x="499" y="178"/>
              <a:ext cx="1283" cy="22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800" b="1" dirty="0">
                  <a:latin typeface="Cambria" panose="02040503050406030204" pitchFamily="18" charset="0"/>
                  <a:ea typeface="Cambria" panose="02040503050406030204" pitchFamily="18" charset="0"/>
                </a:rPr>
                <a:t>The FRAME Routine</a:t>
              </a:r>
            </a:p>
          </p:txBody>
        </p:sp>
        <p:sp>
          <p:nvSpPr>
            <p:cNvPr id="77" name="Rectangle 55"/>
            <p:cNvSpPr>
              <a:spLocks noChangeArrowheads="1"/>
            </p:cNvSpPr>
            <p:nvPr/>
          </p:nvSpPr>
          <p:spPr bwMode="auto">
            <a:xfrm>
              <a:off x="2563" y="118"/>
              <a:ext cx="398" cy="1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900" b="1" dirty="0">
                  <a:latin typeface="Cambria" panose="02040503050406030204" pitchFamily="18" charset="0"/>
                  <a:ea typeface="Cambria" panose="02040503050406030204" pitchFamily="18" charset="0"/>
                </a:rPr>
                <a:t>Key Topic</a:t>
              </a:r>
            </a:p>
          </p:txBody>
        </p:sp>
        <p:sp>
          <p:nvSpPr>
            <p:cNvPr id="78" name="Rectangle 56"/>
            <p:cNvSpPr>
              <a:spLocks noChangeArrowheads="1"/>
            </p:cNvSpPr>
            <p:nvPr/>
          </p:nvSpPr>
          <p:spPr bwMode="auto">
            <a:xfrm>
              <a:off x="621" y="829"/>
              <a:ext cx="427" cy="1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1" dirty="0">
                  <a:latin typeface="Cambria" panose="02040503050406030204" pitchFamily="18" charset="0"/>
                  <a:ea typeface="Cambria" panose="02040503050406030204" pitchFamily="18" charset="0"/>
                </a:rPr>
                <a:t>Main idea</a:t>
              </a:r>
            </a:p>
          </p:txBody>
        </p:sp>
        <p:sp>
          <p:nvSpPr>
            <p:cNvPr id="79" name="Rectangle 57"/>
            <p:cNvSpPr>
              <a:spLocks noChangeArrowheads="1"/>
            </p:cNvSpPr>
            <p:nvPr/>
          </p:nvSpPr>
          <p:spPr bwMode="auto">
            <a:xfrm>
              <a:off x="3701" y="408"/>
              <a:ext cx="356" cy="1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800" b="1" dirty="0">
                  <a:latin typeface="Cambria" panose="02040503050406030204" pitchFamily="18" charset="0"/>
                  <a:ea typeface="Cambria" panose="02040503050406030204" pitchFamily="18" charset="0"/>
                </a:rPr>
                <a:t>is about…</a:t>
              </a:r>
            </a:p>
          </p:txBody>
        </p:sp>
        <p:sp>
          <p:nvSpPr>
            <p:cNvPr id="80" name="Rectangle 58"/>
            <p:cNvSpPr>
              <a:spLocks noChangeArrowheads="1"/>
            </p:cNvSpPr>
            <p:nvPr/>
          </p:nvSpPr>
          <p:spPr bwMode="auto">
            <a:xfrm>
              <a:off x="428" y="3504"/>
              <a:ext cx="487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So What? (What’s important to understand about this?)</a:t>
              </a:r>
            </a:p>
          </p:txBody>
        </p:sp>
        <p:sp>
          <p:nvSpPr>
            <p:cNvPr id="81" name="Rectangle 59"/>
            <p:cNvSpPr>
              <a:spLocks noChangeArrowheads="1"/>
            </p:cNvSpPr>
            <p:nvPr/>
          </p:nvSpPr>
          <p:spPr bwMode="auto">
            <a:xfrm>
              <a:off x="650" y="1155"/>
              <a:ext cx="748" cy="1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200" b="1" dirty="0">
                  <a:latin typeface="Cambria" panose="02040503050406030204" pitchFamily="18" charset="0"/>
                  <a:ea typeface="Cambria" panose="02040503050406030204" pitchFamily="18" charset="0"/>
                </a:rPr>
                <a:t>Essential details</a:t>
              </a:r>
            </a:p>
          </p:txBody>
        </p:sp>
      </p:grpSp>
      <p:sp>
        <p:nvSpPr>
          <p:cNvPr id="64" name="AutoShape 8"/>
          <p:cNvSpPr>
            <a:spLocks noChangeArrowheads="1"/>
          </p:cNvSpPr>
          <p:nvPr/>
        </p:nvSpPr>
        <p:spPr bwMode="auto">
          <a:xfrm>
            <a:off x="216882" y="4301579"/>
            <a:ext cx="2044529" cy="139378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65" name="AutoShape 8"/>
          <p:cNvSpPr>
            <a:spLocks noChangeArrowheads="1"/>
          </p:cNvSpPr>
          <p:nvPr/>
        </p:nvSpPr>
        <p:spPr bwMode="auto">
          <a:xfrm>
            <a:off x="2380962" y="2087117"/>
            <a:ext cx="2044529" cy="146304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29" name="AutoShape 47"/>
          <p:cNvSpPr>
            <a:spLocks noChangeArrowheads="1"/>
          </p:cNvSpPr>
          <p:nvPr/>
        </p:nvSpPr>
        <p:spPr bwMode="auto">
          <a:xfrm>
            <a:off x="2441620" y="1395955"/>
            <a:ext cx="306858" cy="135068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0" name="Rectangle 56"/>
          <p:cNvSpPr>
            <a:spLocks noChangeArrowheads="1"/>
          </p:cNvSpPr>
          <p:nvPr/>
        </p:nvSpPr>
        <p:spPr bwMode="auto">
          <a:xfrm>
            <a:off x="2711013" y="1314246"/>
            <a:ext cx="761792" cy="246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131" name="Rectangle 59"/>
          <p:cNvSpPr>
            <a:spLocks noChangeArrowheads="1"/>
          </p:cNvSpPr>
          <p:nvPr/>
        </p:nvSpPr>
        <p:spPr bwMode="auto">
          <a:xfrm>
            <a:off x="2735990" y="1838659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132" name="AutoShape 8"/>
          <p:cNvSpPr>
            <a:spLocks noChangeArrowheads="1"/>
          </p:cNvSpPr>
          <p:nvPr/>
        </p:nvSpPr>
        <p:spPr bwMode="auto">
          <a:xfrm>
            <a:off x="4586332" y="2093786"/>
            <a:ext cx="2044529" cy="1462699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3" name="AutoShape 46"/>
          <p:cNvSpPr>
            <a:spLocks noChangeArrowheads="1"/>
          </p:cNvSpPr>
          <p:nvPr/>
        </p:nvSpPr>
        <p:spPr bwMode="auto">
          <a:xfrm>
            <a:off x="4586332" y="1370941"/>
            <a:ext cx="2044529" cy="49377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4" name="AutoShape 47"/>
          <p:cNvSpPr>
            <a:spLocks noChangeArrowheads="1"/>
          </p:cNvSpPr>
          <p:nvPr/>
        </p:nvSpPr>
        <p:spPr bwMode="auto">
          <a:xfrm>
            <a:off x="4646990" y="1402624"/>
            <a:ext cx="306858" cy="135068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5" name="Rectangle 56"/>
          <p:cNvSpPr>
            <a:spLocks noChangeArrowheads="1"/>
          </p:cNvSpPr>
          <p:nvPr/>
        </p:nvSpPr>
        <p:spPr bwMode="auto">
          <a:xfrm>
            <a:off x="4916383" y="1320915"/>
            <a:ext cx="761792" cy="246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136" name="Rectangle 59"/>
          <p:cNvSpPr>
            <a:spLocks noChangeArrowheads="1"/>
          </p:cNvSpPr>
          <p:nvPr/>
        </p:nvSpPr>
        <p:spPr bwMode="auto">
          <a:xfrm>
            <a:off x="4941360" y="1845328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137" name="AutoShape 8"/>
          <p:cNvSpPr>
            <a:spLocks noChangeArrowheads="1"/>
          </p:cNvSpPr>
          <p:nvPr/>
        </p:nvSpPr>
        <p:spPr bwMode="auto">
          <a:xfrm>
            <a:off x="6750412" y="2088601"/>
            <a:ext cx="2044529" cy="1463040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8" name="AutoShape 46"/>
          <p:cNvSpPr>
            <a:spLocks noChangeArrowheads="1"/>
          </p:cNvSpPr>
          <p:nvPr/>
        </p:nvSpPr>
        <p:spPr bwMode="auto">
          <a:xfrm>
            <a:off x="6750412" y="1365756"/>
            <a:ext cx="2044529" cy="49377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39" name="AutoShape 47"/>
          <p:cNvSpPr>
            <a:spLocks noChangeArrowheads="1"/>
          </p:cNvSpPr>
          <p:nvPr/>
        </p:nvSpPr>
        <p:spPr bwMode="auto">
          <a:xfrm>
            <a:off x="6811070" y="1397439"/>
            <a:ext cx="306858" cy="135068"/>
          </a:xfrm>
          <a:prstGeom prst="roundRect">
            <a:avLst>
              <a:gd name="adj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0" name="Rectangle 56"/>
          <p:cNvSpPr>
            <a:spLocks noChangeArrowheads="1"/>
          </p:cNvSpPr>
          <p:nvPr/>
        </p:nvSpPr>
        <p:spPr bwMode="auto">
          <a:xfrm>
            <a:off x="7080463" y="1315730"/>
            <a:ext cx="761792" cy="2467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000" b="1" dirty="0">
                <a:latin typeface="Cambria" panose="02040503050406030204" pitchFamily="18" charset="0"/>
                <a:ea typeface="Cambria" panose="02040503050406030204" pitchFamily="18" charset="0"/>
              </a:rPr>
              <a:t>Main idea</a:t>
            </a:r>
          </a:p>
        </p:txBody>
      </p:sp>
      <p:sp>
        <p:nvSpPr>
          <p:cNvPr id="141" name="Rectangle 59"/>
          <p:cNvSpPr>
            <a:spLocks noChangeArrowheads="1"/>
          </p:cNvSpPr>
          <p:nvPr/>
        </p:nvSpPr>
        <p:spPr bwMode="auto">
          <a:xfrm>
            <a:off x="7105440" y="1840143"/>
            <a:ext cx="1334475" cy="2768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Cambria" panose="02040503050406030204" pitchFamily="18" charset="0"/>
                <a:ea typeface="Cambria" panose="02040503050406030204" pitchFamily="18" charset="0"/>
              </a:rPr>
              <a:t>Essential details</a:t>
            </a:r>
          </a:p>
        </p:txBody>
      </p:sp>
      <p:sp>
        <p:nvSpPr>
          <p:cNvPr id="142" name="AutoShape 8"/>
          <p:cNvSpPr>
            <a:spLocks noChangeArrowheads="1"/>
          </p:cNvSpPr>
          <p:nvPr/>
        </p:nvSpPr>
        <p:spPr bwMode="auto">
          <a:xfrm>
            <a:off x="2380962" y="4301579"/>
            <a:ext cx="2044529" cy="139378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3" name="AutoShape 8"/>
          <p:cNvSpPr>
            <a:spLocks noChangeArrowheads="1"/>
          </p:cNvSpPr>
          <p:nvPr/>
        </p:nvSpPr>
        <p:spPr bwMode="auto">
          <a:xfrm>
            <a:off x="4586332" y="4301578"/>
            <a:ext cx="2044529" cy="1406133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4" name="AutoShape 8"/>
          <p:cNvSpPr>
            <a:spLocks noChangeArrowheads="1"/>
          </p:cNvSpPr>
          <p:nvPr/>
        </p:nvSpPr>
        <p:spPr bwMode="auto">
          <a:xfrm>
            <a:off x="6750412" y="4301578"/>
            <a:ext cx="2044529" cy="1406134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46" name="TextBox 145"/>
          <p:cNvSpPr txBox="1"/>
          <p:nvPr/>
        </p:nvSpPr>
        <p:spPr>
          <a:xfrm>
            <a:off x="365185" y="1311608"/>
            <a:ext cx="169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147" name="TextBox 146"/>
          <p:cNvSpPr txBox="1"/>
          <p:nvPr/>
        </p:nvSpPr>
        <p:spPr>
          <a:xfrm>
            <a:off x="2558936" y="1309910"/>
            <a:ext cx="167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latin typeface="Cambria" panose="02040503050406030204" pitchFamily="18" charset="0"/>
                <a:ea typeface="Cambria" panose="02040503050406030204" pitchFamily="18" charset="0"/>
              </a:rPr>
              <a:t>&gt;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4746467" y="1270197"/>
            <a:ext cx="167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>
                <a:latin typeface="Cambria" panose="02040503050406030204" pitchFamily="18" charset="0"/>
                <a:ea typeface="Cambria" panose="02040503050406030204" pitchFamily="18" charset="0"/>
              </a:rPr>
              <a:t>&lt;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6933998" y="1276426"/>
            <a:ext cx="167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u="sng" dirty="0">
                <a:latin typeface="Cambria" panose="02040503050406030204" pitchFamily="18" charset="0"/>
                <a:ea typeface="Cambria" panose="02040503050406030204" pitchFamily="18" charset="0"/>
              </a:rPr>
              <a:t>&gt;</a:t>
            </a:r>
            <a:endParaRPr lang="en-US" sz="36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293415" y="4331306"/>
            <a:ext cx="19012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Each student has fewer than 12 pencils.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6" name="TextBox 155"/>
              <p:cNvSpPr txBox="1"/>
              <p:nvPr/>
            </p:nvSpPr>
            <p:spPr>
              <a:xfrm>
                <a:off x="2499408" y="4301579"/>
                <a:ext cx="172944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The temperature is always above 80</a:t>
                </a:r>
                <a14:m>
                  <m:oMath xmlns:m="http://schemas.openxmlformats.org/officeDocument/2006/math">
                    <m:r>
                      <a:rPr lang="en-US" sz="1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℉</m:t>
                    </m:r>
                  </m:oMath>
                </a14:m>
                <a:r>
                  <a:rPr lang="en-US" sz="1400" dirty="0">
                    <a:latin typeface="Cambria" panose="02040503050406030204" pitchFamily="18" charset="0"/>
                    <a:ea typeface="Cambria" panose="020405030504060302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56" name="TextBox 1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9408" y="4301579"/>
                <a:ext cx="1729447" cy="523220"/>
              </a:xfrm>
              <a:prstGeom prst="rect">
                <a:avLst/>
              </a:prstGeom>
              <a:blipFill>
                <a:blip r:embed="rId2"/>
                <a:stretch>
                  <a:fillRect l="-1056" t="-3529" b="-105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7" name="TextBox 156"/>
          <p:cNvSpPr txBox="1"/>
          <p:nvPr/>
        </p:nvSpPr>
        <p:spPr>
          <a:xfrm>
            <a:off x="4721627" y="4273462"/>
            <a:ext cx="17294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There are no more than 40 kids allowed on the bus.</a:t>
            </a:r>
          </a:p>
        </p:txBody>
      </p:sp>
      <p:sp>
        <p:nvSpPr>
          <p:cNvPr id="158" name="TextBox 157"/>
          <p:cNvSpPr txBox="1"/>
          <p:nvPr/>
        </p:nvSpPr>
        <p:spPr>
          <a:xfrm>
            <a:off x="6933998" y="4311828"/>
            <a:ext cx="17294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You must be at least 48 in to ride the roller coaster.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571910" y="5327191"/>
            <a:ext cx="129091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84398" y="5371282"/>
            <a:ext cx="157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11      12       13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59655" y="5242922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0" name="Straight Connector 159"/>
          <p:cNvCxnSpPr/>
          <p:nvPr/>
        </p:nvCxnSpPr>
        <p:spPr>
          <a:xfrm>
            <a:off x="1200445" y="5261676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1676401" y="5259328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/>
          <p:nvPr/>
        </p:nvCxnSpPr>
        <p:spPr>
          <a:xfrm>
            <a:off x="2752155" y="5349346"/>
            <a:ext cx="129091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3" name="TextBox 162"/>
          <p:cNvSpPr txBox="1"/>
          <p:nvPr/>
        </p:nvSpPr>
        <p:spPr>
          <a:xfrm>
            <a:off x="2764643" y="5393437"/>
            <a:ext cx="157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79      80       81</a:t>
            </a:r>
          </a:p>
        </p:txBody>
      </p:sp>
      <p:cxnSp>
        <p:nvCxnSpPr>
          <p:cNvPr id="164" name="Straight Connector 163"/>
          <p:cNvCxnSpPr/>
          <p:nvPr/>
        </p:nvCxnSpPr>
        <p:spPr>
          <a:xfrm>
            <a:off x="2939900" y="5265077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/>
          <p:nvPr/>
        </p:nvCxnSpPr>
        <p:spPr>
          <a:xfrm>
            <a:off x="3380690" y="5283831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6" name="Straight Connector 165"/>
          <p:cNvCxnSpPr/>
          <p:nvPr/>
        </p:nvCxnSpPr>
        <p:spPr>
          <a:xfrm>
            <a:off x="3856646" y="5281483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0" name="Straight Arrow Connector 169"/>
          <p:cNvCxnSpPr/>
          <p:nvPr/>
        </p:nvCxnSpPr>
        <p:spPr>
          <a:xfrm>
            <a:off x="4897727" y="5376400"/>
            <a:ext cx="129091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1" name="TextBox 170"/>
          <p:cNvSpPr txBox="1"/>
          <p:nvPr/>
        </p:nvSpPr>
        <p:spPr>
          <a:xfrm>
            <a:off x="4910215" y="5420491"/>
            <a:ext cx="157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39      40       41</a:t>
            </a:r>
          </a:p>
        </p:txBody>
      </p:sp>
      <p:cxnSp>
        <p:nvCxnSpPr>
          <p:cNvPr id="172" name="Straight Connector 171"/>
          <p:cNvCxnSpPr/>
          <p:nvPr/>
        </p:nvCxnSpPr>
        <p:spPr>
          <a:xfrm>
            <a:off x="5085472" y="5292131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>
          <a:xfrm>
            <a:off x="6006352" y="5292131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6" name="Straight Arrow Connector 195"/>
          <p:cNvCxnSpPr/>
          <p:nvPr/>
        </p:nvCxnSpPr>
        <p:spPr>
          <a:xfrm>
            <a:off x="7105440" y="5347005"/>
            <a:ext cx="1290918" cy="0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7" name="TextBox 196"/>
          <p:cNvSpPr txBox="1"/>
          <p:nvPr/>
        </p:nvSpPr>
        <p:spPr>
          <a:xfrm>
            <a:off x="7117928" y="5391096"/>
            <a:ext cx="15702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47      48       49</a:t>
            </a:r>
          </a:p>
        </p:txBody>
      </p:sp>
      <p:cxnSp>
        <p:nvCxnSpPr>
          <p:cNvPr id="198" name="Straight Connector 197"/>
          <p:cNvCxnSpPr/>
          <p:nvPr/>
        </p:nvCxnSpPr>
        <p:spPr>
          <a:xfrm>
            <a:off x="7293185" y="5262736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>
            <a:off x="8209930" y="5270343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2" name="AutoShape 46"/>
          <p:cNvSpPr>
            <a:spLocks noChangeArrowheads="1"/>
          </p:cNvSpPr>
          <p:nvPr/>
        </p:nvSpPr>
        <p:spPr bwMode="auto">
          <a:xfrm>
            <a:off x="2358216" y="1367017"/>
            <a:ext cx="2044529" cy="495248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00" name="AutoShape 8"/>
          <p:cNvSpPr>
            <a:spLocks noChangeArrowheads="1"/>
          </p:cNvSpPr>
          <p:nvPr/>
        </p:nvSpPr>
        <p:spPr bwMode="auto">
          <a:xfrm>
            <a:off x="210696" y="3619148"/>
            <a:ext cx="4214795" cy="617406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01" name="AutoShape 8"/>
          <p:cNvSpPr>
            <a:spLocks noChangeArrowheads="1"/>
          </p:cNvSpPr>
          <p:nvPr/>
        </p:nvSpPr>
        <p:spPr bwMode="auto">
          <a:xfrm>
            <a:off x="4589258" y="3621115"/>
            <a:ext cx="4214795" cy="621792"/>
          </a:xfrm>
          <a:prstGeom prst="roundRect">
            <a:avLst>
              <a:gd name="adj" fmla="val 16667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350"/>
          </a:p>
        </p:txBody>
      </p:sp>
      <p:sp>
        <p:nvSpPr>
          <p:cNvPr id="102" name="TextBox 101"/>
          <p:cNvSpPr txBox="1"/>
          <p:nvPr/>
        </p:nvSpPr>
        <p:spPr>
          <a:xfrm>
            <a:off x="401961" y="3623390"/>
            <a:ext cx="38268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  </a:t>
            </a:r>
            <a:r>
              <a:rPr lang="en-US" sz="1400" u="sng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    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circle (looks like       )</a:t>
            </a:r>
          </a:p>
          <a:p>
            <a:pPr algn="ctr"/>
            <a:endParaRPr lang="en-US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_______________________ include number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4792141" y="3653172"/>
            <a:ext cx="38268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>
                <a:latin typeface="Cambria" panose="02040503050406030204" pitchFamily="18" charset="0"/>
                <a:ea typeface="Cambria" panose="02040503050406030204" pitchFamily="18" charset="0"/>
              </a:rPr>
              <a:t>                               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circle (looks like       )</a:t>
            </a:r>
          </a:p>
          <a:p>
            <a:pPr algn="ctr"/>
            <a:endParaRPr lang="en-US" sz="5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en-US" sz="1400" u="sng" dirty="0">
                <a:latin typeface="Cambria" panose="02040503050406030204" pitchFamily="18" charset="0"/>
                <a:ea typeface="Cambria" panose="02040503050406030204" pitchFamily="18" charset="0"/>
              </a:rPr>
              <a:t> _________                _ </a:t>
            </a:r>
            <a:r>
              <a:rPr lang="en-US" sz="1400" dirty="0">
                <a:latin typeface="Cambria" panose="02040503050406030204" pitchFamily="18" charset="0"/>
                <a:ea typeface="Cambria" panose="02040503050406030204" pitchFamily="18" charset="0"/>
              </a:rPr>
              <a:t>  number</a:t>
            </a:r>
          </a:p>
        </p:txBody>
      </p:sp>
      <p:sp>
        <p:nvSpPr>
          <p:cNvPr id="3" name="Oval 2"/>
          <p:cNvSpPr/>
          <p:nvPr/>
        </p:nvSpPr>
        <p:spPr>
          <a:xfrm>
            <a:off x="3647663" y="3715742"/>
            <a:ext cx="128016" cy="128016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7839027" y="3759960"/>
            <a:ext cx="128016" cy="128016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4" name="Straight Connector 83"/>
          <p:cNvCxnSpPr/>
          <p:nvPr/>
        </p:nvCxnSpPr>
        <p:spPr>
          <a:xfrm>
            <a:off x="5534873" y="5301553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7742586" y="5266103"/>
            <a:ext cx="0" cy="15051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3649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</TotalTime>
  <Words>321</Words>
  <Application>Microsoft Office PowerPoint</Application>
  <PresentationFormat>Letter Paper (8.5x11 in)</PresentationFormat>
  <Paragraphs>88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Cambria</vt:lpstr>
      <vt:lpstr>Cambria Math</vt:lpstr>
      <vt:lpstr>Times</vt:lpstr>
      <vt:lpstr>Office Theme</vt:lpstr>
      <vt:lpstr>PowerPoint Presentation</vt:lpstr>
      <vt:lpstr>PowerPoint Presentation</vt:lpstr>
    </vt:vector>
  </TitlesOfParts>
  <Company>CCPS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Tenk, Courtney</dc:creator>
  <cp:lastModifiedBy>Davidson Sarah</cp:lastModifiedBy>
  <cp:revision>13</cp:revision>
  <dcterms:created xsi:type="dcterms:W3CDTF">2018-10-26T16:35:38Z</dcterms:created>
  <dcterms:modified xsi:type="dcterms:W3CDTF">2020-12-02T16:52:20Z</dcterms:modified>
</cp:coreProperties>
</file>