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AC4"/>
    <a:srgbClr val="DBE8B2"/>
    <a:srgbClr val="C0D1E9"/>
    <a:srgbClr val="F7D7E9"/>
    <a:srgbClr val="BED9E7"/>
    <a:srgbClr val="CAC8E9"/>
    <a:srgbClr val="C7CFFF"/>
    <a:srgbClr val="B9C0E9"/>
    <a:srgbClr val="FFE8BE"/>
    <a:srgbClr val="FFE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6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0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26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9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3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5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3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73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8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4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8BFE3-65D9-E441-AF22-E52F63EFDB44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699B1-F2DB-5542-A921-743485C0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1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E8097C7-5378-8A7F-5B0B-A8B3E5572D45}"/>
              </a:ext>
            </a:extLst>
          </p:cNvPr>
          <p:cNvSpPr/>
          <p:nvPr/>
        </p:nvSpPr>
        <p:spPr>
          <a:xfrm>
            <a:off x="4531738" y="183307"/>
            <a:ext cx="3334043" cy="450167"/>
          </a:xfrm>
          <a:prstGeom prst="roundRect">
            <a:avLst/>
          </a:prstGeom>
          <a:solidFill>
            <a:srgbClr val="C5F5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Intermolecular Forces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C593C7B-F98B-E42F-FA96-9178F92C39A0}"/>
              </a:ext>
            </a:extLst>
          </p:cNvPr>
          <p:cNvSpPr/>
          <p:nvPr/>
        </p:nvSpPr>
        <p:spPr>
          <a:xfrm>
            <a:off x="1153551" y="703385"/>
            <a:ext cx="7751298" cy="618979"/>
          </a:xfrm>
          <a:prstGeom prst="roundRect">
            <a:avLst/>
          </a:prstGeom>
          <a:solidFill>
            <a:srgbClr val="C5F5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the attractive forces between molecules that affect the observed properties of a sample.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511FC2-DDDB-0F84-3F94-88240789524E}"/>
              </a:ext>
            </a:extLst>
          </p:cNvPr>
          <p:cNvSpPr txBox="1"/>
          <p:nvPr/>
        </p:nvSpPr>
        <p:spPr>
          <a:xfrm>
            <a:off x="7865781" y="379826"/>
            <a:ext cx="1039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are about..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8F607A-9DF5-66DB-6B0A-2D1EB59946F2}"/>
              </a:ext>
            </a:extLst>
          </p:cNvPr>
          <p:cNvSpPr txBox="1"/>
          <p:nvPr/>
        </p:nvSpPr>
        <p:spPr>
          <a:xfrm>
            <a:off x="239149" y="255786"/>
            <a:ext cx="42925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Name:__________________________________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90F7697-EB69-FC8A-57DE-42657416BF81}"/>
              </a:ext>
            </a:extLst>
          </p:cNvPr>
          <p:cNvSpPr>
            <a:spLocks/>
          </p:cNvSpPr>
          <p:nvPr/>
        </p:nvSpPr>
        <p:spPr>
          <a:xfrm>
            <a:off x="1765616" y="1394594"/>
            <a:ext cx="1562394" cy="720502"/>
          </a:xfrm>
          <a:prstGeom prst="roundRect">
            <a:avLst/>
          </a:prstGeom>
          <a:solidFill>
            <a:srgbClr val="BED9E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 Dispersion Forces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3A453A5D-2EC6-389B-9878-E17F9C608E47}"/>
              </a:ext>
            </a:extLst>
          </p:cNvPr>
          <p:cNvSpPr>
            <a:spLocks/>
          </p:cNvSpPr>
          <p:nvPr/>
        </p:nvSpPr>
        <p:spPr>
          <a:xfrm>
            <a:off x="3420540" y="1394594"/>
            <a:ext cx="1562394" cy="720502"/>
          </a:xfrm>
          <a:prstGeom prst="roundRect">
            <a:avLst/>
          </a:prstGeom>
          <a:solidFill>
            <a:srgbClr val="BED9E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Dipole-Dipole Forces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47CBDF16-E0F2-6B83-ACFC-8CC042FB0466}"/>
              </a:ext>
            </a:extLst>
          </p:cNvPr>
          <p:cNvSpPr>
            <a:spLocks/>
          </p:cNvSpPr>
          <p:nvPr/>
        </p:nvSpPr>
        <p:spPr>
          <a:xfrm>
            <a:off x="5075464" y="1394594"/>
            <a:ext cx="1562394" cy="720502"/>
          </a:xfrm>
          <a:prstGeom prst="roundRect">
            <a:avLst/>
          </a:prstGeom>
          <a:solidFill>
            <a:srgbClr val="BED9E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Hydrogen Bonding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B4D3EE00-CEAC-4F62-E55E-DB3182B2ABAC}"/>
              </a:ext>
            </a:extLst>
          </p:cNvPr>
          <p:cNvSpPr>
            <a:spLocks/>
          </p:cNvSpPr>
          <p:nvPr/>
        </p:nvSpPr>
        <p:spPr>
          <a:xfrm>
            <a:off x="6730388" y="1394594"/>
            <a:ext cx="1562394" cy="720502"/>
          </a:xfrm>
          <a:prstGeom prst="roundRect">
            <a:avLst/>
          </a:prstGeom>
          <a:solidFill>
            <a:srgbClr val="BED9E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Ion-Dipole Forces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2FA7B069-1016-C453-8ED3-374526B224E8}"/>
              </a:ext>
            </a:extLst>
          </p:cNvPr>
          <p:cNvSpPr>
            <a:spLocks/>
          </p:cNvSpPr>
          <p:nvPr/>
        </p:nvSpPr>
        <p:spPr>
          <a:xfrm>
            <a:off x="8385314" y="1394594"/>
            <a:ext cx="1562394" cy="720502"/>
          </a:xfrm>
          <a:prstGeom prst="roundRect">
            <a:avLst/>
          </a:prstGeom>
          <a:solidFill>
            <a:srgbClr val="BED9E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Dipole-Induced Dipole Forces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E743B9B-50A6-A3D0-10C7-DCE69A7F89B8}"/>
              </a:ext>
            </a:extLst>
          </p:cNvPr>
          <p:cNvSpPr>
            <a:spLocks/>
          </p:cNvSpPr>
          <p:nvPr/>
        </p:nvSpPr>
        <p:spPr>
          <a:xfrm>
            <a:off x="110692" y="1394594"/>
            <a:ext cx="1562394" cy="720502"/>
          </a:xfrm>
          <a:prstGeom prst="roundRect">
            <a:avLst/>
          </a:prstGeom>
          <a:solidFill>
            <a:srgbClr val="BED9E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of IMF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24E7775-62FE-6E78-1623-870D8F5257EE}"/>
              </a:ext>
            </a:extLst>
          </p:cNvPr>
          <p:cNvSpPr>
            <a:spLocks/>
          </p:cNvSpPr>
          <p:nvPr/>
        </p:nvSpPr>
        <p:spPr>
          <a:xfrm>
            <a:off x="110692" y="2210632"/>
            <a:ext cx="1562394" cy="1432213"/>
          </a:xfrm>
          <a:prstGeom prst="roundRect">
            <a:avLst/>
          </a:prstGeom>
          <a:solidFill>
            <a:srgbClr val="F7D7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748E8836-4475-9433-E0D5-FFDE7D0CE742}"/>
              </a:ext>
            </a:extLst>
          </p:cNvPr>
          <p:cNvSpPr>
            <a:spLocks/>
          </p:cNvSpPr>
          <p:nvPr/>
        </p:nvSpPr>
        <p:spPr>
          <a:xfrm>
            <a:off x="110692" y="3738381"/>
            <a:ext cx="1562394" cy="720502"/>
          </a:xfrm>
          <a:prstGeom prst="roundRect">
            <a:avLst/>
          </a:prstGeom>
          <a:solidFill>
            <a:srgbClr val="FFFCD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 or Permanent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CE5E941-2827-2A05-B428-AFF1EFA92D79}"/>
              </a:ext>
            </a:extLst>
          </p:cNvPr>
          <p:cNvSpPr>
            <a:spLocks/>
          </p:cNvSpPr>
          <p:nvPr/>
        </p:nvSpPr>
        <p:spPr>
          <a:xfrm>
            <a:off x="110692" y="4554419"/>
            <a:ext cx="1562394" cy="720502"/>
          </a:xfrm>
          <a:prstGeom prst="roundRect">
            <a:avLst/>
          </a:prstGeom>
          <a:solidFill>
            <a:srgbClr val="DEF5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Occurs between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C144024-B5F1-8FE0-4C0E-7371812A259B}"/>
              </a:ext>
            </a:extLst>
          </p:cNvPr>
          <p:cNvSpPr>
            <a:spLocks/>
          </p:cNvSpPr>
          <p:nvPr/>
        </p:nvSpPr>
        <p:spPr>
          <a:xfrm>
            <a:off x="110692" y="5370457"/>
            <a:ext cx="1562394" cy="720502"/>
          </a:xfrm>
          <a:prstGeom prst="roundRect">
            <a:avLst/>
          </a:prstGeom>
          <a:solidFill>
            <a:srgbClr val="FFE8B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strength 1-5 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B5CCEF77-5C69-40E4-C490-A85A343DBB3A}"/>
              </a:ext>
            </a:extLst>
          </p:cNvPr>
          <p:cNvSpPr>
            <a:spLocks/>
          </p:cNvSpPr>
          <p:nvPr/>
        </p:nvSpPr>
        <p:spPr>
          <a:xfrm>
            <a:off x="110692" y="6186497"/>
            <a:ext cx="1562394" cy="720502"/>
          </a:xfrm>
          <a:prstGeom prst="roundRect">
            <a:avLst/>
          </a:prstGeom>
          <a:solidFill>
            <a:srgbClr val="CAC8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causes increased forces?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12DE1BA-1C6E-A2DA-3B82-7303BF56F117}"/>
              </a:ext>
            </a:extLst>
          </p:cNvPr>
          <p:cNvSpPr>
            <a:spLocks/>
          </p:cNvSpPr>
          <p:nvPr/>
        </p:nvSpPr>
        <p:spPr>
          <a:xfrm>
            <a:off x="1765616" y="2205864"/>
            <a:ext cx="1562394" cy="1432213"/>
          </a:xfrm>
          <a:prstGeom prst="roundRect">
            <a:avLst/>
          </a:prstGeom>
          <a:solidFill>
            <a:srgbClr val="F7D7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 motion of e</a:t>
            </a:r>
            <a:r>
              <a:rPr lang="en-US" sz="14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results in a dipole and a moment of attraction.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8FFD3E57-4B60-F8B5-9274-DDB3CF8FFB0B}"/>
              </a:ext>
            </a:extLst>
          </p:cNvPr>
          <p:cNvSpPr>
            <a:spLocks/>
          </p:cNvSpPr>
          <p:nvPr/>
        </p:nvSpPr>
        <p:spPr>
          <a:xfrm>
            <a:off x="3420540" y="2205864"/>
            <a:ext cx="1562394" cy="1432213"/>
          </a:xfrm>
          <a:prstGeom prst="roundRect">
            <a:avLst/>
          </a:prstGeom>
          <a:solidFill>
            <a:srgbClr val="F7D7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𝛿+ side of a molecule is attracted to 𝛿- side of another molecule.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72DCBB3-E28F-453D-4B04-DC65937CAF3E}"/>
              </a:ext>
            </a:extLst>
          </p:cNvPr>
          <p:cNvSpPr>
            <a:spLocks/>
          </p:cNvSpPr>
          <p:nvPr/>
        </p:nvSpPr>
        <p:spPr>
          <a:xfrm>
            <a:off x="5075464" y="2205864"/>
            <a:ext cx="1562394" cy="1432213"/>
          </a:xfrm>
          <a:prstGeom prst="roundRect">
            <a:avLst/>
          </a:prstGeom>
          <a:solidFill>
            <a:srgbClr val="F7D7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 attached to N, O or F on one molecule is attracted to N, O, or F on another. 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90BA2978-42FB-020C-50BD-C8DA3A4139D1}"/>
              </a:ext>
            </a:extLst>
          </p:cNvPr>
          <p:cNvSpPr>
            <a:spLocks/>
          </p:cNvSpPr>
          <p:nvPr/>
        </p:nvSpPr>
        <p:spPr>
          <a:xfrm>
            <a:off x="6730388" y="2205864"/>
            <a:ext cx="1562394" cy="1432213"/>
          </a:xfrm>
          <a:prstGeom prst="roundRect">
            <a:avLst/>
          </a:prstGeom>
          <a:solidFill>
            <a:srgbClr val="F7D7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charged particle is attracted to a partially charged area on a molecule.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CB7D702C-1810-55E2-F3E1-BA13C8387D43}"/>
              </a:ext>
            </a:extLst>
          </p:cNvPr>
          <p:cNvSpPr>
            <a:spLocks/>
          </p:cNvSpPr>
          <p:nvPr/>
        </p:nvSpPr>
        <p:spPr>
          <a:xfrm>
            <a:off x="8385314" y="2205864"/>
            <a:ext cx="1562394" cy="1432213"/>
          </a:xfrm>
          <a:prstGeom prst="roundRect">
            <a:avLst/>
          </a:prstGeom>
          <a:solidFill>
            <a:srgbClr val="F7D7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𝛿+ or 𝛿- area on molecule 1 pushes or pulls electrons in molecule 2.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5212C8C0-BDF2-4E24-13F5-1D31152A501A}"/>
              </a:ext>
            </a:extLst>
          </p:cNvPr>
          <p:cNvSpPr>
            <a:spLocks/>
          </p:cNvSpPr>
          <p:nvPr/>
        </p:nvSpPr>
        <p:spPr>
          <a:xfrm>
            <a:off x="1771267" y="3728845"/>
            <a:ext cx="1562394" cy="720502"/>
          </a:xfrm>
          <a:prstGeom prst="roundRect">
            <a:avLst/>
          </a:prstGeom>
          <a:solidFill>
            <a:srgbClr val="FFFCD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F854E491-7733-B6F8-18AF-C341CCE41CAE}"/>
              </a:ext>
            </a:extLst>
          </p:cNvPr>
          <p:cNvSpPr>
            <a:spLocks/>
          </p:cNvSpPr>
          <p:nvPr/>
        </p:nvSpPr>
        <p:spPr>
          <a:xfrm>
            <a:off x="3420540" y="3728845"/>
            <a:ext cx="1562394" cy="720502"/>
          </a:xfrm>
          <a:prstGeom prst="roundRect">
            <a:avLst/>
          </a:prstGeom>
          <a:solidFill>
            <a:srgbClr val="FFFCD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Permanent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8D22AD77-31F2-4037-DB61-777A1E649BE6}"/>
              </a:ext>
            </a:extLst>
          </p:cNvPr>
          <p:cNvSpPr>
            <a:spLocks/>
          </p:cNvSpPr>
          <p:nvPr/>
        </p:nvSpPr>
        <p:spPr>
          <a:xfrm>
            <a:off x="5075464" y="3728845"/>
            <a:ext cx="1562394" cy="720502"/>
          </a:xfrm>
          <a:prstGeom prst="roundRect">
            <a:avLst/>
          </a:prstGeom>
          <a:solidFill>
            <a:srgbClr val="FFFCD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Permanent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C0DB4112-3360-0AFB-F6D6-2158348FD027}"/>
              </a:ext>
            </a:extLst>
          </p:cNvPr>
          <p:cNvSpPr>
            <a:spLocks/>
          </p:cNvSpPr>
          <p:nvPr/>
        </p:nvSpPr>
        <p:spPr>
          <a:xfrm>
            <a:off x="6730388" y="3717466"/>
            <a:ext cx="1562394" cy="720502"/>
          </a:xfrm>
          <a:prstGeom prst="roundRect">
            <a:avLst/>
          </a:prstGeom>
          <a:solidFill>
            <a:srgbClr val="FFFCD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Permanent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555AAE9B-2A9D-9F85-A95B-17F89AC47399}"/>
              </a:ext>
            </a:extLst>
          </p:cNvPr>
          <p:cNvSpPr>
            <a:spLocks/>
          </p:cNvSpPr>
          <p:nvPr/>
        </p:nvSpPr>
        <p:spPr>
          <a:xfrm>
            <a:off x="8390963" y="3728845"/>
            <a:ext cx="1562394" cy="720502"/>
          </a:xfrm>
          <a:prstGeom prst="roundRect">
            <a:avLst/>
          </a:prstGeom>
          <a:solidFill>
            <a:srgbClr val="FFFCD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B685B63-78B4-40DF-AB60-7A1FEF95A934}"/>
              </a:ext>
            </a:extLst>
          </p:cNvPr>
          <p:cNvSpPr>
            <a:spLocks/>
          </p:cNvSpPr>
          <p:nvPr/>
        </p:nvSpPr>
        <p:spPr>
          <a:xfrm>
            <a:off x="1765616" y="4545751"/>
            <a:ext cx="1562394" cy="720502"/>
          </a:xfrm>
          <a:prstGeom prst="roundRect">
            <a:avLst/>
          </a:prstGeom>
          <a:solidFill>
            <a:srgbClr val="DEF5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Molecule + Any Molecule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B13D6F96-64D1-FFAA-88D2-D570CD8D1824}"/>
              </a:ext>
            </a:extLst>
          </p:cNvPr>
          <p:cNvSpPr>
            <a:spLocks/>
          </p:cNvSpPr>
          <p:nvPr/>
        </p:nvSpPr>
        <p:spPr>
          <a:xfrm>
            <a:off x="3420540" y="4545751"/>
            <a:ext cx="1562394" cy="720502"/>
          </a:xfrm>
          <a:prstGeom prst="roundRect">
            <a:avLst/>
          </a:prstGeom>
          <a:solidFill>
            <a:srgbClr val="DEF5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Polar Molecule + Polar Molecule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FEF29EF-15F3-40FF-3BB5-5D00EC01423C}"/>
              </a:ext>
            </a:extLst>
          </p:cNvPr>
          <p:cNvSpPr>
            <a:spLocks/>
          </p:cNvSpPr>
          <p:nvPr/>
        </p:nvSpPr>
        <p:spPr>
          <a:xfrm>
            <a:off x="5075464" y="4545751"/>
            <a:ext cx="1562394" cy="720502"/>
          </a:xfrm>
          <a:prstGeom prst="roundRect">
            <a:avLst/>
          </a:prstGeom>
          <a:solidFill>
            <a:srgbClr val="DEF5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attached to NOF + NOF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106E1263-BF9A-2486-6238-CCEF83A77319}"/>
              </a:ext>
            </a:extLst>
          </p:cNvPr>
          <p:cNvSpPr>
            <a:spLocks/>
          </p:cNvSpPr>
          <p:nvPr/>
        </p:nvSpPr>
        <p:spPr>
          <a:xfrm>
            <a:off x="6730388" y="4545751"/>
            <a:ext cx="1562394" cy="720502"/>
          </a:xfrm>
          <a:prstGeom prst="roundRect">
            <a:avLst/>
          </a:prstGeom>
          <a:solidFill>
            <a:srgbClr val="DEF5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 + Polar Molecule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3D1B99FA-B209-402A-B6D4-5FC7A2F8096E}"/>
              </a:ext>
            </a:extLst>
          </p:cNvPr>
          <p:cNvSpPr>
            <a:spLocks/>
          </p:cNvSpPr>
          <p:nvPr/>
        </p:nvSpPr>
        <p:spPr>
          <a:xfrm>
            <a:off x="8385312" y="4545751"/>
            <a:ext cx="1562394" cy="720502"/>
          </a:xfrm>
          <a:prstGeom prst="roundRect">
            <a:avLst/>
          </a:prstGeom>
          <a:solidFill>
            <a:srgbClr val="DEF5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Polar Molecule + Nonpolar Molecule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E0A7FFA9-87FB-460F-BEB7-46196A38731A}"/>
              </a:ext>
            </a:extLst>
          </p:cNvPr>
          <p:cNvSpPr>
            <a:spLocks/>
          </p:cNvSpPr>
          <p:nvPr/>
        </p:nvSpPr>
        <p:spPr>
          <a:xfrm>
            <a:off x="1765616" y="5366124"/>
            <a:ext cx="1562394" cy="720502"/>
          </a:xfrm>
          <a:prstGeom prst="roundRect">
            <a:avLst/>
          </a:prstGeom>
          <a:solidFill>
            <a:srgbClr val="FFE8B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(unless large)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5A847EBF-A9D5-58BB-73C9-A2EA61EE9A46}"/>
              </a:ext>
            </a:extLst>
          </p:cNvPr>
          <p:cNvSpPr>
            <a:spLocks/>
          </p:cNvSpPr>
          <p:nvPr/>
        </p:nvSpPr>
        <p:spPr>
          <a:xfrm>
            <a:off x="3420540" y="5366124"/>
            <a:ext cx="1562394" cy="720502"/>
          </a:xfrm>
          <a:prstGeom prst="roundRect">
            <a:avLst/>
          </a:prstGeom>
          <a:solidFill>
            <a:srgbClr val="FFE8B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A68B6F6B-F909-6AEA-B6D1-064C1CACA39A}"/>
              </a:ext>
            </a:extLst>
          </p:cNvPr>
          <p:cNvSpPr>
            <a:spLocks/>
          </p:cNvSpPr>
          <p:nvPr/>
        </p:nvSpPr>
        <p:spPr>
          <a:xfrm>
            <a:off x="5075464" y="5366124"/>
            <a:ext cx="1562394" cy="720502"/>
          </a:xfrm>
          <a:prstGeom prst="roundRect">
            <a:avLst/>
          </a:prstGeom>
          <a:solidFill>
            <a:srgbClr val="FFE8B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741A9ECD-379A-760C-F4E9-99C723C530E2}"/>
              </a:ext>
            </a:extLst>
          </p:cNvPr>
          <p:cNvSpPr>
            <a:spLocks/>
          </p:cNvSpPr>
          <p:nvPr/>
        </p:nvSpPr>
        <p:spPr>
          <a:xfrm>
            <a:off x="6730388" y="5366124"/>
            <a:ext cx="1562394" cy="720502"/>
          </a:xfrm>
          <a:prstGeom prst="roundRect">
            <a:avLst/>
          </a:prstGeom>
          <a:solidFill>
            <a:srgbClr val="FFE8B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DB5A1D8E-6CD1-3CBE-36E6-3D6073C6290E}"/>
              </a:ext>
            </a:extLst>
          </p:cNvPr>
          <p:cNvSpPr>
            <a:spLocks/>
          </p:cNvSpPr>
          <p:nvPr/>
        </p:nvSpPr>
        <p:spPr>
          <a:xfrm>
            <a:off x="8385312" y="5366124"/>
            <a:ext cx="1562394" cy="720502"/>
          </a:xfrm>
          <a:prstGeom prst="roundRect">
            <a:avLst/>
          </a:prstGeom>
          <a:solidFill>
            <a:srgbClr val="FFE8B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41CDC38C-E879-8A7B-B20F-CA624166D47D}"/>
              </a:ext>
            </a:extLst>
          </p:cNvPr>
          <p:cNvSpPr>
            <a:spLocks/>
          </p:cNvSpPr>
          <p:nvPr/>
        </p:nvSpPr>
        <p:spPr>
          <a:xfrm>
            <a:off x="1765616" y="6186497"/>
            <a:ext cx="1562394" cy="720502"/>
          </a:xfrm>
          <a:prstGeom prst="roundRect">
            <a:avLst/>
          </a:prstGeom>
          <a:solidFill>
            <a:srgbClr val="CAC8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electrons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033127EE-C96A-835E-B59C-81B53536C8D3}"/>
              </a:ext>
            </a:extLst>
          </p:cNvPr>
          <p:cNvSpPr>
            <a:spLocks/>
          </p:cNvSpPr>
          <p:nvPr/>
        </p:nvSpPr>
        <p:spPr>
          <a:xfrm>
            <a:off x="3420540" y="6186497"/>
            <a:ext cx="1562394" cy="720502"/>
          </a:xfrm>
          <a:prstGeom prst="roundRect">
            <a:avLst/>
          </a:prstGeom>
          <a:solidFill>
            <a:srgbClr val="CAC8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polarity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144CEE74-7735-D35E-8C8A-6EC74CE10BA6}"/>
              </a:ext>
            </a:extLst>
          </p:cNvPr>
          <p:cNvSpPr>
            <a:spLocks/>
          </p:cNvSpPr>
          <p:nvPr/>
        </p:nvSpPr>
        <p:spPr>
          <a:xfrm>
            <a:off x="5075464" y="6186497"/>
            <a:ext cx="1562394" cy="720502"/>
          </a:xfrm>
          <a:prstGeom prst="roundRect">
            <a:avLst/>
          </a:prstGeom>
          <a:solidFill>
            <a:srgbClr val="CAC8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electronegativity 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10A62C32-D19C-EFE0-5799-1F460C32CA3C}"/>
              </a:ext>
            </a:extLst>
          </p:cNvPr>
          <p:cNvSpPr>
            <a:spLocks/>
          </p:cNvSpPr>
          <p:nvPr/>
        </p:nvSpPr>
        <p:spPr>
          <a:xfrm>
            <a:off x="6730388" y="6186497"/>
            <a:ext cx="1562394" cy="720502"/>
          </a:xfrm>
          <a:prstGeom prst="roundRect">
            <a:avLst/>
          </a:prstGeom>
          <a:solidFill>
            <a:srgbClr val="CAC8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Charge, radius, polarity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4D2E6293-CE27-CB92-B7CF-32906E1B019A}"/>
              </a:ext>
            </a:extLst>
          </p:cNvPr>
          <p:cNvSpPr>
            <a:spLocks/>
          </p:cNvSpPr>
          <p:nvPr/>
        </p:nvSpPr>
        <p:spPr>
          <a:xfrm>
            <a:off x="8385312" y="6186497"/>
            <a:ext cx="1562394" cy="720502"/>
          </a:xfrm>
          <a:prstGeom prst="roundRect">
            <a:avLst/>
          </a:prstGeom>
          <a:solidFill>
            <a:srgbClr val="CAC8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Polarity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73BB2E91-820C-FD94-5B16-6920E5EB6E0C}"/>
              </a:ext>
            </a:extLst>
          </p:cNvPr>
          <p:cNvSpPr/>
          <p:nvPr/>
        </p:nvSpPr>
        <p:spPr>
          <a:xfrm>
            <a:off x="110692" y="6957704"/>
            <a:ext cx="6527166" cy="720501"/>
          </a:xfrm>
          <a:prstGeom prst="roundRect">
            <a:avLst/>
          </a:prstGeom>
          <a:solidFill>
            <a:srgbClr val="ABFBE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what?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type of intermolecular force influences the strength of attractive forces between molecules which influences boiling point and other properties.</a:t>
            </a: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528228DF-32DC-8C15-5112-61E8C1F41895}"/>
              </a:ext>
            </a:extLst>
          </p:cNvPr>
          <p:cNvSpPr>
            <a:spLocks/>
          </p:cNvSpPr>
          <p:nvPr/>
        </p:nvSpPr>
        <p:spPr>
          <a:xfrm>
            <a:off x="6730388" y="6957703"/>
            <a:ext cx="3217318" cy="720502"/>
          </a:xfrm>
          <a:prstGeom prst="roundRect">
            <a:avLst/>
          </a:prstGeom>
          <a:solidFill>
            <a:srgbClr val="E8FAC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frame will be used on the intermolecular forces station activity.</a:t>
            </a:r>
          </a:p>
        </p:txBody>
      </p:sp>
    </p:spTree>
    <p:extLst>
      <p:ext uri="{BB962C8B-B14F-4D97-AF65-F5344CB8AC3E}">
        <p14:creationId xmlns:p14="http://schemas.microsoft.com/office/powerpoint/2010/main" val="1303292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82</TotalTime>
  <Words>226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Daly</dc:creator>
  <cp:lastModifiedBy>Creneti Janice</cp:lastModifiedBy>
  <cp:revision>1</cp:revision>
  <dcterms:created xsi:type="dcterms:W3CDTF">2023-07-11T17:01:38Z</dcterms:created>
  <dcterms:modified xsi:type="dcterms:W3CDTF">2023-07-24T16:18:12Z</dcterms:modified>
</cp:coreProperties>
</file>