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6" r:id="rId3"/>
    <p:sldId id="264"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12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7E583D-60D6-4AB0-AC88-94FAED480CE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BB433-53AF-4B03-89A6-3D019C69AED1}" type="slidenum">
              <a:rPr lang="en-US" smtClean="0"/>
              <a:t>‹#›</a:t>
            </a:fld>
            <a:endParaRPr lang="en-US"/>
          </a:p>
        </p:txBody>
      </p:sp>
    </p:spTree>
    <p:extLst>
      <p:ext uri="{BB962C8B-B14F-4D97-AF65-F5344CB8AC3E}">
        <p14:creationId xmlns:p14="http://schemas.microsoft.com/office/powerpoint/2010/main" val="920451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7E583D-60D6-4AB0-AC88-94FAED480CE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BB433-53AF-4B03-89A6-3D019C69AED1}" type="slidenum">
              <a:rPr lang="en-US" smtClean="0"/>
              <a:t>‹#›</a:t>
            </a:fld>
            <a:endParaRPr lang="en-US"/>
          </a:p>
        </p:txBody>
      </p:sp>
    </p:spTree>
    <p:extLst>
      <p:ext uri="{BB962C8B-B14F-4D97-AF65-F5344CB8AC3E}">
        <p14:creationId xmlns:p14="http://schemas.microsoft.com/office/powerpoint/2010/main" val="2366633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7E583D-60D6-4AB0-AC88-94FAED480CE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BB433-53AF-4B03-89A6-3D019C69AED1}" type="slidenum">
              <a:rPr lang="en-US" smtClean="0"/>
              <a:t>‹#›</a:t>
            </a:fld>
            <a:endParaRPr lang="en-US"/>
          </a:p>
        </p:txBody>
      </p:sp>
    </p:spTree>
    <p:extLst>
      <p:ext uri="{BB962C8B-B14F-4D97-AF65-F5344CB8AC3E}">
        <p14:creationId xmlns:p14="http://schemas.microsoft.com/office/powerpoint/2010/main" val="44339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7E583D-60D6-4AB0-AC88-94FAED480CE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BB433-53AF-4B03-89A6-3D019C69AED1}" type="slidenum">
              <a:rPr lang="en-US" smtClean="0"/>
              <a:t>‹#›</a:t>
            </a:fld>
            <a:endParaRPr lang="en-US"/>
          </a:p>
        </p:txBody>
      </p:sp>
    </p:spTree>
    <p:extLst>
      <p:ext uri="{BB962C8B-B14F-4D97-AF65-F5344CB8AC3E}">
        <p14:creationId xmlns:p14="http://schemas.microsoft.com/office/powerpoint/2010/main" val="1502756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7E583D-60D6-4AB0-AC88-94FAED480CE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BB433-53AF-4B03-89A6-3D019C69AED1}" type="slidenum">
              <a:rPr lang="en-US" smtClean="0"/>
              <a:t>‹#›</a:t>
            </a:fld>
            <a:endParaRPr lang="en-US"/>
          </a:p>
        </p:txBody>
      </p:sp>
    </p:spTree>
    <p:extLst>
      <p:ext uri="{BB962C8B-B14F-4D97-AF65-F5344CB8AC3E}">
        <p14:creationId xmlns:p14="http://schemas.microsoft.com/office/powerpoint/2010/main" val="1106811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7E583D-60D6-4AB0-AC88-94FAED480CEB}"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BB433-53AF-4B03-89A6-3D019C69AED1}" type="slidenum">
              <a:rPr lang="en-US" smtClean="0"/>
              <a:t>‹#›</a:t>
            </a:fld>
            <a:endParaRPr lang="en-US"/>
          </a:p>
        </p:txBody>
      </p:sp>
    </p:spTree>
    <p:extLst>
      <p:ext uri="{BB962C8B-B14F-4D97-AF65-F5344CB8AC3E}">
        <p14:creationId xmlns:p14="http://schemas.microsoft.com/office/powerpoint/2010/main" val="3443046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7E583D-60D6-4AB0-AC88-94FAED480CEB}"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EBB433-53AF-4B03-89A6-3D019C69AED1}" type="slidenum">
              <a:rPr lang="en-US" smtClean="0"/>
              <a:t>‹#›</a:t>
            </a:fld>
            <a:endParaRPr lang="en-US"/>
          </a:p>
        </p:txBody>
      </p:sp>
    </p:spTree>
    <p:extLst>
      <p:ext uri="{BB962C8B-B14F-4D97-AF65-F5344CB8AC3E}">
        <p14:creationId xmlns:p14="http://schemas.microsoft.com/office/powerpoint/2010/main" val="1674679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7E583D-60D6-4AB0-AC88-94FAED480CEB}"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EBB433-53AF-4B03-89A6-3D019C69AED1}" type="slidenum">
              <a:rPr lang="en-US" smtClean="0"/>
              <a:t>‹#›</a:t>
            </a:fld>
            <a:endParaRPr lang="en-US"/>
          </a:p>
        </p:txBody>
      </p:sp>
    </p:spTree>
    <p:extLst>
      <p:ext uri="{BB962C8B-B14F-4D97-AF65-F5344CB8AC3E}">
        <p14:creationId xmlns:p14="http://schemas.microsoft.com/office/powerpoint/2010/main" val="336027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7E583D-60D6-4AB0-AC88-94FAED480CEB}"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EBB433-53AF-4B03-89A6-3D019C69AED1}" type="slidenum">
              <a:rPr lang="en-US" smtClean="0"/>
              <a:t>‹#›</a:t>
            </a:fld>
            <a:endParaRPr lang="en-US"/>
          </a:p>
        </p:txBody>
      </p:sp>
    </p:spTree>
    <p:extLst>
      <p:ext uri="{BB962C8B-B14F-4D97-AF65-F5344CB8AC3E}">
        <p14:creationId xmlns:p14="http://schemas.microsoft.com/office/powerpoint/2010/main" val="495940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7E583D-60D6-4AB0-AC88-94FAED480CEB}"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BB433-53AF-4B03-89A6-3D019C69AED1}" type="slidenum">
              <a:rPr lang="en-US" smtClean="0"/>
              <a:t>‹#›</a:t>
            </a:fld>
            <a:endParaRPr lang="en-US"/>
          </a:p>
        </p:txBody>
      </p:sp>
    </p:spTree>
    <p:extLst>
      <p:ext uri="{BB962C8B-B14F-4D97-AF65-F5344CB8AC3E}">
        <p14:creationId xmlns:p14="http://schemas.microsoft.com/office/powerpoint/2010/main" val="3732402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7E583D-60D6-4AB0-AC88-94FAED480CEB}"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BB433-53AF-4B03-89A6-3D019C69AED1}" type="slidenum">
              <a:rPr lang="en-US" smtClean="0"/>
              <a:t>‹#›</a:t>
            </a:fld>
            <a:endParaRPr lang="en-US"/>
          </a:p>
        </p:txBody>
      </p:sp>
    </p:spTree>
    <p:extLst>
      <p:ext uri="{BB962C8B-B14F-4D97-AF65-F5344CB8AC3E}">
        <p14:creationId xmlns:p14="http://schemas.microsoft.com/office/powerpoint/2010/main" val="3291753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E583D-60D6-4AB0-AC88-94FAED480CEB}" type="datetimeFigureOut">
              <a:rPr lang="en-US" smtClean="0"/>
              <a:t>1/25/2021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EBB433-53AF-4B03-89A6-3D019C69AED1}" type="slidenum">
              <a:rPr lang="en-US" smtClean="0"/>
              <a:t>‹#›</a:t>
            </a:fld>
            <a:endParaRPr lang="en-US"/>
          </a:p>
        </p:txBody>
      </p:sp>
    </p:spTree>
    <p:extLst>
      <p:ext uri="{BB962C8B-B14F-4D97-AF65-F5344CB8AC3E}">
        <p14:creationId xmlns:p14="http://schemas.microsoft.com/office/powerpoint/2010/main" val="1721992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p:cNvGrpSpPr>
            <a:grpSpLocks/>
          </p:cNvGrpSpPr>
          <p:nvPr/>
        </p:nvGrpSpPr>
        <p:grpSpPr bwMode="auto">
          <a:xfrm>
            <a:off x="501556" y="603504"/>
            <a:ext cx="8055590" cy="5559552"/>
            <a:chOff x="428" y="140"/>
            <a:chExt cx="4902" cy="3896"/>
          </a:xfrm>
        </p:grpSpPr>
        <p:sp>
          <p:nvSpPr>
            <p:cNvPr id="2051" name="AutoShape 3"/>
            <p:cNvSpPr>
              <a:spLocks noChangeArrowheads="1"/>
            </p:cNvSpPr>
            <p:nvPr/>
          </p:nvSpPr>
          <p:spPr bwMode="auto">
            <a:xfrm>
              <a:off x="438" y="420"/>
              <a:ext cx="4806" cy="43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52" name="AutoShape 4"/>
            <p:cNvSpPr>
              <a:spLocks noChangeArrowheads="1"/>
            </p:cNvSpPr>
            <p:nvPr/>
          </p:nvSpPr>
          <p:spPr bwMode="auto">
            <a:xfrm>
              <a:off x="428" y="3604"/>
              <a:ext cx="4878" cy="43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53" name="AutoShape 5"/>
            <p:cNvSpPr>
              <a:spLocks noChangeArrowheads="1"/>
            </p:cNvSpPr>
            <p:nvPr/>
          </p:nvSpPr>
          <p:spPr bwMode="auto">
            <a:xfrm>
              <a:off x="2036" y="164"/>
              <a:ext cx="1536" cy="384"/>
            </a:xfrm>
            <a:prstGeom prst="roundRect">
              <a:avLst>
                <a:gd name="adj" fmla="val 16667"/>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1800" b="1" dirty="0">
                  <a:latin typeface="Maiandra GD" panose="020E0502030308020204" pitchFamily="34" charset="0"/>
                </a:rPr>
                <a:t>Photosynthesis</a:t>
              </a:r>
            </a:p>
          </p:txBody>
        </p:sp>
        <p:grpSp>
          <p:nvGrpSpPr>
            <p:cNvPr id="2054" name="Group 6"/>
            <p:cNvGrpSpPr>
              <a:grpSpLocks/>
            </p:cNvGrpSpPr>
            <p:nvPr/>
          </p:nvGrpSpPr>
          <p:grpSpPr bwMode="auto">
            <a:xfrm>
              <a:off x="436" y="1512"/>
              <a:ext cx="1603" cy="1392"/>
              <a:chOff x="436" y="1512"/>
              <a:chExt cx="1603" cy="1392"/>
            </a:xfrm>
          </p:grpSpPr>
          <p:grpSp>
            <p:nvGrpSpPr>
              <p:cNvPr id="2094" name="Group 7"/>
              <p:cNvGrpSpPr>
                <a:grpSpLocks/>
              </p:cNvGrpSpPr>
              <p:nvPr/>
            </p:nvGrpSpPr>
            <p:grpSpPr bwMode="auto">
              <a:xfrm>
                <a:off x="436" y="1512"/>
                <a:ext cx="1603" cy="384"/>
                <a:chOff x="436" y="1512"/>
                <a:chExt cx="1603" cy="384"/>
              </a:xfrm>
            </p:grpSpPr>
            <p:sp>
              <p:nvSpPr>
                <p:cNvPr id="2101" name="AutoShape 8"/>
                <p:cNvSpPr>
                  <a:spLocks noChangeArrowheads="1"/>
                </p:cNvSpPr>
                <p:nvPr/>
              </p:nvSpPr>
              <p:spPr bwMode="auto">
                <a:xfrm>
                  <a:off x="436" y="1512"/>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02" name="Oval 9"/>
                <p:cNvSpPr>
                  <a:spLocks noChangeArrowheads="1"/>
                </p:cNvSpPr>
                <p:nvPr/>
              </p:nvSpPr>
              <p:spPr bwMode="auto">
                <a:xfrm>
                  <a:off x="1911" y="1640"/>
                  <a:ext cx="128" cy="12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095" name="Group 10"/>
              <p:cNvGrpSpPr>
                <a:grpSpLocks/>
              </p:cNvGrpSpPr>
              <p:nvPr/>
            </p:nvGrpSpPr>
            <p:grpSpPr bwMode="auto">
              <a:xfrm>
                <a:off x="436" y="2016"/>
                <a:ext cx="1603" cy="384"/>
                <a:chOff x="436" y="2016"/>
                <a:chExt cx="1603" cy="384"/>
              </a:xfrm>
            </p:grpSpPr>
            <p:sp>
              <p:nvSpPr>
                <p:cNvPr id="2099" name="AutoShape 11"/>
                <p:cNvSpPr>
                  <a:spLocks noChangeArrowheads="1"/>
                </p:cNvSpPr>
                <p:nvPr/>
              </p:nvSpPr>
              <p:spPr bwMode="auto">
                <a:xfrm>
                  <a:off x="436" y="2016"/>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00" name="Oval 12"/>
                <p:cNvSpPr>
                  <a:spLocks noChangeArrowheads="1"/>
                </p:cNvSpPr>
                <p:nvPr/>
              </p:nvSpPr>
              <p:spPr bwMode="auto">
                <a:xfrm>
                  <a:off x="1911" y="2144"/>
                  <a:ext cx="128" cy="12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096" name="Group 16"/>
              <p:cNvGrpSpPr>
                <a:grpSpLocks/>
              </p:cNvGrpSpPr>
              <p:nvPr/>
            </p:nvGrpSpPr>
            <p:grpSpPr bwMode="auto">
              <a:xfrm>
                <a:off x="436" y="2520"/>
                <a:ext cx="1603" cy="384"/>
                <a:chOff x="436" y="2520"/>
                <a:chExt cx="1603" cy="384"/>
              </a:xfrm>
            </p:grpSpPr>
            <p:sp>
              <p:nvSpPr>
                <p:cNvPr id="2097" name="AutoShape 17"/>
                <p:cNvSpPr>
                  <a:spLocks noChangeArrowheads="1"/>
                </p:cNvSpPr>
                <p:nvPr/>
              </p:nvSpPr>
              <p:spPr bwMode="auto">
                <a:xfrm>
                  <a:off x="436" y="2520"/>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98" name="Oval 18"/>
                <p:cNvSpPr>
                  <a:spLocks noChangeArrowheads="1"/>
                </p:cNvSpPr>
                <p:nvPr/>
              </p:nvSpPr>
              <p:spPr bwMode="auto">
                <a:xfrm>
                  <a:off x="1911" y="2648"/>
                  <a:ext cx="128" cy="12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grpSp>
          <p:nvGrpSpPr>
            <p:cNvPr id="2055" name="Group 19"/>
            <p:cNvGrpSpPr>
              <a:grpSpLocks/>
            </p:cNvGrpSpPr>
            <p:nvPr/>
          </p:nvGrpSpPr>
          <p:grpSpPr bwMode="auto">
            <a:xfrm>
              <a:off x="2081" y="1512"/>
              <a:ext cx="1603" cy="888"/>
              <a:chOff x="2081" y="1512"/>
              <a:chExt cx="1603" cy="888"/>
            </a:xfrm>
          </p:grpSpPr>
          <p:grpSp>
            <p:nvGrpSpPr>
              <p:cNvPr id="2088" name="Group 20"/>
              <p:cNvGrpSpPr>
                <a:grpSpLocks/>
              </p:cNvGrpSpPr>
              <p:nvPr/>
            </p:nvGrpSpPr>
            <p:grpSpPr bwMode="auto">
              <a:xfrm>
                <a:off x="2081" y="1512"/>
                <a:ext cx="1603" cy="384"/>
                <a:chOff x="2081" y="1512"/>
                <a:chExt cx="1603" cy="384"/>
              </a:xfrm>
            </p:grpSpPr>
            <p:sp>
              <p:nvSpPr>
                <p:cNvPr id="2092" name="AutoShape 21"/>
                <p:cNvSpPr>
                  <a:spLocks noChangeArrowheads="1"/>
                </p:cNvSpPr>
                <p:nvPr/>
              </p:nvSpPr>
              <p:spPr bwMode="auto">
                <a:xfrm>
                  <a:off x="2081" y="1512"/>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93" name="Oval 22"/>
                <p:cNvSpPr>
                  <a:spLocks noChangeArrowheads="1"/>
                </p:cNvSpPr>
                <p:nvPr/>
              </p:nvSpPr>
              <p:spPr bwMode="auto">
                <a:xfrm>
                  <a:off x="3556" y="1640"/>
                  <a:ext cx="128" cy="12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089" name="Group 23"/>
              <p:cNvGrpSpPr>
                <a:grpSpLocks/>
              </p:cNvGrpSpPr>
              <p:nvPr/>
            </p:nvGrpSpPr>
            <p:grpSpPr bwMode="auto">
              <a:xfrm>
                <a:off x="2081" y="2016"/>
                <a:ext cx="1603" cy="384"/>
                <a:chOff x="2081" y="2016"/>
                <a:chExt cx="1603" cy="384"/>
              </a:xfrm>
            </p:grpSpPr>
            <p:sp>
              <p:nvSpPr>
                <p:cNvPr id="2090" name="AutoShape 24"/>
                <p:cNvSpPr>
                  <a:spLocks noChangeArrowheads="1"/>
                </p:cNvSpPr>
                <p:nvPr/>
              </p:nvSpPr>
              <p:spPr bwMode="auto">
                <a:xfrm>
                  <a:off x="2081" y="2016"/>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91" name="Oval 25"/>
                <p:cNvSpPr>
                  <a:spLocks noChangeArrowheads="1"/>
                </p:cNvSpPr>
                <p:nvPr/>
              </p:nvSpPr>
              <p:spPr bwMode="auto">
                <a:xfrm>
                  <a:off x="3556" y="2144"/>
                  <a:ext cx="128" cy="12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grpSp>
          <p:nvGrpSpPr>
            <p:cNvPr id="2056" name="Group 32"/>
            <p:cNvGrpSpPr>
              <a:grpSpLocks/>
            </p:cNvGrpSpPr>
            <p:nvPr/>
          </p:nvGrpSpPr>
          <p:grpSpPr bwMode="auto">
            <a:xfrm>
              <a:off x="3727" y="1512"/>
              <a:ext cx="1603" cy="888"/>
              <a:chOff x="3727" y="1512"/>
              <a:chExt cx="1603" cy="888"/>
            </a:xfrm>
          </p:grpSpPr>
          <p:grpSp>
            <p:nvGrpSpPr>
              <p:cNvPr id="2076" name="Group 33"/>
              <p:cNvGrpSpPr>
                <a:grpSpLocks/>
              </p:cNvGrpSpPr>
              <p:nvPr/>
            </p:nvGrpSpPr>
            <p:grpSpPr bwMode="auto">
              <a:xfrm>
                <a:off x="3727" y="1512"/>
                <a:ext cx="1603" cy="384"/>
                <a:chOff x="3727" y="1512"/>
                <a:chExt cx="1603" cy="384"/>
              </a:xfrm>
            </p:grpSpPr>
            <p:sp>
              <p:nvSpPr>
                <p:cNvPr id="2086" name="AutoShape 34"/>
                <p:cNvSpPr>
                  <a:spLocks noChangeArrowheads="1"/>
                </p:cNvSpPr>
                <p:nvPr/>
              </p:nvSpPr>
              <p:spPr bwMode="auto">
                <a:xfrm>
                  <a:off x="3727" y="1512"/>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87" name="Oval 35"/>
                <p:cNvSpPr>
                  <a:spLocks noChangeArrowheads="1"/>
                </p:cNvSpPr>
                <p:nvPr/>
              </p:nvSpPr>
              <p:spPr bwMode="auto">
                <a:xfrm>
                  <a:off x="5202" y="1640"/>
                  <a:ext cx="128" cy="12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077" name="Group 36"/>
              <p:cNvGrpSpPr>
                <a:grpSpLocks/>
              </p:cNvGrpSpPr>
              <p:nvPr/>
            </p:nvGrpSpPr>
            <p:grpSpPr bwMode="auto">
              <a:xfrm>
                <a:off x="3727" y="2016"/>
                <a:ext cx="1603" cy="384"/>
                <a:chOff x="3727" y="2016"/>
                <a:chExt cx="1603" cy="384"/>
              </a:xfrm>
            </p:grpSpPr>
            <p:sp>
              <p:nvSpPr>
                <p:cNvPr id="2084" name="AutoShape 37"/>
                <p:cNvSpPr>
                  <a:spLocks noChangeArrowheads="1"/>
                </p:cNvSpPr>
                <p:nvPr/>
              </p:nvSpPr>
              <p:spPr bwMode="auto">
                <a:xfrm>
                  <a:off x="3727" y="2016"/>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85" name="Oval 38"/>
                <p:cNvSpPr>
                  <a:spLocks noChangeArrowheads="1"/>
                </p:cNvSpPr>
                <p:nvPr/>
              </p:nvSpPr>
              <p:spPr bwMode="auto">
                <a:xfrm>
                  <a:off x="5202" y="2144"/>
                  <a:ext cx="128" cy="12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grpSp>
          <p:nvGrpSpPr>
            <p:cNvPr id="2057" name="Group 45"/>
            <p:cNvGrpSpPr>
              <a:grpSpLocks/>
            </p:cNvGrpSpPr>
            <p:nvPr/>
          </p:nvGrpSpPr>
          <p:grpSpPr bwMode="auto">
            <a:xfrm>
              <a:off x="436" y="914"/>
              <a:ext cx="1536" cy="384"/>
              <a:chOff x="436" y="914"/>
              <a:chExt cx="1536" cy="384"/>
            </a:xfrm>
          </p:grpSpPr>
          <p:sp>
            <p:nvSpPr>
              <p:cNvPr id="2074" name="AutoShape 46"/>
              <p:cNvSpPr>
                <a:spLocks noChangeArrowheads="1"/>
              </p:cNvSpPr>
              <p:nvPr/>
            </p:nvSpPr>
            <p:spPr bwMode="auto">
              <a:xfrm>
                <a:off x="436" y="914"/>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75" name="AutoShape 47"/>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058" name="Group 48"/>
            <p:cNvGrpSpPr>
              <a:grpSpLocks/>
            </p:cNvGrpSpPr>
            <p:nvPr/>
          </p:nvGrpSpPr>
          <p:grpSpPr bwMode="auto">
            <a:xfrm>
              <a:off x="2073" y="914"/>
              <a:ext cx="1536" cy="384"/>
              <a:chOff x="2073" y="914"/>
              <a:chExt cx="1536" cy="384"/>
            </a:xfrm>
          </p:grpSpPr>
          <p:sp>
            <p:nvSpPr>
              <p:cNvPr id="2072" name="AutoShape 49"/>
              <p:cNvSpPr>
                <a:spLocks noChangeArrowheads="1"/>
              </p:cNvSpPr>
              <p:nvPr/>
            </p:nvSpPr>
            <p:spPr bwMode="auto">
              <a:xfrm>
                <a:off x="2073" y="914"/>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73" name="AutoShape 50"/>
              <p:cNvSpPr>
                <a:spLocks noChangeArrowheads="1"/>
              </p:cNvSpPr>
              <p:nvPr/>
            </p:nvSpPr>
            <p:spPr bwMode="auto">
              <a:xfrm>
                <a:off x="2107"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059" name="Group 51"/>
            <p:cNvGrpSpPr>
              <a:grpSpLocks/>
            </p:cNvGrpSpPr>
            <p:nvPr/>
          </p:nvGrpSpPr>
          <p:grpSpPr bwMode="auto">
            <a:xfrm>
              <a:off x="3711" y="914"/>
              <a:ext cx="1536" cy="384"/>
              <a:chOff x="3711" y="914"/>
              <a:chExt cx="1536" cy="384"/>
            </a:xfrm>
          </p:grpSpPr>
          <p:sp>
            <p:nvSpPr>
              <p:cNvPr id="2070" name="AutoShape 52"/>
              <p:cNvSpPr>
                <a:spLocks noChangeArrowheads="1"/>
              </p:cNvSpPr>
              <p:nvPr/>
            </p:nvSpPr>
            <p:spPr bwMode="auto">
              <a:xfrm>
                <a:off x="3711" y="914"/>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71" name="AutoShape 53"/>
              <p:cNvSpPr>
                <a:spLocks noChangeArrowheads="1"/>
              </p:cNvSpPr>
              <p:nvPr/>
            </p:nvSpPr>
            <p:spPr bwMode="auto">
              <a:xfrm>
                <a:off x="3745"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sp>
          <p:nvSpPr>
            <p:cNvPr id="2060" name="Rectangle 54"/>
            <p:cNvSpPr>
              <a:spLocks noChangeArrowheads="1"/>
            </p:cNvSpPr>
            <p:nvPr/>
          </p:nvSpPr>
          <p:spPr bwMode="auto">
            <a:xfrm>
              <a:off x="499" y="178"/>
              <a:ext cx="1125"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b="1">
                  <a:latin typeface="Arial" panose="020B0604020202020204" pitchFamily="34" charset="0"/>
                </a:rPr>
                <a:t>The FRAME Routine</a:t>
              </a:r>
            </a:p>
          </p:txBody>
        </p:sp>
        <p:sp>
          <p:nvSpPr>
            <p:cNvPr id="2061" name="Rectangle 55"/>
            <p:cNvSpPr>
              <a:spLocks noChangeArrowheads="1"/>
            </p:cNvSpPr>
            <p:nvPr/>
          </p:nvSpPr>
          <p:spPr bwMode="auto">
            <a:xfrm>
              <a:off x="2543" y="140"/>
              <a:ext cx="392"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750" b="1">
                  <a:latin typeface="Arial" panose="020B0604020202020204" pitchFamily="34" charset="0"/>
                </a:rPr>
                <a:t>Key Topic</a:t>
              </a:r>
            </a:p>
          </p:txBody>
        </p:sp>
        <p:sp>
          <p:nvSpPr>
            <p:cNvPr id="2062" name="Rectangle 56"/>
            <p:cNvSpPr>
              <a:spLocks noChangeArrowheads="1"/>
            </p:cNvSpPr>
            <p:nvPr/>
          </p:nvSpPr>
          <p:spPr bwMode="auto">
            <a:xfrm>
              <a:off x="621" y="884"/>
              <a:ext cx="43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sp>
          <p:nvSpPr>
            <p:cNvPr id="2063" name="Rectangle 57"/>
            <p:cNvSpPr>
              <a:spLocks noChangeArrowheads="1"/>
            </p:cNvSpPr>
            <p:nvPr/>
          </p:nvSpPr>
          <p:spPr bwMode="auto">
            <a:xfrm>
              <a:off x="3545" y="403"/>
              <a:ext cx="396"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750" b="1">
                  <a:latin typeface="Arial" panose="020B0604020202020204" pitchFamily="34" charset="0"/>
                </a:rPr>
                <a:t>is about…</a:t>
              </a:r>
            </a:p>
          </p:txBody>
        </p:sp>
        <p:sp>
          <p:nvSpPr>
            <p:cNvPr id="2064" name="Rectangle 58"/>
            <p:cNvSpPr>
              <a:spLocks noChangeArrowheads="1"/>
            </p:cNvSpPr>
            <p:nvPr/>
          </p:nvSpPr>
          <p:spPr bwMode="auto">
            <a:xfrm>
              <a:off x="1359" y="3430"/>
              <a:ext cx="2264"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50" b="1">
                  <a:latin typeface="Arial" panose="020B0604020202020204" pitchFamily="34" charset="0"/>
                </a:rPr>
                <a:t>So What? (What’s important to understand about this?)</a:t>
              </a:r>
            </a:p>
          </p:txBody>
        </p:sp>
        <p:sp>
          <p:nvSpPr>
            <p:cNvPr id="2065" name="Rectangle 59"/>
            <p:cNvSpPr>
              <a:spLocks noChangeArrowheads="1"/>
            </p:cNvSpPr>
            <p:nvPr/>
          </p:nvSpPr>
          <p:spPr bwMode="auto">
            <a:xfrm>
              <a:off x="726" y="1344"/>
              <a:ext cx="754"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50" b="1">
                  <a:latin typeface="Arial" panose="020B0604020202020204" pitchFamily="34" charset="0"/>
                </a:rPr>
                <a:t>Essential details</a:t>
              </a:r>
            </a:p>
          </p:txBody>
        </p:sp>
        <p:sp>
          <p:nvSpPr>
            <p:cNvPr id="2066" name="Rectangle 60"/>
            <p:cNvSpPr>
              <a:spLocks noChangeArrowheads="1"/>
            </p:cNvSpPr>
            <p:nvPr/>
          </p:nvSpPr>
          <p:spPr bwMode="auto">
            <a:xfrm>
              <a:off x="2257" y="884"/>
              <a:ext cx="43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sp>
          <p:nvSpPr>
            <p:cNvPr id="2067" name="Rectangle 61"/>
            <p:cNvSpPr>
              <a:spLocks noChangeArrowheads="1"/>
            </p:cNvSpPr>
            <p:nvPr/>
          </p:nvSpPr>
          <p:spPr bwMode="auto">
            <a:xfrm>
              <a:off x="2363" y="1344"/>
              <a:ext cx="754"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50" b="1">
                  <a:latin typeface="Arial" panose="020B0604020202020204" pitchFamily="34" charset="0"/>
                </a:rPr>
                <a:t>Essential details</a:t>
              </a:r>
            </a:p>
          </p:txBody>
        </p:sp>
        <p:sp>
          <p:nvSpPr>
            <p:cNvPr id="2068" name="Rectangle 62"/>
            <p:cNvSpPr>
              <a:spLocks noChangeArrowheads="1"/>
            </p:cNvSpPr>
            <p:nvPr/>
          </p:nvSpPr>
          <p:spPr bwMode="auto">
            <a:xfrm>
              <a:off x="4024" y="1344"/>
              <a:ext cx="754"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50" b="1">
                  <a:latin typeface="Arial" panose="020B0604020202020204" pitchFamily="34" charset="0"/>
                </a:rPr>
                <a:t>Essential details</a:t>
              </a:r>
            </a:p>
          </p:txBody>
        </p:sp>
        <p:sp>
          <p:nvSpPr>
            <p:cNvPr id="2069" name="Rectangle 63"/>
            <p:cNvSpPr>
              <a:spLocks noChangeArrowheads="1"/>
            </p:cNvSpPr>
            <p:nvPr/>
          </p:nvSpPr>
          <p:spPr bwMode="auto">
            <a:xfrm>
              <a:off x="3893" y="884"/>
              <a:ext cx="43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sp>
        <p:nvSpPr>
          <p:cNvPr id="55" name="TextBox 66"/>
          <p:cNvSpPr txBox="1">
            <a:spLocks noChangeArrowheads="1"/>
          </p:cNvSpPr>
          <p:nvPr/>
        </p:nvSpPr>
        <p:spPr bwMode="auto">
          <a:xfrm>
            <a:off x="862378" y="1937107"/>
            <a:ext cx="1828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200" dirty="0">
                <a:latin typeface="Maiandra GD" panose="020E0502030308020204" pitchFamily="34" charset="0"/>
              </a:rPr>
              <a:t>Reactants (what goes in)</a:t>
            </a:r>
          </a:p>
        </p:txBody>
      </p:sp>
      <p:sp>
        <p:nvSpPr>
          <p:cNvPr id="56" name="TextBox 67"/>
          <p:cNvSpPr txBox="1">
            <a:spLocks noChangeArrowheads="1"/>
          </p:cNvSpPr>
          <p:nvPr/>
        </p:nvSpPr>
        <p:spPr bwMode="auto">
          <a:xfrm>
            <a:off x="3543354" y="1960489"/>
            <a:ext cx="20689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200" dirty="0">
                <a:latin typeface="Maiandra GD" panose="020E0502030308020204" pitchFamily="34" charset="0"/>
              </a:rPr>
              <a:t>Products (what comes out)</a:t>
            </a:r>
          </a:p>
        </p:txBody>
      </p:sp>
      <p:sp>
        <p:nvSpPr>
          <p:cNvPr id="57" name="TextBox 67"/>
          <p:cNvSpPr txBox="1">
            <a:spLocks noChangeArrowheads="1"/>
          </p:cNvSpPr>
          <p:nvPr/>
        </p:nvSpPr>
        <p:spPr bwMode="auto">
          <a:xfrm>
            <a:off x="6174236" y="1936381"/>
            <a:ext cx="19431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200" dirty="0">
                <a:latin typeface="Maiandra GD" panose="020E0502030308020204" pitchFamily="34" charset="0"/>
              </a:rPr>
              <a:t>How Plants do This</a:t>
            </a:r>
          </a:p>
        </p:txBody>
      </p:sp>
      <p:sp>
        <p:nvSpPr>
          <p:cNvPr id="58" name="AutoShape 24"/>
          <p:cNvSpPr>
            <a:spLocks noChangeArrowheads="1"/>
          </p:cNvSpPr>
          <p:nvPr/>
        </p:nvSpPr>
        <p:spPr bwMode="auto">
          <a:xfrm>
            <a:off x="1817852" y="4672176"/>
            <a:ext cx="5824916" cy="566737"/>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 name="TextBox 1"/>
          <p:cNvSpPr txBox="1"/>
          <p:nvPr/>
        </p:nvSpPr>
        <p:spPr>
          <a:xfrm>
            <a:off x="4058134" y="4326957"/>
            <a:ext cx="902993" cy="300082"/>
          </a:xfrm>
          <a:prstGeom prst="rect">
            <a:avLst/>
          </a:prstGeom>
          <a:noFill/>
        </p:spPr>
        <p:txBody>
          <a:bodyPr wrap="square" rtlCol="0">
            <a:spAutoFit/>
          </a:bodyPr>
          <a:lstStyle/>
          <a:p>
            <a:r>
              <a:rPr lang="en-US" sz="1350" dirty="0"/>
              <a:t>Equation</a:t>
            </a:r>
          </a:p>
        </p:txBody>
      </p:sp>
      <p:pic>
        <p:nvPicPr>
          <p:cNvPr id="5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32864" y="4713549"/>
            <a:ext cx="3325086" cy="47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87CEA183-5D66-43AD-9633-498DA001421A}" type="slidenum">
              <a:rPr lang="en-US" smtClean="0"/>
              <a:t>1</a:t>
            </a:fld>
            <a:endParaRPr lang="en-US"/>
          </a:p>
        </p:txBody>
      </p:sp>
    </p:spTree>
    <p:extLst>
      <p:ext uri="{BB962C8B-B14F-4D97-AF65-F5344CB8AC3E}">
        <p14:creationId xmlns:p14="http://schemas.microsoft.com/office/powerpoint/2010/main" val="4057822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C92F9-7D4A-4F36-95A6-FFE6C6E67398}"/>
              </a:ext>
            </a:extLst>
          </p:cNvPr>
          <p:cNvSpPr>
            <a:spLocks noGrp="1"/>
          </p:cNvSpPr>
          <p:nvPr>
            <p:ph type="title"/>
          </p:nvPr>
        </p:nvSpPr>
        <p:spPr/>
        <p:txBody>
          <a:bodyPr/>
          <a:lstStyle/>
          <a:p>
            <a:r>
              <a:rPr lang="en-US" dirty="0"/>
              <a:t>Extend Understanding</a:t>
            </a:r>
          </a:p>
        </p:txBody>
      </p:sp>
      <p:sp>
        <p:nvSpPr>
          <p:cNvPr id="3" name="Content Placeholder 2">
            <a:extLst>
              <a:ext uri="{FF2B5EF4-FFF2-40B4-BE49-F238E27FC236}">
                <a16:creationId xmlns:a16="http://schemas.microsoft.com/office/drawing/2014/main" id="{D0AB273E-F735-47E2-A020-D109B972ECDC}"/>
              </a:ext>
            </a:extLst>
          </p:cNvPr>
          <p:cNvSpPr>
            <a:spLocks noGrp="1"/>
          </p:cNvSpPr>
          <p:nvPr>
            <p:ph idx="1"/>
          </p:nvPr>
        </p:nvSpPr>
        <p:spPr/>
        <p:txBody>
          <a:bodyPr/>
          <a:lstStyle/>
          <a:p>
            <a:r>
              <a:rPr lang="en-US" dirty="0"/>
              <a:t>Use your photosynthesis frame to draw a diagram of photosynthesis occurring in nature.  Be sure to label the components of your diagram with the appropriate molecular formulas and include arrows to represent the movement of the molecules throughout the system.</a:t>
            </a:r>
          </a:p>
        </p:txBody>
      </p:sp>
    </p:spTree>
    <p:extLst>
      <p:ext uri="{BB962C8B-B14F-4D97-AF65-F5344CB8AC3E}">
        <p14:creationId xmlns:p14="http://schemas.microsoft.com/office/powerpoint/2010/main" val="2221280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p:cNvGrpSpPr>
            <a:grpSpLocks/>
          </p:cNvGrpSpPr>
          <p:nvPr/>
        </p:nvGrpSpPr>
        <p:grpSpPr bwMode="auto">
          <a:xfrm>
            <a:off x="586854" y="696036"/>
            <a:ext cx="8024883" cy="5308979"/>
            <a:chOff x="428" y="140"/>
            <a:chExt cx="4902" cy="3896"/>
          </a:xfrm>
        </p:grpSpPr>
        <p:sp>
          <p:nvSpPr>
            <p:cNvPr id="2065" name="AutoShape 3"/>
            <p:cNvSpPr>
              <a:spLocks noChangeArrowheads="1"/>
            </p:cNvSpPr>
            <p:nvPr/>
          </p:nvSpPr>
          <p:spPr bwMode="auto">
            <a:xfrm>
              <a:off x="438" y="420"/>
              <a:ext cx="4806" cy="43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66" name="AutoShape 4"/>
            <p:cNvSpPr>
              <a:spLocks noChangeArrowheads="1"/>
            </p:cNvSpPr>
            <p:nvPr/>
          </p:nvSpPr>
          <p:spPr bwMode="auto">
            <a:xfrm>
              <a:off x="428" y="3604"/>
              <a:ext cx="4878" cy="43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67" name="AutoShape 5"/>
            <p:cNvSpPr>
              <a:spLocks noChangeArrowheads="1"/>
            </p:cNvSpPr>
            <p:nvPr/>
          </p:nvSpPr>
          <p:spPr bwMode="auto">
            <a:xfrm>
              <a:off x="2036" y="164"/>
              <a:ext cx="1536" cy="384"/>
            </a:xfrm>
            <a:prstGeom prst="roundRect">
              <a:avLst>
                <a:gd name="adj" fmla="val 16667"/>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1800" b="1">
                  <a:latin typeface="Maiandra GD" panose="020E0502030308020204" pitchFamily="34" charset="0"/>
                </a:rPr>
                <a:t>Photosynthesis</a:t>
              </a:r>
            </a:p>
          </p:txBody>
        </p:sp>
        <p:grpSp>
          <p:nvGrpSpPr>
            <p:cNvPr id="2068" name="Group 6"/>
            <p:cNvGrpSpPr>
              <a:grpSpLocks/>
            </p:cNvGrpSpPr>
            <p:nvPr/>
          </p:nvGrpSpPr>
          <p:grpSpPr bwMode="auto">
            <a:xfrm>
              <a:off x="436" y="1512"/>
              <a:ext cx="1603" cy="1392"/>
              <a:chOff x="436" y="1512"/>
              <a:chExt cx="1603" cy="1392"/>
            </a:xfrm>
          </p:grpSpPr>
          <p:grpSp>
            <p:nvGrpSpPr>
              <p:cNvPr id="2105" name="Group 7"/>
              <p:cNvGrpSpPr>
                <a:grpSpLocks/>
              </p:cNvGrpSpPr>
              <p:nvPr/>
            </p:nvGrpSpPr>
            <p:grpSpPr bwMode="auto">
              <a:xfrm>
                <a:off x="436" y="1512"/>
                <a:ext cx="1603" cy="384"/>
                <a:chOff x="436" y="1512"/>
                <a:chExt cx="1603" cy="384"/>
              </a:xfrm>
            </p:grpSpPr>
            <p:sp>
              <p:nvSpPr>
                <p:cNvPr id="2112" name="AutoShape 8"/>
                <p:cNvSpPr>
                  <a:spLocks noChangeArrowheads="1"/>
                </p:cNvSpPr>
                <p:nvPr/>
              </p:nvSpPr>
              <p:spPr bwMode="auto">
                <a:xfrm>
                  <a:off x="436" y="1512"/>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13" name="Oval 9"/>
                <p:cNvSpPr>
                  <a:spLocks noChangeArrowheads="1"/>
                </p:cNvSpPr>
                <p:nvPr/>
              </p:nvSpPr>
              <p:spPr bwMode="auto">
                <a:xfrm>
                  <a:off x="1911" y="1640"/>
                  <a:ext cx="128" cy="12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06" name="Group 10"/>
              <p:cNvGrpSpPr>
                <a:grpSpLocks/>
              </p:cNvGrpSpPr>
              <p:nvPr/>
            </p:nvGrpSpPr>
            <p:grpSpPr bwMode="auto">
              <a:xfrm>
                <a:off x="436" y="2016"/>
                <a:ext cx="1603" cy="384"/>
                <a:chOff x="436" y="2016"/>
                <a:chExt cx="1603" cy="384"/>
              </a:xfrm>
            </p:grpSpPr>
            <p:sp>
              <p:nvSpPr>
                <p:cNvPr id="2110" name="AutoShape 11"/>
                <p:cNvSpPr>
                  <a:spLocks noChangeArrowheads="1"/>
                </p:cNvSpPr>
                <p:nvPr/>
              </p:nvSpPr>
              <p:spPr bwMode="auto">
                <a:xfrm>
                  <a:off x="436" y="2016"/>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11" name="Oval 12"/>
                <p:cNvSpPr>
                  <a:spLocks noChangeArrowheads="1"/>
                </p:cNvSpPr>
                <p:nvPr/>
              </p:nvSpPr>
              <p:spPr bwMode="auto">
                <a:xfrm>
                  <a:off x="1911" y="2144"/>
                  <a:ext cx="128" cy="12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07" name="Group 16"/>
              <p:cNvGrpSpPr>
                <a:grpSpLocks/>
              </p:cNvGrpSpPr>
              <p:nvPr/>
            </p:nvGrpSpPr>
            <p:grpSpPr bwMode="auto">
              <a:xfrm>
                <a:off x="436" y="2520"/>
                <a:ext cx="1603" cy="384"/>
                <a:chOff x="436" y="2520"/>
                <a:chExt cx="1603" cy="384"/>
              </a:xfrm>
            </p:grpSpPr>
            <p:sp>
              <p:nvSpPr>
                <p:cNvPr id="2108" name="AutoShape 17"/>
                <p:cNvSpPr>
                  <a:spLocks noChangeArrowheads="1"/>
                </p:cNvSpPr>
                <p:nvPr/>
              </p:nvSpPr>
              <p:spPr bwMode="auto">
                <a:xfrm>
                  <a:off x="436" y="2520"/>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09" name="Oval 18"/>
                <p:cNvSpPr>
                  <a:spLocks noChangeArrowheads="1"/>
                </p:cNvSpPr>
                <p:nvPr/>
              </p:nvSpPr>
              <p:spPr bwMode="auto">
                <a:xfrm>
                  <a:off x="1911" y="2648"/>
                  <a:ext cx="128" cy="12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grpSp>
          <p:nvGrpSpPr>
            <p:cNvPr id="2069" name="Group 19"/>
            <p:cNvGrpSpPr>
              <a:grpSpLocks/>
            </p:cNvGrpSpPr>
            <p:nvPr/>
          </p:nvGrpSpPr>
          <p:grpSpPr bwMode="auto">
            <a:xfrm>
              <a:off x="2081" y="1512"/>
              <a:ext cx="1603" cy="888"/>
              <a:chOff x="2081" y="1512"/>
              <a:chExt cx="1603" cy="888"/>
            </a:xfrm>
          </p:grpSpPr>
          <p:grpSp>
            <p:nvGrpSpPr>
              <p:cNvPr id="2099" name="Group 20"/>
              <p:cNvGrpSpPr>
                <a:grpSpLocks/>
              </p:cNvGrpSpPr>
              <p:nvPr/>
            </p:nvGrpSpPr>
            <p:grpSpPr bwMode="auto">
              <a:xfrm>
                <a:off x="2081" y="1512"/>
                <a:ext cx="1603" cy="384"/>
                <a:chOff x="2081" y="1512"/>
                <a:chExt cx="1603" cy="384"/>
              </a:xfrm>
            </p:grpSpPr>
            <p:sp>
              <p:nvSpPr>
                <p:cNvPr id="2103" name="AutoShape 21"/>
                <p:cNvSpPr>
                  <a:spLocks noChangeArrowheads="1"/>
                </p:cNvSpPr>
                <p:nvPr/>
              </p:nvSpPr>
              <p:spPr bwMode="auto">
                <a:xfrm>
                  <a:off x="2081" y="1512"/>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04" name="Oval 22"/>
                <p:cNvSpPr>
                  <a:spLocks noChangeArrowheads="1"/>
                </p:cNvSpPr>
                <p:nvPr/>
              </p:nvSpPr>
              <p:spPr bwMode="auto">
                <a:xfrm>
                  <a:off x="3556" y="1640"/>
                  <a:ext cx="128" cy="12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00" name="Group 23"/>
              <p:cNvGrpSpPr>
                <a:grpSpLocks/>
              </p:cNvGrpSpPr>
              <p:nvPr/>
            </p:nvGrpSpPr>
            <p:grpSpPr bwMode="auto">
              <a:xfrm>
                <a:off x="2081" y="2016"/>
                <a:ext cx="1603" cy="384"/>
                <a:chOff x="2081" y="2016"/>
                <a:chExt cx="1603" cy="384"/>
              </a:xfrm>
            </p:grpSpPr>
            <p:sp>
              <p:nvSpPr>
                <p:cNvPr id="2101" name="AutoShape 24"/>
                <p:cNvSpPr>
                  <a:spLocks noChangeArrowheads="1"/>
                </p:cNvSpPr>
                <p:nvPr/>
              </p:nvSpPr>
              <p:spPr bwMode="auto">
                <a:xfrm>
                  <a:off x="2081" y="2016"/>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02" name="Oval 25"/>
                <p:cNvSpPr>
                  <a:spLocks noChangeArrowheads="1"/>
                </p:cNvSpPr>
                <p:nvPr/>
              </p:nvSpPr>
              <p:spPr bwMode="auto">
                <a:xfrm>
                  <a:off x="3556" y="2144"/>
                  <a:ext cx="128" cy="12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grpSp>
          <p:nvGrpSpPr>
            <p:cNvPr id="2070" name="Group 32"/>
            <p:cNvGrpSpPr>
              <a:grpSpLocks/>
            </p:cNvGrpSpPr>
            <p:nvPr/>
          </p:nvGrpSpPr>
          <p:grpSpPr bwMode="auto">
            <a:xfrm>
              <a:off x="436" y="1512"/>
              <a:ext cx="4894" cy="1964"/>
              <a:chOff x="436" y="1512"/>
              <a:chExt cx="4894" cy="1964"/>
            </a:xfrm>
          </p:grpSpPr>
          <p:grpSp>
            <p:nvGrpSpPr>
              <p:cNvPr id="2090" name="Group 33"/>
              <p:cNvGrpSpPr>
                <a:grpSpLocks/>
              </p:cNvGrpSpPr>
              <p:nvPr/>
            </p:nvGrpSpPr>
            <p:grpSpPr bwMode="auto">
              <a:xfrm>
                <a:off x="3727" y="1512"/>
                <a:ext cx="1603" cy="384"/>
                <a:chOff x="3727" y="1512"/>
                <a:chExt cx="1603" cy="384"/>
              </a:xfrm>
            </p:grpSpPr>
            <p:sp>
              <p:nvSpPr>
                <p:cNvPr id="2097" name="AutoShape 34"/>
                <p:cNvSpPr>
                  <a:spLocks noChangeArrowheads="1"/>
                </p:cNvSpPr>
                <p:nvPr/>
              </p:nvSpPr>
              <p:spPr bwMode="auto">
                <a:xfrm>
                  <a:off x="3727" y="1512"/>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98" name="Oval 35"/>
                <p:cNvSpPr>
                  <a:spLocks noChangeArrowheads="1"/>
                </p:cNvSpPr>
                <p:nvPr/>
              </p:nvSpPr>
              <p:spPr bwMode="auto">
                <a:xfrm>
                  <a:off x="5202" y="1640"/>
                  <a:ext cx="128" cy="12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091" name="Group 36"/>
              <p:cNvGrpSpPr>
                <a:grpSpLocks/>
              </p:cNvGrpSpPr>
              <p:nvPr/>
            </p:nvGrpSpPr>
            <p:grpSpPr bwMode="auto">
              <a:xfrm>
                <a:off x="3727" y="2016"/>
                <a:ext cx="1603" cy="384"/>
                <a:chOff x="3727" y="2016"/>
                <a:chExt cx="1603" cy="384"/>
              </a:xfrm>
            </p:grpSpPr>
            <p:sp>
              <p:nvSpPr>
                <p:cNvPr id="2095" name="AutoShape 37"/>
                <p:cNvSpPr>
                  <a:spLocks noChangeArrowheads="1"/>
                </p:cNvSpPr>
                <p:nvPr/>
              </p:nvSpPr>
              <p:spPr bwMode="auto">
                <a:xfrm>
                  <a:off x="3727" y="2016"/>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96" name="Oval 38"/>
                <p:cNvSpPr>
                  <a:spLocks noChangeArrowheads="1"/>
                </p:cNvSpPr>
                <p:nvPr/>
              </p:nvSpPr>
              <p:spPr bwMode="auto">
                <a:xfrm>
                  <a:off x="5202" y="2144"/>
                  <a:ext cx="128" cy="12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092" name="Group 39"/>
              <p:cNvGrpSpPr>
                <a:grpSpLocks/>
              </p:cNvGrpSpPr>
              <p:nvPr/>
            </p:nvGrpSpPr>
            <p:grpSpPr bwMode="auto">
              <a:xfrm>
                <a:off x="436" y="2953"/>
                <a:ext cx="4894" cy="523"/>
                <a:chOff x="436" y="2953"/>
                <a:chExt cx="4894" cy="523"/>
              </a:xfrm>
            </p:grpSpPr>
            <p:sp>
              <p:nvSpPr>
                <p:cNvPr id="2093" name="AutoShape 40"/>
                <p:cNvSpPr>
                  <a:spLocks noChangeArrowheads="1"/>
                </p:cNvSpPr>
                <p:nvPr/>
              </p:nvSpPr>
              <p:spPr bwMode="auto">
                <a:xfrm>
                  <a:off x="436" y="2953"/>
                  <a:ext cx="4827" cy="523"/>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94" name="Oval 41"/>
                <p:cNvSpPr>
                  <a:spLocks noChangeArrowheads="1"/>
                </p:cNvSpPr>
                <p:nvPr/>
              </p:nvSpPr>
              <p:spPr bwMode="auto">
                <a:xfrm>
                  <a:off x="5202" y="3152"/>
                  <a:ext cx="128" cy="12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grpSp>
          <p:nvGrpSpPr>
            <p:cNvPr id="2071" name="Group 45"/>
            <p:cNvGrpSpPr>
              <a:grpSpLocks/>
            </p:cNvGrpSpPr>
            <p:nvPr/>
          </p:nvGrpSpPr>
          <p:grpSpPr bwMode="auto">
            <a:xfrm>
              <a:off x="436" y="914"/>
              <a:ext cx="1536" cy="384"/>
              <a:chOff x="436" y="914"/>
              <a:chExt cx="1536" cy="384"/>
            </a:xfrm>
          </p:grpSpPr>
          <p:sp>
            <p:nvSpPr>
              <p:cNvPr id="2088" name="AutoShape 46"/>
              <p:cNvSpPr>
                <a:spLocks noChangeArrowheads="1"/>
              </p:cNvSpPr>
              <p:nvPr/>
            </p:nvSpPr>
            <p:spPr bwMode="auto">
              <a:xfrm>
                <a:off x="436" y="914"/>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89" name="AutoShape 47"/>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072" name="Group 48"/>
            <p:cNvGrpSpPr>
              <a:grpSpLocks/>
            </p:cNvGrpSpPr>
            <p:nvPr/>
          </p:nvGrpSpPr>
          <p:grpSpPr bwMode="auto">
            <a:xfrm>
              <a:off x="2073" y="914"/>
              <a:ext cx="1536" cy="384"/>
              <a:chOff x="2073" y="914"/>
              <a:chExt cx="1536" cy="384"/>
            </a:xfrm>
          </p:grpSpPr>
          <p:sp>
            <p:nvSpPr>
              <p:cNvPr id="2086" name="AutoShape 49"/>
              <p:cNvSpPr>
                <a:spLocks noChangeArrowheads="1"/>
              </p:cNvSpPr>
              <p:nvPr/>
            </p:nvSpPr>
            <p:spPr bwMode="auto">
              <a:xfrm>
                <a:off x="2073" y="914"/>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87" name="AutoShape 50"/>
              <p:cNvSpPr>
                <a:spLocks noChangeArrowheads="1"/>
              </p:cNvSpPr>
              <p:nvPr/>
            </p:nvSpPr>
            <p:spPr bwMode="auto">
              <a:xfrm>
                <a:off x="2107"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073" name="Group 51"/>
            <p:cNvGrpSpPr>
              <a:grpSpLocks/>
            </p:cNvGrpSpPr>
            <p:nvPr/>
          </p:nvGrpSpPr>
          <p:grpSpPr bwMode="auto">
            <a:xfrm>
              <a:off x="3711" y="914"/>
              <a:ext cx="1536" cy="384"/>
              <a:chOff x="3711" y="914"/>
              <a:chExt cx="1536" cy="384"/>
            </a:xfrm>
          </p:grpSpPr>
          <p:sp>
            <p:nvSpPr>
              <p:cNvPr id="2084" name="AutoShape 52"/>
              <p:cNvSpPr>
                <a:spLocks noChangeArrowheads="1"/>
              </p:cNvSpPr>
              <p:nvPr/>
            </p:nvSpPr>
            <p:spPr bwMode="auto">
              <a:xfrm>
                <a:off x="3711" y="914"/>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85" name="AutoShape 53"/>
              <p:cNvSpPr>
                <a:spLocks noChangeArrowheads="1"/>
              </p:cNvSpPr>
              <p:nvPr/>
            </p:nvSpPr>
            <p:spPr bwMode="auto">
              <a:xfrm>
                <a:off x="3745"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sp>
          <p:nvSpPr>
            <p:cNvPr id="2074" name="Rectangle 54"/>
            <p:cNvSpPr>
              <a:spLocks noChangeArrowheads="1"/>
            </p:cNvSpPr>
            <p:nvPr/>
          </p:nvSpPr>
          <p:spPr bwMode="auto">
            <a:xfrm>
              <a:off x="499" y="178"/>
              <a:ext cx="1553"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b="1">
                  <a:latin typeface="Arial" panose="020B0604020202020204" pitchFamily="34" charset="0"/>
                </a:rPr>
                <a:t>The FRAME Routine</a:t>
              </a:r>
            </a:p>
          </p:txBody>
        </p:sp>
        <p:sp>
          <p:nvSpPr>
            <p:cNvPr id="2075" name="Rectangle 55"/>
            <p:cNvSpPr>
              <a:spLocks noChangeArrowheads="1"/>
            </p:cNvSpPr>
            <p:nvPr/>
          </p:nvSpPr>
          <p:spPr bwMode="auto">
            <a:xfrm>
              <a:off x="2543" y="140"/>
              <a:ext cx="542"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750" b="1">
                  <a:latin typeface="Arial" panose="020B0604020202020204" pitchFamily="34" charset="0"/>
                </a:rPr>
                <a:t>Key Topic</a:t>
              </a:r>
            </a:p>
          </p:txBody>
        </p:sp>
        <p:sp>
          <p:nvSpPr>
            <p:cNvPr id="2076" name="Rectangle 56"/>
            <p:cNvSpPr>
              <a:spLocks noChangeArrowheads="1"/>
            </p:cNvSpPr>
            <p:nvPr/>
          </p:nvSpPr>
          <p:spPr bwMode="auto">
            <a:xfrm>
              <a:off x="621" y="884"/>
              <a:ext cx="59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sp>
          <p:nvSpPr>
            <p:cNvPr id="2077" name="Rectangle 57"/>
            <p:cNvSpPr>
              <a:spLocks noChangeArrowheads="1"/>
            </p:cNvSpPr>
            <p:nvPr/>
          </p:nvSpPr>
          <p:spPr bwMode="auto">
            <a:xfrm>
              <a:off x="3545" y="403"/>
              <a:ext cx="54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750" b="1">
                  <a:latin typeface="Arial" panose="020B0604020202020204" pitchFamily="34" charset="0"/>
                </a:rPr>
                <a:t>is about…</a:t>
              </a:r>
            </a:p>
          </p:txBody>
        </p:sp>
        <p:sp>
          <p:nvSpPr>
            <p:cNvPr id="2078" name="Rectangle 58"/>
            <p:cNvSpPr>
              <a:spLocks noChangeArrowheads="1"/>
            </p:cNvSpPr>
            <p:nvPr/>
          </p:nvSpPr>
          <p:spPr bwMode="auto">
            <a:xfrm>
              <a:off x="1359" y="3430"/>
              <a:ext cx="3125"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50" b="1">
                  <a:latin typeface="Arial" panose="020B0604020202020204" pitchFamily="34" charset="0"/>
                </a:rPr>
                <a:t>So What? (What’s important to understand about this?)</a:t>
              </a:r>
            </a:p>
          </p:txBody>
        </p:sp>
        <p:sp>
          <p:nvSpPr>
            <p:cNvPr id="2079" name="Rectangle 59"/>
            <p:cNvSpPr>
              <a:spLocks noChangeArrowheads="1"/>
            </p:cNvSpPr>
            <p:nvPr/>
          </p:nvSpPr>
          <p:spPr bwMode="auto">
            <a:xfrm>
              <a:off x="726" y="1344"/>
              <a:ext cx="1041"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50" b="1">
                  <a:latin typeface="Arial" panose="020B0604020202020204" pitchFamily="34" charset="0"/>
                </a:rPr>
                <a:t>Essential details</a:t>
              </a:r>
            </a:p>
          </p:txBody>
        </p:sp>
        <p:sp>
          <p:nvSpPr>
            <p:cNvPr id="2080" name="Rectangle 60"/>
            <p:cNvSpPr>
              <a:spLocks noChangeArrowheads="1"/>
            </p:cNvSpPr>
            <p:nvPr/>
          </p:nvSpPr>
          <p:spPr bwMode="auto">
            <a:xfrm>
              <a:off x="2257" y="884"/>
              <a:ext cx="59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sp>
          <p:nvSpPr>
            <p:cNvPr id="2081" name="Rectangle 61"/>
            <p:cNvSpPr>
              <a:spLocks noChangeArrowheads="1"/>
            </p:cNvSpPr>
            <p:nvPr/>
          </p:nvSpPr>
          <p:spPr bwMode="auto">
            <a:xfrm>
              <a:off x="2363" y="1344"/>
              <a:ext cx="1041"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50" b="1">
                  <a:latin typeface="Arial" panose="020B0604020202020204" pitchFamily="34" charset="0"/>
                </a:rPr>
                <a:t>Essential details</a:t>
              </a:r>
            </a:p>
          </p:txBody>
        </p:sp>
        <p:sp>
          <p:nvSpPr>
            <p:cNvPr id="2082" name="Rectangle 62"/>
            <p:cNvSpPr>
              <a:spLocks noChangeArrowheads="1"/>
            </p:cNvSpPr>
            <p:nvPr/>
          </p:nvSpPr>
          <p:spPr bwMode="auto">
            <a:xfrm>
              <a:off x="4024" y="1344"/>
              <a:ext cx="1041"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50" b="1">
                  <a:latin typeface="Arial" panose="020B0604020202020204" pitchFamily="34" charset="0"/>
                </a:rPr>
                <a:t>Essential details</a:t>
              </a:r>
            </a:p>
          </p:txBody>
        </p:sp>
        <p:sp>
          <p:nvSpPr>
            <p:cNvPr id="2083" name="Rectangle 63"/>
            <p:cNvSpPr>
              <a:spLocks noChangeArrowheads="1"/>
            </p:cNvSpPr>
            <p:nvPr/>
          </p:nvSpPr>
          <p:spPr bwMode="auto">
            <a:xfrm>
              <a:off x="3893" y="884"/>
              <a:ext cx="59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sp>
        <p:nvSpPr>
          <p:cNvPr id="2051" name="TextBox 65"/>
          <p:cNvSpPr txBox="1">
            <a:spLocks noChangeArrowheads="1"/>
          </p:cNvSpPr>
          <p:nvPr/>
        </p:nvSpPr>
        <p:spPr bwMode="auto">
          <a:xfrm>
            <a:off x="937186" y="1225403"/>
            <a:ext cx="68251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800" dirty="0">
                <a:latin typeface="Maiandra GD" panose="020E0502030308020204" pitchFamily="34" charset="0"/>
              </a:rPr>
              <a:t>Plants using the sun’s energy to make food for animals</a:t>
            </a:r>
          </a:p>
        </p:txBody>
      </p:sp>
      <p:sp>
        <p:nvSpPr>
          <p:cNvPr id="2052" name="TextBox 66"/>
          <p:cNvSpPr txBox="1">
            <a:spLocks noChangeArrowheads="1"/>
          </p:cNvSpPr>
          <p:nvPr/>
        </p:nvSpPr>
        <p:spPr bwMode="auto">
          <a:xfrm>
            <a:off x="868789" y="1936919"/>
            <a:ext cx="1828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dirty="0">
                <a:latin typeface="Maiandra GD" panose="020E0502030308020204" pitchFamily="34" charset="0"/>
              </a:rPr>
              <a:t>Reactants (what goes in)</a:t>
            </a:r>
          </a:p>
        </p:txBody>
      </p:sp>
      <p:sp>
        <p:nvSpPr>
          <p:cNvPr id="2053" name="TextBox 67"/>
          <p:cNvSpPr txBox="1">
            <a:spLocks noChangeArrowheads="1"/>
          </p:cNvSpPr>
          <p:nvPr/>
        </p:nvSpPr>
        <p:spPr bwMode="auto">
          <a:xfrm>
            <a:off x="3441174" y="1895982"/>
            <a:ext cx="21960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dirty="0">
                <a:latin typeface="Maiandra GD" panose="020E0502030308020204" pitchFamily="34" charset="0"/>
              </a:rPr>
              <a:t>Products (what comes out)</a:t>
            </a:r>
          </a:p>
        </p:txBody>
      </p:sp>
      <p:sp>
        <p:nvSpPr>
          <p:cNvPr id="2054" name="TextBox 68"/>
          <p:cNvSpPr txBox="1">
            <a:spLocks noChangeArrowheads="1"/>
          </p:cNvSpPr>
          <p:nvPr/>
        </p:nvSpPr>
        <p:spPr bwMode="auto">
          <a:xfrm>
            <a:off x="6259277" y="2006023"/>
            <a:ext cx="1600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dirty="0">
                <a:latin typeface="Maiandra GD" panose="020E0502030308020204" pitchFamily="34" charset="0"/>
              </a:rPr>
              <a:t>How plants do this</a:t>
            </a:r>
          </a:p>
        </p:txBody>
      </p:sp>
      <p:sp>
        <p:nvSpPr>
          <p:cNvPr id="2055" name="TextBox 69"/>
          <p:cNvSpPr txBox="1">
            <a:spLocks noChangeArrowheads="1"/>
          </p:cNvSpPr>
          <p:nvPr/>
        </p:nvSpPr>
        <p:spPr bwMode="auto">
          <a:xfrm>
            <a:off x="624154" y="2738477"/>
            <a:ext cx="25544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dirty="0">
                <a:latin typeface="Maiandra GD" panose="020E0502030308020204" pitchFamily="34" charset="0"/>
              </a:rPr>
              <a:t>Sunlight (only gets reaction going)</a:t>
            </a:r>
          </a:p>
        </p:txBody>
      </p:sp>
      <p:sp>
        <p:nvSpPr>
          <p:cNvPr id="2056" name="TextBox 70"/>
          <p:cNvSpPr txBox="1">
            <a:spLocks noChangeArrowheads="1"/>
          </p:cNvSpPr>
          <p:nvPr/>
        </p:nvSpPr>
        <p:spPr bwMode="auto">
          <a:xfrm>
            <a:off x="906018" y="3371851"/>
            <a:ext cx="14287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a:latin typeface="Maiandra GD" panose="020E0502030308020204" pitchFamily="34" charset="0"/>
              </a:rPr>
              <a:t>Water (H</a:t>
            </a:r>
            <a:r>
              <a:rPr lang="en-US" altLang="en-US" sz="1200" baseline="-25000">
                <a:latin typeface="Maiandra GD" panose="020E0502030308020204" pitchFamily="34" charset="0"/>
              </a:rPr>
              <a:t>2</a:t>
            </a:r>
            <a:r>
              <a:rPr lang="en-US" altLang="en-US" sz="1200">
                <a:latin typeface="Maiandra GD" panose="020E0502030308020204" pitchFamily="34" charset="0"/>
              </a:rPr>
              <a:t>O) </a:t>
            </a:r>
          </a:p>
        </p:txBody>
      </p:sp>
      <p:sp>
        <p:nvSpPr>
          <p:cNvPr id="2057" name="TextBox 71"/>
          <p:cNvSpPr txBox="1">
            <a:spLocks noChangeArrowheads="1"/>
          </p:cNvSpPr>
          <p:nvPr/>
        </p:nvSpPr>
        <p:spPr bwMode="auto">
          <a:xfrm>
            <a:off x="703085" y="4081941"/>
            <a:ext cx="243466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dirty="0">
                <a:latin typeface="Maiandra GD" panose="020E0502030308020204" pitchFamily="34" charset="0"/>
              </a:rPr>
              <a:t>Carbon Dioxide (CO</a:t>
            </a:r>
            <a:r>
              <a:rPr lang="en-US" altLang="en-US" sz="1200" baseline="-25000" dirty="0">
                <a:latin typeface="Maiandra GD" panose="020E0502030308020204" pitchFamily="34" charset="0"/>
              </a:rPr>
              <a:t>2</a:t>
            </a:r>
            <a:r>
              <a:rPr lang="en-US" altLang="en-US" sz="1200" dirty="0">
                <a:latin typeface="Maiandra GD" panose="020E0502030308020204" pitchFamily="34" charset="0"/>
              </a:rPr>
              <a:t>)</a:t>
            </a:r>
          </a:p>
        </p:txBody>
      </p:sp>
      <p:sp>
        <p:nvSpPr>
          <p:cNvPr id="2058" name="TextBox 73"/>
          <p:cNvSpPr txBox="1">
            <a:spLocks noChangeArrowheads="1"/>
          </p:cNvSpPr>
          <p:nvPr/>
        </p:nvSpPr>
        <p:spPr bwMode="auto">
          <a:xfrm>
            <a:off x="3657600" y="2743201"/>
            <a:ext cx="1828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a:latin typeface="Maiandra GD" panose="020E0502030308020204" pitchFamily="34" charset="0"/>
              </a:rPr>
              <a:t>Sugar (glucose,C</a:t>
            </a:r>
            <a:r>
              <a:rPr lang="en-US" altLang="en-US" sz="1200" baseline="-25000">
                <a:latin typeface="Maiandra GD" panose="020E0502030308020204" pitchFamily="34" charset="0"/>
              </a:rPr>
              <a:t>6</a:t>
            </a:r>
            <a:r>
              <a:rPr lang="en-US" altLang="en-US" sz="1200">
                <a:latin typeface="Maiandra GD" panose="020E0502030308020204" pitchFamily="34" charset="0"/>
              </a:rPr>
              <a:t>H</a:t>
            </a:r>
            <a:r>
              <a:rPr lang="en-US" altLang="en-US" sz="1200" baseline="-25000">
                <a:latin typeface="Maiandra GD" panose="020E0502030308020204" pitchFamily="34" charset="0"/>
              </a:rPr>
              <a:t>12</a:t>
            </a:r>
            <a:r>
              <a:rPr lang="en-US" altLang="en-US" sz="1200">
                <a:latin typeface="Maiandra GD" panose="020E0502030308020204" pitchFamily="34" charset="0"/>
              </a:rPr>
              <a:t>O</a:t>
            </a:r>
            <a:r>
              <a:rPr lang="en-US" altLang="en-US" sz="1200" baseline="-25000">
                <a:latin typeface="Maiandra GD" panose="020E0502030308020204" pitchFamily="34" charset="0"/>
              </a:rPr>
              <a:t>6</a:t>
            </a:r>
            <a:r>
              <a:rPr lang="en-US" altLang="en-US" sz="1200">
                <a:latin typeface="Maiandra GD" panose="020E0502030308020204" pitchFamily="34" charset="0"/>
              </a:rPr>
              <a:t>)</a:t>
            </a:r>
          </a:p>
        </p:txBody>
      </p:sp>
      <p:sp>
        <p:nvSpPr>
          <p:cNvPr id="2059" name="TextBox 74"/>
          <p:cNvSpPr txBox="1">
            <a:spLocks noChangeArrowheads="1"/>
          </p:cNvSpPr>
          <p:nvPr/>
        </p:nvSpPr>
        <p:spPr bwMode="auto">
          <a:xfrm>
            <a:off x="3714750" y="3371851"/>
            <a:ext cx="1600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a:latin typeface="Maiandra GD" panose="020E0502030308020204" pitchFamily="34" charset="0"/>
              </a:rPr>
              <a:t>Oxygen gas (O</a:t>
            </a:r>
            <a:r>
              <a:rPr lang="en-US" altLang="en-US" sz="1200" baseline="-25000">
                <a:latin typeface="Maiandra GD" panose="020E0502030308020204" pitchFamily="34" charset="0"/>
              </a:rPr>
              <a:t>2</a:t>
            </a:r>
            <a:r>
              <a:rPr lang="en-US" altLang="en-US" sz="1200">
                <a:latin typeface="Maiandra GD" panose="020E0502030308020204" pitchFamily="34" charset="0"/>
              </a:rPr>
              <a:t>)</a:t>
            </a:r>
            <a:endParaRPr lang="en-US" altLang="en-US" sz="1200" baseline="30000">
              <a:latin typeface="Maiandra GD" panose="020E0502030308020204" pitchFamily="34" charset="0"/>
            </a:endParaRPr>
          </a:p>
        </p:txBody>
      </p:sp>
      <p:sp>
        <p:nvSpPr>
          <p:cNvPr id="2060" name="TextBox 75"/>
          <p:cNvSpPr txBox="1">
            <a:spLocks noChangeArrowheads="1"/>
          </p:cNvSpPr>
          <p:nvPr/>
        </p:nvSpPr>
        <p:spPr bwMode="auto">
          <a:xfrm>
            <a:off x="5996683" y="2644941"/>
            <a:ext cx="233511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dirty="0">
                <a:latin typeface="Maiandra GD" panose="020E0502030308020204" pitchFamily="34" charset="0"/>
              </a:rPr>
              <a:t>trap sun’s energy in chlorophyll  </a:t>
            </a:r>
          </a:p>
        </p:txBody>
      </p:sp>
      <p:sp>
        <p:nvSpPr>
          <p:cNvPr id="2061" name="TextBox 76"/>
          <p:cNvSpPr txBox="1">
            <a:spLocks noChangeArrowheads="1"/>
          </p:cNvSpPr>
          <p:nvPr/>
        </p:nvSpPr>
        <p:spPr bwMode="auto">
          <a:xfrm>
            <a:off x="5985886" y="3257652"/>
            <a:ext cx="23066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dirty="0">
                <a:latin typeface="Maiandra GD" panose="020E0502030308020204" pitchFamily="34" charset="0"/>
              </a:rPr>
              <a:t>chlorophyll is found in chloroplasts in plant cells </a:t>
            </a:r>
          </a:p>
        </p:txBody>
      </p:sp>
      <p:sp>
        <p:nvSpPr>
          <p:cNvPr id="2062" name="TextBox 79"/>
          <p:cNvSpPr txBox="1">
            <a:spLocks noChangeArrowheads="1"/>
          </p:cNvSpPr>
          <p:nvPr/>
        </p:nvSpPr>
        <p:spPr bwMode="auto">
          <a:xfrm>
            <a:off x="1779300" y="5487710"/>
            <a:ext cx="5600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dirty="0">
                <a:latin typeface="Maiandra GD" panose="020E0502030308020204" pitchFamily="34" charset="0"/>
              </a:rPr>
              <a:t>Humans (and all animals) need oxygen to breathe and sugar to eat and burn for energy to stay alive.  Plants produce these so humans (and animals) need plants.</a:t>
            </a:r>
          </a:p>
        </p:txBody>
      </p:sp>
      <p:sp>
        <p:nvSpPr>
          <p:cNvPr id="2063" name="TextBox 1"/>
          <p:cNvSpPr txBox="1">
            <a:spLocks noChangeArrowheads="1"/>
          </p:cNvSpPr>
          <p:nvPr/>
        </p:nvSpPr>
        <p:spPr bwMode="auto">
          <a:xfrm>
            <a:off x="1771653" y="4462463"/>
            <a:ext cx="99417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200" dirty="0"/>
              <a:t>Equation: </a:t>
            </a:r>
          </a:p>
        </p:txBody>
      </p:sp>
      <p:pic>
        <p:nvPicPr>
          <p:cNvPr id="206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96614" y="4566257"/>
            <a:ext cx="3826669" cy="550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B0F332CD-6A89-449E-9725-3721A4B10D1C}" type="slidenum">
              <a:rPr lang="en-US" smtClean="0"/>
              <a:t>3</a:t>
            </a:fld>
            <a:endParaRPr lang="en-US"/>
          </a:p>
        </p:txBody>
      </p:sp>
    </p:spTree>
    <p:extLst>
      <p:ext uri="{BB962C8B-B14F-4D97-AF65-F5344CB8AC3E}">
        <p14:creationId xmlns:p14="http://schemas.microsoft.com/office/powerpoint/2010/main" val="6299077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TotalTime>
  <Words>229</Words>
  <Application>Microsoft Office PowerPoint</Application>
  <PresentationFormat>On-screen Show (4:3)</PresentationFormat>
  <Paragraphs>43</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Maiandra GD</vt:lpstr>
      <vt:lpstr>Times</vt:lpstr>
      <vt:lpstr>Office Theme</vt:lpstr>
      <vt:lpstr>PowerPoint Presentation</vt:lpstr>
      <vt:lpstr>Extend Understanding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Schultz Fawnia</dc:creator>
  <cp:lastModifiedBy>Schultz Fawnia</cp:lastModifiedBy>
  <cp:revision>2</cp:revision>
  <dcterms:created xsi:type="dcterms:W3CDTF">2021-01-25T20:45:44Z</dcterms:created>
  <dcterms:modified xsi:type="dcterms:W3CDTF">2021-01-25T20:56:08Z</dcterms:modified>
</cp:coreProperties>
</file>