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67" r:id="rId2"/>
    <p:sldId id="266" r:id="rId3"/>
    <p:sldId id="298" r:id="rId4"/>
    <p:sldId id="257" r:id="rId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E052841-5743-4CD7-8179-5C2E98E180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94509F9-229A-4937-BFC0-AD547F3760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63E5C58-E056-4B0B-9497-6834C9453E33}"/>
              </a:ext>
            </a:extLst>
          </p:cNvPr>
          <p:cNvSpPr>
            <a:spLocks noGrp="1" noChangeArrowheads="1"/>
          </p:cNvSpPr>
          <p:nvPr>
            <p:ph type="sldNum" sz="quarter" idx="12"/>
          </p:nvPr>
        </p:nvSpPr>
        <p:spPr>
          <a:ln/>
        </p:spPr>
        <p:txBody>
          <a:bodyPr/>
          <a:lstStyle>
            <a:lvl1pPr>
              <a:defRPr/>
            </a:lvl1pPr>
          </a:lstStyle>
          <a:p>
            <a:fld id="{B2C5A2D8-E5DB-4E5D-8D25-2842A88CE668}" type="slidenum">
              <a:rPr lang="en-US" altLang="en-US"/>
              <a:pPr/>
              <a:t>‹#›</a:t>
            </a:fld>
            <a:endParaRPr lang="en-US" altLang="en-US"/>
          </a:p>
        </p:txBody>
      </p:sp>
    </p:spTree>
    <p:extLst>
      <p:ext uri="{BB962C8B-B14F-4D97-AF65-F5344CB8AC3E}">
        <p14:creationId xmlns:p14="http://schemas.microsoft.com/office/powerpoint/2010/main" val="20164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BACC5FB-C4D5-4031-8D55-0272EBDB69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993A8C-0297-47E5-BB7F-5A37939CFF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2E5ADB-3A51-4874-B91C-7CC1D842E156}"/>
              </a:ext>
            </a:extLst>
          </p:cNvPr>
          <p:cNvSpPr>
            <a:spLocks noGrp="1" noChangeArrowheads="1"/>
          </p:cNvSpPr>
          <p:nvPr>
            <p:ph type="sldNum" sz="quarter" idx="12"/>
          </p:nvPr>
        </p:nvSpPr>
        <p:spPr>
          <a:ln/>
        </p:spPr>
        <p:txBody>
          <a:bodyPr/>
          <a:lstStyle>
            <a:lvl1pPr>
              <a:defRPr/>
            </a:lvl1pPr>
          </a:lstStyle>
          <a:p>
            <a:fld id="{C7DBF566-420E-409D-9CEB-268112740EC7}" type="slidenum">
              <a:rPr lang="en-US" altLang="en-US"/>
              <a:pPr/>
              <a:t>‹#›</a:t>
            </a:fld>
            <a:endParaRPr lang="en-US" altLang="en-US"/>
          </a:p>
        </p:txBody>
      </p:sp>
    </p:spTree>
    <p:extLst>
      <p:ext uri="{BB962C8B-B14F-4D97-AF65-F5344CB8AC3E}">
        <p14:creationId xmlns:p14="http://schemas.microsoft.com/office/powerpoint/2010/main" val="412528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AD7EFB1-3ED2-4296-BFE2-87A20A514E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FA2865F-CA9D-43D8-8587-D678F1F54F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E703225-8C52-41AB-9671-126FB1546A22}"/>
              </a:ext>
            </a:extLst>
          </p:cNvPr>
          <p:cNvSpPr>
            <a:spLocks noGrp="1" noChangeArrowheads="1"/>
          </p:cNvSpPr>
          <p:nvPr>
            <p:ph type="sldNum" sz="quarter" idx="12"/>
          </p:nvPr>
        </p:nvSpPr>
        <p:spPr>
          <a:ln/>
        </p:spPr>
        <p:txBody>
          <a:bodyPr/>
          <a:lstStyle>
            <a:lvl1pPr>
              <a:defRPr/>
            </a:lvl1pPr>
          </a:lstStyle>
          <a:p>
            <a:fld id="{ECAD6BBE-48D5-4730-B171-31E48ADB6759}" type="slidenum">
              <a:rPr lang="en-US" altLang="en-US"/>
              <a:pPr/>
              <a:t>‹#›</a:t>
            </a:fld>
            <a:endParaRPr lang="en-US" altLang="en-US"/>
          </a:p>
        </p:txBody>
      </p:sp>
    </p:spTree>
    <p:extLst>
      <p:ext uri="{BB962C8B-B14F-4D97-AF65-F5344CB8AC3E}">
        <p14:creationId xmlns:p14="http://schemas.microsoft.com/office/powerpoint/2010/main" val="307052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8028297-A621-4324-8ABF-90F39A17A58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F35D2D-700F-4A41-A70E-5BC247E929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2F759B-7053-42E3-BB38-F3B4BFC15EE9}"/>
              </a:ext>
            </a:extLst>
          </p:cNvPr>
          <p:cNvSpPr>
            <a:spLocks noGrp="1" noChangeArrowheads="1"/>
          </p:cNvSpPr>
          <p:nvPr>
            <p:ph type="sldNum" sz="quarter" idx="12"/>
          </p:nvPr>
        </p:nvSpPr>
        <p:spPr>
          <a:ln/>
        </p:spPr>
        <p:txBody>
          <a:bodyPr/>
          <a:lstStyle>
            <a:lvl1pPr>
              <a:defRPr/>
            </a:lvl1pPr>
          </a:lstStyle>
          <a:p>
            <a:fld id="{F3A37EED-859E-4BA6-9226-0850AAC8D782}" type="slidenum">
              <a:rPr lang="en-US" altLang="en-US"/>
              <a:pPr/>
              <a:t>‹#›</a:t>
            </a:fld>
            <a:endParaRPr lang="en-US" altLang="en-US"/>
          </a:p>
        </p:txBody>
      </p:sp>
    </p:spTree>
    <p:extLst>
      <p:ext uri="{BB962C8B-B14F-4D97-AF65-F5344CB8AC3E}">
        <p14:creationId xmlns:p14="http://schemas.microsoft.com/office/powerpoint/2010/main" val="4226202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08958E4-E501-40C8-8367-06FC87D1E4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BAE1ED-7AAF-4C86-B0FE-5EF8C8108A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4ED30AF-3E91-4500-B7BC-DC3DBD9D2E29}"/>
              </a:ext>
            </a:extLst>
          </p:cNvPr>
          <p:cNvSpPr>
            <a:spLocks noGrp="1" noChangeArrowheads="1"/>
          </p:cNvSpPr>
          <p:nvPr>
            <p:ph type="sldNum" sz="quarter" idx="12"/>
          </p:nvPr>
        </p:nvSpPr>
        <p:spPr>
          <a:ln/>
        </p:spPr>
        <p:txBody>
          <a:bodyPr/>
          <a:lstStyle>
            <a:lvl1pPr>
              <a:defRPr/>
            </a:lvl1pPr>
          </a:lstStyle>
          <a:p>
            <a:fld id="{B5418E37-FACD-421B-BCAA-2081DCFA594D}" type="slidenum">
              <a:rPr lang="en-US" altLang="en-US"/>
              <a:pPr/>
              <a:t>‹#›</a:t>
            </a:fld>
            <a:endParaRPr lang="en-US" altLang="en-US"/>
          </a:p>
        </p:txBody>
      </p:sp>
    </p:spTree>
    <p:extLst>
      <p:ext uri="{BB962C8B-B14F-4D97-AF65-F5344CB8AC3E}">
        <p14:creationId xmlns:p14="http://schemas.microsoft.com/office/powerpoint/2010/main" val="8393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D90065F-B1B8-42FA-8ABF-4429C65CA7F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B8884D3-7185-4AE8-8B52-7F410C01FF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AC4DC6A-4B5D-4EFE-A2DC-2E65CA4B17E8}"/>
              </a:ext>
            </a:extLst>
          </p:cNvPr>
          <p:cNvSpPr>
            <a:spLocks noGrp="1" noChangeArrowheads="1"/>
          </p:cNvSpPr>
          <p:nvPr>
            <p:ph type="sldNum" sz="quarter" idx="12"/>
          </p:nvPr>
        </p:nvSpPr>
        <p:spPr>
          <a:ln/>
        </p:spPr>
        <p:txBody>
          <a:bodyPr/>
          <a:lstStyle>
            <a:lvl1pPr>
              <a:defRPr/>
            </a:lvl1pPr>
          </a:lstStyle>
          <a:p>
            <a:fld id="{AAC1CA41-9D04-4940-8450-83FFCA15679E}" type="slidenum">
              <a:rPr lang="en-US" altLang="en-US"/>
              <a:pPr/>
              <a:t>‹#›</a:t>
            </a:fld>
            <a:endParaRPr lang="en-US" altLang="en-US"/>
          </a:p>
        </p:txBody>
      </p:sp>
    </p:spTree>
    <p:extLst>
      <p:ext uri="{BB962C8B-B14F-4D97-AF65-F5344CB8AC3E}">
        <p14:creationId xmlns:p14="http://schemas.microsoft.com/office/powerpoint/2010/main" val="63368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7886E7F-0A3A-406E-9E0F-8B315E13800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9464CFE-964D-484E-BBE8-3F91AE6B46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0838ED8-0E22-49C4-B1AB-B3958B4A4C1F}"/>
              </a:ext>
            </a:extLst>
          </p:cNvPr>
          <p:cNvSpPr>
            <a:spLocks noGrp="1" noChangeArrowheads="1"/>
          </p:cNvSpPr>
          <p:nvPr>
            <p:ph type="sldNum" sz="quarter" idx="12"/>
          </p:nvPr>
        </p:nvSpPr>
        <p:spPr>
          <a:ln/>
        </p:spPr>
        <p:txBody>
          <a:bodyPr/>
          <a:lstStyle>
            <a:lvl1pPr>
              <a:defRPr/>
            </a:lvl1pPr>
          </a:lstStyle>
          <a:p>
            <a:fld id="{B7E416DE-6E92-4D4A-B8B5-FFF5E582726C}" type="slidenum">
              <a:rPr lang="en-US" altLang="en-US"/>
              <a:pPr/>
              <a:t>‹#›</a:t>
            </a:fld>
            <a:endParaRPr lang="en-US" altLang="en-US"/>
          </a:p>
        </p:txBody>
      </p:sp>
    </p:spTree>
    <p:extLst>
      <p:ext uri="{BB962C8B-B14F-4D97-AF65-F5344CB8AC3E}">
        <p14:creationId xmlns:p14="http://schemas.microsoft.com/office/powerpoint/2010/main" val="2868192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DD62BF0-4690-4EF7-A234-AB805557121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8CC696E-C325-4F5C-AE0E-926BB69064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D42D57C-D0BB-4815-A6B5-2DAB46B6D10E}"/>
              </a:ext>
            </a:extLst>
          </p:cNvPr>
          <p:cNvSpPr>
            <a:spLocks noGrp="1" noChangeArrowheads="1"/>
          </p:cNvSpPr>
          <p:nvPr>
            <p:ph type="sldNum" sz="quarter" idx="12"/>
          </p:nvPr>
        </p:nvSpPr>
        <p:spPr>
          <a:ln/>
        </p:spPr>
        <p:txBody>
          <a:bodyPr/>
          <a:lstStyle>
            <a:lvl1pPr>
              <a:defRPr/>
            </a:lvl1pPr>
          </a:lstStyle>
          <a:p>
            <a:fld id="{EAA16537-803E-4536-BC46-2710BA618792}" type="slidenum">
              <a:rPr lang="en-US" altLang="en-US"/>
              <a:pPr/>
              <a:t>‹#›</a:t>
            </a:fld>
            <a:endParaRPr lang="en-US" altLang="en-US"/>
          </a:p>
        </p:txBody>
      </p:sp>
    </p:spTree>
    <p:extLst>
      <p:ext uri="{BB962C8B-B14F-4D97-AF65-F5344CB8AC3E}">
        <p14:creationId xmlns:p14="http://schemas.microsoft.com/office/powerpoint/2010/main" val="133032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1BA7D4-E791-4257-BEE8-87FD2FDD5B1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13BDD0A-2956-43F2-8FA5-FB05B074B5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3339BFD-5C85-46D3-8243-7354B086AEFC}"/>
              </a:ext>
            </a:extLst>
          </p:cNvPr>
          <p:cNvSpPr>
            <a:spLocks noGrp="1" noChangeArrowheads="1"/>
          </p:cNvSpPr>
          <p:nvPr>
            <p:ph type="sldNum" sz="quarter" idx="12"/>
          </p:nvPr>
        </p:nvSpPr>
        <p:spPr>
          <a:ln/>
        </p:spPr>
        <p:txBody>
          <a:bodyPr/>
          <a:lstStyle>
            <a:lvl1pPr>
              <a:defRPr/>
            </a:lvl1pPr>
          </a:lstStyle>
          <a:p>
            <a:fld id="{F6DAC681-38A4-4F59-A184-408117E4BC74}" type="slidenum">
              <a:rPr lang="en-US" altLang="en-US"/>
              <a:pPr/>
              <a:t>‹#›</a:t>
            </a:fld>
            <a:endParaRPr lang="en-US" altLang="en-US"/>
          </a:p>
        </p:txBody>
      </p:sp>
    </p:spTree>
    <p:extLst>
      <p:ext uri="{BB962C8B-B14F-4D97-AF65-F5344CB8AC3E}">
        <p14:creationId xmlns:p14="http://schemas.microsoft.com/office/powerpoint/2010/main" val="997029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F12ED94-0FA6-40B2-B22B-DCA39310FB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9C0468A-DEE4-4A2C-8AD7-F9D54C8923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E1DD2D9-93D8-43EA-87EC-D9571786EBCC}"/>
              </a:ext>
            </a:extLst>
          </p:cNvPr>
          <p:cNvSpPr>
            <a:spLocks noGrp="1" noChangeArrowheads="1"/>
          </p:cNvSpPr>
          <p:nvPr>
            <p:ph type="sldNum" sz="quarter" idx="12"/>
          </p:nvPr>
        </p:nvSpPr>
        <p:spPr>
          <a:ln/>
        </p:spPr>
        <p:txBody>
          <a:bodyPr/>
          <a:lstStyle>
            <a:lvl1pPr>
              <a:defRPr/>
            </a:lvl1pPr>
          </a:lstStyle>
          <a:p>
            <a:fld id="{CD3401AE-DBF3-44D6-96C5-D84E33A31ACC}" type="slidenum">
              <a:rPr lang="en-US" altLang="en-US"/>
              <a:pPr/>
              <a:t>‹#›</a:t>
            </a:fld>
            <a:endParaRPr lang="en-US" altLang="en-US"/>
          </a:p>
        </p:txBody>
      </p:sp>
    </p:spTree>
    <p:extLst>
      <p:ext uri="{BB962C8B-B14F-4D97-AF65-F5344CB8AC3E}">
        <p14:creationId xmlns:p14="http://schemas.microsoft.com/office/powerpoint/2010/main" val="278931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419EB6F-AD71-475D-A51A-106540E9107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6321B8-9032-4088-9F97-14468C04E2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E0B915B-C1F8-476B-BDD7-492FC6EF08D2}"/>
              </a:ext>
            </a:extLst>
          </p:cNvPr>
          <p:cNvSpPr>
            <a:spLocks noGrp="1" noChangeArrowheads="1"/>
          </p:cNvSpPr>
          <p:nvPr>
            <p:ph type="sldNum" sz="quarter" idx="12"/>
          </p:nvPr>
        </p:nvSpPr>
        <p:spPr>
          <a:ln/>
        </p:spPr>
        <p:txBody>
          <a:bodyPr/>
          <a:lstStyle>
            <a:lvl1pPr>
              <a:defRPr/>
            </a:lvl1pPr>
          </a:lstStyle>
          <a:p>
            <a:fld id="{4738955D-F0C1-43AF-930D-021FC1BD0CFD}" type="slidenum">
              <a:rPr lang="en-US" altLang="en-US"/>
              <a:pPr/>
              <a:t>‹#›</a:t>
            </a:fld>
            <a:endParaRPr lang="en-US" altLang="en-US"/>
          </a:p>
        </p:txBody>
      </p:sp>
    </p:spTree>
    <p:extLst>
      <p:ext uri="{BB962C8B-B14F-4D97-AF65-F5344CB8AC3E}">
        <p14:creationId xmlns:p14="http://schemas.microsoft.com/office/powerpoint/2010/main" val="265032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41D73A4-0423-4DA1-A8AD-8CDD260DAA42}"/>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0FD3F39-3AAB-4B36-B28D-6D56B299BF6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B66EA6C-DE44-4DE0-8670-36B7C7F9DB4E}"/>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charset="0"/>
              </a:defRPr>
            </a:lvl1pPr>
          </a:lstStyle>
          <a:p>
            <a:pPr>
              <a:defRPr/>
            </a:pPr>
            <a:endParaRPr lang="en-US"/>
          </a:p>
        </p:txBody>
      </p:sp>
      <p:sp>
        <p:nvSpPr>
          <p:cNvPr id="1029" name="Rectangle 5">
            <a:extLst>
              <a:ext uri="{FF2B5EF4-FFF2-40B4-BE49-F238E27FC236}">
                <a16:creationId xmlns:a16="http://schemas.microsoft.com/office/drawing/2014/main" id="{D86D17D9-7FC9-4469-B9FA-6C0832B80B3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charset="0"/>
              </a:defRPr>
            </a:lvl1pPr>
          </a:lstStyle>
          <a:p>
            <a:pPr>
              <a:defRPr/>
            </a:pPr>
            <a:endParaRPr lang="en-US"/>
          </a:p>
        </p:txBody>
      </p:sp>
      <p:sp>
        <p:nvSpPr>
          <p:cNvPr id="1030" name="Rectangle 6">
            <a:extLst>
              <a:ext uri="{FF2B5EF4-FFF2-40B4-BE49-F238E27FC236}">
                <a16:creationId xmlns:a16="http://schemas.microsoft.com/office/drawing/2014/main" id="{7219E87A-1596-4999-AD67-3D9E7C1E0AC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277EB32-EB18-4393-8D79-3C9D304405D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BA17-C21C-4C99-BA93-001AE819463C}"/>
              </a:ext>
            </a:extLst>
          </p:cNvPr>
          <p:cNvSpPr>
            <a:spLocks noGrp="1"/>
          </p:cNvSpPr>
          <p:nvPr>
            <p:ph type="title"/>
          </p:nvPr>
        </p:nvSpPr>
        <p:spPr/>
        <p:txBody>
          <a:bodyPr/>
          <a:lstStyle/>
          <a:p>
            <a:r>
              <a:rPr lang="en-US" dirty="0"/>
              <a:t>SC.912.L.16.14</a:t>
            </a:r>
          </a:p>
        </p:txBody>
      </p:sp>
      <p:sp>
        <p:nvSpPr>
          <p:cNvPr id="3" name="Content Placeholder 2">
            <a:extLst>
              <a:ext uri="{FF2B5EF4-FFF2-40B4-BE49-F238E27FC236}">
                <a16:creationId xmlns:a16="http://schemas.microsoft.com/office/drawing/2014/main" id="{F71A3223-27A6-46D8-867C-81A116005F53}"/>
              </a:ext>
            </a:extLst>
          </p:cNvPr>
          <p:cNvSpPr>
            <a:spLocks noGrp="1"/>
          </p:cNvSpPr>
          <p:nvPr>
            <p:ph idx="1"/>
          </p:nvPr>
        </p:nvSpPr>
        <p:spPr/>
        <p:txBody>
          <a:bodyPr/>
          <a:lstStyle/>
          <a:p>
            <a:r>
              <a:rPr lang="en-US" sz="2400" dirty="0"/>
              <a:t>Describe the cell cycle, including the process of mitosis. Explain the role of mitosis in the formation of new cells and its importance in maintaining chromosome number during asexual reproduction.</a:t>
            </a:r>
          </a:p>
          <a:p>
            <a:pPr marL="0" indent="0">
              <a:buNone/>
            </a:pPr>
            <a:r>
              <a:rPr lang="en-US" sz="2400" dirty="0"/>
              <a:t>Clarifications:</a:t>
            </a:r>
          </a:p>
          <a:p>
            <a:r>
              <a:rPr lang="en-US" sz="2400" dirty="0"/>
              <a:t>Students will describe specific events occurring in each of the stages of the cell cycle and/or phases of mitosis.</a:t>
            </a:r>
          </a:p>
          <a:p>
            <a:r>
              <a:rPr lang="en-US" sz="2400" dirty="0"/>
              <a:t>Students will explain how mitosis forms new cells and its role in maintaining chromosome number during asexual reproduction.</a:t>
            </a:r>
          </a:p>
          <a:p>
            <a:endParaRPr lang="en-US" dirty="0"/>
          </a:p>
        </p:txBody>
      </p:sp>
    </p:spTree>
    <p:extLst>
      <p:ext uri="{BB962C8B-B14F-4D97-AF65-F5344CB8AC3E}">
        <p14:creationId xmlns:p14="http://schemas.microsoft.com/office/powerpoint/2010/main" val="2287888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410005" y="323557"/>
            <a:ext cx="8291015" cy="6274191"/>
            <a:chOff x="379" y="140"/>
            <a:chExt cx="4915" cy="3903"/>
          </a:xfrm>
        </p:grpSpPr>
        <p:sp>
          <p:nvSpPr>
            <p:cNvPr id="2068" name="AutoShape 3"/>
            <p:cNvSpPr>
              <a:spLocks noChangeArrowheads="1"/>
            </p:cNvSpPr>
            <p:nvPr/>
          </p:nvSpPr>
          <p:spPr bwMode="auto">
            <a:xfrm>
              <a:off x="394" y="420"/>
              <a:ext cx="4850" cy="35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9" name="AutoShape 4"/>
            <p:cNvSpPr>
              <a:spLocks noChangeArrowheads="1"/>
            </p:cNvSpPr>
            <p:nvPr/>
          </p:nvSpPr>
          <p:spPr bwMode="auto">
            <a:xfrm>
              <a:off x="379" y="3603"/>
              <a:ext cx="4915" cy="440"/>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0" name="AutoShape 5"/>
            <p:cNvSpPr>
              <a:spLocks noChangeArrowheads="1"/>
            </p:cNvSpPr>
            <p:nvPr/>
          </p:nvSpPr>
          <p:spPr bwMode="auto">
            <a:xfrm>
              <a:off x="2036" y="164"/>
              <a:ext cx="2531" cy="322"/>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800" b="1"/>
            </a:p>
          </p:txBody>
        </p:sp>
        <p:sp>
          <p:nvSpPr>
            <p:cNvPr id="2071" name="AutoShape 6"/>
            <p:cNvSpPr>
              <a:spLocks noChangeArrowheads="1"/>
            </p:cNvSpPr>
            <p:nvPr/>
          </p:nvSpPr>
          <p:spPr bwMode="auto">
            <a:xfrm>
              <a:off x="382" y="1547"/>
              <a:ext cx="4886" cy="327"/>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2" name="AutoShape 8"/>
            <p:cNvSpPr>
              <a:spLocks noChangeArrowheads="1"/>
            </p:cNvSpPr>
            <p:nvPr/>
          </p:nvSpPr>
          <p:spPr bwMode="auto">
            <a:xfrm>
              <a:off x="395" y="1954"/>
              <a:ext cx="4882" cy="29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3" name="AutoShape 10"/>
            <p:cNvSpPr>
              <a:spLocks noChangeArrowheads="1"/>
            </p:cNvSpPr>
            <p:nvPr/>
          </p:nvSpPr>
          <p:spPr bwMode="auto">
            <a:xfrm>
              <a:off x="382" y="2708"/>
              <a:ext cx="4895" cy="330"/>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4" name="AutoShape 12"/>
            <p:cNvSpPr>
              <a:spLocks noChangeArrowheads="1"/>
            </p:cNvSpPr>
            <p:nvPr/>
          </p:nvSpPr>
          <p:spPr bwMode="auto">
            <a:xfrm>
              <a:off x="394" y="2324"/>
              <a:ext cx="4874" cy="321"/>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5" name="AutoShape 14"/>
            <p:cNvSpPr>
              <a:spLocks noChangeArrowheads="1"/>
            </p:cNvSpPr>
            <p:nvPr/>
          </p:nvSpPr>
          <p:spPr bwMode="auto">
            <a:xfrm>
              <a:off x="394" y="842"/>
              <a:ext cx="771" cy="260"/>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6" name="AutoShape 16"/>
            <p:cNvSpPr>
              <a:spLocks noChangeArrowheads="1"/>
            </p:cNvSpPr>
            <p:nvPr/>
          </p:nvSpPr>
          <p:spPr bwMode="auto">
            <a:xfrm>
              <a:off x="1199" y="842"/>
              <a:ext cx="4046" cy="278"/>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7" name="Rectangle 20"/>
            <p:cNvSpPr>
              <a:spLocks noChangeArrowheads="1"/>
            </p:cNvSpPr>
            <p:nvPr/>
          </p:nvSpPr>
          <p:spPr bwMode="auto">
            <a:xfrm>
              <a:off x="499" y="178"/>
              <a:ext cx="1096"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Arial" panose="020B0604020202020204" pitchFamily="34" charset="0"/>
                </a:rPr>
                <a:t>The FRAME Routine</a:t>
              </a:r>
            </a:p>
          </p:txBody>
        </p:sp>
        <p:sp>
          <p:nvSpPr>
            <p:cNvPr id="2078" name="Rectangle 21"/>
            <p:cNvSpPr>
              <a:spLocks noChangeArrowheads="1"/>
            </p:cNvSpPr>
            <p:nvPr/>
          </p:nvSpPr>
          <p:spPr bwMode="auto">
            <a:xfrm>
              <a:off x="2543" y="140"/>
              <a:ext cx="382" cy="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Key Topic</a:t>
              </a:r>
            </a:p>
          </p:txBody>
        </p:sp>
        <p:sp>
          <p:nvSpPr>
            <p:cNvPr id="2079" name="Rectangle 23"/>
            <p:cNvSpPr>
              <a:spLocks noChangeArrowheads="1"/>
            </p:cNvSpPr>
            <p:nvPr/>
          </p:nvSpPr>
          <p:spPr bwMode="auto">
            <a:xfrm>
              <a:off x="406" y="435"/>
              <a:ext cx="386" cy="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dirty="0">
                  <a:latin typeface="Arial" panose="020B0604020202020204" pitchFamily="34" charset="0"/>
                </a:rPr>
                <a:t>is about…</a:t>
              </a:r>
            </a:p>
          </p:txBody>
        </p:sp>
        <p:sp>
          <p:nvSpPr>
            <p:cNvPr id="2080" name="Rectangle 24"/>
            <p:cNvSpPr>
              <a:spLocks noChangeArrowheads="1"/>
            </p:cNvSpPr>
            <p:nvPr/>
          </p:nvSpPr>
          <p:spPr bwMode="auto">
            <a:xfrm>
              <a:off x="1648" y="3416"/>
              <a:ext cx="1997"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So What? (What’s important to know about this?) </a:t>
              </a:r>
            </a:p>
          </p:txBody>
        </p:sp>
      </p:grpSp>
      <p:sp>
        <p:nvSpPr>
          <p:cNvPr id="2051" name="TextBox 1"/>
          <p:cNvSpPr txBox="1">
            <a:spLocks noChangeArrowheads="1"/>
          </p:cNvSpPr>
          <p:nvPr/>
        </p:nvSpPr>
        <p:spPr bwMode="auto">
          <a:xfrm>
            <a:off x="799505" y="1489817"/>
            <a:ext cx="6143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dirty="0">
                <a:latin typeface="Calibri" panose="020F0502020204030204" pitchFamily="34" charset="0"/>
              </a:rPr>
              <a:t>Step</a:t>
            </a:r>
          </a:p>
        </p:txBody>
      </p:sp>
      <p:sp>
        <p:nvSpPr>
          <p:cNvPr id="2052" name="TextBox 30"/>
          <p:cNvSpPr txBox="1">
            <a:spLocks noChangeArrowheads="1"/>
          </p:cNvSpPr>
          <p:nvPr/>
        </p:nvSpPr>
        <p:spPr bwMode="auto">
          <a:xfrm>
            <a:off x="1840706" y="1513479"/>
            <a:ext cx="16740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dirty="0">
                <a:latin typeface="Calibri" panose="020F0502020204030204" pitchFamily="34" charset="0"/>
              </a:rPr>
              <a:t>Description</a:t>
            </a:r>
          </a:p>
        </p:txBody>
      </p:sp>
      <p:sp>
        <p:nvSpPr>
          <p:cNvPr id="2053" name="AutoShape 16"/>
          <p:cNvSpPr>
            <a:spLocks noChangeArrowheads="1"/>
          </p:cNvSpPr>
          <p:nvPr/>
        </p:nvSpPr>
        <p:spPr bwMode="auto">
          <a:xfrm>
            <a:off x="450021" y="2158912"/>
            <a:ext cx="1313330" cy="37277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58" name="AutoShape 6"/>
          <p:cNvSpPr>
            <a:spLocks noChangeArrowheads="1"/>
          </p:cNvSpPr>
          <p:nvPr/>
        </p:nvSpPr>
        <p:spPr bwMode="auto">
          <a:xfrm>
            <a:off x="426607" y="1999804"/>
            <a:ext cx="8219012" cy="595081"/>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59" name="AutoShape 16"/>
          <p:cNvSpPr>
            <a:spLocks noChangeArrowheads="1"/>
          </p:cNvSpPr>
          <p:nvPr/>
        </p:nvSpPr>
        <p:spPr bwMode="auto">
          <a:xfrm>
            <a:off x="418148" y="2678126"/>
            <a:ext cx="1316831" cy="394699"/>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0" name="AutoShape 16"/>
          <p:cNvSpPr>
            <a:spLocks noChangeArrowheads="1"/>
          </p:cNvSpPr>
          <p:nvPr/>
        </p:nvSpPr>
        <p:spPr bwMode="auto">
          <a:xfrm>
            <a:off x="426927" y="3235078"/>
            <a:ext cx="1322784" cy="441719"/>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1" name="AutoShape 16"/>
          <p:cNvSpPr>
            <a:spLocks noChangeArrowheads="1"/>
          </p:cNvSpPr>
          <p:nvPr/>
        </p:nvSpPr>
        <p:spPr bwMode="auto">
          <a:xfrm>
            <a:off x="418148" y="3907240"/>
            <a:ext cx="1314450" cy="37020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3" name="AutoShape 16"/>
          <p:cNvSpPr>
            <a:spLocks noChangeArrowheads="1"/>
          </p:cNvSpPr>
          <p:nvPr/>
        </p:nvSpPr>
        <p:spPr bwMode="auto">
          <a:xfrm>
            <a:off x="418148" y="4520175"/>
            <a:ext cx="1314450" cy="419036"/>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4" name="TextBox 2"/>
          <p:cNvSpPr txBox="1">
            <a:spLocks noChangeArrowheads="1"/>
          </p:cNvSpPr>
          <p:nvPr/>
        </p:nvSpPr>
        <p:spPr bwMode="auto">
          <a:xfrm>
            <a:off x="3976519" y="490500"/>
            <a:ext cx="111918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2100" b="1" dirty="0">
                <a:latin typeface="Calibri" panose="020F0502020204030204" pitchFamily="34" charset="0"/>
              </a:rPr>
              <a:t>Mitosis</a:t>
            </a:r>
          </a:p>
        </p:txBody>
      </p:sp>
      <p:sp>
        <p:nvSpPr>
          <p:cNvPr id="2065" name="TextBox 54"/>
          <p:cNvSpPr txBox="1">
            <a:spLocks noChangeArrowheads="1"/>
          </p:cNvSpPr>
          <p:nvPr/>
        </p:nvSpPr>
        <p:spPr bwMode="auto">
          <a:xfrm>
            <a:off x="6066236" y="4420792"/>
            <a:ext cx="8167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350">
              <a:latin typeface="Calibri" panose="020F0502020204030204" pitchFamily="34" charset="0"/>
            </a:endParaRPr>
          </a:p>
        </p:txBody>
      </p:sp>
      <p:sp>
        <p:nvSpPr>
          <p:cNvPr id="2066" name="TextBox 55"/>
          <p:cNvSpPr txBox="1">
            <a:spLocks noChangeArrowheads="1"/>
          </p:cNvSpPr>
          <p:nvPr/>
        </p:nvSpPr>
        <p:spPr bwMode="auto">
          <a:xfrm>
            <a:off x="2155032" y="2628900"/>
            <a:ext cx="8167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350">
              <a:latin typeface="Calibri" panose="020F0502020204030204" pitchFamily="34" charset="0"/>
            </a:endParaRPr>
          </a:p>
        </p:txBody>
      </p:sp>
      <p:sp>
        <p:nvSpPr>
          <p:cNvPr id="2067" name="TextBox 56"/>
          <p:cNvSpPr txBox="1">
            <a:spLocks noChangeArrowheads="1"/>
          </p:cNvSpPr>
          <p:nvPr/>
        </p:nvSpPr>
        <p:spPr bwMode="auto">
          <a:xfrm>
            <a:off x="2269332" y="2743200"/>
            <a:ext cx="8167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350">
              <a:latin typeface="Calibri" panose="020F0502020204030204" pitchFamily="34" charset="0"/>
            </a:endParaRPr>
          </a:p>
        </p:txBody>
      </p:sp>
      <p:sp>
        <p:nvSpPr>
          <p:cNvPr id="33" name="AutoShape 10"/>
          <p:cNvSpPr>
            <a:spLocks noChangeArrowheads="1"/>
          </p:cNvSpPr>
          <p:nvPr/>
        </p:nvSpPr>
        <p:spPr bwMode="auto">
          <a:xfrm>
            <a:off x="418148" y="5049296"/>
            <a:ext cx="8257277" cy="48869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34" name="AutoShape 16"/>
          <p:cNvSpPr>
            <a:spLocks noChangeArrowheads="1"/>
          </p:cNvSpPr>
          <p:nvPr/>
        </p:nvSpPr>
        <p:spPr bwMode="auto">
          <a:xfrm>
            <a:off x="428375" y="5130557"/>
            <a:ext cx="1314450" cy="37020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41" name="TextBox 53"/>
          <p:cNvSpPr txBox="1">
            <a:spLocks noChangeArrowheads="1"/>
          </p:cNvSpPr>
          <p:nvPr/>
        </p:nvSpPr>
        <p:spPr bwMode="auto">
          <a:xfrm>
            <a:off x="590776" y="2226929"/>
            <a:ext cx="10453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dirty="0">
                <a:latin typeface="Calibri" panose="020F0502020204030204" pitchFamily="34" charset="0"/>
              </a:rPr>
              <a:t>Interphase</a:t>
            </a:r>
          </a:p>
        </p:txBody>
      </p:sp>
      <p:sp>
        <p:nvSpPr>
          <p:cNvPr id="42" name="TextBox 57"/>
          <p:cNvSpPr txBox="1">
            <a:spLocks noChangeArrowheads="1"/>
          </p:cNvSpPr>
          <p:nvPr/>
        </p:nvSpPr>
        <p:spPr bwMode="auto">
          <a:xfrm>
            <a:off x="589082" y="2732590"/>
            <a:ext cx="115133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dirty="0">
                <a:latin typeface="Calibri" panose="020F0502020204030204" pitchFamily="34" charset="0"/>
              </a:rPr>
              <a:t>Prophase</a:t>
            </a:r>
          </a:p>
        </p:txBody>
      </p:sp>
      <p:sp>
        <p:nvSpPr>
          <p:cNvPr id="43" name="TextBox 60"/>
          <p:cNvSpPr txBox="1">
            <a:spLocks noChangeArrowheads="1"/>
          </p:cNvSpPr>
          <p:nvPr/>
        </p:nvSpPr>
        <p:spPr bwMode="auto">
          <a:xfrm>
            <a:off x="600110" y="3310805"/>
            <a:ext cx="11596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dirty="0">
                <a:latin typeface="Calibri" panose="020F0502020204030204" pitchFamily="34" charset="0"/>
              </a:rPr>
              <a:t>Metaphase</a:t>
            </a:r>
          </a:p>
        </p:txBody>
      </p:sp>
      <p:sp>
        <p:nvSpPr>
          <p:cNvPr id="44" name="TextBox 58"/>
          <p:cNvSpPr txBox="1">
            <a:spLocks noChangeArrowheads="1"/>
          </p:cNvSpPr>
          <p:nvPr/>
        </p:nvSpPr>
        <p:spPr bwMode="auto">
          <a:xfrm>
            <a:off x="629893" y="3955260"/>
            <a:ext cx="926306"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Calibri" panose="020F0502020204030204" pitchFamily="34" charset="0"/>
              </a:rPr>
              <a:t>Anaphase</a:t>
            </a:r>
          </a:p>
        </p:txBody>
      </p:sp>
      <p:sp>
        <p:nvSpPr>
          <p:cNvPr id="45" name="TextBox 59"/>
          <p:cNvSpPr txBox="1">
            <a:spLocks noChangeArrowheads="1"/>
          </p:cNvSpPr>
          <p:nvPr/>
        </p:nvSpPr>
        <p:spPr bwMode="auto">
          <a:xfrm>
            <a:off x="612431" y="4630260"/>
            <a:ext cx="1110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Calibri" panose="020F0502020204030204" pitchFamily="34" charset="0"/>
              </a:rPr>
              <a:t>Telophase</a:t>
            </a:r>
          </a:p>
        </p:txBody>
      </p:sp>
      <p:sp>
        <p:nvSpPr>
          <p:cNvPr id="46" name="TextBox 59"/>
          <p:cNvSpPr txBox="1">
            <a:spLocks noChangeArrowheads="1"/>
          </p:cNvSpPr>
          <p:nvPr/>
        </p:nvSpPr>
        <p:spPr bwMode="auto">
          <a:xfrm>
            <a:off x="590776" y="5171854"/>
            <a:ext cx="1110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Calibri" panose="020F0502020204030204" pitchFamily="34" charset="0"/>
              </a:rPr>
              <a:t>Cytokinesis</a:t>
            </a:r>
          </a:p>
        </p:txBody>
      </p:sp>
      <p:sp>
        <p:nvSpPr>
          <p:cNvPr id="2" name="Slide Number Placeholder 1"/>
          <p:cNvSpPr>
            <a:spLocks noGrp="1"/>
          </p:cNvSpPr>
          <p:nvPr>
            <p:ph type="sldNum" sz="quarter" idx="12"/>
          </p:nvPr>
        </p:nvSpPr>
        <p:spPr/>
        <p:txBody>
          <a:bodyPr/>
          <a:lstStyle/>
          <a:p>
            <a:fld id="{87CEA183-5D66-43AD-9633-498DA001421A}" type="slidenum">
              <a:rPr lang="en-US" smtClean="0"/>
              <a:t>2</a:t>
            </a:fld>
            <a:endParaRPr lang="en-US"/>
          </a:p>
        </p:txBody>
      </p:sp>
    </p:spTree>
    <p:extLst>
      <p:ext uri="{BB962C8B-B14F-4D97-AF65-F5344CB8AC3E}">
        <p14:creationId xmlns:p14="http://schemas.microsoft.com/office/powerpoint/2010/main" val="400159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3602" y="2235447"/>
            <a:ext cx="7872212" cy="3869392"/>
          </a:xfrm>
          <a:prstGeom prst="rect">
            <a:avLst/>
          </a:prstGeom>
        </p:spPr>
      </p:pic>
      <p:sp>
        <p:nvSpPr>
          <p:cNvPr id="4" name="TextBox 3"/>
          <p:cNvSpPr txBox="1"/>
          <p:nvPr/>
        </p:nvSpPr>
        <p:spPr>
          <a:xfrm>
            <a:off x="239484" y="1820352"/>
            <a:ext cx="8700448" cy="715581"/>
          </a:xfrm>
          <a:prstGeom prst="rect">
            <a:avLst/>
          </a:prstGeom>
          <a:noFill/>
          <a:ln>
            <a:solidFill>
              <a:schemeClr val="tx1"/>
            </a:solidFill>
          </a:ln>
        </p:spPr>
        <p:txBody>
          <a:bodyPr wrap="square" rtlCol="0">
            <a:spAutoFit/>
          </a:bodyPr>
          <a:lstStyle/>
          <a:p>
            <a:r>
              <a:rPr lang="en-US" sz="1350" b="1" dirty="0"/>
              <a:t>Directions:  </a:t>
            </a:r>
            <a:r>
              <a:rPr lang="en-US" sz="1350" dirty="0"/>
              <a:t>Label the diagram below by drawing a line to the structure within the cell and label using the letters in the key below.  Some terms will be used multiple times.  See the example below. </a:t>
            </a:r>
          </a:p>
          <a:p>
            <a:r>
              <a:rPr lang="en-US" sz="1350" b="1" dirty="0"/>
              <a:t>Key:  A = </a:t>
            </a:r>
            <a:r>
              <a:rPr lang="en-US" sz="1350" dirty="0"/>
              <a:t>DNA, </a:t>
            </a:r>
            <a:r>
              <a:rPr lang="en-US" sz="1350" b="1" dirty="0"/>
              <a:t>B = </a:t>
            </a:r>
            <a:r>
              <a:rPr lang="en-US" sz="1350" dirty="0"/>
              <a:t>nucleus, </a:t>
            </a:r>
            <a:r>
              <a:rPr lang="en-US" sz="1350" b="1" dirty="0"/>
              <a:t>C = </a:t>
            </a:r>
            <a:r>
              <a:rPr lang="en-US" sz="1350" dirty="0"/>
              <a:t>centriole, </a:t>
            </a:r>
            <a:r>
              <a:rPr lang="en-US" sz="1350" b="1" dirty="0"/>
              <a:t>D = </a:t>
            </a:r>
            <a:r>
              <a:rPr lang="en-US" sz="1350" dirty="0"/>
              <a:t>chromosomes, </a:t>
            </a:r>
            <a:r>
              <a:rPr lang="en-US" sz="1350" b="1" dirty="0"/>
              <a:t>E = </a:t>
            </a:r>
            <a:r>
              <a:rPr lang="en-US" sz="1350" dirty="0"/>
              <a:t>spindle fibers, </a:t>
            </a:r>
            <a:r>
              <a:rPr lang="en-US" sz="1350" b="1" dirty="0"/>
              <a:t>F = </a:t>
            </a:r>
            <a:r>
              <a:rPr lang="en-US" sz="1350" dirty="0"/>
              <a:t>chromatids, </a:t>
            </a:r>
            <a:r>
              <a:rPr lang="en-US" sz="1350" b="1" dirty="0"/>
              <a:t>G = </a:t>
            </a:r>
            <a:r>
              <a:rPr lang="en-US" sz="1350" dirty="0"/>
              <a:t>nuclear membrane </a:t>
            </a:r>
          </a:p>
        </p:txBody>
      </p:sp>
      <p:sp>
        <p:nvSpPr>
          <p:cNvPr id="6" name="Title 5">
            <a:extLst>
              <a:ext uri="{FF2B5EF4-FFF2-40B4-BE49-F238E27FC236}">
                <a16:creationId xmlns:a16="http://schemas.microsoft.com/office/drawing/2014/main" id="{6A763EE9-91B2-4E4C-BCDD-8CF08DBC47B9}"/>
              </a:ext>
            </a:extLst>
          </p:cNvPr>
          <p:cNvSpPr>
            <a:spLocks noGrp="1"/>
          </p:cNvSpPr>
          <p:nvPr>
            <p:ph type="title"/>
          </p:nvPr>
        </p:nvSpPr>
        <p:spPr/>
        <p:txBody>
          <a:bodyPr/>
          <a:lstStyle/>
          <a:p>
            <a:r>
              <a:rPr lang="en-US" dirty="0"/>
              <a:t>Extend Understanding</a:t>
            </a:r>
          </a:p>
        </p:txBody>
      </p:sp>
      <p:sp>
        <p:nvSpPr>
          <p:cNvPr id="3" name="Slide Number Placeholder 2"/>
          <p:cNvSpPr>
            <a:spLocks noGrp="1"/>
          </p:cNvSpPr>
          <p:nvPr>
            <p:ph type="sldNum" sz="quarter" idx="12"/>
          </p:nvPr>
        </p:nvSpPr>
        <p:spPr/>
        <p:txBody>
          <a:bodyPr/>
          <a:lstStyle/>
          <a:p>
            <a:fld id="{B0F332CD-6A89-449E-9725-3721A4B10D1C}" type="slidenum">
              <a:rPr lang="en-US" smtClean="0"/>
              <a:t>3</a:t>
            </a:fld>
            <a:endParaRPr lang="en-US"/>
          </a:p>
        </p:txBody>
      </p:sp>
      <p:cxnSp>
        <p:nvCxnSpPr>
          <p:cNvPr id="5" name="Straight Arrow Connector 4">
            <a:extLst>
              <a:ext uri="{FF2B5EF4-FFF2-40B4-BE49-F238E27FC236}">
                <a16:creationId xmlns:a16="http://schemas.microsoft.com/office/drawing/2014/main" id="{A988047A-2B42-4048-A1FB-23240CFCC2B4}"/>
              </a:ext>
            </a:extLst>
          </p:cNvPr>
          <p:cNvCxnSpPr/>
          <p:nvPr/>
        </p:nvCxnSpPr>
        <p:spPr>
          <a:xfrm>
            <a:off x="648522" y="3859169"/>
            <a:ext cx="548050" cy="4606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C448FD00-AED5-4FBB-AE33-7CB4AB6E91CD}"/>
              </a:ext>
            </a:extLst>
          </p:cNvPr>
          <p:cNvSpPr txBox="1"/>
          <p:nvPr/>
        </p:nvSpPr>
        <p:spPr>
          <a:xfrm>
            <a:off x="462499" y="3565567"/>
            <a:ext cx="199166" cy="300082"/>
          </a:xfrm>
          <a:prstGeom prst="rect">
            <a:avLst/>
          </a:prstGeom>
          <a:noFill/>
        </p:spPr>
        <p:txBody>
          <a:bodyPr wrap="square" rtlCol="0">
            <a:spAutoFit/>
          </a:bodyPr>
          <a:lstStyle/>
          <a:p>
            <a:r>
              <a:rPr lang="en-US" sz="1350" dirty="0"/>
              <a:t>A</a:t>
            </a:r>
          </a:p>
        </p:txBody>
      </p:sp>
    </p:spTree>
    <p:extLst>
      <p:ext uri="{BB962C8B-B14F-4D97-AF65-F5344CB8AC3E}">
        <p14:creationId xmlns:p14="http://schemas.microsoft.com/office/powerpoint/2010/main" val="368703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19470DD7-D9F6-470D-A777-602B520369AD}"/>
              </a:ext>
            </a:extLst>
          </p:cNvPr>
          <p:cNvGrpSpPr>
            <a:grpSpLocks/>
          </p:cNvGrpSpPr>
          <p:nvPr/>
        </p:nvGrpSpPr>
        <p:grpSpPr bwMode="auto">
          <a:xfrm>
            <a:off x="612775" y="287338"/>
            <a:ext cx="7802563" cy="6196012"/>
            <a:chOff x="379" y="140"/>
            <a:chExt cx="4915" cy="3903"/>
          </a:xfrm>
        </p:grpSpPr>
        <p:sp>
          <p:nvSpPr>
            <p:cNvPr id="2080" name="AutoShape 3">
              <a:extLst>
                <a:ext uri="{FF2B5EF4-FFF2-40B4-BE49-F238E27FC236}">
                  <a16:creationId xmlns:a16="http://schemas.microsoft.com/office/drawing/2014/main" id="{B2B992F1-7142-42FF-B967-4D87F8F811BE}"/>
                </a:ext>
              </a:extLst>
            </p:cNvPr>
            <p:cNvSpPr>
              <a:spLocks noChangeArrowheads="1"/>
            </p:cNvSpPr>
            <p:nvPr/>
          </p:nvSpPr>
          <p:spPr bwMode="auto">
            <a:xfrm>
              <a:off x="438" y="420"/>
              <a:ext cx="4806" cy="35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1" name="AutoShape 4">
              <a:extLst>
                <a:ext uri="{FF2B5EF4-FFF2-40B4-BE49-F238E27FC236}">
                  <a16:creationId xmlns:a16="http://schemas.microsoft.com/office/drawing/2014/main" id="{78EFA919-4024-477E-AC74-B372B74821EA}"/>
                </a:ext>
              </a:extLst>
            </p:cNvPr>
            <p:cNvSpPr>
              <a:spLocks noChangeArrowheads="1"/>
            </p:cNvSpPr>
            <p:nvPr/>
          </p:nvSpPr>
          <p:spPr bwMode="auto">
            <a:xfrm>
              <a:off x="379" y="3510"/>
              <a:ext cx="4915" cy="533"/>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2" name="AutoShape 5">
              <a:extLst>
                <a:ext uri="{FF2B5EF4-FFF2-40B4-BE49-F238E27FC236}">
                  <a16:creationId xmlns:a16="http://schemas.microsoft.com/office/drawing/2014/main" id="{66FEC366-9BB5-4C9C-B686-F0B2C7E1A2C9}"/>
                </a:ext>
              </a:extLst>
            </p:cNvPr>
            <p:cNvSpPr>
              <a:spLocks noChangeArrowheads="1"/>
            </p:cNvSpPr>
            <p:nvPr/>
          </p:nvSpPr>
          <p:spPr bwMode="auto">
            <a:xfrm>
              <a:off x="2036" y="164"/>
              <a:ext cx="2531" cy="322"/>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b="1"/>
            </a:p>
          </p:txBody>
        </p:sp>
        <p:sp>
          <p:nvSpPr>
            <p:cNvPr id="2083" name="AutoShape 6">
              <a:extLst>
                <a:ext uri="{FF2B5EF4-FFF2-40B4-BE49-F238E27FC236}">
                  <a16:creationId xmlns:a16="http://schemas.microsoft.com/office/drawing/2014/main" id="{FEE03FD0-55B2-4478-B778-D717FDF19CB6}"/>
                </a:ext>
              </a:extLst>
            </p:cNvPr>
            <p:cNvSpPr>
              <a:spLocks noChangeArrowheads="1"/>
            </p:cNvSpPr>
            <p:nvPr/>
          </p:nvSpPr>
          <p:spPr bwMode="auto">
            <a:xfrm>
              <a:off x="408" y="1591"/>
              <a:ext cx="4886"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4" name="AutoShape 8">
              <a:extLst>
                <a:ext uri="{FF2B5EF4-FFF2-40B4-BE49-F238E27FC236}">
                  <a16:creationId xmlns:a16="http://schemas.microsoft.com/office/drawing/2014/main" id="{53EFC44F-CEBC-4BEC-B55D-810035D1E731}"/>
                </a:ext>
              </a:extLst>
            </p:cNvPr>
            <p:cNvSpPr>
              <a:spLocks noChangeArrowheads="1"/>
            </p:cNvSpPr>
            <p:nvPr/>
          </p:nvSpPr>
          <p:spPr bwMode="auto">
            <a:xfrm>
              <a:off x="395" y="2027"/>
              <a:ext cx="4899" cy="336"/>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5" name="AutoShape 10">
              <a:extLst>
                <a:ext uri="{FF2B5EF4-FFF2-40B4-BE49-F238E27FC236}">
                  <a16:creationId xmlns:a16="http://schemas.microsoft.com/office/drawing/2014/main" id="{75BB2F0C-8CD8-45F7-8784-93C06370E690}"/>
                </a:ext>
              </a:extLst>
            </p:cNvPr>
            <p:cNvSpPr>
              <a:spLocks noChangeArrowheads="1"/>
            </p:cNvSpPr>
            <p:nvPr/>
          </p:nvSpPr>
          <p:spPr bwMode="auto">
            <a:xfrm>
              <a:off x="399" y="2868"/>
              <a:ext cx="4895"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6" name="AutoShape 12">
              <a:extLst>
                <a:ext uri="{FF2B5EF4-FFF2-40B4-BE49-F238E27FC236}">
                  <a16:creationId xmlns:a16="http://schemas.microsoft.com/office/drawing/2014/main" id="{A85B182F-5A94-4C41-964E-3E06EC5FF898}"/>
                </a:ext>
              </a:extLst>
            </p:cNvPr>
            <p:cNvSpPr>
              <a:spLocks noChangeArrowheads="1"/>
            </p:cNvSpPr>
            <p:nvPr/>
          </p:nvSpPr>
          <p:spPr bwMode="auto">
            <a:xfrm>
              <a:off x="401" y="2427"/>
              <a:ext cx="4893" cy="358"/>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7" name="AutoShape 14">
              <a:extLst>
                <a:ext uri="{FF2B5EF4-FFF2-40B4-BE49-F238E27FC236}">
                  <a16:creationId xmlns:a16="http://schemas.microsoft.com/office/drawing/2014/main" id="{C8D8CA81-40CE-42CD-ADA7-3D843AB00712}"/>
                </a:ext>
              </a:extLst>
            </p:cNvPr>
            <p:cNvSpPr>
              <a:spLocks noChangeArrowheads="1"/>
            </p:cNvSpPr>
            <p:nvPr/>
          </p:nvSpPr>
          <p:spPr bwMode="auto">
            <a:xfrm>
              <a:off x="408" y="842"/>
              <a:ext cx="1099" cy="263"/>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8" name="AutoShape 16">
              <a:extLst>
                <a:ext uri="{FF2B5EF4-FFF2-40B4-BE49-F238E27FC236}">
                  <a16:creationId xmlns:a16="http://schemas.microsoft.com/office/drawing/2014/main" id="{1BF727B4-19ED-4F3B-85BF-072121E40618}"/>
                </a:ext>
              </a:extLst>
            </p:cNvPr>
            <p:cNvSpPr>
              <a:spLocks noChangeArrowheads="1"/>
            </p:cNvSpPr>
            <p:nvPr/>
          </p:nvSpPr>
          <p:spPr bwMode="auto">
            <a:xfrm>
              <a:off x="1556" y="842"/>
              <a:ext cx="3689" cy="263"/>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89" name="Rectangle 20">
              <a:extLst>
                <a:ext uri="{FF2B5EF4-FFF2-40B4-BE49-F238E27FC236}">
                  <a16:creationId xmlns:a16="http://schemas.microsoft.com/office/drawing/2014/main" id="{AFFC8CB4-243F-4E99-808D-AC24AC10529E}"/>
                </a:ext>
              </a:extLst>
            </p:cNvPr>
            <p:cNvSpPr>
              <a:spLocks noChangeArrowheads="1"/>
            </p:cNvSpPr>
            <p:nvPr/>
          </p:nvSpPr>
          <p:spPr bwMode="auto">
            <a:xfrm>
              <a:off x="499" y="178"/>
              <a:ext cx="15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Arial" panose="020B0604020202020204" pitchFamily="34" charset="0"/>
                </a:rPr>
                <a:t>The FRAME Routine</a:t>
              </a:r>
            </a:p>
          </p:txBody>
        </p:sp>
        <p:sp>
          <p:nvSpPr>
            <p:cNvPr id="2090" name="Rectangle 21">
              <a:extLst>
                <a:ext uri="{FF2B5EF4-FFF2-40B4-BE49-F238E27FC236}">
                  <a16:creationId xmlns:a16="http://schemas.microsoft.com/office/drawing/2014/main" id="{35FB5EB1-B475-4FF2-93E8-D64D4A01A5C3}"/>
                </a:ext>
              </a:extLst>
            </p:cNvPr>
            <p:cNvSpPr>
              <a:spLocks noChangeArrowheads="1"/>
            </p:cNvSpPr>
            <p:nvPr/>
          </p:nvSpPr>
          <p:spPr bwMode="auto">
            <a:xfrm>
              <a:off x="2543" y="140"/>
              <a:ext cx="49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000" b="1">
                  <a:latin typeface="Arial" panose="020B0604020202020204" pitchFamily="34" charset="0"/>
                </a:rPr>
                <a:t>Key Topic</a:t>
              </a:r>
            </a:p>
          </p:txBody>
        </p:sp>
        <p:sp>
          <p:nvSpPr>
            <p:cNvPr id="2091" name="Rectangle 23">
              <a:extLst>
                <a:ext uri="{FF2B5EF4-FFF2-40B4-BE49-F238E27FC236}">
                  <a16:creationId xmlns:a16="http://schemas.microsoft.com/office/drawing/2014/main" id="{42728587-37BA-4ED4-AA40-88E341FFA9DA}"/>
                </a:ext>
              </a:extLst>
            </p:cNvPr>
            <p:cNvSpPr>
              <a:spLocks noChangeArrowheads="1"/>
            </p:cNvSpPr>
            <p:nvPr/>
          </p:nvSpPr>
          <p:spPr bwMode="auto">
            <a:xfrm>
              <a:off x="4618" y="409"/>
              <a:ext cx="50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000" b="1">
                  <a:latin typeface="Arial" panose="020B0604020202020204" pitchFamily="34" charset="0"/>
                </a:rPr>
                <a:t>is about…</a:t>
              </a:r>
            </a:p>
          </p:txBody>
        </p:sp>
        <p:sp>
          <p:nvSpPr>
            <p:cNvPr id="2092" name="Rectangle 24">
              <a:extLst>
                <a:ext uri="{FF2B5EF4-FFF2-40B4-BE49-F238E27FC236}">
                  <a16:creationId xmlns:a16="http://schemas.microsoft.com/office/drawing/2014/main" id="{BF8223F0-E2B6-4388-8E40-3EDC7EA4DC89}"/>
                </a:ext>
              </a:extLst>
            </p:cNvPr>
            <p:cNvSpPr>
              <a:spLocks noChangeArrowheads="1"/>
            </p:cNvSpPr>
            <p:nvPr/>
          </p:nvSpPr>
          <p:spPr bwMode="auto">
            <a:xfrm>
              <a:off x="1678" y="3316"/>
              <a:ext cx="278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400" b="1">
                  <a:latin typeface="Arial" panose="020B0604020202020204" pitchFamily="34" charset="0"/>
                </a:rPr>
                <a:t>So What? (What’s important to know about this?) </a:t>
              </a:r>
            </a:p>
          </p:txBody>
        </p:sp>
      </p:grpSp>
      <p:sp>
        <p:nvSpPr>
          <p:cNvPr id="2051" name="TextBox 1">
            <a:extLst>
              <a:ext uri="{FF2B5EF4-FFF2-40B4-BE49-F238E27FC236}">
                <a16:creationId xmlns:a16="http://schemas.microsoft.com/office/drawing/2014/main" id="{57FB08D8-E14A-4ACB-A1E6-6CBC8AD5DB82}"/>
              </a:ext>
            </a:extLst>
          </p:cNvPr>
          <p:cNvSpPr txBox="1">
            <a:spLocks noChangeArrowheads="1"/>
          </p:cNvSpPr>
          <p:nvPr/>
        </p:nvSpPr>
        <p:spPr bwMode="auto">
          <a:xfrm>
            <a:off x="730250" y="1373188"/>
            <a:ext cx="819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Calibri" panose="020F0502020204030204" pitchFamily="34" charset="0"/>
              </a:rPr>
              <a:t>Step</a:t>
            </a:r>
          </a:p>
        </p:txBody>
      </p:sp>
      <p:sp>
        <p:nvSpPr>
          <p:cNvPr id="2052" name="TextBox 30">
            <a:extLst>
              <a:ext uri="{FF2B5EF4-FFF2-40B4-BE49-F238E27FC236}">
                <a16:creationId xmlns:a16="http://schemas.microsoft.com/office/drawing/2014/main" id="{001FCD6B-2ACD-4FB3-A312-F7DBE0EBB454}"/>
              </a:ext>
            </a:extLst>
          </p:cNvPr>
          <p:cNvSpPr txBox="1">
            <a:spLocks noChangeArrowheads="1"/>
          </p:cNvSpPr>
          <p:nvPr/>
        </p:nvSpPr>
        <p:spPr bwMode="auto">
          <a:xfrm>
            <a:off x="2520950" y="1379538"/>
            <a:ext cx="2232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Calibri" panose="020F0502020204030204" pitchFamily="34" charset="0"/>
              </a:rPr>
              <a:t>Description</a:t>
            </a:r>
          </a:p>
        </p:txBody>
      </p:sp>
      <p:sp>
        <p:nvSpPr>
          <p:cNvPr id="2053" name="TextBox 3">
            <a:extLst>
              <a:ext uri="{FF2B5EF4-FFF2-40B4-BE49-F238E27FC236}">
                <a16:creationId xmlns:a16="http://schemas.microsoft.com/office/drawing/2014/main" id="{009D1327-AF61-4842-B501-911CAFED324A}"/>
              </a:ext>
            </a:extLst>
          </p:cNvPr>
          <p:cNvSpPr txBox="1">
            <a:spLocks noChangeArrowheads="1"/>
          </p:cNvSpPr>
          <p:nvPr/>
        </p:nvSpPr>
        <p:spPr bwMode="auto">
          <a:xfrm>
            <a:off x="2416175" y="3963988"/>
            <a:ext cx="598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latin typeface="Calibri" panose="020F0502020204030204" pitchFamily="34" charset="0"/>
              </a:rPr>
              <a:t>Chromosomes  are pulled apart into individual chromatids</a:t>
            </a:r>
          </a:p>
          <a:p>
            <a:r>
              <a:rPr lang="en-US" altLang="en-US" sz="1200">
                <a:latin typeface="Calibri" panose="020F0502020204030204" pitchFamily="34" charset="0"/>
              </a:rPr>
              <a:t>Sister chromatids (halves of the same chromosome) are pulled to opposite ends of the cell</a:t>
            </a:r>
          </a:p>
        </p:txBody>
      </p:sp>
      <p:sp>
        <p:nvSpPr>
          <p:cNvPr id="2054" name="TextBox 35">
            <a:extLst>
              <a:ext uri="{FF2B5EF4-FFF2-40B4-BE49-F238E27FC236}">
                <a16:creationId xmlns:a16="http://schemas.microsoft.com/office/drawing/2014/main" id="{62642A73-ECA7-41BA-BEC8-F20DB8EA42E6}"/>
              </a:ext>
            </a:extLst>
          </p:cNvPr>
          <p:cNvSpPr txBox="1">
            <a:spLocks noChangeArrowheads="1"/>
          </p:cNvSpPr>
          <p:nvPr/>
        </p:nvSpPr>
        <p:spPr bwMode="auto">
          <a:xfrm>
            <a:off x="2438400" y="2000250"/>
            <a:ext cx="5999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latin typeface="Calibri" panose="020F0502020204030204" pitchFamily="34" charset="0"/>
              </a:rPr>
              <a:t>Cell gets ready to start dividing, DNA makes a copy of itself so there is enough for the 2 new cells that will be created when the old cell  divides</a:t>
            </a:r>
          </a:p>
        </p:txBody>
      </p:sp>
      <p:sp>
        <p:nvSpPr>
          <p:cNvPr id="2055" name="TextBox 36">
            <a:extLst>
              <a:ext uri="{FF2B5EF4-FFF2-40B4-BE49-F238E27FC236}">
                <a16:creationId xmlns:a16="http://schemas.microsoft.com/office/drawing/2014/main" id="{8137C368-0464-412F-A8EE-9C1DFCD190DA}"/>
              </a:ext>
            </a:extLst>
          </p:cNvPr>
          <p:cNvSpPr txBox="1">
            <a:spLocks noChangeArrowheads="1"/>
          </p:cNvSpPr>
          <p:nvPr/>
        </p:nvSpPr>
        <p:spPr bwMode="auto">
          <a:xfrm>
            <a:off x="2417763" y="3403600"/>
            <a:ext cx="60086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latin typeface="Calibri" panose="020F0502020204030204" pitchFamily="34" charset="0"/>
              </a:rPr>
              <a:t>Chromosomes line up in the middle of the cell</a:t>
            </a:r>
          </a:p>
        </p:txBody>
      </p:sp>
      <p:sp>
        <p:nvSpPr>
          <p:cNvPr id="2056" name="AutoShape 16">
            <a:extLst>
              <a:ext uri="{FF2B5EF4-FFF2-40B4-BE49-F238E27FC236}">
                <a16:creationId xmlns:a16="http://schemas.microsoft.com/office/drawing/2014/main" id="{FD64B2C4-3C82-4E5B-AEE3-34C14C8B57EE}"/>
              </a:ext>
            </a:extLst>
          </p:cNvPr>
          <p:cNvSpPr>
            <a:spLocks noChangeArrowheads="1"/>
          </p:cNvSpPr>
          <p:nvPr/>
        </p:nvSpPr>
        <p:spPr bwMode="auto">
          <a:xfrm>
            <a:off x="628650" y="1895475"/>
            <a:ext cx="1789113" cy="606425"/>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57" name="TextBox 5">
            <a:extLst>
              <a:ext uri="{FF2B5EF4-FFF2-40B4-BE49-F238E27FC236}">
                <a16:creationId xmlns:a16="http://schemas.microsoft.com/office/drawing/2014/main" id="{ECE8C951-2048-4CEE-85E2-65B1050D6B00}"/>
              </a:ext>
            </a:extLst>
          </p:cNvPr>
          <p:cNvSpPr txBox="1">
            <a:spLocks noChangeArrowheads="1"/>
          </p:cNvSpPr>
          <p:nvPr/>
        </p:nvSpPr>
        <p:spPr bwMode="auto">
          <a:xfrm>
            <a:off x="704850" y="1973263"/>
            <a:ext cx="230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Calibri" panose="020F0502020204030204" pitchFamily="34" charset="0"/>
              </a:rPr>
              <a:t>1</a:t>
            </a:r>
          </a:p>
        </p:txBody>
      </p:sp>
      <p:sp>
        <p:nvSpPr>
          <p:cNvPr id="2058" name="TextBox 66">
            <a:extLst>
              <a:ext uri="{FF2B5EF4-FFF2-40B4-BE49-F238E27FC236}">
                <a16:creationId xmlns:a16="http://schemas.microsoft.com/office/drawing/2014/main" id="{71F8F3D6-0CEC-4EB3-A8B7-1E257C8524E0}"/>
              </a:ext>
            </a:extLst>
          </p:cNvPr>
          <p:cNvSpPr txBox="1">
            <a:spLocks noChangeArrowheads="1"/>
          </p:cNvSpPr>
          <p:nvPr/>
        </p:nvSpPr>
        <p:spPr bwMode="auto">
          <a:xfrm>
            <a:off x="703263" y="2700338"/>
            <a:ext cx="1285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Calibri" panose="020F0502020204030204" pitchFamily="34" charset="0"/>
              </a:rPr>
              <a:t>2</a:t>
            </a:r>
          </a:p>
        </p:txBody>
      </p:sp>
      <p:sp>
        <p:nvSpPr>
          <p:cNvPr id="2059" name="TextBox 67">
            <a:extLst>
              <a:ext uri="{FF2B5EF4-FFF2-40B4-BE49-F238E27FC236}">
                <a16:creationId xmlns:a16="http://schemas.microsoft.com/office/drawing/2014/main" id="{C98BAE90-4570-481E-A086-342E20CBCB0D}"/>
              </a:ext>
            </a:extLst>
          </p:cNvPr>
          <p:cNvSpPr txBox="1">
            <a:spLocks noChangeArrowheads="1"/>
          </p:cNvSpPr>
          <p:nvPr/>
        </p:nvSpPr>
        <p:spPr bwMode="auto">
          <a:xfrm>
            <a:off x="628650" y="3311525"/>
            <a:ext cx="236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Calibri" panose="020F0502020204030204" pitchFamily="34" charset="0"/>
              </a:rPr>
              <a:t>3</a:t>
            </a:r>
          </a:p>
        </p:txBody>
      </p:sp>
      <p:sp>
        <p:nvSpPr>
          <p:cNvPr id="2060" name="TextBox 68">
            <a:extLst>
              <a:ext uri="{FF2B5EF4-FFF2-40B4-BE49-F238E27FC236}">
                <a16:creationId xmlns:a16="http://schemas.microsoft.com/office/drawing/2014/main" id="{1B5E5A83-FC18-43EA-B912-BDF62DEA1EA2}"/>
              </a:ext>
            </a:extLst>
          </p:cNvPr>
          <p:cNvSpPr txBox="1">
            <a:spLocks noChangeArrowheads="1"/>
          </p:cNvSpPr>
          <p:nvPr/>
        </p:nvSpPr>
        <p:spPr bwMode="auto">
          <a:xfrm>
            <a:off x="654050" y="3970338"/>
            <a:ext cx="227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Calibri" panose="020F0502020204030204" pitchFamily="34" charset="0"/>
              </a:rPr>
              <a:t>4</a:t>
            </a:r>
          </a:p>
        </p:txBody>
      </p:sp>
      <p:sp>
        <p:nvSpPr>
          <p:cNvPr id="2061" name="AutoShape 6">
            <a:extLst>
              <a:ext uri="{FF2B5EF4-FFF2-40B4-BE49-F238E27FC236}">
                <a16:creationId xmlns:a16="http://schemas.microsoft.com/office/drawing/2014/main" id="{8F35EB90-45BE-4F8D-89BA-590CB413EA09}"/>
              </a:ext>
            </a:extLst>
          </p:cNvPr>
          <p:cNvSpPr>
            <a:spLocks noChangeArrowheads="1"/>
          </p:cNvSpPr>
          <p:nvPr/>
        </p:nvSpPr>
        <p:spPr bwMode="auto">
          <a:xfrm>
            <a:off x="636588" y="1892300"/>
            <a:ext cx="7778750" cy="609600"/>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62" name="AutoShape 16">
            <a:extLst>
              <a:ext uri="{FF2B5EF4-FFF2-40B4-BE49-F238E27FC236}">
                <a16:creationId xmlns:a16="http://schemas.microsoft.com/office/drawing/2014/main" id="{2058D0A7-307C-4E19-961B-0C4A96F16A84}"/>
              </a:ext>
            </a:extLst>
          </p:cNvPr>
          <p:cNvSpPr>
            <a:spLocks noChangeArrowheads="1"/>
          </p:cNvSpPr>
          <p:nvPr/>
        </p:nvSpPr>
        <p:spPr bwMode="auto">
          <a:xfrm>
            <a:off x="660400" y="2590800"/>
            <a:ext cx="1755775" cy="582613"/>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63" name="AutoShape 16">
            <a:extLst>
              <a:ext uri="{FF2B5EF4-FFF2-40B4-BE49-F238E27FC236}">
                <a16:creationId xmlns:a16="http://schemas.microsoft.com/office/drawing/2014/main" id="{5AB36E24-6E32-4C0E-8C21-227F2D615CC1}"/>
              </a:ext>
            </a:extLst>
          </p:cNvPr>
          <p:cNvSpPr>
            <a:spLocks noChangeArrowheads="1"/>
          </p:cNvSpPr>
          <p:nvPr/>
        </p:nvSpPr>
        <p:spPr bwMode="auto">
          <a:xfrm>
            <a:off x="652463" y="3281363"/>
            <a:ext cx="1763712" cy="533400"/>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64" name="AutoShape 16">
            <a:extLst>
              <a:ext uri="{FF2B5EF4-FFF2-40B4-BE49-F238E27FC236}">
                <a16:creationId xmlns:a16="http://schemas.microsoft.com/office/drawing/2014/main" id="{86ABE3C5-3ED4-4138-A37C-0D9602CEF943}"/>
              </a:ext>
            </a:extLst>
          </p:cNvPr>
          <p:cNvSpPr>
            <a:spLocks noChangeArrowheads="1"/>
          </p:cNvSpPr>
          <p:nvPr/>
        </p:nvSpPr>
        <p:spPr bwMode="auto">
          <a:xfrm>
            <a:off x="663575" y="3929063"/>
            <a:ext cx="1752600" cy="55086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65" name="TextBox 68">
            <a:extLst>
              <a:ext uri="{FF2B5EF4-FFF2-40B4-BE49-F238E27FC236}">
                <a16:creationId xmlns:a16="http://schemas.microsoft.com/office/drawing/2014/main" id="{3B002CCF-7343-4836-9573-1050533F54A4}"/>
              </a:ext>
            </a:extLst>
          </p:cNvPr>
          <p:cNvSpPr txBox="1">
            <a:spLocks noChangeArrowheads="1"/>
          </p:cNvSpPr>
          <p:nvPr/>
        </p:nvSpPr>
        <p:spPr bwMode="auto">
          <a:xfrm>
            <a:off x="620713" y="4675188"/>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Calibri" panose="020F0502020204030204" pitchFamily="34" charset="0"/>
              </a:rPr>
              <a:t>5</a:t>
            </a:r>
          </a:p>
        </p:txBody>
      </p:sp>
      <p:sp>
        <p:nvSpPr>
          <p:cNvPr id="2066" name="AutoShape 16">
            <a:extLst>
              <a:ext uri="{FF2B5EF4-FFF2-40B4-BE49-F238E27FC236}">
                <a16:creationId xmlns:a16="http://schemas.microsoft.com/office/drawing/2014/main" id="{D1EB733A-E7BE-4A13-9D8E-A8F7CB1B76CF}"/>
              </a:ext>
            </a:extLst>
          </p:cNvPr>
          <p:cNvSpPr>
            <a:spLocks noChangeArrowheads="1"/>
          </p:cNvSpPr>
          <p:nvPr/>
        </p:nvSpPr>
        <p:spPr bwMode="auto">
          <a:xfrm>
            <a:off x="663575" y="4622800"/>
            <a:ext cx="1752600" cy="606425"/>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2067" name="TextBox 37">
            <a:extLst>
              <a:ext uri="{FF2B5EF4-FFF2-40B4-BE49-F238E27FC236}">
                <a16:creationId xmlns:a16="http://schemas.microsoft.com/office/drawing/2014/main" id="{B8D6AE38-DA45-496D-BE6C-1F55C39BBE0C}"/>
              </a:ext>
            </a:extLst>
          </p:cNvPr>
          <p:cNvSpPr txBox="1">
            <a:spLocks noChangeArrowheads="1"/>
          </p:cNvSpPr>
          <p:nvPr/>
        </p:nvSpPr>
        <p:spPr bwMode="auto">
          <a:xfrm>
            <a:off x="2481263" y="4695825"/>
            <a:ext cx="59451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latin typeface="Calibri" panose="020F0502020204030204" pitchFamily="34" charset="0"/>
              </a:rPr>
              <a:t>Membrane s  forms around each group of chromatids making 2 nucleii</a:t>
            </a:r>
          </a:p>
          <a:p>
            <a:r>
              <a:rPr lang="en-US" altLang="en-US" sz="1200">
                <a:latin typeface="Calibri" panose="020F0502020204030204" pitchFamily="34" charset="0"/>
              </a:rPr>
              <a:t>Chromosomes  unwind into chromatin</a:t>
            </a:r>
          </a:p>
        </p:txBody>
      </p:sp>
      <p:sp>
        <p:nvSpPr>
          <p:cNvPr id="2068" name="TextBox 2">
            <a:extLst>
              <a:ext uri="{FF2B5EF4-FFF2-40B4-BE49-F238E27FC236}">
                <a16:creationId xmlns:a16="http://schemas.microsoft.com/office/drawing/2014/main" id="{D9468F1F-CA66-4FB5-8DB5-15989DFD14F7}"/>
              </a:ext>
            </a:extLst>
          </p:cNvPr>
          <p:cNvSpPr txBox="1">
            <a:spLocks noChangeArrowheads="1"/>
          </p:cNvSpPr>
          <p:nvPr/>
        </p:nvSpPr>
        <p:spPr bwMode="auto">
          <a:xfrm>
            <a:off x="5072063" y="355600"/>
            <a:ext cx="1492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Calibri" panose="020F0502020204030204" pitchFamily="34" charset="0"/>
              </a:rPr>
              <a:t>Mitosis</a:t>
            </a:r>
          </a:p>
        </p:txBody>
      </p:sp>
      <p:sp>
        <p:nvSpPr>
          <p:cNvPr id="2069" name="TextBox 3">
            <a:extLst>
              <a:ext uri="{FF2B5EF4-FFF2-40B4-BE49-F238E27FC236}">
                <a16:creationId xmlns:a16="http://schemas.microsoft.com/office/drawing/2014/main" id="{D31D7F2D-C804-4000-96B8-D29088C57B70}"/>
              </a:ext>
            </a:extLst>
          </p:cNvPr>
          <p:cNvSpPr txBox="1">
            <a:spLocks noChangeArrowheads="1"/>
          </p:cNvSpPr>
          <p:nvPr/>
        </p:nvSpPr>
        <p:spPr bwMode="auto">
          <a:xfrm>
            <a:off x="660400" y="958850"/>
            <a:ext cx="777716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a:latin typeface="Calibri" panose="020F0502020204030204" pitchFamily="34" charset="0"/>
              </a:rPr>
              <a:t>how cells in our body go through reproduction to make new cells that are exactly like the old cells.</a:t>
            </a:r>
          </a:p>
        </p:txBody>
      </p:sp>
      <p:sp>
        <p:nvSpPr>
          <p:cNvPr id="2070" name="TextBox 53">
            <a:extLst>
              <a:ext uri="{FF2B5EF4-FFF2-40B4-BE49-F238E27FC236}">
                <a16:creationId xmlns:a16="http://schemas.microsoft.com/office/drawing/2014/main" id="{C2077270-CA51-4812-B2C7-01DAEDDCAACA}"/>
              </a:ext>
            </a:extLst>
          </p:cNvPr>
          <p:cNvSpPr txBox="1">
            <a:spLocks noChangeArrowheads="1"/>
          </p:cNvSpPr>
          <p:nvPr/>
        </p:nvSpPr>
        <p:spPr bwMode="auto">
          <a:xfrm>
            <a:off x="1023938" y="2046288"/>
            <a:ext cx="1393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Calibri" panose="020F0502020204030204" pitchFamily="34" charset="0"/>
              </a:rPr>
              <a:t>Interphase</a:t>
            </a:r>
          </a:p>
        </p:txBody>
      </p:sp>
      <p:sp>
        <p:nvSpPr>
          <p:cNvPr id="2071" name="TextBox 54">
            <a:extLst>
              <a:ext uri="{FF2B5EF4-FFF2-40B4-BE49-F238E27FC236}">
                <a16:creationId xmlns:a16="http://schemas.microsoft.com/office/drawing/2014/main" id="{5D57E0F2-59D4-4965-9E7E-B45209AF53D7}"/>
              </a:ext>
            </a:extLst>
          </p:cNvPr>
          <p:cNvSpPr txBox="1">
            <a:spLocks noChangeArrowheads="1"/>
          </p:cNvSpPr>
          <p:nvPr/>
        </p:nvSpPr>
        <p:spPr bwMode="auto">
          <a:xfrm>
            <a:off x="6564313" y="4751388"/>
            <a:ext cx="108902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sz="1800">
              <a:latin typeface="Calibri" panose="020F0502020204030204" pitchFamily="34" charset="0"/>
            </a:endParaRPr>
          </a:p>
        </p:txBody>
      </p:sp>
      <p:sp>
        <p:nvSpPr>
          <p:cNvPr id="2072" name="TextBox 55">
            <a:extLst>
              <a:ext uri="{FF2B5EF4-FFF2-40B4-BE49-F238E27FC236}">
                <a16:creationId xmlns:a16="http://schemas.microsoft.com/office/drawing/2014/main" id="{82EE61C8-02B5-445E-B8CD-84842912C23C}"/>
              </a:ext>
            </a:extLst>
          </p:cNvPr>
          <p:cNvSpPr txBox="1">
            <a:spLocks noChangeArrowheads="1"/>
          </p:cNvSpPr>
          <p:nvPr/>
        </p:nvSpPr>
        <p:spPr bwMode="auto">
          <a:xfrm>
            <a:off x="1349375" y="2362200"/>
            <a:ext cx="1089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sz="1800">
              <a:latin typeface="Calibri" panose="020F0502020204030204" pitchFamily="34" charset="0"/>
            </a:endParaRPr>
          </a:p>
        </p:txBody>
      </p:sp>
      <p:sp>
        <p:nvSpPr>
          <p:cNvPr id="2073" name="TextBox 56">
            <a:extLst>
              <a:ext uri="{FF2B5EF4-FFF2-40B4-BE49-F238E27FC236}">
                <a16:creationId xmlns:a16="http://schemas.microsoft.com/office/drawing/2014/main" id="{C2DBDB7A-BF9D-4BAC-8EB4-00A034F2C83C}"/>
              </a:ext>
            </a:extLst>
          </p:cNvPr>
          <p:cNvSpPr txBox="1">
            <a:spLocks noChangeArrowheads="1"/>
          </p:cNvSpPr>
          <p:nvPr/>
        </p:nvSpPr>
        <p:spPr bwMode="auto">
          <a:xfrm>
            <a:off x="1501775" y="2514600"/>
            <a:ext cx="1089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sz="1800">
              <a:latin typeface="Calibri" panose="020F0502020204030204" pitchFamily="34" charset="0"/>
            </a:endParaRPr>
          </a:p>
        </p:txBody>
      </p:sp>
      <p:sp>
        <p:nvSpPr>
          <p:cNvPr id="2074" name="TextBox 57">
            <a:extLst>
              <a:ext uri="{FF2B5EF4-FFF2-40B4-BE49-F238E27FC236}">
                <a16:creationId xmlns:a16="http://schemas.microsoft.com/office/drawing/2014/main" id="{3B6FE222-2FA1-4E69-98BE-D258F05F09C6}"/>
              </a:ext>
            </a:extLst>
          </p:cNvPr>
          <p:cNvSpPr txBox="1">
            <a:spLocks noChangeArrowheads="1"/>
          </p:cNvSpPr>
          <p:nvPr/>
        </p:nvSpPr>
        <p:spPr bwMode="auto">
          <a:xfrm>
            <a:off x="973138" y="2727325"/>
            <a:ext cx="15351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Calibri" panose="020F0502020204030204" pitchFamily="34" charset="0"/>
              </a:rPr>
              <a:t>Prophase</a:t>
            </a:r>
          </a:p>
        </p:txBody>
      </p:sp>
      <p:sp>
        <p:nvSpPr>
          <p:cNvPr id="2075" name="TextBox 58">
            <a:extLst>
              <a:ext uri="{FF2B5EF4-FFF2-40B4-BE49-F238E27FC236}">
                <a16:creationId xmlns:a16="http://schemas.microsoft.com/office/drawing/2014/main" id="{0DC091AA-6A49-49E0-87AF-8350DBED09F2}"/>
              </a:ext>
            </a:extLst>
          </p:cNvPr>
          <p:cNvSpPr txBox="1">
            <a:spLocks noChangeArrowheads="1"/>
          </p:cNvSpPr>
          <p:nvPr/>
        </p:nvSpPr>
        <p:spPr bwMode="auto">
          <a:xfrm>
            <a:off x="974725" y="4065588"/>
            <a:ext cx="1235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Calibri" panose="020F0502020204030204" pitchFamily="34" charset="0"/>
              </a:rPr>
              <a:t>Anaphase</a:t>
            </a:r>
          </a:p>
        </p:txBody>
      </p:sp>
      <p:sp>
        <p:nvSpPr>
          <p:cNvPr id="2076" name="TextBox 59">
            <a:extLst>
              <a:ext uri="{FF2B5EF4-FFF2-40B4-BE49-F238E27FC236}">
                <a16:creationId xmlns:a16="http://schemas.microsoft.com/office/drawing/2014/main" id="{224805D8-FE84-4500-999E-351D63A998D1}"/>
              </a:ext>
            </a:extLst>
          </p:cNvPr>
          <p:cNvSpPr txBox="1">
            <a:spLocks noChangeArrowheads="1"/>
          </p:cNvSpPr>
          <p:nvPr/>
        </p:nvSpPr>
        <p:spPr bwMode="auto">
          <a:xfrm>
            <a:off x="915988" y="4767263"/>
            <a:ext cx="14811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Calibri" panose="020F0502020204030204" pitchFamily="34" charset="0"/>
              </a:rPr>
              <a:t>Telophase</a:t>
            </a:r>
          </a:p>
        </p:txBody>
      </p:sp>
      <p:sp>
        <p:nvSpPr>
          <p:cNvPr id="2077" name="TextBox 60">
            <a:extLst>
              <a:ext uri="{FF2B5EF4-FFF2-40B4-BE49-F238E27FC236}">
                <a16:creationId xmlns:a16="http://schemas.microsoft.com/office/drawing/2014/main" id="{A17FF861-1EA0-493A-B2EE-9E7D7FFA2C86}"/>
              </a:ext>
            </a:extLst>
          </p:cNvPr>
          <p:cNvSpPr txBox="1">
            <a:spLocks noChangeArrowheads="1"/>
          </p:cNvSpPr>
          <p:nvPr/>
        </p:nvSpPr>
        <p:spPr bwMode="auto">
          <a:xfrm>
            <a:off x="915988" y="3403600"/>
            <a:ext cx="1546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b="1">
                <a:latin typeface="Calibri" panose="020F0502020204030204" pitchFamily="34" charset="0"/>
              </a:rPr>
              <a:t>Metaphase</a:t>
            </a:r>
          </a:p>
        </p:txBody>
      </p:sp>
      <p:sp>
        <p:nvSpPr>
          <p:cNvPr id="2078" name="TextBox 5">
            <a:extLst>
              <a:ext uri="{FF2B5EF4-FFF2-40B4-BE49-F238E27FC236}">
                <a16:creationId xmlns:a16="http://schemas.microsoft.com/office/drawing/2014/main" id="{963E4315-502C-43C6-876B-3EF2099FDF6A}"/>
              </a:ext>
            </a:extLst>
          </p:cNvPr>
          <p:cNvSpPr txBox="1">
            <a:spLocks noChangeArrowheads="1"/>
          </p:cNvSpPr>
          <p:nvPr/>
        </p:nvSpPr>
        <p:spPr bwMode="auto">
          <a:xfrm>
            <a:off x="669925" y="5651500"/>
            <a:ext cx="76406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a:latin typeface="Calibri" panose="020F0502020204030204" pitchFamily="34" charset="0"/>
              </a:rPr>
              <a:t>Our body’s cell have to go through mitosis for our hair and nails to grow, for cuts in our skin to heal,  and for our body to work properly.  If something goes wrong in mitosis, it can lead to problems like cancer.</a:t>
            </a:r>
          </a:p>
        </p:txBody>
      </p:sp>
      <p:sp>
        <p:nvSpPr>
          <p:cNvPr id="2079" name="TextBox 35">
            <a:extLst>
              <a:ext uri="{FF2B5EF4-FFF2-40B4-BE49-F238E27FC236}">
                <a16:creationId xmlns:a16="http://schemas.microsoft.com/office/drawing/2014/main" id="{1F67E33A-D4D9-442B-B6EE-D2B160DE3737}"/>
              </a:ext>
            </a:extLst>
          </p:cNvPr>
          <p:cNvSpPr txBox="1">
            <a:spLocks noChangeArrowheads="1"/>
          </p:cNvSpPr>
          <p:nvPr/>
        </p:nvSpPr>
        <p:spPr bwMode="auto">
          <a:xfrm>
            <a:off x="2405063" y="2671763"/>
            <a:ext cx="6021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a:latin typeface="Calibri" panose="020F0502020204030204" pitchFamily="34" charset="0"/>
              </a:rPr>
              <a:t>Strands of DNA called chromatin compact or coil up to form chromosomes</a:t>
            </a:r>
          </a:p>
          <a:p>
            <a:r>
              <a:rPr lang="en-US" altLang="en-US" sz="1200">
                <a:latin typeface="Calibri" panose="020F0502020204030204" pitchFamily="34" charset="0"/>
              </a:rPr>
              <a:t>Membrane around the nucleus dissolves</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161</TotalTime>
  <Words>381</Words>
  <Application>Microsoft Office PowerPoint</Application>
  <PresentationFormat>On-screen Show (4:3)</PresentationFormat>
  <Paragraphs>51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Times</vt:lpstr>
      <vt:lpstr>Arial</vt:lpstr>
      <vt:lpstr>Calibri</vt:lpstr>
      <vt:lpstr>Office Theme</vt:lpstr>
      <vt:lpstr>SC.912.L.16.14</vt:lpstr>
      <vt:lpstr>PowerPoint Presentation</vt:lpstr>
      <vt:lpstr>Extend Understanding</vt:lpstr>
      <vt:lpstr>PowerPoint Presentation</vt:lpstr>
    </vt:vector>
  </TitlesOfParts>
  <Company>CRL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Julie Tollefson</dc:creator>
  <cp:lastModifiedBy>Schultz Fawnia</cp:lastModifiedBy>
  <cp:revision>22</cp:revision>
  <dcterms:created xsi:type="dcterms:W3CDTF">1999-09-27T15:06:00Z</dcterms:created>
  <dcterms:modified xsi:type="dcterms:W3CDTF">2021-01-25T21:36:14Z</dcterms:modified>
</cp:coreProperties>
</file>