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63"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67" d="100"/>
          <a:sy n="67" d="100"/>
        </p:scale>
        <p:origin x="5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4AFE9C-44CB-4EBE-B1B8-2EA8B9FAFDC2}"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1267136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AFE9C-44CB-4EBE-B1B8-2EA8B9FAFDC2}"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303922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AFE9C-44CB-4EBE-B1B8-2EA8B9FAFDC2}"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2358927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AFE9C-44CB-4EBE-B1B8-2EA8B9FAFDC2}"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2717794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4AFE9C-44CB-4EBE-B1B8-2EA8B9FAFDC2}"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186928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4AFE9C-44CB-4EBE-B1B8-2EA8B9FAFDC2}"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2761848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4AFE9C-44CB-4EBE-B1B8-2EA8B9FAFDC2}"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123021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4AFE9C-44CB-4EBE-B1B8-2EA8B9FAFDC2}"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40104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AFE9C-44CB-4EBE-B1B8-2EA8B9FAFDC2}"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45948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4AFE9C-44CB-4EBE-B1B8-2EA8B9FAFDC2}"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831336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4AFE9C-44CB-4EBE-B1B8-2EA8B9FAFDC2}"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90E14-9691-4E01-AFA8-06214FAD3011}" type="slidenum">
              <a:rPr lang="en-US" smtClean="0"/>
              <a:t>‹#›</a:t>
            </a:fld>
            <a:endParaRPr lang="en-US"/>
          </a:p>
        </p:txBody>
      </p:sp>
    </p:spTree>
    <p:extLst>
      <p:ext uri="{BB962C8B-B14F-4D97-AF65-F5344CB8AC3E}">
        <p14:creationId xmlns:p14="http://schemas.microsoft.com/office/powerpoint/2010/main" val="263167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AFE9C-44CB-4EBE-B1B8-2EA8B9FAFDC2}" type="datetimeFigureOut">
              <a:rPr lang="en-US" smtClean="0"/>
              <a:t>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90E14-9691-4E01-AFA8-06214FAD3011}" type="slidenum">
              <a:rPr lang="en-US" smtClean="0"/>
              <a:t>‹#›</a:t>
            </a:fld>
            <a:endParaRPr lang="en-US"/>
          </a:p>
        </p:txBody>
      </p:sp>
    </p:spTree>
    <p:extLst>
      <p:ext uri="{BB962C8B-B14F-4D97-AF65-F5344CB8AC3E}">
        <p14:creationId xmlns:p14="http://schemas.microsoft.com/office/powerpoint/2010/main" val="3100244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5" y="798490"/>
            <a:ext cx="11436440" cy="3970318"/>
          </a:xfrm>
          <a:prstGeom prst="rect">
            <a:avLst/>
          </a:prstGeom>
        </p:spPr>
        <p:txBody>
          <a:bodyPr wrap="square">
            <a:spAutoFit/>
          </a:bodyPr>
          <a:lstStyle/>
          <a:p>
            <a:r>
              <a:rPr lang="en-US" b="1" dirty="0">
                <a:solidFill>
                  <a:srgbClr val="2D2D2D"/>
                </a:solidFill>
              </a:rPr>
              <a:t>SC.912.L.17.2  Explain the general distribution of life in aquatic systems as a function of chemistry, geography, light, depth, salinity, and temperature.</a:t>
            </a:r>
          </a:p>
          <a:p>
            <a:endParaRPr lang="en-US" b="1" dirty="0"/>
          </a:p>
          <a:p>
            <a:r>
              <a:rPr lang="en-US" b="1" dirty="0"/>
              <a:t>Clarification :</a:t>
            </a:r>
          </a:p>
          <a:p>
            <a:r>
              <a:rPr lang="en-US" dirty="0"/>
              <a:t>Students will explain that different types of organisms exist within aquatic systems due to chemistry, geography, light, depth, salinity, and/or temperature.</a:t>
            </a:r>
          </a:p>
          <a:p>
            <a:endParaRPr lang="en-US" b="1" dirty="0"/>
          </a:p>
          <a:p>
            <a:r>
              <a:rPr lang="en-US" b="1" dirty="0"/>
              <a:t>Content Limits :</a:t>
            </a:r>
            <a:br>
              <a:rPr lang="en-US" dirty="0"/>
            </a:br>
            <a:r>
              <a:rPr lang="en-US" dirty="0"/>
              <a:t>Items referring to chemical factors in aquatic systems are limited to pH, oxygen, carbon dioxide, nitrogen, phosphorous, and salinity.</a:t>
            </a:r>
          </a:p>
          <a:p>
            <a:r>
              <a:rPr lang="en-US" dirty="0"/>
              <a:t>Items referring to geography in aquatic systems are limited to water depth, latitude, temperature, underwater topography, and proximity to land.</a:t>
            </a:r>
          </a:p>
          <a:p>
            <a:r>
              <a:rPr lang="en-US" dirty="0"/>
              <a:t>Items will not require the identification of oceanic zones.</a:t>
            </a:r>
          </a:p>
          <a:p>
            <a:endParaRPr lang="en-US" b="0" i="0" dirty="0">
              <a:solidFill>
                <a:srgbClr val="2D2D2D"/>
              </a:solidFill>
              <a:effectLst/>
              <a:latin typeface="segoe_uiregular"/>
            </a:endParaRPr>
          </a:p>
        </p:txBody>
      </p:sp>
    </p:spTree>
    <p:extLst>
      <p:ext uri="{BB962C8B-B14F-4D97-AF65-F5344CB8AC3E}">
        <p14:creationId xmlns:p14="http://schemas.microsoft.com/office/powerpoint/2010/main" val="286502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167425" y="209550"/>
            <a:ext cx="11739289" cy="6184900"/>
            <a:chOff x="428" y="140"/>
            <a:chExt cx="4878" cy="3896"/>
          </a:xfrm>
        </p:grpSpPr>
        <p:sp>
          <p:nvSpPr>
            <p:cNvPr id="2068"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69"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70" name="AutoShape 5"/>
            <p:cNvSpPr>
              <a:spLocks noChangeArrowheads="1"/>
            </p:cNvSpPr>
            <p:nvPr/>
          </p:nvSpPr>
          <p:spPr bwMode="auto">
            <a:xfrm>
              <a:off x="2036" y="164"/>
              <a:ext cx="1536" cy="312"/>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400" b="1">
                <a:latin typeface="Maiandra GD" panose="020E0502030308020204" pitchFamily="34" charset="0"/>
              </a:endParaRPr>
            </a:p>
          </p:txBody>
        </p:sp>
        <p:grpSp>
          <p:nvGrpSpPr>
            <p:cNvPr id="2071" name="Group 6"/>
            <p:cNvGrpSpPr>
              <a:grpSpLocks/>
            </p:cNvGrpSpPr>
            <p:nvPr/>
          </p:nvGrpSpPr>
          <p:grpSpPr bwMode="auto">
            <a:xfrm>
              <a:off x="428" y="1340"/>
              <a:ext cx="1544" cy="2055"/>
              <a:chOff x="428" y="1340"/>
              <a:chExt cx="1544" cy="2055"/>
            </a:xfrm>
          </p:grpSpPr>
          <p:sp>
            <p:nvSpPr>
              <p:cNvPr id="2107" name="AutoShape 8"/>
              <p:cNvSpPr>
                <a:spLocks noChangeArrowheads="1"/>
              </p:cNvSpPr>
              <p:nvPr/>
            </p:nvSpPr>
            <p:spPr bwMode="auto">
              <a:xfrm>
                <a:off x="428" y="1340"/>
                <a:ext cx="214" cy="74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105" name="AutoShape 14"/>
              <p:cNvSpPr>
                <a:spLocks noChangeArrowheads="1"/>
              </p:cNvSpPr>
              <p:nvPr/>
            </p:nvSpPr>
            <p:spPr bwMode="auto">
              <a:xfrm>
                <a:off x="436" y="2591"/>
                <a:ext cx="1536" cy="80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2" name="Group 19"/>
            <p:cNvGrpSpPr>
              <a:grpSpLocks/>
            </p:cNvGrpSpPr>
            <p:nvPr/>
          </p:nvGrpSpPr>
          <p:grpSpPr bwMode="auto">
            <a:xfrm>
              <a:off x="2036" y="1340"/>
              <a:ext cx="1581" cy="2068"/>
              <a:chOff x="2036" y="1340"/>
              <a:chExt cx="1581" cy="2068"/>
            </a:xfrm>
          </p:grpSpPr>
          <p:sp>
            <p:nvSpPr>
              <p:cNvPr id="2101" name="AutoShape 21"/>
              <p:cNvSpPr>
                <a:spLocks noChangeArrowheads="1"/>
              </p:cNvSpPr>
              <p:nvPr/>
            </p:nvSpPr>
            <p:spPr bwMode="auto">
              <a:xfrm>
                <a:off x="2036" y="1340"/>
                <a:ext cx="293" cy="779"/>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9" name="AutoShape 27"/>
              <p:cNvSpPr>
                <a:spLocks noChangeArrowheads="1"/>
              </p:cNvSpPr>
              <p:nvPr/>
            </p:nvSpPr>
            <p:spPr bwMode="auto">
              <a:xfrm>
                <a:off x="2081" y="2591"/>
                <a:ext cx="1536" cy="81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3" name="Group 32"/>
            <p:cNvGrpSpPr>
              <a:grpSpLocks/>
            </p:cNvGrpSpPr>
            <p:nvPr/>
          </p:nvGrpSpPr>
          <p:grpSpPr bwMode="auto">
            <a:xfrm>
              <a:off x="3727" y="1340"/>
              <a:ext cx="1549" cy="2068"/>
              <a:chOff x="3727" y="1340"/>
              <a:chExt cx="1549" cy="2068"/>
            </a:xfrm>
          </p:grpSpPr>
          <p:sp>
            <p:nvSpPr>
              <p:cNvPr id="2095" name="AutoShape 34"/>
              <p:cNvSpPr>
                <a:spLocks noChangeArrowheads="1"/>
              </p:cNvSpPr>
              <p:nvPr/>
            </p:nvSpPr>
            <p:spPr bwMode="auto">
              <a:xfrm>
                <a:off x="3740" y="1340"/>
                <a:ext cx="1536" cy="76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3" name="AutoShape 40"/>
              <p:cNvSpPr>
                <a:spLocks noChangeArrowheads="1"/>
              </p:cNvSpPr>
              <p:nvPr/>
            </p:nvSpPr>
            <p:spPr bwMode="auto">
              <a:xfrm>
                <a:off x="3727" y="2591"/>
                <a:ext cx="1536" cy="81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4" name="Group 45"/>
            <p:cNvGrpSpPr>
              <a:grpSpLocks/>
            </p:cNvGrpSpPr>
            <p:nvPr/>
          </p:nvGrpSpPr>
          <p:grpSpPr bwMode="auto">
            <a:xfrm>
              <a:off x="436" y="914"/>
              <a:ext cx="1536" cy="282"/>
              <a:chOff x="436" y="914"/>
              <a:chExt cx="1536" cy="282"/>
            </a:xfrm>
          </p:grpSpPr>
          <p:sp>
            <p:nvSpPr>
              <p:cNvPr id="2089" name="AutoShape 46"/>
              <p:cNvSpPr>
                <a:spLocks noChangeArrowheads="1"/>
              </p:cNvSpPr>
              <p:nvPr/>
            </p:nvSpPr>
            <p:spPr bwMode="auto">
              <a:xfrm>
                <a:off x="436"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0"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5" name="Group 48"/>
            <p:cNvGrpSpPr>
              <a:grpSpLocks/>
            </p:cNvGrpSpPr>
            <p:nvPr/>
          </p:nvGrpSpPr>
          <p:grpSpPr bwMode="auto">
            <a:xfrm>
              <a:off x="2073" y="914"/>
              <a:ext cx="1536" cy="282"/>
              <a:chOff x="2073" y="914"/>
              <a:chExt cx="1536" cy="282"/>
            </a:xfrm>
          </p:grpSpPr>
          <p:sp>
            <p:nvSpPr>
              <p:cNvPr id="2087" name="AutoShape 49"/>
              <p:cNvSpPr>
                <a:spLocks noChangeArrowheads="1"/>
              </p:cNvSpPr>
              <p:nvPr/>
            </p:nvSpPr>
            <p:spPr bwMode="auto">
              <a:xfrm>
                <a:off x="2073"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8"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6" name="Group 51"/>
            <p:cNvGrpSpPr>
              <a:grpSpLocks/>
            </p:cNvGrpSpPr>
            <p:nvPr/>
          </p:nvGrpSpPr>
          <p:grpSpPr bwMode="auto">
            <a:xfrm>
              <a:off x="3711" y="914"/>
              <a:ext cx="1536" cy="282"/>
              <a:chOff x="3711" y="914"/>
              <a:chExt cx="1536" cy="282"/>
            </a:xfrm>
          </p:grpSpPr>
          <p:sp>
            <p:nvSpPr>
              <p:cNvPr id="2085" name="AutoShape 52"/>
              <p:cNvSpPr>
                <a:spLocks noChangeArrowheads="1"/>
              </p:cNvSpPr>
              <p:nvPr/>
            </p:nvSpPr>
            <p:spPr bwMode="auto">
              <a:xfrm>
                <a:off x="3711"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6"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2077" name="Rectangle 54"/>
            <p:cNvSpPr>
              <a:spLocks noChangeArrowheads="1"/>
            </p:cNvSpPr>
            <p:nvPr/>
          </p:nvSpPr>
          <p:spPr bwMode="auto">
            <a:xfrm>
              <a:off x="499" y="178"/>
              <a:ext cx="15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a:latin typeface="Arial" panose="020B0604020202020204" pitchFamily="34" charset="0"/>
                </a:rPr>
                <a:t>The FRAME Routine</a:t>
              </a:r>
            </a:p>
          </p:txBody>
        </p:sp>
        <p:sp>
          <p:nvSpPr>
            <p:cNvPr id="2078" name="Rectangle 55"/>
            <p:cNvSpPr>
              <a:spLocks noChangeArrowheads="1"/>
            </p:cNvSpPr>
            <p:nvPr/>
          </p:nvSpPr>
          <p:spPr bwMode="auto">
            <a:xfrm>
              <a:off x="2543" y="140"/>
              <a:ext cx="49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Key Topic</a:t>
              </a:r>
            </a:p>
          </p:txBody>
        </p:sp>
        <p:sp>
          <p:nvSpPr>
            <p:cNvPr id="2079" name="Rectangle 56"/>
            <p:cNvSpPr>
              <a:spLocks noChangeArrowheads="1"/>
            </p:cNvSpPr>
            <p:nvPr/>
          </p:nvSpPr>
          <p:spPr bwMode="auto">
            <a:xfrm>
              <a:off x="621"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2080" name="Rectangle 57"/>
            <p:cNvSpPr>
              <a:spLocks noChangeArrowheads="1"/>
            </p:cNvSpPr>
            <p:nvPr/>
          </p:nvSpPr>
          <p:spPr bwMode="auto">
            <a:xfrm>
              <a:off x="3545" y="403"/>
              <a:ext cx="50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dirty="0">
                  <a:latin typeface="Arial" panose="020B0604020202020204" pitchFamily="34" charset="0"/>
                </a:rPr>
                <a:t>is about…</a:t>
              </a:r>
            </a:p>
          </p:txBody>
        </p:sp>
        <p:sp>
          <p:nvSpPr>
            <p:cNvPr id="2081" name="Rectangle 58"/>
            <p:cNvSpPr>
              <a:spLocks noChangeArrowheads="1"/>
            </p:cNvSpPr>
            <p:nvPr/>
          </p:nvSpPr>
          <p:spPr bwMode="auto">
            <a:xfrm>
              <a:off x="1359" y="3430"/>
              <a:ext cx="30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So What? (What’s important to understand about this?)</a:t>
              </a:r>
            </a:p>
          </p:txBody>
        </p:sp>
        <p:sp>
          <p:nvSpPr>
            <p:cNvPr id="2083" name="Rectangle 60"/>
            <p:cNvSpPr>
              <a:spLocks noChangeArrowheads="1"/>
            </p:cNvSpPr>
            <p:nvPr/>
          </p:nvSpPr>
          <p:spPr bwMode="auto">
            <a:xfrm>
              <a:off x="2257"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2084" name="Rectangle 63"/>
            <p:cNvSpPr>
              <a:spLocks noChangeArrowheads="1"/>
            </p:cNvSpPr>
            <p:nvPr/>
          </p:nvSpPr>
          <p:spPr bwMode="auto">
            <a:xfrm>
              <a:off x="3893"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grpSp>
      <p:sp>
        <p:nvSpPr>
          <p:cNvPr id="2060" name="TextBox 80"/>
          <p:cNvSpPr txBox="1">
            <a:spLocks noChangeArrowheads="1"/>
          </p:cNvSpPr>
          <p:nvPr/>
        </p:nvSpPr>
        <p:spPr bwMode="auto">
          <a:xfrm>
            <a:off x="3997085" y="2447191"/>
            <a:ext cx="8358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dirty="0">
              <a:latin typeface="Maiandra GD" panose="020E0502030308020204" pitchFamily="34" charset="0"/>
            </a:endParaRPr>
          </a:p>
          <a:p>
            <a:pPr>
              <a:spcBef>
                <a:spcPct val="0"/>
              </a:spcBef>
              <a:buFontTx/>
              <a:buNone/>
            </a:pPr>
            <a:endParaRPr lang="en-US" altLang="en-US" sz="1200" dirty="0">
              <a:latin typeface="Maiandra GD" panose="020E0502030308020204" pitchFamily="34" charset="0"/>
            </a:endParaRPr>
          </a:p>
        </p:txBody>
      </p:sp>
      <p:sp>
        <p:nvSpPr>
          <p:cNvPr id="2066" name="TextBox 79"/>
          <p:cNvSpPr txBox="1">
            <a:spLocks noChangeArrowheads="1"/>
          </p:cNvSpPr>
          <p:nvPr/>
        </p:nvSpPr>
        <p:spPr bwMode="auto">
          <a:xfrm>
            <a:off x="4800600" y="381000"/>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Chemical Factors </a:t>
            </a:r>
          </a:p>
        </p:txBody>
      </p:sp>
      <p:sp>
        <p:nvSpPr>
          <p:cNvPr id="61" name="AutoShape 46"/>
          <p:cNvSpPr>
            <a:spLocks noChangeArrowheads="1"/>
          </p:cNvSpPr>
          <p:nvPr/>
        </p:nvSpPr>
        <p:spPr bwMode="auto">
          <a:xfrm>
            <a:off x="225183" y="3536950"/>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3" name="Rectangle 56"/>
          <p:cNvSpPr>
            <a:spLocks noChangeArrowheads="1"/>
          </p:cNvSpPr>
          <p:nvPr/>
        </p:nvSpPr>
        <p:spPr bwMode="auto">
          <a:xfrm>
            <a:off x="631895" y="352251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64" name="AutoShape 47"/>
          <p:cNvSpPr>
            <a:spLocks noChangeArrowheads="1"/>
          </p:cNvSpPr>
          <p:nvPr/>
        </p:nvSpPr>
        <p:spPr bwMode="auto">
          <a:xfrm>
            <a:off x="252738" y="361148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5" name="AutoShape 46"/>
          <p:cNvSpPr>
            <a:spLocks noChangeArrowheads="1"/>
          </p:cNvSpPr>
          <p:nvPr/>
        </p:nvSpPr>
        <p:spPr bwMode="auto">
          <a:xfrm>
            <a:off x="4157080" y="3536448"/>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6" name="AutoShape 46"/>
          <p:cNvSpPr>
            <a:spLocks noChangeArrowheads="1"/>
          </p:cNvSpPr>
          <p:nvPr/>
        </p:nvSpPr>
        <p:spPr bwMode="auto">
          <a:xfrm>
            <a:off x="8150046" y="3536447"/>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7" name="AutoShape 47"/>
          <p:cNvSpPr>
            <a:spLocks noChangeArrowheads="1"/>
          </p:cNvSpPr>
          <p:nvPr/>
        </p:nvSpPr>
        <p:spPr bwMode="auto">
          <a:xfrm>
            <a:off x="4233912" y="357981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8" name="AutoShape 47"/>
          <p:cNvSpPr>
            <a:spLocks noChangeArrowheads="1"/>
          </p:cNvSpPr>
          <p:nvPr/>
        </p:nvSpPr>
        <p:spPr bwMode="auto">
          <a:xfrm>
            <a:off x="8272634" y="359554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9" name="Rectangle 56"/>
          <p:cNvSpPr>
            <a:spLocks noChangeArrowheads="1"/>
          </p:cNvSpPr>
          <p:nvPr/>
        </p:nvSpPr>
        <p:spPr bwMode="auto">
          <a:xfrm>
            <a:off x="4609969" y="350678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70" name="Rectangle 56"/>
          <p:cNvSpPr>
            <a:spLocks noChangeArrowheads="1"/>
          </p:cNvSpPr>
          <p:nvPr/>
        </p:nvSpPr>
        <p:spPr bwMode="auto">
          <a:xfrm>
            <a:off x="8653525" y="352186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72" name="TextBox 79"/>
          <p:cNvSpPr txBox="1">
            <a:spLocks noChangeArrowheads="1"/>
          </p:cNvSpPr>
          <p:nvPr/>
        </p:nvSpPr>
        <p:spPr bwMode="auto">
          <a:xfrm>
            <a:off x="5568216" y="3596528"/>
            <a:ext cx="194016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Phosphorus</a:t>
            </a:r>
          </a:p>
        </p:txBody>
      </p:sp>
      <p:sp>
        <p:nvSpPr>
          <p:cNvPr id="73" name="TextBox 79"/>
          <p:cNvSpPr txBox="1">
            <a:spLocks noChangeArrowheads="1"/>
          </p:cNvSpPr>
          <p:nvPr/>
        </p:nvSpPr>
        <p:spPr bwMode="auto">
          <a:xfrm>
            <a:off x="9715216" y="3568890"/>
            <a:ext cx="194016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Salinity </a:t>
            </a:r>
          </a:p>
        </p:txBody>
      </p:sp>
      <p:pic>
        <p:nvPicPr>
          <p:cNvPr id="2" name="Picture 1"/>
          <p:cNvPicPr>
            <a:picLocks noChangeAspect="1"/>
          </p:cNvPicPr>
          <p:nvPr/>
        </p:nvPicPr>
        <p:blipFill>
          <a:blip r:embed="rId2"/>
          <a:stretch>
            <a:fillRect/>
          </a:stretch>
        </p:blipFill>
        <p:spPr>
          <a:xfrm>
            <a:off x="794729" y="1984374"/>
            <a:ext cx="3120379" cy="1414463"/>
          </a:xfrm>
          <a:prstGeom prst="rect">
            <a:avLst/>
          </a:prstGeom>
        </p:spPr>
      </p:pic>
      <p:pic>
        <p:nvPicPr>
          <p:cNvPr id="3" name="Picture 2"/>
          <p:cNvPicPr>
            <a:picLocks noChangeAspect="1"/>
          </p:cNvPicPr>
          <p:nvPr/>
        </p:nvPicPr>
        <p:blipFill>
          <a:blip r:embed="rId3"/>
          <a:stretch>
            <a:fillRect/>
          </a:stretch>
        </p:blipFill>
        <p:spPr>
          <a:xfrm>
            <a:off x="4804681" y="1960116"/>
            <a:ext cx="3143250" cy="1485599"/>
          </a:xfrm>
          <a:prstGeom prst="rect">
            <a:avLst/>
          </a:prstGeom>
        </p:spPr>
      </p:pic>
    </p:spTree>
    <p:extLst>
      <p:ext uri="{BB962C8B-B14F-4D97-AF65-F5344CB8AC3E}">
        <p14:creationId xmlns:p14="http://schemas.microsoft.com/office/powerpoint/2010/main" val="414357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167425" y="209550"/>
            <a:ext cx="11739289" cy="6184900"/>
            <a:chOff x="428" y="140"/>
            <a:chExt cx="4878" cy="3896"/>
          </a:xfrm>
        </p:grpSpPr>
        <p:sp>
          <p:nvSpPr>
            <p:cNvPr id="2068"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69"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70" name="AutoShape 5"/>
            <p:cNvSpPr>
              <a:spLocks noChangeArrowheads="1"/>
            </p:cNvSpPr>
            <p:nvPr/>
          </p:nvSpPr>
          <p:spPr bwMode="auto">
            <a:xfrm>
              <a:off x="2036" y="164"/>
              <a:ext cx="1536" cy="312"/>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400" b="1">
                <a:latin typeface="Maiandra GD" panose="020E0502030308020204" pitchFamily="34" charset="0"/>
              </a:endParaRPr>
            </a:p>
          </p:txBody>
        </p:sp>
        <p:grpSp>
          <p:nvGrpSpPr>
            <p:cNvPr id="2071" name="Group 6"/>
            <p:cNvGrpSpPr>
              <a:grpSpLocks/>
            </p:cNvGrpSpPr>
            <p:nvPr/>
          </p:nvGrpSpPr>
          <p:grpSpPr bwMode="auto">
            <a:xfrm>
              <a:off x="428" y="1340"/>
              <a:ext cx="1544" cy="2055"/>
              <a:chOff x="428" y="1340"/>
              <a:chExt cx="1544" cy="2055"/>
            </a:xfrm>
          </p:grpSpPr>
          <p:sp>
            <p:nvSpPr>
              <p:cNvPr id="2107" name="AutoShape 8"/>
              <p:cNvSpPr>
                <a:spLocks noChangeArrowheads="1"/>
              </p:cNvSpPr>
              <p:nvPr/>
            </p:nvSpPr>
            <p:spPr bwMode="auto">
              <a:xfrm>
                <a:off x="428" y="1340"/>
                <a:ext cx="1536" cy="74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105" name="AutoShape 14"/>
              <p:cNvSpPr>
                <a:spLocks noChangeArrowheads="1"/>
              </p:cNvSpPr>
              <p:nvPr/>
            </p:nvSpPr>
            <p:spPr bwMode="auto">
              <a:xfrm>
                <a:off x="436" y="2591"/>
                <a:ext cx="1536" cy="80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2" name="Group 19"/>
            <p:cNvGrpSpPr>
              <a:grpSpLocks/>
            </p:cNvGrpSpPr>
            <p:nvPr/>
          </p:nvGrpSpPr>
          <p:grpSpPr bwMode="auto">
            <a:xfrm>
              <a:off x="2060" y="1340"/>
              <a:ext cx="1557" cy="2068"/>
              <a:chOff x="2060" y="1340"/>
              <a:chExt cx="1557" cy="2068"/>
            </a:xfrm>
          </p:grpSpPr>
          <p:sp>
            <p:nvSpPr>
              <p:cNvPr id="2101" name="AutoShape 21"/>
              <p:cNvSpPr>
                <a:spLocks noChangeArrowheads="1"/>
              </p:cNvSpPr>
              <p:nvPr/>
            </p:nvSpPr>
            <p:spPr bwMode="auto">
              <a:xfrm>
                <a:off x="2060" y="1340"/>
                <a:ext cx="1536" cy="779"/>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9" name="AutoShape 27"/>
              <p:cNvSpPr>
                <a:spLocks noChangeArrowheads="1"/>
              </p:cNvSpPr>
              <p:nvPr/>
            </p:nvSpPr>
            <p:spPr bwMode="auto">
              <a:xfrm>
                <a:off x="2081" y="2591"/>
                <a:ext cx="1536" cy="81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3" name="Group 32"/>
            <p:cNvGrpSpPr>
              <a:grpSpLocks/>
            </p:cNvGrpSpPr>
            <p:nvPr/>
          </p:nvGrpSpPr>
          <p:grpSpPr bwMode="auto">
            <a:xfrm>
              <a:off x="3727" y="1340"/>
              <a:ext cx="1549" cy="2068"/>
              <a:chOff x="3727" y="1340"/>
              <a:chExt cx="1549" cy="2068"/>
            </a:xfrm>
          </p:grpSpPr>
          <p:sp>
            <p:nvSpPr>
              <p:cNvPr id="2095" name="AutoShape 34"/>
              <p:cNvSpPr>
                <a:spLocks noChangeArrowheads="1"/>
              </p:cNvSpPr>
              <p:nvPr/>
            </p:nvSpPr>
            <p:spPr bwMode="auto">
              <a:xfrm>
                <a:off x="3740" y="1340"/>
                <a:ext cx="1536" cy="76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3" name="AutoShape 40"/>
              <p:cNvSpPr>
                <a:spLocks noChangeArrowheads="1"/>
              </p:cNvSpPr>
              <p:nvPr/>
            </p:nvSpPr>
            <p:spPr bwMode="auto">
              <a:xfrm>
                <a:off x="3727" y="2201"/>
                <a:ext cx="1536" cy="120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4" name="Group 45"/>
            <p:cNvGrpSpPr>
              <a:grpSpLocks/>
            </p:cNvGrpSpPr>
            <p:nvPr/>
          </p:nvGrpSpPr>
          <p:grpSpPr bwMode="auto">
            <a:xfrm>
              <a:off x="436" y="914"/>
              <a:ext cx="1536" cy="282"/>
              <a:chOff x="436" y="914"/>
              <a:chExt cx="1536" cy="282"/>
            </a:xfrm>
          </p:grpSpPr>
          <p:sp>
            <p:nvSpPr>
              <p:cNvPr id="2089" name="AutoShape 46"/>
              <p:cNvSpPr>
                <a:spLocks noChangeArrowheads="1"/>
              </p:cNvSpPr>
              <p:nvPr/>
            </p:nvSpPr>
            <p:spPr bwMode="auto">
              <a:xfrm>
                <a:off x="436"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0"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5" name="Group 48"/>
            <p:cNvGrpSpPr>
              <a:grpSpLocks/>
            </p:cNvGrpSpPr>
            <p:nvPr/>
          </p:nvGrpSpPr>
          <p:grpSpPr bwMode="auto">
            <a:xfrm>
              <a:off x="2073" y="914"/>
              <a:ext cx="1536" cy="282"/>
              <a:chOff x="2073" y="914"/>
              <a:chExt cx="1536" cy="282"/>
            </a:xfrm>
          </p:grpSpPr>
          <p:sp>
            <p:nvSpPr>
              <p:cNvPr id="2087" name="AutoShape 49"/>
              <p:cNvSpPr>
                <a:spLocks noChangeArrowheads="1"/>
              </p:cNvSpPr>
              <p:nvPr/>
            </p:nvSpPr>
            <p:spPr bwMode="auto">
              <a:xfrm>
                <a:off x="2073"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8"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6" name="Group 51"/>
            <p:cNvGrpSpPr>
              <a:grpSpLocks/>
            </p:cNvGrpSpPr>
            <p:nvPr/>
          </p:nvGrpSpPr>
          <p:grpSpPr bwMode="auto">
            <a:xfrm>
              <a:off x="3711" y="914"/>
              <a:ext cx="1536" cy="282"/>
              <a:chOff x="3711" y="914"/>
              <a:chExt cx="1536" cy="282"/>
            </a:xfrm>
          </p:grpSpPr>
          <p:sp>
            <p:nvSpPr>
              <p:cNvPr id="2085" name="AutoShape 52"/>
              <p:cNvSpPr>
                <a:spLocks noChangeArrowheads="1"/>
              </p:cNvSpPr>
              <p:nvPr/>
            </p:nvSpPr>
            <p:spPr bwMode="auto">
              <a:xfrm>
                <a:off x="3711"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6"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2077" name="Rectangle 54"/>
            <p:cNvSpPr>
              <a:spLocks noChangeArrowheads="1"/>
            </p:cNvSpPr>
            <p:nvPr/>
          </p:nvSpPr>
          <p:spPr bwMode="auto">
            <a:xfrm>
              <a:off x="499" y="178"/>
              <a:ext cx="15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a:latin typeface="Arial" panose="020B0604020202020204" pitchFamily="34" charset="0"/>
                </a:rPr>
                <a:t>The FRAME Routine</a:t>
              </a:r>
            </a:p>
          </p:txBody>
        </p:sp>
        <p:sp>
          <p:nvSpPr>
            <p:cNvPr id="2078" name="Rectangle 55"/>
            <p:cNvSpPr>
              <a:spLocks noChangeArrowheads="1"/>
            </p:cNvSpPr>
            <p:nvPr/>
          </p:nvSpPr>
          <p:spPr bwMode="auto">
            <a:xfrm>
              <a:off x="2543" y="140"/>
              <a:ext cx="49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Key Topic</a:t>
              </a:r>
            </a:p>
          </p:txBody>
        </p:sp>
        <p:sp>
          <p:nvSpPr>
            <p:cNvPr id="2079" name="Rectangle 56"/>
            <p:cNvSpPr>
              <a:spLocks noChangeArrowheads="1"/>
            </p:cNvSpPr>
            <p:nvPr/>
          </p:nvSpPr>
          <p:spPr bwMode="auto">
            <a:xfrm>
              <a:off x="621"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2080" name="Rectangle 57"/>
            <p:cNvSpPr>
              <a:spLocks noChangeArrowheads="1"/>
            </p:cNvSpPr>
            <p:nvPr/>
          </p:nvSpPr>
          <p:spPr bwMode="auto">
            <a:xfrm>
              <a:off x="3545" y="403"/>
              <a:ext cx="50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dirty="0">
                  <a:latin typeface="Arial" panose="020B0604020202020204" pitchFamily="34" charset="0"/>
                </a:rPr>
                <a:t>is about…</a:t>
              </a:r>
            </a:p>
          </p:txBody>
        </p:sp>
        <p:sp>
          <p:nvSpPr>
            <p:cNvPr id="2081" name="Rectangle 58"/>
            <p:cNvSpPr>
              <a:spLocks noChangeArrowheads="1"/>
            </p:cNvSpPr>
            <p:nvPr/>
          </p:nvSpPr>
          <p:spPr bwMode="auto">
            <a:xfrm>
              <a:off x="1359" y="3430"/>
              <a:ext cx="30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So What? (What’s important to understand about this?)</a:t>
              </a:r>
            </a:p>
          </p:txBody>
        </p:sp>
        <p:sp>
          <p:nvSpPr>
            <p:cNvPr id="2083" name="Rectangle 60"/>
            <p:cNvSpPr>
              <a:spLocks noChangeArrowheads="1"/>
            </p:cNvSpPr>
            <p:nvPr/>
          </p:nvSpPr>
          <p:spPr bwMode="auto">
            <a:xfrm>
              <a:off x="2257"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2084" name="Rectangle 63"/>
            <p:cNvSpPr>
              <a:spLocks noChangeArrowheads="1"/>
            </p:cNvSpPr>
            <p:nvPr/>
          </p:nvSpPr>
          <p:spPr bwMode="auto">
            <a:xfrm>
              <a:off x="3893"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grpSp>
      <p:sp>
        <p:nvSpPr>
          <p:cNvPr id="2066" name="TextBox 79"/>
          <p:cNvSpPr txBox="1">
            <a:spLocks noChangeArrowheads="1"/>
          </p:cNvSpPr>
          <p:nvPr/>
        </p:nvSpPr>
        <p:spPr bwMode="auto">
          <a:xfrm>
            <a:off x="4800600" y="381000"/>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Physical Factors </a:t>
            </a:r>
          </a:p>
        </p:txBody>
      </p:sp>
      <p:sp>
        <p:nvSpPr>
          <p:cNvPr id="61" name="AutoShape 46"/>
          <p:cNvSpPr>
            <a:spLocks noChangeArrowheads="1"/>
          </p:cNvSpPr>
          <p:nvPr/>
        </p:nvSpPr>
        <p:spPr bwMode="auto">
          <a:xfrm>
            <a:off x="225183" y="3536950"/>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3" name="Rectangle 56"/>
          <p:cNvSpPr>
            <a:spLocks noChangeArrowheads="1"/>
          </p:cNvSpPr>
          <p:nvPr/>
        </p:nvSpPr>
        <p:spPr bwMode="auto">
          <a:xfrm>
            <a:off x="631895" y="352251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64" name="AutoShape 47"/>
          <p:cNvSpPr>
            <a:spLocks noChangeArrowheads="1"/>
          </p:cNvSpPr>
          <p:nvPr/>
        </p:nvSpPr>
        <p:spPr bwMode="auto">
          <a:xfrm>
            <a:off x="252738" y="361148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5" name="AutoShape 46"/>
          <p:cNvSpPr>
            <a:spLocks noChangeArrowheads="1"/>
          </p:cNvSpPr>
          <p:nvPr/>
        </p:nvSpPr>
        <p:spPr bwMode="auto">
          <a:xfrm>
            <a:off x="4157080" y="3536448"/>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7" name="AutoShape 47"/>
          <p:cNvSpPr>
            <a:spLocks noChangeArrowheads="1"/>
          </p:cNvSpPr>
          <p:nvPr/>
        </p:nvSpPr>
        <p:spPr bwMode="auto">
          <a:xfrm>
            <a:off x="4233912" y="357981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9" name="Rectangle 56"/>
          <p:cNvSpPr>
            <a:spLocks noChangeArrowheads="1"/>
          </p:cNvSpPr>
          <p:nvPr/>
        </p:nvSpPr>
        <p:spPr bwMode="auto">
          <a:xfrm>
            <a:off x="4609969" y="350678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pic>
        <p:nvPicPr>
          <p:cNvPr id="1026" name="Picture 2" descr="Image result for ocean zon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0416" y="3406123"/>
            <a:ext cx="4261584" cy="2152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048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Extend Understanding</a:t>
            </a:r>
          </a:p>
        </p:txBody>
      </p:sp>
      <p:sp>
        <p:nvSpPr>
          <p:cNvPr id="3" name="Content Placeholder 2"/>
          <p:cNvSpPr>
            <a:spLocks noGrp="1"/>
          </p:cNvSpPr>
          <p:nvPr>
            <p:ph idx="1"/>
          </p:nvPr>
        </p:nvSpPr>
        <p:spPr/>
        <p:txBody>
          <a:bodyPr>
            <a:normAutofit lnSpcReduction="10000"/>
          </a:bodyPr>
          <a:lstStyle/>
          <a:p>
            <a:pPr marL="0" indent="0">
              <a:buNone/>
            </a:pPr>
            <a:r>
              <a:rPr lang="en-US" dirty="0"/>
              <a:t>Answer these follow up questions:</a:t>
            </a:r>
          </a:p>
          <a:p>
            <a:pPr marL="457200" indent="-457200">
              <a:buFont typeface="+mj-lt"/>
              <a:buAutoNum type="arabicPeriod"/>
            </a:pPr>
            <a:r>
              <a:rPr lang="en-US" b="1" dirty="0"/>
              <a:t>Which factors may contribute to high biodiversity?</a:t>
            </a:r>
          </a:p>
          <a:p>
            <a:pPr marL="457200" indent="-457200">
              <a:buFont typeface="+mj-lt"/>
              <a:buAutoNum type="arabicPeriod"/>
            </a:pPr>
            <a:r>
              <a:rPr lang="en-US" b="1" dirty="0"/>
              <a:t>Which factors may contribute to a decrease in biodiversity?</a:t>
            </a:r>
          </a:p>
          <a:p>
            <a:pPr marL="457200" indent="-457200">
              <a:buFont typeface="+mj-lt"/>
              <a:buAutoNum type="arabicPeriod"/>
            </a:pPr>
            <a:r>
              <a:rPr lang="en-US" b="1" dirty="0"/>
              <a:t>Explain which factors can influence the carrying capacity of a population.</a:t>
            </a:r>
          </a:p>
          <a:p>
            <a:pPr marL="457200" indent="-457200">
              <a:buFont typeface="+mj-lt"/>
              <a:buAutoNum type="arabicPeriod"/>
            </a:pPr>
            <a:r>
              <a:rPr lang="en-US" b="1" dirty="0"/>
              <a:t>Are all of these limiting factors? Explain.</a:t>
            </a:r>
          </a:p>
          <a:p>
            <a:pPr marL="0" indent="0">
              <a:buNone/>
            </a:pPr>
            <a:r>
              <a:rPr lang="en-US" dirty="0"/>
              <a:t>OR</a:t>
            </a:r>
          </a:p>
          <a:p>
            <a:pPr marL="0" indent="0">
              <a:buNone/>
            </a:pPr>
            <a:r>
              <a:rPr lang="en-US" dirty="0"/>
              <a:t>Research the chemical and physical factors required for an aquatic species of your choosing.  Be sure to discuss all factors present on these frames. </a:t>
            </a:r>
          </a:p>
        </p:txBody>
      </p:sp>
    </p:spTree>
    <p:extLst>
      <p:ext uri="{BB962C8B-B14F-4D97-AF65-F5344CB8AC3E}">
        <p14:creationId xmlns:p14="http://schemas.microsoft.com/office/powerpoint/2010/main" val="304623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167425" y="209550"/>
            <a:ext cx="11739289" cy="6184900"/>
            <a:chOff x="428" y="140"/>
            <a:chExt cx="4878" cy="3896"/>
          </a:xfrm>
        </p:grpSpPr>
        <p:sp>
          <p:nvSpPr>
            <p:cNvPr id="2068"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69"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70" name="AutoShape 5"/>
            <p:cNvSpPr>
              <a:spLocks noChangeArrowheads="1"/>
            </p:cNvSpPr>
            <p:nvPr/>
          </p:nvSpPr>
          <p:spPr bwMode="auto">
            <a:xfrm>
              <a:off x="2036" y="164"/>
              <a:ext cx="1536" cy="312"/>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400" b="1">
                <a:latin typeface="Maiandra GD" panose="020E0502030308020204" pitchFamily="34" charset="0"/>
              </a:endParaRPr>
            </a:p>
          </p:txBody>
        </p:sp>
        <p:grpSp>
          <p:nvGrpSpPr>
            <p:cNvPr id="2071" name="Group 6"/>
            <p:cNvGrpSpPr>
              <a:grpSpLocks/>
            </p:cNvGrpSpPr>
            <p:nvPr/>
          </p:nvGrpSpPr>
          <p:grpSpPr bwMode="auto">
            <a:xfrm>
              <a:off x="428" y="1340"/>
              <a:ext cx="1544" cy="2055"/>
              <a:chOff x="428" y="1340"/>
              <a:chExt cx="1544" cy="2055"/>
            </a:xfrm>
          </p:grpSpPr>
          <p:sp>
            <p:nvSpPr>
              <p:cNvPr id="2107" name="AutoShape 8"/>
              <p:cNvSpPr>
                <a:spLocks noChangeArrowheads="1"/>
              </p:cNvSpPr>
              <p:nvPr/>
            </p:nvSpPr>
            <p:spPr bwMode="auto">
              <a:xfrm>
                <a:off x="428" y="1340"/>
                <a:ext cx="214" cy="74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105" name="AutoShape 14"/>
              <p:cNvSpPr>
                <a:spLocks noChangeArrowheads="1"/>
              </p:cNvSpPr>
              <p:nvPr/>
            </p:nvSpPr>
            <p:spPr bwMode="auto">
              <a:xfrm>
                <a:off x="436" y="2591"/>
                <a:ext cx="1536" cy="80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2" name="Group 19"/>
            <p:cNvGrpSpPr>
              <a:grpSpLocks/>
            </p:cNvGrpSpPr>
            <p:nvPr/>
          </p:nvGrpSpPr>
          <p:grpSpPr bwMode="auto">
            <a:xfrm>
              <a:off x="2036" y="1340"/>
              <a:ext cx="1581" cy="2068"/>
              <a:chOff x="2036" y="1340"/>
              <a:chExt cx="1581" cy="2068"/>
            </a:xfrm>
          </p:grpSpPr>
          <p:sp>
            <p:nvSpPr>
              <p:cNvPr id="2101" name="AutoShape 21"/>
              <p:cNvSpPr>
                <a:spLocks noChangeArrowheads="1"/>
              </p:cNvSpPr>
              <p:nvPr/>
            </p:nvSpPr>
            <p:spPr bwMode="auto">
              <a:xfrm>
                <a:off x="2036" y="1340"/>
                <a:ext cx="293" cy="779"/>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9" name="AutoShape 27"/>
              <p:cNvSpPr>
                <a:spLocks noChangeArrowheads="1"/>
              </p:cNvSpPr>
              <p:nvPr/>
            </p:nvSpPr>
            <p:spPr bwMode="auto">
              <a:xfrm>
                <a:off x="2081" y="2591"/>
                <a:ext cx="1536" cy="81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3" name="Group 32"/>
            <p:cNvGrpSpPr>
              <a:grpSpLocks/>
            </p:cNvGrpSpPr>
            <p:nvPr/>
          </p:nvGrpSpPr>
          <p:grpSpPr bwMode="auto">
            <a:xfrm>
              <a:off x="3727" y="1340"/>
              <a:ext cx="1549" cy="2068"/>
              <a:chOff x="3727" y="1340"/>
              <a:chExt cx="1549" cy="2068"/>
            </a:xfrm>
          </p:grpSpPr>
          <p:sp>
            <p:nvSpPr>
              <p:cNvPr id="2095" name="AutoShape 34"/>
              <p:cNvSpPr>
                <a:spLocks noChangeArrowheads="1"/>
              </p:cNvSpPr>
              <p:nvPr/>
            </p:nvSpPr>
            <p:spPr bwMode="auto">
              <a:xfrm>
                <a:off x="3740" y="1340"/>
                <a:ext cx="1536" cy="76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3" name="AutoShape 40"/>
              <p:cNvSpPr>
                <a:spLocks noChangeArrowheads="1"/>
              </p:cNvSpPr>
              <p:nvPr/>
            </p:nvSpPr>
            <p:spPr bwMode="auto">
              <a:xfrm>
                <a:off x="3727" y="2591"/>
                <a:ext cx="1536" cy="81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4" name="Group 45"/>
            <p:cNvGrpSpPr>
              <a:grpSpLocks/>
            </p:cNvGrpSpPr>
            <p:nvPr/>
          </p:nvGrpSpPr>
          <p:grpSpPr bwMode="auto">
            <a:xfrm>
              <a:off x="436" y="914"/>
              <a:ext cx="1536" cy="282"/>
              <a:chOff x="436" y="914"/>
              <a:chExt cx="1536" cy="282"/>
            </a:xfrm>
          </p:grpSpPr>
          <p:sp>
            <p:nvSpPr>
              <p:cNvPr id="2089" name="AutoShape 46"/>
              <p:cNvSpPr>
                <a:spLocks noChangeArrowheads="1"/>
              </p:cNvSpPr>
              <p:nvPr/>
            </p:nvSpPr>
            <p:spPr bwMode="auto">
              <a:xfrm>
                <a:off x="436"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0"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5" name="Group 48"/>
            <p:cNvGrpSpPr>
              <a:grpSpLocks/>
            </p:cNvGrpSpPr>
            <p:nvPr/>
          </p:nvGrpSpPr>
          <p:grpSpPr bwMode="auto">
            <a:xfrm>
              <a:off x="2073" y="914"/>
              <a:ext cx="1536" cy="282"/>
              <a:chOff x="2073" y="914"/>
              <a:chExt cx="1536" cy="282"/>
            </a:xfrm>
          </p:grpSpPr>
          <p:sp>
            <p:nvSpPr>
              <p:cNvPr id="2087" name="AutoShape 49"/>
              <p:cNvSpPr>
                <a:spLocks noChangeArrowheads="1"/>
              </p:cNvSpPr>
              <p:nvPr/>
            </p:nvSpPr>
            <p:spPr bwMode="auto">
              <a:xfrm>
                <a:off x="2073"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8"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6" name="Group 51"/>
            <p:cNvGrpSpPr>
              <a:grpSpLocks/>
            </p:cNvGrpSpPr>
            <p:nvPr/>
          </p:nvGrpSpPr>
          <p:grpSpPr bwMode="auto">
            <a:xfrm>
              <a:off x="3711" y="914"/>
              <a:ext cx="1536" cy="282"/>
              <a:chOff x="3711" y="914"/>
              <a:chExt cx="1536" cy="282"/>
            </a:xfrm>
          </p:grpSpPr>
          <p:sp>
            <p:nvSpPr>
              <p:cNvPr id="2085" name="AutoShape 52"/>
              <p:cNvSpPr>
                <a:spLocks noChangeArrowheads="1"/>
              </p:cNvSpPr>
              <p:nvPr/>
            </p:nvSpPr>
            <p:spPr bwMode="auto">
              <a:xfrm>
                <a:off x="3711"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6"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2077" name="Rectangle 54"/>
            <p:cNvSpPr>
              <a:spLocks noChangeArrowheads="1"/>
            </p:cNvSpPr>
            <p:nvPr/>
          </p:nvSpPr>
          <p:spPr bwMode="auto">
            <a:xfrm>
              <a:off x="499" y="178"/>
              <a:ext cx="15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a:latin typeface="Arial" panose="020B0604020202020204" pitchFamily="34" charset="0"/>
                </a:rPr>
                <a:t>The FRAME Routine</a:t>
              </a:r>
            </a:p>
          </p:txBody>
        </p:sp>
        <p:sp>
          <p:nvSpPr>
            <p:cNvPr id="2078" name="Rectangle 55"/>
            <p:cNvSpPr>
              <a:spLocks noChangeArrowheads="1"/>
            </p:cNvSpPr>
            <p:nvPr/>
          </p:nvSpPr>
          <p:spPr bwMode="auto">
            <a:xfrm>
              <a:off x="2543" y="140"/>
              <a:ext cx="49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Key Topic</a:t>
              </a:r>
            </a:p>
          </p:txBody>
        </p:sp>
        <p:sp>
          <p:nvSpPr>
            <p:cNvPr id="2079" name="Rectangle 56"/>
            <p:cNvSpPr>
              <a:spLocks noChangeArrowheads="1"/>
            </p:cNvSpPr>
            <p:nvPr/>
          </p:nvSpPr>
          <p:spPr bwMode="auto">
            <a:xfrm>
              <a:off x="621"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2080" name="Rectangle 57"/>
            <p:cNvSpPr>
              <a:spLocks noChangeArrowheads="1"/>
            </p:cNvSpPr>
            <p:nvPr/>
          </p:nvSpPr>
          <p:spPr bwMode="auto">
            <a:xfrm>
              <a:off x="3545" y="403"/>
              <a:ext cx="50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dirty="0">
                  <a:latin typeface="Arial" panose="020B0604020202020204" pitchFamily="34" charset="0"/>
                </a:rPr>
                <a:t>is about…</a:t>
              </a:r>
            </a:p>
          </p:txBody>
        </p:sp>
        <p:sp>
          <p:nvSpPr>
            <p:cNvPr id="2081" name="Rectangle 58"/>
            <p:cNvSpPr>
              <a:spLocks noChangeArrowheads="1"/>
            </p:cNvSpPr>
            <p:nvPr/>
          </p:nvSpPr>
          <p:spPr bwMode="auto">
            <a:xfrm>
              <a:off x="1359" y="3430"/>
              <a:ext cx="30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So What? (What’s important to understand about this?)</a:t>
              </a:r>
            </a:p>
          </p:txBody>
        </p:sp>
        <p:sp>
          <p:nvSpPr>
            <p:cNvPr id="2083" name="Rectangle 60"/>
            <p:cNvSpPr>
              <a:spLocks noChangeArrowheads="1"/>
            </p:cNvSpPr>
            <p:nvPr/>
          </p:nvSpPr>
          <p:spPr bwMode="auto">
            <a:xfrm>
              <a:off x="2257"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2084" name="Rectangle 63"/>
            <p:cNvSpPr>
              <a:spLocks noChangeArrowheads="1"/>
            </p:cNvSpPr>
            <p:nvPr/>
          </p:nvSpPr>
          <p:spPr bwMode="auto">
            <a:xfrm>
              <a:off x="3893"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grpSp>
      <p:sp>
        <p:nvSpPr>
          <p:cNvPr id="2051" name="TextBox 77"/>
          <p:cNvSpPr txBox="1">
            <a:spLocks noChangeArrowheads="1"/>
          </p:cNvSpPr>
          <p:nvPr/>
        </p:nvSpPr>
        <p:spPr bwMode="auto">
          <a:xfrm>
            <a:off x="8150047" y="4237563"/>
            <a:ext cx="365318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1. measure of the amount of salt in dissolved water</a:t>
            </a:r>
          </a:p>
          <a:p>
            <a:pPr>
              <a:spcBef>
                <a:spcPct val="0"/>
              </a:spcBef>
              <a:buFontTx/>
              <a:buNone/>
            </a:pPr>
            <a:r>
              <a:rPr lang="en-US" altLang="en-US" sz="1200" dirty="0">
                <a:latin typeface="Maiandra GD" panose="020E0502030308020204" pitchFamily="34" charset="0"/>
              </a:rPr>
              <a:t>2. Oceans have a salinity of 35 </a:t>
            </a:r>
            <a:r>
              <a:rPr lang="en-US" altLang="en-US" sz="1200" dirty="0" err="1">
                <a:latin typeface="Maiandra GD" panose="020E0502030308020204" pitchFamily="34" charset="0"/>
              </a:rPr>
              <a:t>ppt</a:t>
            </a:r>
            <a:endParaRPr lang="en-US" altLang="en-US" sz="1200" dirty="0">
              <a:latin typeface="Maiandra GD" panose="020E0502030308020204" pitchFamily="34" charset="0"/>
            </a:endParaRPr>
          </a:p>
          <a:p>
            <a:pPr>
              <a:spcBef>
                <a:spcPct val="0"/>
              </a:spcBef>
              <a:buFontTx/>
              <a:buNone/>
            </a:pPr>
            <a:r>
              <a:rPr lang="en-US" altLang="en-US" sz="1200" dirty="0">
                <a:latin typeface="Maiandra GD" panose="020E0502030308020204" pitchFamily="34" charset="0"/>
              </a:rPr>
              <a:t>3. Fresh water (lakes, rivers) 0.5 </a:t>
            </a:r>
            <a:r>
              <a:rPr lang="en-US" altLang="en-US" sz="1200" dirty="0" err="1">
                <a:latin typeface="Maiandra GD" panose="020E0502030308020204" pitchFamily="34" charset="0"/>
              </a:rPr>
              <a:t>ppt</a:t>
            </a:r>
            <a:endParaRPr lang="en-US" altLang="en-US" sz="1200" dirty="0">
              <a:latin typeface="Maiandra GD" panose="020E0502030308020204" pitchFamily="34" charset="0"/>
            </a:endParaRPr>
          </a:p>
          <a:p>
            <a:pPr>
              <a:spcBef>
                <a:spcPct val="0"/>
              </a:spcBef>
              <a:buFontTx/>
              <a:buNone/>
            </a:pPr>
            <a:r>
              <a:rPr lang="en-US" altLang="en-US" sz="1200" dirty="0">
                <a:latin typeface="Maiandra GD" panose="020E0502030308020204" pitchFamily="34" charset="0"/>
              </a:rPr>
              <a:t>4. Brackish (estuary like Tampa Bay) 0.5 – 30 </a:t>
            </a:r>
            <a:r>
              <a:rPr lang="en-US" altLang="en-US" sz="1200" dirty="0" err="1">
                <a:latin typeface="Maiandra GD" panose="020E0502030308020204" pitchFamily="34" charset="0"/>
              </a:rPr>
              <a:t>ppt</a:t>
            </a:r>
            <a:endParaRPr lang="en-US" altLang="en-US" sz="1200" dirty="0">
              <a:latin typeface="Maiandra GD" panose="020E0502030308020204" pitchFamily="34" charset="0"/>
            </a:endParaRPr>
          </a:p>
        </p:txBody>
      </p:sp>
      <p:sp>
        <p:nvSpPr>
          <p:cNvPr id="2052" name="TextBox 79"/>
          <p:cNvSpPr txBox="1">
            <a:spLocks noChangeArrowheads="1"/>
          </p:cNvSpPr>
          <p:nvPr/>
        </p:nvSpPr>
        <p:spPr bwMode="auto">
          <a:xfrm>
            <a:off x="225183" y="5791200"/>
            <a:ext cx="1153232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Each aquatic species (plants and animals) have specific requirements for pH, Oxygen, carbon dioxide, nitrogen, phosphorus, and salinity that must be maintained in order to live and reproduce.  Humans can impact these values! </a:t>
            </a:r>
          </a:p>
        </p:txBody>
      </p:sp>
      <p:sp>
        <p:nvSpPr>
          <p:cNvPr id="2060" name="TextBox 80"/>
          <p:cNvSpPr txBox="1">
            <a:spLocks noChangeArrowheads="1"/>
          </p:cNvSpPr>
          <p:nvPr/>
        </p:nvSpPr>
        <p:spPr bwMode="auto">
          <a:xfrm>
            <a:off x="3997085" y="2447191"/>
            <a:ext cx="83589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Dissolved Oxygen </a:t>
            </a:r>
          </a:p>
          <a:p>
            <a:pPr>
              <a:spcBef>
                <a:spcPct val="0"/>
              </a:spcBef>
              <a:buFontTx/>
              <a:buNone/>
            </a:pPr>
            <a:endParaRPr lang="en-US" altLang="en-US" sz="1200" dirty="0">
              <a:latin typeface="Maiandra GD" panose="020E0502030308020204" pitchFamily="34" charset="0"/>
            </a:endParaRPr>
          </a:p>
          <a:p>
            <a:pPr>
              <a:spcBef>
                <a:spcPct val="0"/>
              </a:spcBef>
              <a:buFontTx/>
              <a:buNone/>
            </a:pPr>
            <a:endParaRPr lang="en-US" altLang="en-US" sz="1200" dirty="0">
              <a:latin typeface="Maiandra GD" panose="020E0502030308020204" pitchFamily="34" charset="0"/>
            </a:endParaRPr>
          </a:p>
        </p:txBody>
      </p:sp>
      <p:sp>
        <p:nvSpPr>
          <p:cNvPr id="2061" name="TextBox 80"/>
          <p:cNvSpPr txBox="1">
            <a:spLocks noChangeArrowheads="1"/>
          </p:cNvSpPr>
          <p:nvPr/>
        </p:nvSpPr>
        <p:spPr bwMode="auto">
          <a:xfrm>
            <a:off x="8288110" y="2172405"/>
            <a:ext cx="340049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1. Carbon dioxide reacts with water to form a weak acid called carbonic acid</a:t>
            </a:r>
          </a:p>
          <a:p>
            <a:pPr>
              <a:spcBef>
                <a:spcPct val="0"/>
              </a:spcBef>
              <a:buFontTx/>
              <a:buNone/>
            </a:pPr>
            <a:endParaRPr lang="en-US" altLang="en-US" sz="1200" dirty="0">
              <a:latin typeface="Maiandra GD" panose="020E0502030308020204" pitchFamily="34" charset="0"/>
            </a:endParaRPr>
          </a:p>
          <a:p>
            <a:pPr>
              <a:spcBef>
                <a:spcPct val="0"/>
              </a:spcBef>
              <a:buFontTx/>
              <a:buNone/>
            </a:pPr>
            <a:r>
              <a:rPr lang="en-US" altLang="en-US" sz="1200" dirty="0">
                <a:latin typeface="Maiandra GD" panose="020E0502030308020204" pitchFamily="34" charset="0"/>
              </a:rPr>
              <a:t>2. Impact of the pH of water</a:t>
            </a:r>
          </a:p>
          <a:p>
            <a:pPr>
              <a:spcBef>
                <a:spcPct val="0"/>
              </a:spcBef>
              <a:buFontTx/>
              <a:buNone/>
            </a:pPr>
            <a:endParaRPr lang="en-US" altLang="en-US" sz="1200" dirty="0">
              <a:latin typeface="Maiandra GD" panose="020E0502030308020204" pitchFamily="34" charset="0"/>
            </a:endParaRPr>
          </a:p>
          <a:p>
            <a:pPr>
              <a:spcBef>
                <a:spcPct val="0"/>
              </a:spcBef>
              <a:buFontTx/>
              <a:buNone/>
            </a:pPr>
            <a:r>
              <a:rPr lang="en-US" altLang="en-US" sz="1200" dirty="0">
                <a:latin typeface="Maiandra GD" panose="020E0502030308020204" pitchFamily="34" charset="0"/>
              </a:rPr>
              <a:t>3.  Ocean Acidification can damage coral reefs</a:t>
            </a:r>
          </a:p>
        </p:txBody>
      </p:sp>
      <p:sp>
        <p:nvSpPr>
          <p:cNvPr id="2062" name="TextBox 80"/>
          <p:cNvSpPr txBox="1">
            <a:spLocks noChangeArrowheads="1"/>
          </p:cNvSpPr>
          <p:nvPr/>
        </p:nvSpPr>
        <p:spPr bwMode="auto">
          <a:xfrm>
            <a:off x="252738" y="4158949"/>
            <a:ext cx="361227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1. Source= runoff of fertilizers, detergents, animal waste, and sewage</a:t>
            </a:r>
          </a:p>
          <a:p>
            <a:pPr>
              <a:spcBef>
                <a:spcPct val="0"/>
              </a:spcBef>
              <a:buFontTx/>
              <a:buNone/>
            </a:pPr>
            <a:r>
              <a:rPr lang="en-US" altLang="en-US" sz="1200" dirty="0">
                <a:latin typeface="Maiandra GD" panose="020E0502030308020204" pitchFamily="34" charset="0"/>
              </a:rPr>
              <a:t>2.  Required for plant growth</a:t>
            </a:r>
          </a:p>
          <a:p>
            <a:pPr>
              <a:spcBef>
                <a:spcPct val="0"/>
              </a:spcBef>
              <a:buNone/>
            </a:pPr>
            <a:r>
              <a:rPr lang="en-US" altLang="en-US" sz="1200" dirty="0">
                <a:latin typeface="Maiandra GD" panose="020E0502030308020204" pitchFamily="34" charset="0"/>
              </a:rPr>
              <a:t>3. Too much can cause artificial Eutrophication</a:t>
            </a:r>
          </a:p>
          <a:p>
            <a:pPr>
              <a:spcBef>
                <a:spcPct val="0"/>
              </a:spcBef>
              <a:buFontTx/>
              <a:buNone/>
            </a:pPr>
            <a:endParaRPr lang="en-US" altLang="en-US" sz="1200" dirty="0">
              <a:latin typeface="Maiandra GD" panose="020E0502030308020204" pitchFamily="34" charset="0"/>
            </a:endParaRPr>
          </a:p>
        </p:txBody>
      </p:sp>
      <p:sp>
        <p:nvSpPr>
          <p:cNvPr id="2063" name="TextBox 79"/>
          <p:cNvSpPr txBox="1">
            <a:spLocks noChangeArrowheads="1"/>
          </p:cNvSpPr>
          <p:nvPr/>
        </p:nvSpPr>
        <p:spPr bwMode="auto">
          <a:xfrm>
            <a:off x="9294230" y="1496219"/>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Carbon Dioxide</a:t>
            </a:r>
          </a:p>
        </p:txBody>
      </p:sp>
      <p:sp>
        <p:nvSpPr>
          <p:cNvPr id="2064" name="TextBox 79"/>
          <p:cNvSpPr txBox="1">
            <a:spLocks noChangeArrowheads="1"/>
          </p:cNvSpPr>
          <p:nvPr/>
        </p:nvSpPr>
        <p:spPr bwMode="auto">
          <a:xfrm>
            <a:off x="1526293" y="1488281"/>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pH</a:t>
            </a:r>
          </a:p>
        </p:txBody>
      </p:sp>
      <p:sp>
        <p:nvSpPr>
          <p:cNvPr id="2065" name="TextBox 79"/>
          <p:cNvSpPr txBox="1">
            <a:spLocks noChangeArrowheads="1"/>
          </p:cNvSpPr>
          <p:nvPr/>
        </p:nvSpPr>
        <p:spPr bwMode="auto">
          <a:xfrm>
            <a:off x="2271532" y="863600"/>
            <a:ext cx="7467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how various abiotic factors affect the distribution of life in aquatic systems</a:t>
            </a:r>
          </a:p>
        </p:txBody>
      </p:sp>
      <p:sp>
        <p:nvSpPr>
          <p:cNvPr id="2066" name="TextBox 79"/>
          <p:cNvSpPr txBox="1">
            <a:spLocks noChangeArrowheads="1"/>
          </p:cNvSpPr>
          <p:nvPr/>
        </p:nvSpPr>
        <p:spPr bwMode="auto">
          <a:xfrm>
            <a:off x="4800600" y="381000"/>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Chemical Factors </a:t>
            </a:r>
          </a:p>
        </p:txBody>
      </p:sp>
      <p:sp>
        <p:nvSpPr>
          <p:cNvPr id="2067" name="TextBox 79"/>
          <p:cNvSpPr txBox="1">
            <a:spLocks noChangeArrowheads="1"/>
          </p:cNvSpPr>
          <p:nvPr/>
        </p:nvSpPr>
        <p:spPr bwMode="auto">
          <a:xfrm>
            <a:off x="5489554" y="1498982"/>
            <a:ext cx="2286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Oxygen</a:t>
            </a:r>
          </a:p>
        </p:txBody>
      </p:sp>
      <p:sp>
        <p:nvSpPr>
          <p:cNvPr id="61" name="AutoShape 46"/>
          <p:cNvSpPr>
            <a:spLocks noChangeArrowheads="1"/>
          </p:cNvSpPr>
          <p:nvPr/>
        </p:nvSpPr>
        <p:spPr bwMode="auto">
          <a:xfrm>
            <a:off x="225183" y="3536950"/>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2" name="TextBox 79"/>
          <p:cNvSpPr txBox="1">
            <a:spLocks noChangeArrowheads="1"/>
          </p:cNvSpPr>
          <p:nvPr/>
        </p:nvSpPr>
        <p:spPr bwMode="auto">
          <a:xfrm>
            <a:off x="1575250" y="3573698"/>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Nitrogen</a:t>
            </a:r>
          </a:p>
        </p:txBody>
      </p:sp>
      <p:sp>
        <p:nvSpPr>
          <p:cNvPr id="63" name="Rectangle 56"/>
          <p:cNvSpPr>
            <a:spLocks noChangeArrowheads="1"/>
          </p:cNvSpPr>
          <p:nvPr/>
        </p:nvSpPr>
        <p:spPr bwMode="auto">
          <a:xfrm>
            <a:off x="631895" y="352251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64" name="AutoShape 47"/>
          <p:cNvSpPr>
            <a:spLocks noChangeArrowheads="1"/>
          </p:cNvSpPr>
          <p:nvPr/>
        </p:nvSpPr>
        <p:spPr bwMode="auto">
          <a:xfrm>
            <a:off x="252738" y="361148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5" name="AutoShape 46"/>
          <p:cNvSpPr>
            <a:spLocks noChangeArrowheads="1"/>
          </p:cNvSpPr>
          <p:nvPr/>
        </p:nvSpPr>
        <p:spPr bwMode="auto">
          <a:xfrm>
            <a:off x="4157080" y="3536448"/>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6" name="AutoShape 46"/>
          <p:cNvSpPr>
            <a:spLocks noChangeArrowheads="1"/>
          </p:cNvSpPr>
          <p:nvPr/>
        </p:nvSpPr>
        <p:spPr bwMode="auto">
          <a:xfrm>
            <a:off x="8150046" y="3536447"/>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7" name="AutoShape 47"/>
          <p:cNvSpPr>
            <a:spLocks noChangeArrowheads="1"/>
          </p:cNvSpPr>
          <p:nvPr/>
        </p:nvSpPr>
        <p:spPr bwMode="auto">
          <a:xfrm>
            <a:off x="4233912" y="357981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8" name="AutoShape 47"/>
          <p:cNvSpPr>
            <a:spLocks noChangeArrowheads="1"/>
          </p:cNvSpPr>
          <p:nvPr/>
        </p:nvSpPr>
        <p:spPr bwMode="auto">
          <a:xfrm>
            <a:off x="8272634" y="359554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9" name="Rectangle 56"/>
          <p:cNvSpPr>
            <a:spLocks noChangeArrowheads="1"/>
          </p:cNvSpPr>
          <p:nvPr/>
        </p:nvSpPr>
        <p:spPr bwMode="auto">
          <a:xfrm>
            <a:off x="4609969" y="350678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70" name="Rectangle 56"/>
          <p:cNvSpPr>
            <a:spLocks noChangeArrowheads="1"/>
          </p:cNvSpPr>
          <p:nvPr/>
        </p:nvSpPr>
        <p:spPr bwMode="auto">
          <a:xfrm>
            <a:off x="8653525" y="352186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72" name="TextBox 79"/>
          <p:cNvSpPr txBox="1">
            <a:spLocks noChangeArrowheads="1"/>
          </p:cNvSpPr>
          <p:nvPr/>
        </p:nvSpPr>
        <p:spPr bwMode="auto">
          <a:xfrm>
            <a:off x="5568216" y="3596528"/>
            <a:ext cx="194016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Phosphorus</a:t>
            </a:r>
          </a:p>
        </p:txBody>
      </p:sp>
      <p:sp>
        <p:nvSpPr>
          <p:cNvPr id="73" name="TextBox 79"/>
          <p:cNvSpPr txBox="1">
            <a:spLocks noChangeArrowheads="1"/>
          </p:cNvSpPr>
          <p:nvPr/>
        </p:nvSpPr>
        <p:spPr bwMode="auto">
          <a:xfrm>
            <a:off x="9715216" y="3568890"/>
            <a:ext cx="194016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Salinity </a:t>
            </a:r>
          </a:p>
        </p:txBody>
      </p:sp>
      <p:pic>
        <p:nvPicPr>
          <p:cNvPr id="2" name="Picture 1"/>
          <p:cNvPicPr>
            <a:picLocks noChangeAspect="1"/>
          </p:cNvPicPr>
          <p:nvPr/>
        </p:nvPicPr>
        <p:blipFill>
          <a:blip r:embed="rId2"/>
          <a:stretch>
            <a:fillRect/>
          </a:stretch>
        </p:blipFill>
        <p:spPr>
          <a:xfrm>
            <a:off x="794729" y="1984374"/>
            <a:ext cx="3120379" cy="1414463"/>
          </a:xfrm>
          <a:prstGeom prst="rect">
            <a:avLst/>
          </a:prstGeom>
        </p:spPr>
      </p:pic>
      <p:pic>
        <p:nvPicPr>
          <p:cNvPr id="3" name="Picture 2"/>
          <p:cNvPicPr>
            <a:picLocks noChangeAspect="1"/>
          </p:cNvPicPr>
          <p:nvPr/>
        </p:nvPicPr>
        <p:blipFill>
          <a:blip r:embed="rId3"/>
          <a:stretch>
            <a:fillRect/>
          </a:stretch>
        </p:blipFill>
        <p:spPr>
          <a:xfrm>
            <a:off x="4804681" y="1960116"/>
            <a:ext cx="3143250" cy="1485599"/>
          </a:xfrm>
          <a:prstGeom prst="rect">
            <a:avLst/>
          </a:prstGeom>
        </p:spPr>
      </p:pic>
      <p:sp>
        <p:nvSpPr>
          <p:cNvPr id="76" name="TextBox 80"/>
          <p:cNvSpPr txBox="1">
            <a:spLocks noChangeArrowheads="1"/>
          </p:cNvSpPr>
          <p:nvPr/>
        </p:nvSpPr>
        <p:spPr bwMode="auto">
          <a:xfrm>
            <a:off x="4185207" y="4220415"/>
            <a:ext cx="361227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1. Source= runoff of fertilizers, detergents, animal waste, and sewage</a:t>
            </a:r>
          </a:p>
          <a:p>
            <a:pPr>
              <a:spcBef>
                <a:spcPct val="0"/>
              </a:spcBef>
              <a:buFontTx/>
              <a:buNone/>
            </a:pPr>
            <a:r>
              <a:rPr lang="en-US" altLang="en-US" sz="1200" dirty="0">
                <a:latin typeface="Maiandra GD" panose="020E0502030308020204" pitchFamily="34" charset="0"/>
              </a:rPr>
              <a:t>2.  Required for plant growth</a:t>
            </a:r>
          </a:p>
          <a:p>
            <a:pPr>
              <a:spcBef>
                <a:spcPct val="0"/>
              </a:spcBef>
              <a:buNone/>
            </a:pPr>
            <a:r>
              <a:rPr lang="en-US" altLang="en-US" sz="1200" dirty="0">
                <a:latin typeface="Maiandra GD" panose="020E0502030308020204" pitchFamily="34" charset="0"/>
              </a:rPr>
              <a:t>3. Too much can cause artificial Eutrophication</a:t>
            </a:r>
          </a:p>
          <a:p>
            <a:pPr>
              <a:spcBef>
                <a:spcPct val="0"/>
              </a:spcBef>
              <a:buFontTx/>
              <a:buNone/>
            </a:pPr>
            <a:endParaRPr lang="en-US" altLang="en-US" sz="1200" dirty="0">
              <a:latin typeface="Maiandra GD" panose="020E0502030308020204" pitchFamily="34" charset="0"/>
            </a:endParaRPr>
          </a:p>
        </p:txBody>
      </p:sp>
    </p:spTree>
    <p:extLst>
      <p:ext uri="{BB962C8B-B14F-4D97-AF65-F5344CB8AC3E}">
        <p14:creationId xmlns:p14="http://schemas.microsoft.com/office/powerpoint/2010/main" val="229602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167425" y="209550"/>
            <a:ext cx="11739289" cy="6184900"/>
            <a:chOff x="428" y="140"/>
            <a:chExt cx="4878" cy="3896"/>
          </a:xfrm>
        </p:grpSpPr>
        <p:sp>
          <p:nvSpPr>
            <p:cNvPr id="2068"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69"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70" name="AutoShape 5"/>
            <p:cNvSpPr>
              <a:spLocks noChangeArrowheads="1"/>
            </p:cNvSpPr>
            <p:nvPr/>
          </p:nvSpPr>
          <p:spPr bwMode="auto">
            <a:xfrm>
              <a:off x="2036" y="164"/>
              <a:ext cx="1536" cy="312"/>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400" b="1">
                <a:latin typeface="Maiandra GD" panose="020E0502030308020204" pitchFamily="34" charset="0"/>
              </a:endParaRPr>
            </a:p>
          </p:txBody>
        </p:sp>
        <p:grpSp>
          <p:nvGrpSpPr>
            <p:cNvPr id="2071" name="Group 6"/>
            <p:cNvGrpSpPr>
              <a:grpSpLocks/>
            </p:cNvGrpSpPr>
            <p:nvPr/>
          </p:nvGrpSpPr>
          <p:grpSpPr bwMode="auto">
            <a:xfrm>
              <a:off x="428" y="1340"/>
              <a:ext cx="1544" cy="2055"/>
              <a:chOff x="428" y="1340"/>
              <a:chExt cx="1544" cy="2055"/>
            </a:xfrm>
          </p:grpSpPr>
          <p:sp>
            <p:nvSpPr>
              <p:cNvPr id="2107" name="AutoShape 8"/>
              <p:cNvSpPr>
                <a:spLocks noChangeArrowheads="1"/>
              </p:cNvSpPr>
              <p:nvPr/>
            </p:nvSpPr>
            <p:spPr bwMode="auto">
              <a:xfrm>
                <a:off x="428" y="1340"/>
                <a:ext cx="1536" cy="74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105" name="AutoShape 14"/>
              <p:cNvSpPr>
                <a:spLocks noChangeArrowheads="1"/>
              </p:cNvSpPr>
              <p:nvPr/>
            </p:nvSpPr>
            <p:spPr bwMode="auto">
              <a:xfrm>
                <a:off x="436" y="2591"/>
                <a:ext cx="1536" cy="80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2" name="Group 19"/>
            <p:cNvGrpSpPr>
              <a:grpSpLocks/>
            </p:cNvGrpSpPr>
            <p:nvPr/>
          </p:nvGrpSpPr>
          <p:grpSpPr bwMode="auto">
            <a:xfrm>
              <a:off x="2060" y="1340"/>
              <a:ext cx="1557" cy="2068"/>
              <a:chOff x="2060" y="1340"/>
              <a:chExt cx="1557" cy="2068"/>
            </a:xfrm>
          </p:grpSpPr>
          <p:sp>
            <p:nvSpPr>
              <p:cNvPr id="2101" name="AutoShape 21"/>
              <p:cNvSpPr>
                <a:spLocks noChangeArrowheads="1"/>
              </p:cNvSpPr>
              <p:nvPr/>
            </p:nvSpPr>
            <p:spPr bwMode="auto">
              <a:xfrm>
                <a:off x="2060" y="1340"/>
                <a:ext cx="1536" cy="779"/>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9" name="AutoShape 27"/>
              <p:cNvSpPr>
                <a:spLocks noChangeArrowheads="1"/>
              </p:cNvSpPr>
              <p:nvPr/>
            </p:nvSpPr>
            <p:spPr bwMode="auto">
              <a:xfrm>
                <a:off x="2081" y="2591"/>
                <a:ext cx="1536" cy="81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3" name="Group 32"/>
            <p:cNvGrpSpPr>
              <a:grpSpLocks/>
            </p:cNvGrpSpPr>
            <p:nvPr/>
          </p:nvGrpSpPr>
          <p:grpSpPr bwMode="auto">
            <a:xfrm>
              <a:off x="3727" y="1340"/>
              <a:ext cx="1549" cy="2068"/>
              <a:chOff x="3727" y="1340"/>
              <a:chExt cx="1549" cy="2068"/>
            </a:xfrm>
          </p:grpSpPr>
          <p:sp>
            <p:nvSpPr>
              <p:cNvPr id="2095" name="AutoShape 34"/>
              <p:cNvSpPr>
                <a:spLocks noChangeArrowheads="1"/>
              </p:cNvSpPr>
              <p:nvPr/>
            </p:nvSpPr>
            <p:spPr bwMode="auto">
              <a:xfrm>
                <a:off x="3740" y="1340"/>
                <a:ext cx="1536" cy="768"/>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3" name="AutoShape 40"/>
              <p:cNvSpPr>
                <a:spLocks noChangeArrowheads="1"/>
              </p:cNvSpPr>
              <p:nvPr/>
            </p:nvSpPr>
            <p:spPr bwMode="auto">
              <a:xfrm>
                <a:off x="3727" y="2201"/>
                <a:ext cx="1536" cy="120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4" name="Group 45"/>
            <p:cNvGrpSpPr>
              <a:grpSpLocks/>
            </p:cNvGrpSpPr>
            <p:nvPr/>
          </p:nvGrpSpPr>
          <p:grpSpPr bwMode="auto">
            <a:xfrm>
              <a:off x="436" y="914"/>
              <a:ext cx="1536" cy="282"/>
              <a:chOff x="436" y="914"/>
              <a:chExt cx="1536" cy="282"/>
            </a:xfrm>
          </p:grpSpPr>
          <p:sp>
            <p:nvSpPr>
              <p:cNvPr id="2089" name="AutoShape 46"/>
              <p:cNvSpPr>
                <a:spLocks noChangeArrowheads="1"/>
              </p:cNvSpPr>
              <p:nvPr/>
            </p:nvSpPr>
            <p:spPr bwMode="auto">
              <a:xfrm>
                <a:off x="436"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90"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5" name="Group 48"/>
            <p:cNvGrpSpPr>
              <a:grpSpLocks/>
            </p:cNvGrpSpPr>
            <p:nvPr/>
          </p:nvGrpSpPr>
          <p:grpSpPr bwMode="auto">
            <a:xfrm>
              <a:off x="2073" y="914"/>
              <a:ext cx="1536" cy="282"/>
              <a:chOff x="2073" y="914"/>
              <a:chExt cx="1536" cy="282"/>
            </a:xfrm>
          </p:grpSpPr>
          <p:sp>
            <p:nvSpPr>
              <p:cNvPr id="2087" name="AutoShape 49"/>
              <p:cNvSpPr>
                <a:spLocks noChangeArrowheads="1"/>
              </p:cNvSpPr>
              <p:nvPr/>
            </p:nvSpPr>
            <p:spPr bwMode="auto">
              <a:xfrm>
                <a:off x="2073"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8"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2076" name="Group 51"/>
            <p:cNvGrpSpPr>
              <a:grpSpLocks/>
            </p:cNvGrpSpPr>
            <p:nvPr/>
          </p:nvGrpSpPr>
          <p:grpSpPr bwMode="auto">
            <a:xfrm>
              <a:off x="3711" y="914"/>
              <a:ext cx="1536" cy="282"/>
              <a:chOff x="3711" y="914"/>
              <a:chExt cx="1536" cy="282"/>
            </a:xfrm>
          </p:grpSpPr>
          <p:sp>
            <p:nvSpPr>
              <p:cNvPr id="2085" name="AutoShape 52"/>
              <p:cNvSpPr>
                <a:spLocks noChangeArrowheads="1"/>
              </p:cNvSpPr>
              <p:nvPr/>
            </p:nvSpPr>
            <p:spPr bwMode="auto">
              <a:xfrm>
                <a:off x="3711" y="914"/>
                <a:ext cx="1536" cy="2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086"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2077" name="Rectangle 54"/>
            <p:cNvSpPr>
              <a:spLocks noChangeArrowheads="1"/>
            </p:cNvSpPr>
            <p:nvPr/>
          </p:nvSpPr>
          <p:spPr bwMode="auto">
            <a:xfrm>
              <a:off x="499" y="178"/>
              <a:ext cx="15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a:latin typeface="Arial" panose="020B0604020202020204" pitchFamily="34" charset="0"/>
                </a:rPr>
                <a:t>The FRAME Routine</a:t>
              </a:r>
            </a:p>
          </p:txBody>
        </p:sp>
        <p:sp>
          <p:nvSpPr>
            <p:cNvPr id="2078" name="Rectangle 55"/>
            <p:cNvSpPr>
              <a:spLocks noChangeArrowheads="1"/>
            </p:cNvSpPr>
            <p:nvPr/>
          </p:nvSpPr>
          <p:spPr bwMode="auto">
            <a:xfrm>
              <a:off x="2543" y="140"/>
              <a:ext cx="49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Key Topic</a:t>
              </a:r>
            </a:p>
          </p:txBody>
        </p:sp>
        <p:sp>
          <p:nvSpPr>
            <p:cNvPr id="2079" name="Rectangle 56"/>
            <p:cNvSpPr>
              <a:spLocks noChangeArrowheads="1"/>
            </p:cNvSpPr>
            <p:nvPr/>
          </p:nvSpPr>
          <p:spPr bwMode="auto">
            <a:xfrm>
              <a:off x="621"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2080" name="Rectangle 57"/>
            <p:cNvSpPr>
              <a:spLocks noChangeArrowheads="1"/>
            </p:cNvSpPr>
            <p:nvPr/>
          </p:nvSpPr>
          <p:spPr bwMode="auto">
            <a:xfrm>
              <a:off x="3545" y="403"/>
              <a:ext cx="50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dirty="0">
                  <a:latin typeface="Arial" panose="020B0604020202020204" pitchFamily="34" charset="0"/>
                </a:rPr>
                <a:t>is about…</a:t>
              </a:r>
            </a:p>
          </p:txBody>
        </p:sp>
        <p:sp>
          <p:nvSpPr>
            <p:cNvPr id="2081" name="Rectangle 58"/>
            <p:cNvSpPr>
              <a:spLocks noChangeArrowheads="1"/>
            </p:cNvSpPr>
            <p:nvPr/>
          </p:nvSpPr>
          <p:spPr bwMode="auto">
            <a:xfrm>
              <a:off x="1359" y="3430"/>
              <a:ext cx="30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So What? (What’s important to understand about this?)</a:t>
              </a:r>
            </a:p>
          </p:txBody>
        </p:sp>
        <p:sp>
          <p:nvSpPr>
            <p:cNvPr id="2083" name="Rectangle 60"/>
            <p:cNvSpPr>
              <a:spLocks noChangeArrowheads="1"/>
            </p:cNvSpPr>
            <p:nvPr/>
          </p:nvSpPr>
          <p:spPr bwMode="auto">
            <a:xfrm>
              <a:off x="2257"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2084" name="Rectangle 63"/>
            <p:cNvSpPr>
              <a:spLocks noChangeArrowheads="1"/>
            </p:cNvSpPr>
            <p:nvPr/>
          </p:nvSpPr>
          <p:spPr bwMode="auto">
            <a:xfrm>
              <a:off x="3893" y="884"/>
              <a:ext cx="5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grpSp>
      <p:sp>
        <p:nvSpPr>
          <p:cNvPr id="2052" name="TextBox 79"/>
          <p:cNvSpPr txBox="1">
            <a:spLocks noChangeArrowheads="1"/>
          </p:cNvSpPr>
          <p:nvPr/>
        </p:nvSpPr>
        <p:spPr bwMode="auto">
          <a:xfrm>
            <a:off x="252737" y="5791200"/>
            <a:ext cx="1158177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None/>
            </a:pPr>
            <a:r>
              <a:rPr lang="en-US" altLang="en-US" sz="1600" dirty="0">
                <a:latin typeface="Maiandra GD" panose="020E0502030308020204" pitchFamily="34" charset="0"/>
              </a:rPr>
              <a:t>Aquatic species (plants and animals) live in different locations in the world and within bodies of water due to factors like water temperature, available sunlight, proximity to land, underwater topography, latitude, etc.   </a:t>
            </a:r>
          </a:p>
          <a:p>
            <a:pPr>
              <a:spcBef>
                <a:spcPct val="0"/>
              </a:spcBef>
              <a:buFontTx/>
              <a:buNone/>
            </a:pPr>
            <a:endParaRPr lang="en-US" altLang="en-US" sz="1600" dirty="0">
              <a:latin typeface="Maiandra GD" panose="020E0502030308020204" pitchFamily="34" charset="0"/>
            </a:endParaRPr>
          </a:p>
        </p:txBody>
      </p:sp>
      <p:sp>
        <p:nvSpPr>
          <p:cNvPr id="2053" name="TextBox 80"/>
          <p:cNvSpPr txBox="1">
            <a:spLocks noChangeArrowheads="1"/>
          </p:cNvSpPr>
          <p:nvPr/>
        </p:nvSpPr>
        <p:spPr bwMode="auto">
          <a:xfrm>
            <a:off x="4143668" y="4160044"/>
            <a:ext cx="3698335" cy="1003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buNone/>
            </a:pPr>
            <a:r>
              <a:rPr lang="en-US" sz="1400" dirty="0">
                <a:latin typeface="Maiandra GD" panose="020E0502030308020204" pitchFamily="34" charset="0"/>
              </a:rPr>
              <a:t>1.Rivers move materials from land to water</a:t>
            </a:r>
          </a:p>
          <a:p>
            <a:pPr lvl="1"/>
            <a:r>
              <a:rPr lang="en-US" sz="1200" dirty="0">
                <a:latin typeface="Maiandra GD" panose="020E0502030308020204" pitchFamily="34" charset="0"/>
              </a:rPr>
              <a:t>Nutrients, Sediment, &amp; pollution</a:t>
            </a:r>
          </a:p>
          <a:p>
            <a:pPr>
              <a:buNone/>
            </a:pPr>
            <a:r>
              <a:rPr lang="en-US" sz="1400" dirty="0">
                <a:latin typeface="Maiandra GD" panose="020E0502030308020204" pitchFamily="34" charset="0"/>
              </a:rPr>
              <a:t>2.Human activities are concentrated closest to land</a:t>
            </a:r>
          </a:p>
        </p:txBody>
      </p:sp>
      <p:sp>
        <p:nvSpPr>
          <p:cNvPr id="2059" name="TextBox 80"/>
          <p:cNvSpPr txBox="1">
            <a:spLocks noChangeArrowheads="1"/>
          </p:cNvSpPr>
          <p:nvPr/>
        </p:nvSpPr>
        <p:spPr bwMode="auto">
          <a:xfrm>
            <a:off x="225183" y="2209800"/>
            <a:ext cx="369650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1. Affects amount of gasses dissolved in water</a:t>
            </a:r>
          </a:p>
          <a:p>
            <a:pPr>
              <a:spcBef>
                <a:spcPct val="0"/>
              </a:spcBef>
              <a:buFontTx/>
              <a:buNone/>
            </a:pPr>
            <a:r>
              <a:rPr lang="en-US" altLang="en-US" sz="1200" dirty="0">
                <a:latin typeface="Maiandra GD" panose="020E0502030308020204" pitchFamily="34" charset="0"/>
              </a:rPr>
              <a:t>2. Colder=more gasses (oxygen/carbon dioxide)</a:t>
            </a:r>
          </a:p>
          <a:p>
            <a:pPr>
              <a:spcBef>
                <a:spcPct val="0"/>
              </a:spcBef>
              <a:buFontTx/>
              <a:buNone/>
            </a:pPr>
            <a:r>
              <a:rPr lang="en-US" altLang="en-US" sz="1200" dirty="0">
                <a:latin typeface="Maiandra GD" panose="020E0502030308020204" pitchFamily="34" charset="0"/>
              </a:rPr>
              <a:t>3. As oceans get warmer: Can’t hold as much oxygen they release Carbon dioxide into the atmosphere</a:t>
            </a:r>
          </a:p>
        </p:txBody>
      </p:sp>
      <p:sp>
        <p:nvSpPr>
          <p:cNvPr id="2060" name="TextBox 80"/>
          <p:cNvSpPr txBox="1">
            <a:spLocks noChangeArrowheads="1"/>
          </p:cNvSpPr>
          <p:nvPr/>
        </p:nvSpPr>
        <p:spPr bwMode="auto">
          <a:xfrm>
            <a:off x="4421439" y="2224881"/>
            <a:ext cx="324621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marL="228600" indent="-228600">
              <a:buFont typeface="+mj-lt"/>
              <a:buAutoNum type="arabicPeriod"/>
            </a:pPr>
            <a:r>
              <a:rPr lang="en-US" sz="1200" dirty="0">
                <a:latin typeface="Maiandra GD" panose="020E0502030308020204" pitchFamily="34" charset="0"/>
              </a:rPr>
              <a:t>Areas closest to the equator Receive greatest amount of sunlight</a:t>
            </a:r>
          </a:p>
          <a:p>
            <a:pPr lvl="1"/>
            <a:r>
              <a:rPr lang="en-US" sz="1200" dirty="0">
                <a:latin typeface="Maiandra GD" panose="020E0502030308020204" pitchFamily="34" charset="0"/>
              </a:rPr>
              <a:t>warmer</a:t>
            </a:r>
          </a:p>
          <a:p>
            <a:pPr lvl="1"/>
            <a:r>
              <a:rPr lang="en-US" sz="1200" dirty="0">
                <a:latin typeface="Maiandra GD" panose="020E0502030308020204" pitchFamily="34" charset="0"/>
              </a:rPr>
              <a:t>High biodiversity</a:t>
            </a:r>
            <a:endParaRPr lang="en-US" altLang="en-US" sz="600" dirty="0">
              <a:latin typeface="Maiandra GD" panose="020E0502030308020204" pitchFamily="34" charset="0"/>
            </a:endParaRPr>
          </a:p>
        </p:txBody>
      </p:sp>
      <p:sp>
        <p:nvSpPr>
          <p:cNvPr id="2061" name="TextBox 80"/>
          <p:cNvSpPr txBox="1">
            <a:spLocks noChangeArrowheads="1"/>
          </p:cNvSpPr>
          <p:nvPr/>
        </p:nvSpPr>
        <p:spPr bwMode="auto">
          <a:xfrm>
            <a:off x="8218061" y="2132946"/>
            <a:ext cx="364425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marL="228600" indent="-228600">
              <a:spcBef>
                <a:spcPct val="0"/>
              </a:spcBef>
              <a:buFontTx/>
              <a:buAutoNum type="arabicPeriod"/>
            </a:pPr>
            <a:r>
              <a:rPr lang="en-US" altLang="en-US" sz="1200" dirty="0">
                <a:latin typeface="Maiandra GD" panose="020E0502030308020204" pitchFamily="34" charset="0"/>
              </a:rPr>
              <a:t>Photic zone=depth of sunlight penetrating water</a:t>
            </a:r>
          </a:p>
          <a:p>
            <a:pPr>
              <a:spcBef>
                <a:spcPct val="0"/>
              </a:spcBef>
              <a:buNone/>
            </a:pPr>
            <a:r>
              <a:rPr lang="en-US" altLang="en-US" sz="1200" dirty="0">
                <a:latin typeface="Maiandra GD" panose="020E0502030308020204" pitchFamily="34" charset="0"/>
              </a:rPr>
              <a:t>(Higher biodiversity closer to the surface)</a:t>
            </a:r>
          </a:p>
          <a:p>
            <a:pPr>
              <a:spcBef>
                <a:spcPct val="0"/>
              </a:spcBef>
              <a:buNone/>
            </a:pPr>
            <a:endParaRPr lang="en-US" altLang="en-US" sz="1200" dirty="0">
              <a:latin typeface="Maiandra GD" panose="020E0502030308020204" pitchFamily="34" charset="0"/>
            </a:endParaRPr>
          </a:p>
          <a:p>
            <a:pPr>
              <a:spcBef>
                <a:spcPct val="0"/>
              </a:spcBef>
              <a:buFontTx/>
              <a:buNone/>
            </a:pPr>
            <a:r>
              <a:rPr lang="en-US" altLang="en-US" sz="1200" dirty="0">
                <a:latin typeface="Maiandra GD" panose="020E0502030308020204" pitchFamily="34" charset="0"/>
              </a:rPr>
              <a:t>2. Pressure increases with depth</a:t>
            </a:r>
          </a:p>
        </p:txBody>
      </p:sp>
      <p:sp>
        <p:nvSpPr>
          <p:cNvPr id="2062" name="TextBox 80"/>
          <p:cNvSpPr txBox="1">
            <a:spLocks noChangeArrowheads="1"/>
          </p:cNvSpPr>
          <p:nvPr/>
        </p:nvSpPr>
        <p:spPr bwMode="auto">
          <a:xfrm>
            <a:off x="348120" y="4128998"/>
            <a:ext cx="353506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dirty="0">
                <a:latin typeface="Maiandra GD" panose="020E0502030308020204" pitchFamily="34" charset="0"/>
              </a:rPr>
              <a:t>1. Can impact ocean currents</a:t>
            </a:r>
          </a:p>
          <a:p>
            <a:pPr>
              <a:spcBef>
                <a:spcPct val="0"/>
              </a:spcBef>
              <a:buFontTx/>
              <a:buNone/>
            </a:pPr>
            <a:endParaRPr lang="en-US" altLang="en-US" sz="1200" dirty="0">
              <a:latin typeface="Maiandra GD" panose="020E0502030308020204" pitchFamily="34" charset="0"/>
            </a:endParaRPr>
          </a:p>
          <a:p>
            <a:pPr>
              <a:spcBef>
                <a:spcPct val="0"/>
              </a:spcBef>
              <a:buFontTx/>
              <a:buNone/>
            </a:pPr>
            <a:r>
              <a:rPr lang="en-US" altLang="en-US" sz="1200" dirty="0">
                <a:latin typeface="Maiandra GD" panose="020E0502030308020204" pitchFamily="34" charset="0"/>
              </a:rPr>
              <a:t>2. Can impact availability of nutrients (upwelling)</a:t>
            </a:r>
          </a:p>
          <a:p>
            <a:pPr>
              <a:spcBef>
                <a:spcPct val="0"/>
              </a:spcBef>
              <a:buFontTx/>
              <a:buNone/>
            </a:pPr>
            <a:endParaRPr lang="en-US" altLang="en-US" sz="1200" dirty="0">
              <a:latin typeface="Maiandra GD" panose="020E0502030308020204" pitchFamily="34" charset="0"/>
            </a:endParaRPr>
          </a:p>
          <a:p>
            <a:pPr>
              <a:spcBef>
                <a:spcPct val="0"/>
              </a:spcBef>
              <a:buFontTx/>
              <a:buNone/>
            </a:pPr>
            <a:r>
              <a:rPr lang="en-US" altLang="en-US" sz="1200" dirty="0">
                <a:latin typeface="Maiandra GD" panose="020E0502030308020204" pitchFamily="34" charset="0"/>
              </a:rPr>
              <a:t>3. Can impact temperature (deep sea thermal vents)</a:t>
            </a:r>
          </a:p>
        </p:txBody>
      </p:sp>
      <p:sp>
        <p:nvSpPr>
          <p:cNvPr id="2063" name="TextBox 79"/>
          <p:cNvSpPr txBox="1">
            <a:spLocks noChangeArrowheads="1"/>
          </p:cNvSpPr>
          <p:nvPr/>
        </p:nvSpPr>
        <p:spPr bwMode="auto">
          <a:xfrm>
            <a:off x="1603816" y="1510651"/>
            <a:ext cx="19604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Temperature</a:t>
            </a:r>
          </a:p>
        </p:txBody>
      </p:sp>
      <p:sp>
        <p:nvSpPr>
          <p:cNvPr id="2064" name="TextBox 79"/>
          <p:cNvSpPr txBox="1">
            <a:spLocks noChangeArrowheads="1"/>
          </p:cNvSpPr>
          <p:nvPr/>
        </p:nvSpPr>
        <p:spPr bwMode="auto">
          <a:xfrm>
            <a:off x="9444251" y="1493043"/>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Water Depth</a:t>
            </a:r>
          </a:p>
        </p:txBody>
      </p:sp>
      <p:sp>
        <p:nvSpPr>
          <p:cNvPr id="2065" name="TextBox 79"/>
          <p:cNvSpPr txBox="1">
            <a:spLocks noChangeArrowheads="1"/>
          </p:cNvSpPr>
          <p:nvPr/>
        </p:nvSpPr>
        <p:spPr bwMode="auto">
          <a:xfrm>
            <a:off x="2271532" y="863600"/>
            <a:ext cx="7467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how various abiotic factors affect the distribution of life in aquatic systems</a:t>
            </a:r>
          </a:p>
        </p:txBody>
      </p:sp>
      <p:sp>
        <p:nvSpPr>
          <p:cNvPr id="2066" name="TextBox 79"/>
          <p:cNvSpPr txBox="1">
            <a:spLocks noChangeArrowheads="1"/>
          </p:cNvSpPr>
          <p:nvPr/>
        </p:nvSpPr>
        <p:spPr bwMode="auto">
          <a:xfrm>
            <a:off x="4800600" y="381000"/>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Physical Factors </a:t>
            </a:r>
          </a:p>
        </p:txBody>
      </p:sp>
      <p:sp>
        <p:nvSpPr>
          <p:cNvPr id="2067" name="TextBox 79"/>
          <p:cNvSpPr txBox="1">
            <a:spLocks noChangeArrowheads="1"/>
          </p:cNvSpPr>
          <p:nvPr/>
        </p:nvSpPr>
        <p:spPr bwMode="auto">
          <a:xfrm>
            <a:off x="5489554" y="1498982"/>
            <a:ext cx="2286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Latitude</a:t>
            </a:r>
          </a:p>
        </p:txBody>
      </p:sp>
      <p:sp>
        <p:nvSpPr>
          <p:cNvPr id="61" name="AutoShape 46"/>
          <p:cNvSpPr>
            <a:spLocks noChangeArrowheads="1"/>
          </p:cNvSpPr>
          <p:nvPr/>
        </p:nvSpPr>
        <p:spPr bwMode="auto">
          <a:xfrm>
            <a:off x="225183" y="3536950"/>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2" name="TextBox 79"/>
          <p:cNvSpPr txBox="1">
            <a:spLocks noChangeArrowheads="1"/>
          </p:cNvSpPr>
          <p:nvPr/>
        </p:nvSpPr>
        <p:spPr bwMode="auto">
          <a:xfrm>
            <a:off x="1523600" y="3573698"/>
            <a:ext cx="24138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Underwater Topography</a:t>
            </a:r>
          </a:p>
        </p:txBody>
      </p:sp>
      <p:sp>
        <p:nvSpPr>
          <p:cNvPr id="63" name="Rectangle 56"/>
          <p:cNvSpPr>
            <a:spLocks noChangeArrowheads="1"/>
          </p:cNvSpPr>
          <p:nvPr/>
        </p:nvSpPr>
        <p:spPr bwMode="auto">
          <a:xfrm>
            <a:off x="631895" y="352251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64" name="AutoShape 47"/>
          <p:cNvSpPr>
            <a:spLocks noChangeArrowheads="1"/>
          </p:cNvSpPr>
          <p:nvPr/>
        </p:nvSpPr>
        <p:spPr bwMode="auto">
          <a:xfrm>
            <a:off x="252738" y="361148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5" name="AutoShape 46"/>
          <p:cNvSpPr>
            <a:spLocks noChangeArrowheads="1"/>
          </p:cNvSpPr>
          <p:nvPr/>
        </p:nvSpPr>
        <p:spPr bwMode="auto">
          <a:xfrm>
            <a:off x="4157080" y="3536448"/>
            <a:ext cx="3696504" cy="4476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7" name="AutoShape 47"/>
          <p:cNvSpPr>
            <a:spLocks noChangeArrowheads="1"/>
          </p:cNvSpPr>
          <p:nvPr/>
        </p:nvSpPr>
        <p:spPr bwMode="auto">
          <a:xfrm>
            <a:off x="4233912" y="3579813"/>
            <a:ext cx="413931" cy="128588"/>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9" name="Rectangle 56"/>
          <p:cNvSpPr>
            <a:spLocks noChangeArrowheads="1"/>
          </p:cNvSpPr>
          <p:nvPr/>
        </p:nvSpPr>
        <p:spPr bwMode="auto">
          <a:xfrm>
            <a:off x="4609969" y="3506788"/>
            <a:ext cx="1333244"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dirty="0">
                <a:latin typeface="Arial" panose="020B0604020202020204" pitchFamily="34" charset="0"/>
              </a:rPr>
              <a:t>Main idea</a:t>
            </a:r>
          </a:p>
        </p:txBody>
      </p:sp>
      <p:sp>
        <p:nvSpPr>
          <p:cNvPr id="72" name="TextBox 79"/>
          <p:cNvSpPr txBox="1">
            <a:spLocks noChangeArrowheads="1"/>
          </p:cNvSpPr>
          <p:nvPr/>
        </p:nvSpPr>
        <p:spPr bwMode="auto">
          <a:xfrm>
            <a:off x="5426018" y="3598863"/>
            <a:ext cx="194016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Proximity to Land</a:t>
            </a:r>
          </a:p>
        </p:txBody>
      </p:sp>
      <p:pic>
        <p:nvPicPr>
          <p:cNvPr id="1026" name="Picture 2" descr="Image result for ocean zon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0416" y="3406123"/>
            <a:ext cx="4261584" cy="2152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070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655</Words>
  <Application>Microsoft Office PowerPoint</Application>
  <PresentationFormat>Widescreen</PresentationFormat>
  <Paragraphs>109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Maiandra GD</vt:lpstr>
      <vt:lpstr>segoe_uiregular</vt:lpstr>
      <vt:lpstr>Times</vt:lpstr>
      <vt:lpstr>Office Theme</vt:lpstr>
      <vt:lpstr>PowerPoint Presentation</vt:lpstr>
      <vt:lpstr>PowerPoint Presentation</vt:lpstr>
      <vt:lpstr>PowerPoint Presentation</vt:lpstr>
      <vt:lpstr> Extend Understanding</vt:lpstr>
      <vt:lpstr>PowerPoint Presentation</vt:lpstr>
      <vt:lpstr>PowerPoint Presentation</vt:lpstr>
    </vt:vector>
  </TitlesOfParts>
  <Company>PCSB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Creneti Janice</dc:creator>
  <cp:lastModifiedBy>Schultz Fawnia</cp:lastModifiedBy>
  <cp:revision>13</cp:revision>
  <dcterms:created xsi:type="dcterms:W3CDTF">2015-03-12T13:29:08Z</dcterms:created>
  <dcterms:modified xsi:type="dcterms:W3CDTF">2021-01-25T21:03:55Z</dcterms:modified>
</cp:coreProperties>
</file>