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27" r:id="rId2"/>
    <p:sldId id="328" r:id="rId3"/>
    <p:sldId id="314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51" autoAdjust="0"/>
    <p:restoredTop sz="94660"/>
  </p:normalViewPr>
  <p:slideViewPr>
    <p:cSldViewPr snapToGrid="0">
      <p:cViewPr varScale="1">
        <p:scale>
          <a:sx n="90" d="100"/>
          <a:sy n="90" d="100"/>
        </p:scale>
        <p:origin x="11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6E5417-1B9E-4F3B-80D5-D34D8E85E82D}" type="datetime1">
              <a:rPr lang="en-US" smtClean="0">
                <a:solidFill>
                  <a:srgbClr val="000000"/>
                </a:solidFill>
              </a:rPr>
              <a:t>1/9/2021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B1A4B-6557-41C4-93F3-19AD109DCC9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753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98211B-4D83-45E1-B6B0-786225CB8F03}" type="datetime1">
              <a:rPr lang="en-US" smtClean="0">
                <a:solidFill>
                  <a:srgbClr val="000000"/>
                </a:solidFill>
              </a:rPr>
              <a:t>1/9/2021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6389B-58C9-4EC9-B8A2-6D1D0265E1D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882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FF6538-A913-4A24-A206-2FC3BD5E2FE3}" type="datetime1">
              <a:rPr lang="en-US" smtClean="0">
                <a:solidFill>
                  <a:srgbClr val="000000"/>
                </a:solidFill>
              </a:rPr>
              <a:t>1/9/2021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A3361-8057-47F6-A633-927E0F6A4FB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740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63CF8-432E-4395-BDDE-81B90E0FC486}" type="datetime1">
              <a:rPr lang="en-US" smtClean="0">
                <a:solidFill>
                  <a:srgbClr val="000000"/>
                </a:solidFill>
              </a:rPr>
              <a:t>1/9/2021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FF49F-9568-40CD-B06C-A54F91BDF5D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327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7EDFE-1720-402F-AA6B-AE03A1079649}" type="datetime1">
              <a:rPr lang="en-US" smtClean="0">
                <a:solidFill>
                  <a:srgbClr val="000000"/>
                </a:solidFill>
              </a:rPr>
              <a:t>1/9/2021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5FA4C-381A-4077-B39E-455422A8E1D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82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2824D-1464-4153-B381-1AD4EEC3EA14}" type="datetime1">
              <a:rPr lang="en-US" smtClean="0">
                <a:solidFill>
                  <a:srgbClr val="000000"/>
                </a:solidFill>
              </a:rPr>
              <a:t>1/9/2021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AF767-8C5D-4B09-BC6D-83CCB647904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25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D490A-FE5A-4BB8-8C31-011767705195}" type="datetime1">
              <a:rPr lang="en-US" smtClean="0">
                <a:solidFill>
                  <a:srgbClr val="000000"/>
                </a:solidFill>
              </a:rPr>
              <a:t>1/9/2021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97BCB-1C77-4105-A5B6-CD7C5DC958E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966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44294-1548-4A9B-AD0B-2EA0628FFD33}" type="datetime1">
              <a:rPr lang="en-US" smtClean="0">
                <a:solidFill>
                  <a:srgbClr val="000000"/>
                </a:solidFill>
              </a:rPr>
              <a:t>1/9/2021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204AB-6055-461A-AB0A-6731884503E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506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97D3BB-5685-43CC-8C41-BE3377111D30}" type="datetime1">
              <a:rPr lang="en-US" smtClean="0">
                <a:solidFill>
                  <a:srgbClr val="000000"/>
                </a:solidFill>
              </a:rPr>
              <a:t>1/9/2021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EFD11-947C-46BE-BABF-63511396A72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96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27FAF-ABB3-4EBB-AD5D-1E437DEE487A}" type="datetime1">
              <a:rPr lang="en-US" smtClean="0">
                <a:solidFill>
                  <a:srgbClr val="000000"/>
                </a:solidFill>
              </a:rPr>
              <a:t>1/9/2021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B22CC-31CF-4C04-B706-AF55A48D82E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670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E1BD0-B9D1-411C-A5B0-5C13300BADF9}" type="datetime1">
              <a:rPr lang="en-US" smtClean="0">
                <a:solidFill>
                  <a:srgbClr val="000000"/>
                </a:solidFill>
              </a:rPr>
              <a:t>1/9/2021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5E62C-74AA-43E8-A5E8-008D56FD726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761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5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1A1BC5-E440-4D97-AFF3-BF84CB829EE4}" type="datetime1">
              <a:rPr lang="en-US" smtClean="0">
                <a:solidFill>
                  <a:srgbClr val="000000"/>
                </a:solidFill>
              </a:rPr>
              <a:t>1/9/2021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5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5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F53D2A-D130-455D-9AC7-07166CFDC13F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850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338655" y="420624"/>
            <a:ext cx="8551909" cy="6170778"/>
            <a:chOff x="407" y="140"/>
            <a:chExt cx="4899" cy="4227"/>
          </a:xfrm>
        </p:grpSpPr>
        <p:sp>
          <p:nvSpPr>
            <p:cNvPr id="2068" name="AutoShape 3"/>
            <p:cNvSpPr>
              <a:spLocks noChangeArrowheads="1"/>
            </p:cNvSpPr>
            <p:nvPr/>
          </p:nvSpPr>
          <p:spPr bwMode="auto">
            <a:xfrm>
              <a:off x="438" y="420"/>
              <a:ext cx="4806" cy="432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69" name="AutoShape 4"/>
            <p:cNvSpPr>
              <a:spLocks noChangeArrowheads="1"/>
            </p:cNvSpPr>
            <p:nvPr/>
          </p:nvSpPr>
          <p:spPr bwMode="auto">
            <a:xfrm>
              <a:off x="428" y="3604"/>
              <a:ext cx="4878" cy="763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70" name="AutoShape 5"/>
            <p:cNvSpPr>
              <a:spLocks noChangeArrowheads="1"/>
            </p:cNvSpPr>
            <p:nvPr/>
          </p:nvSpPr>
          <p:spPr bwMode="auto">
            <a:xfrm>
              <a:off x="2036" y="164"/>
              <a:ext cx="1536" cy="31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050" b="1">
                <a:latin typeface="Maiandra GD" panose="020E0502030308020204" pitchFamily="34" charset="0"/>
              </a:endParaRPr>
            </a:p>
          </p:txBody>
        </p:sp>
        <p:grpSp>
          <p:nvGrpSpPr>
            <p:cNvPr id="2071" name="Group 6"/>
            <p:cNvGrpSpPr>
              <a:grpSpLocks/>
            </p:cNvGrpSpPr>
            <p:nvPr/>
          </p:nvGrpSpPr>
          <p:grpSpPr bwMode="auto">
            <a:xfrm>
              <a:off x="428" y="1340"/>
              <a:ext cx="2318" cy="2068"/>
              <a:chOff x="428" y="1340"/>
              <a:chExt cx="2318" cy="2068"/>
            </a:xfrm>
          </p:grpSpPr>
          <p:sp>
            <p:nvSpPr>
              <p:cNvPr id="2107" name="AutoShape 8"/>
              <p:cNvSpPr>
                <a:spLocks noChangeArrowheads="1"/>
              </p:cNvSpPr>
              <p:nvPr/>
            </p:nvSpPr>
            <p:spPr bwMode="auto">
              <a:xfrm>
                <a:off x="428" y="1340"/>
                <a:ext cx="2318" cy="628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105" name="AutoShape 14"/>
              <p:cNvSpPr>
                <a:spLocks noChangeArrowheads="1"/>
              </p:cNvSpPr>
              <p:nvPr/>
            </p:nvSpPr>
            <p:spPr bwMode="auto">
              <a:xfrm>
                <a:off x="436" y="2444"/>
                <a:ext cx="1150" cy="964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2101" name="AutoShape 21"/>
            <p:cNvSpPr>
              <a:spLocks noChangeArrowheads="1"/>
            </p:cNvSpPr>
            <p:nvPr/>
          </p:nvSpPr>
          <p:spPr bwMode="auto">
            <a:xfrm>
              <a:off x="2811" y="1340"/>
              <a:ext cx="2433" cy="673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2074" name="Group 45"/>
            <p:cNvGrpSpPr>
              <a:grpSpLocks/>
            </p:cNvGrpSpPr>
            <p:nvPr/>
          </p:nvGrpSpPr>
          <p:grpSpPr bwMode="auto">
            <a:xfrm>
              <a:off x="436" y="914"/>
              <a:ext cx="2310" cy="282"/>
              <a:chOff x="436" y="914"/>
              <a:chExt cx="2310" cy="282"/>
            </a:xfrm>
          </p:grpSpPr>
          <p:sp>
            <p:nvSpPr>
              <p:cNvPr id="2089" name="AutoShape 46"/>
              <p:cNvSpPr>
                <a:spLocks noChangeArrowheads="1"/>
              </p:cNvSpPr>
              <p:nvPr/>
            </p:nvSpPr>
            <p:spPr bwMode="auto">
              <a:xfrm>
                <a:off x="436" y="914"/>
                <a:ext cx="2310" cy="282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90" name="AutoShape 47"/>
              <p:cNvSpPr>
                <a:spLocks noChangeArrowheads="1"/>
              </p:cNvSpPr>
              <p:nvPr/>
            </p:nvSpPr>
            <p:spPr bwMode="auto">
              <a:xfrm>
                <a:off x="470" y="933"/>
                <a:ext cx="172" cy="81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2075" name="Group 48"/>
            <p:cNvGrpSpPr>
              <a:grpSpLocks/>
            </p:cNvGrpSpPr>
            <p:nvPr/>
          </p:nvGrpSpPr>
          <p:grpSpPr bwMode="auto">
            <a:xfrm>
              <a:off x="2811" y="914"/>
              <a:ext cx="2433" cy="282"/>
              <a:chOff x="2811" y="914"/>
              <a:chExt cx="2433" cy="282"/>
            </a:xfrm>
          </p:grpSpPr>
          <p:sp>
            <p:nvSpPr>
              <p:cNvPr id="2087" name="AutoShape 49"/>
              <p:cNvSpPr>
                <a:spLocks noChangeArrowheads="1"/>
              </p:cNvSpPr>
              <p:nvPr/>
            </p:nvSpPr>
            <p:spPr bwMode="auto">
              <a:xfrm>
                <a:off x="2811" y="914"/>
                <a:ext cx="2433" cy="282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88" name="AutoShape 50"/>
              <p:cNvSpPr>
                <a:spLocks noChangeArrowheads="1"/>
              </p:cNvSpPr>
              <p:nvPr/>
            </p:nvSpPr>
            <p:spPr bwMode="auto">
              <a:xfrm>
                <a:off x="2814" y="951"/>
                <a:ext cx="172" cy="81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2076" name="Group 51"/>
            <p:cNvGrpSpPr>
              <a:grpSpLocks/>
            </p:cNvGrpSpPr>
            <p:nvPr/>
          </p:nvGrpSpPr>
          <p:grpSpPr bwMode="auto">
            <a:xfrm>
              <a:off x="407" y="2049"/>
              <a:ext cx="4837" cy="282"/>
              <a:chOff x="407" y="2049"/>
              <a:chExt cx="4837" cy="282"/>
            </a:xfrm>
          </p:grpSpPr>
          <p:sp>
            <p:nvSpPr>
              <p:cNvPr id="2085" name="AutoShape 52"/>
              <p:cNvSpPr>
                <a:spLocks noChangeArrowheads="1"/>
              </p:cNvSpPr>
              <p:nvPr/>
            </p:nvSpPr>
            <p:spPr bwMode="auto">
              <a:xfrm>
                <a:off x="407" y="2049"/>
                <a:ext cx="4837" cy="282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86" name="AutoShape 53"/>
              <p:cNvSpPr>
                <a:spLocks noChangeArrowheads="1"/>
              </p:cNvSpPr>
              <p:nvPr/>
            </p:nvSpPr>
            <p:spPr bwMode="auto">
              <a:xfrm>
                <a:off x="469" y="2111"/>
                <a:ext cx="172" cy="81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2077" name="Rectangle 54"/>
            <p:cNvSpPr>
              <a:spLocks noChangeArrowheads="1"/>
            </p:cNvSpPr>
            <p:nvPr/>
          </p:nvSpPr>
          <p:spPr bwMode="auto">
            <a:xfrm>
              <a:off x="499" y="178"/>
              <a:ext cx="105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350" b="1">
                  <a:latin typeface="Arial" panose="020B0604020202020204" pitchFamily="34" charset="0"/>
                </a:rPr>
                <a:t>The FRAME Routine</a:t>
              </a:r>
            </a:p>
          </p:txBody>
        </p:sp>
        <p:sp>
          <p:nvSpPr>
            <p:cNvPr id="2078" name="Rectangle 55"/>
            <p:cNvSpPr>
              <a:spLocks noChangeArrowheads="1"/>
            </p:cNvSpPr>
            <p:nvPr/>
          </p:nvSpPr>
          <p:spPr bwMode="auto">
            <a:xfrm>
              <a:off x="2543" y="140"/>
              <a:ext cx="369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750" b="1">
                  <a:latin typeface="Arial" panose="020B0604020202020204" pitchFamily="34" charset="0"/>
                </a:rPr>
                <a:t>Key Topic</a:t>
              </a:r>
            </a:p>
          </p:txBody>
        </p:sp>
        <p:sp>
          <p:nvSpPr>
            <p:cNvPr id="2079" name="Rectangle 56"/>
            <p:cNvSpPr>
              <a:spLocks noChangeArrowheads="1"/>
            </p:cNvSpPr>
            <p:nvPr/>
          </p:nvSpPr>
          <p:spPr bwMode="auto">
            <a:xfrm>
              <a:off x="621" y="884"/>
              <a:ext cx="40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 b="1">
                  <a:latin typeface="Arial" panose="020B0604020202020204" pitchFamily="34" charset="0"/>
                </a:rPr>
                <a:t>Main idea</a:t>
              </a:r>
            </a:p>
          </p:txBody>
        </p:sp>
        <p:sp>
          <p:nvSpPr>
            <p:cNvPr id="2080" name="Rectangle 57"/>
            <p:cNvSpPr>
              <a:spLocks noChangeArrowheads="1"/>
            </p:cNvSpPr>
            <p:nvPr/>
          </p:nvSpPr>
          <p:spPr bwMode="auto">
            <a:xfrm>
              <a:off x="3545" y="403"/>
              <a:ext cx="37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750" b="1">
                  <a:latin typeface="Arial" panose="020B0604020202020204" pitchFamily="34" charset="0"/>
                </a:rPr>
                <a:t>is about…</a:t>
              </a:r>
            </a:p>
          </p:txBody>
        </p:sp>
        <p:sp>
          <p:nvSpPr>
            <p:cNvPr id="2081" name="Rectangle 58"/>
            <p:cNvSpPr>
              <a:spLocks noChangeArrowheads="1"/>
            </p:cNvSpPr>
            <p:nvPr/>
          </p:nvSpPr>
          <p:spPr bwMode="auto">
            <a:xfrm>
              <a:off x="1759" y="3458"/>
              <a:ext cx="2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50" b="1" dirty="0">
                  <a:latin typeface="Arial" panose="020B0604020202020204" pitchFamily="34" charset="0"/>
                </a:rPr>
                <a:t>So What? (What’s important to understand about this?)</a:t>
              </a:r>
            </a:p>
          </p:txBody>
        </p:sp>
        <p:sp>
          <p:nvSpPr>
            <p:cNvPr id="2083" name="Rectangle 60"/>
            <p:cNvSpPr>
              <a:spLocks noChangeArrowheads="1"/>
            </p:cNvSpPr>
            <p:nvPr/>
          </p:nvSpPr>
          <p:spPr bwMode="auto">
            <a:xfrm>
              <a:off x="2991" y="901"/>
              <a:ext cx="40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 b="1">
                  <a:latin typeface="Arial" panose="020B0604020202020204" pitchFamily="34" charset="0"/>
                </a:rPr>
                <a:t>Main idea</a:t>
              </a:r>
            </a:p>
          </p:txBody>
        </p:sp>
        <p:sp>
          <p:nvSpPr>
            <p:cNvPr id="2084" name="Rectangle 63"/>
            <p:cNvSpPr>
              <a:spLocks noChangeArrowheads="1"/>
            </p:cNvSpPr>
            <p:nvPr/>
          </p:nvSpPr>
          <p:spPr bwMode="auto">
            <a:xfrm>
              <a:off x="616" y="2045"/>
              <a:ext cx="40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 b="1">
                  <a:latin typeface="Arial" panose="020B0604020202020204" pitchFamily="34" charset="0"/>
                </a:rPr>
                <a:t>Main idea</a:t>
              </a:r>
            </a:p>
          </p:txBody>
        </p:sp>
      </p:grpSp>
      <p:sp>
        <p:nvSpPr>
          <p:cNvPr id="2059" name="TextBox 80"/>
          <p:cNvSpPr txBox="1">
            <a:spLocks noChangeArrowheads="1"/>
          </p:cNvSpPr>
          <p:nvPr/>
        </p:nvSpPr>
        <p:spPr bwMode="auto">
          <a:xfrm>
            <a:off x="605352" y="2235427"/>
            <a:ext cx="3873098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Maiandra GD" panose="020E0502030308020204" pitchFamily="34" charset="0"/>
              </a:rPr>
              <a:t>1. Kingdom _____________________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900" dirty="0">
              <a:latin typeface="Maiandra GD" panose="020E0502030308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Maiandra GD" panose="020E0502030308020204" pitchFamily="34" charset="0"/>
              </a:rPr>
              <a:t>2.Unicellular and Prokaryotic Cells with no peptidoglycan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900" dirty="0">
              <a:latin typeface="Maiandra GD" panose="020E0502030308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Maiandra GD" panose="020E0502030308020204" pitchFamily="34" charset="0"/>
              </a:rPr>
              <a:t>3. Autotrophic &amp; Heterotrophic</a:t>
            </a:r>
          </a:p>
        </p:txBody>
      </p:sp>
      <p:sp>
        <p:nvSpPr>
          <p:cNvPr id="2060" name="TextBox 80"/>
          <p:cNvSpPr txBox="1">
            <a:spLocks noChangeArrowheads="1"/>
          </p:cNvSpPr>
          <p:nvPr/>
        </p:nvSpPr>
        <p:spPr bwMode="auto">
          <a:xfrm>
            <a:off x="4779013" y="2260193"/>
            <a:ext cx="3827572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Maiandra GD" panose="020E0502030308020204" pitchFamily="34" charset="0"/>
              </a:rPr>
              <a:t>1.  Kingdom ____________________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900" dirty="0">
              <a:latin typeface="Maiandra GD" panose="020E0502030308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Maiandra GD" panose="020E0502030308020204" pitchFamily="34" charset="0"/>
              </a:rPr>
              <a:t>2.  Unicellular and Prokaryotic Cells with peptidoglycan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900" dirty="0">
              <a:latin typeface="Maiandra GD" panose="020E0502030308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Maiandra GD" panose="020E0502030308020204" pitchFamily="34" charset="0"/>
              </a:rPr>
              <a:t>3.  Autotrophic and Heterotrophic </a:t>
            </a:r>
          </a:p>
        </p:txBody>
      </p:sp>
      <p:sp>
        <p:nvSpPr>
          <p:cNvPr id="2062" name="TextBox 80"/>
          <p:cNvSpPr txBox="1">
            <a:spLocks noChangeArrowheads="1"/>
          </p:cNvSpPr>
          <p:nvPr/>
        </p:nvSpPr>
        <p:spPr bwMode="auto">
          <a:xfrm>
            <a:off x="465135" y="3901415"/>
            <a:ext cx="1873393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Maiandra GD" panose="020E0502030308020204" pitchFamily="34" charset="0"/>
              </a:rPr>
              <a:t>1. Kingdom __________________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900" dirty="0">
              <a:latin typeface="Maiandra GD" panose="020E0502030308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Maiandra GD" panose="020E0502030308020204" pitchFamily="34" charset="0"/>
              </a:rPr>
              <a:t>2. </a:t>
            </a:r>
            <a:r>
              <a:rPr lang="en-US" altLang="en-US" sz="900" dirty="0" err="1">
                <a:latin typeface="Maiandra GD" panose="020E0502030308020204" pitchFamily="34" charset="0"/>
              </a:rPr>
              <a:t>Uni</a:t>
            </a:r>
            <a:r>
              <a:rPr lang="en-US" altLang="en-US" sz="900" dirty="0">
                <a:latin typeface="Maiandra GD" panose="020E0502030308020204" pitchFamily="34" charset="0"/>
              </a:rPr>
              <a:t> &amp; Multicellular Eukaryotic cells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900" dirty="0">
              <a:latin typeface="Maiandra GD" panose="020E0502030308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Maiandra GD" panose="020E0502030308020204" pitchFamily="34" charset="0"/>
              </a:rPr>
              <a:t>3. Autotrophic and Heterotrophic </a:t>
            </a:r>
          </a:p>
        </p:txBody>
      </p:sp>
      <p:sp>
        <p:nvSpPr>
          <p:cNvPr id="2063" name="TextBox 79"/>
          <p:cNvSpPr txBox="1">
            <a:spLocks noChangeArrowheads="1"/>
          </p:cNvSpPr>
          <p:nvPr/>
        </p:nvSpPr>
        <p:spPr bwMode="auto">
          <a:xfrm>
            <a:off x="3600450" y="3359409"/>
            <a:ext cx="245530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Maiandra GD" panose="020E0502030308020204" pitchFamily="34" charset="0"/>
              </a:rPr>
              <a:t>Domain ______________	</a:t>
            </a:r>
          </a:p>
        </p:txBody>
      </p:sp>
      <p:sp>
        <p:nvSpPr>
          <p:cNvPr id="2064" name="TextBox 79"/>
          <p:cNvSpPr txBox="1">
            <a:spLocks noChangeArrowheads="1"/>
          </p:cNvSpPr>
          <p:nvPr/>
        </p:nvSpPr>
        <p:spPr bwMode="auto">
          <a:xfrm>
            <a:off x="1422700" y="1662275"/>
            <a:ext cx="204834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Maiandra GD" panose="020E0502030308020204" pitchFamily="34" charset="0"/>
              </a:rPr>
              <a:t>Domain ______________</a:t>
            </a:r>
          </a:p>
        </p:txBody>
      </p:sp>
      <p:sp>
        <p:nvSpPr>
          <p:cNvPr id="2066" name="TextBox 79"/>
          <p:cNvSpPr txBox="1">
            <a:spLocks noChangeArrowheads="1"/>
          </p:cNvSpPr>
          <p:nvPr/>
        </p:nvSpPr>
        <p:spPr bwMode="auto">
          <a:xfrm>
            <a:off x="3872584" y="631593"/>
            <a:ext cx="17716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Maiandra GD" panose="020E0502030308020204" pitchFamily="34" charset="0"/>
              </a:rPr>
              <a:t>Classification</a:t>
            </a:r>
          </a:p>
        </p:txBody>
      </p:sp>
      <p:sp>
        <p:nvSpPr>
          <p:cNvPr id="2067" name="TextBox 79"/>
          <p:cNvSpPr txBox="1">
            <a:spLocks noChangeArrowheads="1"/>
          </p:cNvSpPr>
          <p:nvPr/>
        </p:nvSpPr>
        <p:spPr bwMode="auto">
          <a:xfrm>
            <a:off x="6075075" y="1637407"/>
            <a:ext cx="17145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Maiandra GD" panose="020E0502030308020204" pitchFamily="34" charset="0"/>
              </a:rPr>
              <a:t>Domain ____________</a:t>
            </a:r>
          </a:p>
        </p:txBody>
      </p:sp>
      <p:sp>
        <p:nvSpPr>
          <p:cNvPr id="61" name="AutoShape 14"/>
          <p:cNvSpPr>
            <a:spLocks noChangeArrowheads="1"/>
          </p:cNvSpPr>
          <p:nvPr/>
        </p:nvSpPr>
        <p:spPr bwMode="auto">
          <a:xfrm>
            <a:off x="2589663" y="3816470"/>
            <a:ext cx="1884978" cy="1377322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2" name="AutoShape 14"/>
          <p:cNvSpPr>
            <a:spLocks noChangeArrowheads="1"/>
          </p:cNvSpPr>
          <p:nvPr/>
        </p:nvSpPr>
        <p:spPr bwMode="auto">
          <a:xfrm>
            <a:off x="4667534" y="3806368"/>
            <a:ext cx="1967022" cy="138504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3" name="AutoShape 14"/>
          <p:cNvSpPr>
            <a:spLocks noChangeArrowheads="1"/>
          </p:cNvSpPr>
          <p:nvPr/>
        </p:nvSpPr>
        <p:spPr bwMode="auto">
          <a:xfrm>
            <a:off x="6692799" y="3770054"/>
            <a:ext cx="2089535" cy="1421354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5" name="TextBox 80"/>
          <p:cNvSpPr txBox="1">
            <a:spLocks noChangeArrowheads="1"/>
          </p:cNvSpPr>
          <p:nvPr/>
        </p:nvSpPr>
        <p:spPr bwMode="auto">
          <a:xfrm>
            <a:off x="2639850" y="3940228"/>
            <a:ext cx="1931238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>
                <a:latin typeface="Maiandra GD" panose="020E0502030308020204" pitchFamily="34" charset="0"/>
              </a:rPr>
              <a:t>1. Kingdom ________________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900">
              <a:latin typeface="Maiandra GD" panose="020E0502030308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900">
                <a:latin typeface="Maiandra GD" panose="020E0502030308020204" pitchFamily="34" charset="0"/>
              </a:rPr>
              <a:t>2. Multicellular Eukaryotic cells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900">
              <a:latin typeface="Maiandra GD" panose="020E0502030308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900">
                <a:latin typeface="Maiandra GD" panose="020E0502030308020204" pitchFamily="34" charset="0"/>
              </a:rPr>
              <a:t>3. Autotrophic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900">
              <a:latin typeface="Maiandra GD" panose="020E0502030308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900">
                <a:latin typeface="Maiandra GD" panose="020E0502030308020204" pitchFamily="34" charset="0"/>
              </a:rPr>
              <a:t>4. Cell Wall made of Cellulose </a:t>
            </a:r>
          </a:p>
        </p:txBody>
      </p:sp>
      <p:sp>
        <p:nvSpPr>
          <p:cNvPr id="66" name="TextBox 80"/>
          <p:cNvSpPr txBox="1">
            <a:spLocks noChangeArrowheads="1"/>
          </p:cNvSpPr>
          <p:nvPr/>
        </p:nvSpPr>
        <p:spPr bwMode="auto">
          <a:xfrm>
            <a:off x="4688915" y="3922433"/>
            <a:ext cx="204208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>
                <a:latin typeface="Maiandra GD" panose="020E0502030308020204" pitchFamily="34" charset="0"/>
              </a:rPr>
              <a:t>1. Kingdom ________________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900">
              <a:latin typeface="Maiandra GD" panose="020E0502030308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900">
                <a:latin typeface="Maiandra GD" panose="020E0502030308020204" pitchFamily="34" charset="0"/>
              </a:rPr>
              <a:t>2. </a:t>
            </a:r>
            <a:r>
              <a:rPr lang="en-US" altLang="en-US" sz="900" err="1">
                <a:latin typeface="Maiandra GD" panose="020E0502030308020204" pitchFamily="34" charset="0"/>
              </a:rPr>
              <a:t>Uni</a:t>
            </a:r>
            <a:r>
              <a:rPr lang="en-US" altLang="en-US" sz="900">
                <a:latin typeface="Maiandra GD" panose="020E0502030308020204" pitchFamily="34" charset="0"/>
              </a:rPr>
              <a:t> &amp; Multicellular Eukaryotic cells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900">
              <a:latin typeface="Maiandra GD" panose="020E0502030308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900">
                <a:latin typeface="Maiandra GD" panose="020E0502030308020204" pitchFamily="34" charset="0"/>
              </a:rPr>
              <a:t>3. Heterotrophic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900">
              <a:latin typeface="Maiandra GD" panose="020E0502030308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900">
                <a:latin typeface="Maiandra GD" panose="020E0502030308020204" pitchFamily="34" charset="0"/>
              </a:rPr>
              <a:t>4. Cell Wall made of Chitin  </a:t>
            </a:r>
          </a:p>
        </p:txBody>
      </p:sp>
      <p:sp>
        <p:nvSpPr>
          <p:cNvPr id="67" name="TextBox 80"/>
          <p:cNvSpPr txBox="1">
            <a:spLocks noChangeArrowheads="1"/>
          </p:cNvSpPr>
          <p:nvPr/>
        </p:nvSpPr>
        <p:spPr bwMode="auto">
          <a:xfrm>
            <a:off x="6768531" y="3884135"/>
            <a:ext cx="2042088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>
                <a:latin typeface="Maiandra GD" panose="020E0502030308020204" pitchFamily="34" charset="0"/>
              </a:rPr>
              <a:t>1. Kingdom __________________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900">
              <a:latin typeface="Maiandra GD" panose="020E0502030308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900">
                <a:latin typeface="Maiandra GD" panose="020E0502030308020204" pitchFamily="34" charset="0"/>
              </a:rPr>
              <a:t>2. Multicellular Eukaryotic cells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900">
              <a:latin typeface="Maiandra GD" panose="020E0502030308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900">
                <a:latin typeface="Maiandra GD" panose="020E0502030308020204" pitchFamily="34" charset="0"/>
              </a:rPr>
              <a:t>3. Heterotrophic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900">
              <a:latin typeface="Maiandra GD" panose="020E0502030308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900">
                <a:latin typeface="Maiandra GD" panose="020E0502030308020204" pitchFamily="34" charset="0"/>
              </a:rPr>
              <a:t>4. No Cell Wall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EA183-5D66-43AD-9633-498DA001421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01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281AE-48DE-45AA-BAC4-55A4FF4C2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8B09D5-1B98-4A4F-9752-9F28C5AD2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Use your frame to complete these “who am I” statements.</a:t>
            </a:r>
          </a:p>
          <a:p>
            <a:pPr marL="0" indent="0">
              <a:buNone/>
            </a:pPr>
            <a:r>
              <a:rPr lang="en-US" dirty="0"/>
              <a:t>1. WHO AM I?</a:t>
            </a:r>
          </a:p>
          <a:p>
            <a:pPr marL="0" indent="0">
              <a:buNone/>
            </a:pPr>
            <a:r>
              <a:rPr lang="en-US" sz="1800" dirty="0"/>
              <a:t>I am a heterotroph with no cell wall</a:t>
            </a:r>
          </a:p>
          <a:p>
            <a:pPr marL="0" indent="0">
              <a:buNone/>
            </a:pPr>
            <a:r>
              <a:rPr lang="en-US" sz="1800" dirty="0"/>
              <a:t>Domain: __________________</a:t>
            </a:r>
          </a:p>
          <a:p>
            <a:pPr marL="0" indent="0">
              <a:buNone/>
            </a:pPr>
            <a:r>
              <a:rPr lang="en-US" sz="1800" dirty="0"/>
              <a:t>Kingdom: __________________</a:t>
            </a:r>
          </a:p>
          <a:p>
            <a:pPr marL="0" indent="0">
              <a:buNone/>
            </a:pPr>
            <a:r>
              <a:rPr lang="en-US" sz="1800" dirty="0"/>
              <a:t>Prokaryote or Eukaryote: __________________</a:t>
            </a:r>
          </a:p>
          <a:p>
            <a:pPr marL="0" indent="0">
              <a:buNone/>
            </a:pPr>
            <a:r>
              <a:rPr lang="en-US" sz="1800" dirty="0"/>
              <a:t>If Eukaryote, then plant or animal: ___________</a:t>
            </a:r>
          </a:p>
          <a:p>
            <a:pPr marL="0" indent="0">
              <a:buNone/>
            </a:pPr>
            <a:r>
              <a:rPr lang="en-US" dirty="0"/>
              <a:t>2. WHO AM I?</a:t>
            </a:r>
          </a:p>
          <a:p>
            <a:pPr marL="0" indent="0">
              <a:buNone/>
            </a:pPr>
            <a:r>
              <a:rPr lang="en-US" sz="1800" dirty="0"/>
              <a:t>I can be </a:t>
            </a:r>
            <a:r>
              <a:rPr lang="en-US" sz="1800" dirty="0" err="1"/>
              <a:t>uni</a:t>
            </a:r>
            <a:r>
              <a:rPr lang="en-US" sz="1800" dirty="0"/>
              <a:t> or multicellular and my cell wall is made of chitin</a:t>
            </a:r>
          </a:p>
          <a:p>
            <a:pPr marL="0" indent="0">
              <a:buNone/>
            </a:pPr>
            <a:r>
              <a:rPr lang="en-US" sz="1800" dirty="0"/>
              <a:t>Domain: __________________</a:t>
            </a:r>
          </a:p>
          <a:p>
            <a:pPr marL="0" indent="0">
              <a:buNone/>
            </a:pPr>
            <a:r>
              <a:rPr lang="en-US" sz="1800" dirty="0"/>
              <a:t>Kingdom: __________________</a:t>
            </a:r>
          </a:p>
          <a:p>
            <a:pPr marL="0" indent="0">
              <a:buNone/>
            </a:pPr>
            <a:r>
              <a:rPr lang="en-US" sz="1800" dirty="0"/>
              <a:t>Prokaryote or Eukaryote: __________________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623C58-FAEA-421F-BB2D-F73493798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3FF49F-9568-40CD-B06C-A54F91BDF5D4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719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338656" y="1018854"/>
            <a:ext cx="8551909" cy="4638675"/>
            <a:chOff x="407" y="140"/>
            <a:chExt cx="4899" cy="3896"/>
          </a:xfrm>
        </p:grpSpPr>
        <p:sp>
          <p:nvSpPr>
            <p:cNvPr id="2068" name="AutoShape 3"/>
            <p:cNvSpPr>
              <a:spLocks noChangeArrowheads="1"/>
            </p:cNvSpPr>
            <p:nvPr/>
          </p:nvSpPr>
          <p:spPr bwMode="auto">
            <a:xfrm>
              <a:off x="438" y="420"/>
              <a:ext cx="4806" cy="432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2069" name="AutoShape 4"/>
            <p:cNvSpPr>
              <a:spLocks noChangeArrowheads="1"/>
            </p:cNvSpPr>
            <p:nvPr/>
          </p:nvSpPr>
          <p:spPr bwMode="auto">
            <a:xfrm>
              <a:off x="428" y="3604"/>
              <a:ext cx="4878" cy="432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2070" name="AutoShape 5"/>
            <p:cNvSpPr>
              <a:spLocks noChangeArrowheads="1"/>
            </p:cNvSpPr>
            <p:nvPr/>
          </p:nvSpPr>
          <p:spPr bwMode="auto">
            <a:xfrm>
              <a:off x="2036" y="164"/>
              <a:ext cx="1536" cy="31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05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iandra GD" panose="020E0502030308020204" pitchFamily="34" charset="0"/>
                <a:ea typeface="+mn-ea"/>
                <a:cs typeface="+mn-cs"/>
              </a:endParaRPr>
            </a:p>
          </p:txBody>
        </p:sp>
        <p:grpSp>
          <p:nvGrpSpPr>
            <p:cNvPr id="2071" name="Group 6"/>
            <p:cNvGrpSpPr>
              <a:grpSpLocks/>
            </p:cNvGrpSpPr>
            <p:nvPr/>
          </p:nvGrpSpPr>
          <p:grpSpPr bwMode="auto">
            <a:xfrm>
              <a:off x="428" y="1340"/>
              <a:ext cx="2318" cy="2068"/>
              <a:chOff x="428" y="1340"/>
              <a:chExt cx="2318" cy="2068"/>
            </a:xfrm>
          </p:grpSpPr>
          <p:sp>
            <p:nvSpPr>
              <p:cNvPr id="2107" name="AutoShape 8"/>
              <p:cNvSpPr>
                <a:spLocks noChangeArrowheads="1"/>
              </p:cNvSpPr>
              <p:nvPr/>
            </p:nvSpPr>
            <p:spPr bwMode="auto">
              <a:xfrm>
                <a:off x="428" y="1340"/>
                <a:ext cx="2318" cy="628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105" name="AutoShape 14"/>
              <p:cNvSpPr>
                <a:spLocks noChangeArrowheads="1"/>
              </p:cNvSpPr>
              <p:nvPr/>
            </p:nvSpPr>
            <p:spPr bwMode="auto">
              <a:xfrm>
                <a:off x="436" y="2444"/>
                <a:ext cx="1150" cy="964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" panose="02020603050405020304" pitchFamily="18" charset="0"/>
                  <a:ea typeface="+mn-ea"/>
                  <a:cs typeface="+mn-cs"/>
                </a:endParaRPr>
              </a:p>
            </p:txBody>
          </p:sp>
        </p:grpSp>
        <p:sp>
          <p:nvSpPr>
            <p:cNvPr id="2101" name="AutoShape 21"/>
            <p:cNvSpPr>
              <a:spLocks noChangeArrowheads="1"/>
            </p:cNvSpPr>
            <p:nvPr/>
          </p:nvSpPr>
          <p:spPr bwMode="auto">
            <a:xfrm>
              <a:off x="2811" y="1340"/>
              <a:ext cx="2433" cy="673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endParaRPr>
            </a:p>
          </p:txBody>
        </p:sp>
        <p:grpSp>
          <p:nvGrpSpPr>
            <p:cNvPr id="2074" name="Group 45"/>
            <p:cNvGrpSpPr>
              <a:grpSpLocks/>
            </p:cNvGrpSpPr>
            <p:nvPr/>
          </p:nvGrpSpPr>
          <p:grpSpPr bwMode="auto">
            <a:xfrm>
              <a:off x="436" y="914"/>
              <a:ext cx="2310" cy="282"/>
              <a:chOff x="436" y="914"/>
              <a:chExt cx="2310" cy="282"/>
            </a:xfrm>
          </p:grpSpPr>
          <p:sp>
            <p:nvSpPr>
              <p:cNvPr id="2089" name="AutoShape 46"/>
              <p:cNvSpPr>
                <a:spLocks noChangeArrowheads="1"/>
              </p:cNvSpPr>
              <p:nvPr/>
            </p:nvSpPr>
            <p:spPr bwMode="auto">
              <a:xfrm>
                <a:off x="436" y="914"/>
                <a:ext cx="2310" cy="282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090" name="AutoShape 47"/>
              <p:cNvSpPr>
                <a:spLocks noChangeArrowheads="1"/>
              </p:cNvSpPr>
              <p:nvPr/>
            </p:nvSpPr>
            <p:spPr bwMode="auto">
              <a:xfrm>
                <a:off x="470" y="933"/>
                <a:ext cx="172" cy="81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" panose="02020603050405020304" pitchFamily="18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2075" name="Group 48"/>
            <p:cNvGrpSpPr>
              <a:grpSpLocks/>
            </p:cNvGrpSpPr>
            <p:nvPr/>
          </p:nvGrpSpPr>
          <p:grpSpPr bwMode="auto">
            <a:xfrm>
              <a:off x="2811" y="914"/>
              <a:ext cx="2433" cy="282"/>
              <a:chOff x="2811" y="914"/>
              <a:chExt cx="2433" cy="282"/>
            </a:xfrm>
          </p:grpSpPr>
          <p:sp>
            <p:nvSpPr>
              <p:cNvPr id="2087" name="AutoShape 49"/>
              <p:cNvSpPr>
                <a:spLocks noChangeArrowheads="1"/>
              </p:cNvSpPr>
              <p:nvPr/>
            </p:nvSpPr>
            <p:spPr bwMode="auto">
              <a:xfrm>
                <a:off x="2811" y="914"/>
                <a:ext cx="2433" cy="282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088" name="AutoShape 50"/>
              <p:cNvSpPr>
                <a:spLocks noChangeArrowheads="1"/>
              </p:cNvSpPr>
              <p:nvPr/>
            </p:nvSpPr>
            <p:spPr bwMode="auto">
              <a:xfrm>
                <a:off x="2814" y="951"/>
                <a:ext cx="172" cy="81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" panose="02020603050405020304" pitchFamily="18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2076" name="Group 51"/>
            <p:cNvGrpSpPr>
              <a:grpSpLocks/>
            </p:cNvGrpSpPr>
            <p:nvPr/>
          </p:nvGrpSpPr>
          <p:grpSpPr bwMode="auto">
            <a:xfrm>
              <a:off x="407" y="2049"/>
              <a:ext cx="4837" cy="282"/>
              <a:chOff x="407" y="2049"/>
              <a:chExt cx="4837" cy="282"/>
            </a:xfrm>
          </p:grpSpPr>
          <p:sp>
            <p:nvSpPr>
              <p:cNvPr id="2085" name="AutoShape 52"/>
              <p:cNvSpPr>
                <a:spLocks noChangeArrowheads="1"/>
              </p:cNvSpPr>
              <p:nvPr/>
            </p:nvSpPr>
            <p:spPr bwMode="auto">
              <a:xfrm>
                <a:off x="407" y="2049"/>
                <a:ext cx="4837" cy="282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086" name="AutoShape 53"/>
              <p:cNvSpPr>
                <a:spLocks noChangeArrowheads="1"/>
              </p:cNvSpPr>
              <p:nvPr/>
            </p:nvSpPr>
            <p:spPr bwMode="auto">
              <a:xfrm>
                <a:off x="469" y="2111"/>
                <a:ext cx="172" cy="81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" panose="02020603050405020304" pitchFamily="18" charset="0"/>
                  <a:ea typeface="+mn-ea"/>
                  <a:cs typeface="+mn-cs"/>
                </a:endParaRPr>
              </a:p>
            </p:txBody>
          </p:sp>
        </p:grpSp>
        <p:sp>
          <p:nvSpPr>
            <p:cNvPr id="2077" name="Rectangle 54"/>
            <p:cNvSpPr>
              <a:spLocks noChangeArrowheads="1"/>
            </p:cNvSpPr>
            <p:nvPr/>
          </p:nvSpPr>
          <p:spPr bwMode="auto">
            <a:xfrm>
              <a:off x="499" y="178"/>
              <a:ext cx="105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5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 FRAME Routine</a:t>
              </a:r>
            </a:p>
          </p:txBody>
        </p:sp>
        <p:sp>
          <p:nvSpPr>
            <p:cNvPr id="2078" name="Rectangle 55"/>
            <p:cNvSpPr>
              <a:spLocks noChangeArrowheads="1"/>
            </p:cNvSpPr>
            <p:nvPr/>
          </p:nvSpPr>
          <p:spPr bwMode="auto">
            <a:xfrm>
              <a:off x="2543" y="140"/>
              <a:ext cx="369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75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Key Topic</a:t>
              </a:r>
            </a:p>
          </p:txBody>
        </p:sp>
        <p:sp>
          <p:nvSpPr>
            <p:cNvPr id="2079" name="Rectangle 56"/>
            <p:cNvSpPr>
              <a:spLocks noChangeArrowheads="1"/>
            </p:cNvSpPr>
            <p:nvPr/>
          </p:nvSpPr>
          <p:spPr bwMode="auto">
            <a:xfrm>
              <a:off x="621" y="884"/>
              <a:ext cx="40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Main idea</a:t>
              </a:r>
            </a:p>
          </p:txBody>
        </p:sp>
        <p:sp>
          <p:nvSpPr>
            <p:cNvPr id="2080" name="Rectangle 57"/>
            <p:cNvSpPr>
              <a:spLocks noChangeArrowheads="1"/>
            </p:cNvSpPr>
            <p:nvPr/>
          </p:nvSpPr>
          <p:spPr bwMode="auto">
            <a:xfrm>
              <a:off x="3545" y="403"/>
              <a:ext cx="37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75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is about…</a:t>
              </a:r>
            </a:p>
          </p:txBody>
        </p:sp>
        <p:sp>
          <p:nvSpPr>
            <p:cNvPr id="2081" name="Rectangle 58"/>
            <p:cNvSpPr>
              <a:spLocks noChangeArrowheads="1"/>
            </p:cNvSpPr>
            <p:nvPr/>
          </p:nvSpPr>
          <p:spPr bwMode="auto">
            <a:xfrm>
              <a:off x="1359" y="3430"/>
              <a:ext cx="21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5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So What? (What’s important to understand about this?)</a:t>
              </a:r>
            </a:p>
          </p:txBody>
        </p:sp>
        <p:sp>
          <p:nvSpPr>
            <p:cNvPr id="2083" name="Rectangle 60"/>
            <p:cNvSpPr>
              <a:spLocks noChangeArrowheads="1"/>
            </p:cNvSpPr>
            <p:nvPr/>
          </p:nvSpPr>
          <p:spPr bwMode="auto">
            <a:xfrm>
              <a:off x="2991" y="901"/>
              <a:ext cx="40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Main idea</a:t>
              </a:r>
            </a:p>
          </p:txBody>
        </p:sp>
        <p:sp>
          <p:nvSpPr>
            <p:cNvPr id="2084" name="Rectangle 63"/>
            <p:cNvSpPr>
              <a:spLocks noChangeArrowheads="1"/>
            </p:cNvSpPr>
            <p:nvPr/>
          </p:nvSpPr>
          <p:spPr bwMode="auto">
            <a:xfrm>
              <a:off x="616" y="2045"/>
              <a:ext cx="40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Main idea</a:t>
              </a:r>
            </a:p>
          </p:txBody>
        </p:sp>
      </p:grpSp>
      <p:sp>
        <p:nvSpPr>
          <p:cNvPr id="2052" name="TextBox 79"/>
          <p:cNvSpPr txBox="1">
            <a:spLocks noChangeArrowheads="1"/>
          </p:cNvSpPr>
          <p:nvPr/>
        </p:nvSpPr>
        <p:spPr bwMode="auto">
          <a:xfrm>
            <a:off x="499254" y="5299151"/>
            <a:ext cx="56007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iandra GD" panose="020E0502030308020204" pitchFamily="34" charset="0"/>
                <a:ea typeface="+mn-ea"/>
                <a:cs typeface="+mn-cs"/>
              </a:rPr>
              <a:t>Classifying organisms makes them easier to study across the world. </a:t>
            </a:r>
          </a:p>
        </p:txBody>
      </p:sp>
      <p:sp>
        <p:nvSpPr>
          <p:cNvPr id="2059" name="TextBox 80"/>
          <p:cNvSpPr txBox="1">
            <a:spLocks noChangeArrowheads="1"/>
          </p:cNvSpPr>
          <p:nvPr/>
        </p:nvSpPr>
        <p:spPr bwMode="auto">
          <a:xfrm>
            <a:off x="446419" y="2473798"/>
            <a:ext cx="3873098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iandra GD" panose="020E0502030308020204" pitchFamily="34" charset="0"/>
                <a:ea typeface="+mn-ea"/>
                <a:cs typeface="+mn-cs"/>
              </a:rPr>
              <a:t>1. Kingdom </a:t>
            </a:r>
            <a:r>
              <a:rPr kumimoji="0" lang="en-US" alt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iandra GD" panose="020E0502030308020204" pitchFamily="34" charset="0"/>
                <a:ea typeface="+mn-ea"/>
                <a:cs typeface="+mn-cs"/>
              </a:rPr>
              <a:t>Archaeabacteria</a:t>
            </a:r>
            <a:endParaRPr kumimoji="0" lang="en-US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aiandra GD" panose="020E0502030308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aiandra GD" panose="020E0502030308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iandra GD" panose="020E0502030308020204" pitchFamily="34" charset="0"/>
                <a:ea typeface="+mn-ea"/>
                <a:cs typeface="+mn-cs"/>
              </a:rPr>
              <a:t>2.Unicellular and Prokaryotic Cells with no peptidoglycan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aiandra GD" panose="020E0502030308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iandra GD" panose="020E0502030308020204" pitchFamily="34" charset="0"/>
                <a:ea typeface="+mn-ea"/>
                <a:cs typeface="+mn-cs"/>
              </a:rPr>
              <a:t>3. Autotrophic &amp; Heterotrophic</a:t>
            </a:r>
          </a:p>
        </p:txBody>
      </p:sp>
      <p:sp>
        <p:nvSpPr>
          <p:cNvPr id="2060" name="TextBox 80"/>
          <p:cNvSpPr txBox="1">
            <a:spLocks noChangeArrowheads="1"/>
          </p:cNvSpPr>
          <p:nvPr/>
        </p:nvSpPr>
        <p:spPr bwMode="auto">
          <a:xfrm>
            <a:off x="4790991" y="2498848"/>
            <a:ext cx="3827572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iandra GD" panose="020E0502030308020204" pitchFamily="34" charset="0"/>
                <a:ea typeface="+mn-ea"/>
                <a:cs typeface="+mn-cs"/>
              </a:rPr>
              <a:t>1.  Kingdom Eubacteria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aiandra GD" panose="020E0502030308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iandra GD" panose="020E0502030308020204" pitchFamily="34" charset="0"/>
                <a:ea typeface="+mn-ea"/>
                <a:cs typeface="+mn-cs"/>
              </a:rPr>
              <a:t>2.  Unicellular and Prokaryotic Cells with peptidoglycan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aiandra GD" panose="020E0502030308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iandra GD" panose="020E0502030308020204" pitchFamily="34" charset="0"/>
                <a:ea typeface="+mn-ea"/>
                <a:cs typeface="+mn-cs"/>
              </a:rPr>
              <a:t>3.  Autotrophic and Heterotrophic </a:t>
            </a:r>
          </a:p>
        </p:txBody>
      </p:sp>
      <p:sp>
        <p:nvSpPr>
          <p:cNvPr id="2062" name="TextBox 80"/>
          <p:cNvSpPr txBox="1">
            <a:spLocks noChangeArrowheads="1"/>
          </p:cNvSpPr>
          <p:nvPr/>
        </p:nvSpPr>
        <p:spPr bwMode="auto">
          <a:xfrm>
            <a:off x="456328" y="3840899"/>
            <a:ext cx="1873393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iandra GD" panose="020E0502030308020204" pitchFamily="34" charset="0"/>
                <a:ea typeface="+mn-ea"/>
                <a:cs typeface="+mn-cs"/>
              </a:rPr>
              <a:t>1. Kingdom Protista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aiandra GD" panose="020E0502030308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iandra GD" panose="020E0502030308020204" pitchFamily="34" charset="0"/>
                <a:ea typeface="+mn-ea"/>
                <a:cs typeface="+mn-cs"/>
              </a:rPr>
              <a:t>2. </a:t>
            </a:r>
            <a:r>
              <a:rPr kumimoji="0" lang="en-US" alt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iandra GD" panose="020E0502030308020204" pitchFamily="34" charset="0"/>
                <a:ea typeface="+mn-ea"/>
                <a:cs typeface="+mn-cs"/>
              </a:rPr>
              <a:t>Uni</a:t>
            </a: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iandra GD" panose="020E0502030308020204" pitchFamily="34" charset="0"/>
                <a:ea typeface="+mn-ea"/>
                <a:cs typeface="+mn-cs"/>
              </a:rPr>
              <a:t> &amp; Multicellular Eukaryotic cells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aiandra GD" panose="020E0502030308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iandra GD" panose="020E0502030308020204" pitchFamily="34" charset="0"/>
                <a:ea typeface="+mn-ea"/>
                <a:cs typeface="+mn-cs"/>
              </a:rPr>
              <a:t>3. Autotrophic and Heterotrophic </a:t>
            </a:r>
          </a:p>
        </p:txBody>
      </p:sp>
      <p:sp>
        <p:nvSpPr>
          <p:cNvPr id="2063" name="TextBox 79"/>
          <p:cNvSpPr txBox="1">
            <a:spLocks noChangeArrowheads="1"/>
          </p:cNvSpPr>
          <p:nvPr/>
        </p:nvSpPr>
        <p:spPr bwMode="auto">
          <a:xfrm>
            <a:off x="3911374" y="3359016"/>
            <a:ext cx="17716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iandra GD" panose="020E0502030308020204" pitchFamily="34" charset="0"/>
                <a:ea typeface="+mn-ea"/>
                <a:cs typeface="+mn-cs"/>
              </a:rPr>
              <a:t>Domain Eukarya</a:t>
            </a:r>
          </a:p>
        </p:txBody>
      </p:sp>
      <p:sp>
        <p:nvSpPr>
          <p:cNvPr id="2064" name="TextBox 79"/>
          <p:cNvSpPr txBox="1">
            <a:spLocks noChangeArrowheads="1"/>
          </p:cNvSpPr>
          <p:nvPr/>
        </p:nvSpPr>
        <p:spPr bwMode="auto">
          <a:xfrm>
            <a:off x="1421599" y="1992412"/>
            <a:ext cx="17716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iandra GD" panose="020E0502030308020204" pitchFamily="34" charset="0"/>
                <a:ea typeface="+mn-ea"/>
                <a:cs typeface="+mn-cs"/>
              </a:rPr>
              <a:t>Domain Archaea</a:t>
            </a:r>
          </a:p>
        </p:txBody>
      </p:sp>
      <p:sp>
        <p:nvSpPr>
          <p:cNvPr id="2065" name="TextBox 79"/>
          <p:cNvSpPr txBox="1">
            <a:spLocks noChangeArrowheads="1"/>
          </p:cNvSpPr>
          <p:nvPr/>
        </p:nvSpPr>
        <p:spPr bwMode="auto">
          <a:xfrm>
            <a:off x="532263" y="1428751"/>
            <a:ext cx="79839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iandra GD" panose="020E0502030308020204" pitchFamily="34" charset="0"/>
                <a:ea typeface="+mn-ea"/>
                <a:cs typeface="+mn-cs"/>
              </a:rPr>
              <a:t>Organizing living organisms into categories based on distinguishing characteristics, evolutionary relationships, and DNA.</a:t>
            </a:r>
          </a:p>
        </p:txBody>
      </p:sp>
      <p:sp>
        <p:nvSpPr>
          <p:cNvPr id="2066" name="TextBox 79"/>
          <p:cNvSpPr txBox="1">
            <a:spLocks noChangeArrowheads="1"/>
          </p:cNvSpPr>
          <p:nvPr/>
        </p:nvSpPr>
        <p:spPr bwMode="auto">
          <a:xfrm>
            <a:off x="3600450" y="1143001"/>
            <a:ext cx="17716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iandra GD" panose="020E0502030308020204" pitchFamily="34" charset="0"/>
                <a:ea typeface="+mn-ea"/>
                <a:cs typeface="+mn-cs"/>
              </a:rPr>
              <a:t>Classification</a:t>
            </a:r>
          </a:p>
        </p:txBody>
      </p:sp>
      <p:sp>
        <p:nvSpPr>
          <p:cNvPr id="2067" name="TextBox 79"/>
          <p:cNvSpPr txBox="1">
            <a:spLocks noChangeArrowheads="1"/>
          </p:cNvSpPr>
          <p:nvPr/>
        </p:nvSpPr>
        <p:spPr bwMode="auto">
          <a:xfrm>
            <a:off x="6093725" y="1999858"/>
            <a:ext cx="17145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iandra GD" panose="020E0502030308020204" pitchFamily="34" charset="0"/>
                <a:ea typeface="+mn-ea"/>
                <a:cs typeface="+mn-cs"/>
              </a:rPr>
              <a:t>Domain Bacteria</a:t>
            </a:r>
          </a:p>
        </p:txBody>
      </p:sp>
      <p:sp>
        <p:nvSpPr>
          <p:cNvPr id="61" name="AutoShape 14"/>
          <p:cNvSpPr>
            <a:spLocks noChangeArrowheads="1"/>
          </p:cNvSpPr>
          <p:nvPr/>
        </p:nvSpPr>
        <p:spPr bwMode="auto">
          <a:xfrm>
            <a:off x="2589663" y="3816470"/>
            <a:ext cx="1884978" cy="1147763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  <p:sp>
        <p:nvSpPr>
          <p:cNvPr id="62" name="AutoShape 14"/>
          <p:cNvSpPr>
            <a:spLocks noChangeArrowheads="1"/>
          </p:cNvSpPr>
          <p:nvPr/>
        </p:nvSpPr>
        <p:spPr bwMode="auto">
          <a:xfrm>
            <a:off x="4667534" y="3806368"/>
            <a:ext cx="1967022" cy="1147763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  <p:sp>
        <p:nvSpPr>
          <p:cNvPr id="63" name="AutoShape 14"/>
          <p:cNvSpPr>
            <a:spLocks noChangeArrowheads="1"/>
          </p:cNvSpPr>
          <p:nvPr/>
        </p:nvSpPr>
        <p:spPr bwMode="auto">
          <a:xfrm>
            <a:off x="6692800" y="3770054"/>
            <a:ext cx="2089535" cy="1147763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  <p:sp>
        <p:nvSpPr>
          <p:cNvPr id="65" name="TextBox 80"/>
          <p:cNvSpPr txBox="1">
            <a:spLocks noChangeArrowheads="1"/>
          </p:cNvSpPr>
          <p:nvPr/>
        </p:nvSpPr>
        <p:spPr bwMode="auto">
          <a:xfrm>
            <a:off x="2639850" y="3940230"/>
            <a:ext cx="1931238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iandra GD" panose="020E0502030308020204" pitchFamily="34" charset="0"/>
                <a:ea typeface="+mn-ea"/>
                <a:cs typeface="+mn-cs"/>
              </a:rPr>
              <a:t>1. Kingdom Plantae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aiandra GD" panose="020E0502030308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iandra GD" panose="020E0502030308020204" pitchFamily="34" charset="0"/>
                <a:ea typeface="+mn-ea"/>
                <a:cs typeface="+mn-cs"/>
              </a:rPr>
              <a:t>2. Multicellular Eukaryotic cells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aiandra GD" panose="020E0502030308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iandra GD" panose="020E0502030308020204" pitchFamily="34" charset="0"/>
                <a:ea typeface="+mn-ea"/>
                <a:cs typeface="+mn-cs"/>
              </a:rPr>
              <a:t>3. Autotrophic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aiandra GD" panose="020E0502030308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iandra GD" panose="020E0502030308020204" pitchFamily="34" charset="0"/>
                <a:ea typeface="+mn-ea"/>
                <a:cs typeface="+mn-cs"/>
              </a:rPr>
              <a:t>4. Cell Wall made of Cellulose </a:t>
            </a:r>
          </a:p>
        </p:txBody>
      </p:sp>
      <p:sp>
        <p:nvSpPr>
          <p:cNvPr id="66" name="TextBox 80"/>
          <p:cNvSpPr txBox="1">
            <a:spLocks noChangeArrowheads="1"/>
          </p:cNvSpPr>
          <p:nvPr/>
        </p:nvSpPr>
        <p:spPr bwMode="auto">
          <a:xfrm>
            <a:off x="4726443" y="3801730"/>
            <a:ext cx="204208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iandra GD" panose="020E0502030308020204" pitchFamily="34" charset="0"/>
                <a:ea typeface="+mn-ea"/>
                <a:cs typeface="+mn-cs"/>
              </a:rPr>
              <a:t>1. Kingdom Fungi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aiandra GD" panose="020E0502030308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iandra GD" panose="020E0502030308020204" pitchFamily="34" charset="0"/>
                <a:ea typeface="+mn-ea"/>
                <a:cs typeface="+mn-cs"/>
              </a:rPr>
              <a:t>2. </a:t>
            </a:r>
            <a:r>
              <a:rPr kumimoji="0" lang="en-US" alt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iandra GD" panose="020E0502030308020204" pitchFamily="34" charset="0"/>
                <a:ea typeface="+mn-ea"/>
                <a:cs typeface="+mn-cs"/>
              </a:rPr>
              <a:t>Uni</a:t>
            </a: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iandra GD" panose="020E0502030308020204" pitchFamily="34" charset="0"/>
                <a:ea typeface="+mn-ea"/>
                <a:cs typeface="+mn-cs"/>
              </a:rPr>
              <a:t> &amp; Multicellular Eukaryotic cells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aiandra GD" panose="020E0502030308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iandra GD" panose="020E0502030308020204" pitchFamily="34" charset="0"/>
                <a:ea typeface="+mn-ea"/>
                <a:cs typeface="+mn-cs"/>
              </a:rPr>
              <a:t>3. Heterotrophic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aiandra GD" panose="020E0502030308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iandra GD" panose="020E0502030308020204" pitchFamily="34" charset="0"/>
                <a:ea typeface="+mn-ea"/>
                <a:cs typeface="+mn-cs"/>
              </a:rPr>
              <a:t>4. Cell Wall made of Chitin  </a:t>
            </a:r>
          </a:p>
        </p:txBody>
      </p:sp>
      <p:sp>
        <p:nvSpPr>
          <p:cNvPr id="67" name="TextBox 80"/>
          <p:cNvSpPr txBox="1">
            <a:spLocks noChangeArrowheads="1"/>
          </p:cNvSpPr>
          <p:nvPr/>
        </p:nvSpPr>
        <p:spPr bwMode="auto">
          <a:xfrm>
            <a:off x="6768531" y="3884136"/>
            <a:ext cx="2042088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iandra GD" panose="020E0502030308020204" pitchFamily="34" charset="0"/>
                <a:ea typeface="+mn-ea"/>
                <a:cs typeface="+mn-cs"/>
              </a:rPr>
              <a:t>1. Kingdom Animalia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aiandra GD" panose="020E0502030308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iandra GD" panose="020E0502030308020204" pitchFamily="34" charset="0"/>
                <a:ea typeface="+mn-ea"/>
                <a:cs typeface="+mn-cs"/>
              </a:rPr>
              <a:t>2. Multicellular Eukaryotic cells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aiandra GD" panose="020E0502030308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iandra GD" panose="020E0502030308020204" pitchFamily="34" charset="0"/>
                <a:ea typeface="+mn-ea"/>
                <a:cs typeface="+mn-cs"/>
              </a:rPr>
              <a:t>3. Heterotrophic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aiandra GD" panose="020E0502030308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iandra GD" panose="020E0502030308020204" pitchFamily="34" charset="0"/>
                <a:ea typeface="+mn-ea"/>
                <a:cs typeface="+mn-cs"/>
              </a:rPr>
              <a:t>4. No Cell Wall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D11-947C-46BE-BABF-63511396A72B}" type="slidenum">
              <a:rPr kumimoji="0" lang="en-US" alt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18536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800" dirty="0" smtClean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390</Words>
  <Application>Microsoft Office PowerPoint</Application>
  <PresentationFormat>On-screen Show (4:3)</PresentationFormat>
  <Paragraphs>112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Maiandra GD</vt:lpstr>
      <vt:lpstr>Times</vt:lpstr>
      <vt:lpstr>Default Design</vt:lpstr>
      <vt:lpstr>PowerPoint Presentation</vt:lpstr>
      <vt:lpstr>Classification Extension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Schultz Fawnia</dc:creator>
  <cp:lastModifiedBy>Schultz Fawnia</cp:lastModifiedBy>
  <cp:revision>2</cp:revision>
  <dcterms:created xsi:type="dcterms:W3CDTF">2021-01-09T18:07:57Z</dcterms:created>
  <dcterms:modified xsi:type="dcterms:W3CDTF">2021-01-09T18:18:03Z</dcterms:modified>
</cp:coreProperties>
</file>