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62" autoAdjust="0"/>
    <p:restoredTop sz="94660"/>
  </p:normalViewPr>
  <p:slideViewPr>
    <p:cSldViewPr snapToGrid="0">
      <p:cViewPr varScale="1">
        <p:scale>
          <a:sx n="38" d="100"/>
          <a:sy n="38" d="100"/>
        </p:scale>
        <p:origin x="66" y="8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A321EC-D35B-4A61-A713-D192089C68B9}" type="datetimeFigureOut">
              <a:rPr lang="en-US" smtClean="0"/>
              <a:t>2/27/2019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D04451-52C4-4345-B873-A750E56E3E40}" type="slidenum">
              <a:rPr lang="en-US" smtClean="0"/>
              <a:t>‹#›</a:t>
            </a:fld>
            <a:endParaRPr lang="en-US"/>
          </a:p>
        </p:txBody>
      </p:sp>
    </p:spTree>
    <p:extLst>
      <p:ext uri="{BB962C8B-B14F-4D97-AF65-F5344CB8AC3E}">
        <p14:creationId xmlns:p14="http://schemas.microsoft.com/office/powerpoint/2010/main" val="1315885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smtClean="0"/>
              <a:t>Yellow = potential changes to an ecosystem.  Students need to be able to describe examples of potential changes to ecosystems due to the 3 main ideas. </a:t>
            </a:r>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panose="02020603050405020304" pitchFamily="18" charset="0"/>
              </a:defRPr>
            </a:lvl1pPr>
            <a:lvl2pPr marL="757066" indent="-291179">
              <a:defRPr sz="2400">
                <a:solidFill>
                  <a:schemeClr val="tx1"/>
                </a:solidFill>
                <a:latin typeface="Times" panose="02020603050405020304" pitchFamily="18" charset="0"/>
              </a:defRPr>
            </a:lvl2pPr>
            <a:lvl3pPr marL="1164717" indent="-232943">
              <a:defRPr sz="2400">
                <a:solidFill>
                  <a:schemeClr val="tx1"/>
                </a:solidFill>
                <a:latin typeface="Times" panose="02020603050405020304" pitchFamily="18" charset="0"/>
              </a:defRPr>
            </a:lvl3pPr>
            <a:lvl4pPr marL="1630604" indent="-232943">
              <a:defRPr sz="2400">
                <a:solidFill>
                  <a:schemeClr val="tx1"/>
                </a:solidFill>
                <a:latin typeface="Times" panose="02020603050405020304" pitchFamily="18" charset="0"/>
              </a:defRPr>
            </a:lvl4pPr>
            <a:lvl5pPr marL="2096491" indent="-232943">
              <a:defRPr sz="2400">
                <a:solidFill>
                  <a:schemeClr val="tx1"/>
                </a:solidFill>
                <a:latin typeface="Times" panose="02020603050405020304" pitchFamily="18" charset="0"/>
              </a:defRPr>
            </a:lvl5pPr>
            <a:lvl6pPr marL="2562377" indent="-232943" eaLnBrk="0" fontAlgn="base" hangingPunct="0">
              <a:spcBef>
                <a:spcPct val="0"/>
              </a:spcBef>
              <a:spcAft>
                <a:spcPct val="0"/>
              </a:spcAft>
              <a:defRPr sz="2400">
                <a:solidFill>
                  <a:schemeClr val="tx1"/>
                </a:solidFill>
                <a:latin typeface="Times" panose="02020603050405020304" pitchFamily="18" charset="0"/>
              </a:defRPr>
            </a:lvl6pPr>
            <a:lvl7pPr marL="3028264" indent="-232943" eaLnBrk="0" fontAlgn="base" hangingPunct="0">
              <a:spcBef>
                <a:spcPct val="0"/>
              </a:spcBef>
              <a:spcAft>
                <a:spcPct val="0"/>
              </a:spcAft>
              <a:defRPr sz="2400">
                <a:solidFill>
                  <a:schemeClr val="tx1"/>
                </a:solidFill>
                <a:latin typeface="Times" panose="02020603050405020304" pitchFamily="18" charset="0"/>
              </a:defRPr>
            </a:lvl7pPr>
            <a:lvl8pPr marL="3494151" indent="-232943" eaLnBrk="0" fontAlgn="base" hangingPunct="0">
              <a:spcBef>
                <a:spcPct val="0"/>
              </a:spcBef>
              <a:spcAft>
                <a:spcPct val="0"/>
              </a:spcAft>
              <a:defRPr sz="2400">
                <a:solidFill>
                  <a:schemeClr val="tx1"/>
                </a:solidFill>
                <a:latin typeface="Times" panose="02020603050405020304" pitchFamily="18" charset="0"/>
              </a:defRPr>
            </a:lvl8pPr>
            <a:lvl9pPr marL="3960038" indent="-232943" eaLnBrk="0" fontAlgn="base" hangingPunct="0">
              <a:spcBef>
                <a:spcPct val="0"/>
              </a:spcBef>
              <a:spcAft>
                <a:spcPct val="0"/>
              </a:spcAft>
              <a:defRPr sz="2400">
                <a:solidFill>
                  <a:schemeClr val="tx1"/>
                </a:solidFill>
                <a:latin typeface="Times" panose="02020603050405020304" pitchFamily="18" charset="0"/>
              </a:defRPr>
            </a:lvl9pPr>
          </a:lstStyle>
          <a:p>
            <a:fld id="{0C062E82-6657-4D05-91A5-F2D51731786B}" type="slidenum">
              <a:rPr lang="en-US" altLang="en-US" sz="1200"/>
              <a:pPr/>
              <a:t>2</a:t>
            </a:fld>
            <a:endParaRPr lang="en-US" altLang="en-US" sz="1200"/>
          </a:p>
        </p:txBody>
      </p:sp>
    </p:spTree>
    <p:extLst>
      <p:ext uri="{BB962C8B-B14F-4D97-AF65-F5344CB8AC3E}">
        <p14:creationId xmlns:p14="http://schemas.microsoft.com/office/powerpoint/2010/main" val="9494437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smtClean="0"/>
              <a:t>Yellow = potential changes to an ecosystem.  Students need to be able to describe examples of potential changes to ecosystems due to the 3 main ideas. </a:t>
            </a:r>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Times" panose="02020603050405020304" pitchFamily="18" charset="0"/>
              </a:defRPr>
            </a:lvl1pPr>
            <a:lvl2pPr marL="757066" indent="-291179">
              <a:defRPr sz="2400">
                <a:solidFill>
                  <a:schemeClr val="tx1"/>
                </a:solidFill>
                <a:latin typeface="Times" panose="02020603050405020304" pitchFamily="18" charset="0"/>
              </a:defRPr>
            </a:lvl2pPr>
            <a:lvl3pPr marL="1164717" indent="-232943">
              <a:defRPr sz="2400">
                <a:solidFill>
                  <a:schemeClr val="tx1"/>
                </a:solidFill>
                <a:latin typeface="Times" panose="02020603050405020304" pitchFamily="18" charset="0"/>
              </a:defRPr>
            </a:lvl3pPr>
            <a:lvl4pPr marL="1630604" indent="-232943">
              <a:defRPr sz="2400">
                <a:solidFill>
                  <a:schemeClr val="tx1"/>
                </a:solidFill>
                <a:latin typeface="Times" panose="02020603050405020304" pitchFamily="18" charset="0"/>
              </a:defRPr>
            </a:lvl4pPr>
            <a:lvl5pPr marL="2096491" indent="-232943">
              <a:defRPr sz="2400">
                <a:solidFill>
                  <a:schemeClr val="tx1"/>
                </a:solidFill>
                <a:latin typeface="Times" panose="02020603050405020304" pitchFamily="18" charset="0"/>
              </a:defRPr>
            </a:lvl5pPr>
            <a:lvl6pPr marL="2562377" indent="-232943" eaLnBrk="0" fontAlgn="base" hangingPunct="0">
              <a:spcBef>
                <a:spcPct val="0"/>
              </a:spcBef>
              <a:spcAft>
                <a:spcPct val="0"/>
              </a:spcAft>
              <a:defRPr sz="2400">
                <a:solidFill>
                  <a:schemeClr val="tx1"/>
                </a:solidFill>
                <a:latin typeface="Times" panose="02020603050405020304" pitchFamily="18" charset="0"/>
              </a:defRPr>
            </a:lvl6pPr>
            <a:lvl7pPr marL="3028264" indent="-232943" eaLnBrk="0" fontAlgn="base" hangingPunct="0">
              <a:spcBef>
                <a:spcPct val="0"/>
              </a:spcBef>
              <a:spcAft>
                <a:spcPct val="0"/>
              </a:spcAft>
              <a:defRPr sz="2400">
                <a:solidFill>
                  <a:schemeClr val="tx1"/>
                </a:solidFill>
                <a:latin typeface="Times" panose="02020603050405020304" pitchFamily="18" charset="0"/>
              </a:defRPr>
            </a:lvl7pPr>
            <a:lvl8pPr marL="3494151" indent="-232943" eaLnBrk="0" fontAlgn="base" hangingPunct="0">
              <a:spcBef>
                <a:spcPct val="0"/>
              </a:spcBef>
              <a:spcAft>
                <a:spcPct val="0"/>
              </a:spcAft>
              <a:defRPr sz="2400">
                <a:solidFill>
                  <a:schemeClr val="tx1"/>
                </a:solidFill>
                <a:latin typeface="Times" panose="02020603050405020304" pitchFamily="18" charset="0"/>
              </a:defRPr>
            </a:lvl8pPr>
            <a:lvl9pPr marL="3960038" indent="-232943" eaLnBrk="0" fontAlgn="base" hangingPunct="0">
              <a:spcBef>
                <a:spcPct val="0"/>
              </a:spcBef>
              <a:spcAft>
                <a:spcPct val="0"/>
              </a:spcAft>
              <a:defRPr sz="2400">
                <a:solidFill>
                  <a:schemeClr val="tx1"/>
                </a:solidFill>
                <a:latin typeface="Times" panose="02020603050405020304" pitchFamily="18" charset="0"/>
              </a:defRPr>
            </a:lvl9pPr>
          </a:lstStyle>
          <a:p>
            <a:fld id="{0C062E82-6657-4D05-91A5-F2D51731786B}" type="slidenum">
              <a:rPr lang="en-US" altLang="en-US" sz="1200"/>
              <a:pPr/>
              <a:t>3</a:t>
            </a:fld>
            <a:endParaRPr lang="en-US" altLang="en-US" sz="1200"/>
          </a:p>
        </p:txBody>
      </p:sp>
    </p:spTree>
    <p:extLst>
      <p:ext uri="{BB962C8B-B14F-4D97-AF65-F5344CB8AC3E}">
        <p14:creationId xmlns:p14="http://schemas.microsoft.com/office/powerpoint/2010/main" val="3714669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D6CA06-0B20-4923-9B90-2496D326F44A}" type="datetimeFigureOut">
              <a:rPr lang="en-US" smtClean="0"/>
              <a:t>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8A3703-2E35-45C9-BD82-B8477CC4CDA0}" type="slidenum">
              <a:rPr lang="en-US" smtClean="0"/>
              <a:t>‹#›</a:t>
            </a:fld>
            <a:endParaRPr lang="en-US"/>
          </a:p>
        </p:txBody>
      </p:sp>
    </p:spTree>
    <p:extLst>
      <p:ext uri="{BB962C8B-B14F-4D97-AF65-F5344CB8AC3E}">
        <p14:creationId xmlns:p14="http://schemas.microsoft.com/office/powerpoint/2010/main" val="441307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D6CA06-0B20-4923-9B90-2496D326F44A}" type="datetimeFigureOut">
              <a:rPr lang="en-US" smtClean="0"/>
              <a:t>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8A3703-2E35-45C9-BD82-B8477CC4CDA0}" type="slidenum">
              <a:rPr lang="en-US" smtClean="0"/>
              <a:t>‹#›</a:t>
            </a:fld>
            <a:endParaRPr lang="en-US"/>
          </a:p>
        </p:txBody>
      </p:sp>
    </p:spTree>
    <p:extLst>
      <p:ext uri="{BB962C8B-B14F-4D97-AF65-F5344CB8AC3E}">
        <p14:creationId xmlns:p14="http://schemas.microsoft.com/office/powerpoint/2010/main" val="164462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D6CA06-0B20-4923-9B90-2496D326F44A}" type="datetimeFigureOut">
              <a:rPr lang="en-US" smtClean="0"/>
              <a:t>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8A3703-2E35-45C9-BD82-B8477CC4CDA0}" type="slidenum">
              <a:rPr lang="en-US" smtClean="0"/>
              <a:t>‹#›</a:t>
            </a:fld>
            <a:endParaRPr lang="en-US"/>
          </a:p>
        </p:txBody>
      </p:sp>
    </p:spTree>
    <p:extLst>
      <p:ext uri="{BB962C8B-B14F-4D97-AF65-F5344CB8AC3E}">
        <p14:creationId xmlns:p14="http://schemas.microsoft.com/office/powerpoint/2010/main" val="206689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D6CA06-0B20-4923-9B90-2496D326F44A}" type="datetimeFigureOut">
              <a:rPr lang="en-US" smtClean="0"/>
              <a:t>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8A3703-2E35-45C9-BD82-B8477CC4CDA0}" type="slidenum">
              <a:rPr lang="en-US" smtClean="0"/>
              <a:t>‹#›</a:t>
            </a:fld>
            <a:endParaRPr lang="en-US"/>
          </a:p>
        </p:txBody>
      </p:sp>
    </p:spTree>
    <p:extLst>
      <p:ext uri="{BB962C8B-B14F-4D97-AF65-F5344CB8AC3E}">
        <p14:creationId xmlns:p14="http://schemas.microsoft.com/office/powerpoint/2010/main" val="1549429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D6CA06-0B20-4923-9B90-2496D326F44A}" type="datetimeFigureOut">
              <a:rPr lang="en-US" smtClean="0"/>
              <a:t>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8A3703-2E35-45C9-BD82-B8477CC4CDA0}" type="slidenum">
              <a:rPr lang="en-US" smtClean="0"/>
              <a:t>‹#›</a:t>
            </a:fld>
            <a:endParaRPr lang="en-US"/>
          </a:p>
        </p:txBody>
      </p:sp>
    </p:spTree>
    <p:extLst>
      <p:ext uri="{BB962C8B-B14F-4D97-AF65-F5344CB8AC3E}">
        <p14:creationId xmlns:p14="http://schemas.microsoft.com/office/powerpoint/2010/main" val="1785704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DD6CA06-0B20-4923-9B90-2496D326F44A}" type="datetimeFigureOut">
              <a:rPr lang="en-US" smtClean="0"/>
              <a:t>2/27/2019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8A3703-2E35-45C9-BD82-B8477CC4CDA0}" type="slidenum">
              <a:rPr lang="en-US" smtClean="0"/>
              <a:t>‹#›</a:t>
            </a:fld>
            <a:endParaRPr lang="en-US"/>
          </a:p>
        </p:txBody>
      </p:sp>
    </p:spTree>
    <p:extLst>
      <p:ext uri="{BB962C8B-B14F-4D97-AF65-F5344CB8AC3E}">
        <p14:creationId xmlns:p14="http://schemas.microsoft.com/office/powerpoint/2010/main" val="3037432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D6CA06-0B20-4923-9B90-2496D326F44A}" type="datetimeFigureOut">
              <a:rPr lang="en-US" smtClean="0"/>
              <a:t>2/27/2019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8A3703-2E35-45C9-BD82-B8477CC4CDA0}" type="slidenum">
              <a:rPr lang="en-US" smtClean="0"/>
              <a:t>‹#›</a:t>
            </a:fld>
            <a:endParaRPr lang="en-US"/>
          </a:p>
        </p:txBody>
      </p:sp>
    </p:spTree>
    <p:extLst>
      <p:ext uri="{BB962C8B-B14F-4D97-AF65-F5344CB8AC3E}">
        <p14:creationId xmlns:p14="http://schemas.microsoft.com/office/powerpoint/2010/main" val="3239502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D6CA06-0B20-4923-9B90-2496D326F44A}" type="datetimeFigureOut">
              <a:rPr lang="en-US" smtClean="0"/>
              <a:t>2/27/2019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8A3703-2E35-45C9-BD82-B8477CC4CDA0}" type="slidenum">
              <a:rPr lang="en-US" smtClean="0"/>
              <a:t>‹#›</a:t>
            </a:fld>
            <a:endParaRPr lang="en-US"/>
          </a:p>
        </p:txBody>
      </p:sp>
    </p:spTree>
    <p:extLst>
      <p:ext uri="{BB962C8B-B14F-4D97-AF65-F5344CB8AC3E}">
        <p14:creationId xmlns:p14="http://schemas.microsoft.com/office/powerpoint/2010/main" val="329045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D6CA06-0B20-4923-9B90-2496D326F44A}" type="datetimeFigureOut">
              <a:rPr lang="en-US" smtClean="0"/>
              <a:t>2/27/2019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8A3703-2E35-45C9-BD82-B8477CC4CDA0}" type="slidenum">
              <a:rPr lang="en-US" smtClean="0"/>
              <a:t>‹#›</a:t>
            </a:fld>
            <a:endParaRPr lang="en-US"/>
          </a:p>
        </p:txBody>
      </p:sp>
    </p:spTree>
    <p:extLst>
      <p:ext uri="{BB962C8B-B14F-4D97-AF65-F5344CB8AC3E}">
        <p14:creationId xmlns:p14="http://schemas.microsoft.com/office/powerpoint/2010/main" val="373002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D6CA06-0B20-4923-9B90-2496D326F44A}" type="datetimeFigureOut">
              <a:rPr lang="en-US" smtClean="0"/>
              <a:t>2/27/2019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8A3703-2E35-45C9-BD82-B8477CC4CDA0}" type="slidenum">
              <a:rPr lang="en-US" smtClean="0"/>
              <a:t>‹#›</a:t>
            </a:fld>
            <a:endParaRPr lang="en-US"/>
          </a:p>
        </p:txBody>
      </p:sp>
    </p:spTree>
    <p:extLst>
      <p:ext uri="{BB962C8B-B14F-4D97-AF65-F5344CB8AC3E}">
        <p14:creationId xmlns:p14="http://schemas.microsoft.com/office/powerpoint/2010/main" val="358392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D6CA06-0B20-4923-9B90-2496D326F44A}" type="datetimeFigureOut">
              <a:rPr lang="en-US" smtClean="0"/>
              <a:t>2/27/2019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8A3703-2E35-45C9-BD82-B8477CC4CDA0}" type="slidenum">
              <a:rPr lang="en-US" smtClean="0"/>
              <a:t>‹#›</a:t>
            </a:fld>
            <a:endParaRPr lang="en-US"/>
          </a:p>
        </p:txBody>
      </p:sp>
    </p:spTree>
    <p:extLst>
      <p:ext uri="{BB962C8B-B14F-4D97-AF65-F5344CB8AC3E}">
        <p14:creationId xmlns:p14="http://schemas.microsoft.com/office/powerpoint/2010/main" val="3743332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D6CA06-0B20-4923-9B90-2496D326F44A}" type="datetimeFigureOut">
              <a:rPr lang="en-US" smtClean="0"/>
              <a:t>2/27/2019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8A3703-2E35-45C9-BD82-B8477CC4CDA0}" type="slidenum">
              <a:rPr lang="en-US" smtClean="0"/>
              <a:t>‹#›</a:t>
            </a:fld>
            <a:endParaRPr lang="en-US"/>
          </a:p>
        </p:txBody>
      </p:sp>
    </p:spTree>
    <p:extLst>
      <p:ext uri="{BB962C8B-B14F-4D97-AF65-F5344CB8AC3E}">
        <p14:creationId xmlns:p14="http://schemas.microsoft.com/office/powerpoint/2010/main" val="3868841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Changes in Ecosystems</a:t>
            </a:r>
            <a:endParaRPr lang="en-US" dirty="0"/>
          </a:p>
        </p:txBody>
      </p:sp>
      <p:sp>
        <p:nvSpPr>
          <p:cNvPr id="3" name="Subtitle 2"/>
          <p:cNvSpPr>
            <a:spLocks noGrp="1"/>
          </p:cNvSpPr>
          <p:nvPr>
            <p:ph type="subTitle" idx="1"/>
          </p:nvPr>
        </p:nvSpPr>
        <p:spPr/>
        <p:txBody>
          <a:bodyPr/>
          <a:lstStyle/>
          <a:p>
            <a:r>
              <a:rPr lang="en-US" dirty="0" smtClean="0"/>
              <a:t>L. 17.4</a:t>
            </a:r>
          </a:p>
          <a:p>
            <a:r>
              <a:rPr lang="en-US" dirty="0"/>
              <a:t>Describe changes in ecosystems resulting from seasonal variations, climate change and succession.</a:t>
            </a:r>
          </a:p>
        </p:txBody>
      </p:sp>
    </p:spTree>
    <p:extLst>
      <p:ext uri="{BB962C8B-B14F-4D97-AF65-F5344CB8AC3E}">
        <p14:creationId xmlns:p14="http://schemas.microsoft.com/office/powerpoint/2010/main" val="703037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464024" y="238126"/>
            <a:ext cx="11432137" cy="6315075"/>
            <a:chOff x="428" y="140"/>
            <a:chExt cx="4878" cy="3978"/>
          </a:xfrm>
        </p:grpSpPr>
        <p:sp>
          <p:nvSpPr>
            <p:cNvPr id="4130" name="AutoShape 3"/>
            <p:cNvSpPr>
              <a:spLocks noChangeArrowheads="1"/>
            </p:cNvSpPr>
            <p:nvPr/>
          </p:nvSpPr>
          <p:spPr bwMode="auto">
            <a:xfrm>
              <a:off x="438" y="420"/>
              <a:ext cx="4806" cy="432"/>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31" name="AutoShape 4"/>
            <p:cNvSpPr>
              <a:spLocks noChangeArrowheads="1"/>
            </p:cNvSpPr>
            <p:nvPr/>
          </p:nvSpPr>
          <p:spPr bwMode="auto">
            <a:xfrm>
              <a:off x="428" y="3604"/>
              <a:ext cx="4878" cy="514"/>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32" name="AutoShape 5"/>
            <p:cNvSpPr>
              <a:spLocks noChangeArrowheads="1"/>
            </p:cNvSpPr>
            <p:nvPr/>
          </p:nvSpPr>
          <p:spPr bwMode="auto">
            <a:xfrm>
              <a:off x="2043" y="157"/>
              <a:ext cx="1536" cy="384"/>
            </a:xfrm>
            <a:prstGeom prst="roundRect">
              <a:avLst>
                <a:gd name="adj" fmla="val 16667"/>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n-US" sz="2400" b="1">
                <a:latin typeface="Maiandra GD" panose="020E0502030308020204" pitchFamily="34" charset="0"/>
              </a:endParaRPr>
            </a:p>
          </p:txBody>
        </p:sp>
        <p:grpSp>
          <p:nvGrpSpPr>
            <p:cNvPr id="4133" name="Group 32"/>
            <p:cNvGrpSpPr>
              <a:grpSpLocks/>
            </p:cNvGrpSpPr>
            <p:nvPr/>
          </p:nvGrpSpPr>
          <p:grpSpPr bwMode="auto">
            <a:xfrm>
              <a:off x="3727" y="1536"/>
              <a:ext cx="1554" cy="1872"/>
              <a:chOff x="3727" y="1536"/>
              <a:chExt cx="1554" cy="1872"/>
            </a:xfrm>
          </p:grpSpPr>
          <p:sp>
            <p:nvSpPr>
              <p:cNvPr id="4153" name="AutoShape 34"/>
              <p:cNvSpPr>
                <a:spLocks noChangeArrowheads="1"/>
              </p:cNvSpPr>
              <p:nvPr/>
            </p:nvSpPr>
            <p:spPr bwMode="auto">
              <a:xfrm>
                <a:off x="3744" y="1536"/>
                <a:ext cx="1519" cy="666"/>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54" name="AutoShape 37"/>
              <p:cNvSpPr>
                <a:spLocks noChangeArrowheads="1"/>
              </p:cNvSpPr>
              <p:nvPr/>
            </p:nvSpPr>
            <p:spPr bwMode="auto">
              <a:xfrm>
                <a:off x="3745" y="2273"/>
                <a:ext cx="1536" cy="384"/>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55" name="AutoShape 40"/>
              <p:cNvSpPr>
                <a:spLocks noChangeArrowheads="1"/>
              </p:cNvSpPr>
              <p:nvPr/>
            </p:nvSpPr>
            <p:spPr bwMode="auto">
              <a:xfrm>
                <a:off x="3727" y="3109"/>
                <a:ext cx="1536" cy="299"/>
              </a:xfrm>
              <a:prstGeom prst="roundRect">
                <a:avLst>
                  <a:gd name="adj" fmla="val 16667"/>
                </a:avLst>
              </a:prstGeom>
              <a:solidFill>
                <a:srgbClr val="FFFF00"/>
              </a:solidFill>
              <a:ln w="19050">
                <a:solidFill>
                  <a:schemeClr val="tx1"/>
                </a:solidFill>
                <a:round/>
                <a:headEnd/>
                <a:tailEnd/>
              </a:ln>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56" name="AutoShape 43"/>
              <p:cNvSpPr>
                <a:spLocks noChangeArrowheads="1"/>
              </p:cNvSpPr>
              <p:nvPr/>
            </p:nvSpPr>
            <p:spPr bwMode="auto">
              <a:xfrm>
                <a:off x="3729" y="2704"/>
                <a:ext cx="1536" cy="342"/>
              </a:xfrm>
              <a:prstGeom prst="roundRect">
                <a:avLst>
                  <a:gd name="adj" fmla="val 16667"/>
                </a:avLst>
              </a:prstGeom>
              <a:solidFill>
                <a:srgbClr val="FFFF00"/>
              </a:solidFill>
              <a:ln w="19050">
                <a:solidFill>
                  <a:schemeClr val="tx1"/>
                </a:solidFill>
                <a:round/>
                <a:headEnd/>
                <a:tailEnd/>
              </a:ln>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grpSp>
          <p:nvGrpSpPr>
            <p:cNvPr id="4134" name="Group 45"/>
            <p:cNvGrpSpPr>
              <a:grpSpLocks/>
            </p:cNvGrpSpPr>
            <p:nvPr/>
          </p:nvGrpSpPr>
          <p:grpSpPr bwMode="auto">
            <a:xfrm>
              <a:off x="429" y="923"/>
              <a:ext cx="1536" cy="384"/>
              <a:chOff x="429" y="923"/>
              <a:chExt cx="1536" cy="384"/>
            </a:xfrm>
          </p:grpSpPr>
          <p:sp>
            <p:nvSpPr>
              <p:cNvPr id="4151" name="AutoShape 46"/>
              <p:cNvSpPr>
                <a:spLocks noChangeArrowheads="1"/>
              </p:cNvSpPr>
              <p:nvPr/>
            </p:nvSpPr>
            <p:spPr bwMode="auto">
              <a:xfrm>
                <a:off x="429" y="923"/>
                <a:ext cx="1536" cy="384"/>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52" name="AutoShape 47"/>
              <p:cNvSpPr>
                <a:spLocks noChangeArrowheads="1"/>
              </p:cNvSpPr>
              <p:nvPr/>
            </p:nvSpPr>
            <p:spPr bwMode="auto">
              <a:xfrm>
                <a:off x="470" y="933"/>
                <a:ext cx="172" cy="81"/>
              </a:xfrm>
              <a:prstGeom prst="roundRect">
                <a:avLst>
                  <a:gd name="adj"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grpSp>
          <p:nvGrpSpPr>
            <p:cNvPr id="4135" name="Group 48"/>
            <p:cNvGrpSpPr>
              <a:grpSpLocks/>
            </p:cNvGrpSpPr>
            <p:nvPr/>
          </p:nvGrpSpPr>
          <p:grpSpPr bwMode="auto">
            <a:xfrm>
              <a:off x="2073" y="914"/>
              <a:ext cx="1536" cy="384"/>
              <a:chOff x="2073" y="914"/>
              <a:chExt cx="1536" cy="384"/>
            </a:xfrm>
          </p:grpSpPr>
          <p:sp>
            <p:nvSpPr>
              <p:cNvPr id="4149" name="AutoShape 49"/>
              <p:cNvSpPr>
                <a:spLocks noChangeArrowheads="1"/>
              </p:cNvSpPr>
              <p:nvPr/>
            </p:nvSpPr>
            <p:spPr bwMode="auto">
              <a:xfrm>
                <a:off x="2073" y="914"/>
                <a:ext cx="1536" cy="384"/>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50" name="AutoShape 50"/>
              <p:cNvSpPr>
                <a:spLocks noChangeArrowheads="1"/>
              </p:cNvSpPr>
              <p:nvPr/>
            </p:nvSpPr>
            <p:spPr bwMode="auto">
              <a:xfrm>
                <a:off x="2107" y="933"/>
                <a:ext cx="172" cy="81"/>
              </a:xfrm>
              <a:prstGeom prst="roundRect">
                <a:avLst>
                  <a:gd name="adj"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grpSp>
          <p:nvGrpSpPr>
            <p:cNvPr id="4136" name="Group 51"/>
            <p:cNvGrpSpPr>
              <a:grpSpLocks/>
            </p:cNvGrpSpPr>
            <p:nvPr/>
          </p:nvGrpSpPr>
          <p:grpSpPr bwMode="auto">
            <a:xfrm>
              <a:off x="3711" y="914"/>
              <a:ext cx="1536" cy="384"/>
              <a:chOff x="3711" y="914"/>
              <a:chExt cx="1536" cy="384"/>
            </a:xfrm>
          </p:grpSpPr>
          <p:sp>
            <p:nvSpPr>
              <p:cNvPr id="4147" name="AutoShape 52"/>
              <p:cNvSpPr>
                <a:spLocks noChangeArrowheads="1"/>
              </p:cNvSpPr>
              <p:nvPr/>
            </p:nvSpPr>
            <p:spPr bwMode="auto">
              <a:xfrm>
                <a:off x="3711" y="914"/>
                <a:ext cx="1536" cy="384"/>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48" name="AutoShape 53"/>
              <p:cNvSpPr>
                <a:spLocks noChangeArrowheads="1"/>
              </p:cNvSpPr>
              <p:nvPr/>
            </p:nvSpPr>
            <p:spPr bwMode="auto">
              <a:xfrm>
                <a:off x="3745" y="933"/>
                <a:ext cx="172" cy="81"/>
              </a:xfrm>
              <a:prstGeom prst="roundRect">
                <a:avLst>
                  <a:gd name="adj"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sp>
          <p:nvSpPr>
            <p:cNvPr id="4137" name="Rectangle 54"/>
            <p:cNvSpPr>
              <a:spLocks noChangeArrowheads="1"/>
            </p:cNvSpPr>
            <p:nvPr/>
          </p:nvSpPr>
          <p:spPr bwMode="auto">
            <a:xfrm>
              <a:off x="499" y="178"/>
              <a:ext cx="1347"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800" b="1" dirty="0">
                  <a:latin typeface="Arial" panose="020B0604020202020204" pitchFamily="34" charset="0"/>
                </a:rPr>
                <a:t>The FRAME Routine</a:t>
              </a:r>
            </a:p>
          </p:txBody>
        </p:sp>
        <p:sp>
          <p:nvSpPr>
            <p:cNvPr id="4138" name="Rectangle 55"/>
            <p:cNvSpPr>
              <a:spLocks noChangeArrowheads="1"/>
            </p:cNvSpPr>
            <p:nvPr/>
          </p:nvSpPr>
          <p:spPr bwMode="auto">
            <a:xfrm>
              <a:off x="2543" y="140"/>
              <a:ext cx="44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000" b="1">
                  <a:latin typeface="Arial" panose="020B0604020202020204" pitchFamily="34" charset="0"/>
                </a:rPr>
                <a:t>Key Topic</a:t>
              </a:r>
            </a:p>
          </p:txBody>
        </p:sp>
        <p:sp>
          <p:nvSpPr>
            <p:cNvPr id="4139" name="Rectangle 56"/>
            <p:cNvSpPr>
              <a:spLocks noChangeArrowheads="1"/>
            </p:cNvSpPr>
            <p:nvPr/>
          </p:nvSpPr>
          <p:spPr bwMode="auto">
            <a:xfrm>
              <a:off x="621" y="884"/>
              <a:ext cx="497"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b="1">
                  <a:latin typeface="Arial" panose="020B0604020202020204" pitchFamily="34" charset="0"/>
                </a:rPr>
                <a:t>Main idea</a:t>
              </a:r>
            </a:p>
          </p:txBody>
        </p:sp>
        <p:sp>
          <p:nvSpPr>
            <p:cNvPr id="4140" name="Rectangle 57"/>
            <p:cNvSpPr>
              <a:spLocks noChangeArrowheads="1"/>
            </p:cNvSpPr>
            <p:nvPr/>
          </p:nvSpPr>
          <p:spPr bwMode="auto">
            <a:xfrm>
              <a:off x="3545" y="403"/>
              <a:ext cx="450"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000" b="1">
                  <a:latin typeface="Arial" panose="020B0604020202020204" pitchFamily="34" charset="0"/>
                </a:rPr>
                <a:t>is about…</a:t>
              </a:r>
            </a:p>
          </p:txBody>
        </p:sp>
        <p:sp>
          <p:nvSpPr>
            <p:cNvPr id="4141" name="Rectangle 58"/>
            <p:cNvSpPr>
              <a:spLocks noChangeArrowheads="1"/>
            </p:cNvSpPr>
            <p:nvPr/>
          </p:nvSpPr>
          <p:spPr bwMode="auto">
            <a:xfrm>
              <a:off x="1814" y="3439"/>
              <a:ext cx="2738"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400" b="1" dirty="0">
                  <a:latin typeface="Arial" panose="020B0604020202020204" pitchFamily="34" charset="0"/>
                </a:rPr>
                <a:t>So What? (What’s important to understand about this?)</a:t>
              </a:r>
            </a:p>
          </p:txBody>
        </p:sp>
        <p:sp>
          <p:nvSpPr>
            <p:cNvPr id="4142" name="Rectangle 59"/>
            <p:cNvSpPr>
              <a:spLocks noChangeArrowheads="1"/>
            </p:cNvSpPr>
            <p:nvPr/>
          </p:nvSpPr>
          <p:spPr bwMode="auto">
            <a:xfrm>
              <a:off x="726" y="1344"/>
              <a:ext cx="889"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400" b="1" dirty="0">
                  <a:latin typeface="Arial" panose="020B0604020202020204" pitchFamily="34" charset="0"/>
                </a:rPr>
                <a:t>Essential details</a:t>
              </a:r>
            </a:p>
          </p:txBody>
        </p:sp>
        <p:sp>
          <p:nvSpPr>
            <p:cNvPr id="4143" name="Rectangle 60"/>
            <p:cNvSpPr>
              <a:spLocks noChangeArrowheads="1"/>
            </p:cNvSpPr>
            <p:nvPr/>
          </p:nvSpPr>
          <p:spPr bwMode="auto">
            <a:xfrm>
              <a:off x="2257" y="884"/>
              <a:ext cx="497"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b="1">
                  <a:latin typeface="Arial" panose="020B0604020202020204" pitchFamily="34" charset="0"/>
                </a:rPr>
                <a:t>Main idea</a:t>
              </a:r>
            </a:p>
          </p:txBody>
        </p:sp>
        <p:sp>
          <p:nvSpPr>
            <p:cNvPr id="4144" name="Rectangle 61"/>
            <p:cNvSpPr>
              <a:spLocks noChangeArrowheads="1"/>
            </p:cNvSpPr>
            <p:nvPr/>
          </p:nvSpPr>
          <p:spPr bwMode="auto">
            <a:xfrm>
              <a:off x="2363" y="1344"/>
              <a:ext cx="889"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400" b="1">
                  <a:latin typeface="Arial" panose="020B0604020202020204" pitchFamily="34" charset="0"/>
                </a:rPr>
                <a:t>Essential details</a:t>
              </a:r>
            </a:p>
          </p:txBody>
        </p:sp>
        <p:sp>
          <p:nvSpPr>
            <p:cNvPr id="4145" name="Rectangle 62"/>
            <p:cNvSpPr>
              <a:spLocks noChangeArrowheads="1"/>
            </p:cNvSpPr>
            <p:nvPr/>
          </p:nvSpPr>
          <p:spPr bwMode="auto">
            <a:xfrm>
              <a:off x="4024" y="1344"/>
              <a:ext cx="889"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400" b="1">
                  <a:latin typeface="Arial" panose="020B0604020202020204" pitchFamily="34" charset="0"/>
                </a:rPr>
                <a:t>Essential details</a:t>
              </a:r>
            </a:p>
          </p:txBody>
        </p:sp>
        <p:sp>
          <p:nvSpPr>
            <p:cNvPr id="4146" name="Rectangle 63"/>
            <p:cNvSpPr>
              <a:spLocks noChangeArrowheads="1"/>
            </p:cNvSpPr>
            <p:nvPr/>
          </p:nvSpPr>
          <p:spPr bwMode="auto">
            <a:xfrm>
              <a:off x="3893" y="884"/>
              <a:ext cx="497"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b="1">
                  <a:latin typeface="Arial" panose="020B0604020202020204" pitchFamily="34" charset="0"/>
                </a:rPr>
                <a:t>Main idea</a:t>
              </a:r>
            </a:p>
          </p:txBody>
        </p:sp>
      </p:grpSp>
      <p:sp>
        <p:nvSpPr>
          <p:cNvPr id="4099" name="TextBox 65"/>
          <p:cNvSpPr txBox="1">
            <a:spLocks noChangeArrowheads="1"/>
          </p:cNvSpPr>
          <p:nvPr/>
        </p:nvSpPr>
        <p:spPr bwMode="auto">
          <a:xfrm>
            <a:off x="630420" y="885825"/>
            <a:ext cx="1071087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400" dirty="0">
                <a:latin typeface="Maiandra GD" panose="020E0502030308020204" pitchFamily="34" charset="0"/>
              </a:rPr>
              <a:t>how the health of an environmental system can be affected by the different ways living(including people) and nonliving things interact </a:t>
            </a:r>
          </a:p>
        </p:txBody>
      </p:sp>
      <p:sp>
        <p:nvSpPr>
          <p:cNvPr id="4100" name="TextBox 68"/>
          <p:cNvSpPr txBox="1">
            <a:spLocks noChangeArrowheads="1"/>
          </p:cNvSpPr>
          <p:nvPr/>
        </p:nvSpPr>
        <p:spPr bwMode="auto">
          <a:xfrm>
            <a:off x="7696200" y="1676400"/>
            <a:ext cx="21336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600">
              <a:latin typeface="Maiandra GD" panose="020E0502030308020204" pitchFamily="34" charset="0"/>
            </a:endParaRPr>
          </a:p>
        </p:txBody>
      </p:sp>
      <p:sp>
        <p:nvSpPr>
          <p:cNvPr id="4101" name="TextBox 73"/>
          <p:cNvSpPr txBox="1">
            <a:spLocks noChangeArrowheads="1"/>
          </p:cNvSpPr>
          <p:nvPr/>
        </p:nvSpPr>
        <p:spPr bwMode="auto">
          <a:xfrm>
            <a:off x="4876800" y="2568575"/>
            <a:ext cx="23701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600">
              <a:latin typeface="Maiandra GD" panose="020E0502030308020204" pitchFamily="34" charset="0"/>
            </a:endParaRPr>
          </a:p>
        </p:txBody>
      </p:sp>
      <p:sp>
        <p:nvSpPr>
          <p:cNvPr id="4102" name="TextBox 75"/>
          <p:cNvSpPr txBox="1">
            <a:spLocks noChangeArrowheads="1"/>
          </p:cNvSpPr>
          <p:nvPr/>
        </p:nvSpPr>
        <p:spPr bwMode="auto">
          <a:xfrm>
            <a:off x="7743826" y="3627439"/>
            <a:ext cx="23844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600">
                <a:latin typeface="Maiandra GD" panose="020E0502030308020204" pitchFamily="34" charset="0"/>
              </a:rPr>
              <a:t> </a:t>
            </a:r>
          </a:p>
        </p:txBody>
      </p:sp>
      <p:sp>
        <p:nvSpPr>
          <p:cNvPr id="4103" name="TextBox 76"/>
          <p:cNvSpPr txBox="1">
            <a:spLocks noChangeArrowheads="1"/>
          </p:cNvSpPr>
          <p:nvPr/>
        </p:nvSpPr>
        <p:spPr bwMode="auto">
          <a:xfrm>
            <a:off x="8480670" y="4265613"/>
            <a:ext cx="2438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600" dirty="0">
                <a:latin typeface="Maiandra GD" panose="020E0502030308020204" pitchFamily="34" charset="0"/>
              </a:rPr>
              <a:t>Secondary Succession (Soil</a:t>
            </a:r>
            <a:r>
              <a:rPr lang="en-US" altLang="en-US" sz="1400" dirty="0">
                <a:latin typeface="Maiandra GD" panose="020E0502030308020204" pitchFamily="34" charset="0"/>
              </a:rPr>
              <a:t>)</a:t>
            </a:r>
          </a:p>
        </p:txBody>
      </p:sp>
      <p:sp>
        <p:nvSpPr>
          <p:cNvPr id="4104" name="TextBox 78"/>
          <p:cNvSpPr txBox="1">
            <a:spLocks noChangeArrowheads="1"/>
          </p:cNvSpPr>
          <p:nvPr/>
        </p:nvSpPr>
        <p:spPr bwMode="auto">
          <a:xfrm>
            <a:off x="8353978" y="5014913"/>
            <a:ext cx="268446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600" dirty="0">
                <a:latin typeface="Maiandra GD" panose="020E0502030308020204" pitchFamily="34" charset="0"/>
              </a:rPr>
              <a:t>Primary Succession (Rock)</a:t>
            </a:r>
          </a:p>
        </p:txBody>
      </p:sp>
      <p:sp>
        <p:nvSpPr>
          <p:cNvPr id="4105" name="TextBox 79"/>
          <p:cNvSpPr txBox="1">
            <a:spLocks noChangeArrowheads="1"/>
          </p:cNvSpPr>
          <p:nvPr/>
        </p:nvSpPr>
        <p:spPr bwMode="auto">
          <a:xfrm>
            <a:off x="704056" y="5765801"/>
            <a:ext cx="1095113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600" dirty="0">
                <a:latin typeface="Maiandra GD" panose="020E0502030308020204" pitchFamily="34" charset="0"/>
              </a:rPr>
              <a:t>We need healthy (sustainable) ecosystems to live.  If we mess up the ecosystems we live in, we can’t survive for very long.   We can’t control what natures does to our ecosystems but we can control what we do.</a:t>
            </a:r>
          </a:p>
        </p:txBody>
      </p:sp>
      <p:sp>
        <p:nvSpPr>
          <p:cNvPr id="4106" name="TextBox 1"/>
          <p:cNvSpPr txBox="1">
            <a:spLocks noChangeArrowheads="1"/>
          </p:cNvSpPr>
          <p:nvPr/>
        </p:nvSpPr>
        <p:spPr bwMode="auto">
          <a:xfrm>
            <a:off x="4779963" y="439738"/>
            <a:ext cx="24558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800" b="1">
                <a:latin typeface="Maiandra GD" panose="020E0502030308020204" pitchFamily="34" charset="0"/>
              </a:rPr>
              <a:t>Changes in Ecosystems</a:t>
            </a:r>
            <a:endParaRPr lang="en-US" altLang="en-US" sz="1800">
              <a:latin typeface="Maiandra GD" panose="020E0502030308020204" pitchFamily="34" charset="0"/>
            </a:endParaRPr>
          </a:p>
        </p:txBody>
      </p:sp>
      <p:sp>
        <p:nvSpPr>
          <p:cNvPr id="4107" name="TextBox 2"/>
          <p:cNvSpPr txBox="1">
            <a:spLocks noChangeArrowheads="1"/>
          </p:cNvSpPr>
          <p:nvPr/>
        </p:nvSpPr>
        <p:spPr bwMode="auto">
          <a:xfrm>
            <a:off x="1069184" y="1712535"/>
            <a:ext cx="2413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r>
              <a:rPr lang="en-US" altLang="en-US" sz="1800" b="1" dirty="0">
                <a:latin typeface="Calibri" panose="020F0502020204030204" pitchFamily="34" charset="0"/>
              </a:rPr>
              <a:t>Seasonal Variations</a:t>
            </a:r>
          </a:p>
        </p:txBody>
      </p:sp>
      <p:sp>
        <p:nvSpPr>
          <p:cNvPr id="4108" name="TextBox 80"/>
          <p:cNvSpPr txBox="1">
            <a:spLocks noChangeArrowheads="1"/>
          </p:cNvSpPr>
          <p:nvPr/>
        </p:nvSpPr>
        <p:spPr bwMode="auto">
          <a:xfrm>
            <a:off x="4913314" y="1714500"/>
            <a:ext cx="2333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r>
              <a:rPr lang="en-US" altLang="en-US" sz="1800" b="1">
                <a:latin typeface="Calibri" panose="020F0502020204030204" pitchFamily="34" charset="0"/>
              </a:rPr>
              <a:t>Climate Change</a:t>
            </a:r>
          </a:p>
        </p:txBody>
      </p:sp>
      <p:sp>
        <p:nvSpPr>
          <p:cNvPr id="4109" name="TextBox 81"/>
          <p:cNvSpPr txBox="1">
            <a:spLocks noChangeArrowheads="1"/>
          </p:cNvSpPr>
          <p:nvPr/>
        </p:nvSpPr>
        <p:spPr bwMode="auto">
          <a:xfrm>
            <a:off x="9180118" y="1719087"/>
            <a:ext cx="155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r>
              <a:rPr lang="en-US" altLang="en-US" sz="1800" b="1" dirty="0">
                <a:latin typeface="Calibri" panose="020F0502020204030204" pitchFamily="34" charset="0"/>
              </a:rPr>
              <a:t>Succession</a:t>
            </a:r>
          </a:p>
        </p:txBody>
      </p:sp>
      <p:sp>
        <p:nvSpPr>
          <p:cNvPr id="4110" name="TextBox 75"/>
          <p:cNvSpPr txBox="1">
            <a:spLocks noChangeArrowheads="1"/>
          </p:cNvSpPr>
          <p:nvPr/>
        </p:nvSpPr>
        <p:spPr bwMode="auto">
          <a:xfrm>
            <a:off x="8353978" y="2611440"/>
            <a:ext cx="2800350"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400" dirty="0">
                <a:latin typeface="Maiandra GD" panose="020E0502030308020204" pitchFamily="34" charset="0"/>
              </a:rPr>
              <a:t>Species changing the ecosystem over time due to a habitat that is recovering from disturbance</a:t>
            </a:r>
          </a:p>
        </p:txBody>
      </p:sp>
      <p:sp>
        <p:nvSpPr>
          <p:cNvPr id="4111" name="AutoShape 34"/>
          <p:cNvSpPr>
            <a:spLocks noChangeArrowheads="1"/>
          </p:cNvSpPr>
          <p:nvPr/>
        </p:nvSpPr>
        <p:spPr bwMode="auto">
          <a:xfrm>
            <a:off x="4319265" y="2455864"/>
            <a:ext cx="3599787" cy="904875"/>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12" name="AutoShape 37"/>
          <p:cNvSpPr>
            <a:spLocks noChangeArrowheads="1"/>
          </p:cNvSpPr>
          <p:nvPr/>
        </p:nvSpPr>
        <p:spPr bwMode="auto">
          <a:xfrm>
            <a:off x="4319265" y="3454401"/>
            <a:ext cx="3599787" cy="754063"/>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13" name="AutoShape 43"/>
          <p:cNvSpPr>
            <a:spLocks noChangeArrowheads="1"/>
          </p:cNvSpPr>
          <p:nvPr/>
        </p:nvSpPr>
        <p:spPr bwMode="auto">
          <a:xfrm>
            <a:off x="4319265" y="4338639"/>
            <a:ext cx="3599787" cy="542925"/>
          </a:xfrm>
          <a:prstGeom prst="roundRect">
            <a:avLst>
              <a:gd name="adj" fmla="val 16667"/>
            </a:avLst>
          </a:prstGeom>
          <a:solidFill>
            <a:srgbClr val="FFFF00"/>
          </a:solidFill>
          <a:ln w="19050">
            <a:solidFill>
              <a:schemeClr val="tx1"/>
            </a:solidFill>
            <a:round/>
            <a:headEnd/>
            <a:tailEnd/>
          </a:ln>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14" name="AutoShape 40"/>
          <p:cNvSpPr>
            <a:spLocks noChangeArrowheads="1"/>
          </p:cNvSpPr>
          <p:nvPr/>
        </p:nvSpPr>
        <p:spPr bwMode="auto">
          <a:xfrm>
            <a:off x="4319265" y="4951413"/>
            <a:ext cx="3599787" cy="474662"/>
          </a:xfrm>
          <a:prstGeom prst="roundRect">
            <a:avLst>
              <a:gd name="adj" fmla="val 16667"/>
            </a:avLst>
          </a:prstGeom>
          <a:solidFill>
            <a:srgbClr val="FFFF00"/>
          </a:solidFill>
          <a:ln w="19050">
            <a:solidFill>
              <a:schemeClr val="tx1"/>
            </a:solidFill>
            <a:round/>
            <a:headEnd/>
            <a:tailEnd/>
          </a:ln>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15" name="AutoShape 34"/>
          <p:cNvSpPr>
            <a:spLocks noChangeArrowheads="1"/>
          </p:cNvSpPr>
          <p:nvPr/>
        </p:nvSpPr>
        <p:spPr bwMode="auto">
          <a:xfrm>
            <a:off x="488156" y="2458706"/>
            <a:ext cx="3634581" cy="1057275"/>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16" name="AutoShape 40"/>
          <p:cNvSpPr>
            <a:spLocks noChangeArrowheads="1"/>
          </p:cNvSpPr>
          <p:nvPr/>
        </p:nvSpPr>
        <p:spPr bwMode="auto">
          <a:xfrm>
            <a:off x="590433" y="5056459"/>
            <a:ext cx="3532304" cy="474662"/>
          </a:xfrm>
          <a:prstGeom prst="roundRect">
            <a:avLst>
              <a:gd name="adj" fmla="val 16667"/>
            </a:avLst>
          </a:prstGeom>
          <a:solidFill>
            <a:srgbClr val="FFFF00"/>
          </a:solidFill>
          <a:ln w="19050">
            <a:solidFill>
              <a:schemeClr val="tx1"/>
            </a:solidFill>
            <a:round/>
            <a:headEnd/>
            <a:tailEnd/>
          </a:ln>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17" name="AutoShape 43"/>
          <p:cNvSpPr>
            <a:spLocks noChangeArrowheads="1"/>
          </p:cNvSpPr>
          <p:nvPr/>
        </p:nvSpPr>
        <p:spPr bwMode="auto">
          <a:xfrm>
            <a:off x="583407" y="4422775"/>
            <a:ext cx="3539330" cy="542925"/>
          </a:xfrm>
          <a:prstGeom prst="roundRect">
            <a:avLst>
              <a:gd name="adj" fmla="val 16667"/>
            </a:avLst>
          </a:prstGeom>
          <a:solidFill>
            <a:srgbClr val="FFFF00"/>
          </a:solidFill>
          <a:ln w="19050">
            <a:solidFill>
              <a:schemeClr val="tx1"/>
            </a:solidFill>
            <a:round/>
            <a:headEnd/>
            <a:tailEnd/>
          </a:ln>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18" name="AutoShape 37"/>
          <p:cNvSpPr>
            <a:spLocks noChangeArrowheads="1"/>
          </p:cNvSpPr>
          <p:nvPr/>
        </p:nvSpPr>
        <p:spPr bwMode="auto">
          <a:xfrm>
            <a:off x="543413" y="3698083"/>
            <a:ext cx="3599962" cy="609600"/>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19" name="TextBox 73"/>
          <p:cNvSpPr txBox="1">
            <a:spLocks noChangeArrowheads="1"/>
          </p:cNvSpPr>
          <p:nvPr/>
        </p:nvSpPr>
        <p:spPr bwMode="auto">
          <a:xfrm>
            <a:off x="1752600" y="2598739"/>
            <a:ext cx="237013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600">
              <a:latin typeface="Maiandra GD" panose="020E0502030308020204" pitchFamily="34" charset="0"/>
            </a:endParaRPr>
          </a:p>
        </p:txBody>
      </p:sp>
      <p:sp>
        <p:nvSpPr>
          <p:cNvPr id="4120" name="TextBox 73"/>
          <p:cNvSpPr txBox="1">
            <a:spLocks noChangeArrowheads="1"/>
          </p:cNvSpPr>
          <p:nvPr/>
        </p:nvSpPr>
        <p:spPr bwMode="auto">
          <a:xfrm>
            <a:off x="5029200" y="2720975"/>
            <a:ext cx="23701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600">
              <a:latin typeface="Maiandra GD" panose="020E0502030308020204" pitchFamily="34" charset="0"/>
            </a:endParaRPr>
          </a:p>
        </p:txBody>
      </p:sp>
      <p:sp>
        <p:nvSpPr>
          <p:cNvPr id="4121" name="TextBox 75"/>
          <p:cNvSpPr txBox="1">
            <a:spLocks noChangeArrowheads="1"/>
          </p:cNvSpPr>
          <p:nvPr/>
        </p:nvSpPr>
        <p:spPr bwMode="auto">
          <a:xfrm>
            <a:off x="524669" y="2421731"/>
            <a:ext cx="2798763" cy="116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400">
                <a:latin typeface="Maiandra GD" panose="020E0502030308020204" pitchFamily="34" charset="0"/>
              </a:rPr>
              <a:t>Changes to an ecosystem’s temperatures, air circulation, and rainfall might disrupt normal cycles of certain plants and animals</a:t>
            </a:r>
          </a:p>
        </p:txBody>
      </p:sp>
      <p:sp>
        <p:nvSpPr>
          <p:cNvPr id="4122" name="TextBox 75"/>
          <p:cNvSpPr txBox="1">
            <a:spLocks noChangeArrowheads="1"/>
          </p:cNvSpPr>
          <p:nvPr/>
        </p:nvSpPr>
        <p:spPr bwMode="auto">
          <a:xfrm>
            <a:off x="639326" y="3807035"/>
            <a:ext cx="350404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600" dirty="0">
                <a:latin typeface="Maiandra GD" panose="020E0502030308020204" pitchFamily="34" charset="0"/>
              </a:rPr>
              <a:t> Due to </a:t>
            </a:r>
            <a:r>
              <a:rPr lang="en-US" altLang="en-US" sz="1600" dirty="0" smtClean="0">
                <a:latin typeface="Maiandra GD" panose="020E0502030308020204" pitchFamily="34" charset="0"/>
              </a:rPr>
              <a:t>Earth and Sun </a:t>
            </a:r>
            <a:r>
              <a:rPr lang="en-US" altLang="en-US" sz="1600" dirty="0" smtClean="0">
                <a:latin typeface="Maiandra GD" panose="020E0502030308020204" pitchFamily="34" charset="0"/>
              </a:rPr>
              <a:t>Positioning </a:t>
            </a:r>
            <a:endParaRPr lang="en-US" altLang="en-US" sz="1600" dirty="0">
              <a:latin typeface="Maiandra GD" panose="020E0502030308020204" pitchFamily="34" charset="0"/>
            </a:endParaRPr>
          </a:p>
        </p:txBody>
      </p:sp>
      <p:sp>
        <p:nvSpPr>
          <p:cNvPr id="4123" name="TextBox 78"/>
          <p:cNvSpPr txBox="1">
            <a:spLocks noChangeArrowheads="1"/>
          </p:cNvSpPr>
          <p:nvPr/>
        </p:nvSpPr>
        <p:spPr bwMode="auto">
          <a:xfrm>
            <a:off x="628649" y="5105131"/>
            <a:ext cx="315861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600" dirty="0">
                <a:latin typeface="Maiandra GD" panose="020E0502030308020204" pitchFamily="34" charset="0"/>
              </a:rPr>
              <a:t>Possible loss in biodiversity</a:t>
            </a:r>
          </a:p>
        </p:txBody>
      </p:sp>
      <p:sp>
        <p:nvSpPr>
          <p:cNvPr id="4124" name="TextBox 78"/>
          <p:cNvSpPr txBox="1">
            <a:spLocks noChangeArrowheads="1"/>
          </p:cNvSpPr>
          <p:nvPr/>
        </p:nvSpPr>
        <p:spPr bwMode="auto">
          <a:xfrm>
            <a:off x="4908551" y="5021264"/>
            <a:ext cx="239077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600">
                <a:latin typeface="Maiandra GD" panose="020E0502030308020204" pitchFamily="34" charset="0"/>
              </a:rPr>
              <a:t>Ocean Acidification</a:t>
            </a:r>
          </a:p>
        </p:txBody>
      </p:sp>
      <p:sp>
        <p:nvSpPr>
          <p:cNvPr id="4125" name="TextBox 75"/>
          <p:cNvSpPr txBox="1">
            <a:spLocks noChangeArrowheads="1"/>
          </p:cNvSpPr>
          <p:nvPr/>
        </p:nvSpPr>
        <p:spPr bwMode="auto">
          <a:xfrm>
            <a:off x="4439124" y="2439989"/>
            <a:ext cx="347992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400" dirty="0">
                <a:latin typeface="Maiandra GD" panose="020E0502030308020204" pitchFamily="34" charset="0"/>
              </a:rPr>
              <a:t>Changing weather patterns over extended periods of time, linked to rising global temperatures.  </a:t>
            </a:r>
          </a:p>
        </p:txBody>
      </p:sp>
      <p:sp>
        <p:nvSpPr>
          <p:cNvPr id="4126" name="TextBox 75"/>
          <p:cNvSpPr txBox="1">
            <a:spLocks noChangeArrowheads="1"/>
          </p:cNvSpPr>
          <p:nvPr/>
        </p:nvSpPr>
        <p:spPr bwMode="auto">
          <a:xfrm>
            <a:off x="4339903" y="3465513"/>
            <a:ext cx="342915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600" dirty="0">
                <a:latin typeface="Maiandra GD" panose="020E0502030308020204" pitchFamily="34" charset="0"/>
              </a:rPr>
              <a:t> Due to an increase in greenhouse gases (ex: burning of fossil fuels)</a:t>
            </a:r>
          </a:p>
        </p:txBody>
      </p:sp>
      <p:sp>
        <p:nvSpPr>
          <p:cNvPr id="4127" name="TextBox 75"/>
          <p:cNvSpPr txBox="1">
            <a:spLocks noChangeArrowheads="1"/>
          </p:cNvSpPr>
          <p:nvPr/>
        </p:nvSpPr>
        <p:spPr bwMode="auto">
          <a:xfrm>
            <a:off x="4837113" y="4449764"/>
            <a:ext cx="2519362"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600">
                <a:latin typeface="Maiandra GD" panose="020E0502030308020204" pitchFamily="34" charset="0"/>
              </a:rPr>
              <a:t> Shrinking of Glaciers</a:t>
            </a:r>
          </a:p>
        </p:txBody>
      </p:sp>
      <p:sp>
        <p:nvSpPr>
          <p:cNvPr id="4128" name="TextBox 75"/>
          <p:cNvSpPr txBox="1">
            <a:spLocks noChangeArrowheads="1"/>
          </p:cNvSpPr>
          <p:nvPr/>
        </p:nvSpPr>
        <p:spPr bwMode="auto">
          <a:xfrm>
            <a:off x="8312395" y="3633316"/>
            <a:ext cx="27749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600" dirty="0">
                <a:latin typeface="Maiandra GD" panose="020E0502030308020204" pitchFamily="34" charset="0"/>
              </a:rPr>
              <a:t> </a:t>
            </a:r>
            <a:r>
              <a:rPr lang="en-US" altLang="en-US" sz="1400" dirty="0">
                <a:latin typeface="Maiandra GD" panose="020E0502030308020204" pitchFamily="34" charset="0"/>
              </a:rPr>
              <a:t>Due to natural or manmade disturbances (ex: fires, volcanoes) </a:t>
            </a:r>
          </a:p>
        </p:txBody>
      </p:sp>
      <p:sp>
        <p:nvSpPr>
          <p:cNvPr id="4129" name="TextBox 78"/>
          <p:cNvSpPr txBox="1">
            <a:spLocks noChangeArrowheads="1"/>
          </p:cNvSpPr>
          <p:nvPr/>
        </p:nvSpPr>
        <p:spPr bwMode="auto">
          <a:xfrm>
            <a:off x="704057" y="4424364"/>
            <a:ext cx="2287588"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600" dirty="0">
                <a:latin typeface="Maiandra GD" panose="020E0502030308020204" pitchFamily="34" charset="0"/>
              </a:rPr>
              <a:t>Changes in Migration Patterns</a:t>
            </a:r>
          </a:p>
        </p:txBody>
      </p:sp>
    </p:spTree>
    <p:extLst>
      <p:ext uri="{BB962C8B-B14F-4D97-AF65-F5344CB8AC3E}">
        <p14:creationId xmlns:p14="http://schemas.microsoft.com/office/powerpoint/2010/main" val="14699883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464024" y="238126"/>
            <a:ext cx="11432137" cy="6315075"/>
            <a:chOff x="428" y="140"/>
            <a:chExt cx="4878" cy="3978"/>
          </a:xfrm>
        </p:grpSpPr>
        <p:sp>
          <p:nvSpPr>
            <p:cNvPr id="4130" name="AutoShape 3"/>
            <p:cNvSpPr>
              <a:spLocks noChangeArrowheads="1"/>
            </p:cNvSpPr>
            <p:nvPr/>
          </p:nvSpPr>
          <p:spPr bwMode="auto">
            <a:xfrm>
              <a:off x="438" y="420"/>
              <a:ext cx="4806" cy="432"/>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31" name="AutoShape 4"/>
            <p:cNvSpPr>
              <a:spLocks noChangeArrowheads="1"/>
            </p:cNvSpPr>
            <p:nvPr/>
          </p:nvSpPr>
          <p:spPr bwMode="auto">
            <a:xfrm>
              <a:off x="428" y="3604"/>
              <a:ext cx="4878" cy="514"/>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32" name="AutoShape 5"/>
            <p:cNvSpPr>
              <a:spLocks noChangeArrowheads="1"/>
            </p:cNvSpPr>
            <p:nvPr/>
          </p:nvSpPr>
          <p:spPr bwMode="auto">
            <a:xfrm>
              <a:off x="2043" y="157"/>
              <a:ext cx="1536" cy="384"/>
            </a:xfrm>
            <a:prstGeom prst="roundRect">
              <a:avLst>
                <a:gd name="adj" fmla="val 16667"/>
              </a:avLst>
            </a:prstGeom>
            <a:solidFill>
              <a:schemeClr val="bg1"/>
            </a:solidFill>
            <a:ln w="19050">
              <a:solidFill>
                <a:schemeClr val="tx1"/>
              </a:solidFill>
              <a:round/>
              <a:headEnd/>
              <a:tailEnd/>
            </a:ln>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lgn="ctr">
                <a:spcBef>
                  <a:spcPct val="0"/>
                </a:spcBef>
                <a:buFontTx/>
                <a:buNone/>
              </a:pPr>
              <a:endParaRPr lang="en-US" altLang="en-US" sz="2400" b="1">
                <a:latin typeface="Maiandra GD" panose="020E0502030308020204" pitchFamily="34" charset="0"/>
              </a:endParaRPr>
            </a:p>
          </p:txBody>
        </p:sp>
        <p:grpSp>
          <p:nvGrpSpPr>
            <p:cNvPr id="4133" name="Group 32"/>
            <p:cNvGrpSpPr>
              <a:grpSpLocks/>
            </p:cNvGrpSpPr>
            <p:nvPr/>
          </p:nvGrpSpPr>
          <p:grpSpPr bwMode="auto">
            <a:xfrm>
              <a:off x="3727" y="1536"/>
              <a:ext cx="1554" cy="1872"/>
              <a:chOff x="3727" y="1536"/>
              <a:chExt cx="1554" cy="1872"/>
            </a:xfrm>
          </p:grpSpPr>
          <p:sp>
            <p:nvSpPr>
              <p:cNvPr id="4153" name="AutoShape 34"/>
              <p:cNvSpPr>
                <a:spLocks noChangeArrowheads="1"/>
              </p:cNvSpPr>
              <p:nvPr/>
            </p:nvSpPr>
            <p:spPr bwMode="auto">
              <a:xfrm>
                <a:off x="3744" y="1536"/>
                <a:ext cx="1519" cy="666"/>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54" name="AutoShape 37"/>
              <p:cNvSpPr>
                <a:spLocks noChangeArrowheads="1"/>
              </p:cNvSpPr>
              <p:nvPr/>
            </p:nvSpPr>
            <p:spPr bwMode="auto">
              <a:xfrm>
                <a:off x="3745" y="2273"/>
                <a:ext cx="1536" cy="384"/>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55" name="AutoShape 40"/>
              <p:cNvSpPr>
                <a:spLocks noChangeArrowheads="1"/>
              </p:cNvSpPr>
              <p:nvPr/>
            </p:nvSpPr>
            <p:spPr bwMode="auto">
              <a:xfrm>
                <a:off x="3727" y="3109"/>
                <a:ext cx="1536" cy="299"/>
              </a:xfrm>
              <a:prstGeom prst="roundRect">
                <a:avLst>
                  <a:gd name="adj" fmla="val 16667"/>
                </a:avLst>
              </a:prstGeom>
              <a:solidFill>
                <a:srgbClr val="FFFF00"/>
              </a:solidFill>
              <a:ln w="19050">
                <a:solidFill>
                  <a:schemeClr val="tx1"/>
                </a:solidFill>
                <a:round/>
                <a:headEnd/>
                <a:tailEnd/>
              </a:ln>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56" name="AutoShape 43"/>
              <p:cNvSpPr>
                <a:spLocks noChangeArrowheads="1"/>
              </p:cNvSpPr>
              <p:nvPr/>
            </p:nvSpPr>
            <p:spPr bwMode="auto">
              <a:xfrm>
                <a:off x="3729" y="2704"/>
                <a:ext cx="1536" cy="342"/>
              </a:xfrm>
              <a:prstGeom prst="roundRect">
                <a:avLst>
                  <a:gd name="adj" fmla="val 16667"/>
                </a:avLst>
              </a:prstGeom>
              <a:solidFill>
                <a:srgbClr val="FFFF00"/>
              </a:solidFill>
              <a:ln w="19050">
                <a:solidFill>
                  <a:schemeClr val="tx1"/>
                </a:solidFill>
                <a:round/>
                <a:headEnd/>
                <a:tailEnd/>
              </a:ln>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grpSp>
          <p:nvGrpSpPr>
            <p:cNvPr id="4134" name="Group 45"/>
            <p:cNvGrpSpPr>
              <a:grpSpLocks/>
            </p:cNvGrpSpPr>
            <p:nvPr/>
          </p:nvGrpSpPr>
          <p:grpSpPr bwMode="auto">
            <a:xfrm>
              <a:off x="429" y="923"/>
              <a:ext cx="1536" cy="384"/>
              <a:chOff x="429" y="923"/>
              <a:chExt cx="1536" cy="384"/>
            </a:xfrm>
          </p:grpSpPr>
          <p:sp>
            <p:nvSpPr>
              <p:cNvPr id="4151" name="AutoShape 46"/>
              <p:cNvSpPr>
                <a:spLocks noChangeArrowheads="1"/>
              </p:cNvSpPr>
              <p:nvPr/>
            </p:nvSpPr>
            <p:spPr bwMode="auto">
              <a:xfrm>
                <a:off x="429" y="923"/>
                <a:ext cx="1536" cy="384"/>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52" name="AutoShape 47"/>
              <p:cNvSpPr>
                <a:spLocks noChangeArrowheads="1"/>
              </p:cNvSpPr>
              <p:nvPr/>
            </p:nvSpPr>
            <p:spPr bwMode="auto">
              <a:xfrm>
                <a:off x="470" y="933"/>
                <a:ext cx="172" cy="81"/>
              </a:xfrm>
              <a:prstGeom prst="roundRect">
                <a:avLst>
                  <a:gd name="adj"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grpSp>
          <p:nvGrpSpPr>
            <p:cNvPr id="4135" name="Group 48"/>
            <p:cNvGrpSpPr>
              <a:grpSpLocks/>
            </p:cNvGrpSpPr>
            <p:nvPr/>
          </p:nvGrpSpPr>
          <p:grpSpPr bwMode="auto">
            <a:xfrm>
              <a:off x="2073" y="914"/>
              <a:ext cx="1536" cy="384"/>
              <a:chOff x="2073" y="914"/>
              <a:chExt cx="1536" cy="384"/>
            </a:xfrm>
          </p:grpSpPr>
          <p:sp>
            <p:nvSpPr>
              <p:cNvPr id="4149" name="AutoShape 49"/>
              <p:cNvSpPr>
                <a:spLocks noChangeArrowheads="1"/>
              </p:cNvSpPr>
              <p:nvPr/>
            </p:nvSpPr>
            <p:spPr bwMode="auto">
              <a:xfrm>
                <a:off x="2073" y="914"/>
                <a:ext cx="1536" cy="384"/>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50" name="AutoShape 50"/>
              <p:cNvSpPr>
                <a:spLocks noChangeArrowheads="1"/>
              </p:cNvSpPr>
              <p:nvPr/>
            </p:nvSpPr>
            <p:spPr bwMode="auto">
              <a:xfrm>
                <a:off x="2107" y="933"/>
                <a:ext cx="172" cy="81"/>
              </a:xfrm>
              <a:prstGeom prst="roundRect">
                <a:avLst>
                  <a:gd name="adj"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grpSp>
          <p:nvGrpSpPr>
            <p:cNvPr id="4136" name="Group 51"/>
            <p:cNvGrpSpPr>
              <a:grpSpLocks/>
            </p:cNvGrpSpPr>
            <p:nvPr/>
          </p:nvGrpSpPr>
          <p:grpSpPr bwMode="auto">
            <a:xfrm>
              <a:off x="3711" y="914"/>
              <a:ext cx="1536" cy="384"/>
              <a:chOff x="3711" y="914"/>
              <a:chExt cx="1536" cy="384"/>
            </a:xfrm>
          </p:grpSpPr>
          <p:sp>
            <p:nvSpPr>
              <p:cNvPr id="4147" name="AutoShape 52"/>
              <p:cNvSpPr>
                <a:spLocks noChangeArrowheads="1"/>
              </p:cNvSpPr>
              <p:nvPr/>
            </p:nvSpPr>
            <p:spPr bwMode="auto">
              <a:xfrm>
                <a:off x="3711" y="914"/>
                <a:ext cx="1536" cy="384"/>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48" name="AutoShape 53"/>
              <p:cNvSpPr>
                <a:spLocks noChangeArrowheads="1"/>
              </p:cNvSpPr>
              <p:nvPr/>
            </p:nvSpPr>
            <p:spPr bwMode="auto">
              <a:xfrm>
                <a:off x="3745" y="933"/>
                <a:ext cx="172" cy="81"/>
              </a:xfrm>
              <a:prstGeom prst="roundRect">
                <a:avLst>
                  <a:gd name="adj"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grpSp>
        <p:sp>
          <p:nvSpPr>
            <p:cNvPr id="4137" name="Rectangle 54"/>
            <p:cNvSpPr>
              <a:spLocks noChangeArrowheads="1"/>
            </p:cNvSpPr>
            <p:nvPr/>
          </p:nvSpPr>
          <p:spPr bwMode="auto">
            <a:xfrm>
              <a:off x="499" y="178"/>
              <a:ext cx="1347"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800" b="1" dirty="0">
                  <a:latin typeface="Arial" panose="020B0604020202020204" pitchFamily="34" charset="0"/>
                </a:rPr>
                <a:t>The FRAME Routine</a:t>
              </a:r>
            </a:p>
          </p:txBody>
        </p:sp>
        <p:sp>
          <p:nvSpPr>
            <p:cNvPr id="4138" name="Rectangle 55"/>
            <p:cNvSpPr>
              <a:spLocks noChangeArrowheads="1"/>
            </p:cNvSpPr>
            <p:nvPr/>
          </p:nvSpPr>
          <p:spPr bwMode="auto">
            <a:xfrm>
              <a:off x="2543" y="140"/>
              <a:ext cx="44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000" b="1">
                  <a:latin typeface="Arial" panose="020B0604020202020204" pitchFamily="34" charset="0"/>
                </a:rPr>
                <a:t>Key Topic</a:t>
              </a:r>
            </a:p>
          </p:txBody>
        </p:sp>
        <p:sp>
          <p:nvSpPr>
            <p:cNvPr id="4139" name="Rectangle 56"/>
            <p:cNvSpPr>
              <a:spLocks noChangeArrowheads="1"/>
            </p:cNvSpPr>
            <p:nvPr/>
          </p:nvSpPr>
          <p:spPr bwMode="auto">
            <a:xfrm>
              <a:off x="621" y="884"/>
              <a:ext cx="497"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b="1">
                  <a:latin typeface="Arial" panose="020B0604020202020204" pitchFamily="34" charset="0"/>
                </a:rPr>
                <a:t>Main idea</a:t>
              </a:r>
            </a:p>
          </p:txBody>
        </p:sp>
        <p:sp>
          <p:nvSpPr>
            <p:cNvPr id="4140" name="Rectangle 57"/>
            <p:cNvSpPr>
              <a:spLocks noChangeArrowheads="1"/>
            </p:cNvSpPr>
            <p:nvPr/>
          </p:nvSpPr>
          <p:spPr bwMode="auto">
            <a:xfrm>
              <a:off x="3545" y="403"/>
              <a:ext cx="450"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000" b="1">
                  <a:latin typeface="Arial" panose="020B0604020202020204" pitchFamily="34" charset="0"/>
                </a:rPr>
                <a:t>is about…</a:t>
              </a:r>
            </a:p>
          </p:txBody>
        </p:sp>
        <p:sp>
          <p:nvSpPr>
            <p:cNvPr id="4141" name="Rectangle 58"/>
            <p:cNvSpPr>
              <a:spLocks noChangeArrowheads="1"/>
            </p:cNvSpPr>
            <p:nvPr/>
          </p:nvSpPr>
          <p:spPr bwMode="auto">
            <a:xfrm>
              <a:off x="1814" y="3439"/>
              <a:ext cx="2738"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400" b="1" dirty="0">
                  <a:latin typeface="Arial" panose="020B0604020202020204" pitchFamily="34" charset="0"/>
                </a:rPr>
                <a:t>So What? (What’s important to understand about this?)</a:t>
              </a:r>
            </a:p>
          </p:txBody>
        </p:sp>
        <p:sp>
          <p:nvSpPr>
            <p:cNvPr id="4142" name="Rectangle 59"/>
            <p:cNvSpPr>
              <a:spLocks noChangeArrowheads="1"/>
            </p:cNvSpPr>
            <p:nvPr/>
          </p:nvSpPr>
          <p:spPr bwMode="auto">
            <a:xfrm>
              <a:off x="726" y="1344"/>
              <a:ext cx="889"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400" b="1" dirty="0">
                  <a:latin typeface="Arial" panose="020B0604020202020204" pitchFamily="34" charset="0"/>
                </a:rPr>
                <a:t>Essential details</a:t>
              </a:r>
            </a:p>
          </p:txBody>
        </p:sp>
        <p:sp>
          <p:nvSpPr>
            <p:cNvPr id="4143" name="Rectangle 60"/>
            <p:cNvSpPr>
              <a:spLocks noChangeArrowheads="1"/>
            </p:cNvSpPr>
            <p:nvPr/>
          </p:nvSpPr>
          <p:spPr bwMode="auto">
            <a:xfrm>
              <a:off x="2257" y="884"/>
              <a:ext cx="497"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b="1">
                  <a:latin typeface="Arial" panose="020B0604020202020204" pitchFamily="34" charset="0"/>
                </a:rPr>
                <a:t>Main idea</a:t>
              </a:r>
            </a:p>
          </p:txBody>
        </p:sp>
        <p:sp>
          <p:nvSpPr>
            <p:cNvPr id="4144" name="Rectangle 61"/>
            <p:cNvSpPr>
              <a:spLocks noChangeArrowheads="1"/>
            </p:cNvSpPr>
            <p:nvPr/>
          </p:nvSpPr>
          <p:spPr bwMode="auto">
            <a:xfrm>
              <a:off x="2363" y="1344"/>
              <a:ext cx="889"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400" b="1">
                  <a:latin typeface="Arial" panose="020B0604020202020204" pitchFamily="34" charset="0"/>
                </a:rPr>
                <a:t>Essential details</a:t>
              </a:r>
            </a:p>
          </p:txBody>
        </p:sp>
        <p:sp>
          <p:nvSpPr>
            <p:cNvPr id="4145" name="Rectangle 62"/>
            <p:cNvSpPr>
              <a:spLocks noChangeArrowheads="1"/>
            </p:cNvSpPr>
            <p:nvPr/>
          </p:nvSpPr>
          <p:spPr bwMode="auto">
            <a:xfrm>
              <a:off x="4024" y="1344"/>
              <a:ext cx="889"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400" b="1">
                  <a:latin typeface="Arial" panose="020B0604020202020204" pitchFamily="34" charset="0"/>
                </a:rPr>
                <a:t>Essential details</a:t>
              </a:r>
            </a:p>
          </p:txBody>
        </p:sp>
        <p:sp>
          <p:nvSpPr>
            <p:cNvPr id="4146" name="Rectangle 63"/>
            <p:cNvSpPr>
              <a:spLocks noChangeArrowheads="1"/>
            </p:cNvSpPr>
            <p:nvPr/>
          </p:nvSpPr>
          <p:spPr bwMode="auto">
            <a:xfrm>
              <a:off x="3893" y="884"/>
              <a:ext cx="497"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200" b="1">
                  <a:latin typeface="Arial" panose="020B0604020202020204" pitchFamily="34" charset="0"/>
                </a:rPr>
                <a:t>Main idea</a:t>
              </a:r>
            </a:p>
          </p:txBody>
        </p:sp>
      </p:grpSp>
      <p:sp>
        <p:nvSpPr>
          <p:cNvPr id="4100" name="TextBox 68"/>
          <p:cNvSpPr txBox="1">
            <a:spLocks noChangeArrowheads="1"/>
          </p:cNvSpPr>
          <p:nvPr/>
        </p:nvSpPr>
        <p:spPr bwMode="auto">
          <a:xfrm>
            <a:off x="7696200" y="1676400"/>
            <a:ext cx="21336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600">
              <a:latin typeface="Maiandra GD" panose="020E0502030308020204" pitchFamily="34" charset="0"/>
            </a:endParaRPr>
          </a:p>
        </p:txBody>
      </p:sp>
      <p:sp>
        <p:nvSpPr>
          <p:cNvPr id="4101" name="TextBox 73"/>
          <p:cNvSpPr txBox="1">
            <a:spLocks noChangeArrowheads="1"/>
          </p:cNvSpPr>
          <p:nvPr/>
        </p:nvSpPr>
        <p:spPr bwMode="auto">
          <a:xfrm>
            <a:off x="4876800" y="2568575"/>
            <a:ext cx="23701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600">
              <a:latin typeface="Maiandra GD" panose="020E0502030308020204" pitchFamily="34" charset="0"/>
            </a:endParaRPr>
          </a:p>
        </p:txBody>
      </p:sp>
      <p:sp>
        <p:nvSpPr>
          <p:cNvPr id="4102" name="TextBox 75"/>
          <p:cNvSpPr txBox="1">
            <a:spLocks noChangeArrowheads="1"/>
          </p:cNvSpPr>
          <p:nvPr/>
        </p:nvSpPr>
        <p:spPr bwMode="auto">
          <a:xfrm>
            <a:off x="7743826" y="3627439"/>
            <a:ext cx="23844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600">
                <a:latin typeface="Maiandra GD" panose="020E0502030308020204" pitchFamily="34" charset="0"/>
              </a:rPr>
              <a:t> </a:t>
            </a:r>
          </a:p>
        </p:txBody>
      </p:sp>
      <p:sp>
        <p:nvSpPr>
          <p:cNvPr id="4106" name="TextBox 1"/>
          <p:cNvSpPr txBox="1">
            <a:spLocks noChangeArrowheads="1"/>
          </p:cNvSpPr>
          <p:nvPr/>
        </p:nvSpPr>
        <p:spPr bwMode="auto">
          <a:xfrm>
            <a:off x="4779963" y="439738"/>
            <a:ext cx="24558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800" b="1">
                <a:latin typeface="Maiandra GD" panose="020E0502030308020204" pitchFamily="34" charset="0"/>
              </a:rPr>
              <a:t>Changes in Ecosystems</a:t>
            </a:r>
            <a:endParaRPr lang="en-US" altLang="en-US" sz="1800">
              <a:latin typeface="Maiandra GD" panose="020E0502030308020204" pitchFamily="34" charset="0"/>
            </a:endParaRPr>
          </a:p>
        </p:txBody>
      </p:sp>
      <p:sp>
        <p:nvSpPr>
          <p:cNvPr id="4110" name="TextBox 75"/>
          <p:cNvSpPr txBox="1">
            <a:spLocks noChangeArrowheads="1"/>
          </p:cNvSpPr>
          <p:nvPr/>
        </p:nvSpPr>
        <p:spPr bwMode="auto">
          <a:xfrm>
            <a:off x="8353978" y="2611440"/>
            <a:ext cx="2800350"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400" dirty="0">
                <a:latin typeface="Maiandra GD" panose="020E0502030308020204" pitchFamily="34" charset="0"/>
              </a:rPr>
              <a:t>Species changing the ecosystem over time due to a habitat that is recovering from disturbance</a:t>
            </a:r>
          </a:p>
        </p:txBody>
      </p:sp>
      <p:sp>
        <p:nvSpPr>
          <p:cNvPr id="4111" name="AutoShape 34"/>
          <p:cNvSpPr>
            <a:spLocks noChangeArrowheads="1"/>
          </p:cNvSpPr>
          <p:nvPr/>
        </p:nvSpPr>
        <p:spPr bwMode="auto">
          <a:xfrm>
            <a:off x="4319265" y="2455864"/>
            <a:ext cx="3599787" cy="904875"/>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12" name="AutoShape 37"/>
          <p:cNvSpPr>
            <a:spLocks noChangeArrowheads="1"/>
          </p:cNvSpPr>
          <p:nvPr/>
        </p:nvSpPr>
        <p:spPr bwMode="auto">
          <a:xfrm>
            <a:off x="4319265" y="3454401"/>
            <a:ext cx="3599787" cy="754063"/>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13" name="AutoShape 43"/>
          <p:cNvSpPr>
            <a:spLocks noChangeArrowheads="1"/>
          </p:cNvSpPr>
          <p:nvPr/>
        </p:nvSpPr>
        <p:spPr bwMode="auto">
          <a:xfrm>
            <a:off x="4319265" y="4338639"/>
            <a:ext cx="3599787" cy="542925"/>
          </a:xfrm>
          <a:prstGeom prst="roundRect">
            <a:avLst>
              <a:gd name="adj" fmla="val 16667"/>
            </a:avLst>
          </a:prstGeom>
          <a:solidFill>
            <a:srgbClr val="FFFF00"/>
          </a:solidFill>
          <a:ln w="19050">
            <a:solidFill>
              <a:schemeClr val="tx1"/>
            </a:solidFill>
            <a:round/>
            <a:headEnd/>
            <a:tailEnd/>
          </a:ln>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14" name="AutoShape 40"/>
          <p:cNvSpPr>
            <a:spLocks noChangeArrowheads="1"/>
          </p:cNvSpPr>
          <p:nvPr/>
        </p:nvSpPr>
        <p:spPr bwMode="auto">
          <a:xfrm>
            <a:off x="4319265" y="4951413"/>
            <a:ext cx="3599787" cy="474662"/>
          </a:xfrm>
          <a:prstGeom prst="roundRect">
            <a:avLst>
              <a:gd name="adj" fmla="val 16667"/>
            </a:avLst>
          </a:prstGeom>
          <a:solidFill>
            <a:srgbClr val="FFFF00"/>
          </a:solidFill>
          <a:ln w="19050">
            <a:solidFill>
              <a:schemeClr val="tx1"/>
            </a:solidFill>
            <a:round/>
            <a:headEnd/>
            <a:tailEnd/>
          </a:ln>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15" name="AutoShape 34"/>
          <p:cNvSpPr>
            <a:spLocks noChangeArrowheads="1"/>
          </p:cNvSpPr>
          <p:nvPr/>
        </p:nvSpPr>
        <p:spPr bwMode="auto">
          <a:xfrm>
            <a:off x="488156" y="2458706"/>
            <a:ext cx="3634581" cy="1057275"/>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16" name="AutoShape 40"/>
          <p:cNvSpPr>
            <a:spLocks noChangeArrowheads="1"/>
          </p:cNvSpPr>
          <p:nvPr/>
        </p:nvSpPr>
        <p:spPr bwMode="auto">
          <a:xfrm>
            <a:off x="590433" y="5056459"/>
            <a:ext cx="3532304" cy="474662"/>
          </a:xfrm>
          <a:prstGeom prst="roundRect">
            <a:avLst>
              <a:gd name="adj" fmla="val 16667"/>
            </a:avLst>
          </a:prstGeom>
          <a:solidFill>
            <a:srgbClr val="FFFF00"/>
          </a:solidFill>
          <a:ln w="19050">
            <a:solidFill>
              <a:schemeClr val="tx1"/>
            </a:solidFill>
            <a:round/>
            <a:headEnd/>
            <a:tailEnd/>
          </a:ln>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17" name="AutoShape 43"/>
          <p:cNvSpPr>
            <a:spLocks noChangeArrowheads="1"/>
          </p:cNvSpPr>
          <p:nvPr/>
        </p:nvSpPr>
        <p:spPr bwMode="auto">
          <a:xfrm>
            <a:off x="583407" y="4422775"/>
            <a:ext cx="3539330" cy="542925"/>
          </a:xfrm>
          <a:prstGeom prst="roundRect">
            <a:avLst>
              <a:gd name="adj" fmla="val 16667"/>
            </a:avLst>
          </a:prstGeom>
          <a:solidFill>
            <a:srgbClr val="FFFF00"/>
          </a:solidFill>
          <a:ln w="19050">
            <a:solidFill>
              <a:schemeClr val="tx1"/>
            </a:solidFill>
            <a:round/>
            <a:headEnd/>
            <a:tailEnd/>
          </a:ln>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18" name="AutoShape 37"/>
          <p:cNvSpPr>
            <a:spLocks noChangeArrowheads="1"/>
          </p:cNvSpPr>
          <p:nvPr/>
        </p:nvSpPr>
        <p:spPr bwMode="auto">
          <a:xfrm>
            <a:off x="543413" y="3698083"/>
            <a:ext cx="3599962" cy="609600"/>
          </a:xfrm>
          <a:prstGeom prst="roundRect">
            <a:avLst>
              <a:gd name="adj" fmla="val 16667"/>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2400"/>
          </a:p>
        </p:txBody>
      </p:sp>
      <p:sp>
        <p:nvSpPr>
          <p:cNvPr id="4119" name="TextBox 73"/>
          <p:cNvSpPr txBox="1">
            <a:spLocks noChangeArrowheads="1"/>
          </p:cNvSpPr>
          <p:nvPr/>
        </p:nvSpPr>
        <p:spPr bwMode="auto">
          <a:xfrm>
            <a:off x="1752600" y="2598739"/>
            <a:ext cx="237013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600">
              <a:latin typeface="Maiandra GD" panose="020E0502030308020204" pitchFamily="34" charset="0"/>
            </a:endParaRPr>
          </a:p>
        </p:txBody>
      </p:sp>
      <p:sp>
        <p:nvSpPr>
          <p:cNvPr id="4120" name="TextBox 73"/>
          <p:cNvSpPr txBox="1">
            <a:spLocks noChangeArrowheads="1"/>
          </p:cNvSpPr>
          <p:nvPr/>
        </p:nvSpPr>
        <p:spPr bwMode="auto">
          <a:xfrm>
            <a:off x="5029200" y="2720975"/>
            <a:ext cx="23701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endParaRPr lang="en-US" altLang="en-US" sz="1600">
              <a:latin typeface="Maiandra GD" panose="020E0502030308020204" pitchFamily="34" charset="0"/>
            </a:endParaRPr>
          </a:p>
        </p:txBody>
      </p:sp>
      <p:sp>
        <p:nvSpPr>
          <p:cNvPr id="4121" name="TextBox 75"/>
          <p:cNvSpPr txBox="1">
            <a:spLocks noChangeArrowheads="1"/>
          </p:cNvSpPr>
          <p:nvPr/>
        </p:nvSpPr>
        <p:spPr bwMode="auto">
          <a:xfrm>
            <a:off x="524669" y="2421731"/>
            <a:ext cx="2798763" cy="116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400">
                <a:latin typeface="Maiandra GD" panose="020E0502030308020204" pitchFamily="34" charset="0"/>
              </a:rPr>
              <a:t>Changes to an ecosystem’s temperatures, air circulation, and rainfall might disrupt normal cycles of certain plants and animals</a:t>
            </a:r>
          </a:p>
        </p:txBody>
      </p:sp>
      <p:sp>
        <p:nvSpPr>
          <p:cNvPr id="4122" name="TextBox 75"/>
          <p:cNvSpPr txBox="1">
            <a:spLocks noChangeArrowheads="1"/>
          </p:cNvSpPr>
          <p:nvPr/>
        </p:nvSpPr>
        <p:spPr bwMode="auto">
          <a:xfrm>
            <a:off x="639326" y="3807035"/>
            <a:ext cx="350404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600" dirty="0">
                <a:latin typeface="Maiandra GD" panose="020E0502030308020204" pitchFamily="34" charset="0"/>
              </a:rPr>
              <a:t> Due to </a:t>
            </a:r>
          </a:p>
        </p:txBody>
      </p:sp>
      <p:sp>
        <p:nvSpPr>
          <p:cNvPr id="4125" name="TextBox 75"/>
          <p:cNvSpPr txBox="1">
            <a:spLocks noChangeArrowheads="1"/>
          </p:cNvSpPr>
          <p:nvPr/>
        </p:nvSpPr>
        <p:spPr bwMode="auto">
          <a:xfrm>
            <a:off x="4439124" y="2439989"/>
            <a:ext cx="347992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400" dirty="0">
                <a:latin typeface="Maiandra GD" panose="020E0502030308020204" pitchFamily="34" charset="0"/>
              </a:rPr>
              <a:t>Changing weather patterns over extended periods of time, linked to rising global temperatures.  </a:t>
            </a:r>
          </a:p>
        </p:txBody>
      </p:sp>
      <p:sp>
        <p:nvSpPr>
          <p:cNvPr id="4126" name="TextBox 75"/>
          <p:cNvSpPr txBox="1">
            <a:spLocks noChangeArrowheads="1"/>
          </p:cNvSpPr>
          <p:nvPr/>
        </p:nvSpPr>
        <p:spPr bwMode="auto">
          <a:xfrm>
            <a:off x="4339903" y="3465513"/>
            <a:ext cx="342915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600" dirty="0">
                <a:latin typeface="Maiandra GD" panose="020E0502030308020204" pitchFamily="34" charset="0"/>
              </a:rPr>
              <a:t> Due to </a:t>
            </a:r>
          </a:p>
        </p:txBody>
      </p:sp>
      <p:sp>
        <p:nvSpPr>
          <p:cNvPr id="4128" name="TextBox 75"/>
          <p:cNvSpPr txBox="1">
            <a:spLocks noChangeArrowheads="1"/>
          </p:cNvSpPr>
          <p:nvPr/>
        </p:nvSpPr>
        <p:spPr bwMode="auto">
          <a:xfrm>
            <a:off x="8312395" y="3633316"/>
            <a:ext cx="277495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panose="02020603050405020304" pitchFamily="18" charset="0"/>
              </a:defRPr>
            </a:lvl1pPr>
            <a:lvl2pPr marL="742950" indent="-285750">
              <a:spcBef>
                <a:spcPct val="20000"/>
              </a:spcBef>
              <a:buChar char="–"/>
              <a:defRPr sz="2800">
                <a:solidFill>
                  <a:schemeClr val="tx1"/>
                </a:solidFill>
                <a:latin typeface="Times" panose="02020603050405020304" pitchFamily="18" charset="0"/>
              </a:defRPr>
            </a:lvl2pPr>
            <a:lvl3pPr marL="1143000" indent="-228600">
              <a:spcBef>
                <a:spcPct val="20000"/>
              </a:spcBef>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Times" panose="02020603050405020304" pitchFamily="18" charset="0"/>
              </a:defRPr>
            </a:lvl4pPr>
            <a:lvl5pPr marL="2057400" indent="-228600">
              <a:spcBef>
                <a:spcPct val="20000"/>
              </a:spcBef>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panose="02020603050405020304" pitchFamily="18" charset="0"/>
              </a:defRPr>
            </a:lvl9pPr>
          </a:lstStyle>
          <a:p>
            <a:pPr>
              <a:spcBef>
                <a:spcPct val="0"/>
              </a:spcBef>
              <a:buFontTx/>
              <a:buNone/>
            </a:pPr>
            <a:r>
              <a:rPr lang="en-US" altLang="en-US" sz="1600" dirty="0">
                <a:latin typeface="Maiandra GD" panose="020E0502030308020204" pitchFamily="34" charset="0"/>
              </a:rPr>
              <a:t> </a:t>
            </a:r>
            <a:r>
              <a:rPr lang="en-US" altLang="en-US" sz="1400" dirty="0">
                <a:latin typeface="Maiandra GD" panose="020E0502030308020204" pitchFamily="34" charset="0"/>
              </a:rPr>
              <a:t>Due to </a:t>
            </a:r>
            <a:r>
              <a:rPr lang="en-US" altLang="en-US" sz="1400" dirty="0" smtClean="0">
                <a:latin typeface="Maiandra GD" panose="020E0502030308020204" pitchFamily="34" charset="0"/>
              </a:rPr>
              <a:t> </a:t>
            </a:r>
            <a:endParaRPr lang="en-US" altLang="en-US" sz="1400" dirty="0">
              <a:latin typeface="Maiandra GD" panose="020E0502030308020204" pitchFamily="34" charset="0"/>
            </a:endParaRPr>
          </a:p>
        </p:txBody>
      </p:sp>
    </p:spTree>
    <p:extLst>
      <p:ext uri="{BB962C8B-B14F-4D97-AF65-F5344CB8AC3E}">
        <p14:creationId xmlns:p14="http://schemas.microsoft.com/office/powerpoint/2010/main" val="23313229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388</Words>
  <Application>Microsoft Office PowerPoint</Application>
  <PresentationFormat>Widescreen</PresentationFormat>
  <Paragraphs>54</Paragraphs>
  <Slides>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Maiandra GD</vt:lpstr>
      <vt:lpstr>Times</vt:lpstr>
      <vt:lpstr>Office Theme</vt:lpstr>
      <vt:lpstr>Changes in Ecosystems</vt:lpstr>
      <vt:lpstr>PowerPoint Presentation</vt:lpstr>
      <vt:lpstr>PowerPoint Presentation</vt:lpstr>
    </vt:vector>
  </TitlesOfParts>
  <Company>PCSB</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Changes in Ecosystems</dc:title>
  <dc:creator>Schultz Fawnia</dc:creator>
  <cp:lastModifiedBy>Schultz Fawnia</cp:lastModifiedBy>
  <cp:revision>2</cp:revision>
  <dcterms:created xsi:type="dcterms:W3CDTF">2019-02-27T21:45:40Z</dcterms:created>
  <dcterms:modified xsi:type="dcterms:W3CDTF">2019-02-27T21:50:29Z</dcterms:modified>
</cp:coreProperties>
</file>