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9" r:id="rId2"/>
    <p:sldId id="311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3942-5DB9-43BE-8D06-470E5C881520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1008-F748-4141-B6A3-AC4574953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157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3942-5DB9-43BE-8D06-470E5C881520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1008-F748-4141-B6A3-AC4574953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604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3942-5DB9-43BE-8D06-470E5C881520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1008-F748-4141-B6A3-AC4574953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98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3942-5DB9-43BE-8D06-470E5C881520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1008-F748-4141-B6A3-AC4574953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925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3942-5DB9-43BE-8D06-470E5C881520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1008-F748-4141-B6A3-AC4574953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738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3942-5DB9-43BE-8D06-470E5C881520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1008-F748-4141-B6A3-AC4574953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4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3942-5DB9-43BE-8D06-470E5C881520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1008-F748-4141-B6A3-AC4574953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861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3942-5DB9-43BE-8D06-470E5C881520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1008-F748-4141-B6A3-AC4574953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94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3942-5DB9-43BE-8D06-470E5C881520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1008-F748-4141-B6A3-AC4574953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36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3942-5DB9-43BE-8D06-470E5C881520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1008-F748-4141-B6A3-AC4574953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094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3942-5DB9-43BE-8D06-470E5C881520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1008-F748-4141-B6A3-AC4574953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438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33942-5DB9-43BE-8D06-470E5C881520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B1008-F748-4141-B6A3-AC4574953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09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378726" y="566928"/>
            <a:ext cx="8557147" cy="5632704"/>
            <a:chOff x="428" y="140"/>
            <a:chExt cx="4902" cy="3896"/>
          </a:xfrm>
        </p:grpSpPr>
        <p:sp>
          <p:nvSpPr>
            <p:cNvPr id="2065" name="AutoShape 3"/>
            <p:cNvSpPr>
              <a:spLocks noChangeArrowheads="1"/>
            </p:cNvSpPr>
            <p:nvPr/>
          </p:nvSpPr>
          <p:spPr bwMode="auto">
            <a:xfrm>
              <a:off x="438" y="420"/>
              <a:ext cx="4806" cy="432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66" name="AutoShape 4"/>
            <p:cNvSpPr>
              <a:spLocks noChangeArrowheads="1"/>
            </p:cNvSpPr>
            <p:nvPr/>
          </p:nvSpPr>
          <p:spPr bwMode="auto">
            <a:xfrm>
              <a:off x="428" y="3604"/>
              <a:ext cx="4878" cy="432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67" name="AutoShape 5"/>
            <p:cNvSpPr>
              <a:spLocks noChangeArrowheads="1"/>
            </p:cNvSpPr>
            <p:nvPr/>
          </p:nvSpPr>
          <p:spPr bwMode="auto">
            <a:xfrm>
              <a:off x="2036" y="164"/>
              <a:ext cx="1709" cy="3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latin typeface="Maiandra GD" panose="020E0502030308020204" pitchFamily="34" charset="0"/>
                </a:rPr>
                <a:t>Cellular Respiration</a:t>
              </a:r>
            </a:p>
          </p:txBody>
        </p:sp>
        <p:grpSp>
          <p:nvGrpSpPr>
            <p:cNvPr id="2068" name="Group 6"/>
            <p:cNvGrpSpPr>
              <a:grpSpLocks/>
            </p:cNvGrpSpPr>
            <p:nvPr/>
          </p:nvGrpSpPr>
          <p:grpSpPr bwMode="auto">
            <a:xfrm>
              <a:off x="436" y="1512"/>
              <a:ext cx="3200" cy="1365"/>
              <a:chOff x="436" y="1512"/>
              <a:chExt cx="3200" cy="1365"/>
            </a:xfrm>
          </p:grpSpPr>
          <p:grpSp>
            <p:nvGrpSpPr>
              <p:cNvPr id="2105" name="Group 7"/>
              <p:cNvGrpSpPr>
                <a:grpSpLocks/>
              </p:cNvGrpSpPr>
              <p:nvPr/>
            </p:nvGrpSpPr>
            <p:grpSpPr bwMode="auto">
              <a:xfrm>
                <a:off x="436" y="1512"/>
                <a:ext cx="1603" cy="384"/>
                <a:chOff x="436" y="1512"/>
                <a:chExt cx="1603" cy="384"/>
              </a:xfrm>
            </p:grpSpPr>
            <p:sp>
              <p:nvSpPr>
                <p:cNvPr id="2112" name="AutoShape 8"/>
                <p:cNvSpPr>
                  <a:spLocks noChangeArrowheads="1"/>
                </p:cNvSpPr>
                <p:nvPr/>
              </p:nvSpPr>
              <p:spPr bwMode="auto">
                <a:xfrm>
                  <a:off x="436" y="1512"/>
                  <a:ext cx="1536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113" name="Oval 9"/>
                <p:cNvSpPr>
                  <a:spLocks noChangeArrowheads="1"/>
                </p:cNvSpPr>
                <p:nvPr/>
              </p:nvSpPr>
              <p:spPr bwMode="auto">
                <a:xfrm>
                  <a:off x="1911" y="1640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106" name="Group 10"/>
              <p:cNvGrpSpPr>
                <a:grpSpLocks/>
              </p:cNvGrpSpPr>
              <p:nvPr/>
            </p:nvGrpSpPr>
            <p:grpSpPr bwMode="auto">
              <a:xfrm>
                <a:off x="436" y="2016"/>
                <a:ext cx="1603" cy="384"/>
                <a:chOff x="436" y="2016"/>
                <a:chExt cx="1603" cy="384"/>
              </a:xfrm>
            </p:grpSpPr>
            <p:sp>
              <p:nvSpPr>
                <p:cNvPr id="2110" name="AutoShape 11"/>
                <p:cNvSpPr>
                  <a:spLocks noChangeArrowheads="1"/>
                </p:cNvSpPr>
                <p:nvPr/>
              </p:nvSpPr>
              <p:spPr bwMode="auto">
                <a:xfrm>
                  <a:off x="436" y="2016"/>
                  <a:ext cx="1536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111" name="Oval 12"/>
                <p:cNvSpPr>
                  <a:spLocks noChangeArrowheads="1"/>
                </p:cNvSpPr>
                <p:nvPr/>
              </p:nvSpPr>
              <p:spPr bwMode="auto">
                <a:xfrm>
                  <a:off x="1911" y="2144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107" name="Group 16"/>
              <p:cNvGrpSpPr>
                <a:grpSpLocks/>
              </p:cNvGrpSpPr>
              <p:nvPr/>
            </p:nvGrpSpPr>
            <p:grpSpPr bwMode="auto">
              <a:xfrm>
                <a:off x="2081" y="2493"/>
                <a:ext cx="1555" cy="384"/>
                <a:chOff x="2081" y="2493"/>
                <a:chExt cx="1555" cy="384"/>
              </a:xfrm>
            </p:grpSpPr>
            <p:sp>
              <p:nvSpPr>
                <p:cNvPr id="2108" name="AutoShape 17"/>
                <p:cNvSpPr>
                  <a:spLocks noChangeArrowheads="1"/>
                </p:cNvSpPr>
                <p:nvPr/>
              </p:nvSpPr>
              <p:spPr bwMode="auto">
                <a:xfrm>
                  <a:off x="2081" y="2493"/>
                  <a:ext cx="1536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109" name="Oval 18"/>
                <p:cNvSpPr>
                  <a:spLocks noChangeArrowheads="1"/>
                </p:cNvSpPr>
                <p:nvPr/>
              </p:nvSpPr>
              <p:spPr bwMode="auto">
                <a:xfrm>
                  <a:off x="3508" y="2636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</p:grpSp>
        <p:grpSp>
          <p:nvGrpSpPr>
            <p:cNvPr id="2069" name="Group 19"/>
            <p:cNvGrpSpPr>
              <a:grpSpLocks/>
            </p:cNvGrpSpPr>
            <p:nvPr/>
          </p:nvGrpSpPr>
          <p:grpSpPr bwMode="auto">
            <a:xfrm>
              <a:off x="2081" y="1512"/>
              <a:ext cx="1603" cy="888"/>
              <a:chOff x="2081" y="1512"/>
              <a:chExt cx="1603" cy="888"/>
            </a:xfrm>
          </p:grpSpPr>
          <p:grpSp>
            <p:nvGrpSpPr>
              <p:cNvPr id="2099" name="Group 20"/>
              <p:cNvGrpSpPr>
                <a:grpSpLocks/>
              </p:cNvGrpSpPr>
              <p:nvPr/>
            </p:nvGrpSpPr>
            <p:grpSpPr bwMode="auto">
              <a:xfrm>
                <a:off x="2081" y="1512"/>
                <a:ext cx="1603" cy="384"/>
                <a:chOff x="2081" y="1512"/>
                <a:chExt cx="1603" cy="384"/>
              </a:xfrm>
            </p:grpSpPr>
            <p:sp>
              <p:nvSpPr>
                <p:cNvPr id="2103" name="AutoShape 21"/>
                <p:cNvSpPr>
                  <a:spLocks noChangeArrowheads="1"/>
                </p:cNvSpPr>
                <p:nvPr/>
              </p:nvSpPr>
              <p:spPr bwMode="auto">
                <a:xfrm>
                  <a:off x="2081" y="1512"/>
                  <a:ext cx="1536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104" name="Oval 22"/>
                <p:cNvSpPr>
                  <a:spLocks noChangeArrowheads="1"/>
                </p:cNvSpPr>
                <p:nvPr/>
              </p:nvSpPr>
              <p:spPr bwMode="auto">
                <a:xfrm>
                  <a:off x="3556" y="1640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100" name="Group 23"/>
              <p:cNvGrpSpPr>
                <a:grpSpLocks/>
              </p:cNvGrpSpPr>
              <p:nvPr/>
            </p:nvGrpSpPr>
            <p:grpSpPr bwMode="auto">
              <a:xfrm>
                <a:off x="2081" y="2016"/>
                <a:ext cx="1603" cy="384"/>
                <a:chOff x="2081" y="2016"/>
                <a:chExt cx="1603" cy="384"/>
              </a:xfrm>
            </p:grpSpPr>
            <p:sp>
              <p:nvSpPr>
                <p:cNvPr id="2101" name="AutoShape 24"/>
                <p:cNvSpPr>
                  <a:spLocks noChangeArrowheads="1"/>
                </p:cNvSpPr>
                <p:nvPr/>
              </p:nvSpPr>
              <p:spPr bwMode="auto">
                <a:xfrm>
                  <a:off x="2081" y="2016"/>
                  <a:ext cx="1536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102" name="Oval 25"/>
                <p:cNvSpPr>
                  <a:spLocks noChangeArrowheads="1"/>
                </p:cNvSpPr>
                <p:nvPr/>
              </p:nvSpPr>
              <p:spPr bwMode="auto">
                <a:xfrm>
                  <a:off x="3556" y="2144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</p:grpSp>
        <p:grpSp>
          <p:nvGrpSpPr>
            <p:cNvPr id="2070" name="Group 32"/>
            <p:cNvGrpSpPr>
              <a:grpSpLocks/>
            </p:cNvGrpSpPr>
            <p:nvPr/>
          </p:nvGrpSpPr>
          <p:grpSpPr bwMode="auto">
            <a:xfrm>
              <a:off x="436" y="1512"/>
              <a:ext cx="4894" cy="1964"/>
              <a:chOff x="436" y="1512"/>
              <a:chExt cx="4894" cy="1964"/>
            </a:xfrm>
          </p:grpSpPr>
          <p:grpSp>
            <p:nvGrpSpPr>
              <p:cNvPr id="2090" name="Group 33"/>
              <p:cNvGrpSpPr>
                <a:grpSpLocks/>
              </p:cNvGrpSpPr>
              <p:nvPr/>
            </p:nvGrpSpPr>
            <p:grpSpPr bwMode="auto">
              <a:xfrm>
                <a:off x="3727" y="1512"/>
                <a:ext cx="1603" cy="384"/>
                <a:chOff x="3727" y="1512"/>
                <a:chExt cx="1603" cy="384"/>
              </a:xfrm>
            </p:grpSpPr>
            <p:sp>
              <p:nvSpPr>
                <p:cNvPr id="2097" name="AutoShape 34"/>
                <p:cNvSpPr>
                  <a:spLocks noChangeArrowheads="1"/>
                </p:cNvSpPr>
                <p:nvPr/>
              </p:nvSpPr>
              <p:spPr bwMode="auto">
                <a:xfrm>
                  <a:off x="3727" y="1512"/>
                  <a:ext cx="1536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098" name="Oval 35"/>
                <p:cNvSpPr>
                  <a:spLocks noChangeArrowheads="1"/>
                </p:cNvSpPr>
                <p:nvPr/>
              </p:nvSpPr>
              <p:spPr bwMode="auto">
                <a:xfrm>
                  <a:off x="5202" y="1640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091" name="Group 36"/>
              <p:cNvGrpSpPr>
                <a:grpSpLocks/>
              </p:cNvGrpSpPr>
              <p:nvPr/>
            </p:nvGrpSpPr>
            <p:grpSpPr bwMode="auto">
              <a:xfrm>
                <a:off x="3727" y="2016"/>
                <a:ext cx="1603" cy="861"/>
                <a:chOff x="3727" y="2016"/>
                <a:chExt cx="1603" cy="861"/>
              </a:xfrm>
            </p:grpSpPr>
            <p:sp>
              <p:nvSpPr>
                <p:cNvPr id="2095" name="AutoShape 37"/>
                <p:cNvSpPr>
                  <a:spLocks noChangeArrowheads="1"/>
                </p:cNvSpPr>
                <p:nvPr/>
              </p:nvSpPr>
              <p:spPr bwMode="auto">
                <a:xfrm>
                  <a:off x="3727" y="2016"/>
                  <a:ext cx="1536" cy="861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096" name="Oval 38"/>
                <p:cNvSpPr>
                  <a:spLocks noChangeArrowheads="1"/>
                </p:cNvSpPr>
                <p:nvPr/>
              </p:nvSpPr>
              <p:spPr bwMode="auto">
                <a:xfrm>
                  <a:off x="5202" y="2323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092" name="Group 39"/>
              <p:cNvGrpSpPr>
                <a:grpSpLocks/>
              </p:cNvGrpSpPr>
              <p:nvPr/>
            </p:nvGrpSpPr>
            <p:grpSpPr bwMode="auto">
              <a:xfrm>
                <a:off x="436" y="2953"/>
                <a:ext cx="4894" cy="523"/>
                <a:chOff x="436" y="2953"/>
                <a:chExt cx="4894" cy="523"/>
              </a:xfrm>
            </p:grpSpPr>
            <p:sp>
              <p:nvSpPr>
                <p:cNvPr id="2093" name="AutoShape 40"/>
                <p:cNvSpPr>
                  <a:spLocks noChangeArrowheads="1"/>
                </p:cNvSpPr>
                <p:nvPr/>
              </p:nvSpPr>
              <p:spPr bwMode="auto">
                <a:xfrm>
                  <a:off x="436" y="2953"/>
                  <a:ext cx="4827" cy="523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094" name="Oval 41"/>
                <p:cNvSpPr>
                  <a:spLocks noChangeArrowheads="1"/>
                </p:cNvSpPr>
                <p:nvPr/>
              </p:nvSpPr>
              <p:spPr bwMode="auto">
                <a:xfrm>
                  <a:off x="5202" y="3152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</p:grpSp>
        <p:grpSp>
          <p:nvGrpSpPr>
            <p:cNvPr id="2071" name="Group 45"/>
            <p:cNvGrpSpPr>
              <a:grpSpLocks/>
            </p:cNvGrpSpPr>
            <p:nvPr/>
          </p:nvGrpSpPr>
          <p:grpSpPr bwMode="auto">
            <a:xfrm>
              <a:off x="436" y="914"/>
              <a:ext cx="1536" cy="384"/>
              <a:chOff x="436" y="914"/>
              <a:chExt cx="1536" cy="384"/>
            </a:xfrm>
          </p:grpSpPr>
          <p:sp>
            <p:nvSpPr>
              <p:cNvPr id="2088" name="AutoShape 46"/>
              <p:cNvSpPr>
                <a:spLocks noChangeArrowheads="1"/>
              </p:cNvSpPr>
              <p:nvPr/>
            </p:nvSpPr>
            <p:spPr bwMode="auto">
              <a:xfrm>
                <a:off x="436" y="914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89" name="AutoShape 47"/>
              <p:cNvSpPr>
                <a:spLocks noChangeArrowheads="1"/>
              </p:cNvSpPr>
              <p:nvPr/>
            </p:nvSpPr>
            <p:spPr bwMode="auto">
              <a:xfrm>
                <a:off x="470" y="933"/>
                <a:ext cx="172" cy="81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2072" name="Group 48"/>
            <p:cNvGrpSpPr>
              <a:grpSpLocks/>
            </p:cNvGrpSpPr>
            <p:nvPr/>
          </p:nvGrpSpPr>
          <p:grpSpPr bwMode="auto">
            <a:xfrm>
              <a:off x="2073" y="914"/>
              <a:ext cx="1536" cy="384"/>
              <a:chOff x="2073" y="914"/>
              <a:chExt cx="1536" cy="384"/>
            </a:xfrm>
          </p:grpSpPr>
          <p:sp>
            <p:nvSpPr>
              <p:cNvPr id="2086" name="AutoShape 49"/>
              <p:cNvSpPr>
                <a:spLocks noChangeArrowheads="1"/>
              </p:cNvSpPr>
              <p:nvPr/>
            </p:nvSpPr>
            <p:spPr bwMode="auto">
              <a:xfrm>
                <a:off x="2073" y="914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87" name="AutoShape 50"/>
              <p:cNvSpPr>
                <a:spLocks noChangeArrowheads="1"/>
              </p:cNvSpPr>
              <p:nvPr/>
            </p:nvSpPr>
            <p:spPr bwMode="auto">
              <a:xfrm>
                <a:off x="2107" y="933"/>
                <a:ext cx="172" cy="81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2073" name="Group 51"/>
            <p:cNvGrpSpPr>
              <a:grpSpLocks/>
            </p:cNvGrpSpPr>
            <p:nvPr/>
          </p:nvGrpSpPr>
          <p:grpSpPr bwMode="auto">
            <a:xfrm>
              <a:off x="3711" y="914"/>
              <a:ext cx="1536" cy="384"/>
              <a:chOff x="3711" y="914"/>
              <a:chExt cx="1536" cy="384"/>
            </a:xfrm>
          </p:grpSpPr>
          <p:sp>
            <p:nvSpPr>
              <p:cNvPr id="2084" name="AutoShape 52"/>
              <p:cNvSpPr>
                <a:spLocks noChangeArrowheads="1"/>
              </p:cNvSpPr>
              <p:nvPr/>
            </p:nvSpPr>
            <p:spPr bwMode="auto">
              <a:xfrm>
                <a:off x="3711" y="914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85" name="AutoShape 53"/>
              <p:cNvSpPr>
                <a:spLocks noChangeArrowheads="1"/>
              </p:cNvSpPr>
              <p:nvPr/>
            </p:nvSpPr>
            <p:spPr bwMode="auto">
              <a:xfrm>
                <a:off x="3745" y="933"/>
                <a:ext cx="172" cy="81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2074" name="Rectangle 54"/>
            <p:cNvSpPr>
              <a:spLocks noChangeArrowheads="1"/>
            </p:cNvSpPr>
            <p:nvPr/>
          </p:nvSpPr>
          <p:spPr bwMode="auto">
            <a:xfrm>
              <a:off x="499" y="178"/>
              <a:ext cx="105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350" b="1">
                  <a:latin typeface="Arial" panose="020B0604020202020204" pitchFamily="34" charset="0"/>
                </a:rPr>
                <a:t>The FRAME Routine</a:t>
              </a:r>
            </a:p>
          </p:txBody>
        </p:sp>
        <p:sp>
          <p:nvSpPr>
            <p:cNvPr id="2075" name="Rectangle 55"/>
            <p:cNvSpPr>
              <a:spLocks noChangeArrowheads="1"/>
            </p:cNvSpPr>
            <p:nvPr/>
          </p:nvSpPr>
          <p:spPr bwMode="auto">
            <a:xfrm>
              <a:off x="2543" y="140"/>
              <a:ext cx="369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750" b="1">
                  <a:latin typeface="Arial" panose="020B0604020202020204" pitchFamily="34" charset="0"/>
                </a:rPr>
                <a:t>Key Topic</a:t>
              </a:r>
            </a:p>
          </p:txBody>
        </p:sp>
        <p:sp>
          <p:nvSpPr>
            <p:cNvPr id="2076" name="Rectangle 56"/>
            <p:cNvSpPr>
              <a:spLocks noChangeArrowheads="1"/>
            </p:cNvSpPr>
            <p:nvPr/>
          </p:nvSpPr>
          <p:spPr bwMode="auto">
            <a:xfrm>
              <a:off x="621" y="884"/>
              <a:ext cx="40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 b="1">
                  <a:latin typeface="Arial" panose="020B0604020202020204" pitchFamily="34" charset="0"/>
                </a:rPr>
                <a:t>Main idea</a:t>
              </a:r>
            </a:p>
          </p:txBody>
        </p:sp>
        <p:sp>
          <p:nvSpPr>
            <p:cNvPr id="2077" name="Rectangle 57"/>
            <p:cNvSpPr>
              <a:spLocks noChangeArrowheads="1"/>
            </p:cNvSpPr>
            <p:nvPr/>
          </p:nvSpPr>
          <p:spPr bwMode="auto">
            <a:xfrm>
              <a:off x="3545" y="403"/>
              <a:ext cx="37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750" b="1">
                  <a:latin typeface="Arial" panose="020B0604020202020204" pitchFamily="34" charset="0"/>
                </a:rPr>
                <a:t>is about…</a:t>
              </a:r>
            </a:p>
          </p:txBody>
        </p:sp>
        <p:sp>
          <p:nvSpPr>
            <p:cNvPr id="2078" name="Rectangle 58"/>
            <p:cNvSpPr>
              <a:spLocks noChangeArrowheads="1"/>
            </p:cNvSpPr>
            <p:nvPr/>
          </p:nvSpPr>
          <p:spPr bwMode="auto">
            <a:xfrm>
              <a:off x="1359" y="3430"/>
              <a:ext cx="2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50" b="1">
                  <a:latin typeface="Arial" panose="020B0604020202020204" pitchFamily="34" charset="0"/>
                </a:rPr>
                <a:t>So What? (What’s important to understand about this?)</a:t>
              </a:r>
            </a:p>
          </p:txBody>
        </p:sp>
        <p:sp>
          <p:nvSpPr>
            <p:cNvPr id="2079" name="Rectangle 59"/>
            <p:cNvSpPr>
              <a:spLocks noChangeArrowheads="1"/>
            </p:cNvSpPr>
            <p:nvPr/>
          </p:nvSpPr>
          <p:spPr bwMode="auto">
            <a:xfrm>
              <a:off x="726" y="1344"/>
              <a:ext cx="71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50" b="1">
                  <a:latin typeface="Arial" panose="020B0604020202020204" pitchFamily="34" charset="0"/>
                </a:rPr>
                <a:t>Essential details</a:t>
              </a:r>
            </a:p>
          </p:txBody>
        </p:sp>
        <p:sp>
          <p:nvSpPr>
            <p:cNvPr id="2080" name="Rectangle 60"/>
            <p:cNvSpPr>
              <a:spLocks noChangeArrowheads="1"/>
            </p:cNvSpPr>
            <p:nvPr/>
          </p:nvSpPr>
          <p:spPr bwMode="auto">
            <a:xfrm>
              <a:off x="2257" y="884"/>
              <a:ext cx="40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 b="1">
                  <a:latin typeface="Arial" panose="020B0604020202020204" pitchFamily="34" charset="0"/>
                </a:rPr>
                <a:t>Main idea</a:t>
              </a:r>
            </a:p>
          </p:txBody>
        </p:sp>
        <p:sp>
          <p:nvSpPr>
            <p:cNvPr id="2081" name="Rectangle 61"/>
            <p:cNvSpPr>
              <a:spLocks noChangeArrowheads="1"/>
            </p:cNvSpPr>
            <p:nvPr/>
          </p:nvSpPr>
          <p:spPr bwMode="auto">
            <a:xfrm>
              <a:off x="2363" y="1344"/>
              <a:ext cx="71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50" b="1">
                  <a:latin typeface="Arial" panose="020B0604020202020204" pitchFamily="34" charset="0"/>
                </a:rPr>
                <a:t>Essential details</a:t>
              </a:r>
            </a:p>
          </p:txBody>
        </p:sp>
        <p:sp>
          <p:nvSpPr>
            <p:cNvPr id="2082" name="Rectangle 62"/>
            <p:cNvSpPr>
              <a:spLocks noChangeArrowheads="1"/>
            </p:cNvSpPr>
            <p:nvPr/>
          </p:nvSpPr>
          <p:spPr bwMode="auto">
            <a:xfrm>
              <a:off x="4024" y="1344"/>
              <a:ext cx="71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50" b="1">
                  <a:latin typeface="Arial" panose="020B0604020202020204" pitchFamily="34" charset="0"/>
                </a:rPr>
                <a:t>Essential details</a:t>
              </a:r>
            </a:p>
          </p:txBody>
        </p:sp>
        <p:sp>
          <p:nvSpPr>
            <p:cNvPr id="2083" name="Rectangle 63"/>
            <p:cNvSpPr>
              <a:spLocks noChangeArrowheads="1"/>
            </p:cNvSpPr>
            <p:nvPr/>
          </p:nvSpPr>
          <p:spPr bwMode="auto">
            <a:xfrm>
              <a:off x="3893" y="884"/>
              <a:ext cx="40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 b="1">
                  <a:latin typeface="Arial" panose="020B0604020202020204" pitchFamily="34" charset="0"/>
                </a:rPr>
                <a:t>Main idea</a:t>
              </a:r>
            </a:p>
          </p:txBody>
        </p:sp>
      </p:grpSp>
      <p:sp>
        <p:nvSpPr>
          <p:cNvPr id="2052" name="TextBox 66"/>
          <p:cNvSpPr txBox="1">
            <a:spLocks noChangeArrowheads="1"/>
          </p:cNvSpPr>
          <p:nvPr/>
        </p:nvSpPr>
        <p:spPr bwMode="auto">
          <a:xfrm>
            <a:off x="990376" y="1928899"/>
            <a:ext cx="1828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Maiandra GD" panose="020E0502030308020204" pitchFamily="34" charset="0"/>
              </a:rPr>
              <a:t>Reactants (what goes in)</a:t>
            </a:r>
          </a:p>
        </p:txBody>
      </p:sp>
      <p:sp>
        <p:nvSpPr>
          <p:cNvPr id="2053" name="TextBox 67"/>
          <p:cNvSpPr txBox="1">
            <a:spLocks noChangeArrowheads="1"/>
          </p:cNvSpPr>
          <p:nvPr/>
        </p:nvSpPr>
        <p:spPr bwMode="auto">
          <a:xfrm>
            <a:off x="3728974" y="1906002"/>
            <a:ext cx="211012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Maiandra GD" panose="020E0502030308020204" pitchFamily="34" charset="0"/>
              </a:rPr>
              <a:t>Products (what comes out)</a:t>
            </a:r>
          </a:p>
        </p:txBody>
      </p:sp>
      <p:sp>
        <p:nvSpPr>
          <p:cNvPr id="2054" name="TextBox 68"/>
          <p:cNvSpPr txBox="1">
            <a:spLocks noChangeArrowheads="1"/>
          </p:cNvSpPr>
          <p:nvPr/>
        </p:nvSpPr>
        <p:spPr bwMode="auto">
          <a:xfrm>
            <a:off x="6686550" y="1943591"/>
            <a:ext cx="16002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Maiandra GD" panose="020E0502030308020204" pitchFamily="34" charset="0"/>
              </a:rPr>
              <a:t>How Cells Do This</a:t>
            </a:r>
          </a:p>
        </p:txBody>
      </p:sp>
      <p:sp>
        <p:nvSpPr>
          <p:cNvPr id="2063" name="TextBox 1"/>
          <p:cNvSpPr txBox="1">
            <a:spLocks noChangeArrowheads="1"/>
          </p:cNvSpPr>
          <p:nvPr/>
        </p:nvSpPr>
        <p:spPr bwMode="auto">
          <a:xfrm>
            <a:off x="509276" y="4411211"/>
            <a:ext cx="9941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/>
              <a:t>Equation: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5611" y="4755312"/>
            <a:ext cx="4843527" cy="492919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EA183-5D66-43AD-9633-498DA001421A}" type="slidenum">
              <a:rPr lang="en-US" smtClean="0"/>
              <a:t>1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236293" y="3422733"/>
            <a:ext cx="250071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Maiandra GD" panose="020E0502030308020204" pitchFamily="34" charset="0"/>
              </a:rPr>
              <a:t>In presence of </a:t>
            </a:r>
            <a:r>
              <a:rPr lang="en-US" sz="1400" u="sng" dirty="0">
                <a:solidFill>
                  <a:srgbClr val="000000"/>
                </a:solidFill>
                <a:latin typeface="Maiandra GD" panose="020E0502030308020204" pitchFamily="34" charset="0"/>
              </a:rPr>
              <a:t>	</a:t>
            </a:r>
            <a:r>
              <a:rPr lang="en-US" sz="1400" dirty="0">
                <a:solidFill>
                  <a:srgbClr val="000000"/>
                </a:solidFill>
                <a:latin typeface="Maiandra GD" panose="020E0502030308020204" pitchFamily="34" charset="0"/>
              </a:rPr>
              <a:t>the mitochondria will convert the glucose into ATP, releasing carbon dioxide and water​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17178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378726" y="1028700"/>
            <a:ext cx="8557147" cy="4638675"/>
            <a:chOff x="428" y="140"/>
            <a:chExt cx="4902" cy="3896"/>
          </a:xfrm>
        </p:grpSpPr>
        <p:sp>
          <p:nvSpPr>
            <p:cNvPr id="2065" name="AutoShape 3"/>
            <p:cNvSpPr>
              <a:spLocks noChangeArrowheads="1"/>
            </p:cNvSpPr>
            <p:nvPr/>
          </p:nvSpPr>
          <p:spPr bwMode="auto">
            <a:xfrm>
              <a:off x="438" y="420"/>
              <a:ext cx="4806" cy="432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66" name="AutoShape 4"/>
            <p:cNvSpPr>
              <a:spLocks noChangeArrowheads="1"/>
            </p:cNvSpPr>
            <p:nvPr/>
          </p:nvSpPr>
          <p:spPr bwMode="auto">
            <a:xfrm>
              <a:off x="428" y="3604"/>
              <a:ext cx="4878" cy="432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67" name="AutoShape 5"/>
            <p:cNvSpPr>
              <a:spLocks noChangeArrowheads="1"/>
            </p:cNvSpPr>
            <p:nvPr/>
          </p:nvSpPr>
          <p:spPr bwMode="auto">
            <a:xfrm>
              <a:off x="2036" y="164"/>
              <a:ext cx="1709" cy="3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latin typeface="Maiandra GD" panose="020E0502030308020204" pitchFamily="34" charset="0"/>
                </a:rPr>
                <a:t>Cellular Respiration</a:t>
              </a:r>
            </a:p>
          </p:txBody>
        </p:sp>
        <p:grpSp>
          <p:nvGrpSpPr>
            <p:cNvPr id="2068" name="Group 6"/>
            <p:cNvGrpSpPr>
              <a:grpSpLocks/>
            </p:cNvGrpSpPr>
            <p:nvPr/>
          </p:nvGrpSpPr>
          <p:grpSpPr bwMode="auto">
            <a:xfrm>
              <a:off x="436" y="1512"/>
              <a:ext cx="3200" cy="1365"/>
              <a:chOff x="436" y="1512"/>
              <a:chExt cx="3200" cy="1365"/>
            </a:xfrm>
          </p:grpSpPr>
          <p:grpSp>
            <p:nvGrpSpPr>
              <p:cNvPr id="2105" name="Group 7"/>
              <p:cNvGrpSpPr>
                <a:grpSpLocks/>
              </p:cNvGrpSpPr>
              <p:nvPr/>
            </p:nvGrpSpPr>
            <p:grpSpPr bwMode="auto">
              <a:xfrm>
                <a:off x="436" y="1512"/>
                <a:ext cx="1603" cy="384"/>
                <a:chOff x="436" y="1512"/>
                <a:chExt cx="1603" cy="384"/>
              </a:xfrm>
            </p:grpSpPr>
            <p:sp>
              <p:nvSpPr>
                <p:cNvPr id="2112" name="AutoShape 8"/>
                <p:cNvSpPr>
                  <a:spLocks noChangeArrowheads="1"/>
                </p:cNvSpPr>
                <p:nvPr/>
              </p:nvSpPr>
              <p:spPr bwMode="auto">
                <a:xfrm>
                  <a:off x="436" y="1512"/>
                  <a:ext cx="1536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113" name="Oval 9"/>
                <p:cNvSpPr>
                  <a:spLocks noChangeArrowheads="1"/>
                </p:cNvSpPr>
                <p:nvPr/>
              </p:nvSpPr>
              <p:spPr bwMode="auto">
                <a:xfrm>
                  <a:off x="1911" y="1640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106" name="Group 10"/>
              <p:cNvGrpSpPr>
                <a:grpSpLocks/>
              </p:cNvGrpSpPr>
              <p:nvPr/>
            </p:nvGrpSpPr>
            <p:grpSpPr bwMode="auto">
              <a:xfrm>
                <a:off x="436" y="2016"/>
                <a:ext cx="1603" cy="384"/>
                <a:chOff x="436" y="2016"/>
                <a:chExt cx="1603" cy="384"/>
              </a:xfrm>
            </p:grpSpPr>
            <p:sp>
              <p:nvSpPr>
                <p:cNvPr id="2110" name="AutoShape 11"/>
                <p:cNvSpPr>
                  <a:spLocks noChangeArrowheads="1"/>
                </p:cNvSpPr>
                <p:nvPr/>
              </p:nvSpPr>
              <p:spPr bwMode="auto">
                <a:xfrm>
                  <a:off x="436" y="2016"/>
                  <a:ext cx="1536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111" name="Oval 12"/>
                <p:cNvSpPr>
                  <a:spLocks noChangeArrowheads="1"/>
                </p:cNvSpPr>
                <p:nvPr/>
              </p:nvSpPr>
              <p:spPr bwMode="auto">
                <a:xfrm>
                  <a:off x="1911" y="2144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107" name="Group 16"/>
              <p:cNvGrpSpPr>
                <a:grpSpLocks/>
              </p:cNvGrpSpPr>
              <p:nvPr/>
            </p:nvGrpSpPr>
            <p:grpSpPr bwMode="auto">
              <a:xfrm>
                <a:off x="2081" y="2493"/>
                <a:ext cx="1555" cy="384"/>
                <a:chOff x="2081" y="2493"/>
                <a:chExt cx="1555" cy="384"/>
              </a:xfrm>
            </p:grpSpPr>
            <p:sp>
              <p:nvSpPr>
                <p:cNvPr id="2108" name="AutoShape 17"/>
                <p:cNvSpPr>
                  <a:spLocks noChangeArrowheads="1"/>
                </p:cNvSpPr>
                <p:nvPr/>
              </p:nvSpPr>
              <p:spPr bwMode="auto">
                <a:xfrm>
                  <a:off x="2081" y="2493"/>
                  <a:ext cx="1536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109" name="Oval 18"/>
                <p:cNvSpPr>
                  <a:spLocks noChangeArrowheads="1"/>
                </p:cNvSpPr>
                <p:nvPr/>
              </p:nvSpPr>
              <p:spPr bwMode="auto">
                <a:xfrm>
                  <a:off x="3508" y="2636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</p:grpSp>
        <p:grpSp>
          <p:nvGrpSpPr>
            <p:cNvPr id="2069" name="Group 19"/>
            <p:cNvGrpSpPr>
              <a:grpSpLocks/>
            </p:cNvGrpSpPr>
            <p:nvPr/>
          </p:nvGrpSpPr>
          <p:grpSpPr bwMode="auto">
            <a:xfrm>
              <a:off x="2081" y="1512"/>
              <a:ext cx="1603" cy="888"/>
              <a:chOff x="2081" y="1512"/>
              <a:chExt cx="1603" cy="888"/>
            </a:xfrm>
          </p:grpSpPr>
          <p:grpSp>
            <p:nvGrpSpPr>
              <p:cNvPr id="2099" name="Group 20"/>
              <p:cNvGrpSpPr>
                <a:grpSpLocks/>
              </p:cNvGrpSpPr>
              <p:nvPr/>
            </p:nvGrpSpPr>
            <p:grpSpPr bwMode="auto">
              <a:xfrm>
                <a:off x="2081" y="1512"/>
                <a:ext cx="1603" cy="384"/>
                <a:chOff x="2081" y="1512"/>
                <a:chExt cx="1603" cy="384"/>
              </a:xfrm>
            </p:grpSpPr>
            <p:sp>
              <p:nvSpPr>
                <p:cNvPr id="2103" name="AutoShape 21"/>
                <p:cNvSpPr>
                  <a:spLocks noChangeArrowheads="1"/>
                </p:cNvSpPr>
                <p:nvPr/>
              </p:nvSpPr>
              <p:spPr bwMode="auto">
                <a:xfrm>
                  <a:off x="2081" y="1512"/>
                  <a:ext cx="1536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104" name="Oval 22"/>
                <p:cNvSpPr>
                  <a:spLocks noChangeArrowheads="1"/>
                </p:cNvSpPr>
                <p:nvPr/>
              </p:nvSpPr>
              <p:spPr bwMode="auto">
                <a:xfrm>
                  <a:off x="3556" y="1640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100" name="Group 23"/>
              <p:cNvGrpSpPr>
                <a:grpSpLocks/>
              </p:cNvGrpSpPr>
              <p:nvPr/>
            </p:nvGrpSpPr>
            <p:grpSpPr bwMode="auto">
              <a:xfrm>
                <a:off x="2081" y="2016"/>
                <a:ext cx="1603" cy="384"/>
                <a:chOff x="2081" y="2016"/>
                <a:chExt cx="1603" cy="384"/>
              </a:xfrm>
            </p:grpSpPr>
            <p:sp>
              <p:nvSpPr>
                <p:cNvPr id="2101" name="AutoShape 24"/>
                <p:cNvSpPr>
                  <a:spLocks noChangeArrowheads="1"/>
                </p:cNvSpPr>
                <p:nvPr/>
              </p:nvSpPr>
              <p:spPr bwMode="auto">
                <a:xfrm>
                  <a:off x="2081" y="2016"/>
                  <a:ext cx="1536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102" name="Oval 25"/>
                <p:cNvSpPr>
                  <a:spLocks noChangeArrowheads="1"/>
                </p:cNvSpPr>
                <p:nvPr/>
              </p:nvSpPr>
              <p:spPr bwMode="auto">
                <a:xfrm>
                  <a:off x="3556" y="2144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</p:grpSp>
        <p:grpSp>
          <p:nvGrpSpPr>
            <p:cNvPr id="2070" name="Group 32"/>
            <p:cNvGrpSpPr>
              <a:grpSpLocks/>
            </p:cNvGrpSpPr>
            <p:nvPr/>
          </p:nvGrpSpPr>
          <p:grpSpPr bwMode="auto">
            <a:xfrm>
              <a:off x="436" y="1512"/>
              <a:ext cx="4894" cy="1964"/>
              <a:chOff x="436" y="1512"/>
              <a:chExt cx="4894" cy="1964"/>
            </a:xfrm>
          </p:grpSpPr>
          <p:grpSp>
            <p:nvGrpSpPr>
              <p:cNvPr id="2090" name="Group 33"/>
              <p:cNvGrpSpPr>
                <a:grpSpLocks/>
              </p:cNvGrpSpPr>
              <p:nvPr/>
            </p:nvGrpSpPr>
            <p:grpSpPr bwMode="auto">
              <a:xfrm>
                <a:off x="3727" y="1512"/>
                <a:ext cx="1603" cy="384"/>
                <a:chOff x="3727" y="1512"/>
                <a:chExt cx="1603" cy="384"/>
              </a:xfrm>
            </p:grpSpPr>
            <p:sp>
              <p:nvSpPr>
                <p:cNvPr id="2097" name="AutoShape 34"/>
                <p:cNvSpPr>
                  <a:spLocks noChangeArrowheads="1"/>
                </p:cNvSpPr>
                <p:nvPr/>
              </p:nvSpPr>
              <p:spPr bwMode="auto">
                <a:xfrm>
                  <a:off x="3727" y="1512"/>
                  <a:ext cx="1536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098" name="Oval 35"/>
                <p:cNvSpPr>
                  <a:spLocks noChangeArrowheads="1"/>
                </p:cNvSpPr>
                <p:nvPr/>
              </p:nvSpPr>
              <p:spPr bwMode="auto">
                <a:xfrm>
                  <a:off x="5202" y="1640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091" name="Group 36"/>
              <p:cNvGrpSpPr>
                <a:grpSpLocks/>
              </p:cNvGrpSpPr>
              <p:nvPr/>
            </p:nvGrpSpPr>
            <p:grpSpPr bwMode="auto">
              <a:xfrm>
                <a:off x="3727" y="2016"/>
                <a:ext cx="1603" cy="861"/>
                <a:chOff x="3727" y="2016"/>
                <a:chExt cx="1603" cy="861"/>
              </a:xfrm>
            </p:grpSpPr>
            <p:sp>
              <p:nvSpPr>
                <p:cNvPr id="2095" name="AutoShape 37"/>
                <p:cNvSpPr>
                  <a:spLocks noChangeArrowheads="1"/>
                </p:cNvSpPr>
                <p:nvPr/>
              </p:nvSpPr>
              <p:spPr bwMode="auto">
                <a:xfrm>
                  <a:off x="3727" y="2016"/>
                  <a:ext cx="1536" cy="861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096" name="Oval 38"/>
                <p:cNvSpPr>
                  <a:spLocks noChangeArrowheads="1"/>
                </p:cNvSpPr>
                <p:nvPr/>
              </p:nvSpPr>
              <p:spPr bwMode="auto">
                <a:xfrm>
                  <a:off x="5202" y="2323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092" name="Group 39"/>
              <p:cNvGrpSpPr>
                <a:grpSpLocks/>
              </p:cNvGrpSpPr>
              <p:nvPr/>
            </p:nvGrpSpPr>
            <p:grpSpPr bwMode="auto">
              <a:xfrm>
                <a:off x="436" y="2953"/>
                <a:ext cx="4894" cy="523"/>
                <a:chOff x="436" y="2953"/>
                <a:chExt cx="4894" cy="523"/>
              </a:xfrm>
            </p:grpSpPr>
            <p:sp>
              <p:nvSpPr>
                <p:cNvPr id="2093" name="AutoShape 40"/>
                <p:cNvSpPr>
                  <a:spLocks noChangeArrowheads="1"/>
                </p:cNvSpPr>
                <p:nvPr/>
              </p:nvSpPr>
              <p:spPr bwMode="auto">
                <a:xfrm>
                  <a:off x="436" y="2953"/>
                  <a:ext cx="4827" cy="523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094" name="Oval 41"/>
                <p:cNvSpPr>
                  <a:spLocks noChangeArrowheads="1"/>
                </p:cNvSpPr>
                <p:nvPr/>
              </p:nvSpPr>
              <p:spPr bwMode="auto">
                <a:xfrm>
                  <a:off x="5202" y="3152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</p:grpSp>
        <p:grpSp>
          <p:nvGrpSpPr>
            <p:cNvPr id="2071" name="Group 45"/>
            <p:cNvGrpSpPr>
              <a:grpSpLocks/>
            </p:cNvGrpSpPr>
            <p:nvPr/>
          </p:nvGrpSpPr>
          <p:grpSpPr bwMode="auto">
            <a:xfrm>
              <a:off x="436" y="914"/>
              <a:ext cx="1536" cy="384"/>
              <a:chOff x="436" y="914"/>
              <a:chExt cx="1536" cy="384"/>
            </a:xfrm>
          </p:grpSpPr>
          <p:sp>
            <p:nvSpPr>
              <p:cNvPr id="2088" name="AutoShape 46"/>
              <p:cNvSpPr>
                <a:spLocks noChangeArrowheads="1"/>
              </p:cNvSpPr>
              <p:nvPr/>
            </p:nvSpPr>
            <p:spPr bwMode="auto">
              <a:xfrm>
                <a:off x="436" y="914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89" name="AutoShape 47"/>
              <p:cNvSpPr>
                <a:spLocks noChangeArrowheads="1"/>
              </p:cNvSpPr>
              <p:nvPr/>
            </p:nvSpPr>
            <p:spPr bwMode="auto">
              <a:xfrm>
                <a:off x="470" y="933"/>
                <a:ext cx="172" cy="81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2072" name="Group 48"/>
            <p:cNvGrpSpPr>
              <a:grpSpLocks/>
            </p:cNvGrpSpPr>
            <p:nvPr/>
          </p:nvGrpSpPr>
          <p:grpSpPr bwMode="auto">
            <a:xfrm>
              <a:off x="2073" y="914"/>
              <a:ext cx="1536" cy="384"/>
              <a:chOff x="2073" y="914"/>
              <a:chExt cx="1536" cy="384"/>
            </a:xfrm>
          </p:grpSpPr>
          <p:sp>
            <p:nvSpPr>
              <p:cNvPr id="2086" name="AutoShape 49"/>
              <p:cNvSpPr>
                <a:spLocks noChangeArrowheads="1"/>
              </p:cNvSpPr>
              <p:nvPr/>
            </p:nvSpPr>
            <p:spPr bwMode="auto">
              <a:xfrm>
                <a:off x="2073" y="914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87" name="AutoShape 50"/>
              <p:cNvSpPr>
                <a:spLocks noChangeArrowheads="1"/>
              </p:cNvSpPr>
              <p:nvPr/>
            </p:nvSpPr>
            <p:spPr bwMode="auto">
              <a:xfrm>
                <a:off x="2107" y="933"/>
                <a:ext cx="172" cy="81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2073" name="Group 51"/>
            <p:cNvGrpSpPr>
              <a:grpSpLocks/>
            </p:cNvGrpSpPr>
            <p:nvPr/>
          </p:nvGrpSpPr>
          <p:grpSpPr bwMode="auto">
            <a:xfrm>
              <a:off x="3711" y="914"/>
              <a:ext cx="1536" cy="384"/>
              <a:chOff x="3711" y="914"/>
              <a:chExt cx="1536" cy="384"/>
            </a:xfrm>
          </p:grpSpPr>
          <p:sp>
            <p:nvSpPr>
              <p:cNvPr id="2084" name="AutoShape 52"/>
              <p:cNvSpPr>
                <a:spLocks noChangeArrowheads="1"/>
              </p:cNvSpPr>
              <p:nvPr/>
            </p:nvSpPr>
            <p:spPr bwMode="auto">
              <a:xfrm>
                <a:off x="3711" y="914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85" name="AutoShape 53"/>
              <p:cNvSpPr>
                <a:spLocks noChangeArrowheads="1"/>
              </p:cNvSpPr>
              <p:nvPr/>
            </p:nvSpPr>
            <p:spPr bwMode="auto">
              <a:xfrm>
                <a:off x="3745" y="933"/>
                <a:ext cx="172" cy="81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2074" name="Rectangle 54"/>
            <p:cNvSpPr>
              <a:spLocks noChangeArrowheads="1"/>
            </p:cNvSpPr>
            <p:nvPr/>
          </p:nvSpPr>
          <p:spPr bwMode="auto">
            <a:xfrm>
              <a:off x="499" y="178"/>
              <a:ext cx="105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350" b="1">
                  <a:latin typeface="Arial" panose="020B0604020202020204" pitchFamily="34" charset="0"/>
                </a:rPr>
                <a:t>The FRAME Routine</a:t>
              </a:r>
            </a:p>
          </p:txBody>
        </p:sp>
        <p:sp>
          <p:nvSpPr>
            <p:cNvPr id="2075" name="Rectangle 55"/>
            <p:cNvSpPr>
              <a:spLocks noChangeArrowheads="1"/>
            </p:cNvSpPr>
            <p:nvPr/>
          </p:nvSpPr>
          <p:spPr bwMode="auto">
            <a:xfrm>
              <a:off x="2543" y="140"/>
              <a:ext cx="369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750" b="1">
                  <a:latin typeface="Arial" panose="020B0604020202020204" pitchFamily="34" charset="0"/>
                </a:rPr>
                <a:t>Key Topic</a:t>
              </a:r>
            </a:p>
          </p:txBody>
        </p:sp>
        <p:sp>
          <p:nvSpPr>
            <p:cNvPr id="2076" name="Rectangle 56"/>
            <p:cNvSpPr>
              <a:spLocks noChangeArrowheads="1"/>
            </p:cNvSpPr>
            <p:nvPr/>
          </p:nvSpPr>
          <p:spPr bwMode="auto">
            <a:xfrm>
              <a:off x="621" y="884"/>
              <a:ext cx="40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 b="1">
                  <a:latin typeface="Arial" panose="020B0604020202020204" pitchFamily="34" charset="0"/>
                </a:rPr>
                <a:t>Main idea</a:t>
              </a:r>
            </a:p>
          </p:txBody>
        </p:sp>
        <p:sp>
          <p:nvSpPr>
            <p:cNvPr id="2077" name="Rectangle 57"/>
            <p:cNvSpPr>
              <a:spLocks noChangeArrowheads="1"/>
            </p:cNvSpPr>
            <p:nvPr/>
          </p:nvSpPr>
          <p:spPr bwMode="auto">
            <a:xfrm>
              <a:off x="3545" y="403"/>
              <a:ext cx="37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750" b="1">
                  <a:latin typeface="Arial" panose="020B0604020202020204" pitchFamily="34" charset="0"/>
                </a:rPr>
                <a:t>is about…</a:t>
              </a:r>
            </a:p>
          </p:txBody>
        </p:sp>
        <p:sp>
          <p:nvSpPr>
            <p:cNvPr id="2078" name="Rectangle 58"/>
            <p:cNvSpPr>
              <a:spLocks noChangeArrowheads="1"/>
            </p:cNvSpPr>
            <p:nvPr/>
          </p:nvSpPr>
          <p:spPr bwMode="auto">
            <a:xfrm>
              <a:off x="1359" y="3430"/>
              <a:ext cx="2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50" b="1">
                  <a:latin typeface="Arial" panose="020B0604020202020204" pitchFamily="34" charset="0"/>
                </a:rPr>
                <a:t>So What? (What’s important to understand about this?)</a:t>
              </a:r>
            </a:p>
          </p:txBody>
        </p:sp>
        <p:sp>
          <p:nvSpPr>
            <p:cNvPr id="2079" name="Rectangle 59"/>
            <p:cNvSpPr>
              <a:spLocks noChangeArrowheads="1"/>
            </p:cNvSpPr>
            <p:nvPr/>
          </p:nvSpPr>
          <p:spPr bwMode="auto">
            <a:xfrm>
              <a:off x="726" y="1344"/>
              <a:ext cx="71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50" b="1">
                  <a:latin typeface="Arial" panose="020B0604020202020204" pitchFamily="34" charset="0"/>
                </a:rPr>
                <a:t>Essential details</a:t>
              </a:r>
            </a:p>
          </p:txBody>
        </p:sp>
        <p:sp>
          <p:nvSpPr>
            <p:cNvPr id="2080" name="Rectangle 60"/>
            <p:cNvSpPr>
              <a:spLocks noChangeArrowheads="1"/>
            </p:cNvSpPr>
            <p:nvPr/>
          </p:nvSpPr>
          <p:spPr bwMode="auto">
            <a:xfrm>
              <a:off x="2257" y="884"/>
              <a:ext cx="40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 b="1">
                  <a:latin typeface="Arial" panose="020B0604020202020204" pitchFamily="34" charset="0"/>
                </a:rPr>
                <a:t>Main idea</a:t>
              </a:r>
            </a:p>
          </p:txBody>
        </p:sp>
        <p:sp>
          <p:nvSpPr>
            <p:cNvPr id="2081" name="Rectangle 61"/>
            <p:cNvSpPr>
              <a:spLocks noChangeArrowheads="1"/>
            </p:cNvSpPr>
            <p:nvPr/>
          </p:nvSpPr>
          <p:spPr bwMode="auto">
            <a:xfrm>
              <a:off x="2363" y="1344"/>
              <a:ext cx="71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50" b="1">
                  <a:latin typeface="Arial" panose="020B0604020202020204" pitchFamily="34" charset="0"/>
                </a:rPr>
                <a:t>Essential details</a:t>
              </a:r>
            </a:p>
          </p:txBody>
        </p:sp>
        <p:sp>
          <p:nvSpPr>
            <p:cNvPr id="2082" name="Rectangle 62"/>
            <p:cNvSpPr>
              <a:spLocks noChangeArrowheads="1"/>
            </p:cNvSpPr>
            <p:nvPr/>
          </p:nvSpPr>
          <p:spPr bwMode="auto">
            <a:xfrm>
              <a:off x="4024" y="1344"/>
              <a:ext cx="71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50" b="1">
                  <a:latin typeface="Arial" panose="020B0604020202020204" pitchFamily="34" charset="0"/>
                </a:rPr>
                <a:t>Essential details</a:t>
              </a:r>
            </a:p>
          </p:txBody>
        </p:sp>
        <p:sp>
          <p:nvSpPr>
            <p:cNvPr id="2083" name="Rectangle 63"/>
            <p:cNvSpPr>
              <a:spLocks noChangeArrowheads="1"/>
            </p:cNvSpPr>
            <p:nvPr/>
          </p:nvSpPr>
          <p:spPr bwMode="auto">
            <a:xfrm>
              <a:off x="3893" y="884"/>
              <a:ext cx="40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 b="1">
                  <a:latin typeface="Arial" panose="020B0604020202020204" pitchFamily="34" charset="0"/>
                </a:rPr>
                <a:t>Main idea</a:t>
              </a:r>
            </a:p>
          </p:txBody>
        </p:sp>
      </p:grpSp>
      <p:sp>
        <p:nvSpPr>
          <p:cNvPr id="2052" name="TextBox 66"/>
          <p:cNvSpPr txBox="1">
            <a:spLocks noChangeArrowheads="1"/>
          </p:cNvSpPr>
          <p:nvPr/>
        </p:nvSpPr>
        <p:spPr bwMode="auto">
          <a:xfrm>
            <a:off x="1172756" y="2114551"/>
            <a:ext cx="1828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Maiandra GD" panose="020E0502030308020204" pitchFamily="34" charset="0"/>
              </a:rPr>
              <a:t>Reactants (what goes in)</a:t>
            </a:r>
          </a:p>
        </p:txBody>
      </p:sp>
      <p:sp>
        <p:nvSpPr>
          <p:cNvPr id="2053" name="TextBox 67"/>
          <p:cNvSpPr txBox="1">
            <a:spLocks noChangeArrowheads="1"/>
          </p:cNvSpPr>
          <p:nvPr/>
        </p:nvSpPr>
        <p:spPr bwMode="auto">
          <a:xfrm>
            <a:off x="3600450" y="2114551"/>
            <a:ext cx="19431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latin typeface="Maiandra GD" panose="020E0502030308020204" pitchFamily="34" charset="0"/>
              </a:rPr>
              <a:t>Products (what comes out)</a:t>
            </a:r>
          </a:p>
        </p:txBody>
      </p:sp>
      <p:sp>
        <p:nvSpPr>
          <p:cNvPr id="2054" name="TextBox 68"/>
          <p:cNvSpPr txBox="1">
            <a:spLocks noChangeArrowheads="1"/>
          </p:cNvSpPr>
          <p:nvPr/>
        </p:nvSpPr>
        <p:spPr bwMode="auto">
          <a:xfrm>
            <a:off x="6696211" y="2124671"/>
            <a:ext cx="16002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Maiandra GD" panose="020E0502030308020204" pitchFamily="34" charset="0"/>
              </a:rPr>
              <a:t>How Cells Do This</a:t>
            </a:r>
          </a:p>
        </p:txBody>
      </p:sp>
      <p:sp>
        <p:nvSpPr>
          <p:cNvPr id="2056" name="TextBox 70"/>
          <p:cNvSpPr txBox="1">
            <a:spLocks noChangeArrowheads="1"/>
          </p:cNvSpPr>
          <p:nvPr/>
        </p:nvSpPr>
        <p:spPr bwMode="auto">
          <a:xfrm>
            <a:off x="4014222" y="2781895"/>
            <a:ext cx="14287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Maiandra GD" panose="020E0502030308020204" pitchFamily="34" charset="0"/>
              </a:rPr>
              <a:t>Water (H</a:t>
            </a:r>
            <a:r>
              <a:rPr lang="en-US" altLang="en-US" sz="1200" baseline="-25000" dirty="0">
                <a:latin typeface="Maiandra GD" panose="020E0502030308020204" pitchFamily="34" charset="0"/>
              </a:rPr>
              <a:t>2</a:t>
            </a:r>
            <a:r>
              <a:rPr lang="en-US" altLang="en-US" sz="1200" dirty="0">
                <a:latin typeface="Maiandra GD" panose="020E0502030308020204" pitchFamily="34" charset="0"/>
              </a:rPr>
              <a:t>O) </a:t>
            </a:r>
          </a:p>
        </p:txBody>
      </p:sp>
      <p:sp>
        <p:nvSpPr>
          <p:cNvPr id="2057" name="TextBox 71"/>
          <p:cNvSpPr txBox="1">
            <a:spLocks noChangeArrowheads="1"/>
          </p:cNvSpPr>
          <p:nvPr/>
        </p:nvSpPr>
        <p:spPr bwMode="auto">
          <a:xfrm>
            <a:off x="3724277" y="3368875"/>
            <a:ext cx="19978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Maiandra GD" panose="020E0502030308020204" pitchFamily="34" charset="0"/>
              </a:rPr>
              <a:t>Carbon Dioxide (CO</a:t>
            </a:r>
            <a:r>
              <a:rPr lang="en-US" altLang="en-US" sz="1200" baseline="-25000" dirty="0">
                <a:latin typeface="Maiandra GD" panose="020E0502030308020204" pitchFamily="34" charset="0"/>
              </a:rPr>
              <a:t>2</a:t>
            </a:r>
            <a:r>
              <a:rPr lang="en-US" altLang="en-US" sz="1200" dirty="0">
                <a:latin typeface="Maiandra GD" panose="020E0502030308020204" pitchFamily="34" charset="0"/>
              </a:rPr>
              <a:t>)</a:t>
            </a:r>
          </a:p>
        </p:txBody>
      </p:sp>
      <p:sp>
        <p:nvSpPr>
          <p:cNvPr id="2058" name="TextBox 73"/>
          <p:cNvSpPr txBox="1">
            <a:spLocks noChangeArrowheads="1"/>
          </p:cNvSpPr>
          <p:nvPr/>
        </p:nvSpPr>
        <p:spPr bwMode="auto">
          <a:xfrm>
            <a:off x="742588" y="2805709"/>
            <a:ext cx="1828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Maiandra GD" panose="020E0502030308020204" pitchFamily="34" charset="0"/>
              </a:rPr>
              <a:t>Sugar (glucose,C</a:t>
            </a:r>
            <a:r>
              <a:rPr lang="en-US" altLang="en-US" sz="1200" baseline="-25000" dirty="0">
                <a:latin typeface="Maiandra GD" panose="020E0502030308020204" pitchFamily="34" charset="0"/>
              </a:rPr>
              <a:t>6</a:t>
            </a:r>
            <a:r>
              <a:rPr lang="en-US" altLang="en-US" sz="1200" dirty="0">
                <a:latin typeface="Maiandra GD" panose="020E0502030308020204" pitchFamily="34" charset="0"/>
              </a:rPr>
              <a:t>H</a:t>
            </a:r>
            <a:r>
              <a:rPr lang="en-US" altLang="en-US" sz="1200" baseline="-25000" dirty="0">
                <a:latin typeface="Maiandra GD" panose="020E0502030308020204" pitchFamily="34" charset="0"/>
              </a:rPr>
              <a:t>12</a:t>
            </a:r>
            <a:r>
              <a:rPr lang="en-US" altLang="en-US" sz="1200" dirty="0">
                <a:latin typeface="Maiandra GD" panose="020E0502030308020204" pitchFamily="34" charset="0"/>
              </a:rPr>
              <a:t>O</a:t>
            </a:r>
            <a:r>
              <a:rPr lang="en-US" altLang="en-US" sz="1200" baseline="-25000" dirty="0">
                <a:latin typeface="Maiandra GD" panose="020E0502030308020204" pitchFamily="34" charset="0"/>
              </a:rPr>
              <a:t>6</a:t>
            </a:r>
            <a:r>
              <a:rPr lang="en-US" altLang="en-US" sz="1200" dirty="0">
                <a:latin typeface="Maiandra GD" panose="020E0502030308020204" pitchFamily="34" charset="0"/>
              </a:rPr>
              <a:t>)</a:t>
            </a:r>
          </a:p>
        </p:txBody>
      </p:sp>
      <p:sp>
        <p:nvSpPr>
          <p:cNvPr id="2059" name="TextBox 74"/>
          <p:cNvSpPr txBox="1">
            <a:spLocks noChangeArrowheads="1"/>
          </p:cNvSpPr>
          <p:nvPr/>
        </p:nvSpPr>
        <p:spPr bwMode="auto">
          <a:xfrm>
            <a:off x="971551" y="3417717"/>
            <a:ext cx="16002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Maiandra GD" panose="020E0502030308020204" pitchFamily="34" charset="0"/>
              </a:rPr>
              <a:t>Oxygen gas (O</a:t>
            </a:r>
            <a:r>
              <a:rPr lang="en-US" altLang="en-US" sz="1200" baseline="-25000" dirty="0">
                <a:latin typeface="Maiandra GD" panose="020E0502030308020204" pitchFamily="34" charset="0"/>
              </a:rPr>
              <a:t>2</a:t>
            </a:r>
            <a:r>
              <a:rPr lang="en-US" altLang="en-US" sz="1200" dirty="0">
                <a:latin typeface="Maiandra GD" panose="020E0502030308020204" pitchFamily="34" charset="0"/>
              </a:rPr>
              <a:t>)</a:t>
            </a:r>
            <a:endParaRPr lang="en-US" altLang="en-US" sz="1200" baseline="30000" dirty="0">
              <a:latin typeface="Maiandra GD" panose="020E0502030308020204" pitchFamily="34" charset="0"/>
            </a:endParaRPr>
          </a:p>
        </p:txBody>
      </p:sp>
      <p:sp>
        <p:nvSpPr>
          <p:cNvPr id="2063" name="TextBox 1"/>
          <p:cNvSpPr txBox="1">
            <a:spLocks noChangeArrowheads="1"/>
          </p:cNvSpPr>
          <p:nvPr/>
        </p:nvSpPr>
        <p:spPr bwMode="auto">
          <a:xfrm>
            <a:off x="509276" y="4411211"/>
            <a:ext cx="9941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 dirty="0"/>
              <a:t>Equation: </a:t>
            </a:r>
          </a:p>
        </p:txBody>
      </p:sp>
      <p:sp>
        <p:nvSpPr>
          <p:cNvPr id="66" name="TextBox 70"/>
          <p:cNvSpPr txBox="1">
            <a:spLocks noChangeArrowheads="1"/>
          </p:cNvSpPr>
          <p:nvPr/>
        </p:nvSpPr>
        <p:spPr bwMode="auto">
          <a:xfrm>
            <a:off x="4223972" y="3964187"/>
            <a:ext cx="14287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Maiandra GD" panose="020E0502030308020204" pitchFamily="34" charset="0"/>
              </a:rPr>
              <a:t>ATP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9276" y="1525192"/>
            <a:ext cx="82031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 process in cells that convert sugar into adenosine triphosphate (ATP)  for energy and then release waste products</a:t>
            </a:r>
            <a:endParaRPr lang="en-US" sz="105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2684" y="4442819"/>
            <a:ext cx="4843527" cy="49291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09275" y="5268889"/>
            <a:ext cx="827647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The ATP molecules that are produced provides energy required to perform the functions necessary to life</a:t>
            </a:r>
          </a:p>
        </p:txBody>
      </p:sp>
      <p:sp>
        <p:nvSpPr>
          <p:cNvPr id="65" name="TextBox 70"/>
          <p:cNvSpPr txBox="1">
            <a:spLocks noChangeArrowheads="1"/>
          </p:cNvSpPr>
          <p:nvPr/>
        </p:nvSpPr>
        <p:spPr bwMode="auto">
          <a:xfrm>
            <a:off x="6340735" y="2713816"/>
            <a:ext cx="21504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Maiandra GD" panose="020E0502030308020204" pitchFamily="34" charset="0"/>
              </a:rPr>
              <a:t>Sugar is broken down in cytoplasm </a:t>
            </a:r>
          </a:p>
        </p:txBody>
      </p:sp>
      <p:sp>
        <p:nvSpPr>
          <p:cNvPr id="67" name="TextBox 70"/>
          <p:cNvSpPr txBox="1">
            <a:spLocks noChangeArrowheads="1"/>
          </p:cNvSpPr>
          <p:nvPr/>
        </p:nvSpPr>
        <p:spPr bwMode="auto">
          <a:xfrm>
            <a:off x="6419051" y="3319463"/>
            <a:ext cx="215047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Maiandra GD" panose="020E0502030308020204" pitchFamily="34" charset="0"/>
              </a:rPr>
              <a:t>In presence of oxygen the mitochondria will convert the glucose into ATP, releasing carbon dioxide and water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32CD-6A89-449E-9725-3721A4B10D1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969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188</Words>
  <Application>Microsoft Office PowerPoint</Application>
  <PresentationFormat>On-screen Show (4:3)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Maiandra GD</vt:lpstr>
      <vt:lpstr>Times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Schultz Fawnia</dc:creator>
  <cp:lastModifiedBy>Schultz Fawnia</cp:lastModifiedBy>
  <cp:revision>1</cp:revision>
  <dcterms:created xsi:type="dcterms:W3CDTF">2021-01-25T20:58:09Z</dcterms:created>
  <dcterms:modified xsi:type="dcterms:W3CDTF">2021-01-25T20:59:13Z</dcterms:modified>
</cp:coreProperties>
</file>