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64" r:id="rId3"/>
    <p:sldId id="267" r:id="rId4"/>
    <p:sldId id="263"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128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489B42-CF62-4B00-BB36-21946741815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FF831-5308-4B5B-AB53-AEBB020811EC}" type="slidenum">
              <a:rPr lang="en-US" smtClean="0"/>
              <a:t>‹#›</a:t>
            </a:fld>
            <a:endParaRPr lang="en-US"/>
          </a:p>
        </p:txBody>
      </p:sp>
    </p:spTree>
    <p:extLst>
      <p:ext uri="{BB962C8B-B14F-4D97-AF65-F5344CB8AC3E}">
        <p14:creationId xmlns:p14="http://schemas.microsoft.com/office/powerpoint/2010/main" val="257393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489B42-CF62-4B00-BB36-21946741815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FF831-5308-4B5B-AB53-AEBB020811EC}" type="slidenum">
              <a:rPr lang="en-US" smtClean="0"/>
              <a:t>‹#›</a:t>
            </a:fld>
            <a:endParaRPr lang="en-US"/>
          </a:p>
        </p:txBody>
      </p:sp>
    </p:spTree>
    <p:extLst>
      <p:ext uri="{BB962C8B-B14F-4D97-AF65-F5344CB8AC3E}">
        <p14:creationId xmlns:p14="http://schemas.microsoft.com/office/powerpoint/2010/main" val="189133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489B42-CF62-4B00-BB36-21946741815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FF831-5308-4B5B-AB53-AEBB020811EC}" type="slidenum">
              <a:rPr lang="en-US" smtClean="0"/>
              <a:t>‹#›</a:t>
            </a:fld>
            <a:endParaRPr lang="en-US"/>
          </a:p>
        </p:txBody>
      </p:sp>
    </p:spTree>
    <p:extLst>
      <p:ext uri="{BB962C8B-B14F-4D97-AF65-F5344CB8AC3E}">
        <p14:creationId xmlns:p14="http://schemas.microsoft.com/office/powerpoint/2010/main" val="3687935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489B42-CF62-4B00-BB36-21946741815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FF831-5308-4B5B-AB53-AEBB020811EC}" type="slidenum">
              <a:rPr lang="en-US" smtClean="0"/>
              <a:t>‹#›</a:t>
            </a:fld>
            <a:endParaRPr lang="en-US"/>
          </a:p>
        </p:txBody>
      </p:sp>
    </p:spTree>
    <p:extLst>
      <p:ext uri="{BB962C8B-B14F-4D97-AF65-F5344CB8AC3E}">
        <p14:creationId xmlns:p14="http://schemas.microsoft.com/office/powerpoint/2010/main" val="916785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489B42-CF62-4B00-BB36-21946741815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1FF831-5308-4B5B-AB53-AEBB020811EC}" type="slidenum">
              <a:rPr lang="en-US" smtClean="0"/>
              <a:t>‹#›</a:t>
            </a:fld>
            <a:endParaRPr lang="en-US"/>
          </a:p>
        </p:txBody>
      </p:sp>
    </p:spTree>
    <p:extLst>
      <p:ext uri="{BB962C8B-B14F-4D97-AF65-F5344CB8AC3E}">
        <p14:creationId xmlns:p14="http://schemas.microsoft.com/office/powerpoint/2010/main" val="2096056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489B42-CF62-4B00-BB36-21946741815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1FF831-5308-4B5B-AB53-AEBB020811EC}" type="slidenum">
              <a:rPr lang="en-US" smtClean="0"/>
              <a:t>‹#›</a:t>
            </a:fld>
            <a:endParaRPr lang="en-US"/>
          </a:p>
        </p:txBody>
      </p:sp>
    </p:spTree>
    <p:extLst>
      <p:ext uri="{BB962C8B-B14F-4D97-AF65-F5344CB8AC3E}">
        <p14:creationId xmlns:p14="http://schemas.microsoft.com/office/powerpoint/2010/main" val="3828587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489B42-CF62-4B00-BB36-21946741815A}"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1FF831-5308-4B5B-AB53-AEBB020811EC}" type="slidenum">
              <a:rPr lang="en-US" smtClean="0"/>
              <a:t>‹#›</a:t>
            </a:fld>
            <a:endParaRPr lang="en-US"/>
          </a:p>
        </p:txBody>
      </p:sp>
    </p:spTree>
    <p:extLst>
      <p:ext uri="{BB962C8B-B14F-4D97-AF65-F5344CB8AC3E}">
        <p14:creationId xmlns:p14="http://schemas.microsoft.com/office/powerpoint/2010/main" val="1960879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489B42-CF62-4B00-BB36-21946741815A}"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1FF831-5308-4B5B-AB53-AEBB020811EC}" type="slidenum">
              <a:rPr lang="en-US" smtClean="0"/>
              <a:t>‹#›</a:t>
            </a:fld>
            <a:endParaRPr lang="en-US"/>
          </a:p>
        </p:txBody>
      </p:sp>
    </p:spTree>
    <p:extLst>
      <p:ext uri="{BB962C8B-B14F-4D97-AF65-F5344CB8AC3E}">
        <p14:creationId xmlns:p14="http://schemas.microsoft.com/office/powerpoint/2010/main" val="625967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489B42-CF62-4B00-BB36-21946741815A}"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1FF831-5308-4B5B-AB53-AEBB020811EC}" type="slidenum">
              <a:rPr lang="en-US" smtClean="0"/>
              <a:t>‹#›</a:t>
            </a:fld>
            <a:endParaRPr lang="en-US"/>
          </a:p>
        </p:txBody>
      </p:sp>
    </p:spTree>
    <p:extLst>
      <p:ext uri="{BB962C8B-B14F-4D97-AF65-F5344CB8AC3E}">
        <p14:creationId xmlns:p14="http://schemas.microsoft.com/office/powerpoint/2010/main" val="2231653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489B42-CF62-4B00-BB36-21946741815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1FF831-5308-4B5B-AB53-AEBB020811EC}" type="slidenum">
              <a:rPr lang="en-US" smtClean="0"/>
              <a:t>‹#›</a:t>
            </a:fld>
            <a:endParaRPr lang="en-US"/>
          </a:p>
        </p:txBody>
      </p:sp>
    </p:spTree>
    <p:extLst>
      <p:ext uri="{BB962C8B-B14F-4D97-AF65-F5344CB8AC3E}">
        <p14:creationId xmlns:p14="http://schemas.microsoft.com/office/powerpoint/2010/main" val="480677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489B42-CF62-4B00-BB36-21946741815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1FF831-5308-4B5B-AB53-AEBB020811EC}" type="slidenum">
              <a:rPr lang="en-US" smtClean="0"/>
              <a:t>‹#›</a:t>
            </a:fld>
            <a:endParaRPr lang="en-US"/>
          </a:p>
        </p:txBody>
      </p:sp>
    </p:spTree>
    <p:extLst>
      <p:ext uri="{BB962C8B-B14F-4D97-AF65-F5344CB8AC3E}">
        <p14:creationId xmlns:p14="http://schemas.microsoft.com/office/powerpoint/2010/main" val="374506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489B42-CF62-4B00-BB36-21946741815A}" type="datetimeFigureOut">
              <a:rPr lang="en-US" smtClean="0"/>
              <a:t>1/25/2021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FF831-5308-4B5B-AB53-AEBB020811EC}" type="slidenum">
              <a:rPr lang="en-US" smtClean="0"/>
              <a:t>‹#›</a:t>
            </a:fld>
            <a:endParaRPr lang="en-US"/>
          </a:p>
        </p:txBody>
      </p:sp>
    </p:spTree>
    <p:extLst>
      <p:ext uri="{BB962C8B-B14F-4D97-AF65-F5344CB8AC3E}">
        <p14:creationId xmlns:p14="http://schemas.microsoft.com/office/powerpoint/2010/main" val="30027552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8349F-F975-4D2A-B12F-60B5FF762777}"/>
              </a:ext>
            </a:extLst>
          </p:cNvPr>
          <p:cNvSpPr>
            <a:spLocks noGrp="1"/>
          </p:cNvSpPr>
          <p:nvPr>
            <p:ph type="title"/>
          </p:nvPr>
        </p:nvSpPr>
        <p:spPr/>
        <p:txBody>
          <a:bodyPr/>
          <a:lstStyle/>
          <a:p>
            <a:r>
              <a:rPr lang="en-US" b="1" dirty="0"/>
              <a:t>SC.912.L.14.2</a:t>
            </a:r>
            <a:endParaRPr lang="en-US" dirty="0"/>
          </a:p>
        </p:txBody>
      </p:sp>
      <p:sp>
        <p:nvSpPr>
          <p:cNvPr id="3" name="Content Placeholder 2">
            <a:extLst>
              <a:ext uri="{FF2B5EF4-FFF2-40B4-BE49-F238E27FC236}">
                <a16:creationId xmlns:a16="http://schemas.microsoft.com/office/drawing/2014/main" id="{1569762C-4701-42D6-8153-0919326A2E06}"/>
              </a:ext>
            </a:extLst>
          </p:cNvPr>
          <p:cNvSpPr>
            <a:spLocks noGrp="1"/>
          </p:cNvSpPr>
          <p:nvPr>
            <p:ph idx="1"/>
          </p:nvPr>
        </p:nvSpPr>
        <p:spPr/>
        <p:txBody>
          <a:bodyPr>
            <a:normAutofit lnSpcReduction="10000"/>
          </a:bodyPr>
          <a:lstStyle/>
          <a:p>
            <a:pPr marL="0" indent="0">
              <a:buNone/>
            </a:pPr>
            <a:r>
              <a:rPr lang="en-US" dirty="0"/>
              <a:t>Relate structure to function for the components of plant and animal cells.</a:t>
            </a:r>
          </a:p>
          <a:p>
            <a:pPr marL="0" indent="0">
              <a:buNone/>
            </a:pPr>
            <a:endParaRPr lang="en-US" dirty="0"/>
          </a:p>
          <a:p>
            <a:pPr marL="0" indent="0">
              <a:buNone/>
            </a:pPr>
            <a:r>
              <a:rPr lang="en-US" dirty="0"/>
              <a:t>Content Limits:</a:t>
            </a:r>
          </a:p>
          <a:p>
            <a:pPr marL="0" indent="0">
              <a:buNone/>
            </a:pPr>
            <a:r>
              <a:rPr lang="en-US" dirty="0"/>
              <a:t>Items referring to eukaryotic structures are limited to the cell wall, cell membrane (plasma membrane), cytoplasm, nucleus, nuclear envelope, nucleolus, chromatin, ribosomes, endoplasmic reticulum, microtubules, microfilaments, vacuoles, mitochondria, Golgi apparatus, chloroplasts, lysosomes, cilia, and flagella.</a:t>
            </a:r>
          </a:p>
          <a:p>
            <a:endParaRPr lang="en-US" dirty="0"/>
          </a:p>
        </p:txBody>
      </p:sp>
    </p:spTree>
    <p:extLst>
      <p:ext uri="{BB962C8B-B14F-4D97-AF65-F5344CB8AC3E}">
        <p14:creationId xmlns:p14="http://schemas.microsoft.com/office/powerpoint/2010/main" val="80195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2"/>
          <p:cNvGrpSpPr>
            <a:grpSpLocks/>
          </p:cNvGrpSpPr>
          <p:nvPr/>
        </p:nvGrpSpPr>
        <p:grpSpPr bwMode="auto">
          <a:xfrm>
            <a:off x="736979" y="295422"/>
            <a:ext cx="8097532" cy="6060929"/>
            <a:chOff x="386" y="140"/>
            <a:chExt cx="4920" cy="3896"/>
          </a:xfrm>
        </p:grpSpPr>
        <p:sp>
          <p:nvSpPr>
            <p:cNvPr id="2059" name="AutoShape 3"/>
            <p:cNvSpPr>
              <a:spLocks noChangeArrowheads="1"/>
            </p:cNvSpPr>
            <p:nvPr/>
          </p:nvSpPr>
          <p:spPr bwMode="auto">
            <a:xfrm>
              <a:off x="438" y="420"/>
              <a:ext cx="4806" cy="432"/>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800"/>
            </a:p>
          </p:txBody>
        </p:sp>
        <p:sp>
          <p:nvSpPr>
            <p:cNvPr id="2060" name="AutoShape 4"/>
            <p:cNvSpPr>
              <a:spLocks noChangeArrowheads="1"/>
            </p:cNvSpPr>
            <p:nvPr/>
          </p:nvSpPr>
          <p:spPr bwMode="auto">
            <a:xfrm>
              <a:off x="428" y="3604"/>
              <a:ext cx="4878" cy="432"/>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800"/>
            </a:p>
          </p:txBody>
        </p:sp>
        <p:sp>
          <p:nvSpPr>
            <p:cNvPr id="2061" name="AutoShape 5"/>
            <p:cNvSpPr>
              <a:spLocks noChangeArrowheads="1"/>
            </p:cNvSpPr>
            <p:nvPr/>
          </p:nvSpPr>
          <p:spPr bwMode="auto">
            <a:xfrm>
              <a:off x="2036" y="164"/>
              <a:ext cx="1536" cy="384"/>
            </a:xfrm>
            <a:prstGeom prst="roundRect">
              <a:avLst>
                <a:gd name="adj" fmla="val 16667"/>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200">
                <a:latin typeface="Comic Sans MS" panose="030F0702030302020204" pitchFamily="66" charset="0"/>
              </a:endParaRPr>
            </a:p>
          </p:txBody>
        </p:sp>
        <p:sp>
          <p:nvSpPr>
            <p:cNvPr id="2062" name="Rectangle 6"/>
            <p:cNvSpPr>
              <a:spLocks noChangeArrowheads="1"/>
            </p:cNvSpPr>
            <p:nvPr/>
          </p:nvSpPr>
          <p:spPr bwMode="auto">
            <a:xfrm>
              <a:off x="499" y="178"/>
              <a:ext cx="1193"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b="1">
                  <a:latin typeface="Arial" panose="020B0604020202020204" pitchFamily="34" charset="0"/>
                </a:rPr>
                <a:t>The FRAME Routine</a:t>
              </a:r>
            </a:p>
          </p:txBody>
        </p:sp>
        <p:sp>
          <p:nvSpPr>
            <p:cNvPr id="2063" name="Rectangle 7"/>
            <p:cNvSpPr>
              <a:spLocks noChangeArrowheads="1"/>
            </p:cNvSpPr>
            <p:nvPr/>
          </p:nvSpPr>
          <p:spPr bwMode="auto">
            <a:xfrm>
              <a:off x="2543" y="140"/>
              <a:ext cx="416"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750" b="1">
                  <a:latin typeface="Arial" panose="020B0604020202020204" pitchFamily="34" charset="0"/>
                </a:rPr>
                <a:t>Key Topic</a:t>
              </a:r>
            </a:p>
          </p:txBody>
        </p:sp>
        <p:sp>
          <p:nvSpPr>
            <p:cNvPr id="2064" name="Rectangle 8"/>
            <p:cNvSpPr>
              <a:spLocks noChangeArrowheads="1"/>
            </p:cNvSpPr>
            <p:nvPr/>
          </p:nvSpPr>
          <p:spPr bwMode="auto">
            <a:xfrm>
              <a:off x="3545" y="403"/>
              <a:ext cx="420"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750" b="1">
                  <a:latin typeface="Arial" panose="020B0604020202020204" pitchFamily="34" charset="0"/>
                </a:rPr>
                <a:t>is about…</a:t>
              </a:r>
            </a:p>
          </p:txBody>
        </p:sp>
        <p:sp>
          <p:nvSpPr>
            <p:cNvPr id="2065" name="Rectangle 9"/>
            <p:cNvSpPr>
              <a:spLocks noChangeArrowheads="1"/>
            </p:cNvSpPr>
            <p:nvPr/>
          </p:nvSpPr>
          <p:spPr bwMode="auto">
            <a:xfrm>
              <a:off x="1359" y="3430"/>
              <a:ext cx="2401"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50" b="1">
                  <a:latin typeface="Arial" panose="020B0604020202020204" pitchFamily="34" charset="0"/>
                </a:rPr>
                <a:t>So What? (What’s important to understand about this?)</a:t>
              </a:r>
            </a:p>
          </p:txBody>
        </p:sp>
        <p:grpSp>
          <p:nvGrpSpPr>
            <p:cNvPr id="2066" name="Group 10"/>
            <p:cNvGrpSpPr>
              <a:grpSpLocks/>
            </p:cNvGrpSpPr>
            <p:nvPr/>
          </p:nvGrpSpPr>
          <p:grpSpPr bwMode="auto">
            <a:xfrm>
              <a:off x="386" y="884"/>
              <a:ext cx="1161" cy="2488"/>
              <a:chOff x="386" y="884"/>
              <a:chExt cx="1161" cy="2488"/>
            </a:xfrm>
          </p:grpSpPr>
          <p:grpSp>
            <p:nvGrpSpPr>
              <p:cNvPr id="2166" name="Group 11"/>
              <p:cNvGrpSpPr>
                <a:grpSpLocks/>
              </p:cNvGrpSpPr>
              <p:nvPr/>
            </p:nvGrpSpPr>
            <p:grpSpPr bwMode="auto">
              <a:xfrm>
                <a:off x="386" y="884"/>
                <a:ext cx="1161" cy="414"/>
                <a:chOff x="436" y="884"/>
                <a:chExt cx="1161" cy="414"/>
              </a:xfrm>
            </p:grpSpPr>
            <p:sp>
              <p:nvSpPr>
                <p:cNvPr id="2195" name="AutoShape 12"/>
                <p:cNvSpPr>
                  <a:spLocks noChangeArrowheads="1"/>
                </p:cNvSpPr>
                <p:nvPr/>
              </p:nvSpPr>
              <p:spPr bwMode="auto">
                <a:xfrm>
                  <a:off x="436" y="914"/>
                  <a:ext cx="1161" cy="384"/>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200">
                    <a:latin typeface="Comic Sans MS" panose="030F0702030302020204" pitchFamily="66" charset="0"/>
                  </a:endParaRPr>
                </a:p>
              </p:txBody>
            </p:sp>
            <p:sp>
              <p:nvSpPr>
                <p:cNvPr id="2196" name="AutoShape 13"/>
                <p:cNvSpPr>
                  <a:spLocks noChangeArrowheads="1"/>
                </p:cNvSpPr>
                <p:nvPr/>
              </p:nvSpPr>
              <p:spPr bwMode="auto">
                <a:xfrm>
                  <a:off x="470" y="933"/>
                  <a:ext cx="172" cy="81"/>
                </a:xfrm>
                <a:prstGeom prst="roundRect">
                  <a:avLst>
                    <a:gd name="adj"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197" name="Rectangle 14"/>
                <p:cNvSpPr>
                  <a:spLocks noChangeArrowheads="1"/>
                </p:cNvSpPr>
                <p:nvPr/>
              </p:nvSpPr>
              <p:spPr bwMode="auto">
                <a:xfrm>
                  <a:off x="621" y="884"/>
                  <a:ext cx="458"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b="1">
                      <a:latin typeface="Arial" panose="020B0604020202020204" pitchFamily="34" charset="0"/>
                    </a:rPr>
                    <a:t>Main idea</a:t>
                  </a:r>
                </a:p>
              </p:txBody>
            </p:sp>
          </p:grpSp>
          <p:sp>
            <p:nvSpPr>
              <p:cNvPr id="2193" name="Line 16"/>
              <p:cNvSpPr>
                <a:spLocks noChangeShapeType="1"/>
              </p:cNvSpPr>
              <p:nvPr/>
            </p:nvSpPr>
            <p:spPr bwMode="auto">
              <a:xfrm>
                <a:off x="421" y="1463"/>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91" name="Line 19"/>
              <p:cNvSpPr>
                <a:spLocks noChangeShapeType="1"/>
              </p:cNvSpPr>
              <p:nvPr/>
            </p:nvSpPr>
            <p:spPr bwMode="auto">
              <a:xfrm>
                <a:off x="421" y="166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89" name="Line 22"/>
              <p:cNvSpPr>
                <a:spLocks noChangeShapeType="1"/>
              </p:cNvSpPr>
              <p:nvPr/>
            </p:nvSpPr>
            <p:spPr bwMode="auto">
              <a:xfrm>
                <a:off x="421" y="2076"/>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87" name="Line 25"/>
              <p:cNvSpPr>
                <a:spLocks noChangeShapeType="1"/>
              </p:cNvSpPr>
              <p:nvPr/>
            </p:nvSpPr>
            <p:spPr bwMode="auto">
              <a:xfrm>
                <a:off x="421" y="1871"/>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grpSp>
            <p:nvGrpSpPr>
              <p:cNvPr id="2171" name="Group 27"/>
              <p:cNvGrpSpPr>
                <a:grpSpLocks/>
              </p:cNvGrpSpPr>
              <p:nvPr/>
            </p:nvGrpSpPr>
            <p:grpSpPr bwMode="auto">
              <a:xfrm>
                <a:off x="386" y="2180"/>
                <a:ext cx="1161" cy="414"/>
                <a:chOff x="436" y="884"/>
                <a:chExt cx="1161" cy="414"/>
              </a:xfrm>
            </p:grpSpPr>
            <p:sp>
              <p:nvSpPr>
                <p:cNvPr id="2184" name="AutoShape 28"/>
                <p:cNvSpPr>
                  <a:spLocks noChangeArrowheads="1"/>
                </p:cNvSpPr>
                <p:nvPr/>
              </p:nvSpPr>
              <p:spPr bwMode="auto">
                <a:xfrm>
                  <a:off x="436" y="914"/>
                  <a:ext cx="1161" cy="384"/>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200">
                    <a:latin typeface="Comic Sans MS" panose="030F0702030302020204" pitchFamily="66" charset="0"/>
                  </a:endParaRPr>
                </a:p>
              </p:txBody>
            </p:sp>
            <p:sp>
              <p:nvSpPr>
                <p:cNvPr id="2185" name="AutoShape 29"/>
                <p:cNvSpPr>
                  <a:spLocks noChangeArrowheads="1"/>
                </p:cNvSpPr>
                <p:nvPr/>
              </p:nvSpPr>
              <p:spPr bwMode="auto">
                <a:xfrm>
                  <a:off x="470" y="933"/>
                  <a:ext cx="172" cy="81"/>
                </a:xfrm>
                <a:prstGeom prst="roundRect">
                  <a:avLst>
                    <a:gd name="adj"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186" name="Rectangle 30"/>
                <p:cNvSpPr>
                  <a:spLocks noChangeArrowheads="1"/>
                </p:cNvSpPr>
                <p:nvPr/>
              </p:nvSpPr>
              <p:spPr bwMode="auto">
                <a:xfrm>
                  <a:off x="621" y="884"/>
                  <a:ext cx="458"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b="1">
                      <a:latin typeface="Arial" panose="020B0604020202020204" pitchFamily="34" charset="0"/>
                    </a:rPr>
                    <a:t>Main idea</a:t>
                  </a:r>
                </a:p>
              </p:txBody>
            </p:sp>
          </p:grpSp>
          <p:sp>
            <p:nvSpPr>
              <p:cNvPr id="2182" name="Line 32"/>
              <p:cNvSpPr>
                <a:spLocks noChangeShapeType="1"/>
              </p:cNvSpPr>
              <p:nvPr/>
            </p:nvSpPr>
            <p:spPr bwMode="auto">
              <a:xfrm>
                <a:off x="421" y="2759"/>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80" name="Line 35"/>
              <p:cNvSpPr>
                <a:spLocks noChangeShapeType="1"/>
              </p:cNvSpPr>
              <p:nvPr/>
            </p:nvSpPr>
            <p:spPr bwMode="auto">
              <a:xfrm>
                <a:off x="421" y="2963"/>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78" name="Line 38"/>
              <p:cNvSpPr>
                <a:spLocks noChangeShapeType="1"/>
              </p:cNvSpPr>
              <p:nvPr/>
            </p:nvSpPr>
            <p:spPr bwMode="auto">
              <a:xfrm>
                <a:off x="421" y="3372"/>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76" name="Line 41"/>
              <p:cNvSpPr>
                <a:spLocks noChangeShapeType="1"/>
              </p:cNvSpPr>
              <p:nvPr/>
            </p:nvSpPr>
            <p:spPr bwMode="auto">
              <a:xfrm>
                <a:off x="421" y="316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grpSp>
        <p:grpSp>
          <p:nvGrpSpPr>
            <p:cNvPr id="2067" name="Group 43"/>
            <p:cNvGrpSpPr>
              <a:grpSpLocks/>
            </p:cNvGrpSpPr>
            <p:nvPr/>
          </p:nvGrpSpPr>
          <p:grpSpPr bwMode="auto">
            <a:xfrm>
              <a:off x="1620" y="884"/>
              <a:ext cx="1161" cy="2488"/>
              <a:chOff x="386" y="884"/>
              <a:chExt cx="1161" cy="2488"/>
            </a:xfrm>
          </p:grpSpPr>
          <p:grpSp>
            <p:nvGrpSpPr>
              <p:cNvPr id="2134" name="Group 44"/>
              <p:cNvGrpSpPr>
                <a:grpSpLocks/>
              </p:cNvGrpSpPr>
              <p:nvPr/>
            </p:nvGrpSpPr>
            <p:grpSpPr bwMode="auto">
              <a:xfrm>
                <a:off x="386" y="884"/>
                <a:ext cx="1161" cy="414"/>
                <a:chOff x="436" y="884"/>
                <a:chExt cx="1161" cy="414"/>
              </a:xfrm>
            </p:grpSpPr>
            <p:sp>
              <p:nvSpPr>
                <p:cNvPr id="2163" name="AutoShape 45"/>
                <p:cNvSpPr>
                  <a:spLocks noChangeArrowheads="1"/>
                </p:cNvSpPr>
                <p:nvPr/>
              </p:nvSpPr>
              <p:spPr bwMode="auto">
                <a:xfrm>
                  <a:off x="436" y="914"/>
                  <a:ext cx="1161" cy="384"/>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200">
                    <a:latin typeface="Comic Sans MS" panose="030F0702030302020204" pitchFamily="66" charset="0"/>
                  </a:endParaRPr>
                </a:p>
              </p:txBody>
            </p:sp>
            <p:sp>
              <p:nvSpPr>
                <p:cNvPr id="2164" name="AutoShape 46"/>
                <p:cNvSpPr>
                  <a:spLocks noChangeArrowheads="1"/>
                </p:cNvSpPr>
                <p:nvPr/>
              </p:nvSpPr>
              <p:spPr bwMode="auto">
                <a:xfrm>
                  <a:off x="470" y="933"/>
                  <a:ext cx="172" cy="81"/>
                </a:xfrm>
                <a:prstGeom prst="roundRect">
                  <a:avLst>
                    <a:gd name="adj"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165" name="Rectangle 47"/>
                <p:cNvSpPr>
                  <a:spLocks noChangeArrowheads="1"/>
                </p:cNvSpPr>
                <p:nvPr/>
              </p:nvSpPr>
              <p:spPr bwMode="auto">
                <a:xfrm>
                  <a:off x="621" y="884"/>
                  <a:ext cx="458"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b="1">
                      <a:latin typeface="Arial" panose="020B0604020202020204" pitchFamily="34" charset="0"/>
                    </a:rPr>
                    <a:t>Main idea</a:t>
                  </a:r>
                </a:p>
              </p:txBody>
            </p:sp>
          </p:grpSp>
          <p:sp>
            <p:nvSpPr>
              <p:cNvPr id="2161" name="Line 49"/>
              <p:cNvSpPr>
                <a:spLocks noChangeShapeType="1"/>
              </p:cNvSpPr>
              <p:nvPr/>
            </p:nvSpPr>
            <p:spPr bwMode="auto">
              <a:xfrm>
                <a:off x="421" y="1463"/>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59" name="Line 52"/>
              <p:cNvSpPr>
                <a:spLocks noChangeShapeType="1"/>
              </p:cNvSpPr>
              <p:nvPr/>
            </p:nvSpPr>
            <p:spPr bwMode="auto">
              <a:xfrm>
                <a:off x="421" y="166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57" name="Line 55"/>
              <p:cNvSpPr>
                <a:spLocks noChangeShapeType="1"/>
              </p:cNvSpPr>
              <p:nvPr/>
            </p:nvSpPr>
            <p:spPr bwMode="auto">
              <a:xfrm>
                <a:off x="421" y="2076"/>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55" name="Line 58"/>
              <p:cNvSpPr>
                <a:spLocks noChangeShapeType="1"/>
              </p:cNvSpPr>
              <p:nvPr/>
            </p:nvSpPr>
            <p:spPr bwMode="auto">
              <a:xfrm>
                <a:off x="421" y="1871"/>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grpSp>
            <p:nvGrpSpPr>
              <p:cNvPr id="2139" name="Group 60"/>
              <p:cNvGrpSpPr>
                <a:grpSpLocks/>
              </p:cNvGrpSpPr>
              <p:nvPr/>
            </p:nvGrpSpPr>
            <p:grpSpPr bwMode="auto">
              <a:xfrm>
                <a:off x="386" y="2180"/>
                <a:ext cx="1161" cy="414"/>
                <a:chOff x="436" y="884"/>
                <a:chExt cx="1161" cy="414"/>
              </a:xfrm>
            </p:grpSpPr>
            <p:sp>
              <p:nvSpPr>
                <p:cNvPr id="2152" name="AutoShape 61"/>
                <p:cNvSpPr>
                  <a:spLocks noChangeArrowheads="1"/>
                </p:cNvSpPr>
                <p:nvPr/>
              </p:nvSpPr>
              <p:spPr bwMode="auto">
                <a:xfrm>
                  <a:off x="436" y="914"/>
                  <a:ext cx="1161" cy="384"/>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200">
                    <a:latin typeface="Comic Sans MS" panose="030F0702030302020204" pitchFamily="66" charset="0"/>
                  </a:endParaRPr>
                </a:p>
              </p:txBody>
            </p:sp>
            <p:sp>
              <p:nvSpPr>
                <p:cNvPr id="2153" name="AutoShape 62"/>
                <p:cNvSpPr>
                  <a:spLocks noChangeArrowheads="1"/>
                </p:cNvSpPr>
                <p:nvPr/>
              </p:nvSpPr>
              <p:spPr bwMode="auto">
                <a:xfrm>
                  <a:off x="470" y="933"/>
                  <a:ext cx="172" cy="81"/>
                </a:xfrm>
                <a:prstGeom prst="roundRect">
                  <a:avLst>
                    <a:gd name="adj"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154" name="Rectangle 63"/>
                <p:cNvSpPr>
                  <a:spLocks noChangeArrowheads="1"/>
                </p:cNvSpPr>
                <p:nvPr/>
              </p:nvSpPr>
              <p:spPr bwMode="auto">
                <a:xfrm>
                  <a:off x="621" y="884"/>
                  <a:ext cx="458"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b="1">
                      <a:latin typeface="Arial" panose="020B0604020202020204" pitchFamily="34" charset="0"/>
                    </a:rPr>
                    <a:t>Main idea</a:t>
                  </a:r>
                </a:p>
              </p:txBody>
            </p:sp>
          </p:grpSp>
          <p:sp>
            <p:nvSpPr>
              <p:cNvPr id="2150" name="Line 65"/>
              <p:cNvSpPr>
                <a:spLocks noChangeShapeType="1"/>
              </p:cNvSpPr>
              <p:nvPr/>
            </p:nvSpPr>
            <p:spPr bwMode="auto">
              <a:xfrm>
                <a:off x="421" y="2759"/>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48" name="Line 68"/>
              <p:cNvSpPr>
                <a:spLocks noChangeShapeType="1"/>
              </p:cNvSpPr>
              <p:nvPr/>
            </p:nvSpPr>
            <p:spPr bwMode="auto">
              <a:xfrm>
                <a:off x="421" y="2963"/>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46" name="Line 71"/>
              <p:cNvSpPr>
                <a:spLocks noChangeShapeType="1"/>
              </p:cNvSpPr>
              <p:nvPr/>
            </p:nvSpPr>
            <p:spPr bwMode="auto">
              <a:xfrm>
                <a:off x="421" y="3372"/>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44" name="Line 74"/>
              <p:cNvSpPr>
                <a:spLocks noChangeShapeType="1"/>
              </p:cNvSpPr>
              <p:nvPr/>
            </p:nvSpPr>
            <p:spPr bwMode="auto">
              <a:xfrm>
                <a:off x="421" y="316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grpSp>
        <p:grpSp>
          <p:nvGrpSpPr>
            <p:cNvPr id="2068" name="Group 76"/>
            <p:cNvGrpSpPr>
              <a:grpSpLocks/>
            </p:cNvGrpSpPr>
            <p:nvPr/>
          </p:nvGrpSpPr>
          <p:grpSpPr bwMode="auto">
            <a:xfrm>
              <a:off x="2854" y="884"/>
              <a:ext cx="1161" cy="2488"/>
              <a:chOff x="386" y="884"/>
              <a:chExt cx="1161" cy="2488"/>
            </a:xfrm>
          </p:grpSpPr>
          <p:grpSp>
            <p:nvGrpSpPr>
              <p:cNvPr id="2102" name="Group 77"/>
              <p:cNvGrpSpPr>
                <a:grpSpLocks/>
              </p:cNvGrpSpPr>
              <p:nvPr/>
            </p:nvGrpSpPr>
            <p:grpSpPr bwMode="auto">
              <a:xfrm>
                <a:off x="386" y="884"/>
                <a:ext cx="1161" cy="414"/>
                <a:chOff x="436" y="884"/>
                <a:chExt cx="1161" cy="414"/>
              </a:xfrm>
            </p:grpSpPr>
            <p:sp>
              <p:nvSpPr>
                <p:cNvPr id="2131" name="AutoShape 78"/>
                <p:cNvSpPr>
                  <a:spLocks noChangeArrowheads="1"/>
                </p:cNvSpPr>
                <p:nvPr/>
              </p:nvSpPr>
              <p:spPr bwMode="auto">
                <a:xfrm>
                  <a:off x="436" y="914"/>
                  <a:ext cx="1161" cy="384"/>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200">
                    <a:latin typeface="Comic Sans MS" panose="030F0702030302020204" pitchFamily="66" charset="0"/>
                  </a:endParaRPr>
                </a:p>
              </p:txBody>
            </p:sp>
            <p:sp>
              <p:nvSpPr>
                <p:cNvPr id="2132" name="AutoShape 79"/>
                <p:cNvSpPr>
                  <a:spLocks noChangeArrowheads="1"/>
                </p:cNvSpPr>
                <p:nvPr/>
              </p:nvSpPr>
              <p:spPr bwMode="auto">
                <a:xfrm>
                  <a:off x="470" y="933"/>
                  <a:ext cx="172" cy="81"/>
                </a:xfrm>
                <a:prstGeom prst="roundRect">
                  <a:avLst>
                    <a:gd name="adj"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133" name="Rectangle 80"/>
                <p:cNvSpPr>
                  <a:spLocks noChangeArrowheads="1"/>
                </p:cNvSpPr>
                <p:nvPr/>
              </p:nvSpPr>
              <p:spPr bwMode="auto">
                <a:xfrm>
                  <a:off x="621" y="884"/>
                  <a:ext cx="458"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b="1">
                      <a:latin typeface="Arial" panose="020B0604020202020204" pitchFamily="34" charset="0"/>
                    </a:rPr>
                    <a:t>Main idea</a:t>
                  </a:r>
                </a:p>
              </p:txBody>
            </p:sp>
          </p:grpSp>
          <p:sp>
            <p:nvSpPr>
              <p:cNvPr id="2129" name="Line 82"/>
              <p:cNvSpPr>
                <a:spLocks noChangeShapeType="1"/>
              </p:cNvSpPr>
              <p:nvPr/>
            </p:nvSpPr>
            <p:spPr bwMode="auto">
              <a:xfrm>
                <a:off x="421" y="1463"/>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27" name="Line 85"/>
              <p:cNvSpPr>
                <a:spLocks noChangeShapeType="1"/>
              </p:cNvSpPr>
              <p:nvPr/>
            </p:nvSpPr>
            <p:spPr bwMode="auto">
              <a:xfrm>
                <a:off x="421" y="166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25" name="Line 88"/>
              <p:cNvSpPr>
                <a:spLocks noChangeShapeType="1"/>
              </p:cNvSpPr>
              <p:nvPr/>
            </p:nvSpPr>
            <p:spPr bwMode="auto">
              <a:xfrm>
                <a:off x="421" y="2076"/>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23" name="Line 91"/>
              <p:cNvSpPr>
                <a:spLocks noChangeShapeType="1"/>
              </p:cNvSpPr>
              <p:nvPr/>
            </p:nvSpPr>
            <p:spPr bwMode="auto">
              <a:xfrm>
                <a:off x="421" y="1871"/>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grpSp>
            <p:nvGrpSpPr>
              <p:cNvPr id="2107" name="Group 93"/>
              <p:cNvGrpSpPr>
                <a:grpSpLocks/>
              </p:cNvGrpSpPr>
              <p:nvPr/>
            </p:nvGrpSpPr>
            <p:grpSpPr bwMode="auto">
              <a:xfrm>
                <a:off x="386" y="2180"/>
                <a:ext cx="1161" cy="414"/>
                <a:chOff x="436" y="884"/>
                <a:chExt cx="1161" cy="414"/>
              </a:xfrm>
            </p:grpSpPr>
            <p:sp>
              <p:nvSpPr>
                <p:cNvPr id="2120" name="AutoShape 94"/>
                <p:cNvSpPr>
                  <a:spLocks noChangeArrowheads="1"/>
                </p:cNvSpPr>
                <p:nvPr/>
              </p:nvSpPr>
              <p:spPr bwMode="auto">
                <a:xfrm>
                  <a:off x="436" y="914"/>
                  <a:ext cx="1161" cy="384"/>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121" name="AutoShape 95"/>
                <p:cNvSpPr>
                  <a:spLocks noChangeArrowheads="1"/>
                </p:cNvSpPr>
                <p:nvPr/>
              </p:nvSpPr>
              <p:spPr bwMode="auto">
                <a:xfrm>
                  <a:off x="470" y="933"/>
                  <a:ext cx="172" cy="81"/>
                </a:xfrm>
                <a:prstGeom prst="roundRect">
                  <a:avLst>
                    <a:gd name="adj"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122" name="Rectangle 96"/>
                <p:cNvSpPr>
                  <a:spLocks noChangeArrowheads="1"/>
                </p:cNvSpPr>
                <p:nvPr/>
              </p:nvSpPr>
              <p:spPr bwMode="auto">
                <a:xfrm>
                  <a:off x="621" y="884"/>
                  <a:ext cx="458"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b="1">
                      <a:latin typeface="Arial" panose="020B0604020202020204" pitchFamily="34" charset="0"/>
                    </a:rPr>
                    <a:t>Main idea</a:t>
                  </a:r>
                </a:p>
              </p:txBody>
            </p:sp>
          </p:grpSp>
          <p:sp>
            <p:nvSpPr>
              <p:cNvPr id="2118" name="Line 98"/>
              <p:cNvSpPr>
                <a:spLocks noChangeShapeType="1"/>
              </p:cNvSpPr>
              <p:nvPr/>
            </p:nvSpPr>
            <p:spPr bwMode="auto">
              <a:xfrm>
                <a:off x="421" y="2759"/>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16" name="Line 101"/>
              <p:cNvSpPr>
                <a:spLocks noChangeShapeType="1"/>
              </p:cNvSpPr>
              <p:nvPr/>
            </p:nvSpPr>
            <p:spPr bwMode="auto">
              <a:xfrm>
                <a:off x="421" y="2963"/>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14" name="Line 104"/>
              <p:cNvSpPr>
                <a:spLocks noChangeShapeType="1"/>
              </p:cNvSpPr>
              <p:nvPr/>
            </p:nvSpPr>
            <p:spPr bwMode="auto">
              <a:xfrm>
                <a:off x="421" y="3372"/>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12" name="Line 107"/>
              <p:cNvSpPr>
                <a:spLocks noChangeShapeType="1"/>
              </p:cNvSpPr>
              <p:nvPr/>
            </p:nvSpPr>
            <p:spPr bwMode="auto">
              <a:xfrm>
                <a:off x="421" y="316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grpSp>
        <p:grpSp>
          <p:nvGrpSpPr>
            <p:cNvPr id="2069" name="Group 109"/>
            <p:cNvGrpSpPr>
              <a:grpSpLocks/>
            </p:cNvGrpSpPr>
            <p:nvPr/>
          </p:nvGrpSpPr>
          <p:grpSpPr bwMode="auto">
            <a:xfrm>
              <a:off x="4089" y="884"/>
              <a:ext cx="1161" cy="2488"/>
              <a:chOff x="386" y="884"/>
              <a:chExt cx="1161" cy="2488"/>
            </a:xfrm>
          </p:grpSpPr>
          <p:grpSp>
            <p:nvGrpSpPr>
              <p:cNvPr id="2070" name="Group 110"/>
              <p:cNvGrpSpPr>
                <a:grpSpLocks/>
              </p:cNvGrpSpPr>
              <p:nvPr/>
            </p:nvGrpSpPr>
            <p:grpSpPr bwMode="auto">
              <a:xfrm>
                <a:off x="386" y="884"/>
                <a:ext cx="1161" cy="414"/>
                <a:chOff x="436" y="884"/>
                <a:chExt cx="1161" cy="414"/>
              </a:xfrm>
            </p:grpSpPr>
            <p:sp>
              <p:nvSpPr>
                <p:cNvPr id="2099" name="AutoShape 111"/>
                <p:cNvSpPr>
                  <a:spLocks noChangeArrowheads="1"/>
                </p:cNvSpPr>
                <p:nvPr/>
              </p:nvSpPr>
              <p:spPr bwMode="auto">
                <a:xfrm>
                  <a:off x="436" y="914"/>
                  <a:ext cx="1161" cy="384"/>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200">
                    <a:latin typeface="Comic Sans MS" panose="030F0702030302020204" pitchFamily="66" charset="0"/>
                  </a:endParaRPr>
                </a:p>
              </p:txBody>
            </p:sp>
            <p:sp>
              <p:nvSpPr>
                <p:cNvPr id="2100" name="AutoShape 112"/>
                <p:cNvSpPr>
                  <a:spLocks noChangeArrowheads="1"/>
                </p:cNvSpPr>
                <p:nvPr/>
              </p:nvSpPr>
              <p:spPr bwMode="auto">
                <a:xfrm>
                  <a:off x="470" y="933"/>
                  <a:ext cx="172" cy="81"/>
                </a:xfrm>
                <a:prstGeom prst="roundRect">
                  <a:avLst>
                    <a:gd name="adj"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101" name="Rectangle 113"/>
                <p:cNvSpPr>
                  <a:spLocks noChangeArrowheads="1"/>
                </p:cNvSpPr>
                <p:nvPr/>
              </p:nvSpPr>
              <p:spPr bwMode="auto">
                <a:xfrm>
                  <a:off x="621" y="884"/>
                  <a:ext cx="458"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b="1">
                      <a:latin typeface="Arial" panose="020B0604020202020204" pitchFamily="34" charset="0"/>
                    </a:rPr>
                    <a:t>Main idea</a:t>
                  </a:r>
                </a:p>
              </p:txBody>
            </p:sp>
          </p:grpSp>
          <p:sp>
            <p:nvSpPr>
              <p:cNvPr id="2097" name="Line 115"/>
              <p:cNvSpPr>
                <a:spLocks noChangeShapeType="1"/>
              </p:cNvSpPr>
              <p:nvPr/>
            </p:nvSpPr>
            <p:spPr bwMode="auto">
              <a:xfrm>
                <a:off x="421" y="1463"/>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095" name="Line 118"/>
              <p:cNvSpPr>
                <a:spLocks noChangeShapeType="1"/>
              </p:cNvSpPr>
              <p:nvPr/>
            </p:nvSpPr>
            <p:spPr bwMode="auto">
              <a:xfrm>
                <a:off x="421" y="166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093" name="Line 121"/>
              <p:cNvSpPr>
                <a:spLocks noChangeShapeType="1"/>
              </p:cNvSpPr>
              <p:nvPr/>
            </p:nvSpPr>
            <p:spPr bwMode="auto">
              <a:xfrm>
                <a:off x="421" y="2076"/>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091" name="Line 124"/>
              <p:cNvSpPr>
                <a:spLocks noChangeShapeType="1"/>
              </p:cNvSpPr>
              <p:nvPr/>
            </p:nvSpPr>
            <p:spPr bwMode="auto">
              <a:xfrm>
                <a:off x="421" y="1871"/>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grpSp>
            <p:nvGrpSpPr>
              <p:cNvPr id="2075" name="Group 126"/>
              <p:cNvGrpSpPr>
                <a:grpSpLocks/>
              </p:cNvGrpSpPr>
              <p:nvPr/>
            </p:nvGrpSpPr>
            <p:grpSpPr bwMode="auto">
              <a:xfrm>
                <a:off x="386" y="2180"/>
                <a:ext cx="1161" cy="414"/>
                <a:chOff x="436" y="884"/>
                <a:chExt cx="1161" cy="414"/>
              </a:xfrm>
            </p:grpSpPr>
            <p:sp>
              <p:nvSpPr>
                <p:cNvPr id="2088" name="AutoShape 127"/>
                <p:cNvSpPr>
                  <a:spLocks noChangeArrowheads="1"/>
                </p:cNvSpPr>
                <p:nvPr/>
              </p:nvSpPr>
              <p:spPr bwMode="auto">
                <a:xfrm>
                  <a:off x="436" y="914"/>
                  <a:ext cx="1161" cy="384"/>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89" name="AutoShape 128"/>
                <p:cNvSpPr>
                  <a:spLocks noChangeArrowheads="1"/>
                </p:cNvSpPr>
                <p:nvPr/>
              </p:nvSpPr>
              <p:spPr bwMode="auto">
                <a:xfrm>
                  <a:off x="470" y="933"/>
                  <a:ext cx="172" cy="81"/>
                </a:xfrm>
                <a:prstGeom prst="roundRect">
                  <a:avLst>
                    <a:gd name="adj"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90" name="Rectangle 129"/>
                <p:cNvSpPr>
                  <a:spLocks noChangeArrowheads="1"/>
                </p:cNvSpPr>
                <p:nvPr/>
              </p:nvSpPr>
              <p:spPr bwMode="auto">
                <a:xfrm>
                  <a:off x="621" y="884"/>
                  <a:ext cx="458"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b="1">
                      <a:latin typeface="Arial" panose="020B0604020202020204" pitchFamily="34" charset="0"/>
                    </a:rPr>
                    <a:t>Main idea</a:t>
                  </a:r>
                </a:p>
              </p:txBody>
            </p:sp>
          </p:grpSp>
          <p:sp>
            <p:nvSpPr>
              <p:cNvPr id="2086" name="Line 131"/>
              <p:cNvSpPr>
                <a:spLocks noChangeShapeType="1"/>
              </p:cNvSpPr>
              <p:nvPr/>
            </p:nvSpPr>
            <p:spPr bwMode="auto">
              <a:xfrm>
                <a:off x="421" y="2759"/>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084" name="Line 134"/>
              <p:cNvSpPr>
                <a:spLocks noChangeShapeType="1"/>
              </p:cNvSpPr>
              <p:nvPr/>
            </p:nvSpPr>
            <p:spPr bwMode="auto">
              <a:xfrm>
                <a:off x="421" y="2963"/>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082" name="Line 137"/>
              <p:cNvSpPr>
                <a:spLocks noChangeShapeType="1"/>
              </p:cNvSpPr>
              <p:nvPr/>
            </p:nvSpPr>
            <p:spPr bwMode="auto">
              <a:xfrm>
                <a:off x="421" y="3372"/>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080" name="Line 140"/>
              <p:cNvSpPr>
                <a:spLocks noChangeShapeType="1"/>
              </p:cNvSpPr>
              <p:nvPr/>
            </p:nvSpPr>
            <p:spPr bwMode="auto">
              <a:xfrm>
                <a:off x="421" y="316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grpSp>
      </p:grpSp>
      <p:sp>
        <p:nvSpPr>
          <p:cNvPr id="2051" name="Rectangle 142"/>
          <p:cNvSpPr>
            <a:spLocks noChangeArrowheads="1"/>
          </p:cNvSpPr>
          <p:nvPr/>
        </p:nvSpPr>
        <p:spPr bwMode="auto">
          <a:xfrm>
            <a:off x="2624139" y="4986338"/>
            <a:ext cx="184731"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200">
              <a:latin typeface="Comic Sans MS" panose="030F0702030302020204" pitchFamily="66" charset="0"/>
            </a:endParaRPr>
          </a:p>
          <a:p>
            <a:pPr>
              <a:spcBef>
                <a:spcPct val="0"/>
              </a:spcBef>
              <a:buFontTx/>
              <a:buNone/>
            </a:pPr>
            <a:endParaRPr lang="en-US" altLang="en-US" sz="1200">
              <a:latin typeface="Comic Sans MS" panose="030F0702030302020204" pitchFamily="66" charset="0"/>
            </a:endParaRPr>
          </a:p>
          <a:p>
            <a:pPr>
              <a:spcBef>
                <a:spcPct val="0"/>
              </a:spcBef>
              <a:buFontTx/>
              <a:buNone/>
            </a:pPr>
            <a:endParaRPr lang="en-US" altLang="en-US" sz="1200">
              <a:latin typeface="Comic Sans MS" panose="030F0702030302020204" pitchFamily="66" charset="0"/>
            </a:endParaRPr>
          </a:p>
          <a:p>
            <a:pPr>
              <a:spcBef>
                <a:spcPct val="0"/>
              </a:spcBef>
              <a:buFontTx/>
              <a:buNone/>
            </a:pPr>
            <a:endParaRPr lang="en-US" altLang="en-US" sz="1200">
              <a:latin typeface="Comic Sans MS" panose="030F0702030302020204" pitchFamily="66" charset="0"/>
            </a:endParaRPr>
          </a:p>
        </p:txBody>
      </p:sp>
      <p:sp>
        <p:nvSpPr>
          <p:cNvPr id="2052" name="TextBox 1"/>
          <p:cNvSpPr txBox="1">
            <a:spLocks noChangeArrowheads="1"/>
          </p:cNvSpPr>
          <p:nvPr/>
        </p:nvSpPr>
        <p:spPr bwMode="auto">
          <a:xfrm>
            <a:off x="3789523" y="524985"/>
            <a:ext cx="182670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200" dirty="0"/>
              <a:t>Eukaryotic Cell Structure</a:t>
            </a:r>
          </a:p>
        </p:txBody>
      </p:sp>
      <p:sp>
        <p:nvSpPr>
          <p:cNvPr id="2053" name="TextBox 2"/>
          <p:cNvSpPr txBox="1">
            <a:spLocks noChangeArrowheads="1"/>
          </p:cNvSpPr>
          <p:nvPr/>
        </p:nvSpPr>
        <p:spPr bwMode="auto">
          <a:xfrm>
            <a:off x="1148946" y="1663723"/>
            <a:ext cx="11894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dirty="0"/>
              <a:t>Nucleus</a:t>
            </a:r>
          </a:p>
        </p:txBody>
      </p:sp>
      <p:sp>
        <p:nvSpPr>
          <p:cNvPr id="2054" name="TextBox 144"/>
          <p:cNvSpPr txBox="1">
            <a:spLocks noChangeArrowheads="1"/>
          </p:cNvSpPr>
          <p:nvPr/>
        </p:nvSpPr>
        <p:spPr bwMode="auto">
          <a:xfrm>
            <a:off x="5025191" y="3753294"/>
            <a:ext cx="15485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600" dirty="0"/>
              <a:t>Cell Membrane</a:t>
            </a:r>
          </a:p>
        </p:txBody>
      </p:sp>
      <p:sp>
        <p:nvSpPr>
          <p:cNvPr id="2055" name="TextBox 145"/>
          <p:cNvSpPr txBox="1">
            <a:spLocks noChangeArrowheads="1"/>
          </p:cNvSpPr>
          <p:nvPr/>
        </p:nvSpPr>
        <p:spPr bwMode="auto">
          <a:xfrm>
            <a:off x="5001560" y="1737175"/>
            <a:ext cx="134897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500" dirty="0"/>
              <a:t>Mitochondria</a:t>
            </a:r>
          </a:p>
        </p:txBody>
      </p:sp>
      <p:sp>
        <p:nvSpPr>
          <p:cNvPr id="2056" name="TextBox 146"/>
          <p:cNvSpPr txBox="1">
            <a:spLocks noChangeArrowheads="1"/>
          </p:cNvSpPr>
          <p:nvPr/>
        </p:nvSpPr>
        <p:spPr bwMode="auto">
          <a:xfrm>
            <a:off x="7029025" y="1749378"/>
            <a:ext cx="135016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500" dirty="0"/>
              <a:t>Ribosomes</a:t>
            </a:r>
          </a:p>
        </p:txBody>
      </p:sp>
      <p:sp>
        <p:nvSpPr>
          <p:cNvPr id="2057" name="TextBox 147"/>
          <p:cNvSpPr txBox="1">
            <a:spLocks noChangeArrowheads="1"/>
          </p:cNvSpPr>
          <p:nvPr/>
        </p:nvSpPr>
        <p:spPr bwMode="auto">
          <a:xfrm>
            <a:off x="1054565" y="3695341"/>
            <a:ext cx="134897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500" dirty="0"/>
              <a:t>Chloroplasts</a:t>
            </a:r>
          </a:p>
        </p:txBody>
      </p:sp>
      <p:sp>
        <p:nvSpPr>
          <p:cNvPr id="2058" name="TextBox 149"/>
          <p:cNvSpPr txBox="1">
            <a:spLocks noChangeArrowheads="1"/>
          </p:cNvSpPr>
          <p:nvPr/>
        </p:nvSpPr>
        <p:spPr bwMode="auto">
          <a:xfrm>
            <a:off x="3056873" y="3716362"/>
            <a:ext cx="135016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500" dirty="0"/>
              <a:t>Lysosomes</a:t>
            </a:r>
          </a:p>
        </p:txBody>
      </p:sp>
      <p:sp>
        <p:nvSpPr>
          <p:cNvPr id="150" name="TextBox 149"/>
          <p:cNvSpPr txBox="1">
            <a:spLocks noChangeArrowheads="1"/>
          </p:cNvSpPr>
          <p:nvPr/>
        </p:nvSpPr>
        <p:spPr bwMode="auto">
          <a:xfrm>
            <a:off x="3181344" y="1745132"/>
            <a:ext cx="135016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500" dirty="0"/>
              <a:t>Vacuole </a:t>
            </a:r>
          </a:p>
        </p:txBody>
      </p:sp>
      <p:sp>
        <p:nvSpPr>
          <p:cNvPr id="151" name="TextBox 144"/>
          <p:cNvSpPr txBox="1">
            <a:spLocks noChangeArrowheads="1"/>
          </p:cNvSpPr>
          <p:nvPr/>
        </p:nvSpPr>
        <p:spPr bwMode="auto">
          <a:xfrm>
            <a:off x="7295081" y="3714038"/>
            <a:ext cx="11894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600" dirty="0"/>
              <a:t>Cell Wall</a:t>
            </a:r>
          </a:p>
        </p:txBody>
      </p:sp>
      <p:sp>
        <p:nvSpPr>
          <p:cNvPr id="2" name="TextBox 1"/>
          <p:cNvSpPr txBox="1"/>
          <p:nvPr/>
        </p:nvSpPr>
        <p:spPr>
          <a:xfrm>
            <a:off x="174674" y="2134660"/>
            <a:ext cx="532113" cy="184666"/>
          </a:xfrm>
          <a:prstGeom prst="rect">
            <a:avLst/>
          </a:prstGeom>
          <a:ln>
            <a:solidFill>
              <a:schemeClr val="tx1"/>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600"/>
              <a:t>Structure</a:t>
            </a:r>
          </a:p>
        </p:txBody>
      </p:sp>
      <p:sp>
        <p:nvSpPr>
          <p:cNvPr id="153" name="TextBox 152"/>
          <p:cNvSpPr txBox="1"/>
          <p:nvPr/>
        </p:nvSpPr>
        <p:spPr>
          <a:xfrm>
            <a:off x="165330" y="2473637"/>
            <a:ext cx="510896" cy="184666"/>
          </a:xfrm>
          <a:prstGeom prst="rect">
            <a:avLst/>
          </a:prstGeom>
          <a:ln>
            <a:solidFill>
              <a:schemeClr val="tx1"/>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600"/>
              <a:t>Function</a:t>
            </a:r>
          </a:p>
        </p:txBody>
      </p:sp>
      <p:sp>
        <p:nvSpPr>
          <p:cNvPr id="154" name="TextBox 153"/>
          <p:cNvSpPr txBox="1"/>
          <p:nvPr/>
        </p:nvSpPr>
        <p:spPr>
          <a:xfrm>
            <a:off x="186385" y="4185082"/>
            <a:ext cx="532113" cy="184666"/>
          </a:xfrm>
          <a:prstGeom prst="rect">
            <a:avLst/>
          </a:prstGeom>
          <a:ln>
            <a:solidFill>
              <a:schemeClr val="tx1"/>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600" dirty="0"/>
              <a:t>Structure</a:t>
            </a:r>
          </a:p>
        </p:txBody>
      </p:sp>
      <p:sp>
        <p:nvSpPr>
          <p:cNvPr id="155" name="TextBox 154"/>
          <p:cNvSpPr txBox="1"/>
          <p:nvPr/>
        </p:nvSpPr>
        <p:spPr>
          <a:xfrm>
            <a:off x="204485" y="4533342"/>
            <a:ext cx="519089" cy="184666"/>
          </a:xfrm>
          <a:prstGeom prst="rect">
            <a:avLst/>
          </a:prstGeom>
          <a:ln>
            <a:solidFill>
              <a:schemeClr val="tx1"/>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600" dirty="0"/>
              <a:t>Function</a:t>
            </a:r>
          </a:p>
        </p:txBody>
      </p:sp>
      <p:sp>
        <p:nvSpPr>
          <p:cNvPr id="3" name="Rectangle 2"/>
          <p:cNvSpPr/>
          <p:nvPr/>
        </p:nvSpPr>
        <p:spPr bwMode="auto">
          <a:xfrm>
            <a:off x="824851" y="2812969"/>
            <a:ext cx="88106" cy="1345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a:latin typeface="Times" panose="02020603050405020304" pitchFamily="18" charset="0"/>
            </a:endParaRPr>
          </a:p>
        </p:txBody>
      </p:sp>
      <p:sp>
        <p:nvSpPr>
          <p:cNvPr id="157" name="Rectangle 156"/>
          <p:cNvSpPr/>
          <p:nvPr/>
        </p:nvSpPr>
        <p:spPr bwMode="auto">
          <a:xfrm>
            <a:off x="834866" y="3063320"/>
            <a:ext cx="88106" cy="1345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a:latin typeface="Times" panose="02020603050405020304" pitchFamily="18" charset="0"/>
            </a:endParaRPr>
          </a:p>
        </p:txBody>
      </p:sp>
      <p:sp>
        <p:nvSpPr>
          <p:cNvPr id="158" name="Rectangle 157"/>
          <p:cNvSpPr/>
          <p:nvPr/>
        </p:nvSpPr>
        <p:spPr bwMode="auto">
          <a:xfrm>
            <a:off x="879949" y="4823254"/>
            <a:ext cx="88106" cy="1345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a:latin typeface="Times" panose="02020603050405020304" pitchFamily="18" charset="0"/>
            </a:endParaRPr>
          </a:p>
        </p:txBody>
      </p:sp>
      <p:sp>
        <p:nvSpPr>
          <p:cNvPr id="159" name="Rectangle 158"/>
          <p:cNvSpPr/>
          <p:nvPr/>
        </p:nvSpPr>
        <p:spPr bwMode="auto">
          <a:xfrm>
            <a:off x="892353" y="5166685"/>
            <a:ext cx="88106" cy="1345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a:latin typeface="Times" panose="02020603050405020304" pitchFamily="18" charset="0"/>
            </a:endParaRPr>
          </a:p>
        </p:txBody>
      </p:sp>
      <p:sp>
        <p:nvSpPr>
          <p:cNvPr id="160" name="Rectangle 159"/>
          <p:cNvSpPr/>
          <p:nvPr/>
        </p:nvSpPr>
        <p:spPr bwMode="auto">
          <a:xfrm>
            <a:off x="2879646" y="2803380"/>
            <a:ext cx="88106" cy="1345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a:latin typeface="Times" panose="02020603050405020304" pitchFamily="18" charset="0"/>
            </a:endParaRPr>
          </a:p>
        </p:txBody>
      </p:sp>
      <p:sp>
        <p:nvSpPr>
          <p:cNvPr id="161" name="Rectangle 160"/>
          <p:cNvSpPr/>
          <p:nvPr/>
        </p:nvSpPr>
        <p:spPr bwMode="auto">
          <a:xfrm>
            <a:off x="2868749" y="3130590"/>
            <a:ext cx="88106" cy="1345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a:latin typeface="Times" panose="02020603050405020304" pitchFamily="18" charset="0"/>
            </a:endParaRPr>
          </a:p>
        </p:txBody>
      </p:sp>
      <p:sp>
        <p:nvSpPr>
          <p:cNvPr id="162" name="Rectangle 161"/>
          <p:cNvSpPr/>
          <p:nvPr/>
        </p:nvSpPr>
        <p:spPr bwMode="auto">
          <a:xfrm>
            <a:off x="4860011" y="2819147"/>
            <a:ext cx="88106" cy="1345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a:latin typeface="Times" panose="02020603050405020304" pitchFamily="18" charset="0"/>
            </a:endParaRPr>
          </a:p>
        </p:txBody>
      </p:sp>
      <p:sp>
        <p:nvSpPr>
          <p:cNvPr id="163" name="Rectangle 162"/>
          <p:cNvSpPr/>
          <p:nvPr/>
        </p:nvSpPr>
        <p:spPr bwMode="auto">
          <a:xfrm>
            <a:off x="4849886" y="3165668"/>
            <a:ext cx="88106" cy="1345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a:latin typeface="Times" panose="02020603050405020304" pitchFamily="18" charset="0"/>
            </a:endParaRPr>
          </a:p>
        </p:txBody>
      </p:sp>
      <p:sp>
        <p:nvSpPr>
          <p:cNvPr id="164" name="Rectangle 163"/>
          <p:cNvSpPr/>
          <p:nvPr/>
        </p:nvSpPr>
        <p:spPr bwMode="auto">
          <a:xfrm>
            <a:off x="2791540" y="4836366"/>
            <a:ext cx="88106" cy="1345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a:latin typeface="Times" panose="02020603050405020304" pitchFamily="18" charset="0"/>
            </a:endParaRPr>
          </a:p>
        </p:txBody>
      </p:sp>
      <p:sp>
        <p:nvSpPr>
          <p:cNvPr id="165" name="Rectangle 164"/>
          <p:cNvSpPr/>
          <p:nvPr/>
        </p:nvSpPr>
        <p:spPr bwMode="auto">
          <a:xfrm>
            <a:off x="2785649" y="5139303"/>
            <a:ext cx="88106" cy="1345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a:latin typeface="Times" panose="02020603050405020304" pitchFamily="18" charset="0"/>
            </a:endParaRPr>
          </a:p>
        </p:txBody>
      </p:sp>
      <p:sp>
        <p:nvSpPr>
          <p:cNvPr id="166" name="Rectangle 165"/>
          <p:cNvSpPr/>
          <p:nvPr/>
        </p:nvSpPr>
        <p:spPr bwMode="auto">
          <a:xfrm>
            <a:off x="4893939" y="4826874"/>
            <a:ext cx="88106" cy="1345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a:latin typeface="Times" panose="02020603050405020304" pitchFamily="18" charset="0"/>
            </a:endParaRPr>
          </a:p>
        </p:txBody>
      </p:sp>
      <p:sp>
        <p:nvSpPr>
          <p:cNvPr id="167" name="Rectangle 166"/>
          <p:cNvSpPr/>
          <p:nvPr/>
        </p:nvSpPr>
        <p:spPr bwMode="auto">
          <a:xfrm>
            <a:off x="4897098" y="5126521"/>
            <a:ext cx="88106" cy="1345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a:latin typeface="Times" panose="02020603050405020304" pitchFamily="18" charset="0"/>
            </a:endParaRPr>
          </a:p>
        </p:txBody>
      </p:sp>
      <p:sp>
        <p:nvSpPr>
          <p:cNvPr id="168" name="Rectangle 167"/>
          <p:cNvSpPr/>
          <p:nvPr/>
        </p:nvSpPr>
        <p:spPr bwMode="auto">
          <a:xfrm>
            <a:off x="6879239" y="2833286"/>
            <a:ext cx="88106" cy="1345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a:latin typeface="Times" panose="02020603050405020304" pitchFamily="18" charset="0"/>
            </a:endParaRPr>
          </a:p>
        </p:txBody>
      </p:sp>
      <p:sp>
        <p:nvSpPr>
          <p:cNvPr id="169" name="Rectangle 168"/>
          <p:cNvSpPr/>
          <p:nvPr/>
        </p:nvSpPr>
        <p:spPr bwMode="auto">
          <a:xfrm>
            <a:off x="6887117" y="3162963"/>
            <a:ext cx="88106" cy="1345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a:latin typeface="Times" panose="02020603050405020304" pitchFamily="18" charset="0"/>
            </a:endParaRPr>
          </a:p>
        </p:txBody>
      </p:sp>
      <p:sp>
        <p:nvSpPr>
          <p:cNvPr id="170" name="Rectangle 169"/>
          <p:cNvSpPr/>
          <p:nvPr/>
        </p:nvSpPr>
        <p:spPr bwMode="auto">
          <a:xfrm>
            <a:off x="6940919" y="4825213"/>
            <a:ext cx="88106" cy="1345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a:latin typeface="Times" panose="02020603050405020304" pitchFamily="18" charset="0"/>
            </a:endParaRPr>
          </a:p>
        </p:txBody>
      </p:sp>
      <p:sp>
        <p:nvSpPr>
          <p:cNvPr id="171" name="Rectangle 170"/>
          <p:cNvSpPr/>
          <p:nvPr/>
        </p:nvSpPr>
        <p:spPr bwMode="auto">
          <a:xfrm>
            <a:off x="6940919" y="5137008"/>
            <a:ext cx="88106" cy="1345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a:latin typeface="Times" panose="02020603050405020304" pitchFamily="18" charset="0"/>
            </a:endParaRPr>
          </a:p>
        </p:txBody>
      </p:sp>
      <p:sp>
        <p:nvSpPr>
          <p:cNvPr id="4" name="TextBox 3"/>
          <p:cNvSpPr txBox="1"/>
          <p:nvPr/>
        </p:nvSpPr>
        <p:spPr>
          <a:xfrm>
            <a:off x="957352" y="2750342"/>
            <a:ext cx="845344" cy="300082"/>
          </a:xfrm>
          <a:prstGeom prst="rect">
            <a:avLst/>
          </a:prstGeom>
          <a:noFill/>
        </p:spPr>
        <p:txBody>
          <a:bodyPr wrap="square" rtlCol="0">
            <a:spAutoFit/>
          </a:bodyPr>
          <a:lstStyle/>
          <a:p>
            <a:r>
              <a:rPr lang="en-US" sz="1350"/>
              <a:t>Plant</a:t>
            </a:r>
          </a:p>
        </p:txBody>
      </p:sp>
      <p:sp>
        <p:nvSpPr>
          <p:cNvPr id="173" name="TextBox 172"/>
          <p:cNvSpPr txBox="1"/>
          <p:nvPr/>
        </p:nvSpPr>
        <p:spPr>
          <a:xfrm>
            <a:off x="2999399" y="2734474"/>
            <a:ext cx="845344" cy="300082"/>
          </a:xfrm>
          <a:prstGeom prst="rect">
            <a:avLst/>
          </a:prstGeom>
          <a:noFill/>
        </p:spPr>
        <p:txBody>
          <a:bodyPr wrap="square" rtlCol="0">
            <a:spAutoFit/>
          </a:bodyPr>
          <a:lstStyle/>
          <a:p>
            <a:r>
              <a:rPr lang="en-US" sz="1350" dirty="0"/>
              <a:t>Plant</a:t>
            </a:r>
          </a:p>
        </p:txBody>
      </p:sp>
      <p:sp>
        <p:nvSpPr>
          <p:cNvPr id="174" name="TextBox 173"/>
          <p:cNvSpPr txBox="1"/>
          <p:nvPr/>
        </p:nvSpPr>
        <p:spPr>
          <a:xfrm>
            <a:off x="4922641" y="2750342"/>
            <a:ext cx="845344" cy="300082"/>
          </a:xfrm>
          <a:prstGeom prst="rect">
            <a:avLst/>
          </a:prstGeom>
          <a:noFill/>
        </p:spPr>
        <p:txBody>
          <a:bodyPr wrap="square" rtlCol="0">
            <a:spAutoFit/>
          </a:bodyPr>
          <a:lstStyle/>
          <a:p>
            <a:r>
              <a:rPr lang="en-US" sz="1350" dirty="0"/>
              <a:t>Plant</a:t>
            </a:r>
          </a:p>
        </p:txBody>
      </p:sp>
      <p:sp>
        <p:nvSpPr>
          <p:cNvPr id="175" name="TextBox 174"/>
          <p:cNvSpPr txBox="1"/>
          <p:nvPr/>
        </p:nvSpPr>
        <p:spPr>
          <a:xfrm>
            <a:off x="7012720" y="2765716"/>
            <a:ext cx="845344" cy="300082"/>
          </a:xfrm>
          <a:prstGeom prst="rect">
            <a:avLst/>
          </a:prstGeom>
          <a:noFill/>
        </p:spPr>
        <p:txBody>
          <a:bodyPr wrap="square" rtlCol="0">
            <a:spAutoFit/>
          </a:bodyPr>
          <a:lstStyle/>
          <a:p>
            <a:r>
              <a:rPr lang="en-US" sz="1350" dirty="0"/>
              <a:t>Plant</a:t>
            </a:r>
          </a:p>
        </p:txBody>
      </p:sp>
      <p:sp>
        <p:nvSpPr>
          <p:cNvPr id="176" name="TextBox 175"/>
          <p:cNvSpPr txBox="1"/>
          <p:nvPr/>
        </p:nvSpPr>
        <p:spPr>
          <a:xfrm>
            <a:off x="995684" y="4769371"/>
            <a:ext cx="845344" cy="300082"/>
          </a:xfrm>
          <a:prstGeom prst="rect">
            <a:avLst/>
          </a:prstGeom>
          <a:noFill/>
        </p:spPr>
        <p:txBody>
          <a:bodyPr wrap="square" rtlCol="0">
            <a:spAutoFit/>
          </a:bodyPr>
          <a:lstStyle/>
          <a:p>
            <a:r>
              <a:rPr lang="en-US" sz="1350" dirty="0"/>
              <a:t>Plant</a:t>
            </a:r>
          </a:p>
        </p:txBody>
      </p:sp>
      <p:sp>
        <p:nvSpPr>
          <p:cNvPr id="177" name="TextBox 176"/>
          <p:cNvSpPr txBox="1"/>
          <p:nvPr/>
        </p:nvSpPr>
        <p:spPr>
          <a:xfrm>
            <a:off x="2930495" y="4768781"/>
            <a:ext cx="845344" cy="300082"/>
          </a:xfrm>
          <a:prstGeom prst="rect">
            <a:avLst/>
          </a:prstGeom>
          <a:noFill/>
        </p:spPr>
        <p:txBody>
          <a:bodyPr wrap="square" rtlCol="0">
            <a:spAutoFit/>
          </a:bodyPr>
          <a:lstStyle/>
          <a:p>
            <a:r>
              <a:rPr lang="en-US" sz="1350" dirty="0"/>
              <a:t>Plant</a:t>
            </a:r>
          </a:p>
        </p:txBody>
      </p:sp>
      <p:sp>
        <p:nvSpPr>
          <p:cNvPr id="178" name="TextBox 177"/>
          <p:cNvSpPr txBox="1"/>
          <p:nvPr/>
        </p:nvSpPr>
        <p:spPr>
          <a:xfrm>
            <a:off x="4958393" y="4789760"/>
            <a:ext cx="845344" cy="300082"/>
          </a:xfrm>
          <a:prstGeom prst="rect">
            <a:avLst/>
          </a:prstGeom>
          <a:noFill/>
        </p:spPr>
        <p:txBody>
          <a:bodyPr wrap="square" rtlCol="0">
            <a:spAutoFit/>
          </a:bodyPr>
          <a:lstStyle/>
          <a:p>
            <a:r>
              <a:rPr lang="en-US" sz="1350" dirty="0"/>
              <a:t>Plant</a:t>
            </a:r>
          </a:p>
        </p:txBody>
      </p:sp>
      <p:sp>
        <p:nvSpPr>
          <p:cNvPr id="179" name="TextBox 178"/>
          <p:cNvSpPr txBox="1"/>
          <p:nvPr/>
        </p:nvSpPr>
        <p:spPr>
          <a:xfrm>
            <a:off x="7080095" y="4809942"/>
            <a:ext cx="845344" cy="300082"/>
          </a:xfrm>
          <a:prstGeom prst="rect">
            <a:avLst/>
          </a:prstGeom>
          <a:noFill/>
        </p:spPr>
        <p:txBody>
          <a:bodyPr wrap="square" rtlCol="0">
            <a:spAutoFit/>
          </a:bodyPr>
          <a:lstStyle/>
          <a:p>
            <a:r>
              <a:rPr lang="en-US" sz="1350" dirty="0"/>
              <a:t>Plant</a:t>
            </a:r>
          </a:p>
        </p:txBody>
      </p:sp>
      <p:sp>
        <p:nvSpPr>
          <p:cNvPr id="180" name="TextBox 179"/>
          <p:cNvSpPr txBox="1"/>
          <p:nvPr/>
        </p:nvSpPr>
        <p:spPr>
          <a:xfrm>
            <a:off x="943565" y="3044407"/>
            <a:ext cx="845344" cy="300082"/>
          </a:xfrm>
          <a:prstGeom prst="rect">
            <a:avLst/>
          </a:prstGeom>
          <a:noFill/>
        </p:spPr>
        <p:txBody>
          <a:bodyPr wrap="square" rtlCol="0">
            <a:spAutoFit/>
          </a:bodyPr>
          <a:lstStyle/>
          <a:p>
            <a:r>
              <a:rPr lang="en-US" sz="1350" dirty="0"/>
              <a:t>Animal</a:t>
            </a:r>
          </a:p>
        </p:txBody>
      </p:sp>
      <p:sp>
        <p:nvSpPr>
          <p:cNvPr id="181" name="TextBox 180"/>
          <p:cNvSpPr txBox="1"/>
          <p:nvPr/>
        </p:nvSpPr>
        <p:spPr>
          <a:xfrm>
            <a:off x="2942459" y="3044407"/>
            <a:ext cx="845344" cy="300082"/>
          </a:xfrm>
          <a:prstGeom prst="rect">
            <a:avLst/>
          </a:prstGeom>
          <a:noFill/>
        </p:spPr>
        <p:txBody>
          <a:bodyPr wrap="square" rtlCol="0">
            <a:spAutoFit/>
          </a:bodyPr>
          <a:lstStyle/>
          <a:p>
            <a:r>
              <a:rPr lang="en-US" sz="1350" dirty="0"/>
              <a:t>Animal</a:t>
            </a:r>
          </a:p>
        </p:txBody>
      </p:sp>
      <p:sp>
        <p:nvSpPr>
          <p:cNvPr id="183" name="TextBox 182"/>
          <p:cNvSpPr txBox="1"/>
          <p:nvPr/>
        </p:nvSpPr>
        <p:spPr>
          <a:xfrm>
            <a:off x="4879381" y="3096561"/>
            <a:ext cx="845344" cy="300082"/>
          </a:xfrm>
          <a:prstGeom prst="rect">
            <a:avLst/>
          </a:prstGeom>
          <a:noFill/>
        </p:spPr>
        <p:txBody>
          <a:bodyPr wrap="square" rtlCol="0">
            <a:spAutoFit/>
          </a:bodyPr>
          <a:lstStyle/>
          <a:p>
            <a:r>
              <a:rPr lang="en-US" sz="1350" dirty="0"/>
              <a:t>Animal</a:t>
            </a:r>
          </a:p>
        </p:txBody>
      </p:sp>
      <p:sp>
        <p:nvSpPr>
          <p:cNvPr id="184" name="TextBox 183"/>
          <p:cNvSpPr txBox="1"/>
          <p:nvPr/>
        </p:nvSpPr>
        <p:spPr>
          <a:xfrm>
            <a:off x="6995816" y="3064697"/>
            <a:ext cx="845344" cy="300082"/>
          </a:xfrm>
          <a:prstGeom prst="rect">
            <a:avLst/>
          </a:prstGeom>
          <a:noFill/>
        </p:spPr>
        <p:txBody>
          <a:bodyPr wrap="square" rtlCol="0">
            <a:spAutoFit/>
          </a:bodyPr>
          <a:lstStyle/>
          <a:p>
            <a:r>
              <a:rPr lang="en-US" sz="1350"/>
              <a:t>Animal</a:t>
            </a:r>
          </a:p>
        </p:txBody>
      </p:sp>
      <p:sp>
        <p:nvSpPr>
          <p:cNvPr id="185" name="TextBox 184"/>
          <p:cNvSpPr txBox="1"/>
          <p:nvPr/>
        </p:nvSpPr>
        <p:spPr>
          <a:xfrm>
            <a:off x="1007734" y="5079118"/>
            <a:ext cx="845344" cy="300082"/>
          </a:xfrm>
          <a:prstGeom prst="rect">
            <a:avLst/>
          </a:prstGeom>
          <a:noFill/>
        </p:spPr>
        <p:txBody>
          <a:bodyPr wrap="square" rtlCol="0">
            <a:spAutoFit/>
          </a:bodyPr>
          <a:lstStyle/>
          <a:p>
            <a:r>
              <a:rPr lang="en-US" sz="1350" dirty="0"/>
              <a:t>Animal</a:t>
            </a:r>
          </a:p>
        </p:txBody>
      </p:sp>
      <p:sp>
        <p:nvSpPr>
          <p:cNvPr id="187" name="TextBox 186"/>
          <p:cNvSpPr txBox="1"/>
          <p:nvPr/>
        </p:nvSpPr>
        <p:spPr>
          <a:xfrm>
            <a:off x="2917593" y="5067613"/>
            <a:ext cx="845344" cy="300082"/>
          </a:xfrm>
          <a:prstGeom prst="rect">
            <a:avLst/>
          </a:prstGeom>
          <a:noFill/>
        </p:spPr>
        <p:txBody>
          <a:bodyPr wrap="square" rtlCol="0">
            <a:spAutoFit/>
          </a:bodyPr>
          <a:lstStyle/>
          <a:p>
            <a:r>
              <a:rPr lang="en-US" sz="1350" dirty="0"/>
              <a:t>Animal</a:t>
            </a:r>
          </a:p>
        </p:txBody>
      </p:sp>
      <p:sp>
        <p:nvSpPr>
          <p:cNvPr id="188" name="TextBox 187"/>
          <p:cNvSpPr txBox="1"/>
          <p:nvPr/>
        </p:nvSpPr>
        <p:spPr>
          <a:xfrm>
            <a:off x="4958393" y="5077825"/>
            <a:ext cx="845344" cy="300082"/>
          </a:xfrm>
          <a:prstGeom prst="rect">
            <a:avLst/>
          </a:prstGeom>
          <a:noFill/>
        </p:spPr>
        <p:txBody>
          <a:bodyPr wrap="square" rtlCol="0">
            <a:spAutoFit/>
          </a:bodyPr>
          <a:lstStyle/>
          <a:p>
            <a:r>
              <a:rPr lang="en-US" sz="1350" dirty="0"/>
              <a:t>Animal</a:t>
            </a:r>
          </a:p>
        </p:txBody>
      </p:sp>
      <p:sp>
        <p:nvSpPr>
          <p:cNvPr id="189" name="TextBox 188"/>
          <p:cNvSpPr txBox="1"/>
          <p:nvPr/>
        </p:nvSpPr>
        <p:spPr>
          <a:xfrm>
            <a:off x="7063978" y="5065301"/>
            <a:ext cx="845344" cy="300082"/>
          </a:xfrm>
          <a:prstGeom prst="rect">
            <a:avLst/>
          </a:prstGeom>
          <a:noFill/>
        </p:spPr>
        <p:txBody>
          <a:bodyPr wrap="square" rtlCol="0">
            <a:spAutoFit/>
          </a:bodyPr>
          <a:lstStyle/>
          <a:p>
            <a:r>
              <a:rPr lang="en-US" sz="1350" dirty="0"/>
              <a:t>Animal</a:t>
            </a:r>
          </a:p>
        </p:txBody>
      </p:sp>
      <p:sp>
        <p:nvSpPr>
          <p:cNvPr id="190" name="TextBox 189"/>
          <p:cNvSpPr txBox="1"/>
          <p:nvPr/>
        </p:nvSpPr>
        <p:spPr>
          <a:xfrm>
            <a:off x="165330" y="2891589"/>
            <a:ext cx="469163" cy="276999"/>
          </a:xfrm>
          <a:prstGeom prst="rect">
            <a:avLst/>
          </a:prstGeom>
          <a:ln>
            <a:solidFill>
              <a:schemeClr val="tx1"/>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600"/>
              <a:t>Type of Cell </a:t>
            </a:r>
          </a:p>
        </p:txBody>
      </p:sp>
      <p:sp>
        <p:nvSpPr>
          <p:cNvPr id="191" name="TextBox 190"/>
          <p:cNvSpPr txBox="1"/>
          <p:nvPr/>
        </p:nvSpPr>
        <p:spPr>
          <a:xfrm>
            <a:off x="225588" y="4946299"/>
            <a:ext cx="496388" cy="276999"/>
          </a:xfrm>
          <a:prstGeom prst="rect">
            <a:avLst/>
          </a:prstGeom>
          <a:ln>
            <a:solidFill>
              <a:schemeClr val="tx1"/>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600"/>
              <a:t>Type of Cell</a:t>
            </a:r>
          </a:p>
        </p:txBody>
      </p:sp>
      <p:sp>
        <p:nvSpPr>
          <p:cNvPr id="126" name="TextBox 3"/>
          <p:cNvSpPr txBox="1">
            <a:spLocks noChangeArrowheads="1"/>
          </p:cNvSpPr>
          <p:nvPr/>
        </p:nvSpPr>
        <p:spPr bwMode="auto">
          <a:xfrm>
            <a:off x="879034" y="2163615"/>
            <a:ext cx="1522809"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750" dirty="0"/>
              <a:t>Surrounded by nuclear envelope</a:t>
            </a:r>
          </a:p>
        </p:txBody>
      </p:sp>
      <p:sp>
        <p:nvSpPr>
          <p:cNvPr id="127" name="TextBox 192"/>
          <p:cNvSpPr txBox="1">
            <a:spLocks noChangeArrowheads="1"/>
          </p:cNvSpPr>
          <p:nvPr/>
        </p:nvSpPr>
        <p:spPr bwMode="auto">
          <a:xfrm>
            <a:off x="3040106" y="2177905"/>
            <a:ext cx="985838"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750" dirty="0"/>
              <a:t>Fluid-filled Sac</a:t>
            </a:r>
          </a:p>
        </p:txBody>
      </p:sp>
      <p:sp>
        <p:nvSpPr>
          <p:cNvPr id="128" name="TextBox 194"/>
          <p:cNvSpPr txBox="1">
            <a:spLocks noChangeArrowheads="1"/>
          </p:cNvSpPr>
          <p:nvPr/>
        </p:nvSpPr>
        <p:spPr bwMode="auto">
          <a:xfrm>
            <a:off x="5071072" y="2112814"/>
            <a:ext cx="1307306"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750" dirty="0"/>
              <a:t>Double Membrane with folded inner membrane</a:t>
            </a:r>
          </a:p>
        </p:txBody>
      </p:sp>
      <p:sp>
        <p:nvSpPr>
          <p:cNvPr id="129" name="TextBox 196"/>
          <p:cNvSpPr txBox="1">
            <a:spLocks noChangeArrowheads="1"/>
          </p:cNvSpPr>
          <p:nvPr/>
        </p:nvSpPr>
        <p:spPr bwMode="auto">
          <a:xfrm>
            <a:off x="6865128" y="2175588"/>
            <a:ext cx="1593623"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750" dirty="0"/>
              <a:t>2 subunits:  protein and </a:t>
            </a:r>
            <a:r>
              <a:rPr lang="en-US" altLang="en-US" sz="750" dirty="0" err="1"/>
              <a:t>rRNA</a:t>
            </a:r>
            <a:endParaRPr lang="en-US" altLang="en-US" sz="750" dirty="0"/>
          </a:p>
        </p:txBody>
      </p:sp>
      <p:sp>
        <p:nvSpPr>
          <p:cNvPr id="130" name="TextBox 199"/>
          <p:cNvSpPr txBox="1">
            <a:spLocks noChangeArrowheads="1"/>
          </p:cNvSpPr>
          <p:nvPr/>
        </p:nvSpPr>
        <p:spPr bwMode="auto">
          <a:xfrm>
            <a:off x="810541" y="4098246"/>
            <a:ext cx="1394222"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750" dirty="0"/>
              <a:t>Double Membrane, contains chlorophyll</a:t>
            </a:r>
          </a:p>
        </p:txBody>
      </p:sp>
      <p:sp>
        <p:nvSpPr>
          <p:cNvPr id="131" name="TextBox 200"/>
          <p:cNvSpPr txBox="1">
            <a:spLocks noChangeArrowheads="1"/>
          </p:cNvSpPr>
          <p:nvPr/>
        </p:nvSpPr>
        <p:spPr bwMode="auto">
          <a:xfrm>
            <a:off x="2936942" y="4155953"/>
            <a:ext cx="985838"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750" dirty="0"/>
              <a:t>Fluid-filled Sac</a:t>
            </a:r>
          </a:p>
        </p:txBody>
      </p:sp>
      <p:sp>
        <p:nvSpPr>
          <p:cNvPr id="132" name="TextBox 205"/>
          <p:cNvSpPr txBox="1">
            <a:spLocks noChangeArrowheads="1"/>
          </p:cNvSpPr>
          <p:nvPr/>
        </p:nvSpPr>
        <p:spPr bwMode="auto">
          <a:xfrm>
            <a:off x="4975484" y="4191749"/>
            <a:ext cx="1237060"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750" dirty="0"/>
              <a:t>Phospholipid Bilayer  </a:t>
            </a:r>
          </a:p>
        </p:txBody>
      </p:sp>
      <p:sp>
        <p:nvSpPr>
          <p:cNvPr id="133" name="TextBox 204"/>
          <p:cNvSpPr txBox="1">
            <a:spLocks noChangeArrowheads="1"/>
          </p:cNvSpPr>
          <p:nvPr/>
        </p:nvSpPr>
        <p:spPr bwMode="auto">
          <a:xfrm>
            <a:off x="6516929" y="3942004"/>
            <a:ext cx="985838"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sz="750"/>
          </a:p>
        </p:txBody>
      </p:sp>
      <p:sp>
        <p:nvSpPr>
          <p:cNvPr id="134" name="TextBox 204"/>
          <p:cNvSpPr txBox="1">
            <a:spLocks noChangeArrowheads="1"/>
          </p:cNvSpPr>
          <p:nvPr/>
        </p:nvSpPr>
        <p:spPr bwMode="auto">
          <a:xfrm>
            <a:off x="7174404" y="4125781"/>
            <a:ext cx="985838"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750" dirty="0"/>
              <a:t>Cellulose</a:t>
            </a:r>
          </a:p>
        </p:txBody>
      </p:sp>
      <p:sp>
        <p:nvSpPr>
          <p:cNvPr id="5" name="Slide Number Placeholder 4"/>
          <p:cNvSpPr>
            <a:spLocks noGrp="1"/>
          </p:cNvSpPr>
          <p:nvPr>
            <p:ph type="sldNum" sz="quarter" idx="12"/>
          </p:nvPr>
        </p:nvSpPr>
        <p:spPr/>
        <p:txBody>
          <a:bodyPr/>
          <a:lstStyle/>
          <a:p>
            <a:fld id="{87CEA183-5D66-43AD-9633-498DA001421A}" type="slidenum">
              <a:rPr lang="en-US" smtClean="0"/>
              <a:t>2</a:t>
            </a:fld>
            <a:endParaRPr lang="en-US"/>
          </a:p>
        </p:txBody>
      </p:sp>
    </p:spTree>
    <p:extLst>
      <p:ext uri="{BB962C8B-B14F-4D97-AF65-F5344CB8AC3E}">
        <p14:creationId xmlns:p14="http://schemas.microsoft.com/office/powerpoint/2010/main" val="3769741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6B018-BBC9-447B-AD7C-9DE33EDECFAB}"/>
              </a:ext>
            </a:extLst>
          </p:cNvPr>
          <p:cNvSpPr>
            <a:spLocks noGrp="1"/>
          </p:cNvSpPr>
          <p:nvPr>
            <p:ph type="title"/>
          </p:nvPr>
        </p:nvSpPr>
        <p:spPr/>
        <p:txBody>
          <a:bodyPr/>
          <a:lstStyle/>
          <a:p>
            <a:r>
              <a:rPr lang="en-US" dirty="0"/>
              <a:t>Extend Understanding</a:t>
            </a:r>
          </a:p>
        </p:txBody>
      </p:sp>
      <p:sp>
        <p:nvSpPr>
          <p:cNvPr id="3" name="Content Placeholder 2">
            <a:extLst>
              <a:ext uri="{FF2B5EF4-FFF2-40B4-BE49-F238E27FC236}">
                <a16:creationId xmlns:a16="http://schemas.microsoft.com/office/drawing/2014/main" id="{F8BCED52-A59E-4459-B2C1-07395AC6CEB4}"/>
              </a:ext>
            </a:extLst>
          </p:cNvPr>
          <p:cNvSpPr>
            <a:spLocks noGrp="1"/>
          </p:cNvSpPr>
          <p:nvPr>
            <p:ph idx="1"/>
          </p:nvPr>
        </p:nvSpPr>
        <p:spPr/>
        <p:txBody>
          <a:bodyPr/>
          <a:lstStyle/>
          <a:p>
            <a:r>
              <a:rPr lang="en-US" dirty="0"/>
              <a:t>For each structure on your Frame, write an analogy that could be used to teach a 5 year old about the function of each structure.</a:t>
            </a:r>
          </a:p>
        </p:txBody>
      </p:sp>
    </p:spTree>
    <p:extLst>
      <p:ext uri="{BB962C8B-B14F-4D97-AF65-F5344CB8AC3E}">
        <p14:creationId xmlns:p14="http://schemas.microsoft.com/office/powerpoint/2010/main" val="1309994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2"/>
          <p:cNvGrpSpPr>
            <a:grpSpLocks/>
          </p:cNvGrpSpPr>
          <p:nvPr/>
        </p:nvGrpSpPr>
        <p:grpSpPr bwMode="auto">
          <a:xfrm>
            <a:off x="1602583" y="916783"/>
            <a:ext cx="5857875" cy="4638675"/>
            <a:chOff x="386" y="140"/>
            <a:chExt cx="4920" cy="3896"/>
          </a:xfrm>
        </p:grpSpPr>
        <p:sp>
          <p:nvSpPr>
            <p:cNvPr id="2117" name="AutoShape 3"/>
            <p:cNvSpPr>
              <a:spLocks noChangeArrowheads="1"/>
            </p:cNvSpPr>
            <p:nvPr/>
          </p:nvSpPr>
          <p:spPr bwMode="auto">
            <a:xfrm>
              <a:off x="438" y="420"/>
              <a:ext cx="4806" cy="432"/>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800"/>
            </a:p>
          </p:txBody>
        </p:sp>
        <p:sp>
          <p:nvSpPr>
            <p:cNvPr id="2118" name="AutoShape 4"/>
            <p:cNvSpPr>
              <a:spLocks noChangeArrowheads="1"/>
            </p:cNvSpPr>
            <p:nvPr/>
          </p:nvSpPr>
          <p:spPr bwMode="auto">
            <a:xfrm>
              <a:off x="428" y="3604"/>
              <a:ext cx="4878" cy="432"/>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800"/>
            </a:p>
          </p:txBody>
        </p:sp>
        <p:sp>
          <p:nvSpPr>
            <p:cNvPr id="2119" name="AutoShape 5"/>
            <p:cNvSpPr>
              <a:spLocks noChangeArrowheads="1"/>
            </p:cNvSpPr>
            <p:nvPr/>
          </p:nvSpPr>
          <p:spPr bwMode="auto">
            <a:xfrm>
              <a:off x="2036" y="164"/>
              <a:ext cx="1536" cy="384"/>
            </a:xfrm>
            <a:prstGeom prst="roundRect">
              <a:avLst>
                <a:gd name="adj" fmla="val 16667"/>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200">
                <a:latin typeface="Comic Sans MS" panose="030F0702030302020204" pitchFamily="66" charset="0"/>
              </a:endParaRPr>
            </a:p>
          </p:txBody>
        </p:sp>
        <p:sp>
          <p:nvSpPr>
            <p:cNvPr id="2120" name="Rectangle 6"/>
            <p:cNvSpPr>
              <a:spLocks noChangeArrowheads="1"/>
            </p:cNvSpPr>
            <p:nvPr/>
          </p:nvSpPr>
          <p:spPr bwMode="auto">
            <a:xfrm>
              <a:off x="499" y="178"/>
              <a:ext cx="1553"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b="1">
                  <a:latin typeface="Arial" panose="020B0604020202020204" pitchFamily="34" charset="0"/>
                </a:rPr>
                <a:t>The FRAME Routine</a:t>
              </a:r>
            </a:p>
          </p:txBody>
        </p:sp>
        <p:sp>
          <p:nvSpPr>
            <p:cNvPr id="2121" name="Rectangle 7"/>
            <p:cNvSpPr>
              <a:spLocks noChangeArrowheads="1"/>
            </p:cNvSpPr>
            <p:nvPr/>
          </p:nvSpPr>
          <p:spPr bwMode="auto">
            <a:xfrm>
              <a:off x="2543" y="140"/>
              <a:ext cx="542"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750" b="1">
                  <a:latin typeface="Arial" panose="020B0604020202020204" pitchFamily="34" charset="0"/>
                </a:rPr>
                <a:t>Key Topic</a:t>
              </a:r>
            </a:p>
          </p:txBody>
        </p:sp>
        <p:sp>
          <p:nvSpPr>
            <p:cNvPr id="2122" name="Rectangle 8"/>
            <p:cNvSpPr>
              <a:spLocks noChangeArrowheads="1"/>
            </p:cNvSpPr>
            <p:nvPr/>
          </p:nvSpPr>
          <p:spPr bwMode="auto">
            <a:xfrm>
              <a:off x="3545" y="403"/>
              <a:ext cx="547"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750" b="1">
                  <a:latin typeface="Arial" panose="020B0604020202020204" pitchFamily="34" charset="0"/>
                </a:rPr>
                <a:t>is about…</a:t>
              </a:r>
            </a:p>
          </p:txBody>
        </p:sp>
        <p:sp>
          <p:nvSpPr>
            <p:cNvPr id="2123" name="Rectangle 9"/>
            <p:cNvSpPr>
              <a:spLocks noChangeArrowheads="1"/>
            </p:cNvSpPr>
            <p:nvPr/>
          </p:nvSpPr>
          <p:spPr bwMode="auto">
            <a:xfrm>
              <a:off x="1359" y="3430"/>
              <a:ext cx="3125"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50" b="1">
                  <a:latin typeface="Arial" panose="020B0604020202020204" pitchFamily="34" charset="0"/>
                </a:rPr>
                <a:t>So What? (What’s important to understand about this?)</a:t>
              </a:r>
            </a:p>
          </p:txBody>
        </p:sp>
        <p:grpSp>
          <p:nvGrpSpPr>
            <p:cNvPr id="2124" name="Group 10"/>
            <p:cNvGrpSpPr>
              <a:grpSpLocks/>
            </p:cNvGrpSpPr>
            <p:nvPr/>
          </p:nvGrpSpPr>
          <p:grpSpPr bwMode="auto">
            <a:xfrm>
              <a:off x="386" y="884"/>
              <a:ext cx="1167" cy="2557"/>
              <a:chOff x="386" y="884"/>
              <a:chExt cx="1167" cy="2557"/>
            </a:xfrm>
          </p:grpSpPr>
          <p:grpSp>
            <p:nvGrpSpPr>
              <p:cNvPr id="2224" name="Group 11"/>
              <p:cNvGrpSpPr>
                <a:grpSpLocks/>
              </p:cNvGrpSpPr>
              <p:nvPr/>
            </p:nvGrpSpPr>
            <p:grpSpPr bwMode="auto">
              <a:xfrm>
                <a:off x="386" y="884"/>
                <a:ext cx="1161" cy="414"/>
                <a:chOff x="436" y="884"/>
                <a:chExt cx="1161" cy="414"/>
              </a:xfrm>
            </p:grpSpPr>
            <p:sp>
              <p:nvSpPr>
                <p:cNvPr id="2253" name="AutoShape 12"/>
                <p:cNvSpPr>
                  <a:spLocks noChangeArrowheads="1"/>
                </p:cNvSpPr>
                <p:nvPr/>
              </p:nvSpPr>
              <p:spPr bwMode="auto">
                <a:xfrm>
                  <a:off x="436" y="914"/>
                  <a:ext cx="1161" cy="384"/>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200">
                    <a:latin typeface="Comic Sans MS" panose="030F0702030302020204" pitchFamily="66" charset="0"/>
                  </a:endParaRPr>
                </a:p>
              </p:txBody>
            </p:sp>
            <p:sp>
              <p:nvSpPr>
                <p:cNvPr id="2254" name="AutoShape 13"/>
                <p:cNvSpPr>
                  <a:spLocks noChangeArrowheads="1"/>
                </p:cNvSpPr>
                <p:nvPr/>
              </p:nvSpPr>
              <p:spPr bwMode="auto">
                <a:xfrm>
                  <a:off x="470" y="933"/>
                  <a:ext cx="172" cy="81"/>
                </a:xfrm>
                <a:prstGeom prst="roundRect">
                  <a:avLst>
                    <a:gd name="adj"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255" name="Rectangle 14"/>
                <p:cNvSpPr>
                  <a:spLocks noChangeArrowheads="1"/>
                </p:cNvSpPr>
                <p:nvPr/>
              </p:nvSpPr>
              <p:spPr bwMode="auto">
                <a:xfrm>
                  <a:off x="621" y="884"/>
                  <a:ext cx="597"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b="1">
                      <a:latin typeface="Arial" panose="020B0604020202020204" pitchFamily="34" charset="0"/>
                    </a:rPr>
                    <a:t>Main idea</a:t>
                  </a:r>
                </a:p>
              </p:txBody>
            </p:sp>
          </p:grpSp>
          <p:grpSp>
            <p:nvGrpSpPr>
              <p:cNvPr id="2225" name="Group 15"/>
              <p:cNvGrpSpPr>
                <a:grpSpLocks/>
              </p:cNvGrpSpPr>
              <p:nvPr/>
            </p:nvGrpSpPr>
            <p:grpSpPr bwMode="auto">
              <a:xfrm>
                <a:off x="421" y="1404"/>
                <a:ext cx="1132" cy="128"/>
                <a:chOff x="416" y="1548"/>
                <a:chExt cx="1132" cy="128"/>
              </a:xfrm>
            </p:grpSpPr>
            <p:sp>
              <p:nvSpPr>
                <p:cNvPr id="2251" name="Line 16"/>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252" name="Oval 17"/>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226" name="Group 18"/>
              <p:cNvGrpSpPr>
                <a:grpSpLocks/>
              </p:cNvGrpSpPr>
              <p:nvPr/>
            </p:nvGrpSpPr>
            <p:grpSpPr bwMode="auto">
              <a:xfrm>
                <a:off x="421" y="1608"/>
                <a:ext cx="1132" cy="128"/>
                <a:chOff x="416" y="1548"/>
                <a:chExt cx="1132" cy="128"/>
              </a:xfrm>
            </p:grpSpPr>
            <p:sp>
              <p:nvSpPr>
                <p:cNvPr id="2249" name="Line 19"/>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250" name="Oval 20"/>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227" name="Group 21"/>
              <p:cNvGrpSpPr>
                <a:grpSpLocks/>
              </p:cNvGrpSpPr>
              <p:nvPr/>
            </p:nvGrpSpPr>
            <p:grpSpPr bwMode="auto">
              <a:xfrm>
                <a:off x="421" y="2017"/>
                <a:ext cx="1132" cy="128"/>
                <a:chOff x="416" y="1548"/>
                <a:chExt cx="1132" cy="128"/>
              </a:xfrm>
            </p:grpSpPr>
            <p:sp>
              <p:nvSpPr>
                <p:cNvPr id="2247" name="Line 22"/>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248" name="Oval 23"/>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228" name="Group 24"/>
              <p:cNvGrpSpPr>
                <a:grpSpLocks/>
              </p:cNvGrpSpPr>
              <p:nvPr/>
            </p:nvGrpSpPr>
            <p:grpSpPr bwMode="auto">
              <a:xfrm>
                <a:off x="421" y="1812"/>
                <a:ext cx="1132" cy="128"/>
                <a:chOff x="416" y="1548"/>
                <a:chExt cx="1132" cy="128"/>
              </a:xfrm>
            </p:grpSpPr>
            <p:sp>
              <p:nvSpPr>
                <p:cNvPr id="2245" name="Line 25"/>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246" name="Oval 26"/>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229" name="Group 27"/>
              <p:cNvGrpSpPr>
                <a:grpSpLocks/>
              </p:cNvGrpSpPr>
              <p:nvPr/>
            </p:nvGrpSpPr>
            <p:grpSpPr bwMode="auto">
              <a:xfrm>
                <a:off x="386" y="2180"/>
                <a:ext cx="1161" cy="414"/>
                <a:chOff x="436" y="884"/>
                <a:chExt cx="1161" cy="414"/>
              </a:xfrm>
            </p:grpSpPr>
            <p:sp>
              <p:nvSpPr>
                <p:cNvPr id="2242" name="AutoShape 28"/>
                <p:cNvSpPr>
                  <a:spLocks noChangeArrowheads="1"/>
                </p:cNvSpPr>
                <p:nvPr/>
              </p:nvSpPr>
              <p:spPr bwMode="auto">
                <a:xfrm>
                  <a:off x="436" y="914"/>
                  <a:ext cx="1161" cy="384"/>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200">
                    <a:latin typeface="Comic Sans MS" panose="030F0702030302020204" pitchFamily="66" charset="0"/>
                  </a:endParaRPr>
                </a:p>
              </p:txBody>
            </p:sp>
            <p:sp>
              <p:nvSpPr>
                <p:cNvPr id="2243" name="AutoShape 29"/>
                <p:cNvSpPr>
                  <a:spLocks noChangeArrowheads="1"/>
                </p:cNvSpPr>
                <p:nvPr/>
              </p:nvSpPr>
              <p:spPr bwMode="auto">
                <a:xfrm>
                  <a:off x="470" y="933"/>
                  <a:ext cx="172" cy="81"/>
                </a:xfrm>
                <a:prstGeom prst="roundRect">
                  <a:avLst>
                    <a:gd name="adj"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244" name="Rectangle 30"/>
                <p:cNvSpPr>
                  <a:spLocks noChangeArrowheads="1"/>
                </p:cNvSpPr>
                <p:nvPr/>
              </p:nvSpPr>
              <p:spPr bwMode="auto">
                <a:xfrm>
                  <a:off x="621" y="884"/>
                  <a:ext cx="597"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b="1">
                      <a:latin typeface="Arial" panose="020B0604020202020204" pitchFamily="34" charset="0"/>
                    </a:rPr>
                    <a:t>Main idea</a:t>
                  </a:r>
                </a:p>
              </p:txBody>
            </p:sp>
          </p:grpSp>
          <p:grpSp>
            <p:nvGrpSpPr>
              <p:cNvPr id="2230" name="Group 31"/>
              <p:cNvGrpSpPr>
                <a:grpSpLocks/>
              </p:cNvGrpSpPr>
              <p:nvPr/>
            </p:nvGrpSpPr>
            <p:grpSpPr bwMode="auto">
              <a:xfrm>
                <a:off x="421" y="2700"/>
                <a:ext cx="1132" cy="128"/>
                <a:chOff x="416" y="1548"/>
                <a:chExt cx="1132" cy="128"/>
              </a:xfrm>
            </p:grpSpPr>
            <p:sp>
              <p:nvSpPr>
                <p:cNvPr id="2240" name="Line 32"/>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241" name="Oval 33"/>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231" name="Group 34"/>
              <p:cNvGrpSpPr>
                <a:grpSpLocks/>
              </p:cNvGrpSpPr>
              <p:nvPr/>
            </p:nvGrpSpPr>
            <p:grpSpPr bwMode="auto">
              <a:xfrm>
                <a:off x="421" y="2904"/>
                <a:ext cx="1132" cy="128"/>
                <a:chOff x="416" y="1548"/>
                <a:chExt cx="1132" cy="128"/>
              </a:xfrm>
            </p:grpSpPr>
            <p:sp>
              <p:nvSpPr>
                <p:cNvPr id="2238" name="Line 35"/>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239" name="Oval 36"/>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232" name="Group 37"/>
              <p:cNvGrpSpPr>
                <a:grpSpLocks/>
              </p:cNvGrpSpPr>
              <p:nvPr/>
            </p:nvGrpSpPr>
            <p:grpSpPr bwMode="auto">
              <a:xfrm>
                <a:off x="421" y="3313"/>
                <a:ext cx="1132" cy="128"/>
                <a:chOff x="416" y="1548"/>
                <a:chExt cx="1132" cy="128"/>
              </a:xfrm>
            </p:grpSpPr>
            <p:sp>
              <p:nvSpPr>
                <p:cNvPr id="2236" name="Line 38"/>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237" name="Oval 39"/>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233" name="Group 40"/>
              <p:cNvGrpSpPr>
                <a:grpSpLocks/>
              </p:cNvGrpSpPr>
              <p:nvPr/>
            </p:nvGrpSpPr>
            <p:grpSpPr bwMode="auto">
              <a:xfrm>
                <a:off x="421" y="3108"/>
                <a:ext cx="1132" cy="128"/>
                <a:chOff x="416" y="1548"/>
                <a:chExt cx="1132" cy="128"/>
              </a:xfrm>
            </p:grpSpPr>
            <p:sp>
              <p:nvSpPr>
                <p:cNvPr id="2234" name="Line 41"/>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235" name="Oval 42"/>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grpSp>
          <p:nvGrpSpPr>
            <p:cNvPr id="2125" name="Group 43"/>
            <p:cNvGrpSpPr>
              <a:grpSpLocks/>
            </p:cNvGrpSpPr>
            <p:nvPr/>
          </p:nvGrpSpPr>
          <p:grpSpPr bwMode="auto">
            <a:xfrm>
              <a:off x="1620" y="884"/>
              <a:ext cx="1167" cy="2557"/>
              <a:chOff x="386" y="884"/>
              <a:chExt cx="1167" cy="2557"/>
            </a:xfrm>
          </p:grpSpPr>
          <p:grpSp>
            <p:nvGrpSpPr>
              <p:cNvPr id="2192" name="Group 44"/>
              <p:cNvGrpSpPr>
                <a:grpSpLocks/>
              </p:cNvGrpSpPr>
              <p:nvPr/>
            </p:nvGrpSpPr>
            <p:grpSpPr bwMode="auto">
              <a:xfrm>
                <a:off x="386" y="884"/>
                <a:ext cx="1161" cy="414"/>
                <a:chOff x="436" y="884"/>
                <a:chExt cx="1161" cy="414"/>
              </a:xfrm>
            </p:grpSpPr>
            <p:sp>
              <p:nvSpPr>
                <p:cNvPr id="2221" name="AutoShape 45"/>
                <p:cNvSpPr>
                  <a:spLocks noChangeArrowheads="1"/>
                </p:cNvSpPr>
                <p:nvPr/>
              </p:nvSpPr>
              <p:spPr bwMode="auto">
                <a:xfrm>
                  <a:off x="436" y="914"/>
                  <a:ext cx="1161" cy="384"/>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200">
                    <a:latin typeface="Comic Sans MS" panose="030F0702030302020204" pitchFamily="66" charset="0"/>
                  </a:endParaRPr>
                </a:p>
              </p:txBody>
            </p:sp>
            <p:sp>
              <p:nvSpPr>
                <p:cNvPr id="2222" name="AutoShape 46"/>
                <p:cNvSpPr>
                  <a:spLocks noChangeArrowheads="1"/>
                </p:cNvSpPr>
                <p:nvPr/>
              </p:nvSpPr>
              <p:spPr bwMode="auto">
                <a:xfrm>
                  <a:off x="470" y="933"/>
                  <a:ext cx="172" cy="81"/>
                </a:xfrm>
                <a:prstGeom prst="roundRect">
                  <a:avLst>
                    <a:gd name="adj"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223" name="Rectangle 47"/>
                <p:cNvSpPr>
                  <a:spLocks noChangeArrowheads="1"/>
                </p:cNvSpPr>
                <p:nvPr/>
              </p:nvSpPr>
              <p:spPr bwMode="auto">
                <a:xfrm>
                  <a:off x="621" y="884"/>
                  <a:ext cx="597"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b="1">
                      <a:latin typeface="Arial" panose="020B0604020202020204" pitchFamily="34" charset="0"/>
                    </a:rPr>
                    <a:t>Main idea</a:t>
                  </a:r>
                </a:p>
              </p:txBody>
            </p:sp>
          </p:grpSp>
          <p:grpSp>
            <p:nvGrpSpPr>
              <p:cNvPr id="2193" name="Group 48"/>
              <p:cNvGrpSpPr>
                <a:grpSpLocks/>
              </p:cNvGrpSpPr>
              <p:nvPr/>
            </p:nvGrpSpPr>
            <p:grpSpPr bwMode="auto">
              <a:xfrm>
                <a:off x="421" y="1404"/>
                <a:ext cx="1132" cy="128"/>
                <a:chOff x="416" y="1548"/>
                <a:chExt cx="1132" cy="128"/>
              </a:xfrm>
            </p:grpSpPr>
            <p:sp>
              <p:nvSpPr>
                <p:cNvPr id="2219" name="Line 49"/>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220" name="Oval 50"/>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194" name="Group 51"/>
              <p:cNvGrpSpPr>
                <a:grpSpLocks/>
              </p:cNvGrpSpPr>
              <p:nvPr/>
            </p:nvGrpSpPr>
            <p:grpSpPr bwMode="auto">
              <a:xfrm>
                <a:off x="421" y="1608"/>
                <a:ext cx="1132" cy="128"/>
                <a:chOff x="416" y="1548"/>
                <a:chExt cx="1132" cy="128"/>
              </a:xfrm>
            </p:grpSpPr>
            <p:sp>
              <p:nvSpPr>
                <p:cNvPr id="2217" name="Line 52"/>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218" name="Oval 53"/>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195" name="Group 54"/>
              <p:cNvGrpSpPr>
                <a:grpSpLocks/>
              </p:cNvGrpSpPr>
              <p:nvPr/>
            </p:nvGrpSpPr>
            <p:grpSpPr bwMode="auto">
              <a:xfrm>
                <a:off x="421" y="2017"/>
                <a:ext cx="1132" cy="128"/>
                <a:chOff x="416" y="1548"/>
                <a:chExt cx="1132" cy="128"/>
              </a:xfrm>
            </p:grpSpPr>
            <p:sp>
              <p:nvSpPr>
                <p:cNvPr id="2215" name="Line 55"/>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216" name="Oval 56"/>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196" name="Group 57"/>
              <p:cNvGrpSpPr>
                <a:grpSpLocks/>
              </p:cNvGrpSpPr>
              <p:nvPr/>
            </p:nvGrpSpPr>
            <p:grpSpPr bwMode="auto">
              <a:xfrm>
                <a:off x="421" y="1812"/>
                <a:ext cx="1132" cy="128"/>
                <a:chOff x="416" y="1548"/>
                <a:chExt cx="1132" cy="128"/>
              </a:xfrm>
            </p:grpSpPr>
            <p:sp>
              <p:nvSpPr>
                <p:cNvPr id="2213" name="Line 58"/>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214" name="Oval 59"/>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197" name="Group 60"/>
              <p:cNvGrpSpPr>
                <a:grpSpLocks/>
              </p:cNvGrpSpPr>
              <p:nvPr/>
            </p:nvGrpSpPr>
            <p:grpSpPr bwMode="auto">
              <a:xfrm>
                <a:off x="386" y="2180"/>
                <a:ext cx="1161" cy="414"/>
                <a:chOff x="436" y="884"/>
                <a:chExt cx="1161" cy="414"/>
              </a:xfrm>
            </p:grpSpPr>
            <p:sp>
              <p:nvSpPr>
                <p:cNvPr id="2210" name="AutoShape 61"/>
                <p:cNvSpPr>
                  <a:spLocks noChangeArrowheads="1"/>
                </p:cNvSpPr>
                <p:nvPr/>
              </p:nvSpPr>
              <p:spPr bwMode="auto">
                <a:xfrm>
                  <a:off x="436" y="914"/>
                  <a:ext cx="1161" cy="384"/>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200">
                    <a:latin typeface="Comic Sans MS" panose="030F0702030302020204" pitchFamily="66" charset="0"/>
                  </a:endParaRPr>
                </a:p>
              </p:txBody>
            </p:sp>
            <p:sp>
              <p:nvSpPr>
                <p:cNvPr id="2211" name="AutoShape 62"/>
                <p:cNvSpPr>
                  <a:spLocks noChangeArrowheads="1"/>
                </p:cNvSpPr>
                <p:nvPr/>
              </p:nvSpPr>
              <p:spPr bwMode="auto">
                <a:xfrm>
                  <a:off x="470" y="933"/>
                  <a:ext cx="172" cy="81"/>
                </a:xfrm>
                <a:prstGeom prst="roundRect">
                  <a:avLst>
                    <a:gd name="adj"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212" name="Rectangle 63"/>
                <p:cNvSpPr>
                  <a:spLocks noChangeArrowheads="1"/>
                </p:cNvSpPr>
                <p:nvPr/>
              </p:nvSpPr>
              <p:spPr bwMode="auto">
                <a:xfrm>
                  <a:off x="621" y="884"/>
                  <a:ext cx="597"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b="1">
                      <a:latin typeface="Arial" panose="020B0604020202020204" pitchFamily="34" charset="0"/>
                    </a:rPr>
                    <a:t>Main idea</a:t>
                  </a:r>
                </a:p>
              </p:txBody>
            </p:sp>
          </p:grpSp>
          <p:grpSp>
            <p:nvGrpSpPr>
              <p:cNvPr id="2198" name="Group 64"/>
              <p:cNvGrpSpPr>
                <a:grpSpLocks/>
              </p:cNvGrpSpPr>
              <p:nvPr/>
            </p:nvGrpSpPr>
            <p:grpSpPr bwMode="auto">
              <a:xfrm>
                <a:off x="421" y="2700"/>
                <a:ext cx="1132" cy="128"/>
                <a:chOff x="416" y="1548"/>
                <a:chExt cx="1132" cy="128"/>
              </a:xfrm>
            </p:grpSpPr>
            <p:sp>
              <p:nvSpPr>
                <p:cNvPr id="2208" name="Line 65"/>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209" name="Oval 66"/>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199" name="Group 67"/>
              <p:cNvGrpSpPr>
                <a:grpSpLocks/>
              </p:cNvGrpSpPr>
              <p:nvPr/>
            </p:nvGrpSpPr>
            <p:grpSpPr bwMode="auto">
              <a:xfrm>
                <a:off x="421" y="2904"/>
                <a:ext cx="1132" cy="128"/>
                <a:chOff x="416" y="1548"/>
                <a:chExt cx="1132" cy="128"/>
              </a:xfrm>
            </p:grpSpPr>
            <p:sp>
              <p:nvSpPr>
                <p:cNvPr id="2206" name="Line 68"/>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207" name="Oval 69"/>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200" name="Group 70"/>
              <p:cNvGrpSpPr>
                <a:grpSpLocks/>
              </p:cNvGrpSpPr>
              <p:nvPr/>
            </p:nvGrpSpPr>
            <p:grpSpPr bwMode="auto">
              <a:xfrm>
                <a:off x="421" y="3313"/>
                <a:ext cx="1132" cy="128"/>
                <a:chOff x="416" y="1548"/>
                <a:chExt cx="1132" cy="128"/>
              </a:xfrm>
            </p:grpSpPr>
            <p:sp>
              <p:nvSpPr>
                <p:cNvPr id="2204" name="Line 71"/>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205" name="Oval 72"/>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201" name="Group 73"/>
              <p:cNvGrpSpPr>
                <a:grpSpLocks/>
              </p:cNvGrpSpPr>
              <p:nvPr/>
            </p:nvGrpSpPr>
            <p:grpSpPr bwMode="auto">
              <a:xfrm>
                <a:off x="421" y="3108"/>
                <a:ext cx="1132" cy="128"/>
                <a:chOff x="416" y="1548"/>
                <a:chExt cx="1132" cy="128"/>
              </a:xfrm>
            </p:grpSpPr>
            <p:sp>
              <p:nvSpPr>
                <p:cNvPr id="2202" name="Line 74"/>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203" name="Oval 75"/>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grpSp>
          <p:nvGrpSpPr>
            <p:cNvPr id="2126" name="Group 76"/>
            <p:cNvGrpSpPr>
              <a:grpSpLocks/>
            </p:cNvGrpSpPr>
            <p:nvPr/>
          </p:nvGrpSpPr>
          <p:grpSpPr bwMode="auto">
            <a:xfrm>
              <a:off x="2854" y="884"/>
              <a:ext cx="1167" cy="2557"/>
              <a:chOff x="386" y="884"/>
              <a:chExt cx="1167" cy="2557"/>
            </a:xfrm>
          </p:grpSpPr>
          <p:grpSp>
            <p:nvGrpSpPr>
              <p:cNvPr id="2160" name="Group 77"/>
              <p:cNvGrpSpPr>
                <a:grpSpLocks/>
              </p:cNvGrpSpPr>
              <p:nvPr/>
            </p:nvGrpSpPr>
            <p:grpSpPr bwMode="auto">
              <a:xfrm>
                <a:off x="386" y="884"/>
                <a:ext cx="1161" cy="414"/>
                <a:chOff x="436" y="884"/>
                <a:chExt cx="1161" cy="414"/>
              </a:xfrm>
            </p:grpSpPr>
            <p:sp>
              <p:nvSpPr>
                <p:cNvPr id="2189" name="AutoShape 78"/>
                <p:cNvSpPr>
                  <a:spLocks noChangeArrowheads="1"/>
                </p:cNvSpPr>
                <p:nvPr/>
              </p:nvSpPr>
              <p:spPr bwMode="auto">
                <a:xfrm>
                  <a:off x="436" y="914"/>
                  <a:ext cx="1161" cy="384"/>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200">
                    <a:latin typeface="Comic Sans MS" panose="030F0702030302020204" pitchFamily="66" charset="0"/>
                  </a:endParaRPr>
                </a:p>
              </p:txBody>
            </p:sp>
            <p:sp>
              <p:nvSpPr>
                <p:cNvPr id="2190" name="AutoShape 79"/>
                <p:cNvSpPr>
                  <a:spLocks noChangeArrowheads="1"/>
                </p:cNvSpPr>
                <p:nvPr/>
              </p:nvSpPr>
              <p:spPr bwMode="auto">
                <a:xfrm>
                  <a:off x="470" y="933"/>
                  <a:ext cx="172" cy="81"/>
                </a:xfrm>
                <a:prstGeom prst="roundRect">
                  <a:avLst>
                    <a:gd name="adj"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191" name="Rectangle 80"/>
                <p:cNvSpPr>
                  <a:spLocks noChangeArrowheads="1"/>
                </p:cNvSpPr>
                <p:nvPr/>
              </p:nvSpPr>
              <p:spPr bwMode="auto">
                <a:xfrm>
                  <a:off x="621" y="884"/>
                  <a:ext cx="597"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b="1">
                      <a:latin typeface="Arial" panose="020B0604020202020204" pitchFamily="34" charset="0"/>
                    </a:rPr>
                    <a:t>Main idea</a:t>
                  </a:r>
                </a:p>
              </p:txBody>
            </p:sp>
          </p:grpSp>
          <p:grpSp>
            <p:nvGrpSpPr>
              <p:cNvPr id="2161" name="Group 81"/>
              <p:cNvGrpSpPr>
                <a:grpSpLocks/>
              </p:cNvGrpSpPr>
              <p:nvPr/>
            </p:nvGrpSpPr>
            <p:grpSpPr bwMode="auto">
              <a:xfrm>
                <a:off x="421" y="1404"/>
                <a:ext cx="1132" cy="128"/>
                <a:chOff x="416" y="1548"/>
                <a:chExt cx="1132" cy="128"/>
              </a:xfrm>
            </p:grpSpPr>
            <p:sp>
              <p:nvSpPr>
                <p:cNvPr id="2187" name="Line 82"/>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88" name="Oval 83"/>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162" name="Group 84"/>
              <p:cNvGrpSpPr>
                <a:grpSpLocks/>
              </p:cNvGrpSpPr>
              <p:nvPr/>
            </p:nvGrpSpPr>
            <p:grpSpPr bwMode="auto">
              <a:xfrm>
                <a:off x="421" y="1608"/>
                <a:ext cx="1132" cy="128"/>
                <a:chOff x="416" y="1548"/>
                <a:chExt cx="1132" cy="128"/>
              </a:xfrm>
            </p:grpSpPr>
            <p:sp>
              <p:nvSpPr>
                <p:cNvPr id="2185" name="Line 85"/>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86" name="Oval 86"/>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163" name="Group 87"/>
              <p:cNvGrpSpPr>
                <a:grpSpLocks/>
              </p:cNvGrpSpPr>
              <p:nvPr/>
            </p:nvGrpSpPr>
            <p:grpSpPr bwMode="auto">
              <a:xfrm>
                <a:off x="421" y="2017"/>
                <a:ext cx="1132" cy="128"/>
                <a:chOff x="416" y="1548"/>
                <a:chExt cx="1132" cy="128"/>
              </a:xfrm>
            </p:grpSpPr>
            <p:sp>
              <p:nvSpPr>
                <p:cNvPr id="2183" name="Line 88"/>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84" name="Oval 89"/>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164" name="Group 90"/>
              <p:cNvGrpSpPr>
                <a:grpSpLocks/>
              </p:cNvGrpSpPr>
              <p:nvPr/>
            </p:nvGrpSpPr>
            <p:grpSpPr bwMode="auto">
              <a:xfrm>
                <a:off x="421" y="1812"/>
                <a:ext cx="1132" cy="128"/>
                <a:chOff x="416" y="1548"/>
                <a:chExt cx="1132" cy="128"/>
              </a:xfrm>
            </p:grpSpPr>
            <p:sp>
              <p:nvSpPr>
                <p:cNvPr id="2181" name="Line 91"/>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82" name="Oval 92"/>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165" name="Group 93"/>
              <p:cNvGrpSpPr>
                <a:grpSpLocks/>
              </p:cNvGrpSpPr>
              <p:nvPr/>
            </p:nvGrpSpPr>
            <p:grpSpPr bwMode="auto">
              <a:xfrm>
                <a:off x="386" y="2180"/>
                <a:ext cx="1161" cy="414"/>
                <a:chOff x="436" y="884"/>
                <a:chExt cx="1161" cy="414"/>
              </a:xfrm>
            </p:grpSpPr>
            <p:sp>
              <p:nvSpPr>
                <p:cNvPr id="2178" name="AutoShape 94"/>
                <p:cNvSpPr>
                  <a:spLocks noChangeArrowheads="1"/>
                </p:cNvSpPr>
                <p:nvPr/>
              </p:nvSpPr>
              <p:spPr bwMode="auto">
                <a:xfrm>
                  <a:off x="436" y="914"/>
                  <a:ext cx="1161" cy="384"/>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179" name="AutoShape 95"/>
                <p:cNvSpPr>
                  <a:spLocks noChangeArrowheads="1"/>
                </p:cNvSpPr>
                <p:nvPr/>
              </p:nvSpPr>
              <p:spPr bwMode="auto">
                <a:xfrm>
                  <a:off x="470" y="933"/>
                  <a:ext cx="172" cy="81"/>
                </a:xfrm>
                <a:prstGeom prst="roundRect">
                  <a:avLst>
                    <a:gd name="adj"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180" name="Rectangle 96"/>
                <p:cNvSpPr>
                  <a:spLocks noChangeArrowheads="1"/>
                </p:cNvSpPr>
                <p:nvPr/>
              </p:nvSpPr>
              <p:spPr bwMode="auto">
                <a:xfrm>
                  <a:off x="621" y="884"/>
                  <a:ext cx="597"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b="1">
                      <a:latin typeface="Arial" panose="020B0604020202020204" pitchFamily="34" charset="0"/>
                    </a:rPr>
                    <a:t>Main idea</a:t>
                  </a:r>
                </a:p>
              </p:txBody>
            </p:sp>
          </p:grpSp>
          <p:grpSp>
            <p:nvGrpSpPr>
              <p:cNvPr id="2166" name="Group 97"/>
              <p:cNvGrpSpPr>
                <a:grpSpLocks/>
              </p:cNvGrpSpPr>
              <p:nvPr/>
            </p:nvGrpSpPr>
            <p:grpSpPr bwMode="auto">
              <a:xfrm>
                <a:off x="421" y="2700"/>
                <a:ext cx="1132" cy="128"/>
                <a:chOff x="416" y="1548"/>
                <a:chExt cx="1132" cy="128"/>
              </a:xfrm>
            </p:grpSpPr>
            <p:sp>
              <p:nvSpPr>
                <p:cNvPr id="2176" name="Line 98"/>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77" name="Oval 99"/>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167" name="Group 100"/>
              <p:cNvGrpSpPr>
                <a:grpSpLocks/>
              </p:cNvGrpSpPr>
              <p:nvPr/>
            </p:nvGrpSpPr>
            <p:grpSpPr bwMode="auto">
              <a:xfrm>
                <a:off x="421" y="2904"/>
                <a:ext cx="1132" cy="128"/>
                <a:chOff x="416" y="1548"/>
                <a:chExt cx="1132" cy="128"/>
              </a:xfrm>
            </p:grpSpPr>
            <p:sp>
              <p:nvSpPr>
                <p:cNvPr id="2174" name="Line 101"/>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75" name="Oval 102"/>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168" name="Group 103"/>
              <p:cNvGrpSpPr>
                <a:grpSpLocks/>
              </p:cNvGrpSpPr>
              <p:nvPr/>
            </p:nvGrpSpPr>
            <p:grpSpPr bwMode="auto">
              <a:xfrm>
                <a:off x="421" y="3313"/>
                <a:ext cx="1132" cy="128"/>
                <a:chOff x="416" y="1548"/>
                <a:chExt cx="1132" cy="128"/>
              </a:xfrm>
            </p:grpSpPr>
            <p:sp>
              <p:nvSpPr>
                <p:cNvPr id="2172" name="Line 104"/>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73" name="Oval 105"/>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169" name="Group 106"/>
              <p:cNvGrpSpPr>
                <a:grpSpLocks/>
              </p:cNvGrpSpPr>
              <p:nvPr/>
            </p:nvGrpSpPr>
            <p:grpSpPr bwMode="auto">
              <a:xfrm>
                <a:off x="421" y="3108"/>
                <a:ext cx="1132" cy="128"/>
                <a:chOff x="416" y="1548"/>
                <a:chExt cx="1132" cy="128"/>
              </a:xfrm>
            </p:grpSpPr>
            <p:sp>
              <p:nvSpPr>
                <p:cNvPr id="2170" name="Line 107"/>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71" name="Oval 108"/>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grpSp>
          <p:nvGrpSpPr>
            <p:cNvPr id="2127" name="Group 109"/>
            <p:cNvGrpSpPr>
              <a:grpSpLocks/>
            </p:cNvGrpSpPr>
            <p:nvPr/>
          </p:nvGrpSpPr>
          <p:grpSpPr bwMode="auto">
            <a:xfrm>
              <a:off x="4089" y="884"/>
              <a:ext cx="1167" cy="2557"/>
              <a:chOff x="386" y="884"/>
              <a:chExt cx="1167" cy="2557"/>
            </a:xfrm>
          </p:grpSpPr>
          <p:grpSp>
            <p:nvGrpSpPr>
              <p:cNvPr id="2128" name="Group 110"/>
              <p:cNvGrpSpPr>
                <a:grpSpLocks/>
              </p:cNvGrpSpPr>
              <p:nvPr/>
            </p:nvGrpSpPr>
            <p:grpSpPr bwMode="auto">
              <a:xfrm>
                <a:off x="386" y="884"/>
                <a:ext cx="1161" cy="414"/>
                <a:chOff x="436" y="884"/>
                <a:chExt cx="1161" cy="414"/>
              </a:xfrm>
            </p:grpSpPr>
            <p:sp>
              <p:nvSpPr>
                <p:cNvPr id="2157" name="AutoShape 111"/>
                <p:cNvSpPr>
                  <a:spLocks noChangeArrowheads="1"/>
                </p:cNvSpPr>
                <p:nvPr/>
              </p:nvSpPr>
              <p:spPr bwMode="auto">
                <a:xfrm>
                  <a:off x="436" y="914"/>
                  <a:ext cx="1161" cy="384"/>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1200">
                    <a:latin typeface="Comic Sans MS" panose="030F0702030302020204" pitchFamily="66" charset="0"/>
                  </a:endParaRPr>
                </a:p>
              </p:txBody>
            </p:sp>
            <p:sp>
              <p:nvSpPr>
                <p:cNvPr id="2158" name="AutoShape 112"/>
                <p:cNvSpPr>
                  <a:spLocks noChangeArrowheads="1"/>
                </p:cNvSpPr>
                <p:nvPr/>
              </p:nvSpPr>
              <p:spPr bwMode="auto">
                <a:xfrm>
                  <a:off x="470" y="933"/>
                  <a:ext cx="172" cy="81"/>
                </a:xfrm>
                <a:prstGeom prst="roundRect">
                  <a:avLst>
                    <a:gd name="adj"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159" name="Rectangle 113"/>
                <p:cNvSpPr>
                  <a:spLocks noChangeArrowheads="1"/>
                </p:cNvSpPr>
                <p:nvPr/>
              </p:nvSpPr>
              <p:spPr bwMode="auto">
                <a:xfrm>
                  <a:off x="621" y="884"/>
                  <a:ext cx="597"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b="1">
                      <a:latin typeface="Arial" panose="020B0604020202020204" pitchFamily="34" charset="0"/>
                    </a:rPr>
                    <a:t>Main idea</a:t>
                  </a:r>
                </a:p>
              </p:txBody>
            </p:sp>
          </p:grpSp>
          <p:grpSp>
            <p:nvGrpSpPr>
              <p:cNvPr id="2129" name="Group 114"/>
              <p:cNvGrpSpPr>
                <a:grpSpLocks/>
              </p:cNvGrpSpPr>
              <p:nvPr/>
            </p:nvGrpSpPr>
            <p:grpSpPr bwMode="auto">
              <a:xfrm>
                <a:off x="421" y="1404"/>
                <a:ext cx="1132" cy="128"/>
                <a:chOff x="416" y="1548"/>
                <a:chExt cx="1132" cy="128"/>
              </a:xfrm>
            </p:grpSpPr>
            <p:sp>
              <p:nvSpPr>
                <p:cNvPr id="2155" name="Line 115"/>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56" name="Oval 116"/>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130" name="Group 117"/>
              <p:cNvGrpSpPr>
                <a:grpSpLocks/>
              </p:cNvGrpSpPr>
              <p:nvPr/>
            </p:nvGrpSpPr>
            <p:grpSpPr bwMode="auto">
              <a:xfrm>
                <a:off x="421" y="1608"/>
                <a:ext cx="1132" cy="128"/>
                <a:chOff x="416" y="1548"/>
                <a:chExt cx="1132" cy="128"/>
              </a:xfrm>
            </p:grpSpPr>
            <p:sp>
              <p:nvSpPr>
                <p:cNvPr id="2153" name="Line 118"/>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54" name="Oval 119"/>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131" name="Group 120"/>
              <p:cNvGrpSpPr>
                <a:grpSpLocks/>
              </p:cNvGrpSpPr>
              <p:nvPr/>
            </p:nvGrpSpPr>
            <p:grpSpPr bwMode="auto">
              <a:xfrm>
                <a:off x="421" y="2017"/>
                <a:ext cx="1132" cy="128"/>
                <a:chOff x="416" y="1548"/>
                <a:chExt cx="1132" cy="128"/>
              </a:xfrm>
            </p:grpSpPr>
            <p:sp>
              <p:nvSpPr>
                <p:cNvPr id="2151" name="Line 121"/>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52" name="Oval 122"/>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132" name="Group 123"/>
              <p:cNvGrpSpPr>
                <a:grpSpLocks/>
              </p:cNvGrpSpPr>
              <p:nvPr/>
            </p:nvGrpSpPr>
            <p:grpSpPr bwMode="auto">
              <a:xfrm>
                <a:off x="421" y="1812"/>
                <a:ext cx="1132" cy="128"/>
                <a:chOff x="416" y="1548"/>
                <a:chExt cx="1132" cy="128"/>
              </a:xfrm>
            </p:grpSpPr>
            <p:sp>
              <p:nvSpPr>
                <p:cNvPr id="2149" name="Line 124"/>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50" name="Oval 125"/>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133" name="Group 126"/>
              <p:cNvGrpSpPr>
                <a:grpSpLocks/>
              </p:cNvGrpSpPr>
              <p:nvPr/>
            </p:nvGrpSpPr>
            <p:grpSpPr bwMode="auto">
              <a:xfrm>
                <a:off x="386" y="2180"/>
                <a:ext cx="1161" cy="414"/>
                <a:chOff x="436" y="884"/>
                <a:chExt cx="1161" cy="414"/>
              </a:xfrm>
            </p:grpSpPr>
            <p:sp>
              <p:nvSpPr>
                <p:cNvPr id="2146" name="AutoShape 127"/>
                <p:cNvSpPr>
                  <a:spLocks noChangeArrowheads="1"/>
                </p:cNvSpPr>
                <p:nvPr/>
              </p:nvSpPr>
              <p:spPr bwMode="auto">
                <a:xfrm>
                  <a:off x="436" y="914"/>
                  <a:ext cx="1161" cy="384"/>
                </a:xfrm>
                <a:prstGeom prst="roundRect">
                  <a:avLst>
                    <a:gd name="adj" fmla="val 16667"/>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147" name="AutoShape 128"/>
                <p:cNvSpPr>
                  <a:spLocks noChangeArrowheads="1"/>
                </p:cNvSpPr>
                <p:nvPr/>
              </p:nvSpPr>
              <p:spPr bwMode="auto">
                <a:xfrm>
                  <a:off x="470" y="933"/>
                  <a:ext cx="172" cy="81"/>
                </a:xfrm>
                <a:prstGeom prst="roundRect">
                  <a:avLst>
                    <a:gd name="adj"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148" name="Rectangle 129"/>
                <p:cNvSpPr>
                  <a:spLocks noChangeArrowheads="1"/>
                </p:cNvSpPr>
                <p:nvPr/>
              </p:nvSpPr>
              <p:spPr bwMode="auto">
                <a:xfrm>
                  <a:off x="621" y="884"/>
                  <a:ext cx="597"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900" b="1">
                      <a:latin typeface="Arial" panose="020B0604020202020204" pitchFamily="34" charset="0"/>
                    </a:rPr>
                    <a:t>Main idea</a:t>
                  </a:r>
                </a:p>
              </p:txBody>
            </p:sp>
          </p:grpSp>
          <p:grpSp>
            <p:nvGrpSpPr>
              <p:cNvPr id="2134" name="Group 130"/>
              <p:cNvGrpSpPr>
                <a:grpSpLocks/>
              </p:cNvGrpSpPr>
              <p:nvPr/>
            </p:nvGrpSpPr>
            <p:grpSpPr bwMode="auto">
              <a:xfrm>
                <a:off x="421" y="2700"/>
                <a:ext cx="1132" cy="128"/>
                <a:chOff x="416" y="1548"/>
                <a:chExt cx="1132" cy="128"/>
              </a:xfrm>
            </p:grpSpPr>
            <p:sp>
              <p:nvSpPr>
                <p:cNvPr id="2144" name="Line 131"/>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45" name="Oval 132"/>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135" name="Group 133"/>
              <p:cNvGrpSpPr>
                <a:grpSpLocks/>
              </p:cNvGrpSpPr>
              <p:nvPr/>
            </p:nvGrpSpPr>
            <p:grpSpPr bwMode="auto">
              <a:xfrm>
                <a:off x="421" y="2904"/>
                <a:ext cx="1132" cy="128"/>
                <a:chOff x="416" y="1548"/>
                <a:chExt cx="1132" cy="128"/>
              </a:xfrm>
            </p:grpSpPr>
            <p:sp>
              <p:nvSpPr>
                <p:cNvPr id="2142" name="Line 134"/>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43" name="Oval 135"/>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136" name="Group 136"/>
              <p:cNvGrpSpPr>
                <a:grpSpLocks/>
              </p:cNvGrpSpPr>
              <p:nvPr/>
            </p:nvGrpSpPr>
            <p:grpSpPr bwMode="auto">
              <a:xfrm>
                <a:off x="421" y="3313"/>
                <a:ext cx="1132" cy="128"/>
                <a:chOff x="416" y="1548"/>
                <a:chExt cx="1132" cy="128"/>
              </a:xfrm>
            </p:grpSpPr>
            <p:sp>
              <p:nvSpPr>
                <p:cNvPr id="2140" name="Line 137"/>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41" name="Oval 138"/>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nvGrpSpPr>
              <p:cNvPr id="2137" name="Group 139"/>
              <p:cNvGrpSpPr>
                <a:grpSpLocks/>
              </p:cNvGrpSpPr>
              <p:nvPr/>
            </p:nvGrpSpPr>
            <p:grpSpPr bwMode="auto">
              <a:xfrm>
                <a:off x="421" y="3108"/>
                <a:ext cx="1132" cy="128"/>
                <a:chOff x="416" y="1548"/>
                <a:chExt cx="1132" cy="128"/>
              </a:xfrm>
            </p:grpSpPr>
            <p:sp>
              <p:nvSpPr>
                <p:cNvPr id="2138" name="Line 140"/>
                <p:cNvSpPr>
                  <a:spLocks noChangeShapeType="1"/>
                </p:cNvSpPr>
                <p:nvPr/>
              </p:nvSpPr>
              <p:spPr bwMode="auto">
                <a:xfrm>
                  <a:off x="416" y="1607"/>
                  <a:ext cx="101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39" name="Oval 141"/>
                <p:cNvSpPr>
                  <a:spLocks noChangeArrowheads="1"/>
                </p:cNvSpPr>
                <p:nvPr/>
              </p:nvSpPr>
              <p:spPr bwMode="auto">
                <a:xfrm>
                  <a:off x="1420" y="1548"/>
                  <a:ext cx="128" cy="12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grpSp>
        </p:grpSp>
      </p:grpSp>
      <p:sp>
        <p:nvSpPr>
          <p:cNvPr id="2051" name="Rectangle 142"/>
          <p:cNvSpPr>
            <a:spLocks noChangeArrowheads="1"/>
          </p:cNvSpPr>
          <p:nvPr/>
        </p:nvSpPr>
        <p:spPr bwMode="auto">
          <a:xfrm>
            <a:off x="2624142" y="4986340"/>
            <a:ext cx="184731"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200">
              <a:latin typeface="Comic Sans MS" panose="030F0702030302020204" pitchFamily="66" charset="0"/>
            </a:endParaRPr>
          </a:p>
          <a:p>
            <a:pPr>
              <a:spcBef>
                <a:spcPct val="0"/>
              </a:spcBef>
              <a:buFontTx/>
              <a:buNone/>
            </a:pPr>
            <a:endParaRPr lang="en-US" altLang="en-US" sz="1200">
              <a:latin typeface="Comic Sans MS" panose="030F0702030302020204" pitchFamily="66" charset="0"/>
            </a:endParaRPr>
          </a:p>
          <a:p>
            <a:pPr>
              <a:spcBef>
                <a:spcPct val="0"/>
              </a:spcBef>
              <a:buFontTx/>
              <a:buNone/>
            </a:pPr>
            <a:endParaRPr lang="en-US" altLang="en-US" sz="1200">
              <a:latin typeface="Comic Sans MS" panose="030F0702030302020204" pitchFamily="66" charset="0"/>
            </a:endParaRPr>
          </a:p>
          <a:p>
            <a:pPr>
              <a:spcBef>
                <a:spcPct val="0"/>
              </a:spcBef>
              <a:buFontTx/>
              <a:buNone/>
            </a:pPr>
            <a:endParaRPr lang="en-US" altLang="en-US" sz="1200">
              <a:latin typeface="Comic Sans MS" panose="030F0702030302020204" pitchFamily="66" charset="0"/>
            </a:endParaRPr>
          </a:p>
        </p:txBody>
      </p:sp>
      <p:sp>
        <p:nvSpPr>
          <p:cNvPr id="2052" name="TextBox 1"/>
          <p:cNvSpPr txBox="1">
            <a:spLocks noChangeArrowheads="1"/>
          </p:cNvSpPr>
          <p:nvPr/>
        </p:nvSpPr>
        <p:spPr bwMode="auto">
          <a:xfrm>
            <a:off x="3523064" y="1059659"/>
            <a:ext cx="18264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a:t>Eukaryotic Cell Structure</a:t>
            </a:r>
          </a:p>
        </p:txBody>
      </p:sp>
      <p:sp>
        <p:nvSpPr>
          <p:cNvPr id="2053" name="TextBox 2"/>
          <p:cNvSpPr txBox="1">
            <a:spLocks noChangeArrowheads="1"/>
          </p:cNvSpPr>
          <p:nvPr/>
        </p:nvSpPr>
        <p:spPr bwMode="auto">
          <a:xfrm>
            <a:off x="1664498" y="2008585"/>
            <a:ext cx="11894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800"/>
              <a:t>Nucleus</a:t>
            </a:r>
          </a:p>
        </p:txBody>
      </p:sp>
      <p:sp>
        <p:nvSpPr>
          <p:cNvPr id="2054" name="TextBox 144"/>
          <p:cNvSpPr txBox="1">
            <a:spLocks noChangeArrowheads="1"/>
          </p:cNvSpPr>
          <p:nvPr/>
        </p:nvSpPr>
        <p:spPr bwMode="auto">
          <a:xfrm>
            <a:off x="4579148" y="3556402"/>
            <a:ext cx="118943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a:t>Cell Membrane</a:t>
            </a:r>
          </a:p>
        </p:txBody>
      </p:sp>
      <p:sp>
        <p:nvSpPr>
          <p:cNvPr id="2055" name="TextBox 145"/>
          <p:cNvSpPr txBox="1">
            <a:spLocks noChangeArrowheads="1"/>
          </p:cNvSpPr>
          <p:nvPr/>
        </p:nvSpPr>
        <p:spPr bwMode="auto">
          <a:xfrm>
            <a:off x="4572002" y="1947865"/>
            <a:ext cx="134897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500"/>
              <a:t>Mitochondria</a:t>
            </a:r>
          </a:p>
        </p:txBody>
      </p:sp>
      <p:sp>
        <p:nvSpPr>
          <p:cNvPr id="2056" name="TextBox 146"/>
          <p:cNvSpPr txBox="1">
            <a:spLocks noChangeArrowheads="1"/>
          </p:cNvSpPr>
          <p:nvPr/>
        </p:nvSpPr>
        <p:spPr bwMode="auto">
          <a:xfrm>
            <a:off x="6057905" y="1971677"/>
            <a:ext cx="135016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500"/>
              <a:t>Ribosomes</a:t>
            </a:r>
          </a:p>
        </p:txBody>
      </p:sp>
      <p:sp>
        <p:nvSpPr>
          <p:cNvPr id="2057" name="TextBox 147"/>
          <p:cNvSpPr txBox="1">
            <a:spLocks noChangeArrowheads="1"/>
          </p:cNvSpPr>
          <p:nvPr/>
        </p:nvSpPr>
        <p:spPr bwMode="auto">
          <a:xfrm>
            <a:off x="1734744" y="3488534"/>
            <a:ext cx="134897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500"/>
              <a:t>Chloroplasts</a:t>
            </a:r>
          </a:p>
        </p:txBody>
      </p:sp>
      <p:sp>
        <p:nvSpPr>
          <p:cNvPr id="2058" name="TextBox 149"/>
          <p:cNvSpPr txBox="1">
            <a:spLocks noChangeArrowheads="1"/>
          </p:cNvSpPr>
          <p:nvPr/>
        </p:nvSpPr>
        <p:spPr bwMode="auto">
          <a:xfrm>
            <a:off x="3156352" y="3490915"/>
            <a:ext cx="135016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500"/>
              <a:t>Lysosomes</a:t>
            </a:r>
          </a:p>
        </p:txBody>
      </p:sp>
      <p:sp>
        <p:nvSpPr>
          <p:cNvPr id="2059" name="TextBox 149"/>
          <p:cNvSpPr txBox="1">
            <a:spLocks noChangeArrowheads="1"/>
          </p:cNvSpPr>
          <p:nvPr/>
        </p:nvSpPr>
        <p:spPr bwMode="auto">
          <a:xfrm>
            <a:off x="3138492" y="1968106"/>
            <a:ext cx="135016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500"/>
              <a:t>Vacuole </a:t>
            </a:r>
          </a:p>
        </p:txBody>
      </p:sp>
      <p:sp>
        <p:nvSpPr>
          <p:cNvPr id="2060" name="TextBox 144"/>
          <p:cNvSpPr txBox="1">
            <a:spLocks noChangeArrowheads="1"/>
          </p:cNvSpPr>
          <p:nvPr/>
        </p:nvSpPr>
        <p:spPr bwMode="auto">
          <a:xfrm>
            <a:off x="6051947" y="3548065"/>
            <a:ext cx="118943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a:t>Cell Wall</a:t>
            </a:r>
          </a:p>
        </p:txBody>
      </p:sp>
      <p:sp>
        <p:nvSpPr>
          <p:cNvPr id="2" name="TextBox 1"/>
          <p:cNvSpPr txBox="1"/>
          <p:nvPr/>
        </p:nvSpPr>
        <p:spPr>
          <a:xfrm>
            <a:off x="983455" y="2302668"/>
            <a:ext cx="619129" cy="184666"/>
          </a:xfrm>
          <a:prstGeom prst="rect">
            <a:avLst/>
          </a:prstGeom>
          <a:ln>
            <a:solidFill>
              <a:schemeClr val="tx1"/>
            </a:solidFill>
          </a:ln>
        </p:spPr>
        <p:style>
          <a:lnRef idx="2">
            <a:schemeClr val="accent4"/>
          </a:lnRef>
          <a:fillRef idx="1">
            <a:schemeClr val="lt1"/>
          </a:fillRef>
          <a:effectRef idx="0">
            <a:schemeClr val="accent4"/>
          </a:effectRef>
          <a:fontRef idx="minor">
            <a:schemeClr val="dk1"/>
          </a:fontRef>
        </p:style>
        <p:txBody>
          <a:bodyPr wrap="square">
            <a:spAutoFit/>
          </a:bodyPr>
          <a:lstStyle/>
          <a:p>
            <a:pPr>
              <a:defRPr/>
            </a:pPr>
            <a:r>
              <a:rPr lang="en-US" sz="600" dirty="0"/>
              <a:t>Structure</a:t>
            </a:r>
          </a:p>
        </p:txBody>
      </p:sp>
      <p:sp>
        <p:nvSpPr>
          <p:cNvPr id="153" name="TextBox 152"/>
          <p:cNvSpPr txBox="1"/>
          <p:nvPr/>
        </p:nvSpPr>
        <p:spPr>
          <a:xfrm>
            <a:off x="983455" y="2539725"/>
            <a:ext cx="619129" cy="184666"/>
          </a:xfrm>
          <a:prstGeom prst="rect">
            <a:avLst/>
          </a:prstGeom>
          <a:ln>
            <a:solidFill>
              <a:schemeClr val="tx1"/>
            </a:solidFill>
          </a:ln>
        </p:spPr>
        <p:style>
          <a:lnRef idx="2">
            <a:schemeClr val="accent4"/>
          </a:lnRef>
          <a:fillRef idx="1">
            <a:schemeClr val="lt1"/>
          </a:fillRef>
          <a:effectRef idx="0">
            <a:schemeClr val="accent4"/>
          </a:effectRef>
          <a:fontRef idx="minor">
            <a:schemeClr val="dk1"/>
          </a:fontRef>
        </p:style>
        <p:txBody>
          <a:bodyPr wrap="square">
            <a:spAutoFit/>
          </a:bodyPr>
          <a:lstStyle/>
          <a:p>
            <a:pPr>
              <a:defRPr/>
            </a:pPr>
            <a:r>
              <a:rPr lang="en-US" sz="600" dirty="0"/>
              <a:t>Function</a:t>
            </a:r>
          </a:p>
        </p:txBody>
      </p:sp>
      <p:sp>
        <p:nvSpPr>
          <p:cNvPr id="154" name="TextBox 153"/>
          <p:cNvSpPr txBox="1"/>
          <p:nvPr/>
        </p:nvSpPr>
        <p:spPr>
          <a:xfrm>
            <a:off x="1026324" y="3906441"/>
            <a:ext cx="578641" cy="184666"/>
          </a:xfrm>
          <a:prstGeom prst="rect">
            <a:avLst/>
          </a:prstGeom>
          <a:ln>
            <a:solidFill>
              <a:schemeClr val="tx1"/>
            </a:solidFill>
          </a:ln>
        </p:spPr>
        <p:style>
          <a:lnRef idx="2">
            <a:schemeClr val="accent4"/>
          </a:lnRef>
          <a:fillRef idx="1">
            <a:schemeClr val="lt1"/>
          </a:fillRef>
          <a:effectRef idx="0">
            <a:schemeClr val="accent4"/>
          </a:effectRef>
          <a:fontRef idx="minor">
            <a:schemeClr val="dk1"/>
          </a:fontRef>
        </p:style>
        <p:txBody>
          <a:bodyPr wrap="square">
            <a:spAutoFit/>
          </a:bodyPr>
          <a:lstStyle/>
          <a:p>
            <a:pPr>
              <a:defRPr/>
            </a:pPr>
            <a:r>
              <a:rPr lang="en-US" sz="600" dirty="0"/>
              <a:t>Structure</a:t>
            </a:r>
          </a:p>
        </p:txBody>
      </p:sp>
      <p:sp>
        <p:nvSpPr>
          <p:cNvPr id="155" name="TextBox 154"/>
          <p:cNvSpPr txBox="1"/>
          <p:nvPr/>
        </p:nvSpPr>
        <p:spPr>
          <a:xfrm>
            <a:off x="1058466" y="4138615"/>
            <a:ext cx="544116" cy="184666"/>
          </a:xfrm>
          <a:prstGeom prst="rect">
            <a:avLst/>
          </a:prstGeom>
          <a:ln>
            <a:solidFill>
              <a:schemeClr val="tx1"/>
            </a:solidFill>
          </a:ln>
        </p:spPr>
        <p:style>
          <a:lnRef idx="2">
            <a:schemeClr val="accent4"/>
          </a:lnRef>
          <a:fillRef idx="1">
            <a:schemeClr val="lt1"/>
          </a:fillRef>
          <a:effectRef idx="0">
            <a:schemeClr val="accent4"/>
          </a:effectRef>
          <a:fontRef idx="minor">
            <a:schemeClr val="dk1"/>
          </a:fontRef>
        </p:style>
        <p:txBody>
          <a:bodyPr wrap="square">
            <a:spAutoFit/>
          </a:bodyPr>
          <a:lstStyle/>
          <a:p>
            <a:pPr>
              <a:defRPr/>
            </a:pPr>
            <a:r>
              <a:rPr lang="en-US" sz="600" dirty="0"/>
              <a:t>Function</a:t>
            </a:r>
          </a:p>
        </p:txBody>
      </p:sp>
      <p:sp>
        <p:nvSpPr>
          <p:cNvPr id="2065" name="Rectangle 2"/>
          <p:cNvSpPr>
            <a:spLocks noChangeArrowheads="1"/>
          </p:cNvSpPr>
          <p:nvPr/>
        </p:nvSpPr>
        <p:spPr bwMode="auto">
          <a:xfrm>
            <a:off x="1706169" y="2812258"/>
            <a:ext cx="88106" cy="134541"/>
          </a:xfrm>
          <a:prstGeom prst="rect">
            <a:avLst/>
          </a:prstGeom>
          <a:solidFill>
            <a:schemeClr val="bg1"/>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750"/>
              <a:t>x</a:t>
            </a:r>
          </a:p>
        </p:txBody>
      </p:sp>
      <p:sp>
        <p:nvSpPr>
          <p:cNvPr id="2066" name="Rectangle 156"/>
          <p:cNvSpPr>
            <a:spLocks noChangeArrowheads="1"/>
          </p:cNvSpPr>
          <p:nvPr/>
        </p:nvSpPr>
        <p:spPr bwMode="auto">
          <a:xfrm>
            <a:off x="1714503" y="3059908"/>
            <a:ext cx="88106" cy="134541"/>
          </a:xfrm>
          <a:prstGeom prst="rect">
            <a:avLst/>
          </a:prstGeom>
          <a:solidFill>
            <a:schemeClr val="bg1"/>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825"/>
              <a:t>x</a:t>
            </a:r>
          </a:p>
        </p:txBody>
      </p:sp>
      <p:sp>
        <p:nvSpPr>
          <p:cNvPr id="2067" name="Rectangle 157"/>
          <p:cNvSpPr>
            <a:spLocks noChangeArrowheads="1"/>
          </p:cNvSpPr>
          <p:nvPr/>
        </p:nvSpPr>
        <p:spPr bwMode="auto">
          <a:xfrm>
            <a:off x="1734744" y="4360071"/>
            <a:ext cx="88106" cy="134541"/>
          </a:xfrm>
          <a:prstGeom prst="rect">
            <a:avLst/>
          </a:prstGeom>
          <a:solidFill>
            <a:schemeClr val="bg1"/>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675"/>
              <a:t>x</a:t>
            </a:r>
          </a:p>
        </p:txBody>
      </p:sp>
      <p:sp>
        <p:nvSpPr>
          <p:cNvPr id="2068" name="Rectangle 158"/>
          <p:cNvSpPr>
            <a:spLocks noChangeArrowheads="1"/>
          </p:cNvSpPr>
          <p:nvPr/>
        </p:nvSpPr>
        <p:spPr bwMode="auto">
          <a:xfrm>
            <a:off x="1734744" y="4587481"/>
            <a:ext cx="88106" cy="134540"/>
          </a:xfrm>
          <a:prstGeom prst="rect">
            <a:avLst/>
          </a:prstGeom>
          <a:solidFill>
            <a:schemeClr val="bg1"/>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69" name="Rectangle 159"/>
          <p:cNvSpPr>
            <a:spLocks noChangeArrowheads="1"/>
          </p:cNvSpPr>
          <p:nvPr/>
        </p:nvSpPr>
        <p:spPr bwMode="auto">
          <a:xfrm>
            <a:off x="3170638" y="2803925"/>
            <a:ext cx="88106" cy="134540"/>
          </a:xfrm>
          <a:prstGeom prst="rect">
            <a:avLst/>
          </a:prstGeom>
          <a:solidFill>
            <a:schemeClr val="bg1"/>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750"/>
              <a:t>x</a:t>
            </a:r>
          </a:p>
        </p:txBody>
      </p:sp>
      <p:sp>
        <p:nvSpPr>
          <p:cNvPr id="2070" name="Rectangle 160"/>
          <p:cNvSpPr>
            <a:spLocks noChangeArrowheads="1"/>
          </p:cNvSpPr>
          <p:nvPr/>
        </p:nvSpPr>
        <p:spPr bwMode="auto">
          <a:xfrm>
            <a:off x="3170638" y="3050383"/>
            <a:ext cx="88106" cy="134541"/>
          </a:xfrm>
          <a:prstGeom prst="rect">
            <a:avLst/>
          </a:prstGeom>
          <a:solidFill>
            <a:schemeClr val="bg1"/>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675"/>
              <a:t>x</a:t>
            </a:r>
          </a:p>
        </p:txBody>
      </p:sp>
      <p:sp>
        <p:nvSpPr>
          <p:cNvPr id="2071" name="Rectangle 161"/>
          <p:cNvSpPr>
            <a:spLocks noChangeArrowheads="1"/>
          </p:cNvSpPr>
          <p:nvPr/>
        </p:nvSpPr>
        <p:spPr bwMode="auto">
          <a:xfrm>
            <a:off x="4666063" y="2805115"/>
            <a:ext cx="88106" cy="134541"/>
          </a:xfrm>
          <a:prstGeom prst="rect">
            <a:avLst/>
          </a:prstGeom>
          <a:solidFill>
            <a:schemeClr val="bg1"/>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675"/>
              <a:t>x</a:t>
            </a:r>
          </a:p>
        </p:txBody>
      </p:sp>
      <p:sp>
        <p:nvSpPr>
          <p:cNvPr id="2072" name="Rectangle 162"/>
          <p:cNvSpPr>
            <a:spLocks noChangeArrowheads="1"/>
          </p:cNvSpPr>
          <p:nvPr/>
        </p:nvSpPr>
        <p:spPr bwMode="auto">
          <a:xfrm>
            <a:off x="4666063" y="3039669"/>
            <a:ext cx="88106" cy="134540"/>
          </a:xfrm>
          <a:prstGeom prst="rect">
            <a:avLst/>
          </a:prstGeom>
          <a:solidFill>
            <a:schemeClr val="bg1"/>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750"/>
              <a:t>x</a:t>
            </a:r>
          </a:p>
        </p:txBody>
      </p:sp>
      <p:sp>
        <p:nvSpPr>
          <p:cNvPr id="2073" name="Rectangle 163"/>
          <p:cNvSpPr>
            <a:spLocks noChangeArrowheads="1"/>
          </p:cNvSpPr>
          <p:nvPr/>
        </p:nvSpPr>
        <p:spPr bwMode="auto">
          <a:xfrm>
            <a:off x="3170638" y="4339831"/>
            <a:ext cx="88106" cy="134540"/>
          </a:xfrm>
          <a:prstGeom prst="rect">
            <a:avLst/>
          </a:prstGeom>
          <a:solidFill>
            <a:schemeClr val="bg1"/>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74" name="Rectangle 164"/>
          <p:cNvSpPr>
            <a:spLocks noChangeArrowheads="1"/>
          </p:cNvSpPr>
          <p:nvPr/>
        </p:nvSpPr>
        <p:spPr bwMode="auto">
          <a:xfrm>
            <a:off x="3161113" y="4594625"/>
            <a:ext cx="88106" cy="134540"/>
          </a:xfrm>
          <a:prstGeom prst="rect">
            <a:avLst/>
          </a:prstGeom>
          <a:solidFill>
            <a:schemeClr val="bg1"/>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675" dirty="0"/>
              <a:t>x</a:t>
            </a:r>
          </a:p>
        </p:txBody>
      </p:sp>
      <p:sp>
        <p:nvSpPr>
          <p:cNvPr id="2075" name="Rectangle 165"/>
          <p:cNvSpPr>
            <a:spLocks noChangeArrowheads="1"/>
          </p:cNvSpPr>
          <p:nvPr/>
        </p:nvSpPr>
        <p:spPr bwMode="auto">
          <a:xfrm>
            <a:off x="4666063" y="4346975"/>
            <a:ext cx="88106" cy="134540"/>
          </a:xfrm>
          <a:prstGeom prst="rect">
            <a:avLst/>
          </a:prstGeom>
          <a:solidFill>
            <a:schemeClr val="bg1"/>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675"/>
              <a:t>x</a:t>
            </a:r>
          </a:p>
        </p:txBody>
      </p:sp>
      <p:sp>
        <p:nvSpPr>
          <p:cNvPr id="2076" name="Rectangle 166"/>
          <p:cNvSpPr>
            <a:spLocks noChangeArrowheads="1"/>
          </p:cNvSpPr>
          <p:nvPr/>
        </p:nvSpPr>
        <p:spPr bwMode="auto">
          <a:xfrm>
            <a:off x="4673206" y="4605340"/>
            <a:ext cx="88106" cy="134541"/>
          </a:xfrm>
          <a:prstGeom prst="rect">
            <a:avLst/>
          </a:prstGeom>
          <a:solidFill>
            <a:schemeClr val="bg1"/>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675"/>
              <a:t>x</a:t>
            </a:r>
          </a:p>
        </p:txBody>
      </p:sp>
      <p:sp>
        <p:nvSpPr>
          <p:cNvPr id="2077" name="Rectangle 167"/>
          <p:cNvSpPr>
            <a:spLocks noChangeArrowheads="1"/>
          </p:cNvSpPr>
          <p:nvPr/>
        </p:nvSpPr>
        <p:spPr bwMode="auto">
          <a:xfrm>
            <a:off x="6110290" y="2803925"/>
            <a:ext cx="88106" cy="134540"/>
          </a:xfrm>
          <a:prstGeom prst="rect">
            <a:avLst/>
          </a:prstGeom>
          <a:solidFill>
            <a:schemeClr val="bg1"/>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675"/>
              <a:t>x</a:t>
            </a:r>
          </a:p>
        </p:txBody>
      </p:sp>
      <p:sp>
        <p:nvSpPr>
          <p:cNvPr id="2078" name="Rectangle 168"/>
          <p:cNvSpPr>
            <a:spLocks noChangeArrowheads="1"/>
          </p:cNvSpPr>
          <p:nvPr/>
        </p:nvSpPr>
        <p:spPr bwMode="auto">
          <a:xfrm>
            <a:off x="6110290" y="3039669"/>
            <a:ext cx="88106" cy="134540"/>
          </a:xfrm>
          <a:prstGeom prst="rect">
            <a:avLst/>
          </a:prstGeom>
          <a:solidFill>
            <a:schemeClr val="bg1"/>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675"/>
              <a:t>x</a:t>
            </a:r>
          </a:p>
        </p:txBody>
      </p:sp>
      <p:sp>
        <p:nvSpPr>
          <p:cNvPr id="2079" name="Rectangle 169"/>
          <p:cNvSpPr>
            <a:spLocks noChangeArrowheads="1"/>
          </p:cNvSpPr>
          <p:nvPr/>
        </p:nvSpPr>
        <p:spPr bwMode="auto">
          <a:xfrm>
            <a:off x="6117434" y="4360071"/>
            <a:ext cx="88106" cy="134541"/>
          </a:xfrm>
          <a:prstGeom prst="rect">
            <a:avLst/>
          </a:prstGeom>
          <a:solidFill>
            <a:schemeClr val="bg1"/>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675"/>
              <a:t>x</a:t>
            </a:r>
          </a:p>
        </p:txBody>
      </p:sp>
      <p:sp>
        <p:nvSpPr>
          <p:cNvPr id="2080" name="Rectangle 170"/>
          <p:cNvSpPr>
            <a:spLocks noChangeArrowheads="1"/>
          </p:cNvSpPr>
          <p:nvPr/>
        </p:nvSpPr>
        <p:spPr bwMode="auto">
          <a:xfrm>
            <a:off x="6121006" y="4575575"/>
            <a:ext cx="88106" cy="134540"/>
          </a:xfrm>
          <a:prstGeom prst="rect">
            <a:avLst/>
          </a:prstGeom>
          <a:solidFill>
            <a:schemeClr val="bg1"/>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800"/>
          </a:p>
        </p:txBody>
      </p:sp>
      <p:sp>
        <p:nvSpPr>
          <p:cNvPr id="2081" name="TextBox 3"/>
          <p:cNvSpPr txBox="1">
            <a:spLocks noChangeArrowheads="1"/>
          </p:cNvSpPr>
          <p:nvPr/>
        </p:nvSpPr>
        <p:spPr bwMode="auto">
          <a:xfrm>
            <a:off x="1827612" y="2761062"/>
            <a:ext cx="845344"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a:t>Plant</a:t>
            </a:r>
          </a:p>
        </p:txBody>
      </p:sp>
      <p:sp>
        <p:nvSpPr>
          <p:cNvPr id="2082" name="TextBox 172"/>
          <p:cNvSpPr txBox="1">
            <a:spLocks noChangeArrowheads="1"/>
          </p:cNvSpPr>
          <p:nvPr/>
        </p:nvSpPr>
        <p:spPr bwMode="auto">
          <a:xfrm>
            <a:off x="3364709" y="2753918"/>
            <a:ext cx="845344"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a:t>Plant</a:t>
            </a:r>
          </a:p>
        </p:txBody>
      </p:sp>
      <p:sp>
        <p:nvSpPr>
          <p:cNvPr id="2083" name="TextBox 173"/>
          <p:cNvSpPr txBox="1">
            <a:spLocks noChangeArrowheads="1"/>
          </p:cNvSpPr>
          <p:nvPr/>
        </p:nvSpPr>
        <p:spPr bwMode="auto">
          <a:xfrm>
            <a:off x="4764884" y="2751537"/>
            <a:ext cx="845344"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a:t>Plant</a:t>
            </a:r>
          </a:p>
        </p:txBody>
      </p:sp>
      <p:sp>
        <p:nvSpPr>
          <p:cNvPr id="2084" name="TextBox 174"/>
          <p:cNvSpPr txBox="1">
            <a:spLocks noChangeArrowheads="1"/>
          </p:cNvSpPr>
          <p:nvPr/>
        </p:nvSpPr>
        <p:spPr bwMode="auto">
          <a:xfrm>
            <a:off x="6235306" y="2752725"/>
            <a:ext cx="845344"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a:t>Plant</a:t>
            </a:r>
          </a:p>
        </p:txBody>
      </p:sp>
      <p:sp>
        <p:nvSpPr>
          <p:cNvPr id="2085" name="TextBox 175"/>
          <p:cNvSpPr txBox="1">
            <a:spLocks noChangeArrowheads="1"/>
          </p:cNvSpPr>
          <p:nvPr/>
        </p:nvSpPr>
        <p:spPr bwMode="auto">
          <a:xfrm>
            <a:off x="1870475" y="4298156"/>
            <a:ext cx="845344"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a:t>Plant</a:t>
            </a:r>
          </a:p>
        </p:txBody>
      </p:sp>
      <p:sp>
        <p:nvSpPr>
          <p:cNvPr id="2086" name="TextBox 176"/>
          <p:cNvSpPr txBox="1">
            <a:spLocks noChangeArrowheads="1"/>
          </p:cNvSpPr>
          <p:nvPr/>
        </p:nvSpPr>
        <p:spPr bwMode="auto">
          <a:xfrm>
            <a:off x="3333753" y="4288631"/>
            <a:ext cx="845344"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a:t>Plant</a:t>
            </a:r>
          </a:p>
        </p:txBody>
      </p:sp>
      <p:sp>
        <p:nvSpPr>
          <p:cNvPr id="2087" name="TextBox 177"/>
          <p:cNvSpPr txBox="1">
            <a:spLocks noChangeArrowheads="1"/>
          </p:cNvSpPr>
          <p:nvPr/>
        </p:nvSpPr>
        <p:spPr bwMode="auto">
          <a:xfrm>
            <a:off x="4806556" y="4298156"/>
            <a:ext cx="845344"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a:t>Plant</a:t>
            </a:r>
          </a:p>
        </p:txBody>
      </p:sp>
      <p:sp>
        <p:nvSpPr>
          <p:cNvPr id="2088" name="TextBox 178"/>
          <p:cNvSpPr txBox="1">
            <a:spLocks noChangeArrowheads="1"/>
          </p:cNvSpPr>
          <p:nvPr/>
        </p:nvSpPr>
        <p:spPr bwMode="auto">
          <a:xfrm>
            <a:off x="6237687" y="4308872"/>
            <a:ext cx="845344"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a:t>Plant</a:t>
            </a:r>
          </a:p>
        </p:txBody>
      </p:sp>
      <p:sp>
        <p:nvSpPr>
          <p:cNvPr id="2089" name="TextBox 179"/>
          <p:cNvSpPr txBox="1">
            <a:spLocks noChangeArrowheads="1"/>
          </p:cNvSpPr>
          <p:nvPr/>
        </p:nvSpPr>
        <p:spPr bwMode="auto">
          <a:xfrm>
            <a:off x="1816896" y="2978944"/>
            <a:ext cx="845344"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a:t>Animal</a:t>
            </a:r>
          </a:p>
        </p:txBody>
      </p:sp>
      <p:sp>
        <p:nvSpPr>
          <p:cNvPr id="2090" name="TextBox 180"/>
          <p:cNvSpPr txBox="1">
            <a:spLocks noChangeArrowheads="1"/>
          </p:cNvSpPr>
          <p:nvPr/>
        </p:nvSpPr>
        <p:spPr bwMode="auto">
          <a:xfrm>
            <a:off x="3300415" y="2969419"/>
            <a:ext cx="845344"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a:t>Animal</a:t>
            </a:r>
          </a:p>
        </p:txBody>
      </p:sp>
      <p:sp>
        <p:nvSpPr>
          <p:cNvPr id="2091" name="TextBox 182"/>
          <p:cNvSpPr txBox="1">
            <a:spLocks noChangeArrowheads="1"/>
          </p:cNvSpPr>
          <p:nvPr/>
        </p:nvSpPr>
        <p:spPr bwMode="auto">
          <a:xfrm>
            <a:off x="4776790" y="2969419"/>
            <a:ext cx="845344"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a:t>Animal</a:t>
            </a:r>
          </a:p>
        </p:txBody>
      </p:sp>
      <p:sp>
        <p:nvSpPr>
          <p:cNvPr id="2092" name="TextBox 183"/>
          <p:cNvSpPr txBox="1">
            <a:spLocks noChangeArrowheads="1"/>
          </p:cNvSpPr>
          <p:nvPr/>
        </p:nvSpPr>
        <p:spPr bwMode="auto">
          <a:xfrm>
            <a:off x="6198396" y="2969419"/>
            <a:ext cx="845344"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a:t>Animal</a:t>
            </a:r>
          </a:p>
        </p:txBody>
      </p:sp>
      <p:sp>
        <p:nvSpPr>
          <p:cNvPr id="2093" name="TextBox 184"/>
          <p:cNvSpPr txBox="1">
            <a:spLocks noChangeArrowheads="1"/>
          </p:cNvSpPr>
          <p:nvPr/>
        </p:nvSpPr>
        <p:spPr bwMode="auto">
          <a:xfrm>
            <a:off x="1807371" y="4516043"/>
            <a:ext cx="845344"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a:t>Animal</a:t>
            </a:r>
          </a:p>
        </p:txBody>
      </p:sp>
      <p:sp>
        <p:nvSpPr>
          <p:cNvPr id="2094" name="TextBox 186"/>
          <p:cNvSpPr txBox="1">
            <a:spLocks noChangeArrowheads="1"/>
          </p:cNvSpPr>
          <p:nvPr/>
        </p:nvSpPr>
        <p:spPr bwMode="auto">
          <a:xfrm>
            <a:off x="3300415" y="4507706"/>
            <a:ext cx="845344"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a:t>Animal</a:t>
            </a:r>
          </a:p>
        </p:txBody>
      </p:sp>
      <p:sp>
        <p:nvSpPr>
          <p:cNvPr id="2095" name="TextBox 187"/>
          <p:cNvSpPr txBox="1">
            <a:spLocks noChangeArrowheads="1"/>
          </p:cNvSpPr>
          <p:nvPr/>
        </p:nvSpPr>
        <p:spPr bwMode="auto">
          <a:xfrm>
            <a:off x="4766075" y="4516043"/>
            <a:ext cx="845344"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a:t>Animal</a:t>
            </a:r>
          </a:p>
        </p:txBody>
      </p:sp>
      <p:sp>
        <p:nvSpPr>
          <p:cNvPr id="2096" name="TextBox 188"/>
          <p:cNvSpPr txBox="1">
            <a:spLocks noChangeArrowheads="1"/>
          </p:cNvSpPr>
          <p:nvPr/>
        </p:nvSpPr>
        <p:spPr bwMode="auto">
          <a:xfrm>
            <a:off x="6207921" y="4518424"/>
            <a:ext cx="845344"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350"/>
              <a:t>Animal</a:t>
            </a:r>
          </a:p>
        </p:txBody>
      </p:sp>
      <p:sp>
        <p:nvSpPr>
          <p:cNvPr id="190" name="TextBox 189"/>
          <p:cNvSpPr txBox="1"/>
          <p:nvPr/>
        </p:nvSpPr>
        <p:spPr>
          <a:xfrm>
            <a:off x="982269" y="2872784"/>
            <a:ext cx="566738" cy="184666"/>
          </a:xfrm>
          <a:prstGeom prst="rect">
            <a:avLst/>
          </a:prstGeom>
          <a:ln>
            <a:solidFill>
              <a:schemeClr val="tx1"/>
            </a:solidFill>
          </a:ln>
        </p:spPr>
        <p:style>
          <a:lnRef idx="2">
            <a:schemeClr val="accent4"/>
          </a:lnRef>
          <a:fillRef idx="1">
            <a:schemeClr val="lt1"/>
          </a:fillRef>
          <a:effectRef idx="0">
            <a:schemeClr val="accent4"/>
          </a:effectRef>
          <a:fontRef idx="minor">
            <a:schemeClr val="dk1"/>
          </a:fontRef>
        </p:style>
        <p:txBody>
          <a:bodyPr wrap="square">
            <a:spAutoFit/>
          </a:bodyPr>
          <a:lstStyle/>
          <a:p>
            <a:pPr>
              <a:defRPr/>
            </a:pPr>
            <a:r>
              <a:rPr lang="en-US" sz="600" dirty="0"/>
              <a:t>Check </a:t>
            </a:r>
          </a:p>
        </p:txBody>
      </p:sp>
      <p:sp>
        <p:nvSpPr>
          <p:cNvPr id="191" name="TextBox 190"/>
          <p:cNvSpPr txBox="1"/>
          <p:nvPr/>
        </p:nvSpPr>
        <p:spPr>
          <a:xfrm>
            <a:off x="1058466" y="4474371"/>
            <a:ext cx="532212" cy="184666"/>
          </a:xfrm>
          <a:prstGeom prst="rect">
            <a:avLst/>
          </a:prstGeom>
          <a:ln>
            <a:solidFill>
              <a:schemeClr val="tx1"/>
            </a:solidFill>
          </a:ln>
        </p:spPr>
        <p:style>
          <a:lnRef idx="2">
            <a:schemeClr val="accent4"/>
          </a:lnRef>
          <a:fillRef idx="1">
            <a:schemeClr val="lt1"/>
          </a:fillRef>
          <a:effectRef idx="0">
            <a:schemeClr val="accent4"/>
          </a:effectRef>
          <a:fontRef idx="minor">
            <a:schemeClr val="dk1"/>
          </a:fontRef>
        </p:style>
        <p:txBody>
          <a:bodyPr wrap="square">
            <a:spAutoFit/>
          </a:bodyPr>
          <a:lstStyle/>
          <a:p>
            <a:pPr>
              <a:defRPr/>
            </a:pPr>
            <a:r>
              <a:rPr lang="en-US" sz="600" dirty="0"/>
              <a:t>Check </a:t>
            </a:r>
          </a:p>
        </p:txBody>
      </p:sp>
      <p:sp>
        <p:nvSpPr>
          <p:cNvPr id="2099" name="TextBox 2"/>
          <p:cNvSpPr txBox="1">
            <a:spLocks noChangeArrowheads="1"/>
          </p:cNvSpPr>
          <p:nvPr/>
        </p:nvSpPr>
        <p:spPr bwMode="auto">
          <a:xfrm>
            <a:off x="1794275" y="1413272"/>
            <a:ext cx="48922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t>the interior environment of the cell.</a:t>
            </a:r>
          </a:p>
        </p:txBody>
      </p:sp>
      <p:sp>
        <p:nvSpPr>
          <p:cNvPr id="2100" name="TextBox 3"/>
          <p:cNvSpPr txBox="1">
            <a:spLocks noChangeArrowheads="1"/>
          </p:cNvSpPr>
          <p:nvPr/>
        </p:nvSpPr>
        <p:spPr bwMode="auto">
          <a:xfrm>
            <a:off x="1549006" y="2355061"/>
            <a:ext cx="1522809"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750" dirty="0"/>
              <a:t>Surrounded by nuclear envelope</a:t>
            </a:r>
          </a:p>
        </p:txBody>
      </p:sp>
      <p:sp>
        <p:nvSpPr>
          <p:cNvPr id="2101" name="TextBox 191"/>
          <p:cNvSpPr txBox="1">
            <a:spLocks noChangeArrowheads="1"/>
          </p:cNvSpPr>
          <p:nvPr/>
        </p:nvSpPr>
        <p:spPr bwMode="auto">
          <a:xfrm>
            <a:off x="1549006" y="2572943"/>
            <a:ext cx="1522809"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750"/>
              <a:t>Controls Cell/contains DNA</a:t>
            </a:r>
          </a:p>
        </p:txBody>
      </p:sp>
      <p:sp>
        <p:nvSpPr>
          <p:cNvPr id="2102" name="TextBox 192"/>
          <p:cNvSpPr txBox="1">
            <a:spLocks noChangeArrowheads="1"/>
          </p:cNvSpPr>
          <p:nvPr/>
        </p:nvSpPr>
        <p:spPr bwMode="auto">
          <a:xfrm>
            <a:off x="3226594" y="2334818"/>
            <a:ext cx="985838"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750" dirty="0"/>
              <a:t>Fluid-filled Sac</a:t>
            </a:r>
          </a:p>
        </p:txBody>
      </p:sp>
      <p:sp>
        <p:nvSpPr>
          <p:cNvPr id="2103" name="TextBox 193"/>
          <p:cNvSpPr txBox="1">
            <a:spLocks noChangeArrowheads="1"/>
          </p:cNvSpPr>
          <p:nvPr/>
        </p:nvSpPr>
        <p:spPr bwMode="auto">
          <a:xfrm>
            <a:off x="3146822" y="2568181"/>
            <a:ext cx="985838"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750"/>
              <a:t>Stores water </a:t>
            </a:r>
          </a:p>
        </p:txBody>
      </p:sp>
      <p:sp>
        <p:nvSpPr>
          <p:cNvPr id="2104" name="TextBox 194"/>
          <p:cNvSpPr txBox="1">
            <a:spLocks noChangeArrowheads="1"/>
          </p:cNvSpPr>
          <p:nvPr/>
        </p:nvSpPr>
        <p:spPr bwMode="auto">
          <a:xfrm>
            <a:off x="4577956" y="2337200"/>
            <a:ext cx="1307306"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750" dirty="0"/>
              <a:t>Double Membrane with folded inner membrane</a:t>
            </a:r>
          </a:p>
        </p:txBody>
      </p:sp>
      <p:sp>
        <p:nvSpPr>
          <p:cNvPr id="2105" name="TextBox 195"/>
          <p:cNvSpPr txBox="1">
            <a:spLocks noChangeArrowheads="1"/>
          </p:cNvSpPr>
          <p:nvPr/>
        </p:nvSpPr>
        <p:spPr bwMode="auto">
          <a:xfrm>
            <a:off x="4451750" y="2595565"/>
            <a:ext cx="138707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750"/>
              <a:t>Cellular respiration (ENERGY) </a:t>
            </a:r>
          </a:p>
        </p:txBody>
      </p:sp>
      <p:sp>
        <p:nvSpPr>
          <p:cNvPr id="2106" name="TextBox 196"/>
          <p:cNvSpPr txBox="1">
            <a:spLocks noChangeArrowheads="1"/>
          </p:cNvSpPr>
          <p:nvPr/>
        </p:nvSpPr>
        <p:spPr bwMode="auto">
          <a:xfrm>
            <a:off x="6068621" y="2341962"/>
            <a:ext cx="131683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750" dirty="0"/>
              <a:t>2 subunits:  protein and </a:t>
            </a:r>
            <a:r>
              <a:rPr lang="en-US" altLang="en-US" sz="750" dirty="0" err="1"/>
              <a:t>rRNAx</a:t>
            </a:r>
            <a:endParaRPr lang="en-US" altLang="en-US" sz="750" dirty="0"/>
          </a:p>
        </p:txBody>
      </p:sp>
      <p:sp>
        <p:nvSpPr>
          <p:cNvPr id="2107" name="TextBox 197"/>
          <p:cNvSpPr txBox="1">
            <a:spLocks noChangeArrowheads="1"/>
          </p:cNvSpPr>
          <p:nvPr/>
        </p:nvSpPr>
        <p:spPr bwMode="auto">
          <a:xfrm>
            <a:off x="6028135" y="2589612"/>
            <a:ext cx="985838"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750"/>
              <a:t>Protein synthesis </a:t>
            </a:r>
          </a:p>
        </p:txBody>
      </p:sp>
      <p:sp>
        <p:nvSpPr>
          <p:cNvPr id="2108" name="TextBox 198"/>
          <p:cNvSpPr txBox="1">
            <a:spLocks noChangeArrowheads="1"/>
          </p:cNvSpPr>
          <p:nvPr/>
        </p:nvSpPr>
        <p:spPr bwMode="auto">
          <a:xfrm>
            <a:off x="1696644" y="4138617"/>
            <a:ext cx="1387078"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750"/>
              <a:t>Photosynthesis (ENERGY) </a:t>
            </a:r>
          </a:p>
        </p:txBody>
      </p:sp>
      <p:sp>
        <p:nvSpPr>
          <p:cNvPr id="2109" name="TextBox 199"/>
          <p:cNvSpPr txBox="1">
            <a:spLocks noChangeArrowheads="1"/>
          </p:cNvSpPr>
          <p:nvPr/>
        </p:nvSpPr>
        <p:spPr bwMode="auto">
          <a:xfrm>
            <a:off x="1602584" y="3894537"/>
            <a:ext cx="1394222"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750" dirty="0"/>
              <a:t>Double Membrane, contains chlorophyll</a:t>
            </a:r>
          </a:p>
        </p:txBody>
      </p:sp>
      <p:sp>
        <p:nvSpPr>
          <p:cNvPr id="2110" name="TextBox 200"/>
          <p:cNvSpPr txBox="1">
            <a:spLocks noChangeArrowheads="1"/>
          </p:cNvSpPr>
          <p:nvPr/>
        </p:nvSpPr>
        <p:spPr bwMode="auto">
          <a:xfrm>
            <a:off x="3205162" y="3877868"/>
            <a:ext cx="985838"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750" dirty="0"/>
              <a:t>Fluid-filled Sac</a:t>
            </a:r>
          </a:p>
        </p:txBody>
      </p:sp>
      <p:sp>
        <p:nvSpPr>
          <p:cNvPr id="2111" name="TextBox 201"/>
          <p:cNvSpPr txBox="1">
            <a:spLocks noChangeArrowheads="1"/>
          </p:cNvSpPr>
          <p:nvPr/>
        </p:nvSpPr>
        <p:spPr bwMode="auto">
          <a:xfrm>
            <a:off x="3067053" y="4118375"/>
            <a:ext cx="1237060"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750"/>
              <a:t>Break-down waste/recycle </a:t>
            </a:r>
          </a:p>
        </p:txBody>
      </p:sp>
      <p:sp>
        <p:nvSpPr>
          <p:cNvPr id="2112" name="TextBox 202"/>
          <p:cNvSpPr txBox="1">
            <a:spLocks noChangeArrowheads="1"/>
          </p:cNvSpPr>
          <p:nvPr/>
        </p:nvSpPr>
        <p:spPr bwMode="auto">
          <a:xfrm>
            <a:off x="6140053" y="3892156"/>
            <a:ext cx="985838"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750"/>
              <a:t>Cellulose</a:t>
            </a:r>
          </a:p>
        </p:txBody>
      </p:sp>
      <p:sp>
        <p:nvSpPr>
          <p:cNvPr id="2113" name="TextBox 203"/>
          <p:cNvSpPr txBox="1">
            <a:spLocks noChangeArrowheads="1"/>
          </p:cNvSpPr>
          <p:nvPr/>
        </p:nvSpPr>
        <p:spPr bwMode="auto">
          <a:xfrm>
            <a:off x="6117431" y="4093373"/>
            <a:ext cx="985838"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750"/>
              <a:t>Protects/Shape</a:t>
            </a:r>
          </a:p>
        </p:txBody>
      </p:sp>
      <p:sp>
        <p:nvSpPr>
          <p:cNvPr id="2114" name="TextBox 204"/>
          <p:cNvSpPr txBox="1">
            <a:spLocks noChangeArrowheads="1"/>
          </p:cNvSpPr>
          <p:nvPr/>
        </p:nvSpPr>
        <p:spPr bwMode="auto">
          <a:xfrm>
            <a:off x="6210300" y="3906443"/>
            <a:ext cx="985838"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sz="750"/>
          </a:p>
        </p:txBody>
      </p:sp>
      <p:sp>
        <p:nvSpPr>
          <p:cNvPr id="2115" name="TextBox 205"/>
          <p:cNvSpPr txBox="1">
            <a:spLocks noChangeArrowheads="1"/>
          </p:cNvSpPr>
          <p:nvPr/>
        </p:nvSpPr>
        <p:spPr bwMode="auto">
          <a:xfrm>
            <a:off x="4595815" y="3867152"/>
            <a:ext cx="1237060"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750" dirty="0"/>
              <a:t>Phospholipid Bilayer  </a:t>
            </a:r>
          </a:p>
        </p:txBody>
      </p:sp>
      <p:sp>
        <p:nvSpPr>
          <p:cNvPr id="2116" name="TextBox 206"/>
          <p:cNvSpPr txBox="1">
            <a:spLocks noChangeArrowheads="1"/>
          </p:cNvSpPr>
          <p:nvPr/>
        </p:nvSpPr>
        <p:spPr bwMode="auto">
          <a:xfrm>
            <a:off x="4568431" y="4117186"/>
            <a:ext cx="1237059"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750"/>
              <a:t>Protects and regulates cell  </a:t>
            </a:r>
          </a:p>
        </p:txBody>
      </p:sp>
      <p:sp>
        <p:nvSpPr>
          <p:cNvPr id="208" name="Rectangle 164"/>
          <p:cNvSpPr>
            <a:spLocks noChangeArrowheads="1"/>
          </p:cNvSpPr>
          <p:nvPr/>
        </p:nvSpPr>
        <p:spPr bwMode="auto">
          <a:xfrm>
            <a:off x="3176027" y="4348165"/>
            <a:ext cx="88106" cy="134540"/>
          </a:xfrm>
          <a:prstGeom prst="rect">
            <a:avLst/>
          </a:prstGeom>
          <a:solidFill>
            <a:schemeClr val="bg1"/>
          </a:solidFill>
          <a:ln w="9525" algn="ctr">
            <a:solidFill>
              <a:schemeClr val="tx1"/>
            </a:solidFill>
            <a:round/>
            <a:headEnd/>
            <a:tailEnd/>
          </a:ln>
        </p:spPr>
        <p:txBody>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675" dirty="0"/>
              <a:t>x</a:t>
            </a:r>
          </a:p>
        </p:txBody>
      </p:sp>
      <p:sp>
        <p:nvSpPr>
          <p:cNvPr id="3" name="Slide Number Placeholder 2"/>
          <p:cNvSpPr>
            <a:spLocks noGrp="1"/>
          </p:cNvSpPr>
          <p:nvPr>
            <p:ph type="sldNum" sz="quarter" idx="12"/>
          </p:nvPr>
        </p:nvSpPr>
        <p:spPr/>
        <p:txBody>
          <a:bodyPr/>
          <a:lstStyle/>
          <a:p>
            <a:fld id="{B0F332CD-6A89-449E-9725-3721A4B10D1C}" type="slidenum">
              <a:rPr lang="en-US" smtClean="0"/>
              <a:t>4</a:t>
            </a:fld>
            <a:endParaRPr lang="en-US"/>
          </a:p>
        </p:txBody>
      </p:sp>
    </p:spTree>
    <p:extLst>
      <p:ext uri="{BB962C8B-B14F-4D97-AF65-F5344CB8AC3E}">
        <p14:creationId xmlns:p14="http://schemas.microsoft.com/office/powerpoint/2010/main" val="10464435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TotalTime>
  <Words>358</Words>
  <Application>Microsoft Office PowerPoint</Application>
  <PresentationFormat>On-screen Show (4:3)</PresentationFormat>
  <Paragraphs>138</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Comic Sans MS</vt:lpstr>
      <vt:lpstr>Times</vt:lpstr>
      <vt:lpstr>Office Theme</vt:lpstr>
      <vt:lpstr>SC.912.L.14.2</vt:lpstr>
      <vt:lpstr>PowerPoint Presentation</vt:lpstr>
      <vt:lpstr>Extend Understanding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SC.912.L.14.2</dc:title>
  <dc:creator>Schultz Fawnia</dc:creator>
  <cp:lastModifiedBy>Schultz Fawnia</cp:lastModifiedBy>
  <cp:revision>2</cp:revision>
  <dcterms:created xsi:type="dcterms:W3CDTF">2021-01-25T21:23:06Z</dcterms:created>
  <dcterms:modified xsi:type="dcterms:W3CDTF">2021-01-25T21:29:27Z</dcterms:modified>
</cp:coreProperties>
</file>