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73"/>
  </p:notesMasterIdLst>
  <p:handoutMasterIdLst>
    <p:handoutMasterId r:id="rId74"/>
  </p:handoutMasterIdLst>
  <p:sldIdLst>
    <p:sldId id="313" r:id="rId2"/>
    <p:sldId id="300" r:id="rId3"/>
    <p:sldId id="684" r:id="rId4"/>
    <p:sldId id="629" r:id="rId5"/>
    <p:sldId id="332" r:id="rId6"/>
    <p:sldId id="685" r:id="rId7"/>
    <p:sldId id="333" r:id="rId8"/>
    <p:sldId id="484" r:id="rId9"/>
    <p:sldId id="686" r:id="rId10"/>
    <p:sldId id="655" r:id="rId11"/>
    <p:sldId id="653" r:id="rId12"/>
    <p:sldId id="341" r:id="rId13"/>
    <p:sldId id="465" r:id="rId14"/>
    <p:sldId id="634" r:id="rId15"/>
    <p:sldId id="477" r:id="rId16"/>
    <p:sldId id="635" r:id="rId17"/>
    <p:sldId id="636" r:id="rId18"/>
    <p:sldId id="637" r:id="rId19"/>
    <p:sldId id="638" r:id="rId20"/>
    <p:sldId id="639" r:id="rId21"/>
    <p:sldId id="641" r:id="rId22"/>
    <p:sldId id="640" r:id="rId23"/>
    <p:sldId id="647" r:id="rId24"/>
    <p:sldId id="644" r:id="rId25"/>
    <p:sldId id="642" r:id="rId26"/>
    <p:sldId id="386" r:id="rId27"/>
    <p:sldId id="692" r:id="rId28"/>
    <p:sldId id="702" r:id="rId29"/>
    <p:sldId id="621" r:id="rId30"/>
    <p:sldId id="699" r:id="rId31"/>
    <p:sldId id="701" r:id="rId32"/>
    <p:sldId id="660" r:id="rId33"/>
    <p:sldId id="671" r:id="rId34"/>
    <p:sldId id="695" r:id="rId35"/>
    <p:sldId id="707" r:id="rId36"/>
    <p:sldId id="649" r:id="rId37"/>
    <p:sldId id="698" r:id="rId38"/>
    <p:sldId id="650" r:id="rId39"/>
    <p:sldId id="694" r:id="rId40"/>
    <p:sldId id="651" r:id="rId41"/>
    <p:sldId id="652" r:id="rId42"/>
    <p:sldId id="346" r:id="rId43"/>
    <p:sldId id="706" r:id="rId44"/>
    <p:sldId id="669" r:id="rId45"/>
    <p:sldId id="398" r:id="rId46"/>
    <p:sldId id="423" r:id="rId47"/>
    <p:sldId id="624" r:id="rId48"/>
    <p:sldId id="704" r:id="rId49"/>
    <p:sldId id="625" r:id="rId50"/>
    <p:sldId id="682" r:id="rId51"/>
    <p:sldId id="703" r:id="rId52"/>
    <p:sldId id="705" r:id="rId53"/>
    <p:sldId id="708" r:id="rId54"/>
    <p:sldId id="301" r:id="rId55"/>
    <p:sldId id="302" r:id="rId56"/>
    <p:sldId id="303" r:id="rId57"/>
    <p:sldId id="304" r:id="rId58"/>
    <p:sldId id="305" r:id="rId59"/>
    <p:sldId id="596" r:id="rId60"/>
    <p:sldId id="306" r:id="rId61"/>
    <p:sldId id="594" r:id="rId62"/>
    <p:sldId id="307" r:id="rId63"/>
    <p:sldId id="308" r:id="rId64"/>
    <p:sldId id="309" r:id="rId65"/>
    <p:sldId id="310" r:id="rId66"/>
    <p:sldId id="312" r:id="rId67"/>
    <p:sldId id="667" r:id="rId68"/>
    <p:sldId id="314" r:id="rId69"/>
    <p:sldId id="315" r:id="rId70"/>
    <p:sldId id="668" r:id="rId71"/>
    <p:sldId id="597"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BA"/>
    <a:srgbClr val="971B2F"/>
    <a:srgbClr val="73CBF2"/>
    <a:srgbClr val="85898A"/>
    <a:srgbClr val="003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2810"/>
  </p:normalViewPr>
  <p:slideViewPr>
    <p:cSldViewPr snapToGrid="0">
      <p:cViewPr varScale="1">
        <p:scale>
          <a:sx n="117" d="100"/>
          <a:sy n="117" d="100"/>
        </p:scale>
        <p:origin x="920" y="168"/>
      </p:cViewPr>
      <p:guideLst>
        <p:guide orient="horz" pos="2060"/>
        <p:guide pos="2880"/>
      </p:guideLst>
    </p:cSldViewPr>
  </p:slideViewPr>
  <p:outlineViewPr>
    <p:cViewPr>
      <p:scale>
        <a:sx n="33" d="100"/>
        <a:sy n="33" d="100"/>
      </p:scale>
      <p:origin x="0" y="10312"/>
    </p:cViewPr>
  </p:outlineViewPr>
  <p:notesTextViewPr>
    <p:cViewPr>
      <p:scale>
        <a:sx n="100" d="100"/>
        <a:sy n="100" d="100"/>
      </p:scale>
      <p:origin x="0" y="0"/>
    </p:cViewPr>
  </p:notesTextViewPr>
  <p:sorterViewPr>
    <p:cViewPr>
      <p:scale>
        <a:sx n="56" d="100"/>
        <a:sy n="56" d="100"/>
      </p:scale>
      <p:origin x="0" y="0"/>
    </p:cViewPr>
  </p:sorterViewPr>
  <p:notesViewPr>
    <p:cSldViewPr snapToGrid="0">
      <p:cViewPr varScale="1">
        <p:scale>
          <a:sx n="92" d="100"/>
          <a:sy n="92" d="100"/>
        </p:scale>
        <p:origin x="-14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926C16C-7C81-D348-98B0-A0223C377CBE}"/>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7" name="Rectangle 3">
            <a:extLst>
              <a:ext uri="{FF2B5EF4-FFF2-40B4-BE49-F238E27FC236}">
                <a16:creationId xmlns:a16="http://schemas.microsoft.com/office/drawing/2014/main" id="{308536B8-5FC3-E54D-9F57-96BD413D53A2}"/>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8" name="Rectangle 4">
            <a:extLst>
              <a:ext uri="{FF2B5EF4-FFF2-40B4-BE49-F238E27FC236}">
                <a16:creationId xmlns:a16="http://schemas.microsoft.com/office/drawing/2014/main" id="{FA141ECC-994E-5145-BF8B-8BE0EDB3FE35}"/>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72709" name="Rectangle 5">
            <a:extLst>
              <a:ext uri="{FF2B5EF4-FFF2-40B4-BE49-F238E27FC236}">
                <a16:creationId xmlns:a16="http://schemas.microsoft.com/office/drawing/2014/main" id="{5B2944FF-090A-F64B-8492-A0E86619ADE3}"/>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fld id="{F7D4FCE4-8479-164A-98CC-90619F9889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33EC2FB-5A37-0E44-9379-1A51B5047F5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83E0995B-F044-7242-94F8-54B6390F5983}"/>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25604" name="Rectangle 4">
            <a:extLst>
              <a:ext uri="{FF2B5EF4-FFF2-40B4-BE49-F238E27FC236}">
                <a16:creationId xmlns:a16="http://schemas.microsoft.com/office/drawing/2014/main" id="{5D96D734-5DB6-4D4B-A224-9D20C0287F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E72DABE2-873D-B04C-9A1B-A2ACCBA494B5}"/>
              </a:ext>
            </a:extLst>
          </p:cNvPr>
          <p:cNvSpPr>
            <a:spLocks noGrp="1" noChangeArrowheads="1"/>
          </p:cNvSpPr>
          <p:nvPr>
            <p:ph type="body" sz="quarter" idx="3"/>
          </p:nvPr>
        </p:nvSpPr>
        <p:spPr bwMode="auto">
          <a:xfrm>
            <a:off x="381000" y="4343400"/>
            <a:ext cx="61722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475DA847-E0F2-ED4B-9661-E21147C91BA6}"/>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69639" name="Rectangle 7">
            <a:extLst>
              <a:ext uri="{FF2B5EF4-FFF2-40B4-BE49-F238E27FC236}">
                <a16:creationId xmlns:a16="http://schemas.microsoft.com/office/drawing/2014/main" id="{4788176B-4F37-754C-939E-C2F8C30FC30D}"/>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r>
              <a:rPr lang="en-US" altLang="en-US"/>
              <a:t>UO Overhead  </a:t>
            </a:r>
            <a:fld id="{B591D3D6-A134-204D-A665-CC73B8CAFE47}"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1</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b="1" dirty="0">
                <a:latin typeface="Times" pitchFamily="2" charset="0"/>
                <a:ea typeface="ＭＳ Ｐゴシック" panose="020B0600070205080204" pitchFamily="34" charset="-128"/>
              </a:rPr>
              <a:t>Advance  Organizer </a:t>
            </a:r>
          </a:p>
          <a:p>
            <a:r>
              <a:rPr lang="en-US" altLang="en-US" dirty="0">
                <a:latin typeface="Times" pitchFamily="2" charset="0"/>
                <a:ea typeface="ＭＳ Ｐゴシック" panose="020B0600070205080204" pitchFamily="34" charset="-128"/>
              </a:rPr>
              <a:t>The Unit Organizer Routine: Title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10</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0037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11</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299879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B536CA4-04CC-B142-8608-B977AC86BFB0}"/>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E2490FEC-5422-4340-BAE5-895FAED022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AB899FD-E1F1-754E-B852-B17FAAEA36D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39E05267-15F9-FE45-B60A-6BEED55849CB}" type="slidenum">
              <a:rPr lang="en-US" altLang="en-US" sz="1200" smtClean="0">
                <a:solidFill>
                  <a:schemeClr val="tx1"/>
                </a:solidFill>
                <a:latin typeface="Times" pitchFamily="2" charset="0"/>
              </a:rPr>
              <a:pPr/>
              <a:t>12</a:t>
            </a:fld>
            <a:endParaRPr lang="en-US" altLang="en-US" sz="1200">
              <a:solidFill>
                <a:schemeClr val="tx1"/>
              </a:solidFill>
              <a:latin typeface="Times"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13</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14</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34747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15</a:t>
            </a:fld>
            <a:endParaRPr lang="en-US" altLang="en-US" sz="1200">
              <a:solidFill>
                <a:schemeClr val="tx1"/>
              </a:solidFill>
              <a:latin typeface="Times"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16</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54001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17</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117473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18</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121604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19</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268047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2</a:t>
            </a:fld>
            <a:endParaRPr lang="en-US" altLang="en-US" sz="1200">
              <a:solidFill>
                <a:schemeClr val="tx1"/>
              </a:solidFill>
              <a:latin typeface="Times" pitchFamily="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20</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409028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21</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686970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22</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3072374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23</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277950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EC155E4-5633-4E45-9BAB-09BB8C72E55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DDDC367F-E953-E045-898B-30D8DD0425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5D90D13-24D4-6749-8D80-9BF47BBE78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FDABE2E-7ABC-D74D-BC55-3EEF6B845C0E}" type="slidenum">
              <a:rPr lang="en-US" altLang="en-US" sz="1200" smtClean="0">
                <a:solidFill>
                  <a:schemeClr val="tx1"/>
                </a:solidFill>
                <a:latin typeface="Times" pitchFamily="2" charset="0"/>
              </a:rPr>
              <a:pPr/>
              <a:t>24</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346836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A60DAC4-6CB6-C847-A9AF-133DB66A9FBB}"/>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AA35E862-E95B-DB4A-B013-DB86ABFC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590B52D4-1DEE-0B46-BEFF-9F506AC952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fld id="{CE9995FF-75F5-BC45-8BF9-FF0FDC40B55E}" type="slidenum">
              <a:rPr lang="en-US" altLang="en-US" sz="1200" smtClean="0">
                <a:solidFill>
                  <a:schemeClr val="tx1"/>
                </a:solidFill>
                <a:latin typeface="Times" pitchFamily="2" charset="0"/>
              </a:rPr>
              <a:pPr/>
              <a:t>25</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64197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a:extLst>
              <a:ext uri="{FF2B5EF4-FFF2-40B4-BE49-F238E27FC236}">
                <a16:creationId xmlns:a16="http://schemas.microsoft.com/office/drawing/2014/main" id="{F39543E3-03B4-C845-A2E0-4958EBFB2429}"/>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28002" name="Rectangle 7">
            <a:extLst>
              <a:ext uri="{FF2B5EF4-FFF2-40B4-BE49-F238E27FC236}">
                <a16:creationId xmlns:a16="http://schemas.microsoft.com/office/drawing/2014/main" id="{24DFD9D2-A7F3-2A4E-B832-9F0C52E8C0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EB00F07C-7DD7-5D41-BBF4-F56DCD2D4A31}" type="slidenum">
              <a:rPr lang="en-US" altLang="en-US" sz="1200" smtClean="0">
                <a:solidFill>
                  <a:schemeClr val="tx1"/>
                </a:solidFill>
                <a:latin typeface="Times" pitchFamily="2" charset="0"/>
              </a:rPr>
              <a:pPr/>
              <a:t>26</a:t>
            </a:fld>
            <a:endParaRPr lang="en-US" altLang="en-US" sz="1200">
              <a:solidFill>
                <a:schemeClr val="tx1"/>
              </a:solidFill>
              <a:latin typeface="Times" pitchFamily="2" charset="0"/>
            </a:endParaRPr>
          </a:p>
        </p:txBody>
      </p:sp>
      <p:sp>
        <p:nvSpPr>
          <p:cNvPr id="128003" name="Rectangle 2">
            <a:extLst>
              <a:ext uri="{FF2B5EF4-FFF2-40B4-BE49-F238E27FC236}">
                <a16:creationId xmlns:a16="http://schemas.microsoft.com/office/drawing/2014/main" id="{D868F1E0-02A9-9842-A5D7-5499D0661E8C}"/>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0F906AF5-8740-AD44-A9C3-8A5055B2A9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27</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444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28</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66579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29</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3010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3</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0450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a:extLst>
              <a:ext uri="{FF2B5EF4-FFF2-40B4-BE49-F238E27FC236}">
                <a16:creationId xmlns:a16="http://schemas.microsoft.com/office/drawing/2014/main" id="{3227DEDE-8F50-114B-8CA4-412F3899CB9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99330" name="Rectangle 7">
            <a:extLst>
              <a:ext uri="{FF2B5EF4-FFF2-40B4-BE49-F238E27FC236}">
                <a16:creationId xmlns:a16="http://schemas.microsoft.com/office/drawing/2014/main" id="{F6DB954F-0E88-9A49-9051-8D7FADFD72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33051DC8-D7D0-E74C-BF72-5DAF838D5ECD}" type="slidenum">
              <a:rPr lang="en-US" altLang="en-US" sz="1200" smtClean="0">
                <a:solidFill>
                  <a:schemeClr val="tx1"/>
                </a:solidFill>
                <a:latin typeface="Times" pitchFamily="2" charset="0"/>
              </a:rPr>
              <a:pPr/>
              <a:t>30</a:t>
            </a:fld>
            <a:endParaRPr lang="en-US" altLang="en-US" sz="1200">
              <a:solidFill>
                <a:schemeClr val="tx1"/>
              </a:solidFill>
              <a:latin typeface="Times" pitchFamily="2" charset="0"/>
            </a:endParaRPr>
          </a:p>
        </p:txBody>
      </p:sp>
      <p:sp>
        <p:nvSpPr>
          <p:cNvPr id="99331" name="Rectangle 2">
            <a:extLst>
              <a:ext uri="{FF2B5EF4-FFF2-40B4-BE49-F238E27FC236}">
                <a16:creationId xmlns:a16="http://schemas.microsoft.com/office/drawing/2014/main" id="{C7E34E57-8546-F047-BE9F-F60A8B7F5EE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7534E8-5EE6-3149-BB2D-0675905766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18681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a:extLst>
              <a:ext uri="{FF2B5EF4-FFF2-40B4-BE49-F238E27FC236}">
                <a16:creationId xmlns:a16="http://schemas.microsoft.com/office/drawing/2014/main" id="{844DF7D0-3677-A247-BBF4-13A549FCABC8}"/>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0050" name="Rectangle 7">
            <a:extLst>
              <a:ext uri="{FF2B5EF4-FFF2-40B4-BE49-F238E27FC236}">
                <a16:creationId xmlns:a16="http://schemas.microsoft.com/office/drawing/2014/main" id="{1F61D65F-1483-834D-A35C-92E847659EF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416384-DB8E-2947-82E7-AACFB11CE2C1}" type="slidenum">
              <a:rPr lang="en-US" altLang="en-US" sz="1200" smtClean="0">
                <a:solidFill>
                  <a:schemeClr val="tx1"/>
                </a:solidFill>
                <a:latin typeface="Times" pitchFamily="2" charset="0"/>
              </a:rPr>
              <a:pPr/>
              <a:t>32</a:t>
            </a:fld>
            <a:endParaRPr lang="en-US" altLang="en-US" sz="1200">
              <a:solidFill>
                <a:schemeClr val="tx1"/>
              </a:solidFill>
              <a:latin typeface="Times" pitchFamily="2" charset="0"/>
            </a:endParaRPr>
          </a:p>
        </p:txBody>
      </p:sp>
      <p:sp>
        <p:nvSpPr>
          <p:cNvPr id="130051" name="Rectangle 2">
            <a:extLst>
              <a:ext uri="{FF2B5EF4-FFF2-40B4-BE49-F238E27FC236}">
                <a16:creationId xmlns:a16="http://schemas.microsoft.com/office/drawing/2014/main" id="{2B8EDAF7-8859-FE45-ACC9-430013D379E9}"/>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7524B2B-0CCA-BE44-91BD-E1341B7E95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215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33</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93683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34</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65031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35</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03784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36</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0098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37</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07911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38</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59578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39</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87038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40</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1419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a:extLst>
              <a:ext uri="{FF2B5EF4-FFF2-40B4-BE49-F238E27FC236}">
                <a16:creationId xmlns:a16="http://schemas.microsoft.com/office/drawing/2014/main" id="{DDEFF011-89A5-AE45-89D1-B5B75AF919C6}"/>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30722" name="Rectangle 7">
            <a:extLst>
              <a:ext uri="{FF2B5EF4-FFF2-40B4-BE49-F238E27FC236}">
                <a16:creationId xmlns:a16="http://schemas.microsoft.com/office/drawing/2014/main" id="{2CE7D78B-55A5-D24E-9B8E-1B17DA75EA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CDAECC00-590D-2549-8ACE-952F81305D5E}" type="slidenum">
              <a:rPr lang="en-US" altLang="en-US" sz="1200" smtClean="0">
                <a:solidFill>
                  <a:schemeClr val="tx1"/>
                </a:solidFill>
                <a:latin typeface="Times" pitchFamily="2" charset="0"/>
              </a:rPr>
              <a:pPr/>
              <a:t>4</a:t>
            </a:fld>
            <a:endParaRPr lang="en-US" altLang="en-US" sz="1200">
              <a:solidFill>
                <a:schemeClr val="tx1"/>
              </a:solidFill>
              <a:latin typeface="Times" pitchFamily="2" charset="0"/>
            </a:endParaRPr>
          </a:p>
        </p:txBody>
      </p:sp>
      <p:sp>
        <p:nvSpPr>
          <p:cNvPr id="30723" name="Rectangle 2">
            <a:extLst>
              <a:ext uri="{FF2B5EF4-FFF2-40B4-BE49-F238E27FC236}">
                <a16:creationId xmlns:a16="http://schemas.microsoft.com/office/drawing/2014/main" id="{6EA6CE9C-A450-6A4E-A38E-B46B8D209D3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B050CE2-EA13-3842-B422-4EEBB381A67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5373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a:extLst>
              <a:ext uri="{FF2B5EF4-FFF2-40B4-BE49-F238E27FC236}">
                <a16:creationId xmlns:a16="http://schemas.microsoft.com/office/drawing/2014/main" id="{2A04F99D-0C47-7B41-8B6F-534C106E5F3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32098" name="Rectangle 7">
            <a:extLst>
              <a:ext uri="{FF2B5EF4-FFF2-40B4-BE49-F238E27FC236}">
                <a16:creationId xmlns:a16="http://schemas.microsoft.com/office/drawing/2014/main" id="{040D98DA-B8B2-DC41-9D0C-A45DB37F3B0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2DC1BA-0949-014E-B638-80F1FC74D278}" type="slidenum">
              <a:rPr lang="en-US" altLang="en-US" sz="1200" smtClean="0">
                <a:solidFill>
                  <a:schemeClr val="tx1"/>
                </a:solidFill>
                <a:latin typeface="Times" pitchFamily="2" charset="0"/>
              </a:rPr>
              <a:pPr/>
              <a:t>41</a:t>
            </a:fld>
            <a:endParaRPr lang="en-US" altLang="en-US" sz="1200">
              <a:solidFill>
                <a:schemeClr val="tx1"/>
              </a:solidFill>
              <a:latin typeface="Times" pitchFamily="2" charset="0"/>
            </a:endParaRPr>
          </a:p>
        </p:txBody>
      </p:sp>
      <p:sp>
        <p:nvSpPr>
          <p:cNvPr id="132099" name="Rectangle 2">
            <a:extLst>
              <a:ext uri="{FF2B5EF4-FFF2-40B4-BE49-F238E27FC236}">
                <a16:creationId xmlns:a16="http://schemas.microsoft.com/office/drawing/2014/main" id="{42575E0F-D3B9-574F-9631-179314FEA6A3}"/>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B11738F7-78B6-A848-B73E-BFB6CA793C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6347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a:extLst>
              <a:ext uri="{FF2B5EF4-FFF2-40B4-BE49-F238E27FC236}">
                <a16:creationId xmlns:a16="http://schemas.microsoft.com/office/drawing/2014/main" id="{D4A2B089-E3B2-5F41-A597-8107E2690160}"/>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01378" name="Rectangle 7">
            <a:extLst>
              <a:ext uri="{FF2B5EF4-FFF2-40B4-BE49-F238E27FC236}">
                <a16:creationId xmlns:a16="http://schemas.microsoft.com/office/drawing/2014/main" id="{A62B37A9-9A36-8948-98A3-8BCB063C051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4B415BC1-9324-834A-87E9-33D423F2C875}" type="slidenum">
              <a:rPr lang="en-US" altLang="en-US" sz="1200" smtClean="0">
                <a:solidFill>
                  <a:schemeClr val="tx1"/>
                </a:solidFill>
                <a:latin typeface="Times" pitchFamily="2" charset="0"/>
              </a:rPr>
              <a:pPr/>
              <a:t>42</a:t>
            </a:fld>
            <a:endParaRPr lang="en-US" altLang="en-US" sz="1200">
              <a:solidFill>
                <a:schemeClr val="tx1"/>
              </a:solidFill>
              <a:latin typeface="Times" pitchFamily="2" charset="0"/>
            </a:endParaRPr>
          </a:p>
        </p:txBody>
      </p:sp>
      <p:sp>
        <p:nvSpPr>
          <p:cNvPr id="101379" name="Rectangle 2">
            <a:extLst>
              <a:ext uri="{FF2B5EF4-FFF2-40B4-BE49-F238E27FC236}">
                <a16:creationId xmlns:a16="http://schemas.microsoft.com/office/drawing/2014/main" id="{D92C70DD-1E3B-B646-8AA4-7F17619CA3A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A4F8A04F-B549-4A4D-94B1-371690233F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43</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28894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44</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80682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6">
            <a:extLst>
              <a:ext uri="{FF2B5EF4-FFF2-40B4-BE49-F238E27FC236}">
                <a16:creationId xmlns:a16="http://schemas.microsoft.com/office/drawing/2014/main" id="{95565F32-6D69-FB44-BB49-01D75945584C}"/>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58722" name="Rectangle 7">
            <a:extLst>
              <a:ext uri="{FF2B5EF4-FFF2-40B4-BE49-F238E27FC236}">
                <a16:creationId xmlns:a16="http://schemas.microsoft.com/office/drawing/2014/main" id="{E998D9DC-CE31-7549-91C7-97EE342646F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CAEDCB76-2BD0-A743-9DF1-B700B7AA3A4A}" type="slidenum">
              <a:rPr lang="en-US" altLang="en-US" sz="1200" smtClean="0">
                <a:solidFill>
                  <a:schemeClr val="tx1"/>
                </a:solidFill>
                <a:latin typeface="Times" pitchFamily="2" charset="0"/>
              </a:rPr>
              <a:pPr/>
              <a:t>45</a:t>
            </a:fld>
            <a:endParaRPr lang="en-US" altLang="en-US" sz="1200">
              <a:solidFill>
                <a:schemeClr val="tx1"/>
              </a:solidFill>
              <a:latin typeface="Times" pitchFamily="2" charset="0"/>
            </a:endParaRPr>
          </a:p>
        </p:txBody>
      </p:sp>
      <p:sp>
        <p:nvSpPr>
          <p:cNvPr id="158723" name="Rectangle 2">
            <a:extLst>
              <a:ext uri="{FF2B5EF4-FFF2-40B4-BE49-F238E27FC236}">
                <a16:creationId xmlns:a16="http://schemas.microsoft.com/office/drawing/2014/main" id="{4B1EFA42-5EF5-384C-8660-D16F3CF1FA6F}"/>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2C2A905B-2DC7-F84F-A6AE-1F96B3C67C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6">
            <a:extLst>
              <a:ext uri="{FF2B5EF4-FFF2-40B4-BE49-F238E27FC236}">
                <a16:creationId xmlns:a16="http://schemas.microsoft.com/office/drawing/2014/main" id="{CEF21B44-B6C3-6F4D-9EC5-C952634E4306}"/>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79202" name="Rectangle 7">
            <a:extLst>
              <a:ext uri="{FF2B5EF4-FFF2-40B4-BE49-F238E27FC236}">
                <a16:creationId xmlns:a16="http://schemas.microsoft.com/office/drawing/2014/main" id="{64F46FB2-6D95-D445-BC43-2DA037AB43B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3C8C288-19EA-9E44-B980-A9A23D8FFCB3}" type="slidenum">
              <a:rPr lang="en-US" altLang="en-US" sz="1200" smtClean="0">
                <a:solidFill>
                  <a:schemeClr val="tx1"/>
                </a:solidFill>
                <a:latin typeface="Times" pitchFamily="2" charset="0"/>
              </a:rPr>
              <a:pPr/>
              <a:t>46</a:t>
            </a:fld>
            <a:endParaRPr lang="en-US" altLang="en-US" sz="1200">
              <a:solidFill>
                <a:schemeClr val="tx1"/>
              </a:solidFill>
              <a:latin typeface="Times" pitchFamily="2" charset="0"/>
            </a:endParaRPr>
          </a:p>
        </p:txBody>
      </p:sp>
      <p:sp>
        <p:nvSpPr>
          <p:cNvPr id="179203" name="Rectangle 2">
            <a:extLst>
              <a:ext uri="{FF2B5EF4-FFF2-40B4-BE49-F238E27FC236}">
                <a16:creationId xmlns:a16="http://schemas.microsoft.com/office/drawing/2014/main" id="{A869E72D-0965-2A42-B124-37C4D57DC8A2}"/>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D6FCA604-97F3-C049-AAD6-FCC11B526B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47</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17206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48</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389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49</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25488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50</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716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a:extLst>
              <a:ext uri="{FF2B5EF4-FFF2-40B4-BE49-F238E27FC236}">
                <a16:creationId xmlns:a16="http://schemas.microsoft.com/office/drawing/2014/main" id="{609A6833-A6E7-E040-A7E1-C344A2B5480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0962" name="Rectangle 7">
            <a:extLst>
              <a:ext uri="{FF2B5EF4-FFF2-40B4-BE49-F238E27FC236}">
                <a16:creationId xmlns:a16="http://schemas.microsoft.com/office/drawing/2014/main" id="{411C70D1-0CD2-5B4E-8145-09F22DC2518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B98541-5FCE-954C-9D50-29B38DFE54E9}" type="slidenum">
              <a:rPr lang="en-US" altLang="en-US" sz="1200" smtClean="0">
                <a:solidFill>
                  <a:schemeClr val="tx1"/>
                </a:solidFill>
                <a:latin typeface="Times" pitchFamily="2" charset="0"/>
              </a:rPr>
              <a:pPr/>
              <a:t>5</a:t>
            </a:fld>
            <a:endParaRPr lang="en-US" altLang="en-US" sz="1200">
              <a:solidFill>
                <a:schemeClr val="tx1"/>
              </a:solidFill>
              <a:latin typeface="Times" pitchFamily="2" charset="0"/>
            </a:endParaRPr>
          </a:p>
        </p:txBody>
      </p:sp>
      <p:sp>
        <p:nvSpPr>
          <p:cNvPr id="40963" name="Rectangle 2">
            <a:extLst>
              <a:ext uri="{FF2B5EF4-FFF2-40B4-BE49-F238E27FC236}">
                <a16:creationId xmlns:a16="http://schemas.microsoft.com/office/drawing/2014/main" id="{AEA4C44A-BEB5-6E45-BFF5-C0F0F828EB1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86BC56-2A46-F543-B838-7CF618F089B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51</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80534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52</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63202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a:extLst>
              <a:ext uri="{FF2B5EF4-FFF2-40B4-BE49-F238E27FC236}">
                <a16:creationId xmlns:a16="http://schemas.microsoft.com/office/drawing/2014/main" id="{A348EA17-8DA8-C34C-AFF1-A071A39313CA}"/>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74754" name="Rectangle 7">
            <a:extLst>
              <a:ext uri="{FF2B5EF4-FFF2-40B4-BE49-F238E27FC236}">
                <a16:creationId xmlns:a16="http://schemas.microsoft.com/office/drawing/2014/main" id="{4262C847-49C5-2C44-80C4-FB24275793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BC4C4E66-B8D2-5C42-9814-08FDDFA98146}" type="slidenum">
              <a:rPr lang="en-US" altLang="en-US" sz="1200" smtClean="0">
                <a:solidFill>
                  <a:schemeClr val="tx1"/>
                </a:solidFill>
                <a:latin typeface="Times" pitchFamily="2" charset="0"/>
              </a:rPr>
              <a:pPr/>
              <a:t>53</a:t>
            </a:fld>
            <a:endParaRPr lang="en-US" altLang="en-US" sz="1200">
              <a:solidFill>
                <a:schemeClr val="tx1"/>
              </a:solidFill>
              <a:latin typeface="Times" pitchFamily="2" charset="0"/>
            </a:endParaRPr>
          </a:p>
        </p:txBody>
      </p:sp>
      <p:sp>
        <p:nvSpPr>
          <p:cNvPr id="74755" name="Rectangle 2">
            <a:extLst>
              <a:ext uri="{FF2B5EF4-FFF2-40B4-BE49-F238E27FC236}">
                <a16:creationId xmlns:a16="http://schemas.microsoft.com/office/drawing/2014/main" id="{49237D17-80E8-6D4F-83BB-707A9C0F279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74DF8B2-DCF1-314F-9264-3B1AD713B0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18782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663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489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402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975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87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384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44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a:extLst>
              <a:ext uri="{FF2B5EF4-FFF2-40B4-BE49-F238E27FC236}">
                <a16:creationId xmlns:a16="http://schemas.microsoft.com/office/drawing/2014/main" id="{609A6833-A6E7-E040-A7E1-C344A2B5480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0962" name="Rectangle 7">
            <a:extLst>
              <a:ext uri="{FF2B5EF4-FFF2-40B4-BE49-F238E27FC236}">
                <a16:creationId xmlns:a16="http://schemas.microsoft.com/office/drawing/2014/main" id="{411C70D1-0CD2-5B4E-8145-09F22DC2518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7B98541-5FCE-954C-9D50-29B38DFE54E9}" type="slidenum">
              <a:rPr lang="en-US" altLang="en-US" sz="1200" smtClean="0">
                <a:solidFill>
                  <a:schemeClr val="tx1"/>
                </a:solidFill>
                <a:latin typeface="Times" pitchFamily="2" charset="0"/>
              </a:rPr>
              <a:pPr/>
              <a:t>6</a:t>
            </a:fld>
            <a:endParaRPr lang="en-US" altLang="en-US" sz="1200">
              <a:solidFill>
                <a:schemeClr val="tx1"/>
              </a:solidFill>
              <a:latin typeface="Times" pitchFamily="2" charset="0"/>
            </a:endParaRPr>
          </a:p>
        </p:txBody>
      </p:sp>
      <p:sp>
        <p:nvSpPr>
          <p:cNvPr id="40963" name="Rectangle 2">
            <a:extLst>
              <a:ext uri="{FF2B5EF4-FFF2-40B4-BE49-F238E27FC236}">
                <a16:creationId xmlns:a16="http://schemas.microsoft.com/office/drawing/2014/main" id="{AEA4C44A-BEB5-6E45-BFF5-C0F0F828EB1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86BC56-2A46-F543-B838-7CF618F089B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813521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013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75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3403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827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548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82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69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4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7</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8</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19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9</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06620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2">
            <a:extLst>
              <a:ext uri="{FF2B5EF4-FFF2-40B4-BE49-F238E27FC236}">
                <a16:creationId xmlns:a16="http://schemas.microsoft.com/office/drawing/2014/main" id="{826ACC36-AEC9-1D49-BCD4-7C43631D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33">
            <a:extLst>
              <a:ext uri="{FF2B5EF4-FFF2-40B4-BE49-F238E27FC236}">
                <a16:creationId xmlns:a16="http://schemas.microsoft.com/office/drawing/2014/main" id="{A6094F8F-FA9E-1A46-92B8-4E17449A0DEE}"/>
              </a:ext>
            </a:extLst>
          </p:cNvPr>
          <p:cNvSpPr>
            <a:spLocks noChangeShapeType="1"/>
          </p:cNvSpPr>
          <p:nvPr/>
        </p:nvSpPr>
        <p:spPr bwMode="auto">
          <a:xfrm>
            <a:off x="3200400" y="762000"/>
            <a:ext cx="0" cy="21336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034">
            <a:extLst>
              <a:ext uri="{FF2B5EF4-FFF2-40B4-BE49-F238E27FC236}">
                <a16:creationId xmlns:a16="http://schemas.microsoft.com/office/drawing/2014/main" id="{9A9D883B-EADD-1441-AD10-F74851EAA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6" descr="sim_2color_sig">
            <a:extLst>
              <a:ext uri="{FF2B5EF4-FFF2-40B4-BE49-F238E27FC236}">
                <a16:creationId xmlns:a16="http://schemas.microsoft.com/office/drawing/2014/main" id="{02F6E8C1-C382-5944-90C7-7AD384EA65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3429000" y="1046163"/>
            <a:ext cx="5410200" cy="1600200"/>
          </a:xfrm>
        </p:spPr>
        <p:txBody>
          <a:bodyPr anchor="ctr"/>
          <a:lstStyle>
            <a:lvl1pPr algn="l">
              <a:defRPr sz="2800" b="1"/>
            </a:lvl1pPr>
          </a:lstStyle>
          <a:p>
            <a:r>
              <a:rPr lang="en-US"/>
              <a:t>Click to edit Master title style</a:t>
            </a:r>
          </a:p>
        </p:txBody>
      </p:sp>
      <p:sp>
        <p:nvSpPr>
          <p:cNvPr id="297987" name="Rectangle 1027"/>
          <p:cNvSpPr>
            <a:spLocks noGrp="1" noChangeArrowheads="1"/>
          </p:cNvSpPr>
          <p:nvPr>
            <p:ph type="subTitle" idx="1"/>
          </p:nvPr>
        </p:nvSpPr>
        <p:spPr>
          <a:xfrm>
            <a:off x="3429000" y="3124200"/>
            <a:ext cx="5105400" cy="2895600"/>
          </a:xfrm>
        </p:spPr>
        <p:txBody>
          <a:bodyPr/>
          <a:lstStyle>
            <a:lvl1pPr marL="0" indent="0">
              <a:buFontTx/>
              <a:buNone/>
              <a:defRPr sz="1700"/>
            </a:lvl1pPr>
          </a:lstStyle>
          <a:p>
            <a:r>
              <a:rPr lang="en-US"/>
              <a:t>Click to edit Master subtitle style</a:t>
            </a:r>
          </a:p>
        </p:txBody>
      </p:sp>
      <p:sp>
        <p:nvSpPr>
          <p:cNvPr id="8" name="Rectangle 1028">
            <a:extLst>
              <a:ext uri="{FF2B5EF4-FFF2-40B4-BE49-F238E27FC236}">
                <a16:creationId xmlns:a16="http://schemas.microsoft.com/office/drawing/2014/main" id="{4BEC4B47-11C5-D740-B206-44D211C86C1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defRPr>
            </a:lvl1pPr>
          </a:lstStyle>
          <a:p>
            <a:pPr>
              <a:defRPr/>
            </a:pPr>
            <a:endParaRPr lang="en-US"/>
          </a:p>
        </p:txBody>
      </p:sp>
      <p:sp>
        <p:nvSpPr>
          <p:cNvPr id="9" name="Rectangle 1029">
            <a:extLst>
              <a:ext uri="{FF2B5EF4-FFF2-40B4-BE49-F238E27FC236}">
                <a16:creationId xmlns:a16="http://schemas.microsoft.com/office/drawing/2014/main" id="{8C94467E-1A9A-BA4A-BB3C-28F7E34B9266}"/>
              </a:ext>
            </a:extLst>
          </p:cNvPr>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pPr>
              <a:defRPr/>
            </a:pPr>
            <a:r>
              <a:rPr lang="en-US"/>
              <a:t>University of Kansas Center for Research on Learning  2019</a:t>
            </a:r>
          </a:p>
        </p:txBody>
      </p:sp>
      <p:sp>
        <p:nvSpPr>
          <p:cNvPr id="10" name="Rectangle 1030">
            <a:extLst>
              <a:ext uri="{FF2B5EF4-FFF2-40B4-BE49-F238E27FC236}">
                <a16:creationId xmlns:a16="http://schemas.microsoft.com/office/drawing/2014/main" id="{BBFE0B7A-9BB5-5545-ADB0-230512206664}"/>
              </a:ext>
            </a:extLst>
          </p:cNvPr>
          <p:cNvSpPr>
            <a:spLocks noGrp="1" noChangeArrowheads="1"/>
          </p:cNvSpPr>
          <p:nvPr>
            <p:ph type="sldNum" sz="quarter" idx="12"/>
          </p:nvPr>
        </p:nvSpPr>
        <p:spPr>
          <a:xfrm>
            <a:off x="6553200" y="6248400"/>
            <a:ext cx="1905000" cy="457200"/>
          </a:xfrm>
        </p:spPr>
        <p:txBody>
          <a:bodyPr/>
          <a:lstStyle>
            <a:lvl1pPr algn="r">
              <a:defRPr sz="1400">
                <a:solidFill>
                  <a:schemeClr val="tx1"/>
                </a:solidFill>
              </a:defRPr>
            </a:lvl1pPr>
          </a:lstStyle>
          <a:p>
            <a:pPr>
              <a:defRPr/>
            </a:pPr>
            <a:fld id="{2392A6A9-0B93-A741-9520-0A47F07A8EFA}" type="slidenum">
              <a:rPr lang="en-US" altLang="en-US"/>
              <a:pPr>
                <a:defRPr/>
              </a:pPr>
              <a:t>‹#›</a:t>
            </a:fld>
            <a:endParaRPr lang="en-US" altLang="en-US"/>
          </a:p>
        </p:txBody>
      </p:sp>
    </p:spTree>
    <p:extLst>
      <p:ext uri="{BB962C8B-B14F-4D97-AF65-F5344CB8AC3E}">
        <p14:creationId xmlns:p14="http://schemas.microsoft.com/office/powerpoint/2010/main" val="338312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0B8DA9A-8E70-7C46-B551-B83DA870088F}"/>
              </a:ext>
            </a:extLst>
          </p:cNvPr>
          <p:cNvSpPr>
            <a:spLocks noGrp="1" noChangeArrowheads="1"/>
          </p:cNvSpPr>
          <p:nvPr>
            <p:ph type="sldNum" sz="quarter" idx="10"/>
          </p:nvPr>
        </p:nvSpPr>
        <p:spPr>
          <a:ln/>
        </p:spPr>
        <p:txBody>
          <a:bodyPr/>
          <a:lstStyle>
            <a:lvl1pPr>
              <a:defRPr/>
            </a:lvl1pPr>
          </a:lstStyle>
          <a:p>
            <a:pPr>
              <a:defRPr/>
            </a:pPr>
            <a:fld id="{B2A450F7-0D91-9742-8BDC-D1EAF698C132}" type="slidenum">
              <a:rPr lang="en-US" altLang="en-US"/>
              <a:pPr>
                <a:defRPr/>
              </a:pPr>
              <a:t>‹#›</a:t>
            </a:fld>
            <a:endParaRPr lang="en-US" altLang="en-US"/>
          </a:p>
        </p:txBody>
      </p:sp>
      <p:sp>
        <p:nvSpPr>
          <p:cNvPr id="5" name="Rectangle 9">
            <a:extLst>
              <a:ext uri="{FF2B5EF4-FFF2-40B4-BE49-F238E27FC236}">
                <a16:creationId xmlns:a16="http://schemas.microsoft.com/office/drawing/2014/main" id="{8368BAF3-9272-2040-8FBA-DE0F5E688A16}"/>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13966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E1487ED-B3A4-B043-8D45-91A1A4EE25E3}"/>
              </a:ext>
            </a:extLst>
          </p:cNvPr>
          <p:cNvSpPr>
            <a:spLocks noGrp="1" noChangeArrowheads="1"/>
          </p:cNvSpPr>
          <p:nvPr>
            <p:ph type="sldNum" sz="quarter" idx="10"/>
          </p:nvPr>
        </p:nvSpPr>
        <p:spPr>
          <a:ln/>
        </p:spPr>
        <p:txBody>
          <a:bodyPr/>
          <a:lstStyle>
            <a:lvl1pPr>
              <a:defRPr/>
            </a:lvl1pPr>
          </a:lstStyle>
          <a:p>
            <a:pPr>
              <a:defRPr/>
            </a:pPr>
            <a:fld id="{EFE48505-FA04-4143-8BD5-B8E839839D50}" type="slidenum">
              <a:rPr lang="en-US" altLang="en-US"/>
              <a:pPr>
                <a:defRPr/>
              </a:pPr>
              <a:t>‹#›</a:t>
            </a:fld>
            <a:endParaRPr lang="en-US" altLang="en-US"/>
          </a:p>
        </p:txBody>
      </p:sp>
      <p:sp>
        <p:nvSpPr>
          <p:cNvPr id="5" name="Rectangle 9">
            <a:extLst>
              <a:ext uri="{FF2B5EF4-FFF2-40B4-BE49-F238E27FC236}">
                <a16:creationId xmlns:a16="http://schemas.microsoft.com/office/drawing/2014/main" id="{D9BDCA57-8ADB-684E-A345-01D3B49B65F8}"/>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10528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4F659AA-457D-EF43-BFFA-C21CAE236837}"/>
              </a:ext>
            </a:extLst>
          </p:cNvPr>
          <p:cNvSpPr>
            <a:spLocks noGrp="1" noChangeArrowheads="1"/>
          </p:cNvSpPr>
          <p:nvPr>
            <p:ph type="sldNum" sz="quarter" idx="10"/>
          </p:nvPr>
        </p:nvSpPr>
        <p:spPr>
          <a:ln/>
        </p:spPr>
        <p:txBody>
          <a:bodyPr/>
          <a:lstStyle>
            <a:lvl1pPr>
              <a:defRPr/>
            </a:lvl1pPr>
          </a:lstStyle>
          <a:p>
            <a:pPr>
              <a:defRPr/>
            </a:pPr>
            <a:fld id="{17098659-408A-F140-A3A9-DBA57AC6AD73}" type="slidenum">
              <a:rPr lang="en-US" altLang="en-US"/>
              <a:pPr>
                <a:defRPr/>
              </a:pPr>
              <a:t>‹#›</a:t>
            </a:fld>
            <a:endParaRPr lang="en-US" altLang="en-US"/>
          </a:p>
        </p:txBody>
      </p:sp>
      <p:sp>
        <p:nvSpPr>
          <p:cNvPr id="5" name="Rectangle 9">
            <a:extLst>
              <a:ext uri="{FF2B5EF4-FFF2-40B4-BE49-F238E27FC236}">
                <a16:creationId xmlns:a16="http://schemas.microsoft.com/office/drawing/2014/main" id="{7A0626BF-8410-FB49-93E0-7FCA99480FBB}"/>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28699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89E56DB7-9D02-1844-9C72-C706FB5ECF3B}"/>
              </a:ext>
            </a:extLst>
          </p:cNvPr>
          <p:cNvSpPr>
            <a:spLocks noGrp="1" noChangeArrowheads="1"/>
          </p:cNvSpPr>
          <p:nvPr>
            <p:ph type="sldNum" sz="quarter" idx="10"/>
          </p:nvPr>
        </p:nvSpPr>
        <p:spPr>
          <a:ln/>
        </p:spPr>
        <p:txBody>
          <a:bodyPr/>
          <a:lstStyle>
            <a:lvl1pPr>
              <a:defRPr/>
            </a:lvl1pPr>
          </a:lstStyle>
          <a:p>
            <a:pPr>
              <a:defRPr/>
            </a:pPr>
            <a:fld id="{F119F4FA-B9C1-7641-AB47-64E318AC8D78}" type="slidenum">
              <a:rPr lang="en-US" altLang="en-US"/>
              <a:pPr>
                <a:defRPr/>
              </a:pPr>
              <a:t>‹#›</a:t>
            </a:fld>
            <a:endParaRPr lang="en-US" altLang="en-US"/>
          </a:p>
        </p:txBody>
      </p:sp>
      <p:sp>
        <p:nvSpPr>
          <p:cNvPr id="5" name="Rectangle 9">
            <a:extLst>
              <a:ext uri="{FF2B5EF4-FFF2-40B4-BE49-F238E27FC236}">
                <a16:creationId xmlns:a16="http://schemas.microsoft.com/office/drawing/2014/main" id="{06262126-5D4B-C742-A154-D65A6EB420BA}"/>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81649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12E0437-59F8-1C40-9B58-12CBEABCA9FC}"/>
              </a:ext>
            </a:extLst>
          </p:cNvPr>
          <p:cNvSpPr>
            <a:spLocks noGrp="1" noChangeArrowheads="1"/>
          </p:cNvSpPr>
          <p:nvPr>
            <p:ph type="sldNum" sz="quarter" idx="10"/>
          </p:nvPr>
        </p:nvSpPr>
        <p:spPr>
          <a:ln/>
        </p:spPr>
        <p:txBody>
          <a:bodyPr/>
          <a:lstStyle>
            <a:lvl1pPr>
              <a:defRPr/>
            </a:lvl1pPr>
          </a:lstStyle>
          <a:p>
            <a:pPr>
              <a:defRPr/>
            </a:pPr>
            <a:fld id="{27D94FED-3932-5C4D-99DE-67B68050B5B9}" type="slidenum">
              <a:rPr lang="en-US" altLang="en-US"/>
              <a:pPr>
                <a:defRPr/>
              </a:pPr>
              <a:t>‹#›</a:t>
            </a:fld>
            <a:endParaRPr lang="en-US" altLang="en-US"/>
          </a:p>
        </p:txBody>
      </p:sp>
      <p:sp>
        <p:nvSpPr>
          <p:cNvPr id="6" name="Rectangle 9">
            <a:extLst>
              <a:ext uri="{FF2B5EF4-FFF2-40B4-BE49-F238E27FC236}">
                <a16:creationId xmlns:a16="http://schemas.microsoft.com/office/drawing/2014/main" id="{94BF3300-CBDC-7243-BABF-DDC71383A785}"/>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63454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403C3778-398A-BD49-B761-5E3C78882068}"/>
              </a:ext>
            </a:extLst>
          </p:cNvPr>
          <p:cNvSpPr>
            <a:spLocks noGrp="1" noChangeArrowheads="1"/>
          </p:cNvSpPr>
          <p:nvPr>
            <p:ph type="sldNum" sz="quarter" idx="10"/>
          </p:nvPr>
        </p:nvSpPr>
        <p:spPr>
          <a:ln/>
        </p:spPr>
        <p:txBody>
          <a:bodyPr/>
          <a:lstStyle>
            <a:lvl1pPr>
              <a:defRPr/>
            </a:lvl1pPr>
          </a:lstStyle>
          <a:p>
            <a:pPr>
              <a:defRPr/>
            </a:pPr>
            <a:fld id="{98E24AAE-BB15-EA4F-9FED-BC93D35E2882}" type="slidenum">
              <a:rPr lang="en-US" altLang="en-US"/>
              <a:pPr>
                <a:defRPr/>
              </a:pPr>
              <a:t>‹#›</a:t>
            </a:fld>
            <a:endParaRPr lang="en-US" altLang="en-US"/>
          </a:p>
        </p:txBody>
      </p:sp>
      <p:sp>
        <p:nvSpPr>
          <p:cNvPr id="8" name="Rectangle 9">
            <a:extLst>
              <a:ext uri="{FF2B5EF4-FFF2-40B4-BE49-F238E27FC236}">
                <a16:creationId xmlns:a16="http://schemas.microsoft.com/office/drawing/2014/main" id="{C960BB26-6976-E245-99B3-803CAED279B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88799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E83D7D5A-9180-7F48-A7F6-7E6718B34E87}"/>
              </a:ext>
            </a:extLst>
          </p:cNvPr>
          <p:cNvSpPr>
            <a:spLocks noGrp="1" noChangeArrowheads="1"/>
          </p:cNvSpPr>
          <p:nvPr>
            <p:ph type="sldNum" sz="quarter" idx="10"/>
          </p:nvPr>
        </p:nvSpPr>
        <p:spPr>
          <a:ln/>
        </p:spPr>
        <p:txBody>
          <a:bodyPr/>
          <a:lstStyle>
            <a:lvl1pPr>
              <a:defRPr/>
            </a:lvl1pPr>
          </a:lstStyle>
          <a:p>
            <a:pPr>
              <a:defRPr/>
            </a:pPr>
            <a:fld id="{480E5113-45F0-0C4E-88EA-04DEF61AA53A}" type="slidenum">
              <a:rPr lang="en-US" altLang="en-US"/>
              <a:pPr>
                <a:defRPr/>
              </a:pPr>
              <a:t>‹#›</a:t>
            </a:fld>
            <a:endParaRPr lang="en-US" altLang="en-US"/>
          </a:p>
        </p:txBody>
      </p:sp>
      <p:sp>
        <p:nvSpPr>
          <p:cNvPr id="4" name="Rectangle 9">
            <a:extLst>
              <a:ext uri="{FF2B5EF4-FFF2-40B4-BE49-F238E27FC236}">
                <a16:creationId xmlns:a16="http://schemas.microsoft.com/office/drawing/2014/main" id="{5FE860AB-7DE7-A446-9B56-BFE0696F3F4F}"/>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5787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09AED74-CA49-614D-BFB5-03D4CD224680}"/>
              </a:ext>
            </a:extLst>
          </p:cNvPr>
          <p:cNvSpPr>
            <a:spLocks noGrp="1" noChangeArrowheads="1"/>
          </p:cNvSpPr>
          <p:nvPr>
            <p:ph type="sldNum" sz="quarter" idx="10"/>
          </p:nvPr>
        </p:nvSpPr>
        <p:spPr>
          <a:ln/>
        </p:spPr>
        <p:txBody>
          <a:bodyPr/>
          <a:lstStyle>
            <a:lvl1pPr>
              <a:defRPr/>
            </a:lvl1pPr>
          </a:lstStyle>
          <a:p>
            <a:pPr>
              <a:defRPr/>
            </a:pPr>
            <a:fld id="{21AB840A-EDDD-2947-B8AE-4053FA30B882}" type="slidenum">
              <a:rPr lang="en-US" altLang="en-US"/>
              <a:pPr>
                <a:defRPr/>
              </a:pPr>
              <a:t>‹#›</a:t>
            </a:fld>
            <a:endParaRPr lang="en-US" altLang="en-US"/>
          </a:p>
        </p:txBody>
      </p:sp>
      <p:sp>
        <p:nvSpPr>
          <p:cNvPr id="3" name="Rectangle 9">
            <a:extLst>
              <a:ext uri="{FF2B5EF4-FFF2-40B4-BE49-F238E27FC236}">
                <a16:creationId xmlns:a16="http://schemas.microsoft.com/office/drawing/2014/main" id="{8C01F709-2C90-C64E-8BEF-19A8DB0E2E8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3445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0DE74EF-B0A1-D14E-A3CC-1F6547882646}"/>
              </a:ext>
            </a:extLst>
          </p:cNvPr>
          <p:cNvSpPr>
            <a:spLocks noGrp="1" noChangeArrowheads="1"/>
          </p:cNvSpPr>
          <p:nvPr>
            <p:ph type="sldNum" sz="quarter" idx="10"/>
          </p:nvPr>
        </p:nvSpPr>
        <p:spPr>
          <a:ln/>
        </p:spPr>
        <p:txBody>
          <a:bodyPr/>
          <a:lstStyle>
            <a:lvl1pPr>
              <a:defRPr/>
            </a:lvl1pPr>
          </a:lstStyle>
          <a:p>
            <a:pPr>
              <a:defRPr/>
            </a:pPr>
            <a:fld id="{EEE524DA-E911-4748-B310-A207431E6BE5}" type="slidenum">
              <a:rPr lang="en-US" altLang="en-US"/>
              <a:pPr>
                <a:defRPr/>
              </a:pPr>
              <a:t>‹#›</a:t>
            </a:fld>
            <a:endParaRPr lang="en-US" altLang="en-US"/>
          </a:p>
        </p:txBody>
      </p:sp>
      <p:sp>
        <p:nvSpPr>
          <p:cNvPr id="6" name="Rectangle 9">
            <a:extLst>
              <a:ext uri="{FF2B5EF4-FFF2-40B4-BE49-F238E27FC236}">
                <a16:creationId xmlns:a16="http://schemas.microsoft.com/office/drawing/2014/main" id="{BA302FBA-0F90-D249-9E54-42F22CD3323C}"/>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65296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03EABEE-5B7F-E749-8170-611D417ADC25}"/>
              </a:ext>
            </a:extLst>
          </p:cNvPr>
          <p:cNvSpPr>
            <a:spLocks noGrp="1" noChangeArrowheads="1"/>
          </p:cNvSpPr>
          <p:nvPr>
            <p:ph type="sldNum" sz="quarter" idx="10"/>
          </p:nvPr>
        </p:nvSpPr>
        <p:spPr>
          <a:ln/>
        </p:spPr>
        <p:txBody>
          <a:bodyPr/>
          <a:lstStyle>
            <a:lvl1pPr>
              <a:defRPr/>
            </a:lvl1pPr>
          </a:lstStyle>
          <a:p>
            <a:pPr>
              <a:defRPr/>
            </a:pPr>
            <a:fld id="{A242B986-AB4E-A641-A11D-240D04BF716D}" type="slidenum">
              <a:rPr lang="en-US" altLang="en-US"/>
              <a:pPr>
                <a:defRPr/>
              </a:pPr>
              <a:t>‹#›</a:t>
            </a:fld>
            <a:endParaRPr lang="en-US" altLang="en-US"/>
          </a:p>
        </p:txBody>
      </p:sp>
      <p:sp>
        <p:nvSpPr>
          <p:cNvPr id="6" name="Rectangle 9">
            <a:extLst>
              <a:ext uri="{FF2B5EF4-FFF2-40B4-BE49-F238E27FC236}">
                <a16:creationId xmlns:a16="http://schemas.microsoft.com/office/drawing/2014/main" id="{A60009B2-A23B-C849-9D0B-49842F1FBAC2}"/>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08670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im_2color_sig">
            <a:extLst>
              <a:ext uri="{FF2B5EF4-FFF2-40B4-BE49-F238E27FC236}">
                <a16:creationId xmlns:a16="http://schemas.microsoft.com/office/drawing/2014/main" id="{E3BA93F7-F1A2-3544-A5FD-DA3EFD92B0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53B9EE57-3C8A-BB4A-B884-23E74F52DD5D}"/>
              </a:ext>
            </a:extLst>
          </p:cNvPr>
          <p:cNvSpPr>
            <a:spLocks noGrp="1" noChangeArrowheads="1"/>
          </p:cNvSpPr>
          <p:nvPr>
            <p:ph type="title"/>
          </p:nvPr>
        </p:nvSpPr>
        <p:spPr bwMode="auto">
          <a:xfrm>
            <a:off x="6858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378C173-ACED-2F41-9FB0-20AD8DCB956A}"/>
              </a:ext>
            </a:extLst>
          </p:cNvPr>
          <p:cNvSpPr>
            <a:spLocks noGrp="1" noChangeArrowheads="1"/>
          </p:cNvSpPr>
          <p:nvPr>
            <p:ph type="body" idx="1"/>
          </p:nvPr>
        </p:nvSpPr>
        <p:spPr bwMode="auto">
          <a:xfrm>
            <a:off x="685800" y="15240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Freeform 5">
            <a:extLst>
              <a:ext uri="{FF2B5EF4-FFF2-40B4-BE49-F238E27FC236}">
                <a16:creationId xmlns:a16="http://schemas.microsoft.com/office/drawing/2014/main" id="{666593A5-6438-B54C-8769-442522615318}"/>
              </a:ext>
            </a:extLst>
          </p:cNvPr>
          <p:cNvSpPr>
            <a:spLocks/>
          </p:cNvSpPr>
          <p:nvPr/>
        </p:nvSpPr>
        <p:spPr bwMode="auto">
          <a:xfrm rot="-10798822">
            <a:off x="0" y="6210300"/>
            <a:ext cx="9144000" cy="646113"/>
          </a:xfrm>
          <a:custGeom>
            <a:avLst/>
            <a:gdLst>
              <a:gd name="T0" fmla="*/ 0 w 5770"/>
              <a:gd name="T1" fmla="*/ 0 h 407"/>
              <a:gd name="T2" fmla="*/ 2147483646 w 5770"/>
              <a:gd name="T3" fmla="*/ 0 h 407"/>
              <a:gd name="T4" fmla="*/ 2147483646 w 5770"/>
              <a:gd name="T5" fmla="*/ 2147483646 h 407"/>
              <a:gd name="T6" fmla="*/ 2147483646 w 5770"/>
              <a:gd name="T7" fmla="*/ 2147483646 h 407"/>
              <a:gd name="T8" fmla="*/ 2147483646 w 5770"/>
              <a:gd name="T9" fmla="*/ 2147483646 h 407"/>
              <a:gd name="T10" fmla="*/ 2147483646 w 5770"/>
              <a:gd name="T11" fmla="*/ 2147483646 h 407"/>
              <a:gd name="T12" fmla="*/ 2147483646 w 5770"/>
              <a:gd name="T13" fmla="*/ 2147483646 h 407"/>
              <a:gd name="T14" fmla="*/ 2147483646 w 5770"/>
              <a:gd name="T15" fmla="*/ 2147483646 h 407"/>
              <a:gd name="T16" fmla="*/ 2147483646 w 5770"/>
              <a:gd name="T17" fmla="*/ 2147483646 h 407"/>
              <a:gd name="T18" fmla="*/ 2147483646 w 5770"/>
              <a:gd name="T19" fmla="*/ 2147483646 h 407"/>
              <a:gd name="T20" fmla="*/ 2147483646 w 5770"/>
              <a:gd name="T21" fmla="*/ 2147483646 h 407"/>
              <a:gd name="T22" fmla="*/ 2147483646 w 5770"/>
              <a:gd name="T23" fmla="*/ 2147483646 h 407"/>
              <a:gd name="T24" fmla="*/ 2147483646 w 5770"/>
              <a:gd name="T25" fmla="*/ 2147483646 h 407"/>
              <a:gd name="T26" fmla="*/ 2147483646 w 5770"/>
              <a:gd name="T27" fmla="*/ 2147483646 h 407"/>
              <a:gd name="T28" fmla="*/ 2147483646 w 5770"/>
              <a:gd name="T29" fmla="*/ 2147483646 h 407"/>
              <a:gd name="T30" fmla="*/ 2147483646 w 5770"/>
              <a:gd name="T31" fmla="*/ 2147483646 h 407"/>
              <a:gd name="T32" fmla="*/ 2147483646 w 5770"/>
              <a:gd name="T33" fmla="*/ 2147483646 h 407"/>
              <a:gd name="T34" fmla="*/ 2147483646 w 5770"/>
              <a:gd name="T35" fmla="*/ 2147483646 h 407"/>
              <a:gd name="T36" fmla="*/ 0 w 5770"/>
              <a:gd name="T37" fmla="*/ 2147483646 h 407"/>
              <a:gd name="T38" fmla="*/ 0 w 5770"/>
              <a:gd name="T39" fmla="*/ 0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70" h="407">
                <a:moveTo>
                  <a:pt x="0" y="0"/>
                </a:moveTo>
                <a:lnTo>
                  <a:pt x="5770" y="0"/>
                </a:lnTo>
                <a:lnTo>
                  <a:pt x="5770" y="407"/>
                </a:lnTo>
                <a:lnTo>
                  <a:pt x="5502" y="407"/>
                </a:lnTo>
                <a:lnTo>
                  <a:pt x="5203" y="407"/>
                </a:lnTo>
                <a:lnTo>
                  <a:pt x="4828" y="399"/>
                </a:lnTo>
                <a:lnTo>
                  <a:pt x="4406" y="378"/>
                </a:lnTo>
                <a:lnTo>
                  <a:pt x="3954" y="341"/>
                </a:lnTo>
                <a:lnTo>
                  <a:pt x="3732" y="320"/>
                </a:lnTo>
                <a:lnTo>
                  <a:pt x="3518" y="291"/>
                </a:lnTo>
                <a:lnTo>
                  <a:pt x="3303" y="262"/>
                </a:lnTo>
                <a:lnTo>
                  <a:pt x="3104" y="218"/>
                </a:lnTo>
                <a:lnTo>
                  <a:pt x="2966" y="196"/>
                </a:lnTo>
                <a:lnTo>
                  <a:pt x="2590" y="131"/>
                </a:lnTo>
                <a:lnTo>
                  <a:pt x="2322" y="95"/>
                </a:lnTo>
                <a:lnTo>
                  <a:pt x="2023" y="66"/>
                </a:lnTo>
                <a:lnTo>
                  <a:pt x="1678" y="44"/>
                </a:lnTo>
                <a:lnTo>
                  <a:pt x="1311" y="29"/>
                </a:lnTo>
                <a:lnTo>
                  <a:pt x="0" y="22"/>
                </a:lnTo>
                <a:lnTo>
                  <a:pt x="0" y="0"/>
                </a:lnTo>
                <a:close/>
              </a:path>
            </a:pathLst>
          </a:custGeom>
          <a:solidFill>
            <a:srgbClr val="7F0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 name="Freeform 6">
            <a:extLst>
              <a:ext uri="{FF2B5EF4-FFF2-40B4-BE49-F238E27FC236}">
                <a16:creationId xmlns:a16="http://schemas.microsoft.com/office/drawing/2014/main" id="{8BF3D4AC-FDFB-CC4B-B386-8A314AC7E1C7}"/>
              </a:ext>
            </a:extLst>
          </p:cNvPr>
          <p:cNvSpPr>
            <a:spLocks/>
          </p:cNvSpPr>
          <p:nvPr/>
        </p:nvSpPr>
        <p:spPr bwMode="auto">
          <a:xfrm rot="10800000">
            <a:off x="0" y="6777038"/>
            <a:ext cx="1033463" cy="80962"/>
          </a:xfrm>
          <a:custGeom>
            <a:avLst/>
            <a:gdLst>
              <a:gd name="T0" fmla="*/ 2147483646 w 651"/>
              <a:gd name="T1" fmla="*/ 2147483646 h 51"/>
              <a:gd name="T2" fmla="*/ 2147483646 w 651"/>
              <a:gd name="T3" fmla="*/ 2147483646 h 51"/>
              <a:gd name="T4" fmla="*/ 0 w 651"/>
              <a:gd name="T5" fmla="*/ 0 h 51"/>
              <a:gd name="T6" fmla="*/ 2147483646 w 651"/>
              <a:gd name="T7" fmla="*/ 0 h 51"/>
              <a:gd name="T8" fmla="*/ 2147483646 w 651"/>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51">
                <a:moveTo>
                  <a:pt x="651" y="51"/>
                </a:moveTo>
                <a:lnTo>
                  <a:pt x="77" y="51"/>
                </a:lnTo>
                <a:lnTo>
                  <a:pt x="0" y="0"/>
                </a:lnTo>
                <a:lnTo>
                  <a:pt x="651" y="0"/>
                </a:lnTo>
                <a:lnTo>
                  <a:pt x="651" y="51"/>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Line 7">
            <a:extLst>
              <a:ext uri="{FF2B5EF4-FFF2-40B4-BE49-F238E27FC236}">
                <a16:creationId xmlns:a16="http://schemas.microsoft.com/office/drawing/2014/main" id="{CE86CB68-F07A-8A4E-9C23-27FC9BD53DDF}"/>
              </a:ext>
            </a:extLst>
          </p:cNvPr>
          <p:cNvSpPr>
            <a:spLocks noChangeShapeType="1"/>
          </p:cNvSpPr>
          <p:nvPr/>
        </p:nvSpPr>
        <p:spPr bwMode="auto">
          <a:xfrm>
            <a:off x="838200" y="1295400"/>
            <a:ext cx="7315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68" name="Rectangle 8">
            <a:extLst>
              <a:ext uri="{FF2B5EF4-FFF2-40B4-BE49-F238E27FC236}">
                <a16:creationId xmlns:a16="http://schemas.microsoft.com/office/drawing/2014/main" id="{1E0640C1-D6D5-F244-BA03-F1B4BAEDE4E2}"/>
              </a:ext>
            </a:extLst>
          </p:cNvPr>
          <p:cNvSpPr>
            <a:spLocks noGrp="1" noChangeArrowheads="1"/>
          </p:cNvSpPr>
          <p:nvPr>
            <p:ph type="sldNum" sz="quarter" idx="4"/>
          </p:nvPr>
        </p:nvSpPr>
        <p:spPr bwMode="auto">
          <a:xfrm>
            <a:off x="0" y="62484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panose="020B0604020202020204" pitchFamily="34" charset="0"/>
              </a:defRPr>
            </a:lvl1pPr>
          </a:lstStyle>
          <a:p>
            <a:pPr>
              <a:defRPr/>
            </a:pPr>
            <a:fld id="{31DF22D1-963F-F54B-B5E5-D3BEB12C843B}" type="slidenum">
              <a:rPr lang="en-US" altLang="en-US"/>
              <a:pPr>
                <a:defRPr/>
              </a:pPr>
              <a:t>‹#›</a:t>
            </a:fld>
            <a:endParaRPr lang="en-US" altLang="en-US"/>
          </a:p>
        </p:txBody>
      </p:sp>
      <p:sp>
        <p:nvSpPr>
          <p:cNvPr id="296969" name="Rectangle 9">
            <a:extLst>
              <a:ext uri="{FF2B5EF4-FFF2-40B4-BE49-F238E27FC236}">
                <a16:creationId xmlns:a16="http://schemas.microsoft.com/office/drawing/2014/main" id="{E1EC4617-C37C-8249-8930-A2C19FCEA429}"/>
              </a:ext>
            </a:extLst>
          </p:cNvPr>
          <p:cNvSpPr>
            <a:spLocks noGrp="1" noChangeArrowheads="1"/>
          </p:cNvSpPr>
          <p:nvPr>
            <p:ph type="ftr" sz="quarter" idx="3"/>
          </p:nvPr>
        </p:nvSpPr>
        <p:spPr bwMode="auto">
          <a:xfrm>
            <a:off x="0" y="6477000"/>
            <a:ext cx="381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ea typeface="ＭＳ Ｐゴシック" charset="0"/>
              </a:defRPr>
            </a:lvl1pPr>
          </a:lstStyle>
          <a:p>
            <a:pPr>
              <a:defRPr/>
            </a:pPr>
            <a:r>
              <a:rPr lang="en-US"/>
              <a:t>University of Kansas Center for Research on Learning  2019</a:t>
            </a:r>
          </a:p>
        </p:txBody>
      </p:sp>
    </p:spTree>
  </p:cSld>
  <p:clrMap bg1="lt1" tx1="dk1" bg2="lt2" tx2="dk2" accent1="accent1" accent2="accent2" accent3="accent3" accent4="accent4" accent5="accent5" accent6="accent6" hlink="hlink" folHlink="folHlink"/>
  <p:sldLayoutIdLst>
    <p:sldLayoutId id="2147483971"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file:///C:/Users/kcarlsen/Downloads/seaotters.com"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s://kansas-my.sharepoint.com/personal/kcarlsen_home_ku_edu/Documents/Desktop/seaotters.co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1809516" y="4042321"/>
            <a:ext cx="6157371" cy="1459375"/>
          </a:xfrm>
        </p:spPr>
        <p:txBody>
          <a:bodyPr/>
          <a:lstStyle/>
          <a:p>
            <a:pPr algn="ctr" eaLnBrk="1" hangingPunct="1">
              <a:spcBef>
                <a:spcPct val="25000"/>
              </a:spcBef>
            </a:pPr>
            <a:br>
              <a:rPr lang="en-US" altLang="en-US" sz="1200" dirty="0"/>
            </a:br>
            <a:r>
              <a:rPr lang="en-US" altLang="en-US" sz="1200" dirty="0"/>
              <a:t> </a:t>
            </a:r>
            <a:r>
              <a:rPr lang="en-US" altLang="en-US" sz="1600" b="0" i="1" dirty="0">
                <a:solidFill>
                  <a:schemeClr val="tx1"/>
                </a:solidFill>
              </a:rPr>
              <a:t>Professional Developer</a:t>
            </a:r>
            <a:r>
              <a:rPr lang="ja-JP" altLang="en-US" sz="1600" b="0" i="1">
                <a:solidFill>
                  <a:schemeClr val="tx1"/>
                </a:solidFill>
              </a:rPr>
              <a:t>’</a:t>
            </a:r>
            <a:r>
              <a:rPr lang="en-US" altLang="ja-JP" sz="1600" b="0" i="1" dirty="0">
                <a:solidFill>
                  <a:schemeClr val="tx1"/>
                </a:solidFill>
              </a:rPr>
              <a:t>s Guide developed by Janis A. </a:t>
            </a:r>
            <a:r>
              <a:rPr lang="en-US" altLang="ja-JP" sz="1600" b="0" i="1" dirty="0" err="1">
                <a:solidFill>
                  <a:schemeClr val="tx1"/>
                </a:solidFill>
              </a:rPr>
              <a:t>Bulgren</a:t>
            </a:r>
            <a:r>
              <a:rPr lang="en-US" altLang="ja-JP" sz="1200" b="0" i="1" dirty="0">
                <a:solidFill>
                  <a:schemeClr val="tx1"/>
                </a:solidFill>
              </a:rPr>
              <a:t> </a:t>
            </a:r>
            <a:br>
              <a:rPr lang="en-US" altLang="ja-JP" sz="1200" b="0" i="1" dirty="0">
                <a:solidFill>
                  <a:schemeClr val="tx1"/>
                </a:solidFill>
              </a:rPr>
            </a:br>
            <a:endParaRPr lang="en-US" altLang="en-US" sz="1200" b="0" i="1" dirty="0">
              <a:solidFill>
                <a:schemeClr val="tx1"/>
              </a:solidFill>
            </a:endParaRPr>
          </a:p>
        </p:txBody>
      </p:sp>
      <p:sp>
        <p:nvSpPr>
          <p:cNvPr id="27651" name="Rectangle 10">
            <a:extLst>
              <a:ext uri="{FF2B5EF4-FFF2-40B4-BE49-F238E27FC236}">
                <a16:creationId xmlns:a16="http://schemas.microsoft.com/office/drawing/2014/main" id="{09022AA6-DC63-D440-B185-6B77F240003A}"/>
              </a:ext>
            </a:extLst>
          </p:cNvPr>
          <p:cNvSpPr>
            <a:spLocks noGrp="1" noChangeArrowheads="1"/>
          </p:cNvSpPr>
          <p:nvPr>
            <p:ph type="subTitle" idx="1"/>
          </p:nvPr>
        </p:nvSpPr>
        <p:spPr>
          <a:xfrm>
            <a:off x="-11875" y="5839642"/>
            <a:ext cx="3692236" cy="682188"/>
          </a:xfrm>
        </p:spPr>
        <p:txBody>
          <a:bodyPr/>
          <a:lstStyle/>
          <a:p>
            <a:pPr eaLnBrk="1" hangingPunct="1">
              <a:lnSpc>
                <a:spcPct val="90000"/>
              </a:lnSpc>
            </a:pPr>
            <a:endParaRPr lang="en-US" altLang="en-US" dirty="0"/>
          </a:p>
          <a:p>
            <a:pPr eaLnBrk="1" hangingPunct="1">
              <a:lnSpc>
                <a:spcPct val="90000"/>
              </a:lnSpc>
            </a:pPr>
            <a:endParaRPr lang="en-US" altLang="en-US" dirty="0"/>
          </a:p>
          <a:p>
            <a:pPr eaLnBrk="1" hangingPunct="1">
              <a:lnSpc>
                <a:spcPct val="80000"/>
              </a:lnSpc>
            </a:pPr>
            <a:r>
              <a:rPr lang="en-US" altLang="en-US" sz="1300" dirty="0">
                <a:solidFill>
                  <a:schemeClr val="bg1"/>
                </a:solidFill>
              </a:rPr>
              <a:t>Lawrence, Kansas 66045</a:t>
            </a:r>
          </a:p>
          <a:p>
            <a:pPr eaLnBrk="1" hangingPunct="1">
              <a:lnSpc>
                <a:spcPct val="80000"/>
              </a:lnSpc>
            </a:pPr>
            <a:r>
              <a:rPr lang="en-US" altLang="en-US" sz="1300" dirty="0">
                <a:solidFill>
                  <a:schemeClr val="bg1"/>
                </a:solidFill>
              </a:rPr>
              <a:t>2021</a:t>
            </a:r>
          </a:p>
        </p:txBody>
      </p:sp>
      <p:sp>
        <p:nvSpPr>
          <p:cNvPr id="2" name="Rectangle 1">
            <a:extLst>
              <a:ext uri="{FF2B5EF4-FFF2-40B4-BE49-F238E27FC236}">
                <a16:creationId xmlns:a16="http://schemas.microsoft.com/office/drawing/2014/main" id="{E3671510-60B6-4941-AD12-3085B77DFB3A}"/>
              </a:ext>
            </a:extLst>
          </p:cNvPr>
          <p:cNvSpPr/>
          <p:nvPr/>
        </p:nvSpPr>
        <p:spPr>
          <a:xfrm>
            <a:off x="59375" y="1078187"/>
            <a:ext cx="9290480" cy="3416320"/>
          </a:xfrm>
          <a:prstGeom prst="rect">
            <a:avLst/>
          </a:prstGeom>
          <a:noFill/>
        </p:spPr>
        <p:txBody>
          <a:bodyPr wrap="square" lIns="91440" tIns="45720" rIns="91440" bIns="45720">
            <a:spAutoFit/>
          </a:bodyPr>
          <a:lstStyle/>
          <a:p>
            <a:pPr algn="ct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a:p>
            <a:pPr algn="ctr"/>
            <a:r>
              <a:rPr lang="en-US" sz="5400" b="1" dirty="0">
                <a:ln w="12700">
                  <a:solidFill>
                    <a:schemeClr val="tx1"/>
                  </a:solidFill>
                  <a:prstDash val="solid"/>
                </a:ln>
                <a:solidFill>
                  <a:srgbClr val="971B2F"/>
                </a:solidFill>
                <a:effectLst>
                  <a:outerShdw blurRad="50800" dist="38100" dir="2700000" algn="tl" rotWithShape="0">
                    <a:prstClr val="black">
                      <a:alpha val="65000"/>
                    </a:prstClr>
                  </a:outerShdw>
                </a:effectLst>
              </a:rPr>
              <a:t>Teaching </a:t>
            </a:r>
          </a:p>
          <a:p>
            <a:pPr algn="ctr"/>
            <a:r>
              <a:rPr lang="en-US" sz="5400" b="1" dirty="0">
                <a:ln w="12700">
                  <a:solidFill>
                    <a:schemeClr val="tx1"/>
                  </a:solidFill>
                  <a:prstDash val="solid"/>
                </a:ln>
                <a:solidFill>
                  <a:srgbClr val="971B2F"/>
                </a:solidFill>
                <a:effectLst>
                  <a:outerShdw blurRad="50800" dist="38100" dir="2700000" algn="tl" rotWithShape="0">
                    <a:prstClr val="black">
                      <a:alpha val="65000"/>
                    </a:prstClr>
                  </a:outerShdw>
                </a:effectLst>
              </a:rPr>
              <a:t>Cross-Curricular Argumentation </a:t>
            </a:r>
            <a:r>
              <a:rPr lang="en-US" altLang="en-US" sz="5400" dirty="0">
                <a:ln>
                  <a:solidFill>
                    <a:schemeClr val="tx1"/>
                  </a:solidFill>
                </a:ln>
                <a:solidFill>
                  <a:srgbClr val="971B2F"/>
                </a:solidFill>
                <a:effectLst>
                  <a:outerShdw blurRad="50800" dist="38100" dir="2700000" algn="tl" rotWithShape="0">
                    <a:prstClr val="black">
                      <a:alpha val="65000"/>
                    </a:prstClr>
                  </a:outerShdw>
                </a:effectLst>
              </a:rPr>
              <a:t> </a:t>
            </a:r>
          </a:p>
        </p:txBody>
      </p:sp>
      <p:pic>
        <p:nvPicPr>
          <p:cNvPr id="4" name="Picture 3">
            <a:extLst>
              <a:ext uri="{FF2B5EF4-FFF2-40B4-BE49-F238E27FC236}">
                <a16:creationId xmlns:a16="http://schemas.microsoft.com/office/drawing/2014/main" id="{9B6C9E30-7228-C84F-8AD4-21B181075C86}"/>
              </a:ext>
            </a:extLst>
          </p:cNvPr>
          <p:cNvPicPr>
            <a:picLocks noChangeAspect="1"/>
          </p:cNvPicPr>
          <p:nvPr/>
        </p:nvPicPr>
        <p:blipFill>
          <a:blip r:embed="rId3"/>
          <a:stretch>
            <a:fillRect/>
          </a:stretch>
        </p:blipFill>
        <p:spPr>
          <a:xfrm>
            <a:off x="47501" y="5713185"/>
            <a:ext cx="2909456" cy="6163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5" name="Slide Number Placeholder 2">
            <a:extLst>
              <a:ext uri="{FF2B5EF4-FFF2-40B4-BE49-F238E27FC236}">
                <a16:creationId xmlns:a16="http://schemas.microsoft.com/office/drawing/2014/main" id="{273E7C52-BFD7-7A4F-9A16-0AB656A15714}"/>
              </a:ext>
            </a:extLst>
          </p:cNvPr>
          <p:cNvSpPr>
            <a:spLocks noGrp="1" noChangeArrowheads="1"/>
          </p:cNvSpPr>
          <p:nvPr>
            <p:ph type="sldNum" sz="quarter" idx="10"/>
          </p:nvPr>
        </p:nvSpPr>
        <p:spPr>
          <a:xfrm>
            <a:off x="4426931" y="6553200"/>
            <a:ext cx="429161"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AB43E8-E740-8745-B023-ACBCE5F8FEA4}" type="slidenum">
              <a:rPr lang="en-US" altLang="en-US" sz="1000" smtClean="0"/>
              <a:pPr>
                <a:spcBef>
                  <a:spcPct val="0"/>
                </a:spcBef>
                <a:buFontTx/>
                <a:buNone/>
              </a:pPr>
              <a:t>10</a:t>
            </a:fld>
            <a:endParaRPr lang="en-US" altLang="en-US" sz="1000" dirty="0"/>
          </a:p>
        </p:txBody>
      </p:sp>
      <p:sp>
        <p:nvSpPr>
          <p:cNvPr id="2" name="Rectangle 1">
            <a:extLst>
              <a:ext uri="{FF2B5EF4-FFF2-40B4-BE49-F238E27FC236}">
                <a16:creationId xmlns:a16="http://schemas.microsoft.com/office/drawing/2014/main" id="{77217A34-72D3-BE42-A9C6-F77FC4EC58BF}"/>
              </a:ext>
            </a:extLst>
          </p:cNvPr>
          <p:cNvSpPr/>
          <p:nvPr/>
        </p:nvSpPr>
        <p:spPr>
          <a:xfrm>
            <a:off x="429161" y="2590161"/>
            <a:ext cx="8285677" cy="2862322"/>
          </a:xfrm>
          <a:prstGeom prst="rect">
            <a:avLst/>
          </a:prstGeom>
        </p:spPr>
        <p:txBody>
          <a:bodyPr wrap="square">
            <a:spAutoFit/>
          </a:bodyPr>
          <a:lstStyle/>
          <a:p>
            <a:pPr marL="0" marR="0">
              <a:spcBef>
                <a:spcPts val="0"/>
              </a:spcBef>
              <a:spcAft>
                <a:spcPts val="0"/>
              </a:spcAft>
            </a:pPr>
            <a:endParaRPr lang="en-US" sz="3600" b="1" dirty="0">
              <a:ea typeface="Calibri" panose="020F0502020204030204" pitchFamily="34" charset="0"/>
              <a:cs typeface="Times New Roman" panose="02020603050405020304" pitchFamily="18" charset="0"/>
            </a:endParaRPr>
          </a:p>
          <a:p>
            <a:pPr marL="0" marR="0">
              <a:spcBef>
                <a:spcPts val="0"/>
              </a:spcBef>
              <a:spcAft>
                <a:spcPts val="0"/>
              </a:spcAft>
            </a:pPr>
            <a:endParaRPr lang="en-US" sz="3600" b="1" dirty="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ln w="12700">
                  <a:solidFill>
                    <a:schemeClr val="tx1"/>
                  </a:solidFill>
                  <a:prstDash val="solid"/>
                </a:ln>
                <a:solidFill>
                  <a:srgbClr val="971B2F"/>
                </a:solidFill>
                <a:effectLst>
                  <a:outerShdw dist="38100" dir="2640000" algn="bl" rotWithShape="0">
                    <a:schemeClr val="tx1">
                      <a:alpha val="65000"/>
                    </a:schemeClr>
                  </a:outerShdw>
                </a:effectLst>
                <a:latin typeface="+mn-lt"/>
              </a:rPr>
              <a:t>Guide A </a:t>
            </a:r>
            <a:r>
              <a:rPr lang="en-US" sz="3600" b="1" dirty="0">
                <a:latin typeface="+mn-lt"/>
                <a:ea typeface="Calibri" panose="020F0502020204030204" pitchFamily="34" charset="0"/>
                <a:cs typeface="Times New Roman" panose="02020603050405020304" pitchFamily="18" charset="0"/>
              </a:rPr>
              <a:t>: Basic</a:t>
            </a:r>
            <a:endParaRPr lang="en-US" sz="36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latin typeface="+mn-lt"/>
                <a:ea typeface="Calibri" panose="020F0502020204030204" pitchFamily="34" charset="0"/>
                <a:cs typeface="Times New Roman" panose="02020603050405020304" pitchFamily="18" charset="0"/>
              </a:rPr>
              <a:t> </a:t>
            </a:r>
            <a:endParaRPr lang="en-US" sz="3600" dirty="0">
              <a:latin typeface="+mn-lt"/>
              <a:ea typeface="Calibri" panose="020F0502020204030204" pitchFamily="34" charset="0"/>
              <a:cs typeface="Times New Roman" panose="02020603050405020304" pitchFamily="18" charset="0"/>
            </a:endParaRPr>
          </a:p>
          <a:p>
            <a:pPr algn="ctr">
              <a:spcBef>
                <a:spcPts val="0"/>
              </a:spcBef>
              <a:spcAft>
                <a:spcPts val="0"/>
              </a:spcAft>
            </a:pPr>
            <a:r>
              <a:rPr lang="en-US" sz="3600" b="1" dirty="0">
                <a:ln w="12700">
                  <a:solidFill>
                    <a:schemeClr val="tx1"/>
                  </a:solidFill>
                  <a:prstDash val="solid"/>
                </a:ln>
                <a:solidFill>
                  <a:srgbClr val="971B2F"/>
                </a:solidFill>
                <a:effectLst>
                  <a:outerShdw dist="38100" dir="2640000" algn="bl" rotWithShape="0">
                    <a:schemeClr val="tx1">
                      <a:alpha val="65000"/>
                    </a:schemeClr>
                  </a:outerShdw>
                </a:effectLst>
                <a:latin typeface="+mn-lt"/>
              </a:rPr>
              <a:t>Guide B</a:t>
            </a:r>
            <a:r>
              <a:rPr lang="en-US" sz="3600" b="1" dirty="0">
                <a:latin typeface="+mn-lt"/>
                <a:ea typeface="Calibri" panose="020F0502020204030204" pitchFamily="34" charset="0"/>
                <a:cs typeface="Times New Roman" panose="02020603050405020304" pitchFamily="18" charset="0"/>
              </a:rPr>
              <a:t>: Basic with additional terms</a:t>
            </a:r>
            <a:endParaRPr lang="en-US" sz="3600" dirty="0">
              <a:effectLst/>
              <a:latin typeface="+mn-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BCFD547-CA0B-8D44-B732-9F43ABC0FD92}"/>
              </a:ext>
            </a:extLst>
          </p:cNvPr>
          <p:cNvSpPr/>
          <p:nvPr/>
        </p:nvSpPr>
        <p:spPr>
          <a:xfrm>
            <a:off x="1028076" y="304800"/>
            <a:ext cx="6797710" cy="2923877"/>
          </a:xfrm>
          <a:prstGeom prst="rect">
            <a:avLst/>
          </a:prstGeom>
        </p:spPr>
        <p:txBody>
          <a:bodyPr wrap="square">
            <a:spAutoFit/>
          </a:bodyPr>
          <a:lstStyle/>
          <a:p>
            <a:pPr algn="ct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4400" b="1" dirty="0">
                <a:ln w="12700">
                  <a:solidFill>
                    <a:schemeClr val="tx1"/>
                  </a:solidFill>
                  <a:prstDash val="solid"/>
                </a:ln>
                <a:solidFill>
                  <a:srgbClr val="971B2F"/>
                </a:solidFill>
                <a:effectLst>
                  <a:outerShdw dist="38100" dir="2640000" algn="bl" rotWithShape="0">
                    <a:schemeClr val="tx1">
                      <a:alpha val="65000"/>
                    </a:schemeClr>
                  </a:outerShdw>
                </a:effectLst>
                <a:latin typeface="+mj-lt"/>
              </a:rPr>
              <a:t>Two </a:t>
            </a:r>
          </a:p>
          <a:p>
            <a:pPr algn="ctr"/>
            <a:r>
              <a:rPr lang="en-US" sz="4400" b="1" dirty="0">
                <a:ln w="12700">
                  <a:solidFill>
                    <a:schemeClr val="tx1"/>
                  </a:solidFill>
                  <a:prstDash val="solid"/>
                </a:ln>
                <a:solidFill>
                  <a:srgbClr val="971B2F"/>
                </a:solidFill>
                <a:effectLst>
                  <a:outerShdw dist="38100" dir="2640000" algn="bl" rotWithShape="0">
                    <a:schemeClr val="tx1">
                      <a:alpha val="65000"/>
                    </a:schemeClr>
                  </a:outerShdw>
                </a:effectLst>
                <a:latin typeface="+mj-lt"/>
              </a:rPr>
              <a:t>Cross-Curricular Argumentation Guides:</a:t>
            </a:r>
          </a:p>
          <a:p>
            <a:pPr algn="ct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4">
            <a:extLst>
              <a:ext uri="{FF2B5EF4-FFF2-40B4-BE49-F238E27FC236}">
                <a16:creationId xmlns:a16="http://schemas.microsoft.com/office/drawing/2014/main" id="{7498CCD8-3113-C245-BA13-19C69A856B72}"/>
              </a:ext>
            </a:extLst>
          </p:cNvPr>
          <p:cNvPicPr>
            <a:picLocks noChangeAspect="1"/>
          </p:cNvPicPr>
          <p:nvPr/>
        </p:nvPicPr>
        <p:blipFill>
          <a:blip r:embed="rId3"/>
          <a:stretch>
            <a:fillRect/>
          </a:stretch>
        </p:blipFill>
        <p:spPr>
          <a:xfrm>
            <a:off x="137722" y="6247698"/>
            <a:ext cx="2237345" cy="457902"/>
          </a:xfrm>
          <a:prstGeom prst="rect">
            <a:avLst/>
          </a:prstGeom>
        </p:spPr>
      </p:pic>
    </p:spTree>
    <p:extLst>
      <p:ext uri="{BB962C8B-B14F-4D97-AF65-F5344CB8AC3E}">
        <p14:creationId xmlns:p14="http://schemas.microsoft.com/office/powerpoint/2010/main" val="36851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051565" y="478245"/>
            <a:ext cx="6512873" cy="523220"/>
          </a:xfrm>
          <a:prstGeom prst="rect">
            <a:avLst/>
          </a:prstGeom>
          <a:noFill/>
        </p:spPr>
        <p:txBody>
          <a:bodyPr>
            <a:spAutoFit/>
          </a:bodyPr>
          <a:lstStyle/>
          <a:p>
            <a:pPr algn="ctr">
              <a:defRPr/>
            </a:pPr>
            <a:r>
              <a:rPr lang="en-US" sz="1600" b="1" dirty="0"/>
              <a:t>Cross-Curricular Argumentation Guide A</a:t>
            </a:r>
          </a:p>
          <a:p>
            <a:pPr algn="ctr">
              <a:defRPr/>
            </a:pP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2777461773"/>
              </p:ext>
            </p:extLst>
          </p:nvPr>
        </p:nvGraphicFramePr>
        <p:xfrm>
          <a:off x="444500" y="1540183"/>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2585032758"/>
              </p:ext>
            </p:extLst>
          </p:nvPr>
        </p:nvGraphicFramePr>
        <p:xfrm>
          <a:off x="444500" y="1146300"/>
          <a:ext cx="8393113" cy="4531550"/>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8038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014204">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447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4073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279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469438" y="5677850"/>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graphicFrame>
        <p:nvGraphicFramePr>
          <p:cNvPr id="6" name="Table 5">
            <a:extLst>
              <a:ext uri="{FF2B5EF4-FFF2-40B4-BE49-F238E27FC236}">
                <a16:creationId xmlns:a16="http://schemas.microsoft.com/office/drawing/2014/main" id="{CFC7B805-63EB-9448-8DCC-3929987AE1E9}"/>
              </a:ext>
            </a:extLst>
          </p:cNvPr>
          <p:cNvGraphicFramePr>
            <a:graphicFrameLocks noGrp="1"/>
          </p:cNvGraphicFramePr>
          <p:nvPr>
            <p:extLst>
              <p:ext uri="{D42A27DB-BD31-4B8C-83A1-F6EECF244321}">
                <p14:modId xmlns:p14="http://schemas.microsoft.com/office/powerpoint/2010/main" val="4273488623"/>
              </p:ext>
            </p:extLst>
          </p:nvPr>
        </p:nvGraphicFramePr>
        <p:xfrm>
          <a:off x="444500" y="876788"/>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597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9BE4F8-B2C4-6B4E-BE92-EB62A51FDA6E}"/>
              </a:ext>
            </a:extLst>
          </p:cNvPr>
          <p:cNvSpPr txBox="1"/>
          <p:nvPr/>
        </p:nvSpPr>
        <p:spPr>
          <a:xfrm>
            <a:off x="1175666" y="522971"/>
            <a:ext cx="6512873" cy="523220"/>
          </a:xfrm>
          <a:prstGeom prst="rect">
            <a:avLst/>
          </a:prstGeom>
          <a:noFill/>
        </p:spPr>
        <p:txBody>
          <a:bodyPr>
            <a:spAutoFit/>
          </a:bodyPr>
          <a:lstStyle/>
          <a:p>
            <a:pPr algn="ctr">
              <a:defRPr/>
            </a:pPr>
            <a:r>
              <a:rPr lang="en-US" sz="1600" b="1" dirty="0"/>
              <a:t>Cross-Curricular Argumentation Guide B</a:t>
            </a:r>
          </a:p>
          <a:p>
            <a:pPr algn="ctr">
              <a:defRPr/>
            </a:pPr>
            <a:endParaRPr lang="en-US" sz="1200" b="1" dirty="0"/>
          </a:p>
        </p:txBody>
      </p:sp>
      <p:graphicFrame>
        <p:nvGraphicFramePr>
          <p:cNvPr id="3" name="Table 2">
            <a:extLst>
              <a:ext uri="{FF2B5EF4-FFF2-40B4-BE49-F238E27FC236}">
                <a16:creationId xmlns:a16="http://schemas.microsoft.com/office/drawing/2014/main" id="{136E8A50-1F28-AE40-BB6C-5D1D02635CDC}"/>
              </a:ext>
            </a:extLst>
          </p:cNvPr>
          <p:cNvGraphicFramePr>
            <a:graphicFrameLocks noGrp="1"/>
          </p:cNvGraphicFramePr>
          <p:nvPr>
            <p:extLst>
              <p:ext uri="{D42A27DB-BD31-4B8C-83A1-F6EECF244321}">
                <p14:modId xmlns:p14="http://schemas.microsoft.com/office/powerpoint/2010/main" val="801037012"/>
              </p:ext>
            </p:extLst>
          </p:nvPr>
        </p:nvGraphicFramePr>
        <p:xfrm>
          <a:off x="445293" y="1019101"/>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FB178FBB-D480-FF49-9142-FD10B5DF2EF7}"/>
              </a:ext>
            </a:extLst>
          </p:cNvPr>
          <p:cNvGraphicFramePr>
            <a:graphicFrameLocks noGrp="1"/>
          </p:cNvGraphicFramePr>
          <p:nvPr>
            <p:extLst>
              <p:ext uri="{D42A27DB-BD31-4B8C-83A1-F6EECF244321}">
                <p14:modId xmlns:p14="http://schemas.microsoft.com/office/powerpoint/2010/main" val="2109042072"/>
              </p:ext>
            </p:extLst>
          </p:nvPr>
        </p:nvGraphicFramePr>
        <p:xfrm>
          <a:off x="501648" y="1258632"/>
          <a:ext cx="8393113" cy="4431093"/>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937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key terms </a:t>
                      </a:r>
                      <a:r>
                        <a:rPr lang="en-US" sz="900" b="0" kern="1200" dirty="0">
                          <a:solidFill>
                            <a:schemeClr val="tx1"/>
                          </a:solidFill>
                          <a:effectLst/>
                          <a:latin typeface="+mn-lt"/>
                          <a:ea typeface="+mn-ea"/>
                          <a:cs typeface="+mn-cs"/>
                        </a:rPr>
                        <a:t>(including author, date, source, era).</a:t>
                      </a:r>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719020">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endParaRPr lang="en-US" sz="900" b="0" dirty="0"/>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4832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4076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7503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3815" name="Footer Placeholder 11">
            <a:extLst>
              <a:ext uri="{FF2B5EF4-FFF2-40B4-BE49-F238E27FC236}">
                <a16:creationId xmlns:a16="http://schemas.microsoft.com/office/drawing/2014/main" id="{4DA28E0A-A37B-6E44-9FA1-E46EBE9DF21C}"/>
              </a:ext>
            </a:extLst>
          </p:cNvPr>
          <p:cNvSpPr>
            <a:spLocks noGrp="1" noChangeArrowheads="1"/>
          </p:cNvSpPr>
          <p:nvPr>
            <p:ph type="ftr" sz="quarter" idx="11"/>
          </p:nvPr>
        </p:nvSpPr>
        <p:spPr>
          <a:xfrm>
            <a:off x="7457563" y="5677850"/>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5" name="Slide Number Placeholder 2">
            <a:extLst>
              <a:ext uri="{FF2B5EF4-FFF2-40B4-BE49-F238E27FC236}">
                <a16:creationId xmlns:a16="http://schemas.microsoft.com/office/drawing/2014/main" id="{273E7C52-BFD7-7A4F-9A16-0AB656A15714}"/>
              </a:ext>
            </a:extLst>
          </p:cNvPr>
          <p:cNvSpPr>
            <a:spLocks noGrp="1" noChangeArrowheads="1"/>
          </p:cNvSpPr>
          <p:nvPr>
            <p:ph type="sldNum" sz="quarter" idx="10"/>
          </p:nvPr>
        </p:nvSpPr>
        <p:spPr>
          <a:xfrm>
            <a:off x="4531805" y="6553200"/>
            <a:ext cx="59285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AB43E8-E740-8745-B023-ACBCE5F8FEA4}" type="slidenum">
              <a:rPr lang="en-US" altLang="en-US" sz="1000" smtClean="0"/>
              <a:pPr>
                <a:spcBef>
                  <a:spcPct val="0"/>
                </a:spcBef>
                <a:buFontTx/>
                <a:buNone/>
              </a:pPr>
              <a:t>13</a:t>
            </a:fld>
            <a:endParaRPr lang="en-US" altLang="en-US" sz="1000" dirty="0"/>
          </a:p>
        </p:txBody>
      </p:sp>
      <p:sp>
        <p:nvSpPr>
          <p:cNvPr id="2" name="Rectangle 1">
            <a:extLst>
              <a:ext uri="{FF2B5EF4-FFF2-40B4-BE49-F238E27FC236}">
                <a16:creationId xmlns:a16="http://schemas.microsoft.com/office/drawing/2014/main" id="{77217A34-72D3-BE42-A9C6-F77FC4EC58BF}"/>
              </a:ext>
            </a:extLst>
          </p:cNvPr>
          <p:cNvSpPr/>
          <p:nvPr/>
        </p:nvSpPr>
        <p:spPr>
          <a:xfrm>
            <a:off x="592852" y="2914022"/>
            <a:ext cx="7877907" cy="2677656"/>
          </a:xfrm>
          <a:prstGeom prst="rect">
            <a:avLst/>
          </a:prstGeom>
        </p:spPr>
        <p:txBody>
          <a:bodyPr wrap="square">
            <a:spAutoFit/>
          </a:bodyPr>
          <a:lstStyle/>
          <a:p>
            <a:pPr marL="0" marR="0">
              <a:spcBef>
                <a:spcPts val="0"/>
              </a:spcBef>
              <a:spcAft>
                <a:spcPts val="0"/>
              </a:spcAft>
            </a:pPr>
            <a:r>
              <a:rPr lang="en-US" sz="2800" b="1" dirty="0">
                <a:ea typeface="Calibri" panose="020F0502020204030204" pitchFamily="34" charset="0"/>
                <a:cs typeface="Times New Roman" panose="02020603050405020304" pitchFamily="18" charset="0"/>
              </a:rPr>
              <a:t>Argument:</a:t>
            </a:r>
            <a:r>
              <a:rPr lang="en-US" sz="2800" dirty="0">
                <a:ea typeface="Calibri" panose="020F0502020204030204" pitchFamily="34" charset="0"/>
                <a:cs typeface="Times New Roman" panose="02020603050405020304" pitchFamily="18" charset="0"/>
              </a:rPr>
              <a:t> a claim backed by reasons that are supported by evidence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a typeface="Calibri" panose="020F0502020204030204" pitchFamily="34" charset="0"/>
                <a:cs typeface="Times New Roman" panose="02020603050405020304" pitchFamily="18" charset="0"/>
              </a:rPr>
              <a:t>Argumentation:</a:t>
            </a:r>
            <a:r>
              <a:rPr lang="en-US" sz="2800" dirty="0">
                <a:ea typeface="Calibri" panose="020F0502020204030204" pitchFamily="34" charset="0"/>
                <a:cs typeface="Times New Roman" panose="02020603050405020304" pitchFamily="18" charset="0"/>
              </a:rPr>
              <a:t> the process of making a claim, presenting evidence, and producing reasons why the evidence supports the acceptance of the claim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BCFD547-CA0B-8D44-B732-9F43ABC0FD92}"/>
              </a:ext>
            </a:extLst>
          </p:cNvPr>
          <p:cNvSpPr/>
          <p:nvPr/>
        </p:nvSpPr>
        <p:spPr>
          <a:xfrm>
            <a:off x="1132950" y="585113"/>
            <a:ext cx="6797710" cy="1815882"/>
          </a:xfrm>
          <a:prstGeom prst="rect">
            <a:avLst/>
          </a:prstGeom>
        </p:spPr>
        <p:txBody>
          <a:bodyPr wrap="square">
            <a:spAutoFit/>
          </a:bodyPr>
          <a:lstStyle/>
          <a:p>
            <a:pPr algn="ctr"/>
            <a:r>
              <a:rPr lang="en-US" sz="2800" b="1" dirty="0">
                <a:ln w="12700">
                  <a:solidFill>
                    <a:srgbClr val="0051BA"/>
                  </a:solidFill>
                  <a:prstDash val="solid"/>
                </a:ln>
                <a:solidFill>
                  <a:srgbClr val="73CBF2"/>
                </a:solidFill>
                <a:effectLst>
                  <a:outerShdw dist="38100" dir="2640000" algn="bl" rotWithShape="0">
                    <a:srgbClr val="0051BA">
                      <a:alpha val="80000"/>
                    </a:srgbClr>
                  </a:outerShdw>
                </a:effectLst>
                <a:latin typeface="+mj-lt"/>
              </a:rPr>
              <a:t>The Heart of </a:t>
            </a:r>
          </a:p>
          <a:p>
            <a:pPr algn="ctr"/>
            <a:r>
              <a:rPr lang="en-US" sz="2800" b="1" dirty="0">
                <a:ln w="12700">
                  <a:solidFill>
                    <a:srgbClr val="0051BA"/>
                  </a:solidFill>
                  <a:prstDash val="solid"/>
                </a:ln>
                <a:solidFill>
                  <a:srgbClr val="73CBF2"/>
                </a:solidFill>
                <a:effectLst>
                  <a:outerShdw dist="38100" dir="2640000" algn="bl" rotWithShape="0">
                    <a:srgbClr val="0051BA">
                      <a:alpha val="80000"/>
                    </a:srgbClr>
                  </a:outerShdw>
                </a:effectLst>
                <a:latin typeface="+mj-lt"/>
              </a:rPr>
              <a:t>Teaching Cross-Curricular Argumentation: Understanding Arguments and Argumentation</a:t>
            </a:r>
          </a:p>
        </p:txBody>
      </p:sp>
      <p:pic>
        <p:nvPicPr>
          <p:cNvPr id="6" name="Picture 5">
            <a:extLst>
              <a:ext uri="{FF2B5EF4-FFF2-40B4-BE49-F238E27FC236}">
                <a16:creationId xmlns:a16="http://schemas.microsoft.com/office/drawing/2014/main" id="{CBCB1F04-E5DF-3049-A0D6-73B22D8C3A48}"/>
              </a:ext>
            </a:extLst>
          </p:cNvPr>
          <p:cNvPicPr>
            <a:picLocks noChangeAspect="1"/>
          </p:cNvPicPr>
          <p:nvPr/>
        </p:nvPicPr>
        <p:blipFill>
          <a:blip r:embed="rId3"/>
          <a:stretch>
            <a:fillRect/>
          </a:stretch>
        </p:blipFill>
        <p:spPr>
          <a:xfrm>
            <a:off x="125847" y="6259573"/>
            <a:ext cx="2237345" cy="4579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315564" y="440909"/>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768687114"/>
              </p:ext>
            </p:extLst>
          </p:nvPr>
        </p:nvGraphicFramePr>
        <p:xfrm>
          <a:off x="388938" y="1065585"/>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1641356781"/>
              </p:ext>
            </p:extLst>
          </p:nvPr>
        </p:nvGraphicFramePr>
        <p:xfrm>
          <a:off x="444500" y="1446213"/>
          <a:ext cx="8393113" cy="4090986"/>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1800" b="1" kern="1200" baseline="0" dirty="0">
                          <a:solidFill>
                            <a:schemeClr val="tx1"/>
                          </a:solidFill>
                          <a:effectLst/>
                          <a:latin typeface="+mn-lt"/>
                          <a:ea typeface="+mn-ea"/>
                          <a:cs typeface="+mn-cs"/>
                        </a:rPr>
                        <a:t>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433813" y="5547223"/>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10" name="Rounded Rectangular Callout 9">
            <a:extLst>
              <a:ext uri="{FF2B5EF4-FFF2-40B4-BE49-F238E27FC236}">
                <a16:creationId xmlns:a16="http://schemas.microsoft.com/office/drawing/2014/main" id="{8612C52A-C943-E048-8D47-0453B9C681A2}"/>
              </a:ext>
            </a:extLst>
          </p:cNvPr>
          <p:cNvSpPr/>
          <p:nvPr/>
        </p:nvSpPr>
        <p:spPr bwMode="auto">
          <a:xfrm rot="10800000">
            <a:off x="1216397" y="2280062"/>
            <a:ext cx="2980706" cy="1389413"/>
          </a:xfrm>
          <a:prstGeom prst="wedgeRoundRectCallout">
            <a:avLst>
              <a:gd name="adj1" fmla="val 28968"/>
              <a:gd name="adj2" fmla="val 87287"/>
              <a:gd name="adj3" fmla="val 16667"/>
            </a:avLst>
          </a:prstGeom>
          <a:ln w="28575">
            <a:solidFill>
              <a:srgbClr val="0051B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mj-lt"/>
            </a:endParaRPr>
          </a:p>
        </p:txBody>
      </p:sp>
      <p:sp>
        <p:nvSpPr>
          <p:cNvPr id="11" name="TextBox 10">
            <a:extLst>
              <a:ext uri="{FF2B5EF4-FFF2-40B4-BE49-F238E27FC236}">
                <a16:creationId xmlns:a16="http://schemas.microsoft.com/office/drawing/2014/main" id="{78AAF022-BF6D-7F41-A48A-17CE3740A1EF}"/>
              </a:ext>
            </a:extLst>
          </p:cNvPr>
          <p:cNvSpPr txBox="1"/>
          <p:nvPr/>
        </p:nvSpPr>
        <p:spPr>
          <a:xfrm>
            <a:off x="1315564" y="2358247"/>
            <a:ext cx="2881539" cy="1200329"/>
          </a:xfrm>
          <a:prstGeom prst="rect">
            <a:avLst/>
          </a:prstGeom>
          <a:noFill/>
        </p:spPr>
        <p:txBody>
          <a:bodyPr wrap="square" rtlCol="0">
            <a:spAutoFit/>
          </a:bodyPr>
          <a:lstStyle/>
          <a:p>
            <a:r>
              <a:rPr lang="en-US" b="1" dirty="0">
                <a:solidFill>
                  <a:srgbClr val="971B2F"/>
                </a:solidFill>
                <a:latin typeface="+mj-lt"/>
              </a:rPr>
              <a:t>Claim: </a:t>
            </a:r>
            <a:r>
              <a:rPr lang="en-US" dirty="0">
                <a:solidFill>
                  <a:srgbClr val="971B2F"/>
                </a:solidFill>
                <a:latin typeface="+mj-lt"/>
              </a:rPr>
              <a:t>A statement that something is true</a:t>
            </a:r>
          </a:p>
        </p:txBody>
      </p:sp>
    </p:spTree>
    <p:extLst>
      <p:ext uri="{BB962C8B-B14F-4D97-AF65-F5344CB8AC3E}">
        <p14:creationId xmlns:p14="http://schemas.microsoft.com/office/powerpoint/2010/main" val="288590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645894"/>
            <a:ext cx="6512873" cy="707886"/>
          </a:xfrm>
          <a:prstGeom prst="rect">
            <a:avLst/>
          </a:prstGeom>
          <a:noFill/>
        </p:spPr>
        <p:txBody>
          <a:bodyPr>
            <a:spAutoFit/>
          </a:bodyPr>
          <a:lstStyle/>
          <a:p>
            <a:pPr algn="ctr">
              <a:defRPr/>
            </a:pPr>
            <a:r>
              <a:rPr lang="en-US" sz="16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3109893868"/>
              </p:ext>
            </p:extLst>
          </p:nvPr>
        </p:nvGraphicFramePr>
        <p:xfrm>
          <a:off x="358434" y="1271138"/>
          <a:ext cx="8393112" cy="4457700"/>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5">
                  <a:extLst>
                    <a:ext uri="{9D8B030D-6E8A-4147-A177-3AD203B41FA5}">
                      <a16:colId xmlns:a16="http://schemas.microsoft.com/office/drawing/2014/main" val="20001"/>
                    </a:ext>
                  </a:extLst>
                </a:gridCol>
              </a:tblGrid>
              <a:tr h="681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1600" b="0" kern="1200" baseline="0" dirty="0">
                          <a:solidFill>
                            <a:schemeClr val="tx1"/>
                          </a:solidFill>
                          <a:effectLst/>
                          <a:latin typeface="+mn-lt"/>
                          <a:ea typeface="+mn-ea"/>
                          <a:cs typeface="+mn-cs"/>
                        </a:rPr>
                        <a:t>Clarify the claim with any qualifier and key terms </a:t>
                      </a:r>
                      <a:r>
                        <a:rPr lang="en-US" sz="1600" b="1" kern="1200" baseline="0" dirty="0">
                          <a:solidFill>
                            <a:schemeClr val="tx1"/>
                          </a:solidFill>
                          <a:effectLst/>
                          <a:latin typeface="+mn-lt"/>
                          <a:ea typeface="+mn-ea"/>
                          <a:cs typeface="+mn-cs"/>
                        </a:rPr>
                        <a:t>(including author, date, source, era).</a:t>
                      </a: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035530">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endParaRPr lang="en-US" sz="9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22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4033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276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303181" y="5713475"/>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5" name="Rounded Rectangular Callout 4">
            <a:extLst>
              <a:ext uri="{FF2B5EF4-FFF2-40B4-BE49-F238E27FC236}">
                <a16:creationId xmlns:a16="http://schemas.microsoft.com/office/drawing/2014/main" id="{BC38BE05-2693-3B46-B8FE-494E5F3F081B}"/>
              </a:ext>
            </a:extLst>
          </p:cNvPr>
          <p:cNvSpPr/>
          <p:nvPr/>
        </p:nvSpPr>
        <p:spPr bwMode="auto">
          <a:xfrm rot="10800000">
            <a:off x="2805878" y="2277092"/>
            <a:ext cx="5022558" cy="2303814"/>
          </a:xfrm>
          <a:prstGeom prst="wedgeRoundRectCallout">
            <a:avLst>
              <a:gd name="adj1" fmla="val 1947"/>
              <a:gd name="adj2" fmla="val 79163"/>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7" name="TextBox 6">
            <a:extLst>
              <a:ext uri="{FF2B5EF4-FFF2-40B4-BE49-F238E27FC236}">
                <a16:creationId xmlns:a16="http://schemas.microsoft.com/office/drawing/2014/main" id="{9EB193C6-125A-334C-ABCC-DCD686F6A470}"/>
              </a:ext>
            </a:extLst>
          </p:cNvPr>
          <p:cNvSpPr txBox="1"/>
          <p:nvPr/>
        </p:nvSpPr>
        <p:spPr>
          <a:xfrm>
            <a:off x="2971427" y="2490281"/>
            <a:ext cx="4857009" cy="1877437"/>
          </a:xfrm>
          <a:prstGeom prst="rect">
            <a:avLst/>
          </a:prstGeom>
          <a:noFill/>
        </p:spPr>
        <p:txBody>
          <a:bodyPr wrap="square" rtlCol="0">
            <a:spAutoFit/>
          </a:bodyPr>
          <a:lstStyle/>
          <a:p>
            <a:pPr algn="ctr"/>
            <a:r>
              <a:rPr lang="en-US" sz="2000" b="1" dirty="0">
                <a:solidFill>
                  <a:srgbClr val="971B2F"/>
                </a:solidFill>
                <a:latin typeface="+mj-lt"/>
              </a:rPr>
              <a:t>Guide B: Also includes</a:t>
            </a:r>
            <a:endParaRPr lang="en-US" b="1" dirty="0">
              <a:solidFill>
                <a:srgbClr val="971B2F"/>
              </a:solidFill>
              <a:latin typeface="+mj-lt"/>
            </a:endParaRPr>
          </a:p>
          <a:p>
            <a:r>
              <a:rPr lang="en-US" sz="1600" b="1" dirty="0">
                <a:solidFill>
                  <a:srgbClr val="971B2F"/>
                </a:solidFill>
                <a:latin typeface="+mj-lt"/>
              </a:rPr>
              <a:t>Author: </a:t>
            </a:r>
            <a:r>
              <a:rPr lang="en-US" sz="1600" dirty="0">
                <a:solidFill>
                  <a:srgbClr val="971B2F"/>
                </a:solidFill>
                <a:latin typeface="+mj-lt"/>
              </a:rPr>
              <a:t>the person or group making the claim</a:t>
            </a:r>
          </a:p>
          <a:p>
            <a:r>
              <a:rPr lang="en-US" sz="1600" b="1" dirty="0">
                <a:solidFill>
                  <a:srgbClr val="971B2F"/>
                </a:solidFill>
                <a:latin typeface="+mj-lt"/>
              </a:rPr>
              <a:t>Date: </a:t>
            </a:r>
            <a:r>
              <a:rPr lang="en-US" sz="1600" dirty="0">
                <a:solidFill>
                  <a:srgbClr val="971B2F"/>
                </a:solidFill>
                <a:latin typeface="+mj-lt"/>
              </a:rPr>
              <a:t>when the claim was originally made or printed</a:t>
            </a:r>
          </a:p>
          <a:p>
            <a:r>
              <a:rPr lang="en-US" sz="1600" b="1" dirty="0">
                <a:solidFill>
                  <a:srgbClr val="971B2F"/>
                </a:solidFill>
                <a:latin typeface="+mj-lt"/>
              </a:rPr>
              <a:t>Source: </a:t>
            </a:r>
            <a:r>
              <a:rPr lang="en-US" sz="1600" dirty="0">
                <a:solidFill>
                  <a:srgbClr val="971B2F"/>
                </a:solidFill>
                <a:latin typeface="+mj-lt"/>
              </a:rPr>
              <a:t>where the claim was found (e.g., a student report, a lecture, a research study, online information, verbal presentation, or other source)</a:t>
            </a:r>
          </a:p>
          <a:p>
            <a:r>
              <a:rPr lang="en-US" sz="1600" b="1" dirty="0">
                <a:solidFill>
                  <a:srgbClr val="971B2F"/>
                </a:solidFill>
                <a:latin typeface="+mj-lt"/>
              </a:rPr>
              <a:t>Era: </a:t>
            </a:r>
            <a:r>
              <a:rPr lang="en-US" sz="1600" dirty="0">
                <a:solidFill>
                  <a:srgbClr val="971B2F"/>
                </a:solidFill>
                <a:latin typeface="+mj-lt"/>
              </a:rPr>
              <a:t>distinct period of history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315564" y="571538"/>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4244102316"/>
              </p:ext>
            </p:extLst>
          </p:nvPr>
        </p:nvGraphicFramePr>
        <p:xfrm>
          <a:off x="472063" y="982457"/>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4031827016"/>
              </p:ext>
            </p:extLst>
          </p:nvPr>
        </p:nvGraphicFramePr>
        <p:xfrm>
          <a:off x="444500" y="1446213"/>
          <a:ext cx="8393113" cy="4090986"/>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a:t>
                      </a:r>
                      <a:r>
                        <a:rPr lang="en-US" sz="900" b="0" kern="1200" dirty="0">
                          <a:solidFill>
                            <a:schemeClr val="tx1"/>
                          </a:solidFill>
                          <a:effectLst/>
                          <a:latin typeface="+mn-lt"/>
                          <a:ea typeface="+mn-ea"/>
                          <a:cs typeface="+mn-cs"/>
                        </a:rPr>
                        <a:t>.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1600" b="1" kern="1200" dirty="0">
                          <a:solidFill>
                            <a:schemeClr val="tx1"/>
                          </a:solidFill>
                          <a:effectLst/>
                          <a:latin typeface="+mn-lt"/>
                          <a:ea typeface="+mn-ea"/>
                          <a:cs typeface="+mn-cs"/>
                        </a:rPr>
                        <a:t>2. List the evidence</a:t>
                      </a:r>
                      <a:r>
                        <a:rPr lang="en-US" sz="1600" b="1" i="0" kern="1200" baseline="0" dirty="0">
                          <a:solidFill>
                            <a:schemeClr val="tx1"/>
                          </a:solidFill>
                          <a:effectLst/>
                          <a:latin typeface="+mn-lt"/>
                          <a:ea typeface="+mn-ea"/>
                          <a:cs typeface="+mn-cs"/>
                        </a:rPr>
                        <a:t>.</a:t>
                      </a:r>
                      <a:endParaRPr lang="en-US" sz="16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386308" y="5600905"/>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5" name="Rounded Rectangular Callout 4">
            <a:extLst>
              <a:ext uri="{FF2B5EF4-FFF2-40B4-BE49-F238E27FC236}">
                <a16:creationId xmlns:a16="http://schemas.microsoft.com/office/drawing/2014/main" id="{7BFBD002-473E-DD41-A0B2-0641EED312CC}"/>
              </a:ext>
            </a:extLst>
          </p:cNvPr>
          <p:cNvSpPr/>
          <p:nvPr/>
        </p:nvSpPr>
        <p:spPr bwMode="auto">
          <a:xfrm rot="10800000">
            <a:off x="540328" y="2648196"/>
            <a:ext cx="3253838" cy="1235957"/>
          </a:xfrm>
          <a:prstGeom prst="wedgeRoundRectCallout">
            <a:avLst>
              <a:gd name="adj1" fmla="val 31357"/>
              <a:gd name="adj2" fmla="val 74265"/>
              <a:gd name="adj3" fmla="val 16667"/>
            </a:avLst>
          </a:prstGeom>
          <a:ln w="28575">
            <a:solidFill>
              <a:srgbClr val="0051B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8" name="TextBox 7">
            <a:extLst>
              <a:ext uri="{FF2B5EF4-FFF2-40B4-BE49-F238E27FC236}">
                <a16:creationId xmlns:a16="http://schemas.microsoft.com/office/drawing/2014/main" id="{C1CA8C05-A739-FD45-98ED-72F46359FA44}"/>
              </a:ext>
            </a:extLst>
          </p:cNvPr>
          <p:cNvSpPr txBox="1"/>
          <p:nvPr/>
        </p:nvSpPr>
        <p:spPr>
          <a:xfrm>
            <a:off x="641268" y="2624446"/>
            <a:ext cx="3051958" cy="1200329"/>
          </a:xfrm>
          <a:prstGeom prst="rect">
            <a:avLst/>
          </a:prstGeom>
          <a:noFill/>
        </p:spPr>
        <p:txBody>
          <a:bodyPr wrap="square" rtlCol="0">
            <a:spAutoFit/>
          </a:bodyPr>
          <a:lstStyle/>
          <a:p>
            <a:r>
              <a:rPr lang="en-US" b="1" dirty="0">
                <a:solidFill>
                  <a:srgbClr val="971B2F"/>
                </a:solidFill>
                <a:latin typeface="+mj-lt"/>
              </a:rPr>
              <a:t>Evidence: </a:t>
            </a:r>
            <a:r>
              <a:rPr lang="en-US" dirty="0">
                <a:solidFill>
                  <a:srgbClr val="971B2F"/>
                </a:solidFill>
                <a:latin typeface="+mj-lt"/>
              </a:rPr>
              <a:t>Information used to support the claim</a:t>
            </a:r>
            <a:endParaRPr lang="en-US" b="1" dirty="0">
              <a:solidFill>
                <a:srgbClr val="971B2F"/>
              </a:solidFill>
              <a:latin typeface="+mj-lt"/>
            </a:endParaRPr>
          </a:p>
        </p:txBody>
      </p:sp>
    </p:spTree>
    <p:extLst>
      <p:ext uri="{BB962C8B-B14F-4D97-AF65-F5344CB8AC3E}">
        <p14:creationId xmlns:p14="http://schemas.microsoft.com/office/powerpoint/2010/main" val="107515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645894"/>
            <a:ext cx="6512873" cy="707886"/>
          </a:xfrm>
          <a:prstGeom prst="rect">
            <a:avLst/>
          </a:prstGeom>
          <a:noFill/>
        </p:spPr>
        <p:txBody>
          <a:bodyPr>
            <a:spAutoFit/>
          </a:bodyPr>
          <a:lstStyle/>
          <a:p>
            <a:pPr algn="ctr">
              <a:defRPr/>
            </a:pPr>
            <a:r>
              <a:rPr lang="en-US" sz="16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91028590"/>
              </p:ext>
            </p:extLst>
          </p:nvPr>
        </p:nvGraphicFramePr>
        <p:xfrm>
          <a:off x="270960" y="1257379"/>
          <a:ext cx="8393112" cy="4457700"/>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5">
                  <a:extLst>
                    <a:ext uri="{9D8B030D-6E8A-4147-A177-3AD203B41FA5}">
                      <a16:colId xmlns:a16="http://schemas.microsoft.com/office/drawing/2014/main" val="20001"/>
                    </a:ext>
                  </a:extLst>
                </a:gridCol>
              </a:tblGrid>
              <a:tr h="681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900" b="1" kern="1200" baseline="0" dirty="0">
                          <a:solidFill>
                            <a:schemeClr val="tx1"/>
                          </a:solidFill>
                          <a:effectLst/>
                          <a:latin typeface="+mn-lt"/>
                          <a:ea typeface="+mn-ea"/>
                          <a:cs typeface="+mn-cs"/>
                        </a:rPr>
                        <a:t>Clarify the claim with any qualifier and key terms </a:t>
                      </a:r>
                      <a:r>
                        <a:rPr lang="en-US" sz="900" b="0" kern="1200" baseline="0" dirty="0">
                          <a:solidFill>
                            <a:schemeClr val="tx1"/>
                          </a:solidFill>
                          <a:effectLst/>
                          <a:latin typeface="+mn-lt"/>
                          <a:ea typeface="+mn-ea"/>
                          <a:cs typeface="+mn-cs"/>
                        </a:rPr>
                        <a:t>(including author, date, source, era).</a:t>
                      </a: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035530">
                <a:tc>
                  <a:txBody>
                    <a:bodyPr/>
                    <a:lstStyle/>
                    <a:p>
                      <a:r>
                        <a:rPr lang="en-US" sz="1600" b="1" kern="1200" dirty="0">
                          <a:solidFill>
                            <a:schemeClr val="tx1"/>
                          </a:solidFill>
                          <a:effectLst/>
                          <a:latin typeface="+mn-lt"/>
                          <a:ea typeface="+mn-ea"/>
                          <a:cs typeface="+mn-cs"/>
                        </a:rPr>
                        <a:t>2. </a:t>
                      </a:r>
                      <a:r>
                        <a:rPr lang="en-US" sz="900" b="1" kern="1200" dirty="0">
                          <a:solidFill>
                            <a:schemeClr val="tx1"/>
                          </a:solidFill>
                          <a:effectLst/>
                          <a:latin typeface="+mn-lt"/>
                          <a:ea typeface="+mn-ea"/>
                          <a:cs typeface="+mn-cs"/>
                        </a:rPr>
                        <a:t>List the evidence </a:t>
                      </a:r>
                      <a:r>
                        <a:rPr lang="en-US" sz="1600" b="0" kern="1200" dirty="0">
                          <a:solidFill>
                            <a:schemeClr val="tx1"/>
                          </a:solidFill>
                          <a:effectLst/>
                          <a:latin typeface="+mn-lt"/>
                          <a:ea typeface="+mn-ea"/>
                          <a:cs typeface="+mn-cs"/>
                        </a:rPr>
                        <a:t>(</a:t>
                      </a:r>
                      <a:r>
                        <a:rPr lang="en-US" sz="1600" b="1" i="0" kern="1200" baseline="0" dirty="0">
                          <a:solidFill>
                            <a:schemeClr val="tx1"/>
                          </a:solidFill>
                          <a:effectLst/>
                          <a:latin typeface="+mn-lt"/>
                          <a:ea typeface="+mn-ea"/>
                          <a:cs typeface="+mn-cs"/>
                        </a:rPr>
                        <a:t>facts, data, authority, theory, precedent)</a:t>
                      </a:r>
                      <a:r>
                        <a:rPr lang="en-US" sz="1600" b="0" i="0" kern="1200" baseline="0" dirty="0">
                          <a:solidFill>
                            <a:schemeClr val="tx1"/>
                          </a:solidFill>
                          <a:effectLst/>
                          <a:latin typeface="+mn-lt"/>
                          <a:ea typeface="+mn-ea"/>
                          <a:cs typeface="+mn-cs"/>
                        </a:rPr>
                        <a:t>.</a:t>
                      </a:r>
                      <a:endParaRPr lang="en-US" sz="16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endParaRPr lang="en-US" sz="9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22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4033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276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299742" y="5713161"/>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5" name="Rounded Rectangular Callout 4">
            <a:extLst>
              <a:ext uri="{FF2B5EF4-FFF2-40B4-BE49-F238E27FC236}">
                <a16:creationId xmlns:a16="http://schemas.microsoft.com/office/drawing/2014/main" id="{652A3C17-79F8-6544-8E3D-A6BE9BCB91E9}"/>
              </a:ext>
            </a:extLst>
          </p:cNvPr>
          <p:cNvSpPr/>
          <p:nvPr/>
        </p:nvSpPr>
        <p:spPr bwMode="auto">
          <a:xfrm rot="10800000">
            <a:off x="583781" y="2959510"/>
            <a:ext cx="7976435" cy="2815726"/>
          </a:xfrm>
          <a:prstGeom prst="wedgeRoundRectCallout">
            <a:avLst>
              <a:gd name="adj1" fmla="val 37915"/>
              <a:gd name="adj2" fmla="val 68716"/>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971B2F"/>
              </a:solidFill>
              <a:effectLst/>
              <a:latin typeface="+mj-lt"/>
            </a:endParaRPr>
          </a:p>
        </p:txBody>
      </p:sp>
      <p:sp>
        <p:nvSpPr>
          <p:cNvPr id="6" name="TextBox 5">
            <a:extLst>
              <a:ext uri="{FF2B5EF4-FFF2-40B4-BE49-F238E27FC236}">
                <a16:creationId xmlns:a16="http://schemas.microsoft.com/office/drawing/2014/main" id="{F1CA201B-6090-7343-B591-2CBEA9941252}"/>
              </a:ext>
            </a:extLst>
          </p:cNvPr>
          <p:cNvSpPr txBox="1"/>
          <p:nvPr/>
        </p:nvSpPr>
        <p:spPr>
          <a:xfrm>
            <a:off x="625953" y="3226003"/>
            <a:ext cx="7934263" cy="2062103"/>
          </a:xfrm>
          <a:prstGeom prst="rect">
            <a:avLst/>
          </a:prstGeom>
          <a:noFill/>
        </p:spPr>
        <p:txBody>
          <a:bodyPr wrap="square" rtlCol="0">
            <a:spAutoFit/>
          </a:bodyPr>
          <a:lstStyle/>
          <a:p>
            <a:pPr algn="ctr"/>
            <a:r>
              <a:rPr lang="en-US" sz="2000" b="1" dirty="0">
                <a:solidFill>
                  <a:srgbClr val="971B2F"/>
                </a:solidFill>
                <a:latin typeface="+mj-lt"/>
              </a:rPr>
              <a:t>Guide B: includes facts, data, authority, precedent</a:t>
            </a:r>
          </a:p>
          <a:p>
            <a:r>
              <a:rPr lang="en-US" sz="1800" b="1" dirty="0">
                <a:solidFill>
                  <a:srgbClr val="971B2F"/>
                </a:solidFill>
                <a:latin typeface="+mj-lt"/>
              </a:rPr>
              <a:t>Facts: </a:t>
            </a:r>
            <a:r>
              <a:rPr lang="en-US" sz="1800" dirty="0">
                <a:solidFill>
                  <a:srgbClr val="971B2F"/>
                </a:solidFill>
                <a:latin typeface="+mj-lt"/>
              </a:rPr>
              <a:t>things that are known, observable, or proven to be true by research</a:t>
            </a:r>
          </a:p>
          <a:p>
            <a:r>
              <a:rPr lang="en-US" sz="1800" b="1" dirty="0">
                <a:solidFill>
                  <a:srgbClr val="971B2F"/>
                </a:solidFill>
                <a:latin typeface="+mj-lt"/>
              </a:rPr>
              <a:t>Data: </a:t>
            </a:r>
            <a:r>
              <a:rPr lang="en-US" sz="1800" dirty="0">
                <a:solidFill>
                  <a:srgbClr val="971B2F"/>
                </a:solidFill>
                <a:latin typeface="+mj-lt"/>
              </a:rPr>
              <a:t>information usually in the form of numbers or statistics </a:t>
            </a:r>
          </a:p>
          <a:p>
            <a:r>
              <a:rPr lang="en-US" sz="1800" b="1" dirty="0">
                <a:solidFill>
                  <a:srgbClr val="971B2F"/>
                </a:solidFill>
                <a:latin typeface="+mj-lt"/>
              </a:rPr>
              <a:t>Authority: </a:t>
            </a:r>
            <a:r>
              <a:rPr lang="en-US" sz="1800" dirty="0">
                <a:solidFill>
                  <a:srgbClr val="971B2F"/>
                </a:solidFill>
                <a:latin typeface="+mj-lt"/>
              </a:rPr>
              <a:t>individuals or groups with a high level of knowledge in a field</a:t>
            </a:r>
          </a:p>
          <a:p>
            <a:r>
              <a:rPr lang="en-US" sz="1800" b="1" dirty="0">
                <a:solidFill>
                  <a:srgbClr val="971B2F"/>
                </a:solidFill>
                <a:latin typeface="+mj-lt"/>
              </a:rPr>
              <a:t>Theory: </a:t>
            </a:r>
            <a:r>
              <a:rPr lang="en-US" sz="1800" dirty="0">
                <a:solidFill>
                  <a:srgbClr val="971B2F"/>
                </a:solidFill>
                <a:latin typeface="+mj-lt"/>
              </a:rPr>
              <a:t>formal ideas that are intended to explain something</a:t>
            </a:r>
          </a:p>
          <a:p>
            <a:r>
              <a:rPr lang="en-US" sz="1800" b="1" dirty="0">
                <a:solidFill>
                  <a:srgbClr val="971B2F"/>
                </a:solidFill>
                <a:latin typeface="+mj-lt"/>
              </a:rPr>
              <a:t>Precedent: </a:t>
            </a:r>
            <a:r>
              <a:rPr lang="en-US" sz="1800" dirty="0">
                <a:solidFill>
                  <a:srgbClr val="971B2F"/>
                </a:solidFill>
                <a:latin typeface="+mj-lt"/>
              </a:rPr>
              <a:t>laws, rules, customs, or other guidelines that are set up by social institutions to govern behavior</a:t>
            </a:r>
            <a:endParaRPr lang="en-US" sz="1800" b="1" dirty="0">
              <a:solidFill>
                <a:srgbClr val="971B2F"/>
              </a:solidFill>
              <a:latin typeface="+mj-lt"/>
            </a:endParaRPr>
          </a:p>
        </p:txBody>
      </p:sp>
    </p:spTree>
    <p:extLst>
      <p:ext uri="{BB962C8B-B14F-4D97-AF65-F5344CB8AC3E}">
        <p14:creationId xmlns:p14="http://schemas.microsoft.com/office/powerpoint/2010/main" val="129510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196811" y="687170"/>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2531054108"/>
              </p:ext>
            </p:extLst>
          </p:nvPr>
        </p:nvGraphicFramePr>
        <p:xfrm>
          <a:off x="388938" y="1015579"/>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856857805"/>
              </p:ext>
            </p:extLst>
          </p:nvPr>
        </p:nvGraphicFramePr>
        <p:xfrm>
          <a:off x="444500" y="1446213"/>
          <a:ext cx="8393113" cy="4090986"/>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t>
                      </a:r>
                      <a:r>
                        <a:rPr lang="en-US" sz="1600" b="1" dirty="0"/>
                        <a:t>Analyze the reasoning</a:t>
                      </a:r>
                      <a:r>
                        <a:rPr lang="en-US" sz="1600" b="1" i="0" baseline="0" dirty="0"/>
                        <a:t>.</a:t>
                      </a:r>
                      <a:endParaRPr lang="en-US" sz="16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492247" y="5568780"/>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Bulgren 2020</a:t>
            </a:r>
          </a:p>
        </p:txBody>
      </p:sp>
      <p:sp>
        <p:nvSpPr>
          <p:cNvPr id="5" name="Rounded Rectangular Callout 4">
            <a:extLst>
              <a:ext uri="{FF2B5EF4-FFF2-40B4-BE49-F238E27FC236}">
                <a16:creationId xmlns:a16="http://schemas.microsoft.com/office/drawing/2014/main" id="{8F29156C-2510-184F-8063-2DE8D5CED033}"/>
              </a:ext>
            </a:extLst>
          </p:cNvPr>
          <p:cNvSpPr/>
          <p:nvPr/>
        </p:nvSpPr>
        <p:spPr bwMode="auto">
          <a:xfrm rot="10800000">
            <a:off x="3477124" y="3027151"/>
            <a:ext cx="3729791" cy="1713290"/>
          </a:xfrm>
          <a:prstGeom prst="wedgeRoundRectCallout">
            <a:avLst>
              <a:gd name="adj1" fmla="val -26470"/>
              <a:gd name="adj2" fmla="val 8607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8" name="TextBox 7">
            <a:extLst>
              <a:ext uri="{FF2B5EF4-FFF2-40B4-BE49-F238E27FC236}">
                <a16:creationId xmlns:a16="http://schemas.microsoft.com/office/drawing/2014/main" id="{5ADAB1AE-79A2-CA4E-9760-07B6E184AEA1}"/>
              </a:ext>
            </a:extLst>
          </p:cNvPr>
          <p:cNvSpPr txBox="1"/>
          <p:nvPr/>
        </p:nvSpPr>
        <p:spPr>
          <a:xfrm>
            <a:off x="3597439" y="3064037"/>
            <a:ext cx="3525253" cy="1569660"/>
          </a:xfrm>
          <a:prstGeom prst="rect">
            <a:avLst/>
          </a:prstGeom>
          <a:noFill/>
        </p:spPr>
        <p:txBody>
          <a:bodyPr wrap="square" rtlCol="0">
            <a:spAutoFit/>
          </a:bodyPr>
          <a:lstStyle/>
          <a:p>
            <a:r>
              <a:rPr lang="en-US" b="1" dirty="0">
                <a:solidFill>
                  <a:srgbClr val="971B2F"/>
                </a:solidFill>
                <a:latin typeface="+mj-lt"/>
              </a:rPr>
              <a:t>Reasoning: </a:t>
            </a:r>
            <a:r>
              <a:rPr lang="en-US" dirty="0">
                <a:solidFill>
                  <a:srgbClr val="971B2F"/>
                </a:solidFill>
                <a:latin typeface="+mj-lt"/>
              </a:rPr>
              <a:t>The thinking process used to show how the evidence supports the claim</a:t>
            </a:r>
            <a:endParaRPr lang="en-US" b="1" dirty="0">
              <a:solidFill>
                <a:srgbClr val="971B2F"/>
              </a:solidFill>
              <a:latin typeface="+mj-lt"/>
            </a:endParaRPr>
          </a:p>
        </p:txBody>
      </p:sp>
    </p:spTree>
    <p:extLst>
      <p:ext uri="{BB962C8B-B14F-4D97-AF65-F5344CB8AC3E}">
        <p14:creationId xmlns:p14="http://schemas.microsoft.com/office/powerpoint/2010/main" val="175347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549638"/>
            <a:ext cx="6512873" cy="707886"/>
          </a:xfrm>
          <a:prstGeom prst="rect">
            <a:avLst/>
          </a:prstGeom>
          <a:noFill/>
        </p:spPr>
        <p:txBody>
          <a:bodyPr>
            <a:spAutoFit/>
          </a:bodyPr>
          <a:lstStyle/>
          <a:p>
            <a:pPr algn="ctr">
              <a:defRPr/>
            </a:pPr>
            <a:r>
              <a:rPr lang="en-US" sz="16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3301138602"/>
              </p:ext>
            </p:extLst>
          </p:nvPr>
        </p:nvGraphicFramePr>
        <p:xfrm>
          <a:off x="319088" y="1281443"/>
          <a:ext cx="8393112" cy="4457700"/>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5">
                  <a:extLst>
                    <a:ext uri="{9D8B030D-6E8A-4147-A177-3AD203B41FA5}">
                      <a16:colId xmlns:a16="http://schemas.microsoft.com/office/drawing/2014/main" val="20001"/>
                    </a:ext>
                  </a:extLst>
                </a:gridCol>
              </a:tblGrid>
              <a:tr h="681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900" b="1" kern="1200" baseline="0" dirty="0">
                          <a:solidFill>
                            <a:schemeClr val="tx1"/>
                          </a:solidFill>
                          <a:effectLst/>
                          <a:latin typeface="+mn-lt"/>
                          <a:ea typeface="+mn-ea"/>
                          <a:cs typeface="+mn-cs"/>
                        </a:rPr>
                        <a:t>Clarify the claim with any qualifier and key terms </a:t>
                      </a:r>
                      <a:r>
                        <a:rPr lang="en-US" sz="900" b="0" kern="1200" baseline="0" dirty="0">
                          <a:solidFill>
                            <a:schemeClr val="tx1"/>
                          </a:solidFill>
                          <a:effectLst/>
                          <a:latin typeface="+mn-lt"/>
                          <a:ea typeface="+mn-ea"/>
                          <a:cs typeface="+mn-cs"/>
                        </a:rPr>
                        <a:t>(including author, date, source, era).</a:t>
                      </a: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035530">
                <a:tc>
                  <a:txBody>
                    <a:bodyPr/>
                    <a:lstStyle/>
                    <a:p>
                      <a:r>
                        <a:rPr lang="en-US" sz="1600" b="1" kern="1200" dirty="0">
                          <a:solidFill>
                            <a:schemeClr val="tx1"/>
                          </a:solidFill>
                          <a:effectLst/>
                          <a:latin typeface="+mn-lt"/>
                          <a:ea typeface="+mn-ea"/>
                          <a:cs typeface="+mn-cs"/>
                        </a:rPr>
                        <a:t>2.</a:t>
                      </a:r>
                      <a:r>
                        <a:rPr lang="en-US" sz="900" b="1" kern="1200" dirty="0">
                          <a:solidFill>
                            <a:schemeClr val="tx1"/>
                          </a:solidFill>
                          <a:effectLst/>
                          <a:latin typeface="+mn-lt"/>
                          <a:ea typeface="+mn-ea"/>
                          <a:cs typeface="+mn-cs"/>
                        </a:rPr>
                        <a:t>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t>
                      </a:r>
                      <a:r>
                        <a:rPr lang="en-US" sz="1600" b="0" dirty="0"/>
                        <a:t>Analyze the reasoning (</a:t>
                      </a:r>
                      <a:r>
                        <a:rPr lang="en-US" sz="1600" b="1" i="0" baseline="0" dirty="0"/>
                        <a:t>cause-effect, correlation, generalization</a:t>
                      </a:r>
                      <a:r>
                        <a:rPr lang="en-US" sz="1600" b="0" i="0" baseline="0" dirty="0"/>
                        <a:t>).</a:t>
                      </a:r>
                      <a:endParaRPr lang="en-US" sz="16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22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4033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276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335835" y="5749257"/>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12" name="Rounded Rectangular Callout 11">
            <a:extLst>
              <a:ext uri="{FF2B5EF4-FFF2-40B4-BE49-F238E27FC236}">
                <a16:creationId xmlns:a16="http://schemas.microsoft.com/office/drawing/2014/main" id="{824CE277-3BBA-664F-881C-F51C21393953}"/>
              </a:ext>
            </a:extLst>
          </p:cNvPr>
          <p:cNvSpPr/>
          <p:nvPr/>
        </p:nvSpPr>
        <p:spPr bwMode="auto">
          <a:xfrm rot="10800000">
            <a:off x="1258184" y="3266705"/>
            <a:ext cx="6246093" cy="2648901"/>
          </a:xfrm>
          <a:prstGeom prst="wedgeRoundRectCallout">
            <a:avLst>
              <a:gd name="adj1" fmla="val -25190"/>
              <a:gd name="adj2" fmla="val 76639"/>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971B2F"/>
              </a:solidFill>
              <a:effectLst/>
              <a:latin typeface="+mj-lt"/>
            </a:endParaRPr>
          </a:p>
        </p:txBody>
      </p:sp>
      <p:sp>
        <p:nvSpPr>
          <p:cNvPr id="5" name="TextBox 4">
            <a:extLst>
              <a:ext uri="{FF2B5EF4-FFF2-40B4-BE49-F238E27FC236}">
                <a16:creationId xmlns:a16="http://schemas.microsoft.com/office/drawing/2014/main" id="{7660BB0C-83FD-2243-AB84-B793DA82A82F}"/>
              </a:ext>
            </a:extLst>
          </p:cNvPr>
          <p:cNvSpPr txBox="1"/>
          <p:nvPr/>
        </p:nvSpPr>
        <p:spPr>
          <a:xfrm>
            <a:off x="1314542" y="3429000"/>
            <a:ext cx="6246091" cy="2185214"/>
          </a:xfrm>
          <a:prstGeom prst="rect">
            <a:avLst/>
          </a:prstGeom>
          <a:noFill/>
        </p:spPr>
        <p:txBody>
          <a:bodyPr wrap="square" rtlCol="0">
            <a:spAutoFit/>
          </a:bodyPr>
          <a:lstStyle/>
          <a:p>
            <a:pPr algn="ctr"/>
            <a:r>
              <a:rPr lang="en-US" sz="2000" b="1" dirty="0">
                <a:solidFill>
                  <a:srgbClr val="971B2F"/>
                </a:solidFill>
                <a:latin typeface="+mj-lt"/>
              </a:rPr>
              <a:t>Guide B: Reasoning: </a:t>
            </a:r>
            <a:br>
              <a:rPr lang="en-US" sz="2000" b="1" dirty="0">
                <a:solidFill>
                  <a:srgbClr val="971B2F"/>
                </a:solidFill>
                <a:latin typeface="+mj-lt"/>
              </a:rPr>
            </a:br>
            <a:r>
              <a:rPr lang="en-US" sz="2000" b="1" dirty="0">
                <a:solidFill>
                  <a:srgbClr val="971B2F"/>
                </a:solidFill>
                <a:latin typeface="+mj-lt"/>
              </a:rPr>
              <a:t>Cause-effect, correlation, generalization</a:t>
            </a:r>
          </a:p>
          <a:p>
            <a:r>
              <a:rPr lang="en-US" sz="1600" b="1" dirty="0">
                <a:solidFill>
                  <a:srgbClr val="971B2F"/>
                </a:solidFill>
                <a:latin typeface="+mj-lt"/>
              </a:rPr>
              <a:t>Cause-effect: </a:t>
            </a:r>
            <a:r>
              <a:rPr lang="en-US" sz="1600" dirty="0">
                <a:solidFill>
                  <a:srgbClr val="971B2F"/>
                </a:solidFill>
                <a:highlight>
                  <a:srgbClr val="FFFF00"/>
                </a:highlight>
                <a:latin typeface="+mj-lt"/>
              </a:rPr>
              <a:t>a relationship </a:t>
            </a:r>
            <a:r>
              <a:rPr lang="en-US" sz="1600" dirty="0">
                <a:solidFill>
                  <a:srgbClr val="971B2F"/>
                </a:solidFill>
                <a:latin typeface="+mj-lt"/>
              </a:rPr>
              <a:t>in which one thing is responsible for another happening or </a:t>
            </a:r>
            <a:r>
              <a:rPr lang="en-US" sz="1600" dirty="0">
                <a:solidFill>
                  <a:srgbClr val="971B2F"/>
                </a:solidFill>
                <a:highlight>
                  <a:srgbClr val="FFFF00"/>
                </a:highlight>
                <a:latin typeface="+mj-lt"/>
              </a:rPr>
              <a:t>that provides support for or proof of a claim</a:t>
            </a:r>
          </a:p>
          <a:p>
            <a:r>
              <a:rPr lang="en-US" sz="1600" b="1" dirty="0">
                <a:solidFill>
                  <a:srgbClr val="971B2F"/>
                </a:solidFill>
                <a:latin typeface="+mj-lt"/>
              </a:rPr>
              <a:t>Correlation: </a:t>
            </a:r>
            <a:r>
              <a:rPr lang="en-US" sz="1600" dirty="0">
                <a:solidFill>
                  <a:srgbClr val="971B2F"/>
                </a:solidFill>
                <a:latin typeface="+mj-lt"/>
              </a:rPr>
              <a:t>a relationship exists that cannot be due to chance alone, but cause and effect cannot be established</a:t>
            </a:r>
          </a:p>
          <a:p>
            <a:r>
              <a:rPr lang="en-US" sz="1600" b="1" dirty="0">
                <a:solidFill>
                  <a:srgbClr val="971B2F"/>
                </a:solidFill>
                <a:latin typeface="+mj-lt"/>
              </a:rPr>
              <a:t>Generalization: </a:t>
            </a:r>
            <a:r>
              <a:rPr lang="en-US" sz="1600" dirty="0">
                <a:solidFill>
                  <a:srgbClr val="971B2F"/>
                </a:solidFill>
                <a:latin typeface="+mj-lt"/>
              </a:rPr>
              <a:t>a statement that if something is true for one situation, then it is likely to be true for a similar situation</a:t>
            </a:r>
            <a:endParaRPr lang="en-US" sz="1600" b="1" dirty="0">
              <a:solidFill>
                <a:srgbClr val="971B2F"/>
              </a:solidFill>
              <a:latin typeface="+mj-lt"/>
            </a:endParaRPr>
          </a:p>
        </p:txBody>
      </p:sp>
    </p:spTree>
    <p:extLst>
      <p:ext uri="{BB962C8B-B14F-4D97-AF65-F5344CB8AC3E}">
        <p14:creationId xmlns:p14="http://schemas.microsoft.com/office/powerpoint/2010/main" val="74710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293576" y="465014"/>
            <a:ext cx="6556848" cy="461665"/>
          </a:xfrm>
          <a:prstGeom prst="rect">
            <a:avLst/>
          </a:prstGeom>
          <a:noFill/>
        </p:spPr>
        <p:txBody>
          <a:bodyPr wrap="square">
            <a:spAutoFit/>
          </a:bodyPr>
          <a:lstStyle/>
          <a:p>
            <a:pPr algn="ctr">
              <a:defRPr/>
            </a:pPr>
            <a:r>
              <a:rPr lang="en-US" sz="1200" b="1" dirty="0"/>
              <a:t>Cross-Curricular Argumentation Guide A</a:t>
            </a:r>
          </a:p>
          <a:p>
            <a:pPr algn="ctr">
              <a:defRPr/>
            </a:pP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3913869860"/>
              </p:ext>
            </p:extLst>
          </p:nvPr>
        </p:nvGraphicFramePr>
        <p:xfrm>
          <a:off x="397083" y="1008964"/>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0">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1788503483"/>
              </p:ext>
            </p:extLst>
          </p:nvPr>
        </p:nvGraphicFramePr>
        <p:xfrm>
          <a:off x="461588" y="1296459"/>
          <a:ext cx="8376818" cy="4405140"/>
        </p:xfrm>
        <a:graphic>
          <a:graphicData uri="http://schemas.openxmlformats.org/drawingml/2006/table">
            <a:tbl>
              <a:tblPr firstRow="1" bandRow="1">
                <a:tableStyleId>{2D5ABB26-0587-4C30-8999-92F81FD0307C}</a:tableStyleId>
              </a:tblPr>
              <a:tblGrid>
                <a:gridCol w="3838680">
                  <a:extLst>
                    <a:ext uri="{9D8B030D-6E8A-4147-A177-3AD203B41FA5}">
                      <a16:colId xmlns:a16="http://schemas.microsoft.com/office/drawing/2014/main" val="20000"/>
                    </a:ext>
                  </a:extLst>
                </a:gridCol>
                <a:gridCol w="4538138">
                  <a:extLst>
                    <a:ext uri="{9D8B030D-6E8A-4147-A177-3AD203B41FA5}">
                      <a16:colId xmlns:a16="http://schemas.microsoft.com/office/drawing/2014/main" val="20001"/>
                    </a:ext>
                  </a:extLst>
                </a:gridCol>
              </a:tblGrid>
              <a:tr h="3712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a:t>
                      </a:r>
                      <a:r>
                        <a:rPr lang="en-US" sz="1600" b="1" kern="1200" dirty="0">
                          <a:solidFill>
                            <a:schemeClr val="tx1"/>
                          </a:solidFill>
                          <a:effectLst/>
                          <a:latin typeface="+mn-lt"/>
                          <a:ea typeface="+mn-ea"/>
                          <a:cs typeface="+mn-cs"/>
                        </a:rPr>
                        <a:t>claim</a:t>
                      </a:r>
                      <a:r>
                        <a:rPr lang="en-US" sz="900" b="1" kern="1200" dirty="0">
                          <a:solidFill>
                            <a:schemeClr val="tx1"/>
                          </a:solidFill>
                          <a:effectLst/>
                          <a:latin typeface="+mn-lt"/>
                          <a:ea typeface="+mn-ea"/>
                          <a:cs typeface="+mn-cs"/>
                        </a:rPr>
                        <a:t> with any </a:t>
                      </a:r>
                      <a:r>
                        <a:rPr lang="en-US" sz="1600" b="1" kern="1200" dirty="0">
                          <a:solidFill>
                            <a:schemeClr val="tx1"/>
                          </a:solidFill>
                          <a:effectLst/>
                          <a:latin typeface="+mn-lt"/>
                          <a:ea typeface="+mn-ea"/>
                          <a:cs typeface="+mn-cs"/>
                        </a:rPr>
                        <a:t>qualifier</a:t>
                      </a:r>
                      <a:r>
                        <a:rPr lang="en-US" sz="900" b="1" kern="1200" dirty="0">
                          <a:solidFill>
                            <a:schemeClr val="tx1"/>
                          </a:solidFill>
                          <a:effectLst/>
                          <a:latin typeface="+mn-lt"/>
                          <a:ea typeface="+mn-ea"/>
                          <a:cs typeface="+mn-cs"/>
                        </a:rPr>
                        <a:t> and </a:t>
                      </a:r>
                      <a:r>
                        <a:rPr lang="en-US" sz="1600" b="1" kern="1200" dirty="0">
                          <a:solidFill>
                            <a:schemeClr val="tx1"/>
                          </a:solidFill>
                          <a:effectLst/>
                          <a:latin typeface="+mn-lt"/>
                          <a:ea typeface="+mn-ea"/>
                          <a:cs typeface="+mn-cs"/>
                        </a:rPr>
                        <a:t>define key terms</a:t>
                      </a:r>
                      <a:r>
                        <a:rPr lang="en-US" sz="900" b="1" kern="1200" dirty="0">
                          <a:solidFill>
                            <a:schemeClr val="tx1"/>
                          </a:solidFill>
                          <a:effectLst/>
                          <a:latin typeface="+mn-lt"/>
                          <a:ea typeface="+mn-ea"/>
                          <a:cs typeface="+mn-cs"/>
                        </a:rPr>
                        <a:t>.</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179669">
                <a:tc>
                  <a:txBody>
                    <a:bodyPr/>
                    <a:lstStyle/>
                    <a:p>
                      <a:r>
                        <a:rPr lang="en-US" sz="900" b="1" kern="1200" dirty="0">
                          <a:solidFill>
                            <a:schemeClr val="tx1"/>
                          </a:solidFill>
                          <a:effectLst/>
                          <a:latin typeface="+mn-lt"/>
                          <a:ea typeface="+mn-ea"/>
                          <a:cs typeface="+mn-cs"/>
                        </a:rPr>
                        <a:t>2. List the </a:t>
                      </a:r>
                      <a:r>
                        <a:rPr lang="en-US" sz="1600" b="1" kern="1200" dirty="0">
                          <a:solidFill>
                            <a:schemeClr val="tx1"/>
                          </a:solidFill>
                          <a:effectLst/>
                          <a:latin typeface="+mn-lt"/>
                          <a:ea typeface="+mn-ea"/>
                          <a:cs typeface="+mn-cs"/>
                        </a:rPr>
                        <a:t>evidence</a:t>
                      </a:r>
                      <a:r>
                        <a:rPr lang="en-US" sz="900" b="1" i="0" kern="1200" baseline="0" dirty="0">
                          <a:solidFill>
                            <a:schemeClr val="tx1"/>
                          </a:solidFill>
                          <a:effectLst/>
                          <a:latin typeface="+mn-lt"/>
                          <a:ea typeface="+mn-ea"/>
                          <a:cs typeface="+mn-cs"/>
                        </a:rPr>
                        <a:t>.</a:t>
                      </a: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a:t>
                      </a:r>
                      <a:r>
                        <a:rPr lang="en-US" sz="1600" b="1" dirty="0"/>
                        <a:t>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95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a:t>
                      </a:r>
                      <a:r>
                        <a:rPr lang="en-US" sz="1600" b="1" dirty="0"/>
                        <a:t>other arguments </a:t>
                      </a:r>
                      <a:r>
                        <a:rPr lang="en-US" sz="900" b="1" dirty="0"/>
                        <a:t>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9337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a:t>
                      </a:r>
                      <a:r>
                        <a:rPr lang="en-US" sz="1600" b="1" dirty="0"/>
                        <a:t>judgment</a:t>
                      </a:r>
                      <a:r>
                        <a:rPr lang="en-US" sz="900" b="1" dirty="0"/>
                        <a: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713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t>
                      </a:r>
                      <a:r>
                        <a:rPr lang="en-US" sz="1600" b="1" dirty="0" err="1"/>
                        <a:t>s</a:t>
                      </a:r>
                      <a:r>
                        <a:rPr lang="en-US" sz="900" b="1" dirty="0" err="1"/>
                        <a:t>the</a:t>
                      </a:r>
                      <a:r>
                        <a:rPr lang="en-US" sz="900" b="1" dirty="0"/>
                        <a:t>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421937" y="5701600"/>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078058" y="536820"/>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3068888321"/>
              </p:ext>
            </p:extLst>
          </p:nvPr>
        </p:nvGraphicFramePr>
        <p:xfrm>
          <a:off x="388938" y="1039641"/>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4133576205"/>
              </p:ext>
            </p:extLst>
          </p:nvPr>
        </p:nvGraphicFramePr>
        <p:xfrm>
          <a:off x="444500" y="1446213"/>
          <a:ext cx="8393113" cy="4090986"/>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a:t>
                      </a:r>
                      <a:r>
                        <a:rPr lang="en-US" sz="1600" b="1" dirty="0"/>
                        <a:t>Identify other arguments for or against the claim</a:t>
                      </a:r>
                      <a:r>
                        <a:rPr lang="en-US" sz="16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408026" y="5544718"/>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5" name="Rounded Rectangular Callout 4">
            <a:extLst>
              <a:ext uri="{FF2B5EF4-FFF2-40B4-BE49-F238E27FC236}">
                <a16:creationId xmlns:a16="http://schemas.microsoft.com/office/drawing/2014/main" id="{2F9F35EF-8483-A04F-867F-9C1704BF94D8}"/>
              </a:ext>
            </a:extLst>
          </p:cNvPr>
          <p:cNvSpPr/>
          <p:nvPr/>
        </p:nvSpPr>
        <p:spPr bwMode="auto">
          <a:xfrm>
            <a:off x="1315564" y="2478504"/>
            <a:ext cx="2634915" cy="1167063"/>
          </a:xfrm>
          <a:prstGeom prst="wedgeRoundRectCallout">
            <a:avLst>
              <a:gd name="adj1" fmla="val -20833"/>
              <a:gd name="adj2" fmla="val 77964"/>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8" name="TextBox 7">
            <a:extLst>
              <a:ext uri="{FF2B5EF4-FFF2-40B4-BE49-F238E27FC236}">
                <a16:creationId xmlns:a16="http://schemas.microsoft.com/office/drawing/2014/main" id="{3E0A35EE-FA20-0F46-8167-02373103E848}"/>
              </a:ext>
            </a:extLst>
          </p:cNvPr>
          <p:cNvSpPr txBox="1"/>
          <p:nvPr/>
        </p:nvSpPr>
        <p:spPr>
          <a:xfrm>
            <a:off x="1491917" y="2634915"/>
            <a:ext cx="2322095" cy="830997"/>
          </a:xfrm>
          <a:prstGeom prst="rect">
            <a:avLst/>
          </a:prstGeom>
          <a:noFill/>
        </p:spPr>
        <p:txBody>
          <a:bodyPr wrap="square" rtlCol="0">
            <a:spAutoFit/>
          </a:bodyPr>
          <a:lstStyle/>
          <a:p>
            <a:r>
              <a:rPr lang="en-US" b="1" dirty="0">
                <a:solidFill>
                  <a:srgbClr val="971B2F"/>
                </a:solidFill>
                <a:latin typeface="+mj-lt"/>
              </a:rPr>
              <a:t>Other arguments</a:t>
            </a:r>
          </a:p>
        </p:txBody>
      </p:sp>
    </p:spTree>
    <p:extLst>
      <p:ext uri="{BB962C8B-B14F-4D97-AF65-F5344CB8AC3E}">
        <p14:creationId xmlns:p14="http://schemas.microsoft.com/office/powerpoint/2010/main" val="6830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489480"/>
            <a:ext cx="6512873" cy="646331"/>
          </a:xfrm>
          <a:prstGeom prst="rect">
            <a:avLst/>
          </a:prstGeom>
          <a:noFill/>
        </p:spPr>
        <p:txBody>
          <a:bodyPr>
            <a:spAutoFit/>
          </a:bodyPr>
          <a:lstStyle/>
          <a:p>
            <a:pPr algn="ctr">
              <a:defRPr/>
            </a:pPr>
            <a:r>
              <a:rPr lang="en-US" sz="12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1104600525"/>
              </p:ext>
            </p:extLst>
          </p:nvPr>
        </p:nvGraphicFramePr>
        <p:xfrm>
          <a:off x="319088" y="1257382"/>
          <a:ext cx="8355680" cy="4389662"/>
        </p:xfrm>
        <a:graphic>
          <a:graphicData uri="http://schemas.openxmlformats.org/drawingml/2006/table">
            <a:tbl>
              <a:tblPr firstRow="1" bandRow="1">
                <a:tableStyleId>{2D5ABB26-0587-4C30-8999-92F81FD0307C}</a:tableStyleId>
              </a:tblPr>
              <a:tblGrid>
                <a:gridCol w="3950340">
                  <a:extLst>
                    <a:ext uri="{9D8B030D-6E8A-4147-A177-3AD203B41FA5}">
                      <a16:colId xmlns:a16="http://schemas.microsoft.com/office/drawing/2014/main" val="20000"/>
                    </a:ext>
                  </a:extLst>
                </a:gridCol>
                <a:gridCol w="4405340">
                  <a:extLst>
                    <a:ext uri="{9D8B030D-6E8A-4147-A177-3AD203B41FA5}">
                      <a16:colId xmlns:a16="http://schemas.microsoft.com/office/drawing/2014/main" val="20001"/>
                    </a:ext>
                  </a:extLst>
                </a:gridCol>
              </a:tblGrid>
              <a:tr h="6273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900" b="1" kern="1200" baseline="0" dirty="0">
                          <a:solidFill>
                            <a:schemeClr val="tx1"/>
                          </a:solidFill>
                          <a:effectLst/>
                          <a:latin typeface="+mn-lt"/>
                          <a:ea typeface="+mn-ea"/>
                          <a:cs typeface="+mn-cs"/>
                        </a:rPr>
                        <a:t>Clarify the claim with any qualifier and key terms </a:t>
                      </a:r>
                      <a:r>
                        <a:rPr lang="en-US" sz="900" b="0" kern="1200" baseline="0" dirty="0">
                          <a:solidFill>
                            <a:schemeClr val="tx1"/>
                          </a:solidFill>
                          <a:effectLst/>
                          <a:latin typeface="+mn-lt"/>
                          <a:ea typeface="+mn-ea"/>
                          <a:cs typeface="+mn-cs"/>
                        </a:rPr>
                        <a:t>(including author, date, source, era).</a:t>
                      </a: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72534">
                <a:tc>
                  <a:txBody>
                    <a:bodyPr/>
                    <a:lstStyle/>
                    <a:p>
                      <a:r>
                        <a:rPr lang="en-US" sz="1600" b="1" kern="1200" dirty="0">
                          <a:solidFill>
                            <a:schemeClr val="tx1"/>
                          </a:solidFill>
                          <a:effectLst/>
                          <a:latin typeface="+mn-lt"/>
                          <a:ea typeface="+mn-ea"/>
                          <a:cs typeface="+mn-cs"/>
                        </a:rPr>
                        <a:t>2.</a:t>
                      </a:r>
                      <a:r>
                        <a:rPr lang="en-US" sz="900" b="1" kern="1200" dirty="0">
                          <a:solidFill>
                            <a:schemeClr val="tx1"/>
                          </a:solidFill>
                          <a:effectLst/>
                          <a:latin typeface="+mn-lt"/>
                          <a:ea typeface="+mn-ea"/>
                          <a:cs typeface="+mn-cs"/>
                        </a:rPr>
                        <a:t>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t>
                      </a:r>
                      <a:r>
                        <a:rPr lang="en-US" sz="1600" b="1" dirty="0"/>
                        <a:t>Analyze the reasoning </a:t>
                      </a:r>
                      <a:r>
                        <a:rPr lang="en-US" sz="1600" b="0" dirty="0"/>
                        <a:t>(</a:t>
                      </a:r>
                      <a:r>
                        <a:rPr lang="en-US" sz="1600" b="0" i="0" baseline="0" dirty="0"/>
                        <a:t>cause-effect, correlation, generalization).</a:t>
                      </a:r>
                      <a:endParaRPr lang="en-US" sz="16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7870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a:t>
                      </a:r>
                      <a:r>
                        <a:rPr lang="en-US" sz="2000" b="0" dirty="0"/>
                        <a:t>Identify other arguments for or against the </a:t>
                      </a:r>
                      <a:r>
                        <a:rPr lang="en-US" sz="2000" b="1" dirty="0"/>
                        <a:t>claim  (</a:t>
                      </a:r>
                      <a:r>
                        <a:rPr lang="en-US" sz="2000" b="1" i="0" baseline="0" dirty="0"/>
                        <a:t>rebuttal, counterargument, corroboration).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8906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53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383961" y="5653002"/>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5" name="Rounded Rectangular Callout 4">
            <a:extLst>
              <a:ext uri="{FF2B5EF4-FFF2-40B4-BE49-F238E27FC236}">
                <a16:creationId xmlns:a16="http://schemas.microsoft.com/office/drawing/2014/main" id="{2A8BE6E3-9CF4-C84B-9802-802D120047C3}"/>
              </a:ext>
            </a:extLst>
          </p:cNvPr>
          <p:cNvSpPr/>
          <p:nvPr/>
        </p:nvSpPr>
        <p:spPr bwMode="auto">
          <a:xfrm>
            <a:off x="0" y="1135810"/>
            <a:ext cx="6881907" cy="2293189"/>
          </a:xfrm>
          <a:prstGeom prst="wedgeRoundRectCallout">
            <a:avLst>
              <a:gd name="adj1" fmla="val 37162"/>
              <a:gd name="adj2" fmla="val 74156"/>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7" name="TextBox 6">
            <a:extLst>
              <a:ext uri="{FF2B5EF4-FFF2-40B4-BE49-F238E27FC236}">
                <a16:creationId xmlns:a16="http://schemas.microsoft.com/office/drawing/2014/main" id="{0137E8BB-77FF-C045-846F-D49130800708}"/>
              </a:ext>
            </a:extLst>
          </p:cNvPr>
          <p:cNvSpPr txBox="1"/>
          <p:nvPr/>
        </p:nvSpPr>
        <p:spPr>
          <a:xfrm>
            <a:off x="317855" y="1216998"/>
            <a:ext cx="6883140" cy="2154436"/>
          </a:xfrm>
          <a:prstGeom prst="rect">
            <a:avLst/>
          </a:prstGeom>
          <a:noFill/>
        </p:spPr>
        <p:txBody>
          <a:bodyPr wrap="square" rtlCol="0">
            <a:spAutoFit/>
          </a:bodyPr>
          <a:lstStyle/>
          <a:p>
            <a:pPr algn="ctr"/>
            <a:r>
              <a:rPr lang="en-US" sz="2000" b="1" dirty="0">
                <a:solidFill>
                  <a:srgbClr val="971B2F"/>
                </a:solidFill>
                <a:latin typeface="+mj-lt"/>
              </a:rPr>
              <a:t>Guide B: Other Arguments</a:t>
            </a:r>
          </a:p>
          <a:p>
            <a:r>
              <a:rPr lang="en-US" sz="1900" b="1" dirty="0">
                <a:solidFill>
                  <a:srgbClr val="971B2F"/>
                </a:solidFill>
                <a:latin typeface="+mj-lt"/>
              </a:rPr>
              <a:t>Rebuttal: </a:t>
            </a:r>
            <a:r>
              <a:rPr lang="en-US" sz="1900" dirty="0">
                <a:solidFill>
                  <a:srgbClr val="971B2F"/>
                </a:solidFill>
                <a:latin typeface="+mj-lt"/>
              </a:rPr>
              <a:t>a statement that a claim is wrong and why it is wrong</a:t>
            </a:r>
          </a:p>
          <a:p>
            <a:r>
              <a:rPr lang="en-US" sz="1900" b="1" dirty="0">
                <a:solidFill>
                  <a:srgbClr val="971B2F"/>
                </a:solidFill>
                <a:latin typeface="+mj-lt"/>
              </a:rPr>
              <a:t>Counterargument: </a:t>
            </a:r>
            <a:r>
              <a:rPr lang="en-US" sz="1900" dirty="0">
                <a:solidFill>
                  <a:srgbClr val="971B2F"/>
                </a:solidFill>
                <a:latin typeface="+mj-lt"/>
              </a:rPr>
              <a:t>a statement based on evidence that supports a different claim</a:t>
            </a:r>
          </a:p>
          <a:p>
            <a:r>
              <a:rPr lang="en-US" sz="1900" b="1" dirty="0">
                <a:solidFill>
                  <a:srgbClr val="971B2F"/>
                </a:solidFill>
                <a:latin typeface="+mj-lt"/>
              </a:rPr>
              <a:t>Corroboration: </a:t>
            </a:r>
            <a:r>
              <a:rPr lang="en-US" sz="1900" dirty="0">
                <a:solidFill>
                  <a:srgbClr val="971B2F"/>
                </a:solidFill>
                <a:latin typeface="+mj-lt"/>
              </a:rPr>
              <a:t>evidence that confirms or supports the original claim</a:t>
            </a:r>
            <a:endParaRPr lang="en-US" sz="1900" b="1" dirty="0">
              <a:solidFill>
                <a:srgbClr val="971B2F"/>
              </a:solidFill>
              <a:latin typeface="+mj-lt"/>
            </a:endParaRPr>
          </a:p>
        </p:txBody>
      </p:sp>
    </p:spTree>
    <p:extLst>
      <p:ext uri="{BB962C8B-B14F-4D97-AF65-F5344CB8AC3E}">
        <p14:creationId xmlns:p14="http://schemas.microsoft.com/office/powerpoint/2010/main" val="346489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315564" y="589971"/>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1520576516"/>
              </p:ext>
            </p:extLst>
          </p:nvPr>
        </p:nvGraphicFramePr>
        <p:xfrm>
          <a:off x="388938" y="1039643"/>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1722454351"/>
              </p:ext>
            </p:extLst>
          </p:nvPr>
        </p:nvGraphicFramePr>
        <p:xfrm>
          <a:off x="444500" y="1446213"/>
          <a:ext cx="8393113" cy="4220515"/>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a:t>
                      </a:r>
                      <a:r>
                        <a:rPr lang="en-US" sz="1600" b="1" dirty="0"/>
                        <a:t>. Make a judgment about the quality of evidence</a:t>
                      </a:r>
                      <a:r>
                        <a:rPr lang="en-US" sz="16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359896" y="5689097"/>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8" name="Rounded Rectangular Callout 7">
            <a:extLst>
              <a:ext uri="{FF2B5EF4-FFF2-40B4-BE49-F238E27FC236}">
                <a16:creationId xmlns:a16="http://schemas.microsoft.com/office/drawing/2014/main" id="{801D578C-C69A-8848-ADCB-291FED410F67}"/>
              </a:ext>
            </a:extLst>
          </p:cNvPr>
          <p:cNvSpPr/>
          <p:nvPr/>
        </p:nvSpPr>
        <p:spPr bwMode="auto">
          <a:xfrm>
            <a:off x="1131723" y="2335058"/>
            <a:ext cx="3652668" cy="1619244"/>
          </a:xfrm>
          <a:prstGeom prst="wedgeRoundRectCallout">
            <a:avLst>
              <a:gd name="adj1" fmla="val -35656"/>
              <a:gd name="adj2" fmla="val 80193"/>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TextBox 4">
            <a:extLst>
              <a:ext uri="{FF2B5EF4-FFF2-40B4-BE49-F238E27FC236}">
                <a16:creationId xmlns:a16="http://schemas.microsoft.com/office/drawing/2014/main" id="{22D82C78-B73B-044A-A66C-619FD87F8F3E}"/>
              </a:ext>
            </a:extLst>
          </p:cNvPr>
          <p:cNvSpPr txBox="1"/>
          <p:nvPr/>
        </p:nvSpPr>
        <p:spPr>
          <a:xfrm>
            <a:off x="1315564" y="2359850"/>
            <a:ext cx="3468827" cy="1569660"/>
          </a:xfrm>
          <a:prstGeom prst="rect">
            <a:avLst/>
          </a:prstGeom>
          <a:noFill/>
        </p:spPr>
        <p:txBody>
          <a:bodyPr wrap="square" rtlCol="0">
            <a:spAutoFit/>
          </a:bodyPr>
          <a:lstStyle/>
          <a:p>
            <a:r>
              <a:rPr lang="en-US" b="1" dirty="0">
                <a:solidFill>
                  <a:srgbClr val="971B2F"/>
                </a:solidFill>
                <a:latin typeface="+mj-lt"/>
              </a:rPr>
              <a:t>Judgments: </a:t>
            </a:r>
            <a:r>
              <a:rPr lang="en-US" dirty="0">
                <a:solidFill>
                  <a:srgbClr val="971B2F"/>
                </a:solidFill>
                <a:latin typeface="+mj-lt"/>
              </a:rPr>
              <a:t>The process of forming decision through careful evaluation</a:t>
            </a:r>
            <a:endParaRPr lang="en-US" b="1" dirty="0">
              <a:solidFill>
                <a:srgbClr val="971B2F"/>
              </a:solidFill>
              <a:latin typeface="+mj-lt"/>
            </a:endParaRPr>
          </a:p>
        </p:txBody>
      </p:sp>
    </p:spTree>
    <p:extLst>
      <p:ext uri="{BB962C8B-B14F-4D97-AF65-F5344CB8AC3E}">
        <p14:creationId xmlns:p14="http://schemas.microsoft.com/office/powerpoint/2010/main" val="26150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465418"/>
            <a:ext cx="6512873" cy="646331"/>
          </a:xfrm>
          <a:prstGeom prst="rect">
            <a:avLst/>
          </a:prstGeom>
          <a:noFill/>
        </p:spPr>
        <p:txBody>
          <a:bodyPr>
            <a:spAutoFit/>
          </a:bodyPr>
          <a:lstStyle/>
          <a:p>
            <a:pPr algn="ctr">
              <a:defRPr/>
            </a:pPr>
            <a:r>
              <a:rPr lang="en-US" sz="12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3332796560"/>
              </p:ext>
            </p:extLst>
          </p:nvPr>
        </p:nvGraphicFramePr>
        <p:xfrm>
          <a:off x="96254" y="1204914"/>
          <a:ext cx="9297128" cy="4451180"/>
        </p:xfrm>
        <a:graphic>
          <a:graphicData uri="http://schemas.openxmlformats.org/drawingml/2006/table">
            <a:tbl>
              <a:tblPr firstRow="1" bandRow="1">
                <a:tableStyleId>{2D5ABB26-0587-4C30-8999-92F81FD0307C}</a:tableStyleId>
              </a:tblPr>
              <a:tblGrid>
                <a:gridCol w="4395432">
                  <a:extLst>
                    <a:ext uri="{9D8B030D-6E8A-4147-A177-3AD203B41FA5}">
                      <a16:colId xmlns:a16="http://schemas.microsoft.com/office/drawing/2014/main" val="20000"/>
                    </a:ext>
                  </a:extLst>
                </a:gridCol>
                <a:gridCol w="4901696">
                  <a:extLst>
                    <a:ext uri="{9D8B030D-6E8A-4147-A177-3AD203B41FA5}">
                      <a16:colId xmlns:a16="http://schemas.microsoft.com/office/drawing/2014/main" val="20001"/>
                    </a:ext>
                  </a:extLst>
                </a:gridCol>
              </a:tblGrid>
              <a:tr h="5791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728676">
                <a:tc>
                  <a:txBody>
                    <a:bodyPr/>
                    <a:lstStyle/>
                    <a:p>
                      <a:r>
                        <a:rPr lang="en-US" sz="1600" b="1" kern="1200" dirty="0">
                          <a:solidFill>
                            <a:schemeClr val="tx1"/>
                          </a:solidFill>
                          <a:effectLst/>
                          <a:latin typeface="+mn-lt"/>
                          <a:ea typeface="+mn-ea"/>
                          <a:cs typeface="+mn-cs"/>
                        </a:rPr>
                        <a:t>2.</a:t>
                      </a:r>
                      <a:r>
                        <a:rPr lang="en-US" sz="900" b="1" kern="1200" dirty="0">
                          <a:solidFill>
                            <a:schemeClr val="tx1"/>
                          </a:solidFill>
                          <a:effectLst/>
                          <a:latin typeface="+mn-lt"/>
                          <a:ea typeface="+mn-ea"/>
                          <a:cs typeface="+mn-cs"/>
                        </a:rPr>
                        <a:t>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marR="0" lvl="0" indent="-342900">
                        <a:spcBef>
                          <a:spcPts val="0"/>
                        </a:spcBef>
                        <a:spcAft>
                          <a:spcPts val="0"/>
                        </a:spcAft>
                        <a:buFont typeface="Symbol" pitchFamily="2" charset="2"/>
                        <a:buChar char=""/>
                        <a:tabLst>
                          <a:tab pos="228600" algn="l"/>
                        </a:tabLst>
                      </a:pPr>
                      <a:endParaRPr lang="en-US" sz="16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84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111680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a:t>
                      </a:r>
                      <a:r>
                        <a:rPr lang="en-US" sz="2000" b="0" i="0" dirty="0"/>
                        <a:t>Make a judgment about quality of evidence (</a:t>
                      </a:r>
                      <a:r>
                        <a:rPr lang="en-US" sz="2000" b="1" i="0" baseline="0" dirty="0"/>
                        <a:t>accurate, adequate, objective, relevant)</a:t>
                      </a:r>
                      <a:r>
                        <a:rPr lang="en-US" sz="2000" b="0" i="0" baseline="0" dirty="0"/>
                        <a:t>, reasoning, </a:t>
                      </a:r>
                      <a:r>
                        <a:rPr lang="en-US" sz="2000" b="1" i="0" baseline="0" dirty="0"/>
                        <a:t>(type of reasoning), </a:t>
                      </a:r>
                      <a:r>
                        <a:rPr lang="en-US" sz="2000" b="0" i="0" baseline="0" dirty="0"/>
                        <a:t>and other arguments</a:t>
                      </a:r>
                      <a:r>
                        <a:rPr lang="en-US" sz="2000" b="1" i="0"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480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9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395994" y="5713161"/>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14" name="Rounded Rectangular Callout 13">
            <a:extLst>
              <a:ext uri="{FF2B5EF4-FFF2-40B4-BE49-F238E27FC236}">
                <a16:creationId xmlns:a16="http://schemas.microsoft.com/office/drawing/2014/main" id="{7CB29969-4FAE-844F-8857-55A761D80EB4}"/>
              </a:ext>
            </a:extLst>
          </p:cNvPr>
          <p:cNvSpPr/>
          <p:nvPr/>
        </p:nvSpPr>
        <p:spPr bwMode="auto">
          <a:xfrm>
            <a:off x="236948" y="1644869"/>
            <a:ext cx="9156434" cy="1950385"/>
          </a:xfrm>
          <a:prstGeom prst="wedgeRoundRectCallout">
            <a:avLst>
              <a:gd name="adj1" fmla="val 6159"/>
              <a:gd name="adj2" fmla="val 82118"/>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TextBox 4">
            <a:extLst>
              <a:ext uri="{FF2B5EF4-FFF2-40B4-BE49-F238E27FC236}">
                <a16:creationId xmlns:a16="http://schemas.microsoft.com/office/drawing/2014/main" id="{3A887B46-09F4-6F45-9975-56EC9BD8708E}"/>
              </a:ext>
            </a:extLst>
          </p:cNvPr>
          <p:cNvSpPr txBox="1"/>
          <p:nvPr/>
        </p:nvSpPr>
        <p:spPr>
          <a:xfrm>
            <a:off x="416728" y="1738033"/>
            <a:ext cx="8976654" cy="1631216"/>
          </a:xfrm>
          <a:prstGeom prst="rect">
            <a:avLst/>
          </a:prstGeom>
          <a:noFill/>
        </p:spPr>
        <p:txBody>
          <a:bodyPr wrap="square" rtlCol="0">
            <a:spAutoFit/>
          </a:bodyPr>
          <a:lstStyle/>
          <a:p>
            <a:pPr algn="ctr"/>
            <a:r>
              <a:rPr lang="en-US" sz="2500" b="1" dirty="0">
                <a:solidFill>
                  <a:srgbClr val="971B2F"/>
                </a:solidFill>
                <a:latin typeface="+mj-lt"/>
              </a:rPr>
              <a:t>Judgments:</a:t>
            </a:r>
          </a:p>
          <a:p>
            <a:r>
              <a:rPr lang="en-US" sz="2500" b="1" dirty="0">
                <a:solidFill>
                  <a:srgbClr val="971B2F"/>
                </a:solidFill>
                <a:latin typeface="+mj-lt"/>
              </a:rPr>
              <a:t>Quality of evidence </a:t>
            </a:r>
            <a:r>
              <a:rPr lang="en-US" sz="2500" dirty="0">
                <a:solidFill>
                  <a:srgbClr val="971B2F"/>
                </a:solidFill>
                <a:latin typeface="+mj-lt"/>
              </a:rPr>
              <a:t>(accurate, adequate, objective, relevant)</a:t>
            </a:r>
          </a:p>
          <a:p>
            <a:r>
              <a:rPr lang="en-US" sz="2500" b="1" dirty="0">
                <a:solidFill>
                  <a:srgbClr val="971B2F"/>
                </a:solidFill>
                <a:latin typeface="+mj-lt"/>
              </a:rPr>
              <a:t>Reasoning </a:t>
            </a:r>
            <a:r>
              <a:rPr lang="en-US" sz="2500" dirty="0">
                <a:solidFill>
                  <a:srgbClr val="971B2F"/>
                </a:solidFill>
                <a:latin typeface="+mj-lt"/>
              </a:rPr>
              <a:t>(type of reasoning)</a:t>
            </a:r>
          </a:p>
          <a:p>
            <a:r>
              <a:rPr lang="en-US" sz="2500" dirty="0">
                <a:solidFill>
                  <a:srgbClr val="971B2F"/>
                </a:solidFill>
                <a:latin typeface="+mj-lt"/>
              </a:rPr>
              <a:t>and</a:t>
            </a:r>
            <a:r>
              <a:rPr lang="en-US" sz="2500" b="1" dirty="0">
                <a:solidFill>
                  <a:srgbClr val="971B2F"/>
                </a:solidFill>
                <a:latin typeface="+mj-lt"/>
              </a:rPr>
              <a:t> Other Arguments </a:t>
            </a:r>
          </a:p>
        </p:txBody>
      </p:sp>
    </p:spTree>
    <p:extLst>
      <p:ext uri="{BB962C8B-B14F-4D97-AF65-F5344CB8AC3E}">
        <p14:creationId xmlns:p14="http://schemas.microsoft.com/office/powerpoint/2010/main" val="3674916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D33DE-FEDA-4F49-BE0F-858B18332B11}"/>
              </a:ext>
            </a:extLst>
          </p:cNvPr>
          <p:cNvSpPr txBox="1"/>
          <p:nvPr/>
        </p:nvSpPr>
        <p:spPr>
          <a:xfrm>
            <a:off x="1315564" y="686225"/>
            <a:ext cx="6512873" cy="707886"/>
          </a:xfrm>
          <a:prstGeom prst="rect">
            <a:avLst/>
          </a:prstGeom>
          <a:noFill/>
        </p:spPr>
        <p:txBody>
          <a:bodyPr>
            <a:spAutoFit/>
          </a:bodyPr>
          <a:lstStyle/>
          <a:p>
            <a:pPr algn="ctr">
              <a:defRPr/>
            </a:pPr>
            <a:r>
              <a:rPr lang="en-US" sz="1600" b="1" dirty="0"/>
              <a:t>Cross-Curricular Argumentation Guide A</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B01A4E8-EB81-9541-B2B3-457115B697C7}"/>
              </a:ext>
            </a:extLst>
          </p:cNvPr>
          <p:cNvGraphicFramePr>
            <a:graphicFrameLocks noGrp="1"/>
          </p:cNvGraphicFramePr>
          <p:nvPr>
            <p:extLst>
              <p:ext uri="{D42A27DB-BD31-4B8C-83A1-F6EECF244321}">
                <p14:modId xmlns:p14="http://schemas.microsoft.com/office/powerpoint/2010/main" val="644841776"/>
              </p:ext>
            </p:extLst>
          </p:nvPr>
        </p:nvGraphicFramePr>
        <p:xfrm>
          <a:off x="388938" y="1063707"/>
          <a:ext cx="8505825" cy="205210"/>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4787">
                <a:tc>
                  <a:txBody>
                    <a:bodyPr/>
                    <a:lstStyle/>
                    <a:p>
                      <a:r>
                        <a:rPr lang="en-US" sz="900" b="1" dirty="0"/>
                        <a:t>Name: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025" marB="34025">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1145CE4-6E16-1340-AD9D-FF3338EF120A}"/>
              </a:ext>
            </a:extLst>
          </p:cNvPr>
          <p:cNvGraphicFramePr>
            <a:graphicFrameLocks noGrp="1"/>
          </p:cNvGraphicFramePr>
          <p:nvPr>
            <p:extLst>
              <p:ext uri="{D42A27DB-BD31-4B8C-83A1-F6EECF244321}">
                <p14:modId xmlns:p14="http://schemas.microsoft.com/office/powerpoint/2010/main" val="3608795293"/>
              </p:ext>
            </p:extLst>
          </p:nvPr>
        </p:nvGraphicFramePr>
        <p:xfrm>
          <a:off x="444500" y="1446213"/>
          <a:ext cx="8393113" cy="4090986"/>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6">
                  <a:extLst>
                    <a:ext uri="{9D8B030D-6E8A-4147-A177-3AD203B41FA5}">
                      <a16:colId xmlns:a16="http://schemas.microsoft.com/office/drawing/2014/main" val="20001"/>
                    </a:ext>
                  </a:extLst>
                </a:gridCol>
              </a:tblGrid>
              <a:tr h="633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8684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900" b="1" i="0" u="sng"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05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594379">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a:t>
                      </a:r>
                      <a:r>
                        <a:rPr lang="en-US" sz="1600" b="1" dirty="0"/>
                        <a:t>. </a:t>
                      </a:r>
                      <a:r>
                        <a:rPr lang="en-US" sz="900" b="1" dirty="0"/>
                        <a:t>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4897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a:t>
                      </a:r>
                      <a:r>
                        <a:rPr lang="en-US" sz="1600" b="1" dirty="0"/>
                        <a:t>. State why you accept or reject the claim. </a:t>
                      </a:r>
                      <a:endParaRPr lang="en-US" sz="1600" b="0" i="0" kern="1200" baseline="0" dirty="0">
                        <a:solidFill>
                          <a:schemeClr val="tx1"/>
                        </a:solidFill>
                        <a:effectLst/>
                        <a:latin typeface="+mn-lt"/>
                        <a:ea typeface="+mn-ea"/>
                        <a:cs typeface="+mn-cs"/>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1767" name="Footer Placeholder 11">
            <a:extLst>
              <a:ext uri="{FF2B5EF4-FFF2-40B4-BE49-F238E27FC236}">
                <a16:creationId xmlns:a16="http://schemas.microsoft.com/office/drawing/2014/main" id="{0BA442ED-5612-194D-8929-A809CC1F1467}"/>
              </a:ext>
            </a:extLst>
          </p:cNvPr>
          <p:cNvSpPr>
            <a:spLocks noGrp="1" noChangeArrowheads="1"/>
          </p:cNvSpPr>
          <p:nvPr>
            <p:ph type="ftr" sz="quarter" idx="11"/>
          </p:nvPr>
        </p:nvSpPr>
        <p:spPr>
          <a:xfrm>
            <a:off x="7383964" y="5592429"/>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9" name="Rounded Rectangular Callout 8">
            <a:extLst>
              <a:ext uri="{FF2B5EF4-FFF2-40B4-BE49-F238E27FC236}">
                <a16:creationId xmlns:a16="http://schemas.microsoft.com/office/drawing/2014/main" id="{6201FC6C-6E70-8A4C-83E0-FD3BF3EB4797}"/>
              </a:ext>
            </a:extLst>
          </p:cNvPr>
          <p:cNvSpPr/>
          <p:nvPr/>
        </p:nvSpPr>
        <p:spPr bwMode="auto">
          <a:xfrm>
            <a:off x="444500" y="3429000"/>
            <a:ext cx="2503237" cy="1022682"/>
          </a:xfrm>
          <a:prstGeom prst="wedgeRoundRectCallout">
            <a:avLst>
              <a:gd name="adj1" fmla="val -36262"/>
              <a:gd name="adj2" fmla="val 100778"/>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TextBox 4">
            <a:extLst>
              <a:ext uri="{FF2B5EF4-FFF2-40B4-BE49-F238E27FC236}">
                <a16:creationId xmlns:a16="http://schemas.microsoft.com/office/drawing/2014/main" id="{C23B44D5-6EB2-FE4C-A806-4AA255B5FD51}"/>
              </a:ext>
            </a:extLst>
          </p:cNvPr>
          <p:cNvSpPr txBox="1"/>
          <p:nvPr/>
        </p:nvSpPr>
        <p:spPr>
          <a:xfrm>
            <a:off x="601579" y="3693699"/>
            <a:ext cx="2117557" cy="461665"/>
          </a:xfrm>
          <a:prstGeom prst="rect">
            <a:avLst/>
          </a:prstGeom>
          <a:noFill/>
        </p:spPr>
        <p:txBody>
          <a:bodyPr wrap="square" rtlCol="0">
            <a:spAutoFit/>
          </a:bodyPr>
          <a:lstStyle/>
          <a:p>
            <a:pPr algn="ctr"/>
            <a:r>
              <a:rPr lang="en-US" b="1" dirty="0">
                <a:solidFill>
                  <a:srgbClr val="971B2F"/>
                </a:solidFill>
                <a:latin typeface="+mj-lt"/>
              </a:rPr>
              <a:t>Decision</a:t>
            </a:r>
          </a:p>
        </p:txBody>
      </p:sp>
    </p:spTree>
    <p:extLst>
      <p:ext uri="{BB962C8B-B14F-4D97-AF65-F5344CB8AC3E}">
        <p14:creationId xmlns:p14="http://schemas.microsoft.com/office/powerpoint/2010/main" val="49068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E0FF-0986-3346-9CD1-BB5D695489C4}"/>
              </a:ext>
            </a:extLst>
          </p:cNvPr>
          <p:cNvSpPr txBox="1"/>
          <p:nvPr/>
        </p:nvSpPr>
        <p:spPr>
          <a:xfrm>
            <a:off x="1315563" y="645894"/>
            <a:ext cx="6512873" cy="707886"/>
          </a:xfrm>
          <a:prstGeom prst="rect">
            <a:avLst/>
          </a:prstGeom>
          <a:noFill/>
        </p:spPr>
        <p:txBody>
          <a:bodyPr>
            <a:spAutoFit/>
          </a:bodyPr>
          <a:lstStyle/>
          <a:p>
            <a:pPr algn="ctr">
              <a:defRPr/>
            </a:pPr>
            <a:r>
              <a:rPr lang="en-US" sz="1600" b="1" dirty="0"/>
              <a:t>Cross-Curricular Argumentation Guide B</a:t>
            </a:r>
          </a:p>
          <a:p>
            <a:pPr algn="ctr">
              <a:defRPr/>
            </a:pPr>
            <a:r>
              <a:rPr lang="en-US" sz="1200" b="1" dirty="0">
                <a:highlight>
                  <a:srgbClr val="FFFF00"/>
                </a:highlight>
              </a:rPr>
              <a:t> </a:t>
            </a:r>
            <a:br>
              <a:rPr lang="en-US" sz="1200" b="1" dirty="0">
                <a:highlight>
                  <a:srgbClr val="FFFF00"/>
                </a:highlight>
              </a:rPr>
            </a:br>
            <a:endParaRPr lang="en-US" sz="1200" b="1" dirty="0"/>
          </a:p>
        </p:txBody>
      </p:sp>
      <p:graphicFrame>
        <p:nvGraphicFramePr>
          <p:cNvPr id="3" name="Table 2">
            <a:extLst>
              <a:ext uri="{FF2B5EF4-FFF2-40B4-BE49-F238E27FC236}">
                <a16:creationId xmlns:a16="http://schemas.microsoft.com/office/drawing/2014/main" id="{1A7FD4C3-1E97-784B-9A51-2539C00D1D0C}"/>
              </a:ext>
            </a:extLst>
          </p:cNvPr>
          <p:cNvGraphicFramePr>
            <a:graphicFrameLocks noGrp="1"/>
          </p:cNvGraphicFramePr>
          <p:nvPr/>
        </p:nvGraphicFramePr>
        <p:xfrm>
          <a:off x="319088" y="998538"/>
          <a:ext cx="8505825" cy="206375"/>
        </p:xfrm>
        <a:graphic>
          <a:graphicData uri="http://schemas.openxmlformats.org/drawingml/2006/table">
            <a:tbl>
              <a:tblPr firstRow="1" bandRow="1">
                <a:tableStyleId>{5940675A-B579-460E-94D1-54222C63F5DA}</a:tableStyleId>
              </a:tblPr>
              <a:tblGrid>
                <a:gridCol w="2314070">
                  <a:extLst>
                    <a:ext uri="{9D8B030D-6E8A-4147-A177-3AD203B41FA5}">
                      <a16:colId xmlns:a16="http://schemas.microsoft.com/office/drawing/2014/main" val="20000"/>
                    </a:ext>
                  </a:extLst>
                </a:gridCol>
                <a:gridCol w="1082998">
                  <a:extLst>
                    <a:ext uri="{9D8B030D-6E8A-4147-A177-3AD203B41FA5}">
                      <a16:colId xmlns:a16="http://schemas.microsoft.com/office/drawing/2014/main" val="20001"/>
                    </a:ext>
                  </a:extLst>
                </a:gridCol>
                <a:gridCol w="1381092">
                  <a:extLst>
                    <a:ext uri="{9D8B030D-6E8A-4147-A177-3AD203B41FA5}">
                      <a16:colId xmlns:a16="http://schemas.microsoft.com/office/drawing/2014/main" val="20002"/>
                    </a:ext>
                  </a:extLst>
                </a:gridCol>
                <a:gridCol w="3727665">
                  <a:extLst>
                    <a:ext uri="{9D8B030D-6E8A-4147-A177-3AD203B41FA5}">
                      <a16:colId xmlns:a16="http://schemas.microsoft.com/office/drawing/2014/main" val="20003"/>
                    </a:ext>
                  </a:extLst>
                </a:gridCol>
              </a:tblGrid>
              <a:tr h="206375">
                <a:tc>
                  <a:txBody>
                    <a:bodyPr/>
                    <a:lstStyle/>
                    <a:p>
                      <a:r>
                        <a:rPr lang="en-US" sz="900" b="1" dirty="0"/>
                        <a:t>Name: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a:t>
                      </a:r>
                      <a:endParaRPr lang="en-US" sz="1200" b="1" dirty="0"/>
                    </a:p>
                  </a:txBody>
                  <a:tcPr marL="68591" marR="68591" marT="34289" marB="3428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E520347-C645-954A-B3DF-A36D1FD8AC00}"/>
              </a:ext>
            </a:extLst>
          </p:cNvPr>
          <p:cNvGraphicFramePr>
            <a:graphicFrameLocks noGrp="1"/>
          </p:cNvGraphicFramePr>
          <p:nvPr>
            <p:extLst>
              <p:ext uri="{D42A27DB-BD31-4B8C-83A1-F6EECF244321}">
                <p14:modId xmlns:p14="http://schemas.microsoft.com/office/powerpoint/2010/main" val="924476214"/>
              </p:ext>
            </p:extLst>
          </p:nvPr>
        </p:nvGraphicFramePr>
        <p:xfrm>
          <a:off x="307056" y="1281445"/>
          <a:ext cx="8393112" cy="4457700"/>
        </p:xfrm>
        <a:graphic>
          <a:graphicData uri="http://schemas.openxmlformats.org/drawingml/2006/table">
            <a:tbl>
              <a:tblPr firstRow="1" bandRow="1">
                <a:tableStyleId>{2D5ABB26-0587-4C30-8999-92F81FD0307C}</a:tableStyleId>
              </a:tblPr>
              <a:tblGrid>
                <a:gridCol w="3968037">
                  <a:extLst>
                    <a:ext uri="{9D8B030D-6E8A-4147-A177-3AD203B41FA5}">
                      <a16:colId xmlns:a16="http://schemas.microsoft.com/office/drawing/2014/main" val="20000"/>
                    </a:ext>
                  </a:extLst>
                </a:gridCol>
                <a:gridCol w="4425075">
                  <a:extLst>
                    <a:ext uri="{9D8B030D-6E8A-4147-A177-3AD203B41FA5}">
                      <a16:colId xmlns:a16="http://schemas.microsoft.com/office/drawing/2014/main" val="20001"/>
                    </a:ext>
                  </a:extLst>
                </a:gridCol>
              </a:tblGrid>
              <a:tr h="681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a:t>
                      </a:r>
                      <a:r>
                        <a:rPr lang="en-US" sz="900" b="1" kern="1200" baseline="0" dirty="0">
                          <a:solidFill>
                            <a:schemeClr val="tx1"/>
                          </a:solidFill>
                          <a:effectLst/>
                          <a:latin typeface="+mn-lt"/>
                          <a:ea typeface="+mn-ea"/>
                          <a:cs typeface="+mn-cs"/>
                        </a:rPr>
                        <a:t>Clarify the claim with any qualifier and key terms </a:t>
                      </a:r>
                      <a:r>
                        <a:rPr lang="en-US" sz="900" b="0" kern="1200" baseline="0" dirty="0">
                          <a:solidFill>
                            <a:schemeClr val="tx1"/>
                          </a:solidFill>
                          <a:effectLst/>
                          <a:latin typeface="+mn-lt"/>
                          <a:ea typeface="+mn-ea"/>
                          <a:cs typeface="+mn-cs"/>
                        </a:rPr>
                        <a:t>(including author, date, source, era).</a:t>
                      </a: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035530">
                <a:tc>
                  <a:txBody>
                    <a:bodyPr/>
                    <a:lstStyle/>
                    <a:p>
                      <a:r>
                        <a:rPr lang="en-US" sz="1600" b="1" kern="1200" dirty="0">
                          <a:solidFill>
                            <a:schemeClr val="tx1"/>
                          </a:solidFill>
                          <a:effectLst/>
                          <a:latin typeface="+mn-lt"/>
                          <a:ea typeface="+mn-ea"/>
                          <a:cs typeface="+mn-cs"/>
                        </a:rPr>
                        <a:t>2.</a:t>
                      </a:r>
                      <a:r>
                        <a:rPr lang="en-US" sz="900" b="1" kern="1200" dirty="0">
                          <a:solidFill>
                            <a:schemeClr val="tx1"/>
                          </a:solidFill>
                          <a:effectLst/>
                          <a:latin typeface="+mn-lt"/>
                          <a:ea typeface="+mn-ea"/>
                          <a:cs typeface="+mn-cs"/>
                        </a:rPr>
                        <a:t>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endParaRPr lang="en-US" sz="900" b="0" i="0" u="sng"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endParaRPr lang="en-US" sz="9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22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endParaRPr lang="en-US" sz="1100" b="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640335">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900" b="1" i="0" dirty="0"/>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5276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a:t>
                      </a:r>
                      <a:r>
                        <a:rPr lang="en-US" sz="1600" b="1" dirty="0"/>
                        <a:t>. State why you accept or reject the claim. </a:t>
                      </a:r>
                      <a:endParaRPr lang="en-US" sz="1600" b="0" i="0" kern="1200" baseline="0" dirty="0">
                        <a:solidFill>
                          <a:schemeClr val="tx1"/>
                        </a:solidFill>
                        <a:effectLst/>
                        <a:latin typeface="+mn-lt"/>
                        <a:ea typeface="+mn-ea"/>
                        <a:cs typeface="+mn-cs"/>
                      </a:endParaRPr>
                    </a:p>
                  </a:txBody>
                  <a:tcPr marL="68580" marR="68580"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911" name="Footer Placeholder 11">
            <a:extLst>
              <a:ext uri="{FF2B5EF4-FFF2-40B4-BE49-F238E27FC236}">
                <a16:creationId xmlns:a16="http://schemas.microsoft.com/office/drawing/2014/main" id="{EC8FC821-899E-E847-83E3-359D5159BFFD}"/>
              </a:ext>
            </a:extLst>
          </p:cNvPr>
          <p:cNvSpPr>
            <a:spLocks noGrp="1" noChangeArrowheads="1"/>
          </p:cNvSpPr>
          <p:nvPr>
            <p:ph type="ftr" sz="quarter" idx="11"/>
          </p:nvPr>
        </p:nvSpPr>
        <p:spPr>
          <a:xfrm>
            <a:off x="7335835" y="5749257"/>
            <a:ext cx="1260475"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000" dirty="0"/>
              <a:t>© J. </a:t>
            </a:r>
            <a:r>
              <a:rPr lang="en-US" altLang="en-US" sz="1000" dirty="0" err="1"/>
              <a:t>Bulgren</a:t>
            </a:r>
            <a:r>
              <a:rPr lang="en-US" altLang="en-US" sz="1000" dirty="0"/>
              <a:t> 2020</a:t>
            </a:r>
          </a:p>
        </p:txBody>
      </p:sp>
      <p:sp>
        <p:nvSpPr>
          <p:cNvPr id="11" name="Rounded Rectangular Callout 10">
            <a:extLst>
              <a:ext uri="{FF2B5EF4-FFF2-40B4-BE49-F238E27FC236}">
                <a16:creationId xmlns:a16="http://schemas.microsoft.com/office/drawing/2014/main" id="{DE2B94E6-4260-DD4F-9F68-53BB1A1ADBA3}"/>
              </a:ext>
            </a:extLst>
          </p:cNvPr>
          <p:cNvSpPr/>
          <p:nvPr/>
        </p:nvSpPr>
        <p:spPr bwMode="auto">
          <a:xfrm>
            <a:off x="331120" y="2851487"/>
            <a:ext cx="3591175" cy="1744581"/>
          </a:xfrm>
          <a:prstGeom prst="wedgeRoundRectCallout">
            <a:avLst>
              <a:gd name="adj1" fmla="val -33799"/>
              <a:gd name="adj2" fmla="val 84568"/>
              <a:gd name="adj3" fmla="val 16667"/>
            </a:avLst>
          </a:prstGeom>
          <a:solidFill>
            <a:schemeClr val="bg1"/>
          </a:solidFill>
          <a:ln w="28575" cap="flat" cmpd="sng" algn="ctr">
            <a:solidFill>
              <a:srgbClr val="0051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TextBox 4">
            <a:extLst>
              <a:ext uri="{FF2B5EF4-FFF2-40B4-BE49-F238E27FC236}">
                <a16:creationId xmlns:a16="http://schemas.microsoft.com/office/drawing/2014/main" id="{9CBE6F97-95D0-7F45-BDB1-04BE2CA85314}"/>
              </a:ext>
            </a:extLst>
          </p:cNvPr>
          <p:cNvSpPr txBox="1"/>
          <p:nvPr/>
        </p:nvSpPr>
        <p:spPr>
          <a:xfrm>
            <a:off x="387475" y="3022411"/>
            <a:ext cx="3478463" cy="1323439"/>
          </a:xfrm>
          <a:prstGeom prst="rect">
            <a:avLst/>
          </a:prstGeom>
          <a:noFill/>
        </p:spPr>
        <p:txBody>
          <a:bodyPr wrap="square" rtlCol="0">
            <a:spAutoFit/>
          </a:bodyPr>
          <a:lstStyle/>
          <a:p>
            <a:pPr algn="ctr"/>
            <a:r>
              <a:rPr lang="en-US" sz="2000" b="1" dirty="0">
                <a:solidFill>
                  <a:srgbClr val="971B2F"/>
                </a:solidFill>
                <a:latin typeface="+mj-lt"/>
              </a:rPr>
              <a:t>Guide B:</a:t>
            </a:r>
          </a:p>
          <a:p>
            <a:pPr algn="ctr"/>
            <a:r>
              <a:rPr lang="en-US" sz="2000" b="1" dirty="0">
                <a:solidFill>
                  <a:srgbClr val="971B2F"/>
                </a:solidFill>
                <a:latin typeface="+mj-lt"/>
              </a:rPr>
              <a:t>State whether to accept or reject the claim. </a:t>
            </a:r>
          </a:p>
          <a:p>
            <a:pPr algn="ctr"/>
            <a:r>
              <a:rPr lang="en-US" sz="2000" b="1" dirty="0">
                <a:solidFill>
                  <a:srgbClr val="971B2F"/>
                </a:solidFill>
                <a:latin typeface="+mj-lt"/>
              </a:rPr>
              <a:t>Explain your decision.</a:t>
            </a:r>
          </a:p>
        </p:txBody>
      </p:sp>
    </p:spTree>
    <p:extLst>
      <p:ext uri="{BB962C8B-B14F-4D97-AF65-F5344CB8AC3E}">
        <p14:creationId xmlns:p14="http://schemas.microsoft.com/office/powerpoint/2010/main" val="17904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3">
            <a:extLst>
              <a:ext uri="{FF2B5EF4-FFF2-40B4-BE49-F238E27FC236}">
                <a16:creationId xmlns:a16="http://schemas.microsoft.com/office/drawing/2014/main" id="{0F2128A6-E54F-AD45-B936-4BEAACE976C4}"/>
              </a:ext>
            </a:extLst>
          </p:cNvPr>
          <p:cNvSpPr>
            <a:spLocks noGrp="1"/>
          </p:cNvSpPr>
          <p:nvPr>
            <p:ph type="sldNum" sz="quarter" idx="10"/>
          </p:nvPr>
        </p:nvSpPr>
        <p:spPr>
          <a:xfrm>
            <a:off x="4572000" y="6591300"/>
            <a:ext cx="529721"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27C212-1756-2C40-B2DD-21290A9B9CC9}" type="slidenum">
              <a:rPr lang="en-US" altLang="en-US" sz="1000" smtClean="0">
                <a:solidFill>
                  <a:schemeClr val="bg1"/>
                </a:solidFill>
              </a:rPr>
              <a:pPr>
                <a:spcBef>
                  <a:spcPct val="0"/>
                </a:spcBef>
                <a:buFontTx/>
                <a:buNone/>
              </a:pPr>
              <a:t>26</a:t>
            </a:fld>
            <a:endParaRPr lang="en-US" altLang="en-US" sz="1000" dirty="0">
              <a:solidFill>
                <a:schemeClr val="bg1"/>
              </a:solidFill>
            </a:endParaRPr>
          </a:p>
        </p:txBody>
      </p:sp>
      <p:sp>
        <p:nvSpPr>
          <p:cNvPr id="126979" name="Rectangle 2">
            <a:extLst>
              <a:ext uri="{FF2B5EF4-FFF2-40B4-BE49-F238E27FC236}">
                <a16:creationId xmlns:a16="http://schemas.microsoft.com/office/drawing/2014/main" id="{6F9DE364-1B9C-794D-B7C3-647ABF8ED8C3}"/>
              </a:ext>
            </a:extLst>
          </p:cNvPr>
          <p:cNvSpPr>
            <a:spLocks noGrp="1" noChangeArrowheads="1"/>
          </p:cNvSpPr>
          <p:nvPr>
            <p:ph type="title"/>
          </p:nvPr>
        </p:nvSpPr>
        <p:spPr/>
        <p:txBody>
          <a:bodyPr/>
          <a:lstStyle/>
          <a:p>
            <a:pPr eaLnBrk="1" hangingPunct="1"/>
            <a:r>
              <a:rPr lang="en-US" altLang="en-US" dirty="0"/>
              <a:t>The Embedded Strategy: </a:t>
            </a:r>
            <a:r>
              <a:rPr lang="en-US" altLang="en-US" b="1" dirty="0">
                <a:solidFill>
                  <a:srgbClr val="0051BA"/>
                </a:solidFill>
              </a:rPr>
              <a:t>CLAIMS</a:t>
            </a:r>
          </a:p>
        </p:txBody>
      </p:sp>
      <p:sp>
        <p:nvSpPr>
          <p:cNvPr id="2" name="Rectangle 1">
            <a:extLst>
              <a:ext uri="{FF2B5EF4-FFF2-40B4-BE49-F238E27FC236}">
                <a16:creationId xmlns:a16="http://schemas.microsoft.com/office/drawing/2014/main" id="{E0C69290-7963-B14D-A649-6E190C397ECC}"/>
              </a:ext>
            </a:extLst>
          </p:cNvPr>
          <p:cNvSpPr/>
          <p:nvPr/>
        </p:nvSpPr>
        <p:spPr>
          <a:xfrm>
            <a:off x="841880" y="1298915"/>
            <a:ext cx="7772399" cy="5078313"/>
          </a:xfrm>
          <a:prstGeom prst="rect">
            <a:avLst/>
          </a:prstGeom>
        </p:spPr>
        <p:txBody>
          <a:bodyPr wrap="square">
            <a:spAutoFit/>
          </a:bodyPr>
          <a:lstStyle/>
          <a:p>
            <a:pPr marL="0" marR="0">
              <a:spcBef>
                <a:spcPts val="0"/>
              </a:spcBef>
              <a:spcAft>
                <a:spcPts val="0"/>
              </a:spcAft>
              <a:tabLst>
                <a:tab pos="2743200" algn="ctr"/>
                <a:tab pos="5486400" algn="r"/>
                <a:tab pos="457200" algn="l"/>
              </a:tabLst>
            </a:pPr>
            <a:r>
              <a:rPr lang="en-US" sz="1800" b="1" dirty="0">
                <a:ea typeface="Calibri" panose="020F0502020204030204" pitchFamily="34" charset="0"/>
                <a:cs typeface="Times New Roman" panose="02020603050405020304" pitchFamily="18" charset="0"/>
              </a:rPr>
              <a:t>Step 1: </a:t>
            </a:r>
            <a:r>
              <a:rPr lang="en-US" b="1" dirty="0">
                <a:solidFill>
                  <a:srgbClr val="0051BA"/>
                </a:solidFill>
                <a:ea typeface="Calibri" panose="020F0502020204030204" pitchFamily="34" charset="0"/>
                <a:cs typeface="Times New Roman" panose="02020603050405020304" pitchFamily="18" charset="0"/>
              </a:rPr>
              <a:t>C</a:t>
            </a:r>
            <a:r>
              <a:rPr lang="en-US" sz="2000" b="1" dirty="0">
                <a:ea typeface="Calibri" panose="020F0502020204030204" pitchFamily="34" charset="0"/>
                <a:cs typeface="Times New Roman" panose="02020603050405020304" pitchFamily="18" charset="0"/>
              </a:rPr>
              <a:t>larify the claim with any qualifier and define key terms</a:t>
            </a:r>
            <a:r>
              <a:rPr lang="en-US" sz="2000" dirty="0">
                <a:ea typeface="Times New Roman" panose="02020603050405020304" pitchFamily="18" charset="0"/>
                <a:cs typeface="Times New Roman" panose="02020603050405020304" pitchFamily="18" charset="0"/>
              </a:rPr>
              <a:t> </a:t>
            </a:r>
            <a:r>
              <a:rPr lang="en-US" sz="1800" dirty="0">
                <a:ea typeface="Times New Roman" panose="02020603050405020304" pitchFamily="18" charset="0"/>
                <a:cs typeface="Times New Roman" panose="02020603050405020304" pitchFamily="18" charset="0"/>
              </a:rPr>
              <a:t>(including </a:t>
            </a:r>
            <a:r>
              <a:rPr lang="en-US" sz="1800" dirty="0">
                <a:ea typeface="Calibri" panose="020F0502020204030204" pitchFamily="34" charset="0"/>
                <a:cs typeface="Times New Roman" panose="02020603050405020304" pitchFamily="18" charset="0"/>
              </a:rPr>
              <a:t>author, date, source, era).</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latin typeface="Times New Roman Bold"/>
                <a:ea typeface="Calibri" panose="020F0502020204030204" pitchFamily="34" charset="0"/>
                <a:cs typeface="Times New Roman" panose="02020603050405020304" pitchFamily="18" charset="0"/>
              </a:rPr>
              <a:t>Step 2: </a:t>
            </a:r>
            <a:r>
              <a:rPr lang="en-US" b="1" dirty="0">
                <a:solidFill>
                  <a:srgbClr val="0051BA"/>
                </a:solidFill>
                <a:latin typeface="Times New Roman Bold"/>
                <a:ea typeface="Calibri" panose="020F0502020204030204" pitchFamily="34" charset="0"/>
                <a:cs typeface="Times New Roman" panose="02020603050405020304" pitchFamily="18" charset="0"/>
              </a:rPr>
              <a:t>L</a:t>
            </a:r>
            <a:r>
              <a:rPr lang="en-US" sz="2000" b="1" dirty="0">
                <a:ea typeface="Calibri" panose="020F0502020204030204" pitchFamily="34" charset="0"/>
                <a:cs typeface="Times New Roman" panose="02020603050405020304" pitchFamily="18" charset="0"/>
              </a:rPr>
              <a:t>ist the evidence </a:t>
            </a:r>
            <a:r>
              <a:rPr lang="en-US" sz="1800" dirty="0">
                <a:ea typeface="Calibri" panose="020F0502020204030204" pitchFamily="34" charset="0"/>
                <a:cs typeface="Times New Roman" panose="02020603050405020304" pitchFamily="18" charset="0"/>
              </a:rPr>
              <a:t>(facts, data, authority, theory, precedent).</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 </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Step 3: </a:t>
            </a:r>
            <a:r>
              <a:rPr lang="en-US" b="1" dirty="0">
                <a:solidFill>
                  <a:srgbClr val="0051BA"/>
                </a:solidFill>
                <a:ea typeface="Calibri" panose="020F0502020204030204" pitchFamily="34" charset="0"/>
                <a:cs typeface="Times New Roman" panose="02020603050405020304" pitchFamily="18" charset="0"/>
              </a:rPr>
              <a:t>A</a:t>
            </a:r>
            <a:r>
              <a:rPr lang="en-US" sz="2000" b="1" dirty="0">
                <a:solidFill>
                  <a:schemeClr val="tx1"/>
                </a:solidFill>
                <a:ea typeface="Calibri" panose="020F0502020204030204" pitchFamily="34" charset="0"/>
                <a:cs typeface="Times New Roman" panose="02020603050405020304" pitchFamily="18" charset="0"/>
              </a:rPr>
              <a:t>nalyze the reasoning</a:t>
            </a:r>
            <a:r>
              <a:rPr lang="en-US" sz="2000" dirty="0">
                <a:solidFill>
                  <a:schemeClr val="tx1"/>
                </a:solidFill>
                <a:ea typeface="Times New Roman" panose="02020603050405020304" pitchFamily="18"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(cause-effect, correlation, generalization).</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 </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 pos="457200" algn="l"/>
              </a:tabLst>
            </a:pPr>
            <a:r>
              <a:rPr lang="en-US" sz="1800" b="1" dirty="0">
                <a:ea typeface="Calibri" panose="020F0502020204030204" pitchFamily="34" charset="0"/>
                <a:cs typeface="Times New Roman" panose="02020603050405020304" pitchFamily="18" charset="0"/>
              </a:rPr>
              <a:t>Step 4: </a:t>
            </a:r>
            <a:r>
              <a:rPr lang="en-US" b="1" dirty="0">
                <a:solidFill>
                  <a:srgbClr val="0051BA"/>
                </a:solidFill>
                <a:ea typeface="Calibri" panose="020F0502020204030204" pitchFamily="34" charset="0"/>
                <a:cs typeface="Times New Roman" panose="02020603050405020304" pitchFamily="18" charset="0"/>
              </a:rPr>
              <a:t>I</a:t>
            </a:r>
            <a:r>
              <a:rPr lang="en-US" sz="1800" b="1" dirty="0">
                <a:solidFill>
                  <a:schemeClr val="tx1"/>
                </a:solidFill>
                <a:ea typeface="Calibri" panose="020F0502020204030204" pitchFamily="34" charset="0"/>
                <a:cs typeface="Times New Roman" panose="02020603050405020304" pitchFamily="18" charset="0"/>
              </a:rPr>
              <a:t>dentify other arguments for or against the claim</a:t>
            </a:r>
            <a:r>
              <a:rPr lang="en-US" sz="1800" b="1" dirty="0">
                <a:solidFill>
                  <a:schemeClr val="tx1"/>
                </a:solidFill>
                <a:ea typeface="Times New Roman" panose="02020603050405020304" pitchFamily="18"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(rebuttal, counterargument, corroboration).</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 </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 pos="457200" algn="l"/>
              </a:tabLst>
            </a:pPr>
            <a:r>
              <a:rPr lang="en-US" sz="1800" b="1" dirty="0">
                <a:ea typeface="Calibri" panose="020F0502020204030204" pitchFamily="34" charset="0"/>
                <a:cs typeface="Times New Roman" panose="02020603050405020304" pitchFamily="18" charset="0"/>
              </a:rPr>
              <a:t>Step 5: </a:t>
            </a:r>
            <a:r>
              <a:rPr lang="en-US" b="1" dirty="0">
                <a:solidFill>
                  <a:srgbClr val="0051BA"/>
                </a:solidFill>
                <a:ea typeface="Calibri" panose="020F0502020204030204" pitchFamily="34" charset="0"/>
                <a:cs typeface="Times New Roman" panose="02020603050405020304" pitchFamily="18" charset="0"/>
              </a:rPr>
              <a:t>M</a:t>
            </a:r>
            <a:r>
              <a:rPr lang="en-US" sz="2000" b="1" dirty="0">
                <a:ea typeface="Calibri" panose="020F0502020204030204" pitchFamily="34" charset="0"/>
                <a:cs typeface="Times New Roman" panose="02020603050405020304" pitchFamily="18" charset="0"/>
              </a:rPr>
              <a:t>ake a judgment about quality of evidence </a:t>
            </a:r>
            <a:r>
              <a:rPr lang="en-US" sz="1800" dirty="0">
                <a:ea typeface="Calibri" panose="020F0502020204030204" pitchFamily="34" charset="0"/>
                <a:cs typeface="Times New Roman" panose="02020603050405020304" pitchFamily="18" charset="0"/>
              </a:rPr>
              <a:t>(accurate, adequate, objective, relevant), </a:t>
            </a:r>
            <a:r>
              <a:rPr lang="en-US" sz="1800" b="1" dirty="0">
                <a:ea typeface="Calibri" panose="020F0502020204030204" pitchFamily="34" charset="0"/>
                <a:cs typeface="Times New Roman" panose="02020603050405020304" pitchFamily="18" charset="0"/>
              </a:rPr>
              <a:t>reasoning</a:t>
            </a:r>
            <a:r>
              <a:rPr lang="en-US" sz="1800" dirty="0">
                <a:ea typeface="Calibri" panose="020F0502020204030204" pitchFamily="34" charset="0"/>
                <a:cs typeface="Times New Roman" panose="02020603050405020304" pitchFamily="18" charset="0"/>
              </a:rPr>
              <a:t> (type of reasoning), </a:t>
            </a:r>
            <a:r>
              <a:rPr lang="en-US" sz="1800" b="1" dirty="0">
                <a:ea typeface="Calibri" panose="020F0502020204030204" pitchFamily="34" charset="0"/>
                <a:cs typeface="Times New Roman" panose="02020603050405020304" pitchFamily="18" charset="0"/>
              </a:rPr>
              <a:t>and other arguments</a:t>
            </a:r>
            <a:r>
              <a:rPr lang="en-US" sz="1800" dirty="0">
                <a:ea typeface="Calibri" panose="020F0502020204030204" pitchFamily="34" charset="0"/>
                <a:cs typeface="Times New Roman" panose="02020603050405020304" pitchFamily="18" charset="0"/>
              </a:rPr>
              <a:t>. </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dirty="0">
                <a:ea typeface="Calibri" panose="020F0502020204030204" pitchFamily="34" charset="0"/>
                <a:cs typeface="Times New Roman" panose="02020603050405020304" pitchFamily="18" charset="0"/>
              </a:rPr>
              <a:t> </a:t>
            </a:r>
            <a:endParaRPr lang="en-US" sz="18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Step 6: </a:t>
            </a:r>
            <a:r>
              <a:rPr lang="en-US" b="1" dirty="0">
                <a:solidFill>
                  <a:srgbClr val="0051BA"/>
                </a:solidFill>
                <a:ea typeface="Calibri" panose="020F0502020204030204" pitchFamily="34" charset="0"/>
                <a:cs typeface="Times New Roman" panose="02020603050405020304" pitchFamily="18" charset="0"/>
              </a:rPr>
              <a:t>S</a:t>
            </a:r>
            <a:r>
              <a:rPr lang="en-US" sz="2000" b="1" dirty="0">
                <a:ea typeface="Calibri" panose="020F0502020204030204" pitchFamily="34" charset="0"/>
                <a:cs typeface="Times New Roman" panose="02020603050405020304" pitchFamily="18" charset="0"/>
              </a:rPr>
              <a:t>tate why you accept or reject the claim.</a:t>
            </a:r>
            <a:endParaRPr lang="en-US" sz="2000" b="1" dirty="0">
              <a:latin typeface="Times New Roman Bold"/>
              <a:ea typeface="Calibri" panose="020F0502020204030204" pitchFamily="34" charset="0"/>
              <a:cs typeface="Times New Roman" panose="02020603050405020304" pitchFamily="18" charset="0"/>
            </a:endParaRPr>
          </a:p>
          <a:p>
            <a:pPr marL="0" marR="0">
              <a:spcBef>
                <a:spcPts val="0"/>
              </a:spcBef>
              <a:spcAft>
                <a:spcPts val="0"/>
              </a:spcAft>
              <a:tabLst>
                <a:tab pos="2743200" algn="ctr"/>
                <a:tab pos="5486400" algn="r"/>
              </a:tabLst>
            </a:pPr>
            <a:r>
              <a:rPr lang="en-US" sz="1800" b="1" dirty="0">
                <a:ea typeface="Calibri" panose="020F0502020204030204" pitchFamily="34" charset="0"/>
                <a:cs typeface="Times New Roman" panose="02020603050405020304" pitchFamily="18" charset="0"/>
              </a:rPr>
              <a:t> </a:t>
            </a:r>
            <a:endParaRPr lang="en-US" sz="1800" dirty="0">
              <a:ea typeface="Times New Roman" panose="02020603050405020304" pitchFamily="18" charset="0"/>
            </a:endParaRPr>
          </a:p>
          <a:p>
            <a:pPr algn="ctr"/>
            <a:r>
              <a:rPr lang="en-US" sz="1800" b="1" dirty="0">
                <a:ea typeface="Times New Roman" panose="02020603050405020304" pitchFamily="18" charset="0"/>
              </a:rPr>
              <a:t>Acronym: CLAIMS</a:t>
            </a:r>
            <a:r>
              <a:rPr lang="en-US" sz="1800" dirty="0"/>
              <a:t> </a:t>
            </a:r>
          </a:p>
        </p:txBody>
      </p:sp>
      <p:pic>
        <p:nvPicPr>
          <p:cNvPr id="6" name="Picture 5">
            <a:extLst>
              <a:ext uri="{FF2B5EF4-FFF2-40B4-BE49-F238E27FC236}">
                <a16:creationId xmlns:a16="http://schemas.microsoft.com/office/drawing/2014/main" id="{384737AD-8981-3F4B-981B-7D41E23036F1}"/>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27</a:t>
            </a:fld>
            <a:endParaRPr lang="en-US" altLang="en-US" sz="1000" dirty="0">
              <a:solidFill>
                <a:schemeClr val="bg1"/>
              </a:solidFill>
            </a:endParaRPr>
          </a:p>
        </p:txBody>
      </p:sp>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2" name="Rectangle 1">
            <a:extLst>
              <a:ext uri="{FF2B5EF4-FFF2-40B4-BE49-F238E27FC236}">
                <a16:creationId xmlns:a16="http://schemas.microsoft.com/office/drawing/2014/main" id="{56A15575-E728-DB44-B7DF-C8385385EE9D}"/>
              </a:ext>
            </a:extLst>
          </p:cNvPr>
          <p:cNvSpPr/>
          <p:nvPr/>
        </p:nvSpPr>
        <p:spPr>
          <a:xfrm>
            <a:off x="216337" y="521508"/>
            <a:ext cx="8905002" cy="2554545"/>
          </a:xfrm>
          <a:prstGeom prst="rect">
            <a:avLst/>
          </a:prstGeom>
        </p:spPr>
        <p:txBody>
          <a:bodyPr wrap="square">
            <a:spAutoFit/>
          </a:bodyPr>
          <a:lstStyle/>
          <a:p>
            <a:pPr algn="ctr"/>
            <a:r>
              <a:rPr lang="en-US" sz="4000" b="1" dirty="0">
                <a:solidFill>
                  <a:srgbClr val="0051BA"/>
                </a:solidFill>
              </a:rPr>
              <a:t>Chapter 3: Using the </a:t>
            </a:r>
          </a:p>
          <a:p>
            <a:pPr algn="ctr"/>
            <a:r>
              <a:rPr lang="en-US" sz="4000" b="1" dirty="0">
                <a:solidFill>
                  <a:srgbClr val="0051BA"/>
                </a:solidFill>
              </a:rPr>
              <a:t>Cross-Curricular Argumentation Routine </a:t>
            </a:r>
          </a:p>
          <a:p>
            <a:pPr algn="ctr"/>
            <a:r>
              <a:rPr lang="en-US" sz="4000" b="1" dirty="0">
                <a:solidFill>
                  <a:srgbClr val="0051BA"/>
                </a:solidFill>
              </a:rPr>
              <a:t>with Students - p.11</a:t>
            </a: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86003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28</a:t>
            </a:fld>
            <a:endParaRPr lang="en-US" altLang="en-US" sz="1000" dirty="0">
              <a:solidFill>
                <a:schemeClr val="bg1"/>
              </a:solidFill>
            </a:endParaRPr>
          </a:p>
        </p:txBody>
      </p:sp>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type="body" idx="1"/>
          </p:nvPr>
        </p:nvSpPr>
        <p:spPr>
          <a:xfrm>
            <a:off x="782638" y="1384300"/>
            <a:ext cx="7772400" cy="4953000"/>
          </a:xfrm>
        </p:spPr>
        <p:txBody>
          <a:bodyPr/>
          <a:lstStyle/>
          <a:p>
            <a:pPr eaLnBrk="1" hangingPunct="1">
              <a:lnSpc>
                <a:spcPct val="120000"/>
              </a:lnSpc>
              <a:spcBef>
                <a:spcPct val="50000"/>
              </a:spcBef>
            </a:pPr>
            <a:r>
              <a:rPr lang="en-US" sz="2400" b="1" dirty="0">
                <a:ln w="6600">
                  <a:solidFill>
                    <a:schemeClr val="tx1"/>
                  </a:solidFill>
                  <a:prstDash val="solid"/>
                </a:ln>
                <a:solidFill>
                  <a:srgbClr val="971B2F"/>
                </a:solidFill>
              </a:rPr>
              <a:t>Cue</a:t>
            </a:r>
            <a:r>
              <a:rPr lang="en-US" altLang="en-US" sz="2200" dirty="0">
                <a:solidFill>
                  <a:srgbClr val="000000"/>
                </a:solidFill>
              </a:rPr>
              <a:t> - Introduces the Cross Curricular Guide and explains expectations for student participation.</a:t>
            </a:r>
          </a:p>
          <a:p>
            <a:pPr eaLnBrk="1" hangingPunct="1">
              <a:lnSpc>
                <a:spcPct val="120000"/>
              </a:lnSpc>
              <a:spcBef>
                <a:spcPct val="50000"/>
              </a:spcBef>
            </a:pPr>
            <a:r>
              <a:rPr lang="en-US" sz="2400" b="1" dirty="0">
                <a:ln w="6600">
                  <a:solidFill>
                    <a:schemeClr val="tx1"/>
                  </a:solidFill>
                  <a:prstDash val="solid"/>
                </a:ln>
                <a:solidFill>
                  <a:srgbClr val="971B2F"/>
                </a:solidFill>
              </a:rPr>
              <a:t>Do</a:t>
            </a:r>
            <a:r>
              <a:rPr lang="en-US" sz="2400" b="1" dirty="0">
                <a:ln w="6600">
                  <a:solidFill>
                    <a:schemeClr val="accent2"/>
                  </a:solidFill>
                  <a:prstDash val="solid"/>
                </a:ln>
                <a:solidFill>
                  <a:srgbClr val="FF0000"/>
                </a:solidFill>
                <a:effectLst>
                  <a:outerShdw dist="38100" dir="2700000" algn="tl" rotWithShape="0">
                    <a:schemeClr val="accent2"/>
                  </a:outerShdw>
                </a:effectLst>
              </a:rPr>
              <a:t> </a:t>
            </a:r>
            <a:r>
              <a:rPr lang="en-US" altLang="en-US" sz="2200" dirty="0">
                <a:solidFill>
                  <a:srgbClr val="000000"/>
                </a:solidFill>
              </a:rPr>
              <a:t>- Teacher and class collaboratively construct the device using the Linking Steps and the strategy steps cued by CLAIMS.</a:t>
            </a:r>
          </a:p>
          <a:p>
            <a:pPr eaLnBrk="1" hangingPunct="1">
              <a:lnSpc>
                <a:spcPct val="120000"/>
              </a:lnSpc>
              <a:spcBef>
                <a:spcPct val="50000"/>
              </a:spcBef>
            </a:pPr>
            <a:r>
              <a:rPr lang="en-US" sz="2400" b="1" dirty="0">
                <a:ln w="6600">
                  <a:solidFill>
                    <a:schemeClr val="tx1"/>
                  </a:solidFill>
                  <a:prstDash val="solid"/>
                </a:ln>
                <a:solidFill>
                  <a:srgbClr val="971B2F"/>
                </a:solidFill>
              </a:rPr>
              <a:t>Review</a:t>
            </a:r>
            <a:r>
              <a:rPr lang="en-US" sz="2400" b="1" dirty="0">
                <a:ln w="6600">
                  <a:solidFill>
                    <a:schemeClr val="accent2"/>
                  </a:solidFill>
                  <a:prstDash val="solid"/>
                </a:ln>
                <a:solidFill>
                  <a:srgbClr val="FF0000"/>
                </a:solidFill>
                <a:effectLst>
                  <a:outerShdw dist="38100" dir="2700000" algn="tl" rotWithShape="0">
                    <a:schemeClr val="accent2"/>
                  </a:outerShdw>
                </a:effectLst>
              </a:rPr>
              <a:t> </a:t>
            </a:r>
            <a:r>
              <a:rPr lang="en-US" altLang="en-US" sz="2200" dirty="0">
                <a:solidFill>
                  <a:srgbClr val="000000"/>
                </a:solidFill>
              </a:rPr>
              <a:t>– Confirm </a:t>
            </a:r>
            <a:r>
              <a:rPr lang="en-US" altLang="en-US" sz="2200" dirty="0">
                <a:solidFill>
                  <a:srgbClr val="0051BA"/>
                </a:solidFill>
              </a:rPr>
              <a:t>knowledge</a:t>
            </a:r>
            <a:r>
              <a:rPr lang="en-US" altLang="en-US" sz="2200" dirty="0">
                <a:solidFill>
                  <a:srgbClr val="000000"/>
                </a:solidFill>
              </a:rPr>
              <a:t> gained from using the Guide, the </a:t>
            </a:r>
            <a:r>
              <a:rPr lang="en-US" altLang="en-US" sz="2200" dirty="0">
                <a:solidFill>
                  <a:srgbClr val="0051BA"/>
                </a:solidFill>
              </a:rPr>
              <a:t>process</a:t>
            </a:r>
            <a:r>
              <a:rPr lang="en-US" altLang="en-US" sz="2200" dirty="0">
                <a:solidFill>
                  <a:srgbClr val="000000"/>
                </a:solidFill>
              </a:rPr>
              <a:t> and steps of using the guide, and </a:t>
            </a:r>
            <a:r>
              <a:rPr lang="en-US" altLang="en-US" sz="2200" dirty="0">
                <a:solidFill>
                  <a:srgbClr val="0051BA"/>
                </a:solidFill>
              </a:rPr>
              <a:t>generalization</a:t>
            </a:r>
            <a:r>
              <a:rPr lang="en-US" altLang="en-US" sz="2200" dirty="0">
                <a:solidFill>
                  <a:srgbClr val="000000"/>
                </a:solidFill>
              </a:rPr>
              <a:t> of use of the strategy are confirmed. </a:t>
            </a:r>
          </a:p>
        </p:txBody>
      </p:sp>
      <p:sp>
        <p:nvSpPr>
          <p:cNvPr id="2" name="Rectangle 1">
            <a:extLst>
              <a:ext uri="{FF2B5EF4-FFF2-40B4-BE49-F238E27FC236}">
                <a16:creationId xmlns:a16="http://schemas.microsoft.com/office/drawing/2014/main" id="{56A15575-E728-DB44-B7DF-C8385385EE9D}"/>
              </a:ext>
            </a:extLst>
          </p:cNvPr>
          <p:cNvSpPr/>
          <p:nvPr/>
        </p:nvSpPr>
        <p:spPr>
          <a:xfrm>
            <a:off x="216337" y="521508"/>
            <a:ext cx="8905002" cy="646331"/>
          </a:xfrm>
          <a:prstGeom prst="rect">
            <a:avLst/>
          </a:prstGeom>
        </p:spPr>
        <p:txBody>
          <a:bodyPr wrap="square">
            <a:spAutoFit/>
          </a:bodyPr>
          <a:lstStyle/>
          <a:p>
            <a:r>
              <a:rPr lang="en-US" sz="36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rPr>
              <a:t>Cue-Do-Review Instructional Sequence </a:t>
            </a:r>
            <a:endParaRPr lang="en-US" sz="3600" dirty="0">
              <a:ln>
                <a:solidFill>
                  <a:schemeClr val="tx1"/>
                </a:solidFill>
              </a:ln>
              <a:solidFill>
                <a:srgbClr val="971B2F"/>
              </a:solidFill>
              <a:effectLst>
                <a:outerShdw dist="50800" dir="2640000" algn="ctr" rotWithShape="0">
                  <a:schemeClr val="tx1">
                    <a:alpha val="65000"/>
                  </a:schemeClr>
                </a:outerShdw>
              </a:effectLst>
              <a:latin typeface="+mj-lt"/>
            </a:endParaRPr>
          </a:p>
        </p:txBody>
      </p:sp>
      <p:pic>
        <p:nvPicPr>
          <p:cNvPr id="7" name="Picture 6">
            <a:extLst>
              <a:ext uri="{FF2B5EF4-FFF2-40B4-BE49-F238E27FC236}">
                <a16:creationId xmlns:a16="http://schemas.microsoft.com/office/drawing/2014/main" id="{6F35C1C7-54D5-2D4E-A1F5-6035FB6A45BD}"/>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30399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385628" y="6591300"/>
            <a:ext cx="505326"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29</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209819" y="1072340"/>
            <a:ext cx="8351619" cy="838200"/>
          </a:xfrm>
        </p:spPr>
        <p:txBody>
          <a:bodyPr/>
          <a:lstStyle/>
          <a:p>
            <a:pPr eaLnBrk="1" hangingPunct="1"/>
            <a:br>
              <a:rPr lang="en-US" b="1" dirty="0">
                <a:ln w="6600">
                  <a:solidFill>
                    <a:schemeClr val="accent2"/>
                  </a:solidFill>
                  <a:prstDash val="solid"/>
                </a:ln>
                <a:solidFill>
                  <a:srgbClr val="FF0000"/>
                </a:solidFill>
                <a:effectLst>
                  <a:outerShdw dist="38100" dir="2700000" algn="tl" rotWithShape="0">
                    <a:schemeClr val="accent2"/>
                  </a:outerShdw>
                </a:effectLst>
              </a:rPr>
            </a:br>
            <a:br>
              <a:rPr lang="en-US" b="1" dirty="0">
                <a:ln w="6600">
                  <a:solidFill>
                    <a:schemeClr val="accent2"/>
                  </a:solidFill>
                  <a:prstDash val="solid"/>
                </a:ln>
                <a:solidFill>
                  <a:srgbClr val="FF0000"/>
                </a:solidFill>
                <a:effectLst>
                  <a:outerShdw dist="38100" dir="2700000" algn="tl" rotWithShape="0">
                    <a:schemeClr val="accent2"/>
                  </a:outerShdw>
                </a:effectLst>
              </a:rPr>
            </a:br>
            <a:br>
              <a:rPr lang="en-US" b="1" dirty="0">
                <a:ln w="6600">
                  <a:solidFill>
                    <a:schemeClr val="accent2"/>
                  </a:solidFill>
                  <a:prstDash val="solid"/>
                </a:ln>
                <a:solidFill>
                  <a:srgbClr val="FF0000"/>
                </a:solidFill>
                <a:effectLst>
                  <a:outerShdw dist="38100" dir="2700000" algn="tl" rotWithShape="0">
                    <a:schemeClr val="accent2"/>
                  </a:outerShdw>
                </a:effectLst>
              </a:rPr>
            </a:br>
            <a:r>
              <a:rPr lang="en-US" b="1" dirty="0">
                <a:ln w="6600">
                  <a:solidFill>
                    <a:schemeClr val="tx1"/>
                  </a:solidFill>
                  <a:prstDash val="solid"/>
                </a:ln>
                <a:solidFill>
                  <a:srgbClr val="971B2F"/>
                </a:solidFill>
                <a:effectLst>
                  <a:outerShdw dist="38100" dir="2700000" algn="tl" rotWithShape="0">
                    <a:schemeClr val="tx1">
                      <a:alpha val="65000"/>
                    </a:schemeClr>
                  </a:outerShdw>
                </a:effectLst>
              </a:rPr>
              <a:t>Cue-Do-Review Instructional Sequence incorporating CLAIMS </a:t>
            </a:r>
            <a:br>
              <a:rPr lang="en-US" dirty="0"/>
            </a:br>
            <a:endParaRPr lang="en-US" altLang="en-US"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396189" y="1072340"/>
            <a:ext cx="8351619" cy="4871260"/>
          </a:xfrm>
        </p:spPr>
        <p:txBody>
          <a:bodyPr/>
          <a:lstStyle/>
          <a:p>
            <a:pPr marL="0" indent="0">
              <a:buNone/>
            </a:pPr>
            <a:r>
              <a:rPr lang="en-US" sz="1400" b="1" dirty="0"/>
              <a:t> </a:t>
            </a:r>
            <a:endParaRPr lang="en-US" sz="1400" dirty="0"/>
          </a:p>
          <a:p>
            <a:r>
              <a:rPr lang="en-US" sz="1400" b="1" dirty="0"/>
              <a:t>CUE</a:t>
            </a:r>
            <a:endParaRPr lang="en-US" sz="1400" dirty="0"/>
          </a:p>
          <a:p>
            <a:r>
              <a:rPr lang="en-US" sz="1400" dirty="0"/>
              <a:t>Upon every subsequent use of the routine:</a:t>
            </a:r>
          </a:p>
          <a:p>
            <a:pPr lvl="0"/>
            <a:r>
              <a:rPr lang="en-US" sz="1400" dirty="0"/>
              <a:t>give all students a blank copy of the guide and prompt them to take notes on it, </a:t>
            </a:r>
          </a:p>
          <a:p>
            <a:pPr lvl="0"/>
            <a:r>
              <a:rPr lang="en-US" sz="1400" dirty="0"/>
              <a:t>provide an overview of the strategic steps found in each section of the guide,</a:t>
            </a:r>
          </a:p>
          <a:p>
            <a:pPr lvl="0"/>
            <a:r>
              <a:rPr lang="en-US" sz="1400" dirty="0"/>
              <a:t>explain the importance of the topic or issue, and</a:t>
            </a:r>
          </a:p>
          <a:p>
            <a:pPr lvl="0"/>
            <a:r>
              <a:rPr lang="en-US" sz="1400" dirty="0"/>
              <a:t>explain the importance of engaging in higher order thinking and reasoning associated with analyzing an argument.</a:t>
            </a:r>
          </a:p>
          <a:p>
            <a:r>
              <a:rPr lang="en-US" sz="1400" b="1" dirty="0"/>
              <a:t>DO </a:t>
            </a:r>
            <a:endParaRPr lang="en-US" sz="1400" dirty="0"/>
          </a:p>
          <a:p>
            <a:pPr lvl="0"/>
            <a:r>
              <a:rPr lang="en-US" sz="1400" b="1" dirty="0">
                <a:ln w="6600">
                  <a:solidFill>
                    <a:schemeClr val="tx1"/>
                  </a:solidFill>
                  <a:prstDash val="solid"/>
                </a:ln>
                <a:solidFill>
                  <a:srgbClr val="971B2F"/>
                </a:solidFill>
              </a:rPr>
              <a:t>C</a:t>
            </a:r>
            <a:r>
              <a:rPr lang="en-US" sz="1400" b="1" dirty="0"/>
              <a:t>larify the claim and qualifier and define key terms. </a:t>
            </a:r>
          </a:p>
          <a:p>
            <a:pPr lvl="0"/>
            <a:r>
              <a:rPr lang="en-US" sz="1400" b="1" dirty="0">
                <a:ln>
                  <a:solidFill>
                    <a:schemeClr val="tx1"/>
                  </a:solidFill>
                </a:ln>
                <a:solidFill>
                  <a:srgbClr val="971B2F"/>
                </a:solidFill>
              </a:rPr>
              <a:t>L</a:t>
            </a:r>
            <a:r>
              <a:rPr lang="en-US" sz="1400" b="1" dirty="0"/>
              <a:t>ist the evidence</a:t>
            </a:r>
            <a:r>
              <a:rPr lang="en-US" sz="1400" dirty="0"/>
              <a:t>.</a:t>
            </a:r>
            <a:endParaRPr lang="en-US" sz="1400" b="1" dirty="0"/>
          </a:p>
          <a:p>
            <a:pPr lvl="0"/>
            <a:r>
              <a:rPr lang="en-US" sz="1400" b="1" dirty="0">
                <a:ln>
                  <a:solidFill>
                    <a:schemeClr val="tx1"/>
                  </a:solidFill>
                </a:ln>
                <a:solidFill>
                  <a:srgbClr val="971B2F"/>
                </a:solidFill>
              </a:rPr>
              <a:t>A</a:t>
            </a:r>
            <a:r>
              <a:rPr lang="en-US" sz="1400" b="1" dirty="0"/>
              <a:t>nalyze the reasoning. </a:t>
            </a:r>
          </a:p>
          <a:p>
            <a:pPr lvl="0"/>
            <a:r>
              <a:rPr lang="en-US" sz="1400" b="1" dirty="0">
                <a:ln>
                  <a:solidFill>
                    <a:schemeClr val="tx1"/>
                  </a:solidFill>
                </a:ln>
                <a:solidFill>
                  <a:srgbClr val="971B2F"/>
                </a:solidFill>
              </a:rPr>
              <a:t>I</a:t>
            </a:r>
            <a:r>
              <a:rPr lang="en-US" sz="1400" b="1" dirty="0"/>
              <a:t>dentify other arguments for or against the claim. </a:t>
            </a:r>
          </a:p>
          <a:p>
            <a:pPr lvl="0"/>
            <a:r>
              <a:rPr lang="en-US" sz="1400" b="1" dirty="0">
                <a:ln>
                  <a:solidFill>
                    <a:schemeClr val="tx1"/>
                  </a:solidFill>
                </a:ln>
                <a:solidFill>
                  <a:srgbClr val="971B2F"/>
                </a:solidFill>
              </a:rPr>
              <a:t>M</a:t>
            </a:r>
            <a:r>
              <a:rPr lang="en-US" sz="1400" b="1" dirty="0"/>
              <a:t>ake judgments about the quality of evidence, reasoning, and other arguments.</a:t>
            </a:r>
          </a:p>
          <a:p>
            <a:pPr lvl="0"/>
            <a:r>
              <a:rPr lang="en-US" sz="1400" b="1" dirty="0">
                <a:ln>
                  <a:solidFill>
                    <a:schemeClr val="tx1"/>
                  </a:solidFill>
                </a:ln>
                <a:solidFill>
                  <a:srgbClr val="971B2F"/>
                </a:solidFill>
              </a:rPr>
              <a:t>S</a:t>
            </a:r>
            <a:r>
              <a:rPr lang="en-US" sz="1400" b="1" dirty="0"/>
              <a:t>tate why you accept or reject the claim.  </a:t>
            </a:r>
            <a:endParaRPr lang="en-US" sz="1400" dirty="0"/>
          </a:p>
          <a:p>
            <a:r>
              <a:rPr lang="en-US" sz="1400" b="1" dirty="0"/>
              <a:t>REVIEW</a:t>
            </a:r>
            <a:endParaRPr lang="en-US" sz="1400" dirty="0"/>
          </a:p>
          <a:p>
            <a:pPr lvl="0"/>
            <a:r>
              <a:rPr lang="en-US" sz="1400" dirty="0"/>
              <a:t>Review content knowledge of guide.</a:t>
            </a:r>
            <a:endParaRPr lang="en-US" sz="1400" b="1" dirty="0"/>
          </a:p>
          <a:p>
            <a:pPr lvl="0"/>
            <a:r>
              <a:rPr lang="en-US" sz="1400" dirty="0"/>
              <a:t>Review process of learning.</a:t>
            </a:r>
            <a:endParaRPr lang="en-US" sz="1400" b="1" dirty="0"/>
          </a:p>
          <a:p>
            <a:r>
              <a:rPr lang="en-US" sz="1400" dirty="0"/>
              <a:t>Discuss generalization of the  argumentation process to other  areas</a:t>
            </a:r>
            <a:br>
              <a:rPr lang="en-US" sz="1400" b="1" dirty="0"/>
            </a:br>
            <a:r>
              <a:rPr lang="en-US" sz="1400" b="1" dirty="0"/>
              <a:t> </a:t>
            </a:r>
            <a:endParaRPr lang="en-US" sz="1400" dirty="0"/>
          </a:p>
          <a:p>
            <a:pPr eaLnBrk="1" hangingPunct="1">
              <a:spcBef>
                <a:spcPct val="50000"/>
              </a:spcBef>
            </a:pPr>
            <a:endParaRPr lang="en-US" altLang="en-US" sz="1400" dirty="0"/>
          </a:p>
        </p:txBody>
      </p:sp>
      <p:pic>
        <p:nvPicPr>
          <p:cNvPr id="6" name="Picture 5">
            <a:extLst>
              <a:ext uri="{FF2B5EF4-FFF2-40B4-BE49-F238E27FC236}">
                <a16:creationId xmlns:a16="http://schemas.microsoft.com/office/drawing/2014/main" id="{CC2B8DCB-BB6B-B64C-9527-4A358F3DBDEC}"/>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02012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572000" y="6593486"/>
            <a:ext cx="665018"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3</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686642" y="479432"/>
            <a:ext cx="8822772" cy="534441"/>
          </a:xfrm>
        </p:spPr>
        <p:txBody>
          <a:bodyPr/>
          <a:lstStyle/>
          <a:p>
            <a:pPr eaLnBrk="1" hangingPunct="1"/>
            <a:br>
              <a:rPr lang="en-US" sz="1400" b="1" dirty="0"/>
            </a:br>
            <a:br>
              <a:rPr lang="en-US" sz="1400" b="1" dirty="0"/>
            </a:br>
            <a:r>
              <a:rPr lang="en-US" sz="1400" b="1" dirty="0"/>
              <a:t> </a:t>
            </a: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686642" y="1289079"/>
            <a:ext cx="8297586" cy="5029201"/>
          </a:xfrm>
        </p:spPr>
        <p:txBody>
          <a:bodyPr/>
          <a:lstStyle/>
          <a:p>
            <a:pPr marL="0" indent="0">
              <a:buNone/>
            </a:pPr>
            <a:r>
              <a:rPr lang="en-US" sz="1400" b="1" dirty="0"/>
              <a:t>  </a:t>
            </a:r>
            <a:endParaRPr lang="en-US" sz="1800" b="1" dirty="0"/>
          </a:p>
          <a:p>
            <a:r>
              <a:rPr lang="en-US" sz="3000" b="1" dirty="0"/>
              <a:t>Content Enhancement Routines: </a:t>
            </a:r>
          </a:p>
          <a:p>
            <a:pPr lvl="1"/>
            <a:r>
              <a:rPr lang="en-US" sz="3000" dirty="0"/>
              <a:t>principles and introduction</a:t>
            </a:r>
          </a:p>
          <a:p>
            <a:endParaRPr lang="en-US" sz="3000" dirty="0"/>
          </a:p>
          <a:p>
            <a:r>
              <a:rPr lang="en-US" sz="3000" dirty="0"/>
              <a:t>Higher</a:t>
            </a:r>
            <a:r>
              <a:rPr lang="en-US" sz="3000" b="1" dirty="0"/>
              <a:t> Order Thinking Routines</a:t>
            </a:r>
          </a:p>
          <a:p>
            <a:pPr marL="0" indent="0">
              <a:buNone/>
            </a:pPr>
            <a:endParaRPr lang="en-US" sz="3000" b="1" dirty="0"/>
          </a:p>
          <a:p>
            <a:r>
              <a:rPr lang="en-US" sz="3000" b="1" dirty="0"/>
              <a:t>The Cross-Curricular Argumentation Routine</a:t>
            </a:r>
          </a:p>
        </p:txBody>
      </p:sp>
      <p:sp>
        <p:nvSpPr>
          <p:cNvPr id="2" name="Rectangle 1">
            <a:extLst>
              <a:ext uri="{FF2B5EF4-FFF2-40B4-BE49-F238E27FC236}">
                <a16:creationId xmlns:a16="http://schemas.microsoft.com/office/drawing/2014/main" id="{A5C7C44F-F6CB-2A44-9E07-471C3D957ADF}"/>
              </a:ext>
            </a:extLst>
          </p:cNvPr>
          <p:cNvSpPr/>
          <p:nvPr/>
        </p:nvSpPr>
        <p:spPr>
          <a:xfrm>
            <a:off x="686642" y="479432"/>
            <a:ext cx="7584522" cy="646331"/>
          </a:xfrm>
          <a:prstGeom prst="rect">
            <a:avLst/>
          </a:prstGeom>
        </p:spPr>
        <p:txBody>
          <a:bodyPr wrap="square">
            <a:spAutoFit/>
          </a:bodyPr>
          <a:lstStyle/>
          <a:p>
            <a:r>
              <a:rPr lang="en-US" b="1" dirty="0"/>
              <a:t>            </a:t>
            </a:r>
            <a:r>
              <a:rPr lang="en-US" sz="3600" b="1" dirty="0">
                <a:solidFill>
                  <a:srgbClr val="0051BA"/>
                </a:solidFill>
                <a:latin typeface="+mj-lt"/>
              </a:rPr>
              <a:t>Chapter 1: Introduction - p. 4</a:t>
            </a:r>
          </a:p>
        </p:txBody>
      </p:sp>
      <p:pic>
        <p:nvPicPr>
          <p:cNvPr id="4" name="Picture 3">
            <a:extLst>
              <a:ext uri="{FF2B5EF4-FFF2-40B4-BE49-F238E27FC236}">
                <a16:creationId xmlns:a16="http://schemas.microsoft.com/office/drawing/2014/main" id="{6B3B03A5-CABE-8143-84B1-7BA996E1823D}"/>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44245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a:extLst>
              <a:ext uri="{FF2B5EF4-FFF2-40B4-BE49-F238E27FC236}">
                <a16:creationId xmlns:a16="http://schemas.microsoft.com/office/drawing/2014/main" id="{3E8D0BD7-6994-C346-B8EE-5D08055988FF}"/>
              </a:ext>
            </a:extLst>
          </p:cNvPr>
          <p:cNvSpPr>
            <a:spLocks noGrp="1"/>
          </p:cNvSpPr>
          <p:nvPr>
            <p:ph type="sldNum" sz="quarter" idx="10"/>
          </p:nvPr>
        </p:nvSpPr>
        <p:spPr>
          <a:xfrm>
            <a:off x="4572000" y="6591300"/>
            <a:ext cx="421105"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30</a:t>
            </a:fld>
            <a:endParaRPr lang="en-US" altLang="en-US" sz="1000" dirty="0">
              <a:solidFill>
                <a:schemeClr val="bg1"/>
              </a:solidFill>
            </a:endParaRPr>
          </a:p>
        </p:txBody>
      </p:sp>
      <p:sp>
        <p:nvSpPr>
          <p:cNvPr id="98307" name="Rectangle 4">
            <a:extLst>
              <a:ext uri="{FF2B5EF4-FFF2-40B4-BE49-F238E27FC236}">
                <a16:creationId xmlns:a16="http://schemas.microsoft.com/office/drawing/2014/main" id="{5EC1BC6A-C171-AF4E-A676-63241E5B95DE}"/>
              </a:ext>
            </a:extLst>
          </p:cNvPr>
          <p:cNvSpPr>
            <a:spLocks noGrp="1" noChangeArrowheads="1"/>
          </p:cNvSpPr>
          <p:nvPr>
            <p:ph type="title"/>
          </p:nvPr>
        </p:nvSpPr>
        <p:spPr/>
        <p:txBody>
          <a:bodyPr/>
          <a:lstStyle/>
          <a:p>
            <a:pPr eaLnBrk="1" hangingPunct="1"/>
            <a:br>
              <a:rPr lang="en-US" dirty="0"/>
            </a:br>
            <a:endParaRPr lang="en-US" altLang="en-US" dirty="0"/>
          </a:p>
        </p:txBody>
      </p:sp>
      <p:sp>
        <p:nvSpPr>
          <p:cNvPr id="98308" name="Rectangle 5">
            <a:extLst>
              <a:ext uri="{FF2B5EF4-FFF2-40B4-BE49-F238E27FC236}">
                <a16:creationId xmlns:a16="http://schemas.microsoft.com/office/drawing/2014/main" id="{6D11D317-244A-A64C-8398-80E14F4F3131}"/>
              </a:ext>
            </a:extLst>
          </p:cNvPr>
          <p:cNvSpPr>
            <a:spLocks noGrp="1" noChangeArrowheads="1"/>
          </p:cNvSpPr>
          <p:nvPr>
            <p:ph type="body" idx="1"/>
          </p:nvPr>
        </p:nvSpPr>
        <p:spPr>
          <a:xfrm>
            <a:off x="782638" y="1384300"/>
            <a:ext cx="7772400" cy="4953000"/>
          </a:xfrm>
        </p:spPr>
        <p:txBody>
          <a:bodyPr/>
          <a:lstStyle/>
          <a:p>
            <a:pPr eaLnBrk="1" hangingPunct="1">
              <a:lnSpc>
                <a:spcPct val="120000"/>
              </a:lnSpc>
              <a:spcBef>
                <a:spcPct val="50000"/>
              </a:spcBef>
            </a:pPr>
            <a:endParaRPr lang="en-US" altLang="en-US" sz="2200" dirty="0">
              <a:solidFill>
                <a:srgbClr val="000000"/>
              </a:solidFill>
            </a:endParaRPr>
          </a:p>
          <a:p>
            <a:pPr eaLnBrk="1" hangingPunct="1">
              <a:lnSpc>
                <a:spcPct val="120000"/>
              </a:lnSpc>
              <a:spcBef>
                <a:spcPct val="50000"/>
              </a:spcBef>
            </a:pPr>
            <a:r>
              <a:rPr lang="en-US" altLang="en-US" sz="3200" dirty="0">
                <a:solidFill>
                  <a:srgbClr val="000000"/>
                </a:solidFill>
              </a:rPr>
              <a:t>The teacher introduces the Cross Curricular Argumentation Guide and explains expectations for student participation.</a:t>
            </a:r>
          </a:p>
          <a:p>
            <a:pPr eaLnBrk="1" hangingPunct="1">
              <a:lnSpc>
                <a:spcPct val="120000"/>
              </a:lnSpc>
              <a:spcBef>
                <a:spcPct val="50000"/>
              </a:spcBef>
            </a:pPr>
            <a:endParaRPr lang="en-US" altLang="en-US" sz="2200" dirty="0">
              <a:solidFill>
                <a:srgbClr val="000000"/>
              </a:solidFill>
            </a:endParaRPr>
          </a:p>
        </p:txBody>
      </p:sp>
      <p:sp>
        <p:nvSpPr>
          <p:cNvPr id="2" name="Rectangle 1">
            <a:extLst>
              <a:ext uri="{FF2B5EF4-FFF2-40B4-BE49-F238E27FC236}">
                <a16:creationId xmlns:a16="http://schemas.microsoft.com/office/drawing/2014/main" id="{56A15575-E728-DB44-B7DF-C8385385EE9D}"/>
              </a:ext>
            </a:extLst>
          </p:cNvPr>
          <p:cNvSpPr/>
          <p:nvPr/>
        </p:nvSpPr>
        <p:spPr>
          <a:xfrm>
            <a:off x="3520043" y="413603"/>
            <a:ext cx="3406382" cy="830997"/>
          </a:xfrm>
          <a:prstGeom prst="rect">
            <a:avLst/>
          </a:prstGeom>
        </p:spPr>
        <p:txBody>
          <a:bodyPr wrap="none">
            <a:spAutoFit/>
          </a:bodyPr>
          <a:lstStyle/>
          <a:p>
            <a:r>
              <a:rPr lang="en-US" sz="4800" b="1" dirty="0">
                <a:ln w="6600">
                  <a:solidFill>
                    <a:schemeClr val="tx1"/>
                  </a:solidFill>
                  <a:prstDash val="solid"/>
                </a:ln>
                <a:solidFill>
                  <a:srgbClr val="971B2F"/>
                </a:solidFill>
                <a:effectLst>
                  <a:outerShdw dist="50800" dir="2640000" algn="ctr" rotWithShape="0">
                    <a:schemeClr val="tx1">
                      <a:alpha val="65000"/>
                    </a:schemeClr>
                  </a:outerShdw>
                </a:effectLst>
                <a:latin typeface="+mj-lt"/>
              </a:rPr>
              <a:t>Cue – p. 11</a:t>
            </a:r>
            <a:endParaRPr lang="en-US" sz="4800" dirty="0">
              <a:ln>
                <a:solidFill>
                  <a:schemeClr val="tx1"/>
                </a:solidFill>
              </a:ln>
              <a:solidFill>
                <a:srgbClr val="971B2F"/>
              </a:solidFill>
              <a:effectLst>
                <a:outerShdw dist="50800" dir="2640000" algn="ctr" rotWithShape="0">
                  <a:schemeClr val="tx1">
                    <a:alpha val="65000"/>
                  </a:schemeClr>
                </a:outerShdw>
              </a:effectLst>
              <a:latin typeface="+mj-lt"/>
            </a:endParaRPr>
          </a:p>
        </p:txBody>
      </p:sp>
      <p:pic>
        <p:nvPicPr>
          <p:cNvPr id="7" name="Picture 6">
            <a:extLst>
              <a:ext uri="{FF2B5EF4-FFF2-40B4-BE49-F238E27FC236}">
                <a16:creationId xmlns:a16="http://schemas.microsoft.com/office/drawing/2014/main" id="{23BCBF05-36A4-F34A-A20B-3BCA411A736B}"/>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569328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626-C9C3-184D-978C-F6EE08762B9F}"/>
              </a:ext>
            </a:extLst>
          </p:cNvPr>
          <p:cNvSpPr>
            <a:spLocks noGrp="1"/>
          </p:cNvSpPr>
          <p:nvPr>
            <p:ph type="title"/>
          </p:nvPr>
        </p:nvSpPr>
        <p:spPr/>
        <p:txBody>
          <a:bodyPr/>
          <a:lstStyle/>
          <a:p>
            <a:r>
              <a:rPr lang="en-US" b="1" dirty="0">
                <a:ln w="6600">
                  <a:solidFill>
                    <a:schemeClr val="tx1"/>
                  </a:solidFill>
                  <a:prstDash val="solid"/>
                </a:ln>
                <a:solidFill>
                  <a:srgbClr val="971B2F"/>
                </a:solidFill>
                <a:effectLst>
                  <a:outerShdw dist="50800" dir="2640000" algn="ctr" rotWithShape="0">
                    <a:schemeClr val="tx1">
                      <a:alpha val="65000"/>
                    </a:schemeClr>
                  </a:outerShdw>
                </a:effectLst>
              </a:rPr>
              <a:t>DO -  p. 11</a:t>
            </a:r>
            <a:endParaRPr lang="en-US" dirty="0">
              <a:ln>
                <a:solidFill>
                  <a:schemeClr val="tx1"/>
                </a:solidFill>
              </a:ln>
              <a:solidFill>
                <a:srgbClr val="971B2F"/>
              </a:solidFill>
              <a:effectLst>
                <a:outerShdw dist="50800" dir="2640000" algn="ctr" rotWithShape="0">
                  <a:schemeClr val="tx1">
                    <a:alpha val="65000"/>
                  </a:schemeClr>
                </a:outerShdw>
              </a:effectLst>
            </a:endParaRPr>
          </a:p>
        </p:txBody>
      </p:sp>
      <p:sp>
        <p:nvSpPr>
          <p:cNvPr id="3" name="Content Placeholder 2">
            <a:extLst>
              <a:ext uri="{FF2B5EF4-FFF2-40B4-BE49-F238E27FC236}">
                <a16:creationId xmlns:a16="http://schemas.microsoft.com/office/drawing/2014/main" id="{6B452BDE-D286-9149-B0AC-C0C69609A828}"/>
              </a:ext>
            </a:extLst>
          </p:cNvPr>
          <p:cNvSpPr>
            <a:spLocks noGrp="1"/>
          </p:cNvSpPr>
          <p:nvPr>
            <p:ph idx="1"/>
          </p:nvPr>
        </p:nvSpPr>
        <p:spPr/>
        <p:txBody>
          <a:bodyPr/>
          <a:lstStyle/>
          <a:p>
            <a:r>
              <a:rPr lang="en-US" altLang="en-US" sz="4000" dirty="0"/>
              <a:t>Teacher and students collaboratively construct the guide using the Linking Steps and the strategy steps cued by CLAIMS.</a:t>
            </a:r>
          </a:p>
          <a:p>
            <a:pPr marL="0" indent="0">
              <a:buNone/>
            </a:pPr>
            <a:endParaRPr lang="en-US" dirty="0"/>
          </a:p>
        </p:txBody>
      </p:sp>
      <p:sp>
        <p:nvSpPr>
          <p:cNvPr id="4" name="Slide Number Placeholder 3">
            <a:extLst>
              <a:ext uri="{FF2B5EF4-FFF2-40B4-BE49-F238E27FC236}">
                <a16:creationId xmlns:a16="http://schemas.microsoft.com/office/drawing/2014/main" id="{38C635D8-6F2F-9A43-BFED-9B979D68A3C2}"/>
              </a:ext>
            </a:extLst>
          </p:cNvPr>
          <p:cNvSpPr>
            <a:spLocks noGrp="1"/>
          </p:cNvSpPr>
          <p:nvPr>
            <p:ph type="sldNum" sz="quarter" idx="10"/>
          </p:nvPr>
        </p:nvSpPr>
        <p:spPr>
          <a:xfrm>
            <a:off x="4572000" y="6591300"/>
            <a:ext cx="685800" cy="304800"/>
          </a:xfrm>
        </p:spPr>
        <p:txBody>
          <a:bodyPr/>
          <a:lstStyle/>
          <a:p>
            <a:pPr>
              <a:defRPr/>
            </a:pPr>
            <a:fld id="{17098659-408A-F140-A3A9-DBA57AC6AD73}" type="slidenum">
              <a:rPr lang="en-US" altLang="en-US" smtClean="0">
                <a:solidFill>
                  <a:schemeClr val="bg1"/>
                </a:solidFill>
              </a:rPr>
              <a:pPr>
                <a:defRPr/>
              </a:pPr>
              <a:t>31</a:t>
            </a:fld>
            <a:endParaRPr lang="en-US" altLang="en-US" dirty="0">
              <a:solidFill>
                <a:schemeClr val="bg1"/>
              </a:solidFill>
            </a:endParaRPr>
          </a:p>
        </p:txBody>
      </p:sp>
      <p:pic>
        <p:nvPicPr>
          <p:cNvPr id="6" name="Picture 5">
            <a:extLst>
              <a:ext uri="{FF2B5EF4-FFF2-40B4-BE49-F238E27FC236}">
                <a16:creationId xmlns:a16="http://schemas.microsoft.com/office/drawing/2014/main" id="{C82D6146-38B1-2947-B1F9-851BA0F8A9E7}"/>
              </a:ext>
            </a:extLst>
          </p:cNvPr>
          <p:cNvPicPr>
            <a:picLocks noChangeAspect="1"/>
          </p:cNvPicPr>
          <p:nvPr/>
        </p:nvPicPr>
        <p:blipFill>
          <a:blip r:embed="rId2"/>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866311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3">
            <a:extLst>
              <a:ext uri="{FF2B5EF4-FFF2-40B4-BE49-F238E27FC236}">
                <a16:creationId xmlns:a16="http://schemas.microsoft.com/office/drawing/2014/main" id="{DA0E847C-4EF5-9B46-9A59-5A59FAD815C2}"/>
              </a:ext>
            </a:extLst>
          </p:cNvPr>
          <p:cNvSpPr>
            <a:spLocks noGrp="1"/>
          </p:cNvSpPr>
          <p:nvPr>
            <p:ph type="sldNum" sz="quarter" idx="10"/>
          </p:nvPr>
        </p:nvSpPr>
        <p:spPr>
          <a:xfrm>
            <a:off x="4572000" y="6631405"/>
            <a:ext cx="493295"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8CAA148-89DF-1440-9194-CF630C14B3F5}" type="slidenum">
              <a:rPr lang="en-US" altLang="en-US" sz="1000" smtClean="0">
                <a:solidFill>
                  <a:schemeClr val="bg1"/>
                </a:solidFill>
              </a:rPr>
              <a:pPr>
                <a:spcBef>
                  <a:spcPct val="0"/>
                </a:spcBef>
                <a:buFontTx/>
                <a:buNone/>
              </a:pPr>
              <a:t>32</a:t>
            </a:fld>
            <a:endParaRPr lang="en-US" altLang="en-US" sz="1000" dirty="0">
              <a:solidFill>
                <a:schemeClr val="bg1"/>
              </a:solidFill>
            </a:endParaRPr>
          </a:p>
        </p:txBody>
      </p:sp>
      <p:sp>
        <p:nvSpPr>
          <p:cNvPr id="129027" name="Rectangle 1026">
            <a:extLst>
              <a:ext uri="{FF2B5EF4-FFF2-40B4-BE49-F238E27FC236}">
                <a16:creationId xmlns:a16="http://schemas.microsoft.com/office/drawing/2014/main" id="{387710A3-32B7-EB44-A310-469711C8762E}"/>
              </a:ext>
            </a:extLst>
          </p:cNvPr>
          <p:cNvSpPr>
            <a:spLocks noGrp="1" noChangeArrowheads="1"/>
          </p:cNvSpPr>
          <p:nvPr>
            <p:ph type="title"/>
          </p:nvPr>
        </p:nvSpPr>
        <p:spPr>
          <a:xfrm>
            <a:off x="0" y="6514"/>
            <a:ext cx="8841014" cy="1349974"/>
          </a:xfrm>
        </p:spPr>
        <p:txBody>
          <a:bodyPr/>
          <a:lstStyle/>
          <a:p>
            <a:pPr eaLnBrk="1" hangingPunct="1"/>
            <a:br>
              <a:rPr lang="en-US" altLang="en-US" dirty="0"/>
            </a:br>
            <a:r>
              <a:rPr lang="en-US" sz="3600" b="1" dirty="0">
                <a:solidFill>
                  <a:srgbClr val="0051BA"/>
                </a:solidFill>
                <a:ea typeface="Calibri" panose="020F0502020204030204" pitchFamily="34" charset="0"/>
                <a:cs typeface="Times New Roman" panose="02020603050405020304" pitchFamily="18" charset="0"/>
              </a:rPr>
              <a:t>Step 1: Clarify the claim with any qualifier and define key terms - p. 11 </a:t>
            </a:r>
            <a:r>
              <a:rPr lang="en-US" sz="3600" dirty="0">
                <a:solidFill>
                  <a:srgbClr val="0051BA"/>
                </a:solidFill>
                <a:ea typeface="Times New Roman" panose="02020603050405020304" pitchFamily="18" charset="0"/>
                <a:cs typeface="Times New Roman" panose="02020603050405020304" pitchFamily="18" charset="0"/>
              </a:rPr>
              <a:t> </a:t>
            </a:r>
            <a:endParaRPr lang="en-US" altLang="en-US" sz="3600" strike="sngStrike" dirty="0">
              <a:solidFill>
                <a:srgbClr val="0051BA"/>
              </a:solidFill>
            </a:endParaRPr>
          </a:p>
        </p:txBody>
      </p:sp>
      <p:sp>
        <p:nvSpPr>
          <p:cNvPr id="98308" name="Rectangle 1027">
            <a:extLst>
              <a:ext uri="{FF2B5EF4-FFF2-40B4-BE49-F238E27FC236}">
                <a16:creationId xmlns:a16="http://schemas.microsoft.com/office/drawing/2014/main" id="{126F2917-3813-E64B-9744-B3749B4AA6A3}"/>
              </a:ext>
            </a:extLst>
          </p:cNvPr>
          <p:cNvSpPr>
            <a:spLocks noGrp="1" noChangeArrowheads="1"/>
          </p:cNvSpPr>
          <p:nvPr>
            <p:ph type="body" idx="1"/>
          </p:nvPr>
        </p:nvSpPr>
        <p:spPr>
          <a:xfrm>
            <a:off x="825500" y="1462088"/>
            <a:ext cx="7620000" cy="4953000"/>
          </a:xfrm>
        </p:spPr>
        <p:txBody>
          <a:bodyPr/>
          <a:lstStyle/>
          <a:p>
            <a:pPr eaLnBrk="1" hangingPunct="1">
              <a:lnSpc>
                <a:spcPct val="120000"/>
              </a:lnSpc>
              <a:spcBef>
                <a:spcPct val="40000"/>
              </a:spcBef>
              <a:buFontTx/>
              <a:buNone/>
              <a:defRPr/>
            </a:pPr>
            <a:r>
              <a:rPr lang="en-US" altLang="en-US" sz="2200" b="1" dirty="0">
                <a:solidFill>
                  <a:srgbClr val="000000"/>
                </a:solidFill>
              </a:rPr>
              <a:t>A CLAIM </a:t>
            </a:r>
            <a:r>
              <a:rPr lang="en-US" altLang="en-US" sz="2000" dirty="0">
                <a:solidFill>
                  <a:srgbClr val="000000"/>
                </a:solidFill>
              </a:rPr>
              <a:t>focuses on </a:t>
            </a:r>
          </a:p>
          <a:p>
            <a:pPr lvl="1" eaLnBrk="1" hangingPunct="1">
              <a:lnSpc>
                <a:spcPct val="120000"/>
              </a:lnSpc>
              <a:spcBef>
                <a:spcPct val="40000"/>
              </a:spcBef>
              <a:defRPr/>
            </a:pPr>
            <a:r>
              <a:rPr lang="en-US" altLang="en-US" sz="2800" dirty="0">
                <a:solidFill>
                  <a:srgbClr val="000000"/>
                </a:solidFill>
              </a:rPr>
              <a:t>Understanding the </a:t>
            </a:r>
            <a:r>
              <a:rPr lang="en-US" altLang="en-US" sz="2800" b="1" dirty="0"/>
              <a:t>claim</a:t>
            </a:r>
            <a:r>
              <a:rPr lang="en-US" altLang="en-US" sz="2800" dirty="0">
                <a:solidFill>
                  <a:srgbClr val="000000"/>
                </a:solidFill>
              </a:rPr>
              <a:t> </a:t>
            </a:r>
          </a:p>
          <a:p>
            <a:pPr lvl="1" eaLnBrk="1" hangingPunct="1">
              <a:lnSpc>
                <a:spcPct val="120000"/>
              </a:lnSpc>
              <a:spcBef>
                <a:spcPct val="40000"/>
              </a:spcBef>
              <a:defRPr/>
            </a:pPr>
            <a:r>
              <a:rPr lang="en-US" altLang="en-US" sz="2800" dirty="0">
                <a:solidFill>
                  <a:srgbClr val="000000"/>
                </a:solidFill>
              </a:rPr>
              <a:t>Identifying and underlining </a:t>
            </a:r>
            <a:r>
              <a:rPr lang="en-US" altLang="en-US" sz="2800" b="1" u="sng" dirty="0">
                <a:solidFill>
                  <a:srgbClr val="000000"/>
                </a:solidFill>
              </a:rPr>
              <a:t>qualifiers</a:t>
            </a:r>
          </a:p>
          <a:p>
            <a:pPr lvl="1" eaLnBrk="1" hangingPunct="1">
              <a:lnSpc>
                <a:spcPct val="120000"/>
              </a:lnSpc>
              <a:spcBef>
                <a:spcPct val="40000"/>
              </a:spcBef>
              <a:defRPr/>
            </a:pPr>
            <a:r>
              <a:rPr lang="en-US" altLang="en-US" sz="2800" dirty="0">
                <a:solidFill>
                  <a:srgbClr val="000000"/>
                </a:solidFill>
              </a:rPr>
              <a:t>Providing adequate background knowledge of </a:t>
            </a:r>
            <a:r>
              <a:rPr lang="en-US" altLang="en-US" sz="2800" b="1" dirty="0">
                <a:solidFill>
                  <a:srgbClr val="000000"/>
                </a:solidFill>
              </a:rPr>
              <a:t>key terms</a:t>
            </a:r>
          </a:p>
          <a:p>
            <a:pPr lvl="1" eaLnBrk="1" hangingPunct="1">
              <a:lnSpc>
                <a:spcPct val="120000"/>
              </a:lnSpc>
              <a:spcBef>
                <a:spcPct val="40000"/>
              </a:spcBef>
              <a:defRPr/>
            </a:pPr>
            <a:r>
              <a:rPr lang="en-US" altLang="en-US" sz="2800" i="1" dirty="0">
                <a:solidFill>
                  <a:srgbClr val="000000"/>
                </a:solidFill>
              </a:rPr>
              <a:t>(if Guide B is selected, guidance on identifying author, data, source, era)</a:t>
            </a:r>
          </a:p>
          <a:p>
            <a:pPr lvl="1" eaLnBrk="1" hangingPunct="1">
              <a:lnSpc>
                <a:spcPct val="120000"/>
              </a:lnSpc>
              <a:spcBef>
                <a:spcPct val="40000"/>
              </a:spcBef>
              <a:defRPr/>
            </a:pPr>
            <a:endParaRPr lang="en-US" altLang="en-US" sz="1800" dirty="0">
              <a:solidFill>
                <a:srgbClr val="000000"/>
              </a:solidFill>
              <a:highlight>
                <a:srgbClr val="00FFFF"/>
              </a:highlight>
            </a:endParaRPr>
          </a:p>
        </p:txBody>
      </p:sp>
      <p:pic>
        <p:nvPicPr>
          <p:cNvPr id="6" name="Picture 5">
            <a:extLst>
              <a:ext uri="{FF2B5EF4-FFF2-40B4-BE49-F238E27FC236}">
                <a16:creationId xmlns:a16="http://schemas.microsoft.com/office/drawing/2014/main" id="{EB1F4E4D-F002-814C-8228-0F6CC6046C13}"/>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980418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65104" y="6591300"/>
            <a:ext cx="45762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solidFill>
                  <a:schemeClr val="bg1"/>
                </a:solidFill>
              </a:rPr>
              <a:pPr>
                <a:spcBef>
                  <a:spcPct val="0"/>
                </a:spcBef>
                <a:buFontTx/>
                <a:buNone/>
              </a:pPr>
              <a:t>33</a:t>
            </a:fld>
            <a:endParaRPr lang="en-US" altLang="en-US" sz="1000" dirty="0">
              <a:solidFill>
                <a:schemeClr val="bg1"/>
              </a:solidFill>
            </a:endParaRPr>
          </a:p>
        </p:txBody>
      </p:sp>
      <p:sp>
        <p:nvSpPr>
          <p:cNvPr id="73732" name="TextBox 1">
            <a:extLst>
              <a:ext uri="{FF2B5EF4-FFF2-40B4-BE49-F238E27FC236}">
                <a16:creationId xmlns:a16="http://schemas.microsoft.com/office/drawing/2014/main" id="{9CD946C8-01C3-C549-B2CA-7BBB9CDECA12}"/>
              </a:ext>
            </a:extLst>
          </p:cNvPr>
          <p:cNvSpPr txBox="1">
            <a:spLocks noChangeArrowheads="1"/>
          </p:cNvSpPr>
          <p:nvPr/>
        </p:nvSpPr>
        <p:spPr bwMode="auto">
          <a:xfrm>
            <a:off x="671721" y="304800"/>
            <a:ext cx="780055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en-US" sz="2800" b="1" dirty="0"/>
              <a:t>Where possible,</a:t>
            </a:r>
          </a:p>
          <a:p>
            <a:pPr algn="ctr">
              <a:buNone/>
            </a:pPr>
            <a:r>
              <a:rPr lang="en-US" altLang="en-US" sz="2800" b="1" dirty="0"/>
              <a:t> tie evidence to everyday usage: </a:t>
            </a:r>
            <a:endParaRPr lang="en-US" altLang="en-US" sz="2400" b="1" dirty="0">
              <a:solidFill>
                <a:srgbClr val="000000"/>
              </a:solidFill>
              <a:latin typeface="Times New Roman" panose="02020603050405020304" pitchFamily="18" charset="0"/>
            </a:endParaRPr>
          </a:p>
        </p:txBody>
      </p:sp>
      <p:sp>
        <p:nvSpPr>
          <p:cNvPr id="6" name="TextBox 5">
            <a:extLst>
              <a:ext uri="{FF2B5EF4-FFF2-40B4-BE49-F238E27FC236}">
                <a16:creationId xmlns:a16="http://schemas.microsoft.com/office/drawing/2014/main" id="{29795F0A-69D5-8841-83F7-5F5B6BBB4728}"/>
              </a:ext>
            </a:extLst>
          </p:cNvPr>
          <p:cNvSpPr txBox="1"/>
          <p:nvPr/>
        </p:nvSpPr>
        <p:spPr>
          <a:xfrm>
            <a:off x="457624" y="1622892"/>
            <a:ext cx="8007192" cy="3970318"/>
          </a:xfrm>
          <a:prstGeom prst="rect">
            <a:avLst/>
          </a:prstGeom>
          <a:noFill/>
        </p:spPr>
        <p:txBody>
          <a:bodyPr wrap="none" rtlCol="0">
            <a:spAutoFit/>
          </a:bodyPr>
          <a:lstStyle/>
          <a:p>
            <a:r>
              <a:rPr lang="en-US" dirty="0">
                <a:solidFill>
                  <a:schemeClr val="tx1"/>
                </a:solidFill>
              </a:rPr>
              <a:t>“</a:t>
            </a:r>
            <a:r>
              <a:rPr lang="en-US" sz="2800" dirty="0">
                <a:solidFill>
                  <a:schemeClr val="tx1"/>
                </a:solidFill>
              </a:rPr>
              <a:t>It’s going to rain this afternoon.”</a:t>
            </a:r>
          </a:p>
          <a:p>
            <a:r>
              <a:rPr lang="en-US" sz="2800" dirty="0">
                <a:solidFill>
                  <a:schemeClr val="tx1"/>
                </a:solidFill>
              </a:rPr>
              <a:t>	</a:t>
            </a:r>
            <a:r>
              <a:rPr lang="en-US" sz="2800" b="1" dirty="0">
                <a:solidFill>
                  <a:schemeClr val="tx1"/>
                </a:solidFill>
              </a:rPr>
              <a:t>(probably not important enough to explore)</a:t>
            </a:r>
          </a:p>
          <a:p>
            <a:endParaRPr lang="en-US" sz="2800" dirty="0">
              <a:solidFill>
                <a:schemeClr val="tx1"/>
              </a:solidFill>
            </a:endParaRPr>
          </a:p>
          <a:p>
            <a:r>
              <a:rPr lang="en-US" sz="2800" dirty="0">
                <a:solidFill>
                  <a:schemeClr val="tx1"/>
                </a:solidFill>
              </a:rPr>
              <a:t>“We need to buy solar panels today.” </a:t>
            </a:r>
          </a:p>
          <a:p>
            <a:r>
              <a:rPr lang="en-US" sz="2800" b="1" dirty="0">
                <a:solidFill>
                  <a:schemeClr val="tx1"/>
                </a:solidFill>
              </a:rPr>
              <a:t>	(worth exploring pros and cons first</a:t>
            </a:r>
          </a:p>
          <a:p>
            <a:endParaRPr lang="en-US" sz="2800" dirty="0">
              <a:solidFill>
                <a:schemeClr val="tx1"/>
              </a:solidFill>
            </a:endParaRPr>
          </a:p>
          <a:p>
            <a:r>
              <a:rPr lang="en-US" sz="2800" dirty="0">
                <a:solidFill>
                  <a:schemeClr val="tx1"/>
                </a:solidFill>
              </a:rPr>
              <a:t>“Most people don’t believe in climate change so our</a:t>
            </a:r>
          </a:p>
          <a:p>
            <a:r>
              <a:rPr lang="en-US" sz="2800" dirty="0">
                <a:solidFill>
                  <a:schemeClr val="tx1"/>
                </a:solidFill>
              </a:rPr>
              <a:t>regulatory board doesn’t need to do anything.”</a:t>
            </a:r>
          </a:p>
          <a:p>
            <a:r>
              <a:rPr lang="en-US" sz="2800" dirty="0">
                <a:solidFill>
                  <a:schemeClr val="tx1"/>
                </a:solidFill>
              </a:rPr>
              <a:t>	</a:t>
            </a:r>
            <a:r>
              <a:rPr lang="en-US" sz="2800" b="1" dirty="0">
                <a:solidFill>
                  <a:schemeClr val="tx1"/>
                </a:solidFill>
              </a:rPr>
              <a:t>(worth exploring esp. for a regulatory board)</a:t>
            </a:r>
          </a:p>
        </p:txBody>
      </p:sp>
      <p:pic>
        <p:nvPicPr>
          <p:cNvPr id="7" name="Picture 6">
            <a:extLst>
              <a:ext uri="{FF2B5EF4-FFF2-40B4-BE49-F238E27FC236}">
                <a16:creationId xmlns:a16="http://schemas.microsoft.com/office/drawing/2014/main" id="{2B2B31C0-2BBE-AF4B-B12E-7BEB6A194D5A}"/>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28046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72000" y="6581273"/>
            <a:ext cx="509286"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34</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233082" y="-537882"/>
            <a:ext cx="9165561" cy="1376082"/>
          </a:xfrm>
        </p:spPr>
        <p:txBody>
          <a:bodyPr/>
          <a:lstStyle/>
          <a:p>
            <a:pPr eaLnBrk="1" hangingPunct="1"/>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b="1" dirty="0">
                <a:solidFill>
                  <a:srgbClr val="0051BA"/>
                </a:solidFill>
                <a:cs typeface="Times New Roman" panose="02020603050405020304" pitchFamily="18" charset="0"/>
              </a:rPr>
              <a:t>Step</a:t>
            </a:r>
            <a:r>
              <a:rPr lang="en-US" b="1" dirty="0">
                <a:solidFill>
                  <a:srgbClr val="0051BA"/>
                </a:solidFill>
                <a:ea typeface="Calibri" panose="020F0502020204030204" pitchFamily="34" charset="0"/>
                <a:cs typeface="Times New Roman" panose="02020603050405020304" pitchFamily="18" charset="0"/>
              </a:rPr>
              <a:t> 2: List the evidence</a:t>
            </a:r>
            <a:r>
              <a:rPr lang="en-US" b="1" dirty="0">
                <a:solidFill>
                  <a:srgbClr val="0051BA"/>
                </a:solidFill>
                <a:latin typeface="Times New Roman Bold"/>
                <a:ea typeface="Calibri" panose="020F0502020204030204" pitchFamily="34" charset="0"/>
                <a:cs typeface="Times New Roman" panose="02020603050405020304" pitchFamily="18" charset="0"/>
              </a:rPr>
              <a:t> - p. 12</a:t>
            </a:r>
            <a:endParaRPr lang="en-US" altLang="en-US" strike="sngStrike" dirty="0"/>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a:xfrm>
            <a:off x="509286" y="1466588"/>
            <a:ext cx="8189483" cy="4781811"/>
          </a:xfrm>
        </p:spPr>
        <p:txBody>
          <a:bodyPr/>
          <a:lstStyle/>
          <a:p>
            <a:pPr marL="0" indent="0" eaLnBrk="1" hangingPunct="1">
              <a:lnSpc>
                <a:spcPct val="120000"/>
              </a:lnSpc>
              <a:spcBef>
                <a:spcPct val="40000"/>
              </a:spcBef>
              <a:buNone/>
            </a:pPr>
            <a:r>
              <a:rPr lang="en-US" altLang="en-US" sz="2800" b="1" dirty="0">
                <a:solidFill>
                  <a:srgbClr val="000000"/>
                </a:solidFill>
              </a:rPr>
              <a:t>Evidence</a:t>
            </a:r>
            <a:r>
              <a:rPr lang="en-US" altLang="en-US" sz="2800" dirty="0">
                <a:solidFill>
                  <a:srgbClr val="000000"/>
                </a:solidFill>
              </a:rPr>
              <a:t> focuses on</a:t>
            </a:r>
          </a:p>
          <a:p>
            <a:pPr eaLnBrk="1" hangingPunct="1">
              <a:lnSpc>
                <a:spcPct val="120000"/>
              </a:lnSpc>
              <a:spcBef>
                <a:spcPct val="40000"/>
              </a:spcBef>
              <a:buFont typeface="Arial" panose="020B0604020202020204" pitchFamily="34" charset="0"/>
              <a:buChar char="•"/>
            </a:pPr>
            <a:r>
              <a:rPr lang="en-US" altLang="en-US" sz="2800" dirty="0">
                <a:solidFill>
                  <a:srgbClr val="000000"/>
                </a:solidFill>
              </a:rPr>
              <a:t>Identifying evidence </a:t>
            </a:r>
          </a:p>
          <a:p>
            <a:pPr eaLnBrk="1" hangingPunct="1">
              <a:lnSpc>
                <a:spcPct val="120000"/>
              </a:lnSpc>
              <a:spcBef>
                <a:spcPct val="40000"/>
              </a:spcBef>
              <a:buFont typeface="Arial" panose="020B0604020202020204" pitchFamily="34" charset="0"/>
              <a:buChar char="•"/>
            </a:pPr>
            <a:r>
              <a:rPr lang="en-US" altLang="en-US" sz="2800" dirty="0"/>
              <a:t>Clearly re-stating evidence in short accurate statements</a:t>
            </a:r>
          </a:p>
          <a:p>
            <a:pPr eaLnBrk="1" hangingPunct="1">
              <a:lnSpc>
                <a:spcPct val="120000"/>
              </a:lnSpc>
              <a:spcBef>
                <a:spcPct val="40000"/>
              </a:spcBef>
              <a:buFont typeface="Arial" panose="020B0604020202020204" pitchFamily="34" charset="0"/>
              <a:buChar char="•"/>
            </a:pPr>
            <a:r>
              <a:rPr lang="en-US" altLang="en-US" sz="2800" i="1" dirty="0">
                <a:solidFill>
                  <a:srgbClr val="000000"/>
                </a:solidFill>
              </a:rPr>
              <a:t>(if Guide B is selected, guidance on identifying</a:t>
            </a:r>
            <a:r>
              <a:rPr lang="en-US" sz="2800" dirty="0">
                <a:ea typeface="Calibri" panose="020F0502020204030204" pitchFamily="34" charset="0"/>
                <a:cs typeface="Times New Roman" panose="02020603050405020304" pitchFamily="18" charset="0"/>
              </a:rPr>
              <a:t> facts, data, authority, theory, precedent)</a:t>
            </a:r>
            <a:endParaRPr lang="en-US" altLang="en-US" sz="2800" dirty="0">
              <a:solidFill>
                <a:srgbClr val="000000"/>
              </a:solidFill>
            </a:endParaRPr>
          </a:p>
          <a:p>
            <a:pPr eaLnBrk="1" hangingPunct="1">
              <a:lnSpc>
                <a:spcPct val="120000"/>
              </a:lnSpc>
              <a:spcBef>
                <a:spcPct val="40000"/>
              </a:spcBef>
              <a:buFont typeface="Arial" panose="020B0604020202020204" pitchFamily="34" charset="0"/>
              <a:buChar char="•"/>
            </a:pPr>
            <a:endParaRPr lang="en-US" altLang="en-US" sz="2000" dirty="0">
              <a:solidFill>
                <a:srgbClr val="000000"/>
              </a:solidFill>
            </a:endParaRPr>
          </a:p>
        </p:txBody>
      </p:sp>
      <p:pic>
        <p:nvPicPr>
          <p:cNvPr id="6" name="Picture 5">
            <a:extLst>
              <a:ext uri="{FF2B5EF4-FFF2-40B4-BE49-F238E27FC236}">
                <a16:creationId xmlns:a16="http://schemas.microsoft.com/office/drawing/2014/main" id="{7B8BB486-89AF-8340-8159-F03AB285B886}"/>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202749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65104" y="6591300"/>
            <a:ext cx="45762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solidFill>
                  <a:schemeClr val="bg1"/>
                </a:solidFill>
              </a:rPr>
              <a:pPr>
                <a:spcBef>
                  <a:spcPct val="0"/>
                </a:spcBef>
                <a:buFontTx/>
                <a:buNone/>
              </a:pPr>
              <a:t>35</a:t>
            </a:fld>
            <a:endParaRPr lang="en-US" altLang="en-US" sz="1000" dirty="0">
              <a:solidFill>
                <a:schemeClr val="bg1"/>
              </a:solidFill>
            </a:endParaRPr>
          </a:p>
        </p:txBody>
      </p:sp>
      <p:sp>
        <p:nvSpPr>
          <p:cNvPr id="73732" name="TextBox 1">
            <a:extLst>
              <a:ext uri="{FF2B5EF4-FFF2-40B4-BE49-F238E27FC236}">
                <a16:creationId xmlns:a16="http://schemas.microsoft.com/office/drawing/2014/main" id="{9CD946C8-01C3-C549-B2CA-7BBB9CDECA12}"/>
              </a:ext>
            </a:extLst>
          </p:cNvPr>
          <p:cNvSpPr txBox="1">
            <a:spLocks noChangeArrowheads="1"/>
          </p:cNvSpPr>
          <p:nvPr/>
        </p:nvSpPr>
        <p:spPr bwMode="auto">
          <a:xfrm>
            <a:off x="671721" y="304800"/>
            <a:ext cx="780055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en-US" sz="2800" b="1" dirty="0"/>
              <a:t>Where possible,</a:t>
            </a:r>
          </a:p>
          <a:p>
            <a:pPr algn="ctr">
              <a:buNone/>
            </a:pPr>
            <a:r>
              <a:rPr lang="en-US" altLang="en-US" sz="2800" b="1" dirty="0"/>
              <a:t> tie evidence to everyday usage: </a:t>
            </a:r>
            <a:endParaRPr lang="en-US" altLang="en-US" sz="2400" b="1" dirty="0">
              <a:solidFill>
                <a:srgbClr val="000000"/>
              </a:solidFill>
              <a:latin typeface="Times New Roman" panose="02020603050405020304" pitchFamily="18" charset="0"/>
            </a:endParaRPr>
          </a:p>
        </p:txBody>
      </p:sp>
      <p:sp>
        <p:nvSpPr>
          <p:cNvPr id="6" name="TextBox 5">
            <a:extLst>
              <a:ext uri="{FF2B5EF4-FFF2-40B4-BE49-F238E27FC236}">
                <a16:creationId xmlns:a16="http://schemas.microsoft.com/office/drawing/2014/main" id="{29795F0A-69D5-8841-83F7-5F5B6BBB4728}"/>
              </a:ext>
            </a:extLst>
          </p:cNvPr>
          <p:cNvSpPr txBox="1"/>
          <p:nvPr/>
        </p:nvSpPr>
        <p:spPr>
          <a:xfrm>
            <a:off x="457624" y="1622892"/>
            <a:ext cx="7814960" cy="3970318"/>
          </a:xfrm>
          <a:prstGeom prst="rect">
            <a:avLst/>
          </a:prstGeom>
          <a:noFill/>
        </p:spPr>
        <p:txBody>
          <a:bodyPr wrap="none" rtlCol="0">
            <a:spAutoFit/>
          </a:bodyPr>
          <a:lstStyle/>
          <a:p>
            <a:r>
              <a:rPr lang="en-US" dirty="0">
                <a:solidFill>
                  <a:schemeClr val="tx1"/>
                </a:solidFill>
              </a:rPr>
              <a:t>“</a:t>
            </a:r>
            <a:r>
              <a:rPr lang="en-US" sz="2800" dirty="0">
                <a:solidFill>
                  <a:schemeClr val="tx1"/>
                </a:solidFill>
              </a:rPr>
              <a:t>I want to hear more details about your lab results”</a:t>
            </a:r>
          </a:p>
          <a:p>
            <a:r>
              <a:rPr lang="en-US" sz="2800" dirty="0">
                <a:solidFill>
                  <a:schemeClr val="tx1"/>
                </a:solidFill>
              </a:rPr>
              <a:t>	</a:t>
            </a:r>
            <a:r>
              <a:rPr lang="en-US" sz="2800" b="1" dirty="0">
                <a:solidFill>
                  <a:schemeClr val="tx1"/>
                </a:solidFill>
              </a:rPr>
              <a:t>(request for evidence as facts or data)</a:t>
            </a:r>
          </a:p>
          <a:p>
            <a:endParaRPr lang="en-US" sz="2800" dirty="0">
              <a:solidFill>
                <a:schemeClr val="tx1"/>
              </a:solidFill>
            </a:endParaRPr>
          </a:p>
          <a:p>
            <a:r>
              <a:rPr lang="en-US" sz="2800" dirty="0">
                <a:solidFill>
                  <a:schemeClr val="tx1"/>
                </a:solidFill>
              </a:rPr>
              <a:t>“Do many experts agree with what you said?” </a:t>
            </a:r>
          </a:p>
          <a:p>
            <a:r>
              <a:rPr lang="en-US" sz="2800" b="1" dirty="0">
                <a:solidFill>
                  <a:schemeClr val="tx1"/>
                </a:solidFill>
              </a:rPr>
              <a:t>	(request for authority)</a:t>
            </a:r>
          </a:p>
          <a:p>
            <a:endParaRPr lang="en-US" sz="2800" dirty="0">
              <a:solidFill>
                <a:schemeClr val="tx1"/>
              </a:solidFill>
            </a:endParaRPr>
          </a:p>
          <a:p>
            <a:r>
              <a:rPr lang="en-US" sz="2800" dirty="0">
                <a:solidFill>
                  <a:schemeClr val="tx1"/>
                </a:solidFill>
              </a:rPr>
              <a:t>“I think we should plan the program the same way as</a:t>
            </a:r>
          </a:p>
          <a:p>
            <a:r>
              <a:rPr lang="en-US" sz="2800" dirty="0">
                <a:solidFill>
                  <a:schemeClr val="tx1"/>
                </a:solidFill>
              </a:rPr>
              <a:t> we always have.”</a:t>
            </a:r>
          </a:p>
          <a:p>
            <a:r>
              <a:rPr lang="en-US" sz="2800" dirty="0">
                <a:solidFill>
                  <a:schemeClr val="tx1"/>
                </a:solidFill>
              </a:rPr>
              <a:t>	</a:t>
            </a:r>
            <a:r>
              <a:rPr lang="en-US" sz="2800" b="1" dirty="0">
                <a:solidFill>
                  <a:schemeClr val="tx1"/>
                </a:solidFill>
              </a:rPr>
              <a:t>(reference to precedent)</a:t>
            </a:r>
          </a:p>
        </p:txBody>
      </p:sp>
      <p:pic>
        <p:nvPicPr>
          <p:cNvPr id="7" name="Picture 6">
            <a:extLst>
              <a:ext uri="{FF2B5EF4-FFF2-40B4-BE49-F238E27FC236}">
                <a16:creationId xmlns:a16="http://schemas.microsoft.com/office/drawing/2014/main" id="{2B2B31C0-2BBE-AF4B-B12E-7BEB6A194D5A}"/>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126331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35740" y="6591300"/>
            <a:ext cx="553453"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36</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0" y="457200"/>
            <a:ext cx="9144000" cy="838200"/>
          </a:xfrm>
        </p:spPr>
        <p:txBody>
          <a:bodyPr/>
          <a:lstStyle/>
          <a:p>
            <a:pPr eaLnBrk="1" hangingPunct="1"/>
            <a:br>
              <a:rPr lang="en-US" altLang="en-US" dirty="0"/>
            </a:br>
            <a:endParaRPr lang="en-US" altLang="en-US" sz="2800" strike="sngStrike" dirty="0"/>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a:xfrm>
            <a:off x="752353" y="1524000"/>
            <a:ext cx="8275899" cy="4572000"/>
          </a:xfrm>
        </p:spPr>
        <p:txBody>
          <a:bodyPr/>
          <a:lstStyle/>
          <a:p>
            <a:pPr eaLnBrk="1" hangingPunct="1">
              <a:lnSpc>
                <a:spcPct val="120000"/>
              </a:lnSpc>
              <a:spcBef>
                <a:spcPct val="40000"/>
              </a:spcBef>
            </a:pPr>
            <a:r>
              <a:rPr lang="en-US" altLang="en-US" sz="2800" b="1" dirty="0">
                <a:solidFill>
                  <a:srgbClr val="000000"/>
                </a:solidFill>
              </a:rPr>
              <a:t>Reasoning</a:t>
            </a:r>
            <a:r>
              <a:rPr lang="en-US" altLang="en-US" sz="2800" dirty="0">
                <a:solidFill>
                  <a:srgbClr val="000000"/>
                </a:solidFill>
              </a:rPr>
              <a:t> focuses on</a:t>
            </a:r>
          </a:p>
          <a:p>
            <a:pPr lvl="1" eaLnBrk="1" hangingPunct="1">
              <a:lnSpc>
                <a:spcPct val="120000"/>
              </a:lnSpc>
              <a:spcBef>
                <a:spcPct val="40000"/>
              </a:spcBef>
            </a:pPr>
            <a:r>
              <a:rPr lang="en-US" altLang="en-US" sz="2800" dirty="0">
                <a:solidFill>
                  <a:srgbClr val="000000"/>
                </a:solidFill>
              </a:rPr>
              <a:t>Understanding </a:t>
            </a:r>
            <a:r>
              <a:rPr lang="en-US" altLang="en-US" sz="2800" b="1" i="1" dirty="0">
                <a:solidFill>
                  <a:srgbClr val="000000"/>
                </a:solidFill>
              </a:rPr>
              <a:t>how</a:t>
            </a:r>
            <a:r>
              <a:rPr lang="en-US" altLang="en-US" sz="2800" dirty="0">
                <a:solidFill>
                  <a:srgbClr val="000000"/>
                </a:solidFill>
              </a:rPr>
              <a:t> the author used the evidence </a:t>
            </a:r>
            <a:r>
              <a:rPr lang="en-US" altLang="en-US" sz="2800" b="1" dirty="0">
                <a:solidFill>
                  <a:srgbClr val="000000"/>
                </a:solidFill>
              </a:rPr>
              <a:t>to support or prove the claim</a:t>
            </a:r>
          </a:p>
          <a:p>
            <a:pPr lvl="1" eaLnBrk="1" hangingPunct="1">
              <a:lnSpc>
                <a:spcPct val="120000"/>
              </a:lnSpc>
              <a:spcBef>
                <a:spcPct val="40000"/>
              </a:spcBef>
            </a:pPr>
            <a:r>
              <a:rPr lang="en-US" altLang="en-US" sz="2800" dirty="0">
                <a:solidFill>
                  <a:srgbClr val="000000"/>
                </a:solidFill>
              </a:rPr>
              <a:t>Explaining that connection in the students’ own words</a:t>
            </a:r>
          </a:p>
          <a:p>
            <a:pPr lvl="1" eaLnBrk="1" hangingPunct="1">
              <a:lnSpc>
                <a:spcPct val="120000"/>
              </a:lnSpc>
              <a:spcBef>
                <a:spcPct val="40000"/>
              </a:spcBef>
            </a:pPr>
            <a:r>
              <a:rPr lang="en-US" altLang="en-US" sz="2800" i="1" dirty="0">
                <a:solidFill>
                  <a:srgbClr val="000000"/>
                </a:solidFill>
              </a:rPr>
              <a:t>(if Guide B is selected, guide students on  identifying the author’s reasoning by </a:t>
            </a:r>
            <a:r>
              <a:rPr lang="en-US" sz="2800" i="1" dirty="0">
                <a:ea typeface="Calibri" panose="020F0502020204030204" pitchFamily="34" charset="0"/>
                <a:cs typeface="Times New Roman" panose="02020603050405020304" pitchFamily="18" charset="0"/>
              </a:rPr>
              <a:t>cause-effect, correlation or generalization)</a:t>
            </a:r>
            <a:endParaRPr lang="en-US" altLang="en-US" sz="2800" i="1" dirty="0">
              <a:solidFill>
                <a:srgbClr val="000000"/>
              </a:solidFill>
            </a:endParaRPr>
          </a:p>
          <a:p>
            <a:pPr lvl="1" eaLnBrk="1" hangingPunct="1">
              <a:lnSpc>
                <a:spcPct val="120000"/>
              </a:lnSpc>
              <a:spcBef>
                <a:spcPct val="40000"/>
              </a:spcBef>
            </a:pPr>
            <a:endParaRPr lang="en-US" altLang="en-US" sz="1800" dirty="0">
              <a:solidFill>
                <a:srgbClr val="000000"/>
              </a:solidFill>
            </a:endParaRPr>
          </a:p>
        </p:txBody>
      </p:sp>
      <p:sp>
        <p:nvSpPr>
          <p:cNvPr id="2" name="Rectangle 1">
            <a:extLst>
              <a:ext uri="{FF2B5EF4-FFF2-40B4-BE49-F238E27FC236}">
                <a16:creationId xmlns:a16="http://schemas.microsoft.com/office/drawing/2014/main" id="{DEC98158-EF62-D244-B811-FE797325E382}"/>
              </a:ext>
            </a:extLst>
          </p:cNvPr>
          <p:cNvSpPr/>
          <p:nvPr/>
        </p:nvSpPr>
        <p:spPr>
          <a:xfrm>
            <a:off x="502024" y="475129"/>
            <a:ext cx="8526228" cy="646331"/>
          </a:xfrm>
          <a:prstGeom prst="rect">
            <a:avLst/>
          </a:prstGeom>
        </p:spPr>
        <p:txBody>
          <a:bodyPr wrap="square">
            <a:spAutoFit/>
          </a:bodyPr>
          <a:lstStyle/>
          <a:p>
            <a:pPr marL="0" marR="0">
              <a:spcBef>
                <a:spcPts val="0"/>
              </a:spcBef>
              <a:spcAft>
                <a:spcPts val="0"/>
              </a:spcAft>
              <a:tabLst>
                <a:tab pos="2743200" algn="ctr"/>
                <a:tab pos="5486400" algn="r"/>
              </a:tabLst>
            </a:pPr>
            <a:r>
              <a:rPr lang="en-US" sz="3600" b="1" dirty="0">
                <a:solidFill>
                  <a:srgbClr val="0051BA"/>
                </a:solidFill>
                <a:latin typeface="+mj-lt"/>
                <a:ea typeface="Calibri" panose="020F0502020204030204" pitchFamily="34" charset="0"/>
                <a:cs typeface="Times New Roman" panose="02020603050405020304" pitchFamily="18" charset="0"/>
              </a:rPr>
              <a:t>Step 3: Analyze the reasoning - </a:t>
            </a:r>
            <a:r>
              <a:rPr lang="en-US" sz="3600" b="1" dirty="0">
                <a:solidFill>
                  <a:srgbClr val="0051BA"/>
                </a:solidFill>
                <a:latin typeface="Times New Roman Bold"/>
                <a:ea typeface="Calibri" panose="020F0502020204030204" pitchFamily="34" charset="0"/>
                <a:cs typeface="Times New Roman" panose="02020603050405020304" pitchFamily="18" charset="0"/>
              </a:rPr>
              <a:t>p. 13</a:t>
            </a:r>
            <a:endParaRPr lang="en-US" sz="3600" b="1" dirty="0">
              <a:solidFill>
                <a:srgbClr val="0051BA"/>
              </a:solidFill>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A821058-69ED-6849-9A24-D6CE1309E9EF}"/>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2469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572000" y="6591300"/>
            <a:ext cx="529389"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solidFill>
                  <a:schemeClr val="bg1"/>
                </a:solidFill>
              </a:rPr>
              <a:pPr>
                <a:spcBef>
                  <a:spcPct val="0"/>
                </a:spcBef>
                <a:buFontTx/>
                <a:buNone/>
              </a:pPr>
              <a:t>37</a:t>
            </a:fld>
            <a:endParaRPr lang="en-US" altLang="en-US" sz="1000" dirty="0">
              <a:solidFill>
                <a:schemeClr val="bg1"/>
              </a:solidFill>
            </a:endParaRPr>
          </a:p>
        </p:txBody>
      </p:sp>
      <p:sp>
        <p:nvSpPr>
          <p:cNvPr id="73732" name="TextBox 1">
            <a:extLst>
              <a:ext uri="{FF2B5EF4-FFF2-40B4-BE49-F238E27FC236}">
                <a16:creationId xmlns:a16="http://schemas.microsoft.com/office/drawing/2014/main" id="{9CD946C8-01C3-C549-B2CA-7BBB9CDECA12}"/>
              </a:ext>
            </a:extLst>
          </p:cNvPr>
          <p:cNvSpPr txBox="1">
            <a:spLocks noChangeArrowheads="1"/>
          </p:cNvSpPr>
          <p:nvPr/>
        </p:nvSpPr>
        <p:spPr bwMode="auto">
          <a:xfrm>
            <a:off x="676894" y="340896"/>
            <a:ext cx="7795384" cy="556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en-US" sz="2800" b="1" dirty="0"/>
              <a:t>Where possible, </a:t>
            </a:r>
          </a:p>
          <a:p>
            <a:pPr algn="ctr">
              <a:buNone/>
            </a:pPr>
            <a:r>
              <a:rPr lang="en-US" altLang="en-US" sz="2800" b="1" dirty="0"/>
              <a:t>connect reasoning to everyday usage</a:t>
            </a:r>
            <a:r>
              <a:rPr lang="en-US" altLang="en-US" sz="2800" dirty="0"/>
              <a:t>. </a:t>
            </a:r>
          </a:p>
          <a:p>
            <a:pPr>
              <a:buNone/>
            </a:pPr>
            <a:r>
              <a:rPr lang="en-US" dirty="0"/>
              <a:t>Explain that authors do not always (often) name the type of reasoning they use (reasoning is implicit). </a:t>
            </a:r>
          </a:p>
          <a:p>
            <a:pPr>
              <a:buNone/>
            </a:pPr>
            <a:endParaRPr lang="en-US" dirty="0"/>
          </a:p>
          <a:p>
            <a:pPr>
              <a:buNone/>
            </a:pPr>
            <a:r>
              <a:rPr lang="en-US" sz="2000" dirty="0"/>
              <a:t>Prompt student to ask: “Can the author’s reasoning be re-stated by completing one of the following sentence patterns that suggest cause-and-effect, correlation, or generalization”:</a:t>
            </a:r>
          </a:p>
          <a:p>
            <a:pPr>
              <a:buNone/>
            </a:pPr>
            <a:endParaRPr lang="en-US" sz="2000" dirty="0"/>
          </a:p>
          <a:p>
            <a:pPr lvl="0"/>
            <a:r>
              <a:rPr lang="en-US" b="1" dirty="0"/>
              <a:t>“As a result of …, the author reasons that …”</a:t>
            </a:r>
          </a:p>
          <a:p>
            <a:pPr lvl="0"/>
            <a:r>
              <a:rPr lang="en-US" b="1" dirty="0"/>
              <a:t>“Since …, then …”</a:t>
            </a:r>
          </a:p>
          <a:p>
            <a:r>
              <a:rPr lang="en-US" b="1" dirty="0"/>
              <a:t>“Because …, therefore …</a:t>
            </a:r>
            <a:endParaRPr lang="en-US" altLang="en-US" sz="2400" b="1" dirty="0">
              <a:solidFill>
                <a:srgbClr val="000000"/>
              </a:solidFill>
              <a:latin typeface="Times New Roman" panose="02020603050405020304" pitchFamily="18" charset="0"/>
            </a:endParaRPr>
          </a:p>
          <a:p>
            <a:pPr>
              <a:spcBef>
                <a:spcPct val="0"/>
              </a:spcBef>
              <a:buFontTx/>
              <a:buNone/>
            </a:pPr>
            <a:endParaRPr lang="en-US" altLang="en-US" sz="2400" dirty="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4689D7CD-DA15-164C-856B-C8316911781E}"/>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394418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72000" y="6621379"/>
            <a:ext cx="589547"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38</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0" y="457200"/>
            <a:ext cx="9144000" cy="838200"/>
          </a:xfrm>
        </p:spPr>
        <p:txBody>
          <a:bodyPr/>
          <a:lstStyle/>
          <a:p>
            <a:pPr eaLnBrk="1" hangingPunct="1"/>
            <a:br>
              <a:rPr lang="en-US" altLang="en-US" dirty="0">
                <a:solidFill>
                  <a:srgbClr val="000000"/>
                </a:solidFill>
              </a:rPr>
            </a:br>
            <a:endParaRPr lang="en-US" altLang="en-US" strike="sngStrike" dirty="0"/>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a:xfrm>
            <a:off x="685800" y="1523999"/>
            <a:ext cx="7772400" cy="4460111"/>
          </a:xfrm>
        </p:spPr>
        <p:txBody>
          <a:bodyPr/>
          <a:lstStyle/>
          <a:p>
            <a:pPr marL="0" indent="0" eaLnBrk="1" hangingPunct="1">
              <a:lnSpc>
                <a:spcPct val="120000"/>
              </a:lnSpc>
              <a:spcBef>
                <a:spcPct val="40000"/>
              </a:spcBef>
              <a:buNone/>
            </a:pPr>
            <a:r>
              <a:rPr lang="en-US" altLang="en-US" sz="2200" b="1" dirty="0">
                <a:solidFill>
                  <a:srgbClr val="000000"/>
                </a:solidFill>
              </a:rPr>
              <a:t>Other Arguments</a:t>
            </a:r>
          </a:p>
          <a:p>
            <a:pPr eaLnBrk="1" hangingPunct="1">
              <a:lnSpc>
                <a:spcPct val="120000"/>
              </a:lnSpc>
              <a:spcBef>
                <a:spcPct val="40000"/>
              </a:spcBef>
              <a:buFont typeface="Arial" panose="020B0604020202020204" pitchFamily="34" charset="0"/>
              <a:buChar char="•"/>
            </a:pPr>
            <a:r>
              <a:rPr lang="en-US" altLang="en-US" sz="2200" dirty="0">
                <a:solidFill>
                  <a:srgbClr val="000000"/>
                </a:solidFill>
              </a:rPr>
              <a:t>Step 4 focuses on </a:t>
            </a:r>
          </a:p>
          <a:p>
            <a:pPr eaLnBrk="1" hangingPunct="1">
              <a:lnSpc>
                <a:spcPct val="120000"/>
              </a:lnSpc>
              <a:spcBef>
                <a:spcPct val="40000"/>
              </a:spcBef>
              <a:buFont typeface="Arial" panose="020B0604020202020204" pitchFamily="34" charset="0"/>
              <a:buChar char="•"/>
            </a:pPr>
            <a:r>
              <a:rPr lang="en-US" altLang="en-US" sz="2200" dirty="0">
                <a:solidFill>
                  <a:srgbClr val="000000"/>
                </a:solidFill>
              </a:rPr>
              <a:t>presenting other arguments that may </a:t>
            </a:r>
            <a:r>
              <a:rPr lang="en-US" altLang="en-US" sz="2200" b="1" dirty="0">
                <a:solidFill>
                  <a:srgbClr val="000000"/>
                </a:solidFill>
              </a:rPr>
              <a:t>weaken</a:t>
            </a:r>
            <a:r>
              <a:rPr lang="en-US" altLang="en-US" sz="2200" dirty="0">
                <a:solidFill>
                  <a:srgbClr val="000000"/>
                </a:solidFill>
              </a:rPr>
              <a:t> or </a:t>
            </a:r>
            <a:r>
              <a:rPr lang="en-US" altLang="en-US" sz="2200" b="1" dirty="0">
                <a:solidFill>
                  <a:srgbClr val="000000"/>
                </a:solidFill>
              </a:rPr>
              <a:t>strengthen</a:t>
            </a:r>
            <a:r>
              <a:rPr lang="en-US" altLang="en-US" sz="2200" dirty="0">
                <a:solidFill>
                  <a:srgbClr val="000000"/>
                </a:solidFill>
              </a:rPr>
              <a:t> </a:t>
            </a:r>
          </a:p>
          <a:p>
            <a:pPr eaLnBrk="1" hangingPunct="1">
              <a:lnSpc>
                <a:spcPct val="120000"/>
              </a:lnSpc>
              <a:spcBef>
                <a:spcPct val="40000"/>
              </a:spcBef>
              <a:buFont typeface="Arial" panose="020B0604020202020204" pitchFamily="34" charset="0"/>
              <a:buChar char="•"/>
            </a:pPr>
            <a:r>
              <a:rPr lang="en-US" altLang="en-US" sz="2200" dirty="0">
                <a:solidFill>
                  <a:srgbClr val="000000"/>
                </a:solidFill>
              </a:rPr>
              <a:t>Identifying source of other arguments, e.g., author’s reasoning or other outside sources</a:t>
            </a:r>
          </a:p>
          <a:p>
            <a:pPr eaLnBrk="1" hangingPunct="1">
              <a:lnSpc>
                <a:spcPct val="120000"/>
              </a:lnSpc>
              <a:spcBef>
                <a:spcPct val="40000"/>
              </a:spcBef>
              <a:buFont typeface="Arial" panose="020B0604020202020204" pitchFamily="34" charset="0"/>
              <a:buChar char="•"/>
            </a:pPr>
            <a:r>
              <a:rPr lang="en-US" altLang="en-US" sz="2200" i="1" dirty="0">
                <a:solidFill>
                  <a:srgbClr val="000000"/>
                </a:solidFill>
              </a:rPr>
              <a:t>(if Guide B is selected, guide student students on identifying rebuttals, counterarguments, &amp; corroboration.</a:t>
            </a:r>
            <a:r>
              <a:rPr lang="en-US" sz="2200" i="1" dirty="0">
                <a:ea typeface="Calibri" panose="020F0502020204030204" pitchFamily="34" charset="0"/>
                <a:cs typeface="Times New Roman" panose="02020603050405020304" pitchFamily="18" charset="0"/>
              </a:rPr>
              <a:t>)</a:t>
            </a:r>
            <a:endParaRPr lang="en-US" altLang="en-US" sz="2200" i="1" dirty="0">
              <a:solidFill>
                <a:srgbClr val="000000"/>
              </a:solidFill>
            </a:endParaRPr>
          </a:p>
        </p:txBody>
      </p:sp>
      <p:sp>
        <p:nvSpPr>
          <p:cNvPr id="2" name="Rectangle 1">
            <a:extLst>
              <a:ext uri="{FF2B5EF4-FFF2-40B4-BE49-F238E27FC236}">
                <a16:creationId xmlns:a16="http://schemas.microsoft.com/office/drawing/2014/main" id="{06ED79B7-C827-7740-BAF6-C08EC0337D5E}"/>
              </a:ext>
            </a:extLst>
          </p:cNvPr>
          <p:cNvSpPr/>
          <p:nvPr/>
        </p:nvSpPr>
        <p:spPr>
          <a:xfrm>
            <a:off x="416688" y="128337"/>
            <a:ext cx="8189429" cy="1200329"/>
          </a:xfrm>
          <a:prstGeom prst="rect">
            <a:avLst/>
          </a:prstGeom>
        </p:spPr>
        <p:txBody>
          <a:bodyPr wrap="square">
            <a:spAutoFit/>
          </a:bodyPr>
          <a:lstStyle/>
          <a:p>
            <a:pPr marL="0" marR="0" algn="ctr">
              <a:spcBef>
                <a:spcPts val="0"/>
              </a:spcBef>
              <a:spcAft>
                <a:spcPts val="0"/>
              </a:spcAft>
              <a:tabLst>
                <a:tab pos="2743200" algn="ctr"/>
                <a:tab pos="5486400" algn="r"/>
                <a:tab pos="457200" algn="l"/>
              </a:tabLst>
            </a:pPr>
            <a:r>
              <a:rPr lang="en-US" sz="3600" b="1" dirty="0">
                <a:solidFill>
                  <a:srgbClr val="0051BA"/>
                </a:solidFill>
                <a:latin typeface="+mj-lt"/>
                <a:ea typeface="Calibri" panose="020F0502020204030204" pitchFamily="34" charset="0"/>
                <a:cs typeface="Times New Roman" panose="02020603050405020304" pitchFamily="18" charset="0"/>
              </a:rPr>
              <a:t>Step  4: Identify other arguments for or against the claim </a:t>
            </a:r>
            <a:r>
              <a:rPr lang="en-US" sz="3600" b="1" dirty="0">
                <a:solidFill>
                  <a:srgbClr val="0051BA"/>
                </a:solidFill>
                <a:latin typeface="Times New Roman Bold"/>
                <a:ea typeface="Calibri" panose="020F0502020204030204" pitchFamily="34" charset="0"/>
                <a:cs typeface="Times New Roman" panose="02020603050405020304" pitchFamily="18" charset="0"/>
              </a:rPr>
              <a:t>p. 14</a:t>
            </a:r>
            <a:endParaRPr lang="en-US" sz="3600" b="1" dirty="0">
              <a:solidFill>
                <a:srgbClr val="0051BA"/>
              </a:solidFill>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FA6B6A4-0657-E940-A698-5F4F967B222F}"/>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095070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72000" y="6569243"/>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39</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0" y="457200"/>
            <a:ext cx="9144000" cy="838200"/>
          </a:xfrm>
        </p:spPr>
        <p:txBody>
          <a:bodyPr/>
          <a:lstStyle/>
          <a:p>
            <a:pPr eaLnBrk="1" hangingPunct="1"/>
            <a:br>
              <a:rPr lang="en-US" altLang="en-US" dirty="0"/>
            </a:br>
            <a:r>
              <a:rPr lang="en-US" altLang="en-US" sz="3200" b="1" dirty="0"/>
              <a:t>Where possible, </a:t>
            </a:r>
            <a:br>
              <a:rPr lang="en-US" altLang="en-US" sz="3200" b="1" dirty="0"/>
            </a:br>
            <a:r>
              <a:rPr lang="en-US" altLang="en-US" sz="3200" b="1" dirty="0"/>
              <a:t>connect arguments to everyday usage</a:t>
            </a:r>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p:txBody>
          <a:bodyPr/>
          <a:lstStyle/>
          <a:p>
            <a:pPr marL="0" lvl="0" indent="0">
              <a:buNone/>
            </a:pPr>
            <a:r>
              <a:rPr lang="en-US" dirty="0"/>
              <a:t>Remind students that they often respond to claims everyday:</a:t>
            </a:r>
          </a:p>
          <a:p>
            <a:r>
              <a:rPr lang="en-US" dirty="0"/>
              <a:t>“That’s just wrong because the numbers prove the opposite.” </a:t>
            </a:r>
            <a:r>
              <a:rPr lang="en-US" b="1" dirty="0"/>
              <a:t>Rebutta</a:t>
            </a:r>
            <a:r>
              <a:rPr lang="en-US" dirty="0"/>
              <a:t>l </a:t>
            </a:r>
            <a:endParaRPr lang="en-US" b="1" dirty="0"/>
          </a:p>
          <a:p>
            <a:pPr lvl="0"/>
            <a:r>
              <a:rPr lang="en-US" dirty="0"/>
              <a:t>“Well, I think we could come to a different conclusion based on the information you provided</a:t>
            </a:r>
            <a:r>
              <a:rPr lang="en-US" b="1" dirty="0"/>
              <a:t>.” Counterargument </a:t>
            </a:r>
          </a:p>
          <a:p>
            <a:pPr lvl="0"/>
            <a:r>
              <a:rPr lang="en-US" dirty="0"/>
              <a:t>“I totally agree with you because I saw the same thing.” </a:t>
            </a:r>
            <a:r>
              <a:rPr lang="en-US" b="1" dirty="0"/>
              <a:t>Corroboration</a:t>
            </a:r>
          </a:p>
          <a:p>
            <a:pPr marL="0" indent="0" eaLnBrk="1" hangingPunct="1">
              <a:lnSpc>
                <a:spcPct val="120000"/>
              </a:lnSpc>
              <a:spcBef>
                <a:spcPct val="40000"/>
              </a:spcBef>
              <a:buNone/>
            </a:pPr>
            <a:endParaRPr lang="en-US" altLang="en-US" sz="2000" dirty="0">
              <a:solidFill>
                <a:srgbClr val="000000"/>
              </a:solidFill>
            </a:endParaRPr>
          </a:p>
        </p:txBody>
      </p:sp>
      <p:pic>
        <p:nvPicPr>
          <p:cNvPr id="6" name="Picture 5">
            <a:extLst>
              <a:ext uri="{FF2B5EF4-FFF2-40B4-BE49-F238E27FC236}">
                <a16:creationId xmlns:a16="http://schemas.microsoft.com/office/drawing/2014/main" id="{1ED38255-7833-8945-8120-48335086FA1E}"/>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01101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9C856D9A-D3E2-5947-B2CC-E1AECD77FE45}"/>
              </a:ext>
            </a:extLst>
          </p:cNvPr>
          <p:cNvSpPr>
            <a:spLocks noGrp="1"/>
          </p:cNvSpPr>
          <p:nvPr>
            <p:ph type="sldNum" sz="quarter" idx="10"/>
          </p:nvPr>
        </p:nvSpPr>
        <p:spPr>
          <a:xfrm>
            <a:off x="4572000" y="6602143"/>
            <a:ext cx="1009403"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06305B3-EFAF-C447-882D-726A77099303}" type="slidenum">
              <a:rPr lang="en-US" altLang="en-US" sz="1000" smtClean="0">
                <a:solidFill>
                  <a:schemeClr val="bg1"/>
                </a:solidFill>
              </a:rPr>
              <a:pPr>
                <a:spcBef>
                  <a:spcPct val="0"/>
                </a:spcBef>
                <a:buFontTx/>
                <a:buNone/>
              </a:pPr>
              <a:t>4</a:t>
            </a:fld>
            <a:endParaRPr lang="en-US" altLang="en-US" sz="1000" dirty="0">
              <a:solidFill>
                <a:schemeClr val="bg1"/>
              </a:solidFill>
            </a:endParaRPr>
          </a:p>
        </p:txBody>
      </p:sp>
      <p:sp>
        <p:nvSpPr>
          <p:cNvPr id="29699" name="Rectangle 4">
            <a:extLst>
              <a:ext uri="{FF2B5EF4-FFF2-40B4-BE49-F238E27FC236}">
                <a16:creationId xmlns:a16="http://schemas.microsoft.com/office/drawing/2014/main" id="{36E7414A-A91E-824D-9E8C-7E9D9F04DF91}"/>
              </a:ext>
            </a:extLst>
          </p:cNvPr>
          <p:cNvSpPr>
            <a:spLocks noGrp="1" noChangeArrowheads="1"/>
          </p:cNvSpPr>
          <p:nvPr>
            <p:ph type="title"/>
          </p:nvPr>
        </p:nvSpPr>
        <p:spPr>
          <a:xfrm>
            <a:off x="685800" y="464847"/>
            <a:ext cx="7772400" cy="838200"/>
          </a:xfrm>
        </p:spPr>
        <p:txBody>
          <a:bodyPr/>
          <a:lstStyle/>
          <a:p>
            <a:br>
              <a:rPr lang="en-US" altLang="en-US" dirty="0">
                <a:solidFill>
                  <a:schemeClr val="tx1"/>
                </a:solidFill>
              </a:rPr>
            </a:b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b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3600" b="1" dirty="0">
                <a:ln w="12700">
                  <a:solidFill>
                    <a:srgbClr val="0051BA"/>
                  </a:solidFill>
                  <a:prstDash val="solid"/>
                </a:ln>
                <a:solidFill>
                  <a:srgbClr val="73CBF2"/>
                </a:solidFill>
                <a:effectLst>
                  <a:outerShdw dist="38100" dir="2640000" algn="tl" rotWithShape="0">
                    <a:srgbClr val="0051BA">
                      <a:alpha val="80000"/>
                    </a:srgbClr>
                  </a:outerShdw>
                </a:effectLst>
              </a:rPr>
              <a:t>Content Enhancement Routines Principles</a:t>
            </a:r>
            <a:endParaRPr lang="en-US" altLang="en-US" sz="3600" dirty="0">
              <a:ln w="12700">
                <a:solidFill>
                  <a:srgbClr val="0051BA"/>
                </a:solidFill>
                <a:prstDash val="solid"/>
              </a:ln>
              <a:solidFill>
                <a:srgbClr val="73CBF2"/>
              </a:solidFill>
              <a:effectLst>
                <a:outerShdw dist="38100" dir="2640000" algn="tl" rotWithShape="0">
                  <a:srgbClr val="0051BA">
                    <a:alpha val="80000"/>
                  </a:srgbClr>
                </a:outerShdw>
              </a:effectLst>
            </a:endParaRPr>
          </a:p>
        </p:txBody>
      </p:sp>
      <p:sp>
        <p:nvSpPr>
          <p:cNvPr id="29700" name="Rectangle 5">
            <a:extLst>
              <a:ext uri="{FF2B5EF4-FFF2-40B4-BE49-F238E27FC236}">
                <a16:creationId xmlns:a16="http://schemas.microsoft.com/office/drawing/2014/main" id="{247B5D22-9ADA-AE4A-9309-69D3049A4910}"/>
              </a:ext>
            </a:extLst>
          </p:cNvPr>
          <p:cNvSpPr>
            <a:spLocks noGrp="1" noChangeArrowheads="1"/>
          </p:cNvSpPr>
          <p:nvPr>
            <p:ph type="body" idx="1"/>
          </p:nvPr>
        </p:nvSpPr>
        <p:spPr>
          <a:xfrm>
            <a:off x="685800" y="1905000"/>
            <a:ext cx="7772400" cy="3962400"/>
          </a:xfrm>
        </p:spPr>
        <p:txBody>
          <a:bodyPr/>
          <a:lstStyle/>
          <a:p>
            <a:pPr marL="0" indent="0" eaLnBrk="1" hangingPunct="1">
              <a:buFontTx/>
              <a:buNone/>
            </a:pPr>
            <a:r>
              <a:rPr lang="en-US" altLang="en-US" dirty="0">
                <a:solidFill>
                  <a:srgbClr val="000000"/>
                </a:solidFill>
              </a:rPr>
              <a:t>A way of teaching an academically diverse group of students in which:</a:t>
            </a:r>
          </a:p>
          <a:p>
            <a:pPr marL="400050" lvl="1" eaLnBrk="1" hangingPunct="1"/>
            <a:r>
              <a:rPr lang="en-US" altLang="en-US" dirty="0">
                <a:solidFill>
                  <a:srgbClr val="000000"/>
                </a:solidFill>
              </a:rPr>
              <a:t>Both group and individual needs are valued and met</a:t>
            </a:r>
          </a:p>
          <a:p>
            <a:pPr marL="400050" lvl="1" eaLnBrk="1" hangingPunct="1"/>
            <a:r>
              <a:rPr lang="en-US" altLang="en-US" dirty="0">
                <a:solidFill>
                  <a:srgbClr val="000000"/>
                </a:solidFill>
              </a:rPr>
              <a:t>The integrity of the content is maintained</a:t>
            </a:r>
          </a:p>
          <a:p>
            <a:pPr marL="400050" lvl="1" eaLnBrk="1" hangingPunct="1"/>
            <a:r>
              <a:rPr lang="en-US" altLang="en-US" dirty="0">
                <a:solidFill>
                  <a:srgbClr val="000000"/>
                </a:solidFill>
              </a:rPr>
              <a:t>Critical features of the content are selected and transformed in a manner that promotes student learning</a:t>
            </a:r>
          </a:p>
          <a:p>
            <a:pPr marL="400050" lvl="1" eaLnBrk="1" hangingPunct="1"/>
            <a:r>
              <a:rPr lang="en-US" altLang="en-US" dirty="0">
                <a:solidFill>
                  <a:srgbClr val="000000"/>
                </a:solidFill>
              </a:rPr>
              <a:t>Instruction is carried out in a partnership with students</a:t>
            </a:r>
            <a:endParaRPr lang="en-US" altLang="en-US" sz="3600" dirty="0">
              <a:solidFill>
                <a:srgbClr val="000000"/>
              </a:solidFill>
            </a:endParaRPr>
          </a:p>
        </p:txBody>
      </p:sp>
      <p:pic>
        <p:nvPicPr>
          <p:cNvPr id="6" name="Picture 5">
            <a:extLst>
              <a:ext uri="{FF2B5EF4-FFF2-40B4-BE49-F238E27FC236}">
                <a16:creationId xmlns:a16="http://schemas.microsoft.com/office/drawing/2014/main" id="{0197EA74-6CDD-CA49-8534-F3C6BD7A88FB}"/>
              </a:ext>
            </a:extLst>
          </p:cNvPr>
          <p:cNvPicPr>
            <a:picLocks noChangeAspect="1"/>
          </p:cNvPicPr>
          <p:nvPr/>
        </p:nvPicPr>
        <p:blipFill>
          <a:blip r:embed="rId3"/>
          <a:stretch>
            <a:fillRect/>
          </a:stretch>
        </p:blipFill>
        <p:spPr>
          <a:xfrm>
            <a:off x="33652" y="6268732"/>
            <a:ext cx="2315688" cy="473936"/>
          </a:xfrm>
          <a:prstGeom prst="rect">
            <a:avLst/>
          </a:prstGeom>
        </p:spPr>
      </p:pic>
    </p:spTree>
    <p:extLst>
      <p:ext uri="{BB962C8B-B14F-4D97-AF65-F5344CB8AC3E}">
        <p14:creationId xmlns:p14="http://schemas.microsoft.com/office/powerpoint/2010/main" val="861867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72000" y="6591300"/>
            <a:ext cx="553453"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40</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150472" y="-497711"/>
            <a:ext cx="8993528" cy="1793111"/>
          </a:xfrm>
        </p:spPr>
        <p:txBody>
          <a:bodyPr/>
          <a:lstStyle/>
          <a:p>
            <a:pPr eaLnBrk="1" hangingPunct="1"/>
            <a:r>
              <a:rPr lang="en-US" altLang="en-US" sz="1600" dirty="0"/>
              <a:t>Construct a Draft of the QEG</a:t>
            </a:r>
            <a:br>
              <a:rPr lang="en-US" altLang="en-US" dirty="0"/>
            </a:br>
            <a:r>
              <a:rPr lang="en-US" sz="2800" b="1" dirty="0">
                <a:solidFill>
                  <a:srgbClr val="0051BA"/>
                </a:solidFill>
                <a:ea typeface="Calibri" panose="020F0502020204030204" pitchFamily="34" charset="0"/>
                <a:cs typeface="Times New Roman" panose="02020603050405020304" pitchFamily="18" charset="0"/>
              </a:rPr>
              <a:t>Step 5: Make judgments about quality of evidence, reasoning</a:t>
            </a:r>
            <a:r>
              <a:rPr lang="en-US" sz="2800" dirty="0">
                <a:solidFill>
                  <a:srgbClr val="0051BA"/>
                </a:solidFill>
                <a:ea typeface="Calibri" panose="020F0502020204030204" pitchFamily="34" charset="0"/>
                <a:cs typeface="Times New Roman" panose="02020603050405020304" pitchFamily="18" charset="0"/>
              </a:rPr>
              <a:t> </a:t>
            </a:r>
            <a:r>
              <a:rPr lang="en-US" sz="2800" b="1" dirty="0">
                <a:solidFill>
                  <a:srgbClr val="0051BA"/>
                </a:solidFill>
                <a:ea typeface="Calibri" panose="020F0502020204030204" pitchFamily="34" charset="0"/>
                <a:cs typeface="Times New Roman" panose="02020603050405020304" pitchFamily="18" charset="0"/>
              </a:rPr>
              <a:t>and other arguments - </a:t>
            </a:r>
            <a:r>
              <a:rPr lang="en-US" sz="2800" b="1" dirty="0">
                <a:solidFill>
                  <a:srgbClr val="0051BA"/>
                </a:solidFill>
                <a:latin typeface="Times New Roman Bold"/>
                <a:ea typeface="Calibri" panose="020F0502020204030204" pitchFamily="34" charset="0"/>
                <a:cs typeface="Times New Roman" panose="02020603050405020304" pitchFamily="18" charset="0"/>
              </a:rPr>
              <a:t>p. 14</a:t>
            </a:r>
            <a:r>
              <a:rPr lang="en-US" sz="2800" dirty="0">
                <a:solidFill>
                  <a:srgbClr val="0051BA"/>
                </a:solidFill>
                <a:ea typeface="Calibri" panose="020F0502020204030204" pitchFamily="34" charset="0"/>
                <a:cs typeface="Times New Roman" panose="02020603050405020304" pitchFamily="18" charset="0"/>
              </a:rPr>
              <a:t> </a:t>
            </a:r>
            <a:endParaRPr lang="en-US" altLang="en-US" sz="2800" dirty="0">
              <a:solidFill>
                <a:srgbClr val="0051BA"/>
              </a:solidFill>
            </a:endParaRPr>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a:xfrm>
            <a:off x="511276" y="1466016"/>
            <a:ext cx="7698511" cy="4688978"/>
          </a:xfrm>
        </p:spPr>
        <p:txBody>
          <a:bodyPr/>
          <a:lstStyle/>
          <a:p>
            <a:pPr eaLnBrk="1" hangingPunct="1">
              <a:lnSpc>
                <a:spcPct val="120000"/>
              </a:lnSpc>
              <a:spcBef>
                <a:spcPct val="40000"/>
              </a:spcBef>
              <a:buFontTx/>
              <a:buNone/>
            </a:pPr>
            <a:r>
              <a:rPr lang="en-US" altLang="en-US" sz="2700" dirty="0"/>
              <a:t>Judge</a:t>
            </a:r>
            <a:r>
              <a:rPr lang="en-US" altLang="en-US" sz="2700" b="1" dirty="0"/>
              <a:t> evidence </a:t>
            </a:r>
            <a:r>
              <a:rPr lang="en-US" altLang="en-US" sz="2700" i="1" dirty="0"/>
              <a:t>(if Guide B is selected, guide students on</a:t>
            </a:r>
            <a:r>
              <a:rPr lang="en-US" altLang="en-US" sz="2700" dirty="0"/>
              <a:t> if claim is accurate adequate, objective, reliable)</a:t>
            </a:r>
          </a:p>
          <a:p>
            <a:pPr eaLnBrk="1" hangingPunct="1">
              <a:lnSpc>
                <a:spcPct val="120000"/>
              </a:lnSpc>
              <a:spcBef>
                <a:spcPct val="40000"/>
              </a:spcBef>
              <a:buFontTx/>
              <a:buNone/>
            </a:pPr>
            <a:r>
              <a:rPr lang="en-US" altLang="en-US" sz="2700" dirty="0"/>
              <a:t>Judge </a:t>
            </a:r>
            <a:r>
              <a:rPr lang="en-US" altLang="en-US" sz="2700" b="1" dirty="0"/>
              <a:t>logic of reasoning </a:t>
            </a:r>
            <a:r>
              <a:rPr lang="en-US" altLang="en-US" sz="2700" dirty="0"/>
              <a:t>(</a:t>
            </a:r>
            <a:r>
              <a:rPr lang="en-US" altLang="en-US" sz="2700" i="1" dirty="0"/>
              <a:t>If Guide B is selected, guide students on logic of cause-effect, correlation, generalization</a:t>
            </a:r>
            <a:r>
              <a:rPr lang="en-US" altLang="en-US" sz="2700" dirty="0"/>
              <a:t>)</a:t>
            </a:r>
          </a:p>
          <a:p>
            <a:pPr eaLnBrk="1" hangingPunct="1">
              <a:lnSpc>
                <a:spcPct val="120000"/>
              </a:lnSpc>
              <a:spcBef>
                <a:spcPct val="40000"/>
              </a:spcBef>
              <a:buNone/>
            </a:pPr>
            <a:r>
              <a:rPr lang="en-US" altLang="en-US" sz="2700" dirty="0"/>
              <a:t>Judge </a:t>
            </a:r>
            <a:r>
              <a:rPr lang="en-US" altLang="en-US" sz="2700" b="1" dirty="0"/>
              <a:t>other arguments </a:t>
            </a:r>
            <a:r>
              <a:rPr lang="en-US" altLang="en-US" sz="2700" dirty="0"/>
              <a:t>(</a:t>
            </a:r>
            <a:r>
              <a:rPr lang="en-US" altLang="en-US" sz="2700" i="1" dirty="0"/>
              <a:t>If Guide B is selected, review counterarguments, arguments, corroboration</a:t>
            </a:r>
            <a:r>
              <a:rPr lang="en-US" altLang="en-US" sz="2700" dirty="0"/>
              <a:t>)</a:t>
            </a:r>
          </a:p>
          <a:p>
            <a:pPr eaLnBrk="1" hangingPunct="1">
              <a:lnSpc>
                <a:spcPct val="120000"/>
              </a:lnSpc>
              <a:spcBef>
                <a:spcPct val="40000"/>
              </a:spcBef>
              <a:buFontTx/>
              <a:buNone/>
            </a:pPr>
            <a:endParaRPr lang="en-US" altLang="en-US" sz="3000" dirty="0"/>
          </a:p>
        </p:txBody>
      </p:sp>
      <p:pic>
        <p:nvPicPr>
          <p:cNvPr id="6" name="Picture 5">
            <a:extLst>
              <a:ext uri="{FF2B5EF4-FFF2-40B4-BE49-F238E27FC236}">
                <a16:creationId xmlns:a16="http://schemas.microsoft.com/office/drawing/2014/main" id="{FD802D12-D231-1441-809D-E0BFD7EC5E9E}"/>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64095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a:extLst>
              <a:ext uri="{FF2B5EF4-FFF2-40B4-BE49-F238E27FC236}">
                <a16:creationId xmlns:a16="http://schemas.microsoft.com/office/drawing/2014/main" id="{57DE9132-6F6F-DF4D-8D57-692C570C68C5}"/>
              </a:ext>
            </a:extLst>
          </p:cNvPr>
          <p:cNvSpPr>
            <a:spLocks noGrp="1"/>
          </p:cNvSpPr>
          <p:nvPr>
            <p:ph type="sldNum" sz="quarter" idx="10"/>
          </p:nvPr>
        </p:nvSpPr>
        <p:spPr>
          <a:xfrm>
            <a:off x="4572000" y="6591300"/>
            <a:ext cx="385011"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BB3FEE-DCA3-D245-A90C-B66F9A7C0577}" type="slidenum">
              <a:rPr lang="en-US" altLang="en-US" sz="1000" smtClean="0">
                <a:solidFill>
                  <a:schemeClr val="bg1"/>
                </a:solidFill>
              </a:rPr>
              <a:pPr>
                <a:spcBef>
                  <a:spcPct val="0"/>
                </a:spcBef>
                <a:buFontTx/>
                <a:buNone/>
              </a:pPr>
              <a:t>41</a:t>
            </a:fld>
            <a:endParaRPr lang="en-US" altLang="en-US" sz="1000" dirty="0">
              <a:solidFill>
                <a:schemeClr val="bg1"/>
              </a:solidFill>
            </a:endParaRPr>
          </a:p>
        </p:txBody>
      </p:sp>
      <p:sp>
        <p:nvSpPr>
          <p:cNvPr id="131075" name="Rectangle 2">
            <a:extLst>
              <a:ext uri="{FF2B5EF4-FFF2-40B4-BE49-F238E27FC236}">
                <a16:creationId xmlns:a16="http://schemas.microsoft.com/office/drawing/2014/main" id="{1B83F9BA-748F-2D4A-8030-99BBC685A3A5}"/>
              </a:ext>
            </a:extLst>
          </p:cNvPr>
          <p:cNvSpPr>
            <a:spLocks noGrp="1" noChangeArrowheads="1"/>
          </p:cNvSpPr>
          <p:nvPr>
            <p:ph type="title"/>
          </p:nvPr>
        </p:nvSpPr>
        <p:spPr>
          <a:xfrm>
            <a:off x="0" y="-633984"/>
            <a:ext cx="9144000" cy="1929384"/>
          </a:xfrm>
        </p:spPr>
        <p:txBody>
          <a:bodyPr/>
          <a:lstStyle/>
          <a:p>
            <a:pPr eaLnBrk="1" hangingPunct="1"/>
            <a:r>
              <a:rPr lang="en-US" sz="3600" b="1" dirty="0">
                <a:solidFill>
                  <a:srgbClr val="0051BA"/>
                </a:solidFill>
                <a:ea typeface="Calibri" panose="020F0502020204030204" pitchFamily="34" charset="0"/>
                <a:cs typeface="Times New Roman" panose="02020603050405020304" pitchFamily="18" charset="0"/>
              </a:rPr>
              <a:t>Step 6: State why you accept or reject the claim - </a:t>
            </a:r>
            <a:r>
              <a:rPr lang="en-US" sz="3600" b="1" dirty="0">
                <a:solidFill>
                  <a:srgbClr val="0051BA"/>
                </a:solidFill>
                <a:latin typeface="Times New Roman Bold"/>
                <a:ea typeface="Calibri" panose="020F0502020204030204" pitchFamily="34" charset="0"/>
                <a:cs typeface="Times New Roman" panose="02020603050405020304" pitchFamily="18" charset="0"/>
              </a:rPr>
              <a:t>p. </a:t>
            </a:r>
            <a:r>
              <a:rPr lang="en-US" sz="3600" b="1" u="sng" dirty="0">
                <a:solidFill>
                  <a:srgbClr val="0051BA"/>
                </a:solidFill>
                <a:latin typeface="Times New Roman Bold"/>
                <a:ea typeface="Calibri" panose="020F0502020204030204" pitchFamily="34" charset="0"/>
                <a:cs typeface="Times New Roman" panose="02020603050405020304" pitchFamily="18" charset="0"/>
              </a:rPr>
              <a:t>15</a:t>
            </a:r>
            <a:endParaRPr lang="en-US" altLang="en-US" sz="3600" u="sng" dirty="0">
              <a:solidFill>
                <a:srgbClr val="0051BA"/>
              </a:solidFill>
            </a:endParaRPr>
          </a:p>
        </p:txBody>
      </p:sp>
      <p:sp>
        <p:nvSpPr>
          <p:cNvPr id="131076" name="Rectangle 3">
            <a:extLst>
              <a:ext uri="{FF2B5EF4-FFF2-40B4-BE49-F238E27FC236}">
                <a16:creationId xmlns:a16="http://schemas.microsoft.com/office/drawing/2014/main" id="{68448195-6B1E-EE4D-9144-37942ECD0FA1}"/>
              </a:ext>
            </a:extLst>
          </p:cNvPr>
          <p:cNvSpPr>
            <a:spLocks noGrp="1" noChangeArrowheads="1"/>
          </p:cNvSpPr>
          <p:nvPr>
            <p:ph type="body" idx="1"/>
          </p:nvPr>
        </p:nvSpPr>
        <p:spPr>
          <a:xfrm>
            <a:off x="685800" y="1524000"/>
            <a:ext cx="7772400" cy="4251158"/>
          </a:xfrm>
        </p:spPr>
        <p:txBody>
          <a:bodyPr/>
          <a:lstStyle/>
          <a:p>
            <a:pPr eaLnBrk="1" hangingPunct="1">
              <a:lnSpc>
                <a:spcPct val="120000"/>
              </a:lnSpc>
              <a:spcBef>
                <a:spcPct val="40000"/>
              </a:spcBef>
            </a:pPr>
            <a:r>
              <a:rPr lang="en-US" altLang="en-US" sz="2800" dirty="0">
                <a:solidFill>
                  <a:srgbClr val="000000"/>
                </a:solidFill>
              </a:rPr>
              <a:t>Step 6 focuses on</a:t>
            </a:r>
          </a:p>
          <a:p>
            <a:pPr lvl="1" eaLnBrk="1" hangingPunct="1">
              <a:lnSpc>
                <a:spcPct val="120000"/>
              </a:lnSpc>
              <a:spcBef>
                <a:spcPct val="40000"/>
              </a:spcBef>
            </a:pPr>
            <a:r>
              <a:rPr lang="en-US" altLang="en-US" sz="2800" b="1" dirty="0">
                <a:solidFill>
                  <a:srgbClr val="000000"/>
                </a:solidFill>
              </a:rPr>
              <a:t>A decision: </a:t>
            </a:r>
            <a:r>
              <a:rPr lang="en-US" altLang="en-US" sz="2800" dirty="0">
                <a:solidFill>
                  <a:srgbClr val="000000"/>
                </a:solidFill>
              </a:rPr>
              <a:t>Does student accept or reject the claim?</a:t>
            </a:r>
          </a:p>
          <a:p>
            <a:pPr lvl="1" eaLnBrk="1" hangingPunct="1">
              <a:lnSpc>
                <a:spcPct val="120000"/>
              </a:lnSpc>
              <a:spcBef>
                <a:spcPct val="40000"/>
              </a:spcBef>
            </a:pPr>
            <a:r>
              <a:rPr lang="en-US" altLang="en-US" sz="2800" b="1" dirty="0">
                <a:solidFill>
                  <a:srgbClr val="000000"/>
                </a:solidFill>
              </a:rPr>
              <a:t>An explanation for the decision</a:t>
            </a:r>
            <a:r>
              <a:rPr lang="en-US" altLang="en-US" sz="2800" dirty="0">
                <a:solidFill>
                  <a:srgbClr val="000000"/>
                </a:solidFill>
              </a:rPr>
              <a:t>: Why?</a:t>
            </a:r>
            <a:r>
              <a:rPr lang="en-US" altLang="en-US" sz="2800" i="1" dirty="0">
                <a:solidFill>
                  <a:srgbClr val="000000"/>
                </a:solidFill>
              </a:rPr>
              <a:t> (based on the quality of the  claim, evidence, reasoning and other arguments</a:t>
            </a:r>
            <a:r>
              <a:rPr lang="en-US" altLang="en-US" sz="2800" dirty="0">
                <a:solidFill>
                  <a:srgbClr val="000000"/>
                </a:solidFill>
              </a:rPr>
              <a:t>)</a:t>
            </a:r>
          </a:p>
          <a:p>
            <a:pPr lvl="1" eaLnBrk="1" hangingPunct="1">
              <a:lnSpc>
                <a:spcPct val="120000"/>
              </a:lnSpc>
              <a:spcBef>
                <a:spcPct val="40000"/>
              </a:spcBef>
            </a:pPr>
            <a:endParaRPr lang="en-US" altLang="en-US" sz="2800" dirty="0">
              <a:solidFill>
                <a:srgbClr val="000000"/>
              </a:solidFill>
            </a:endParaRPr>
          </a:p>
        </p:txBody>
      </p:sp>
      <p:pic>
        <p:nvPicPr>
          <p:cNvPr id="6" name="Picture 5">
            <a:extLst>
              <a:ext uri="{FF2B5EF4-FFF2-40B4-BE49-F238E27FC236}">
                <a16:creationId xmlns:a16="http://schemas.microsoft.com/office/drawing/2014/main" id="{577E7E7D-628A-4341-B1A0-B068F2E920B5}"/>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96660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a:extLst>
              <a:ext uri="{FF2B5EF4-FFF2-40B4-BE49-F238E27FC236}">
                <a16:creationId xmlns:a16="http://schemas.microsoft.com/office/drawing/2014/main" id="{C13273D1-BBD2-8F40-98C2-DC9DFE80154D}"/>
              </a:ext>
            </a:extLst>
          </p:cNvPr>
          <p:cNvSpPr>
            <a:spLocks noGrp="1"/>
          </p:cNvSpPr>
          <p:nvPr>
            <p:ph type="sldNum" sz="quarter" idx="10"/>
          </p:nvPr>
        </p:nvSpPr>
        <p:spPr>
          <a:xfrm>
            <a:off x="4572000" y="6591300"/>
            <a:ext cx="546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17E2C0-3F0C-254F-873C-9EC8D2C0E0C6}" type="slidenum">
              <a:rPr lang="en-US" altLang="en-US" sz="1000" smtClean="0">
                <a:solidFill>
                  <a:schemeClr val="bg1"/>
                </a:solidFill>
              </a:rPr>
              <a:pPr>
                <a:spcBef>
                  <a:spcPct val="0"/>
                </a:spcBef>
                <a:buFontTx/>
                <a:buNone/>
              </a:pPr>
              <a:t>42</a:t>
            </a:fld>
            <a:endParaRPr lang="en-US" altLang="en-US" sz="1000" dirty="0">
              <a:solidFill>
                <a:schemeClr val="bg1"/>
              </a:solidFill>
            </a:endParaRPr>
          </a:p>
        </p:txBody>
      </p:sp>
      <p:sp>
        <p:nvSpPr>
          <p:cNvPr id="100355" name="Rectangle 4">
            <a:extLst>
              <a:ext uri="{FF2B5EF4-FFF2-40B4-BE49-F238E27FC236}">
                <a16:creationId xmlns:a16="http://schemas.microsoft.com/office/drawing/2014/main" id="{6948BA99-325F-E946-932D-8278DB5463AA}"/>
              </a:ext>
            </a:extLst>
          </p:cNvPr>
          <p:cNvSpPr>
            <a:spLocks noGrp="1" noChangeArrowheads="1"/>
          </p:cNvSpPr>
          <p:nvPr>
            <p:ph type="title"/>
          </p:nvPr>
        </p:nvSpPr>
        <p:spPr/>
        <p:txBody>
          <a:bodyPr/>
          <a:lstStyle/>
          <a:p>
            <a:pPr eaLnBrk="1" hangingPunct="1"/>
            <a:r>
              <a:rPr lang="en-US" sz="4800" b="1" dirty="0">
                <a:ln w="6600">
                  <a:solidFill>
                    <a:schemeClr val="tx1"/>
                  </a:solidFill>
                  <a:prstDash val="solid"/>
                </a:ln>
                <a:solidFill>
                  <a:srgbClr val="971B2F"/>
                </a:solidFill>
                <a:effectLst>
                  <a:outerShdw dist="50800" dir="2640000" algn="ctr" rotWithShape="0">
                    <a:schemeClr val="tx1">
                      <a:alpha val="65000"/>
                    </a:schemeClr>
                  </a:outerShdw>
                </a:effectLst>
              </a:rPr>
              <a:t>Review – p.1</a:t>
            </a:r>
            <a:r>
              <a:rPr lang="en-US" sz="4800" b="1" i="1" dirty="0">
                <a:ln w="6600">
                  <a:solidFill>
                    <a:schemeClr val="tx1"/>
                  </a:solidFill>
                  <a:prstDash val="solid"/>
                </a:ln>
                <a:solidFill>
                  <a:srgbClr val="971B2F"/>
                </a:solidFill>
                <a:effectLst>
                  <a:outerShdw dist="50800" dir="2640000" algn="ctr" rotWithShape="0">
                    <a:schemeClr val="tx1">
                      <a:alpha val="65000"/>
                    </a:schemeClr>
                  </a:outerShdw>
                </a:effectLst>
              </a:rPr>
              <a:t>6</a:t>
            </a:r>
            <a:endParaRPr lang="en-US" altLang="en-US" sz="4800" dirty="0">
              <a:ln>
                <a:solidFill>
                  <a:schemeClr val="tx1"/>
                </a:solidFill>
              </a:ln>
              <a:solidFill>
                <a:srgbClr val="971B2F"/>
              </a:solidFill>
              <a:effectLst>
                <a:outerShdw dist="50800" dir="2640000" algn="ctr" rotWithShape="0">
                  <a:schemeClr val="tx1">
                    <a:alpha val="65000"/>
                  </a:schemeClr>
                </a:outerShdw>
              </a:effectLst>
            </a:endParaRPr>
          </a:p>
        </p:txBody>
      </p:sp>
      <p:sp>
        <p:nvSpPr>
          <p:cNvPr id="100356" name="Rectangle 5">
            <a:extLst>
              <a:ext uri="{FF2B5EF4-FFF2-40B4-BE49-F238E27FC236}">
                <a16:creationId xmlns:a16="http://schemas.microsoft.com/office/drawing/2014/main" id="{349DB553-83FF-F949-A125-AE714177A689}"/>
              </a:ext>
            </a:extLst>
          </p:cNvPr>
          <p:cNvSpPr>
            <a:spLocks noGrp="1" noChangeArrowheads="1"/>
          </p:cNvSpPr>
          <p:nvPr>
            <p:ph type="body" idx="1"/>
          </p:nvPr>
        </p:nvSpPr>
        <p:spPr>
          <a:xfrm>
            <a:off x="685800" y="1524000"/>
            <a:ext cx="7912100" cy="4826000"/>
          </a:xfrm>
        </p:spPr>
        <p:txBody>
          <a:bodyPr/>
          <a:lstStyle/>
          <a:p>
            <a:pPr marL="0" indent="0">
              <a:buNone/>
            </a:pPr>
            <a:r>
              <a:rPr lang="en-US" altLang="en-US" sz="2800" b="1" dirty="0"/>
              <a:t>REVIEW:</a:t>
            </a:r>
            <a:r>
              <a:rPr lang="en-US" altLang="en-US" sz="2800" dirty="0"/>
              <a:t> </a:t>
            </a:r>
          </a:p>
          <a:p>
            <a:pPr>
              <a:buFont typeface="Arial" panose="020B0604020202020204" pitchFamily="34" charset="0"/>
              <a:buChar char="•"/>
            </a:pPr>
            <a:r>
              <a:rPr lang="en-US" altLang="en-US" sz="3800" dirty="0"/>
              <a:t> </a:t>
            </a:r>
            <a:r>
              <a:rPr lang="en-US" altLang="en-US" sz="3800" b="1" dirty="0"/>
              <a:t>Knowledge of the Content </a:t>
            </a:r>
            <a:r>
              <a:rPr lang="en-US" altLang="en-US" sz="3800" dirty="0"/>
              <a:t>gained from using the Guide, </a:t>
            </a:r>
          </a:p>
          <a:p>
            <a:pPr>
              <a:buFont typeface="Arial" panose="020B0604020202020204" pitchFamily="34" charset="0"/>
              <a:buChar char="•"/>
            </a:pPr>
            <a:r>
              <a:rPr lang="en-US" altLang="en-US" sz="3800" b="1" dirty="0"/>
              <a:t>Process and Steps </a:t>
            </a:r>
            <a:r>
              <a:rPr lang="en-US" altLang="en-US" sz="3800" dirty="0"/>
              <a:t>of the guide, and </a:t>
            </a:r>
          </a:p>
          <a:p>
            <a:pPr>
              <a:buFont typeface="Arial" panose="020B0604020202020204" pitchFamily="34" charset="0"/>
              <a:buChar char="•"/>
            </a:pPr>
            <a:r>
              <a:rPr lang="en-US" altLang="en-US" sz="3800" b="1" dirty="0"/>
              <a:t>Generalization </a:t>
            </a:r>
            <a:r>
              <a:rPr lang="en-US" altLang="en-US" sz="3800" dirty="0"/>
              <a:t>of use to other content and the real world</a:t>
            </a:r>
            <a:br>
              <a:rPr lang="en-US" sz="2800" b="1" dirty="0"/>
            </a:br>
            <a:r>
              <a:rPr lang="en-US" sz="2800" b="1" dirty="0"/>
              <a:t> </a:t>
            </a:r>
            <a:endParaRPr lang="en-US" sz="2800" dirty="0"/>
          </a:p>
          <a:p>
            <a:pPr eaLnBrk="1" hangingPunct="1"/>
            <a:endParaRPr lang="en-US" altLang="en-US" dirty="0">
              <a:solidFill>
                <a:srgbClr val="000000"/>
              </a:solidFill>
            </a:endParaRPr>
          </a:p>
        </p:txBody>
      </p:sp>
      <p:pic>
        <p:nvPicPr>
          <p:cNvPr id="6" name="Picture 5">
            <a:extLst>
              <a:ext uri="{FF2B5EF4-FFF2-40B4-BE49-F238E27FC236}">
                <a16:creationId xmlns:a16="http://schemas.microsoft.com/office/drawing/2014/main" id="{24C68AF9-F08C-E64A-85D4-265C038145ED}"/>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59820" y="651551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pPr>
                <a:spcBef>
                  <a:spcPct val="0"/>
                </a:spcBef>
                <a:buFontTx/>
                <a:buNone/>
              </a:pPr>
              <a:t>43</a:t>
            </a:fld>
            <a:endParaRPr lang="en-US" altLang="en-US" sz="1000" dirty="0"/>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pic>
        <p:nvPicPr>
          <p:cNvPr id="7" name="Picture 6">
            <a:extLst>
              <a:ext uri="{FF2B5EF4-FFF2-40B4-BE49-F238E27FC236}">
                <a16:creationId xmlns:a16="http://schemas.microsoft.com/office/drawing/2014/main" id="{CD2A74D0-AD61-4A45-8564-E2186C1FF4CA}"/>
              </a:ext>
            </a:extLst>
          </p:cNvPr>
          <p:cNvPicPr>
            <a:picLocks noChangeAspect="1"/>
          </p:cNvPicPr>
          <p:nvPr/>
        </p:nvPicPr>
        <p:blipFill>
          <a:blip r:embed="rId3"/>
          <a:stretch>
            <a:fillRect/>
          </a:stretch>
        </p:blipFill>
        <p:spPr>
          <a:xfrm>
            <a:off x="125847" y="6259573"/>
            <a:ext cx="2237345" cy="457902"/>
          </a:xfrm>
          <a:prstGeom prst="rect">
            <a:avLst/>
          </a:prstGeom>
        </p:spPr>
      </p:pic>
      <p:sp>
        <p:nvSpPr>
          <p:cNvPr id="8" name="TextBox 7">
            <a:extLst>
              <a:ext uri="{FF2B5EF4-FFF2-40B4-BE49-F238E27FC236}">
                <a16:creationId xmlns:a16="http://schemas.microsoft.com/office/drawing/2014/main" id="{33B9BB0F-E000-4641-B9D0-87676489F560}"/>
              </a:ext>
            </a:extLst>
          </p:cNvPr>
          <p:cNvSpPr txBox="1"/>
          <p:nvPr/>
        </p:nvSpPr>
        <p:spPr>
          <a:xfrm>
            <a:off x="125848" y="686163"/>
            <a:ext cx="9238816" cy="6555641"/>
          </a:xfrm>
          <a:prstGeom prst="rect">
            <a:avLst/>
          </a:prstGeom>
          <a:noFill/>
        </p:spPr>
        <p:txBody>
          <a:bodyPr wrap="square" rtlCol="0">
            <a:spAutoFit/>
          </a:bodyPr>
          <a:lstStyle/>
          <a:p>
            <a:pPr algn="ctr"/>
            <a:r>
              <a:rPr lang="en-US" sz="2800" b="1" dirty="0"/>
              <a:t>Appendix C- Instructional Supports for </a:t>
            </a:r>
          </a:p>
          <a:p>
            <a:pPr algn="ctr"/>
            <a:r>
              <a:rPr lang="en-US" sz="2800" b="1" dirty="0"/>
              <a:t>Instruction and Implementation</a:t>
            </a:r>
          </a:p>
          <a:p>
            <a:r>
              <a:rPr lang="en-US" sz="2800" dirty="0"/>
              <a:t>	</a:t>
            </a:r>
          </a:p>
          <a:p>
            <a:r>
              <a:rPr lang="en-US" sz="4000" dirty="0"/>
              <a:t>Steps for Guide A Cue Card – p. 43</a:t>
            </a:r>
          </a:p>
          <a:p>
            <a:r>
              <a:rPr lang="en-US" sz="4000" dirty="0"/>
              <a:t>Steps for Guide Cue Card - p. 44</a:t>
            </a:r>
          </a:p>
          <a:p>
            <a:endParaRPr lang="en-US" sz="4000" dirty="0"/>
          </a:p>
          <a:p>
            <a:r>
              <a:rPr lang="en-US" sz="4000" dirty="0"/>
              <a:t>Definitions List for Guide A -  p. 45</a:t>
            </a:r>
          </a:p>
          <a:p>
            <a:r>
              <a:rPr lang="en-US" sz="4000" dirty="0"/>
              <a:t>Definition List for Guide B -  p. 46</a:t>
            </a:r>
          </a:p>
          <a:p>
            <a:endParaRPr lang="en-US" sz="4000" dirty="0"/>
          </a:p>
          <a:p>
            <a:r>
              <a:rPr lang="en-US" sz="4000" dirty="0"/>
              <a:t>Teacher Implementation Cue Card – p. 47</a:t>
            </a:r>
          </a:p>
          <a:p>
            <a:endParaRPr lang="en-US" sz="2800" dirty="0"/>
          </a:p>
          <a:p>
            <a:r>
              <a:rPr lang="en-US" sz="2800" dirty="0"/>
              <a:t>  </a:t>
            </a:r>
          </a:p>
        </p:txBody>
      </p:sp>
    </p:spTree>
    <p:extLst>
      <p:ext uri="{BB962C8B-B14F-4D97-AF65-F5344CB8AC3E}">
        <p14:creationId xmlns:p14="http://schemas.microsoft.com/office/powerpoint/2010/main" val="2004332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59820" y="651551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pPr>
                <a:spcBef>
                  <a:spcPct val="0"/>
                </a:spcBef>
                <a:buFontTx/>
                <a:buNone/>
              </a:pPr>
              <a:t>44</a:t>
            </a:fld>
            <a:endParaRPr lang="en-US" altLang="en-US" sz="1000" dirty="0"/>
          </a:p>
        </p:txBody>
      </p:sp>
      <p:sp>
        <p:nvSpPr>
          <p:cNvPr id="2" name="TextBox 1">
            <a:extLst>
              <a:ext uri="{FF2B5EF4-FFF2-40B4-BE49-F238E27FC236}">
                <a16:creationId xmlns:a16="http://schemas.microsoft.com/office/drawing/2014/main" id="{57E92240-4116-E241-BC5B-4254E68C6913}"/>
              </a:ext>
            </a:extLst>
          </p:cNvPr>
          <p:cNvSpPr txBox="1"/>
          <p:nvPr/>
        </p:nvSpPr>
        <p:spPr>
          <a:xfrm>
            <a:off x="246200" y="599162"/>
            <a:ext cx="8227240" cy="1446550"/>
          </a:xfrm>
          <a:prstGeom prst="rect">
            <a:avLst/>
          </a:prstGeom>
          <a:noFill/>
        </p:spPr>
        <p:txBody>
          <a:bodyPr wrap="square" rtlCol="0">
            <a:spAutoFit/>
          </a:bodyPr>
          <a:lstStyle/>
          <a:p>
            <a:pPr algn="ctr"/>
            <a:r>
              <a:rPr lang="en-US" sz="3200" dirty="0">
                <a:solidFill>
                  <a:srgbClr val="0051BA"/>
                </a:solidFill>
              </a:rPr>
              <a:t>As you continue to use the </a:t>
            </a:r>
          </a:p>
          <a:p>
            <a:pPr algn="ctr"/>
            <a:r>
              <a:rPr lang="en-US" sz="3200" dirty="0">
                <a:solidFill>
                  <a:srgbClr val="0051BA"/>
                </a:solidFill>
              </a:rPr>
              <a:t>Cross-Curricular Argumentation Routine</a:t>
            </a:r>
            <a:r>
              <a:rPr lang="en-US" sz="3200" dirty="0"/>
              <a:t>:</a:t>
            </a:r>
          </a:p>
          <a:p>
            <a:endParaRPr lang="en-US" dirty="0"/>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sp>
        <p:nvSpPr>
          <p:cNvPr id="4" name="TextBox 3">
            <a:extLst>
              <a:ext uri="{FF2B5EF4-FFF2-40B4-BE49-F238E27FC236}">
                <a16:creationId xmlns:a16="http://schemas.microsoft.com/office/drawing/2014/main" id="{90864D3B-ADCC-5949-ADEF-616B5420DBAA}"/>
              </a:ext>
            </a:extLst>
          </p:cNvPr>
          <p:cNvSpPr txBox="1"/>
          <p:nvPr/>
        </p:nvSpPr>
        <p:spPr>
          <a:xfrm>
            <a:off x="381221" y="1941016"/>
            <a:ext cx="8516579" cy="4401205"/>
          </a:xfrm>
          <a:prstGeom prst="rect">
            <a:avLst/>
          </a:prstGeom>
          <a:noFill/>
        </p:spPr>
        <p:txBody>
          <a:bodyPr wrap="square" rtlCol="0">
            <a:spAutoFit/>
          </a:bodyPr>
          <a:lstStyle/>
          <a:p>
            <a:r>
              <a:rPr lang="en-US" sz="3200" dirty="0"/>
              <a:t>Always be flexible</a:t>
            </a:r>
          </a:p>
          <a:p>
            <a:r>
              <a:rPr lang="en-US" sz="3200" dirty="0"/>
              <a:t>Support use of additional strategies</a:t>
            </a:r>
          </a:p>
          <a:p>
            <a:r>
              <a:rPr lang="en-US" sz="3200" dirty="0"/>
              <a:t>Collaborate with teachers in co-taught classes</a:t>
            </a:r>
          </a:p>
          <a:p>
            <a:r>
              <a:rPr lang="en-US" sz="3200" dirty="0"/>
              <a:t>Share with teachers in other content areas</a:t>
            </a:r>
          </a:p>
          <a:p>
            <a:r>
              <a:rPr lang="en-US" sz="3200" dirty="0"/>
              <a:t>Encourage transfer and generalization to other classes and the real world</a:t>
            </a:r>
          </a:p>
          <a:p>
            <a:r>
              <a:rPr lang="en-US" sz="3200" dirty="0"/>
              <a:t>Vary groups structures</a:t>
            </a:r>
          </a:p>
          <a:p>
            <a:r>
              <a:rPr lang="en-US" sz="3200" dirty="0"/>
              <a:t>Encourage collaboration</a:t>
            </a:r>
          </a:p>
          <a:p>
            <a:r>
              <a:rPr lang="en-US" dirty="0"/>
              <a:t>  </a:t>
            </a:r>
          </a:p>
        </p:txBody>
      </p:sp>
      <p:pic>
        <p:nvPicPr>
          <p:cNvPr id="7" name="Picture 6">
            <a:extLst>
              <a:ext uri="{FF2B5EF4-FFF2-40B4-BE49-F238E27FC236}">
                <a16:creationId xmlns:a16="http://schemas.microsoft.com/office/drawing/2014/main" id="{CD2A74D0-AD61-4A45-8564-E2186C1FF4CA}"/>
              </a:ext>
            </a:extLst>
          </p:cNvPr>
          <p:cNvPicPr>
            <a:picLocks noChangeAspect="1"/>
          </p:cNvPicPr>
          <p:nvPr/>
        </p:nvPicPr>
        <p:blipFill>
          <a:blip r:embed="rId3"/>
          <a:stretch>
            <a:fillRect/>
          </a:stretch>
        </p:blipFill>
        <p:spPr>
          <a:xfrm>
            <a:off x="125847" y="6259573"/>
            <a:ext cx="2237345" cy="457902"/>
          </a:xfrm>
          <a:prstGeom prst="rect">
            <a:avLst/>
          </a:prstGeom>
        </p:spPr>
      </p:pic>
    </p:spTree>
    <p:extLst>
      <p:ext uri="{BB962C8B-B14F-4D97-AF65-F5344CB8AC3E}">
        <p14:creationId xmlns:p14="http://schemas.microsoft.com/office/powerpoint/2010/main" val="778978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3">
            <a:extLst>
              <a:ext uri="{FF2B5EF4-FFF2-40B4-BE49-F238E27FC236}">
                <a16:creationId xmlns:a16="http://schemas.microsoft.com/office/drawing/2014/main" id="{6B2CA088-ED81-C645-BF95-10F796DB84BB}"/>
              </a:ext>
            </a:extLst>
          </p:cNvPr>
          <p:cNvSpPr>
            <a:spLocks noGrp="1"/>
          </p:cNvSpPr>
          <p:nvPr>
            <p:ph type="sldNum" sz="quarter" idx="10"/>
          </p:nvPr>
        </p:nvSpPr>
        <p:spPr>
          <a:xfrm>
            <a:off x="4490254" y="6589296"/>
            <a:ext cx="661737"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BA47B0E-B815-BC40-854A-219DC547D0B7}" type="slidenum">
              <a:rPr lang="en-US" altLang="en-US" sz="1000" smtClean="0">
                <a:solidFill>
                  <a:schemeClr val="bg1"/>
                </a:solidFill>
              </a:rPr>
              <a:pPr>
                <a:spcBef>
                  <a:spcPct val="0"/>
                </a:spcBef>
                <a:buFontTx/>
                <a:buNone/>
              </a:pPr>
              <a:t>45</a:t>
            </a:fld>
            <a:endParaRPr lang="en-US" altLang="en-US" sz="1000" dirty="0">
              <a:solidFill>
                <a:schemeClr val="bg1"/>
              </a:solidFill>
            </a:endParaRPr>
          </a:p>
        </p:txBody>
      </p:sp>
      <p:sp>
        <p:nvSpPr>
          <p:cNvPr id="157699" name="Rectangle 2">
            <a:extLst>
              <a:ext uri="{FF2B5EF4-FFF2-40B4-BE49-F238E27FC236}">
                <a16:creationId xmlns:a16="http://schemas.microsoft.com/office/drawing/2014/main" id="{5E7629E7-343B-0249-85B2-6C83B79CB42B}"/>
              </a:ext>
            </a:extLst>
          </p:cNvPr>
          <p:cNvSpPr>
            <a:spLocks noGrp="1" noChangeArrowheads="1"/>
          </p:cNvSpPr>
          <p:nvPr>
            <p:ph type="title"/>
          </p:nvPr>
        </p:nvSpPr>
        <p:spPr>
          <a:xfrm>
            <a:off x="163618" y="533400"/>
            <a:ext cx="8653272" cy="838200"/>
          </a:xfrm>
        </p:spPr>
        <p:txBody>
          <a:bodyPr/>
          <a:lstStyle/>
          <a:p>
            <a:pPr eaLnBrk="1" hangingPunct="1"/>
            <a:r>
              <a:rPr lang="en-US" altLang="en-US" dirty="0"/>
              <a:t>Plan Integration of </a:t>
            </a:r>
            <a:br>
              <a:rPr lang="en-US" altLang="en-US" dirty="0"/>
            </a:br>
            <a:r>
              <a:rPr lang="en-US" b="1" dirty="0">
                <a:ln w="12700">
                  <a:solidFill>
                    <a:schemeClr val="tx1"/>
                  </a:solidFill>
                  <a:prstDash val="solid"/>
                </a:ln>
                <a:solidFill>
                  <a:srgbClr val="971B2F"/>
                </a:solidFill>
                <a:effectLst>
                  <a:outerShdw dist="50800" dir="2640000" algn="ctr" rotWithShape="0">
                    <a:schemeClr val="tx1">
                      <a:alpha val="65000"/>
                    </a:schemeClr>
                  </a:outerShdw>
                </a:effectLst>
              </a:rPr>
              <a:t>Cross-Curricular Argumentation</a:t>
            </a:r>
            <a:r>
              <a:rPr lang="en-US" altLang="en-US" dirty="0">
                <a:ln>
                  <a:solidFill>
                    <a:schemeClr val="tx1"/>
                  </a:solidFill>
                </a:ln>
                <a:solidFill>
                  <a:srgbClr val="971B2F"/>
                </a:solidFill>
                <a:effectLst>
                  <a:outerShdw dist="50800" dir="2640000" algn="ctr" rotWithShape="0">
                    <a:schemeClr val="tx1">
                      <a:alpha val="65000"/>
                    </a:schemeClr>
                  </a:outerShdw>
                </a:effectLst>
              </a:rPr>
              <a:t> </a:t>
            </a:r>
          </a:p>
        </p:txBody>
      </p:sp>
      <p:sp>
        <p:nvSpPr>
          <p:cNvPr id="157700" name="Rectangle 3">
            <a:extLst>
              <a:ext uri="{FF2B5EF4-FFF2-40B4-BE49-F238E27FC236}">
                <a16:creationId xmlns:a16="http://schemas.microsoft.com/office/drawing/2014/main" id="{2F26D364-758D-3B46-8030-5F90C149D6D3}"/>
              </a:ext>
            </a:extLst>
          </p:cNvPr>
          <p:cNvSpPr>
            <a:spLocks noGrp="1" noChangeArrowheads="1"/>
          </p:cNvSpPr>
          <p:nvPr>
            <p:ph type="body" idx="1"/>
          </p:nvPr>
        </p:nvSpPr>
        <p:spPr>
          <a:xfrm>
            <a:off x="783770" y="1447800"/>
            <a:ext cx="7674429" cy="4430486"/>
          </a:xfrm>
        </p:spPr>
        <p:txBody>
          <a:bodyPr/>
          <a:lstStyle/>
          <a:p>
            <a:pPr eaLnBrk="1" hangingPunct="1">
              <a:spcBef>
                <a:spcPct val="40000"/>
              </a:spcBef>
            </a:pPr>
            <a:r>
              <a:rPr lang="en-US" altLang="en-US" sz="2800" dirty="0"/>
              <a:t>including on a Course, Unit, or Lesson Organizer.</a:t>
            </a:r>
          </a:p>
          <a:p>
            <a:pPr eaLnBrk="1" hangingPunct="1">
              <a:spcBef>
                <a:spcPct val="40000"/>
              </a:spcBef>
            </a:pPr>
            <a:r>
              <a:rPr lang="en-US" altLang="en-US" sz="2800" dirty="0"/>
              <a:t>by referring to recall or fact-gathering strategies</a:t>
            </a:r>
          </a:p>
          <a:p>
            <a:pPr eaLnBrk="1" hangingPunct="1">
              <a:spcBef>
                <a:spcPct val="40000"/>
              </a:spcBef>
            </a:pPr>
            <a:r>
              <a:rPr lang="en-US" altLang="en-US" sz="2800" dirty="0"/>
              <a:t>by reinforcing use of common components such as Key Terms and definitions across the routines</a:t>
            </a:r>
          </a:p>
          <a:p>
            <a:pPr eaLnBrk="1" hangingPunct="1">
              <a:spcBef>
                <a:spcPct val="40000"/>
              </a:spcBef>
            </a:pPr>
            <a:r>
              <a:rPr lang="en-US" altLang="en-US" sz="2800" dirty="0"/>
              <a:t>emphasizing patterns of thinking </a:t>
            </a:r>
            <a:r>
              <a:rPr lang="en-US" altLang="en-US" sz="2800" i="1" dirty="0"/>
              <a:t>across and within </a:t>
            </a:r>
            <a:r>
              <a:rPr lang="en-US" altLang="en-US" sz="2800" dirty="0"/>
              <a:t>routines</a:t>
            </a:r>
          </a:p>
        </p:txBody>
      </p:sp>
      <p:pic>
        <p:nvPicPr>
          <p:cNvPr id="6" name="Picture 5">
            <a:extLst>
              <a:ext uri="{FF2B5EF4-FFF2-40B4-BE49-F238E27FC236}">
                <a16:creationId xmlns:a16="http://schemas.microsoft.com/office/drawing/2014/main" id="{14EED610-F4D1-9F4A-9802-E3CCC782B14C}"/>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3">
            <a:extLst>
              <a:ext uri="{FF2B5EF4-FFF2-40B4-BE49-F238E27FC236}">
                <a16:creationId xmlns:a16="http://schemas.microsoft.com/office/drawing/2014/main" id="{66D147D3-6D5E-3744-A200-65B7E36E0392}"/>
              </a:ext>
            </a:extLst>
          </p:cNvPr>
          <p:cNvSpPr>
            <a:spLocks noGrp="1"/>
          </p:cNvSpPr>
          <p:nvPr>
            <p:ph type="sldNum" sz="quarter" idx="10"/>
          </p:nvPr>
        </p:nvSpPr>
        <p:spPr>
          <a:xfrm>
            <a:off x="4387931" y="659130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4E54C90-49C7-1C45-AF0B-EE5362BB47C6}" type="slidenum">
              <a:rPr lang="en-US" altLang="en-US" sz="1000" smtClean="0">
                <a:solidFill>
                  <a:schemeClr val="bg1"/>
                </a:solidFill>
              </a:rPr>
              <a:pPr>
                <a:spcBef>
                  <a:spcPct val="0"/>
                </a:spcBef>
                <a:buFontTx/>
                <a:buNone/>
              </a:pPr>
              <a:t>46</a:t>
            </a:fld>
            <a:endParaRPr lang="en-US" altLang="en-US" sz="1000" dirty="0">
              <a:solidFill>
                <a:schemeClr val="bg1"/>
              </a:solidFill>
            </a:endParaRPr>
          </a:p>
        </p:txBody>
      </p:sp>
      <p:sp>
        <p:nvSpPr>
          <p:cNvPr id="178179" name="Rectangle 2">
            <a:extLst>
              <a:ext uri="{FF2B5EF4-FFF2-40B4-BE49-F238E27FC236}">
                <a16:creationId xmlns:a16="http://schemas.microsoft.com/office/drawing/2014/main" id="{C00A3730-582C-F544-92CB-AB704F22EA22}"/>
              </a:ext>
            </a:extLst>
          </p:cNvPr>
          <p:cNvSpPr>
            <a:spLocks noGrp="1" noChangeArrowheads="1"/>
          </p:cNvSpPr>
          <p:nvPr>
            <p:ph type="title"/>
          </p:nvPr>
        </p:nvSpPr>
        <p:spPr/>
        <p:txBody>
          <a:bodyPr/>
          <a:lstStyle/>
          <a:p>
            <a:pPr eaLnBrk="1" hangingPunct="1"/>
            <a:r>
              <a:rPr lang="en-US" altLang="en-US" sz="3600" dirty="0"/>
              <a:t>Emphasize thinking and reasoning across content areas</a:t>
            </a:r>
          </a:p>
        </p:txBody>
      </p:sp>
      <p:sp>
        <p:nvSpPr>
          <p:cNvPr id="178180" name="Rectangle 3">
            <a:extLst>
              <a:ext uri="{FF2B5EF4-FFF2-40B4-BE49-F238E27FC236}">
                <a16:creationId xmlns:a16="http://schemas.microsoft.com/office/drawing/2014/main" id="{3550980D-3691-514F-B2E5-2856B68BE7A1}"/>
              </a:ext>
            </a:extLst>
          </p:cNvPr>
          <p:cNvSpPr>
            <a:spLocks noGrp="1" noChangeArrowheads="1"/>
          </p:cNvSpPr>
          <p:nvPr>
            <p:ph type="body" idx="1"/>
          </p:nvPr>
        </p:nvSpPr>
        <p:spPr>
          <a:xfrm>
            <a:off x="985651" y="1524000"/>
            <a:ext cx="6804561" cy="4033652"/>
          </a:xfrm>
        </p:spPr>
        <p:txBody>
          <a:bodyPr/>
          <a:lstStyle/>
          <a:p>
            <a:pPr marL="0" indent="0" eaLnBrk="1" hangingPunct="1">
              <a:buNone/>
            </a:pPr>
            <a:r>
              <a:rPr lang="en-US" altLang="en-US" sz="4000" dirty="0">
                <a:solidFill>
                  <a:srgbClr val="000000"/>
                </a:solidFill>
              </a:rPr>
              <a:t>analysis, comparison, discrimination, points of view, causation, problem solving, evaluation, generalization, explan</a:t>
            </a:r>
            <a:r>
              <a:rPr lang="en-US" altLang="en-US" sz="4000" dirty="0"/>
              <a:t>ation, judgment, decision-making, synthesis</a:t>
            </a:r>
          </a:p>
        </p:txBody>
      </p:sp>
      <p:pic>
        <p:nvPicPr>
          <p:cNvPr id="6" name="Picture 5">
            <a:extLst>
              <a:ext uri="{FF2B5EF4-FFF2-40B4-BE49-F238E27FC236}">
                <a16:creationId xmlns:a16="http://schemas.microsoft.com/office/drawing/2014/main" id="{3BAED924-16AE-F54D-9C31-CA7E19C0EC47}"/>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572000" y="6599780"/>
            <a:ext cx="553453"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47</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1211828" y="530506"/>
            <a:ext cx="7772400" cy="544185"/>
          </a:xfrm>
        </p:spPr>
        <p:txBody>
          <a:bodyPr/>
          <a:lstStyle/>
          <a:p>
            <a:pPr eaLnBrk="1" hangingPunct="1"/>
            <a:br>
              <a:rPr lang="en-US" sz="1400" b="1" dirty="0"/>
            </a:br>
            <a:br>
              <a:rPr lang="en-US" sz="1400" b="1" dirty="0"/>
            </a:b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423207" y="1010437"/>
            <a:ext cx="8297586" cy="5029201"/>
          </a:xfrm>
        </p:spPr>
        <p:txBody>
          <a:bodyPr/>
          <a:lstStyle/>
          <a:p>
            <a:pPr marL="0" indent="0">
              <a:buNone/>
            </a:pPr>
            <a:r>
              <a:rPr lang="en-US" sz="1400" b="1" dirty="0"/>
              <a:t>  </a:t>
            </a:r>
            <a:endParaRPr lang="en-US" sz="1800" b="1" dirty="0"/>
          </a:p>
          <a:p>
            <a:r>
              <a:rPr lang="en-US" sz="2400" b="1" dirty="0"/>
              <a:t>Evaluate knowledge of the CLAIMS Strategy</a:t>
            </a:r>
          </a:p>
          <a:p>
            <a:r>
              <a:rPr lang="en-US" sz="2200" dirty="0"/>
              <a:t>Ask students to write the steps of the strategy from memory.</a:t>
            </a:r>
            <a:endParaRPr lang="en-US" sz="2200" b="1" dirty="0"/>
          </a:p>
          <a:p>
            <a:r>
              <a:rPr lang="en-US" sz="2200" dirty="0"/>
              <a:t>Assign Cross-Curricular Argumentation Checklist as self-check</a:t>
            </a:r>
          </a:p>
          <a:p>
            <a:r>
              <a:rPr lang="en-US" sz="2200" dirty="0"/>
              <a:t> </a:t>
            </a:r>
          </a:p>
          <a:p>
            <a:r>
              <a:rPr lang="en-US" sz="2400" b="1" dirty="0"/>
              <a:t>Use scaffolded assessments </a:t>
            </a:r>
          </a:p>
          <a:p>
            <a:r>
              <a:rPr lang="en-US" sz="2200" dirty="0"/>
              <a:t>Argumentation Stem Prompts </a:t>
            </a:r>
          </a:p>
          <a:p>
            <a:r>
              <a:rPr lang="en-US" sz="2200" dirty="0"/>
              <a:t>Short Answer Test</a:t>
            </a:r>
            <a:endParaRPr lang="en-US" sz="2200" b="1" dirty="0"/>
          </a:p>
          <a:p>
            <a:r>
              <a:rPr lang="en-US" sz="2400" dirty="0"/>
              <a:t> </a:t>
            </a:r>
            <a:endParaRPr lang="en-US" sz="2400" b="1" dirty="0"/>
          </a:p>
          <a:p>
            <a:r>
              <a:rPr lang="en-US" sz="2400" b="1" dirty="0"/>
              <a:t>Evaluate use of the CCAR Guide to write an essay</a:t>
            </a:r>
          </a:p>
          <a:p>
            <a:r>
              <a:rPr lang="en-US" sz="2200" dirty="0"/>
              <a:t>Steps in writing the essay</a:t>
            </a:r>
          </a:p>
          <a:p>
            <a:r>
              <a:rPr lang="en-US" sz="2200" dirty="0"/>
              <a:t>Sample essay</a:t>
            </a:r>
          </a:p>
          <a:p>
            <a:endParaRPr lang="en-US" sz="1800" b="1" dirty="0"/>
          </a:p>
        </p:txBody>
      </p:sp>
      <p:sp>
        <p:nvSpPr>
          <p:cNvPr id="2" name="Rectangle 1">
            <a:extLst>
              <a:ext uri="{FF2B5EF4-FFF2-40B4-BE49-F238E27FC236}">
                <a16:creationId xmlns:a16="http://schemas.microsoft.com/office/drawing/2014/main" id="{A5C7C44F-F6CB-2A44-9E07-471C3D957ADF}"/>
              </a:ext>
            </a:extLst>
          </p:cNvPr>
          <p:cNvSpPr/>
          <p:nvPr/>
        </p:nvSpPr>
        <p:spPr>
          <a:xfrm>
            <a:off x="182937" y="450295"/>
            <a:ext cx="9352949" cy="584775"/>
          </a:xfrm>
          <a:prstGeom prst="rect">
            <a:avLst/>
          </a:prstGeom>
        </p:spPr>
        <p:txBody>
          <a:bodyPr wrap="square">
            <a:spAutoFit/>
          </a:bodyPr>
          <a:lstStyle/>
          <a:p>
            <a:r>
              <a:rPr lang="en-US" sz="3200" b="1" dirty="0">
                <a:solidFill>
                  <a:srgbClr val="0051BA"/>
                </a:solidFill>
                <a:latin typeface="+mj-lt"/>
              </a:rPr>
              <a:t>Chapter 4: Evaluating Student Learning p.18</a:t>
            </a:r>
          </a:p>
        </p:txBody>
      </p:sp>
      <p:pic>
        <p:nvPicPr>
          <p:cNvPr id="7" name="Picture 6">
            <a:extLst>
              <a:ext uri="{FF2B5EF4-FFF2-40B4-BE49-F238E27FC236}">
                <a16:creationId xmlns:a16="http://schemas.microsoft.com/office/drawing/2014/main" id="{8CF448D6-6038-374D-9FD5-64D49944AB32}"/>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097442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59820" y="651551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pPr>
                <a:spcBef>
                  <a:spcPct val="0"/>
                </a:spcBef>
                <a:buFontTx/>
                <a:buNone/>
              </a:pPr>
              <a:t>48</a:t>
            </a:fld>
            <a:endParaRPr lang="en-US" altLang="en-US" sz="1000" dirty="0"/>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pic>
        <p:nvPicPr>
          <p:cNvPr id="7" name="Picture 6">
            <a:extLst>
              <a:ext uri="{FF2B5EF4-FFF2-40B4-BE49-F238E27FC236}">
                <a16:creationId xmlns:a16="http://schemas.microsoft.com/office/drawing/2014/main" id="{CD2A74D0-AD61-4A45-8564-E2186C1FF4CA}"/>
              </a:ext>
            </a:extLst>
          </p:cNvPr>
          <p:cNvPicPr>
            <a:picLocks noChangeAspect="1"/>
          </p:cNvPicPr>
          <p:nvPr/>
        </p:nvPicPr>
        <p:blipFill>
          <a:blip r:embed="rId3"/>
          <a:stretch>
            <a:fillRect/>
          </a:stretch>
        </p:blipFill>
        <p:spPr>
          <a:xfrm>
            <a:off x="125847" y="6259573"/>
            <a:ext cx="2237345" cy="457902"/>
          </a:xfrm>
          <a:prstGeom prst="rect">
            <a:avLst/>
          </a:prstGeom>
        </p:spPr>
      </p:pic>
      <p:sp>
        <p:nvSpPr>
          <p:cNvPr id="8" name="TextBox 7">
            <a:extLst>
              <a:ext uri="{FF2B5EF4-FFF2-40B4-BE49-F238E27FC236}">
                <a16:creationId xmlns:a16="http://schemas.microsoft.com/office/drawing/2014/main" id="{33B9BB0F-E000-4641-B9D0-87676489F560}"/>
              </a:ext>
            </a:extLst>
          </p:cNvPr>
          <p:cNvSpPr txBox="1"/>
          <p:nvPr/>
        </p:nvSpPr>
        <p:spPr>
          <a:xfrm>
            <a:off x="373600" y="161834"/>
            <a:ext cx="8644553" cy="6678751"/>
          </a:xfrm>
          <a:prstGeom prst="rect">
            <a:avLst/>
          </a:prstGeom>
          <a:noFill/>
        </p:spPr>
        <p:txBody>
          <a:bodyPr wrap="square" rtlCol="0">
            <a:spAutoFit/>
          </a:bodyPr>
          <a:lstStyle/>
          <a:p>
            <a:endParaRPr lang="en-US" sz="2800" dirty="0"/>
          </a:p>
          <a:p>
            <a:r>
              <a:rPr lang="en-US" sz="3600" b="1" dirty="0"/>
              <a:t>Appendix D –Supports for Chapter  4 </a:t>
            </a:r>
          </a:p>
          <a:p>
            <a:r>
              <a:rPr lang="en-US" sz="2800" b="1" dirty="0"/>
              <a:t> </a:t>
            </a:r>
            <a:endParaRPr lang="en-US" sz="2800" dirty="0"/>
          </a:p>
          <a:p>
            <a:r>
              <a:rPr lang="en-US" sz="4400" dirty="0"/>
              <a:t>Checklist – p. 49</a:t>
            </a:r>
          </a:p>
          <a:p>
            <a:endParaRPr lang="en-US" sz="4400" dirty="0"/>
          </a:p>
          <a:p>
            <a:r>
              <a:rPr lang="en-US" sz="4400" dirty="0"/>
              <a:t>Test with Stem Prompts - p.50</a:t>
            </a:r>
          </a:p>
          <a:p>
            <a:r>
              <a:rPr lang="en-US" sz="4400" dirty="0"/>
              <a:t>Test with questions only – p. 51</a:t>
            </a:r>
          </a:p>
          <a:p>
            <a:endParaRPr lang="en-US" sz="4400" dirty="0"/>
          </a:p>
          <a:p>
            <a:r>
              <a:rPr lang="en-US" sz="4400" dirty="0"/>
              <a:t>Essay Outline - p. 52</a:t>
            </a:r>
          </a:p>
          <a:p>
            <a:r>
              <a:rPr lang="en-US" sz="4400" dirty="0"/>
              <a:t>Essay Sample - p. 53</a:t>
            </a:r>
          </a:p>
          <a:p>
            <a:r>
              <a:rPr lang="en-US" sz="2800" dirty="0"/>
              <a:t>  </a:t>
            </a:r>
          </a:p>
        </p:txBody>
      </p:sp>
    </p:spTree>
    <p:extLst>
      <p:ext uri="{BB962C8B-B14F-4D97-AF65-F5344CB8AC3E}">
        <p14:creationId xmlns:p14="http://schemas.microsoft.com/office/powerpoint/2010/main" val="1427930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503009" y="6591300"/>
            <a:ext cx="806116"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49</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1528080" y="621320"/>
            <a:ext cx="7772400" cy="544185"/>
          </a:xfrm>
        </p:spPr>
        <p:txBody>
          <a:bodyPr/>
          <a:lstStyle/>
          <a:p>
            <a:pPr eaLnBrk="1" hangingPunct="1"/>
            <a:br>
              <a:rPr lang="en-US" dirty="0"/>
            </a:br>
            <a:br>
              <a:rPr lang="en-US" b="1" dirty="0"/>
            </a:b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582824" y="1351551"/>
            <a:ext cx="8297586" cy="5029201"/>
          </a:xfrm>
        </p:spPr>
        <p:txBody>
          <a:bodyPr/>
          <a:lstStyle/>
          <a:p>
            <a:r>
              <a:rPr lang="en-US" sz="2200" b="1" dirty="0"/>
              <a:t>Introduce content-area and domain-specific vocabulary</a:t>
            </a:r>
          </a:p>
          <a:p>
            <a:r>
              <a:rPr lang="en-US" sz="1800" dirty="0"/>
              <a:t>For science classes, </a:t>
            </a:r>
            <a:r>
              <a:rPr lang="en-US" sz="1800" i="1" dirty="0"/>
              <a:t>controlled studies, reliability</a:t>
            </a:r>
            <a:r>
              <a:rPr lang="en-US" sz="1800" dirty="0"/>
              <a:t> or </a:t>
            </a:r>
            <a:r>
              <a:rPr lang="en-US" sz="1800" i="1" dirty="0"/>
              <a:t>validity</a:t>
            </a:r>
            <a:r>
              <a:rPr lang="en-US" sz="1800" dirty="0"/>
              <a:t>.</a:t>
            </a:r>
          </a:p>
          <a:p>
            <a:r>
              <a:rPr lang="en-US" sz="1800" dirty="0"/>
              <a:t>For social studies classes</a:t>
            </a:r>
            <a:r>
              <a:rPr lang="en-US" sz="1800" i="1" dirty="0"/>
              <a:t> </a:t>
            </a:r>
            <a:r>
              <a:rPr lang="en-US" sz="1800" dirty="0"/>
              <a:t> </a:t>
            </a:r>
            <a:r>
              <a:rPr lang="en-US" sz="1800" i="1" dirty="0"/>
              <a:t>legislation, rulings</a:t>
            </a:r>
            <a:r>
              <a:rPr lang="en-US" sz="1800" dirty="0"/>
              <a:t>, </a:t>
            </a:r>
            <a:r>
              <a:rPr lang="en-US" sz="1800" i="1" dirty="0"/>
              <a:t>primary sources,</a:t>
            </a:r>
            <a:r>
              <a:rPr lang="en-US" sz="1800" dirty="0"/>
              <a:t> </a:t>
            </a:r>
            <a:r>
              <a:rPr lang="en-US" sz="1800" i="1" dirty="0"/>
              <a:t>founding documents</a:t>
            </a:r>
            <a:r>
              <a:rPr lang="en-US" sz="1800" dirty="0"/>
              <a:t>. </a:t>
            </a:r>
          </a:p>
          <a:p>
            <a:r>
              <a:rPr lang="en-US" sz="1800" dirty="0"/>
              <a:t>For literature in English Language Arts classes, </a:t>
            </a:r>
            <a:r>
              <a:rPr lang="en-US" sz="1800" i="1" dirty="0"/>
              <a:t>character, plot, setting, conflict, resolution, theme</a:t>
            </a:r>
            <a:r>
              <a:rPr lang="en-US" sz="1800" dirty="0"/>
              <a:t>,</a:t>
            </a:r>
            <a:r>
              <a:rPr lang="en-US" sz="1800" i="1" dirty="0"/>
              <a:t> symbols</a:t>
            </a:r>
            <a:r>
              <a:rPr lang="en-US" sz="1800" dirty="0"/>
              <a:t> and</a:t>
            </a:r>
            <a:r>
              <a:rPr lang="en-US" sz="1800" i="1" dirty="0"/>
              <a:t> metaphors </a:t>
            </a:r>
          </a:p>
          <a:p>
            <a:r>
              <a:rPr lang="en-US" sz="1800" dirty="0"/>
              <a:t>For mathematics, </a:t>
            </a:r>
            <a:r>
              <a:rPr lang="en-US" sz="1800" i="1" dirty="0"/>
              <a:t>equations, tables, charts, diagrams, graphs, words, symbol</a:t>
            </a:r>
            <a:r>
              <a:rPr lang="en-US" sz="1600" dirty="0"/>
              <a:t> </a:t>
            </a:r>
            <a:endParaRPr lang="en-US" sz="1600" b="1" dirty="0"/>
          </a:p>
          <a:p>
            <a:r>
              <a:rPr lang="en-US" sz="2200" b="1" dirty="0"/>
              <a:t>Use Guides to prepare for a debate</a:t>
            </a:r>
          </a:p>
          <a:p>
            <a:r>
              <a:rPr lang="en-US" sz="1800" dirty="0"/>
              <a:t>a debate, a claim, position, opinion, or statement</a:t>
            </a:r>
          </a:p>
          <a:p>
            <a:r>
              <a:rPr lang="en-US" sz="1800" dirty="0"/>
              <a:t>reasoning or type of logical thinking</a:t>
            </a:r>
          </a:p>
          <a:p>
            <a:r>
              <a:rPr lang="en-US" sz="1800" dirty="0"/>
              <a:t>conclusion </a:t>
            </a:r>
            <a:endParaRPr lang="en-US" sz="1600" b="1" dirty="0"/>
          </a:p>
          <a:p>
            <a:r>
              <a:rPr lang="en-US" sz="2200" b="1" dirty="0"/>
              <a:t>Introduce types of faulty reasoning</a:t>
            </a:r>
          </a:p>
          <a:p>
            <a:r>
              <a:rPr lang="en-US" sz="1800" i="1" dirty="0"/>
              <a:t>red herrings </a:t>
            </a:r>
            <a:r>
              <a:rPr lang="en-US" sz="1800" dirty="0"/>
              <a:t>and more  </a:t>
            </a:r>
            <a:endParaRPr lang="en-US" sz="1800" b="1" dirty="0"/>
          </a:p>
          <a:p>
            <a:pPr marL="0" indent="0">
              <a:buNone/>
            </a:pPr>
            <a:endParaRPr lang="en-US" altLang="en-US" sz="1000" dirty="0"/>
          </a:p>
        </p:txBody>
      </p:sp>
      <p:sp>
        <p:nvSpPr>
          <p:cNvPr id="2" name="TextBox 1">
            <a:extLst>
              <a:ext uri="{FF2B5EF4-FFF2-40B4-BE49-F238E27FC236}">
                <a16:creationId xmlns:a16="http://schemas.microsoft.com/office/drawing/2014/main" id="{F86871CE-E98C-E946-B121-21E6A20CCB05}"/>
              </a:ext>
            </a:extLst>
          </p:cNvPr>
          <p:cNvSpPr txBox="1"/>
          <p:nvPr/>
        </p:nvSpPr>
        <p:spPr>
          <a:xfrm>
            <a:off x="12036" y="579022"/>
            <a:ext cx="9063700" cy="646331"/>
          </a:xfrm>
          <a:prstGeom prst="rect">
            <a:avLst/>
          </a:prstGeom>
          <a:noFill/>
        </p:spPr>
        <p:txBody>
          <a:bodyPr wrap="none" rtlCol="0">
            <a:spAutoFit/>
          </a:bodyPr>
          <a:lstStyle/>
          <a:p>
            <a:r>
              <a:rPr lang="en-US" sz="3600" b="1" dirty="0">
                <a:solidFill>
                  <a:srgbClr val="0070C0"/>
                </a:solidFill>
              </a:rPr>
              <a:t>  </a:t>
            </a:r>
            <a:r>
              <a:rPr lang="en-US" sz="3200" b="1" dirty="0">
                <a:solidFill>
                  <a:srgbClr val="0051BA"/>
                </a:solidFill>
                <a:latin typeface="+mj-lt"/>
              </a:rPr>
              <a:t>Chapter 5: Extending Student Learning p. 19</a:t>
            </a:r>
            <a:endParaRPr lang="en-US" sz="3200" dirty="0">
              <a:solidFill>
                <a:srgbClr val="0051BA"/>
              </a:solidFill>
              <a:latin typeface="+mj-lt"/>
            </a:endParaRPr>
          </a:p>
        </p:txBody>
      </p:sp>
      <p:pic>
        <p:nvPicPr>
          <p:cNvPr id="7" name="Picture 6">
            <a:extLst>
              <a:ext uri="{FF2B5EF4-FFF2-40B4-BE49-F238E27FC236}">
                <a16:creationId xmlns:a16="http://schemas.microsoft.com/office/drawing/2014/main" id="{92A68C92-1F5D-4D42-946B-69ABD357031E}"/>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88794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6E2F8966-5D32-B74B-80DB-A11D2BEBE28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5</a:t>
            </a:fld>
            <a:endParaRPr lang="en-US" altLang="en-US" sz="1000" dirty="0">
              <a:solidFill>
                <a:schemeClr val="bg1"/>
              </a:solidFill>
            </a:endParaRPr>
          </a:p>
        </p:txBody>
      </p:sp>
      <p:sp>
        <p:nvSpPr>
          <p:cNvPr id="39939" name="Rectangle 4">
            <a:extLst>
              <a:ext uri="{FF2B5EF4-FFF2-40B4-BE49-F238E27FC236}">
                <a16:creationId xmlns:a16="http://schemas.microsoft.com/office/drawing/2014/main" id="{9DA1F06F-5A38-E340-8888-4121B9C91499}"/>
              </a:ext>
            </a:extLst>
          </p:cNvPr>
          <p:cNvSpPr>
            <a:spLocks noGrp="1" noChangeArrowheads="1"/>
          </p:cNvSpPr>
          <p:nvPr>
            <p:ph type="title"/>
          </p:nvPr>
        </p:nvSpPr>
        <p:spPr>
          <a:xfrm>
            <a:off x="531425" y="419100"/>
            <a:ext cx="7935686" cy="762000"/>
          </a:xfrm>
        </p:spPr>
        <p:txBody>
          <a:bodyPr/>
          <a:lstStyle/>
          <a:p>
            <a:pPr eaLnBrk="1" hangingPunct="1"/>
            <a:br>
              <a:rPr lang="en-US" altLang="en-US" sz="3800" dirty="0">
                <a:solidFill>
                  <a:srgbClr val="FF0000"/>
                </a:solidFill>
              </a:rPr>
            </a:br>
            <a:r>
              <a:rPr lang="en-US" sz="3800" b="1" dirty="0">
                <a:ln w="12700">
                  <a:solidFill>
                    <a:schemeClr val="tx1"/>
                  </a:solidFill>
                  <a:prstDash val="solid"/>
                </a:ln>
                <a:solidFill>
                  <a:srgbClr val="971B2F"/>
                </a:solidFill>
                <a:effectLst>
                  <a:outerShdw blurRad="50800" dist="38100" dir="2700000" algn="tl" rotWithShape="0">
                    <a:prstClr val="black">
                      <a:alpha val="65000"/>
                    </a:prstClr>
                  </a:outerShdw>
                </a:effectLst>
              </a:rPr>
              <a:t>Cross-Curricular Argumentation</a:t>
            </a:r>
            <a:endParaRPr lang="en-US" altLang="en-US" sz="3800" dirty="0">
              <a:ln w="12700">
                <a:solidFill>
                  <a:schemeClr val="tx1"/>
                </a:solidFill>
                <a:prstDash val="solid"/>
              </a:ln>
              <a:solidFill>
                <a:srgbClr val="971B2F"/>
              </a:solidFill>
              <a:effectLst>
                <a:outerShdw blurRad="50800" dist="38100" dir="2700000" algn="tl" rotWithShape="0">
                  <a:prstClr val="black">
                    <a:alpha val="65000"/>
                  </a:prstClr>
                </a:outerShdw>
              </a:effectLst>
            </a:endParaRPr>
          </a:p>
        </p:txBody>
      </p:sp>
      <p:sp>
        <p:nvSpPr>
          <p:cNvPr id="39940" name="Rectangle 5">
            <a:extLst>
              <a:ext uri="{FF2B5EF4-FFF2-40B4-BE49-F238E27FC236}">
                <a16:creationId xmlns:a16="http://schemas.microsoft.com/office/drawing/2014/main" id="{C77CDFC2-B7F3-E248-90FC-60D2EA479476}"/>
              </a:ext>
            </a:extLst>
          </p:cNvPr>
          <p:cNvSpPr>
            <a:spLocks noGrp="1" noChangeArrowheads="1"/>
          </p:cNvSpPr>
          <p:nvPr>
            <p:ph type="body" idx="1"/>
          </p:nvPr>
        </p:nvSpPr>
        <p:spPr>
          <a:xfrm>
            <a:off x="793955" y="1433716"/>
            <a:ext cx="7935686" cy="4445974"/>
          </a:xfrm>
        </p:spPr>
        <p:txBody>
          <a:bodyPr/>
          <a:lstStyle/>
          <a:p>
            <a:pPr marL="0" indent="0" algn="ctr" eaLnBrk="1" hangingPunct="1">
              <a:buNone/>
            </a:pPr>
            <a:r>
              <a:rPr lang="en-US" altLang="en-US" sz="2800" dirty="0"/>
              <a:t> The</a:t>
            </a:r>
          </a:p>
          <a:p>
            <a:pPr marL="0" indent="0" algn="ctr" eaLnBrk="1" hangingPunct="1">
              <a:buNone/>
            </a:pPr>
            <a:r>
              <a:rPr lang="en-US" sz="3800" b="1" dirty="0">
                <a:ln w="12700">
                  <a:solidFill>
                    <a:schemeClr val="tx1"/>
                  </a:solidFill>
                  <a:prstDash val="solid"/>
                </a:ln>
                <a:solidFill>
                  <a:srgbClr val="971B2F"/>
                </a:solidFill>
                <a:effectLst>
                  <a:outerShdw blurRad="50800" dist="38100" dir="2700000" algn="tl" rotWithShape="0">
                    <a:prstClr val="black">
                      <a:alpha val="65000"/>
                    </a:prstClr>
                  </a:outerShdw>
                </a:effectLst>
              </a:rPr>
              <a:t>Cross-Curricular Argumentation Routine (CCAR)</a:t>
            </a:r>
            <a:r>
              <a:rPr lang="en-US" altLang="en-US" sz="4000" dirty="0"/>
              <a:t> </a:t>
            </a:r>
            <a:r>
              <a:rPr lang="en-US" altLang="en-US" sz="3000" dirty="0"/>
              <a:t>is one of the</a:t>
            </a:r>
          </a:p>
          <a:p>
            <a:pPr marL="0" indent="0" algn="ctr" eaLnBrk="1" hangingPunct="1">
              <a:buNone/>
            </a:pPr>
            <a:endParaRPr lang="en-US" altLang="en-US" sz="2800" dirty="0"/>
          </a:p>
          <a:p>
            <a:pPr marL="0" indent="0" algn="ctr" eaLnBrk="1" hangingPunct="1">
              <a:buNone/>
            </a:pPr>
            <a:r>
              <a:rPr lang="en-US" sz="3200" b="1" dirty="0">
                <a:ln w="12700" cap="flat" cmpd="sng" algn="ctr">
                  <a:solidFill>
                    <a:srgbClr val="0051BA"/>
                  </a:solidFill>
                  <a:prstDash val="solid"/>
                  <a:round/>
                </a:ln>
                <a:solidFill>
                  <a:srgbClr val="73CBF2"/>
                </a:solidFill>
                <a:effectLst>
                  <a:outerShdw dist="38100" dir="2640000" algn="bl" rotWithShape="0">
                    <a:srgbClr val="0051BA">
                      <a:alpha val="80000"/>
                    </a:srgbClr>
                  </a:outerShdw>
                </a:effectLst>
                <a:latin typeface="Arial" panose="020B0604020202020204" pitchFamily="34" charset="0"/>
                <a:ea typeface="ＭＳ Ｐゴシック" panose="020B0600070205080204" pitchFamily="34" charset="-128"/>
              </a:rPr>
              <a:t>Higher Order Thinking and Reasoning</a:t>
            </a:r>
          </a:p>
          <a:p>
            <a:pPr marL="0" indent="0" algn="ctr" eaLnBrk="1" hangingPunct="1">
              <a:buNone/>
            </a:pPr>
            <a:r>
              <a:rPr lang="en-US" sz="3200" b="1" dirty="0">
                <a:ln w="12700" cap="flat" cmpd="sng" algn="ctr">
                  <a:solidFill>
                    <a:srgbClr val="0051BA"/>
                  </a:solidFill>
                  <a:prstDash val="solid"/>
                  <a:round/>
                </a:ln>
                <a:solidFill>
                  <a:srgbClr val="73CBF2"/>
                </a:solidFill>
                <a:effectLst>
                  <a:outerShdw dist="38100" dir="2640000" algn="bl" rotWithShape="0">
                    <a:srgbClr val="0051BA">
                      <a:alpha val="80000"/>
                    </a:srgbClr>
                  </a:outerShdw>
                </a:effectLst>
                <a:latin typeface="Arial" panose="020B0604020202020204" pitchFamily="34" charset="0"/>
                <a:ea typeface="ＭＳ Ｐゴシック" panose="020B0600070205080204" pitchFamily="34" charset="-128"/>
              </a:rPr>
              <a:t>Routines</a:t>
            </a:r>
          </a:p>
          <a:p>
            <a:pPr marL="0" indent="0" algn="ctr" eaLnBrk="1" hangingPunct="1">
              <a:buNone/>
            </a:pPr>
            <a:endParaRPr lang="en-US" altLang="en-US" dirty="0">
              <a:solidFill>
                <a:srgbClr val="000000"/>
              </a:solidFill>
            </a:endParaRPr>
          </a:p>
          <a:p>
            <a:pPr algn="ctr" eaLnBrk="1" hangingPunct="1">
              <a:buNone/>
            </a:pPr>
            <a:r>
              <a:rPr lang="en-US" altLang="en-US" sz="2400" dirty="0"/>
              <a:t>within the </a:t>
            </a:r>
            <a:r>
              <a:rPr lang="en-US" sz="2400" b="1" dirty="0">
                <a:ln w="12700">
                  <a:solidFill>
                    <a:srgbClr val="0051BA"/>
                  </a:solidFill>
                  <a:prstDash val="solid"/>
                </a:ln>
                <a:solidFill>
                  <a:srgbClr val="73CBF2"/>
                </a:solidFill>
                <a:effectLst>
                  <a:outerShdw dist="38100" dir="2640000" algn="bl" rotWithShape="0">
                    <a:srgbClr val="0051BA">
                      <a:alpha val="80000"/>
                    </a:srgbClr>
                  </a:outerShdw>
                </a:effectLst>
              </a:rPr>
              <a:t>Content Enhancement the Routines</a:t>
            </a:r>
            <a:r>
              <a:rPr lang="en-US" altLang="en-US" sz="2400" dirty="0"/>
              <a:t>.</a:t>
            </a:r>
          </a:p>
          <a:p>
            <a:pPr eaLnBrk="1" hangingPunct="1">
              <a:buFontTx/>
              <a:buNone/>
            </a:pPr>
            <a:endParaRPr lang="en-US" altLang="en-US" sz="1300" dirty="0">
              <a:solidFill>
                <a:srgbClr val="000000"/>
              </a:solidFill>
            </a:endParaRPr>
          </a:p>
        </p:txBody>
      </p:sp>
      <p:pic>
        <p:nvPicPr>
          <p:cNvPr id="6" name="Picture 5">
            <a:extLst>
              <a:ext uri="{FF2B5EF4-FFF2-40B4-BE49-F238E27FC236}">
                <a16:creationId xmlns:a16="http://schemas.microsoft.com/office/drawing/2014/main" id="{36D0F5B5-36C6-1947-942F-2490B88A1F4B}"/>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194328" y="6572398"/>
            <a:ext cx="56548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50</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1461173" y="533400"/>
            <a:ext cx="7772400" cy="544185"/>
          </a:xfrm>
        </p:spPr>
        <p:txBody>
          <a:bodyPr/>
          <a:lstStyle/>
          <a:p>
            <a:pPr eaLnBrk="1" hangingPunct="1"/>
            <a:br>
              <a:rPr lang="en-US" dirty="0"/>
            </a:br>
            <a:br>
              <a:rPr lang="en-US" b="1" dirty="0"/>
            </a:b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423207" y="1460615"/>
            <a:ext cx="8297586" cy="5029201"/>
          </a:xfrm>
        </p:spPr>
        <p:txBody>
          <a:bodyPr/>
          <a:lstStyle/>
          <a:p>
            <a:pPr marL="0" indent="0">
              <a:buNone/>
            </a:pPr>
            <a:endParaRPr lang="en-US" altLang="en-US" sz="1000" dirty="0"/>
          </a:p>
        </p:txBody>
      </p:sp>
      <p:sp>
        <p:nvSpPr>
          <p:cNvPr id="2" name="TextBox 1">
            <a:extLst>
              <a:ext uri="{FF2B5EF4-FFF2-40B4-BE49-F238E27FC236}">
                <a16:creationId xmlns:a16="http://schemas.microsoft.com/office/drawing/2014/main" id="{F86871CE-E98C-E946-B121-21E6A20CCB05}"/>
              </a:ext>
            </a:extLst>
          </p:cNvPr>
          <p:cNvSpPr txBox="1"/>
          <p:nvPr/>
        </p:nvSpPr>
        <p:spPr>
          <a:xfrm>
            <a:off x="616258" y="431254"/>
            <a:ext cx="8527742" cy="646331"/>
          </a:xfrm>
          <a:prstGeom prst="rect">
            <a:avLst/>
          </a:prstGeom>
          <a:noFill/>
        </p:spPr>
        <p:txBody>
          <a:bodyPr wrap="square" rtlCol="0">
            <a:spAutoFit/>
          </a:bodyPr>
          <a:lstStyle/>
          <a:p>
            <a:r>
              <a:rPr lang="en-US" b="1" dirty="0"/>
              <a:t>  </a:t>
            </a:r>
            <a:r>
              <a:rPr lang="en-US" sz="3600" b="1" dirty="0"/>
              <a:t>Appendix A – Blank Guides- p. 20-22 </a:t>
            </a:r>
            <a:endParaRPr lang="en-US" sz="3600" dirty="0"/>
          </a:p>
        </p:txBody>
      </p:sp>
      <p:sp>
        <p:nvSpPr>
          <p:cNvPr id="3" name="Rectangle 2">
            <a:extLst>
              <a:ext uri="{FF2B5EF4-FFF2-40B4-BE49-F238E27FC236}">
                <a16:creationId xmlns:a16="http://schemas.microsoft.com/office/drawing/2014/main" id="{28B13860-A2D5-0D4B-9C79-AD82303681C5}"/>
              </a:ext>
            </a:extLst>
          </p:cNvPr>
          <p:cNvSpPr/>
          <p:nvPr/>
        </p:nvSpPr>
        <p:spPr>
          <a:xfrm>
            <a:off x="705831" y="2459855"/>
            <a:ext cx="6976997" cy="3416320"/>
          </a:xfrm>
          <a:prstGeom prst="rect">
            <a:avLst/>
          </a:prstGeom>
        </p:spPr>
        <p:txBody>
          <a:bodyPr wrap="square">
            <a:spAutoFit/>
          </a:bodyPr>
          <a:lstStyle/>
          <a:p>
            <a:r>
              <a:rPr lang="en-US" sz="3600" b="1" dirty="0">
                <a:solidFill>
                  <a:srgbClr val="0051BA"/>
                </a:solidFill>
              </a:rPr>
              <a:t>Cross-Curricular Argumentation Guide A</a:t>
            </a:r>
          </a:p>
          <a:p>
            <a:pPr marL="342900" indent="-342900">
              <a:buAutoNum type="arabicPeriod"/>
            </a:pPr>
            <a:endParaRPr lang="en-US" sz="3600" dirty="0"/>
          </a:p>
          <a:p>
            <a:r>
              <a:rPr lang="en-US" sz="3600" b="1" dirty="0">
                <a:solidFill>
                  <a:srgbClr val="0051BA"/>
                </a:solidFill>
              </a:rPr>
              <a:t>Cross-Curricular Argumentation Guide B</a:t>
            </a:r>
          </a:p>
          <a:p>
            <a:endParaRPr lang="en-US" sz="3600" i="1" dirty="0"/>
          </a:p>
        </p:txBody>
      </p:sp>
      <p:pic>
        <p:nvPicPr>
          <p:cNvPr id="8" name="Picture 7">
            <a:extLst>
              <a:ext uri="{FF2B5EF4-FFF2-40B4-BE49-F238E27FC236}">
                <a16:creationId xmlns:a16="http://schemas.microsoft.com/office/drawing/2014/main" id="{26212E93-8DCB-A441-9800-642204BDDD18}"/>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05898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194328" y="6572398"/>
            <a:ext cx="56548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51</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1191496" y="-1065500"/>
            <a:ext cx="7772400" cy="544185"/>
          </a:xfrm>
        </p:spPr>
        <p:txBody>
          <a:bodyPr/>
          <a:lstStyle/>
          <a:p>
            <a:pPr eaLnBrk="1" hangingPunct="1"/>
            <a:br>
              <a:rPr lang="en-US" dirty="0"/>
            </a:br>
            <a:br>
              <a:rPr lang="en-US" b="1" dirty="0"/>
            </a:b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423207" y="2077037"/>
            <a:ext cx="8297586" cy="5029201"/>
          </a:xfrm>
        </p:spPr>
        <p:txBody>
          <a:bodyPr/>
          <a:lstStyle/>
          <a:p>
            <a:br>
              <a:rPr lang="en-US" sz="1000" b="1" dirty="0"/>
            </a:br>
            <a:endParaRPr lang="en-US" altLang="en-US" sz="1000" dirty="0"/>
          </a:p>
        </p:txBody>
      </p:sp>
      <p:sp>
        <p:nvSpPr>
          <p:cNvPr id="2" name="TextBox 1">
            <a:extLst>
              <a:ext uri="{FF2B5EF4-FFF2-40B4-BE49-F238E27FC236}">
                <a16:creationId xmlns:a16="http://schemas.microsoft.com/office/drawing/2014/main" id="{F86871CE-E98C-E946-B121-21E6A20CCB05}"/>
              </a:ext>
            </a:extLst>
          </p:cNvPr>
          <p:cNvSpPr txBox="1"/>
          <p:nvPr/>
        </p:nvSpPr>
        <p:spPr>
          <a:xfrm>
            <a:off x="2209815" y="285602"/>
            <a:ext cx="5904180" cy="646331"/>
          </a:xfrm>
          <a:prstGeom prst="rect">
            <a:avLst/>
          </a:prstGeom>
          <a:noFill/>
        </p:spPr>
        <p:txBody>
          <a:bodyPr wrap="none" rtlCol="0">
            <a:spAutoFit/>
          </a:bodyPr>
          <a:lstStyle/>
          <a:p>
            <a:r>
              <a:rPr lang="en-US" b="1" dirty="0"/>
              <a:t>  </a:t>
            </a:r>
            <a:r>
              <a:rPr lang="en-US" sz="3600" b="1" dirty="0"/>
              <a:t>Appendix B Examples p. 23 </a:t>
            </a:r>
            <a:endParaRPr lang="en-US" sz="3600" dirty="0"/>
          </a:p>
        </p:txBody>
      </p:sp>
      <p:sp>
        <p:nvSpPr>
          <p:cNvPr id="3" name="Rectangle 2">
            <a:extLst>
              <a:ext uri="{FF2B5EF4-FFF2-40B4-BE49-F238E27FC236}">
                <a16:creationId xmlns:a16="http://schemas.microsoft.com/office/drawing/2014/main" id="{28B13860-A2D5-0D4B-9C79-AD82303681C5}"/>
              </a:ext>
            </a:extLst>
          </p:cNvPr>
          <p:cNvSpPr/>
          <p:nvPr/>
        </p:nvSpPr>
        <p:spPr>
          <a:xfrm>
            <a:off x="705830" y="1007388"/>
            <a:ext cx="6976997" cy="5355312"/>
          </a:xfrm>
          <a:prstGeom prst="rect">
            <a:avLst/>
          </a:prstGeom>
        </p:spPr>
        <p:txBody>
          <a:bodyPr wrap="square">
            <a:spAutoFit/>
          </a:bodyPr>
          <a:lstStyle/>
          <a:p>
            <a:r>
              <a:rPr lang="en-US" sz="1900" b="1" dirty="0">
                <a:solidFill>
                  <a:srgbClr val="0051BA"/>
                </a:solidFill>
              </a:rPr>
              <a:t>Cross-Curricular Argumentation Guide A</a:t>
            </a:r>
          </a:p>
          <a:p>
            <a:pPr marL="342900" indent="-342900">
              <a:buAutoNum type="arabicPeriod"/>
            </a:pPr>
            <a:r>
              <a:rPr lang="en-US" sz="1900" dirty="0"/>
              <a:t>Changes to an Ecosystem – based on the California sea otter</a:t>
            </a:r>
          </a:p>
          <a:p>
            <a:pPr marL="342900" indent="-342900">
              <a:buAutoNum type="arabicPeriod"/>
            </a:pPr>
            <a:r>
              <a:rPr lang="en-US" sz="1900" dirty="0"/>
              <a:t>Homeowners should install solar panels</a:t>
            </a:r>
          </a:p>
          <a:p>
            <a:pPr marL="342900" indent="-342900">
              <a:buAutoNum type="arabicPeriod"/>
            </a:pPr>
            <a:r>
              <a:rPr lang="en-US" sz="1900" dirty="0"/>
              <a:t>Homeowners should NOT install solar panels</a:t>
            </a:r>
          </a:p>
          <a:p>
            <a:pPr marL="342900" indent="-342900">
              <a:buAutoNum type="arabicPeriod"/>
            </a:pPr>
            <a:r>
              <a:rPr lang="en-US" sz="1900" dirty="0"/>
              <a:t>Term Limits </a:t>
            </a:r>
          </a:p>
          <a:p>
            <a:pPr marL="342900" indent="-342900">
              <a:buAutoNum type="arabicPeriod"/>
            </a:pPr>
            <a:r>
              <a:rPr lang="en-US" sz="1900" dirty="0"/>
              <a:t>Rotation of a shape + background slide</a:t>
            </a:r>
          </a:p>
          <a:p>
            <a:pPr marL="342900" indent="-342900">
              <a:buAutoNum type="arabicPeriod"/>
            </a:pPr>
            <a:r>
              <a:rPr lang="en-US" sz="1900" dirty="0"/>
              <a:t>Lunar Phases + background slide</a:t>
            </a:r>
          </a:p>
          <a:p>
            <a:pPr marL="342900" indent="-342900">
              <a:buAutoNum type="arabicPeriod"/>
            </a:pPr>
            <a:r>
              <a:rPr lang="en-US" sz="1900" dirty="0"/>
              <a:t>American literary novel: Mark Twain</a:t>
            </a:r>
          </a:p>
          <a:p>
            <a:pPr marL="342900" indent="-342900">
              <a:buAutoNum type="arabicPeriod"/>
            </a:pPr>
            <a:r>
              <a:rPr lang="en-US" sz="1900" dirty="0"/>
              <a:t>Flat Earth theory</a:t>
            </a:r>
          </a:p>
          <a:p>
            <a:pPr marL="342900" indent="-342900">
              <a:buAutoNum type="arabicPeriod"/>
            </a:pPr>
            <a:r>
              <a:rPr lang="en-US" sz="1900" dirty="0"/>
              <a:t>Homologous Structures: Evidence of Common Ancestry</a:t>
            </a:r>
          </a:p>
          <a:p>
            <a:pPr marL="342900" indent="-342900">
              <a:buAutoNum type="arabicPeriod"/>
            </a:pPr>
            <a:r>
              <a:rPr lang="en-US" sz="1900" dirty="0"/>
              <a:t>Order of Operations</a:t>
            </a:r>
          </a:p>
          <a:p>
            <a:pPr marL="342900" indent="-342900">
              <a:buAutoNum type="arabicPeriod"/>
            </a:pPr>
            <a:r>
              <a:rPr lang="en-US" sz="1900" dirty="0"/>
              <a:t>Historical Cold Cases – the Chicago Fire of 1871</a:t>
            </a:r>
          </a:p>
          <a:p>
            <a:pPr marL="342900" indent="-342900">
              <a:buAutoNum type="arabicPeriod"/>
            </a:pPr>
            <a:r>
              <a:rPr lang="en-US" sz="1900" dirty="0"/>
              <a:t>Face masks prevent spread of viruses</a:t>
            </a:r>
          </a:p>
          <a:p>
            <a:pPr marL="342900" indent="-342900">
              <a:buAutoNum type="arabicPeriod"/>
            </a:pPr>
            <a:r>
              <a:rPr lang="en-US" sz="1900" dirty="0"/>
              <a:t>Kinetic Energy and Speed</a:t>
            </a:r>
          </a:p>
          <a:p>
            <a:pPr marL="342900" indent="-342900">
              <a:buAutoNum type="arabicPeriod"/>
            </a:pPr>
            <a:r>
              <a:rPr lang="en-US" sz="1900" dirty="0"/>
              <a:t>Air Pollution in China – Industry Over Health</a:t>
            </a:r>
          </a:p>
          <a:p>
            <a:r>
              <a:rPr lang="en-US" sz="1900" b="1" dirty="0">
                <a:solidFill>
                  <a:srgbClr val="0051BA"/>
                </a:solidFill>
              </a:rPr>
              <a:t>Cross-Curricular Argumentation Guide B</a:t>
            </a:r>
          </a:p>
          <a:p>
            <a:r>
              <a:rPr lang="en-US" sz="1900" dirty="0"/>
              <a:t>15.      Face masks will prevent spread of a virus</a:t>
            </a:r>
          </a:p>
          <a:p>
            <a:r>
              <a:rPr lang="en-US" sz="1900" dirty="0"/>
              <a:t>16.      Civil Disobedience: </a:t>
            </a:r>
            <a:r>
              <a:rPr lang="en-US" sz="1900" i="1" dirty="0"/>
              <a:t>Letter from Birmingham Jail</a:t>
            </a:r>
          </a:p>
        </p:txBody>
      </p:sp>
      <p:pic>
        <p:nvPicPr>
          <p:cNvPr id="8" name="Picture 7">
            <a:extLst>
              <a:ext uri="{FF2B5EF4-FFF2-40B4-BE49-F238E27FC236}">
                <a16:creationId xmlns:a16="http://schemas.microsoft.com/office/drawing/2014/main" id="{26212E93-8DCB-A441-9800-642204BDDD18}"/>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267099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59820" y="651551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pPr>
                <a:spcBef>
                  <a:spcPct val="0"/>
                </a:spcBef>
                <a:buFontTx/>
                <a:buNone/>
              </a:pPr>
              <a:t>52</a:t>
            </a:fld>
            <a:endParaRPr lang="en-US" altLang="en-US" sz="1000" dirty="0"/>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pic>
        <p:nvPicPr>
          <p:cNvPr id="7" name="Picture 6">
            <a:extLst>
              <a:ext uri="{FF2B5EF4-FFF2-40B4-BE49-F238E27FC236}">
                <a16:creationId xmlns:a16="http://schemas.microsoft.com/office/drawing/2014/main" id="{CD2A74D0-AD61-4A45-8564-E2186C1FF4CA}"/>
              </a:ext>
            </a:extLst>
          </p:cNvPr>
          <p:cNvPicPr>
            <a:picLocks noChangeAspect="1"/>
          </p:cNvPicPr>
          <p:nvPr/>
        </p:nvPicPr>
        <p:blipFill>
          <a:blip r:embed="rId3"/>
          <a:stretch>
            <a:fillRect/>
          </a:stretch>
        </p:blipFill>
        <p:spPr>
          <a:xfrm>
            <a:off x="125847" y="6259573"/>
            <a:ext cx="2237345" cy="457902"/>
          </a:xfrm>
          <a:prstGeom prst="rect">
            <a:avLst/>
          </a:prstGeom>
        </p:spPr>
      </p:pic>
      <p:sp>
        <p:nvSpPr>
          <p:cNvPr id="8" name="TextBox 7">
            <a:extLst>
              <a:ext uri="{FF2B5EF4-FFF2-40B4-BE49-F238E27FC236}">
                <a16:creationId xmlns:a16="http://schemas.microsoft.com/office/drawing/2014/main" id="{33B9BB0F-E000-4641-B9D0-87676489F560}"/>
              </a:ext>
            </a:extLst>
          </p:cNvPr>
          <p:cNvSpPr txBox="1"/>
          <p:nvPr/>
        </p:nvSpPr>
        <p:spPr>
          <a:xfrm>
            <a:off x="313710" y="726803"/>
            <a:ext cx="8644553" cy="6124754"/>
          </a:xfrm>
          <a:prstGeom prst="rect">
            <a:avLst/>
          </a:prstGeom>
          <a:noFill/>
        </p:spPr>
        <p:txBody>
          <a:bodyPr wrap="square" rtlCol="0">
            <a:spAutoFit/>
          </a:bodyPr>
          <a:lstStyle/>
          <a:p>
            <a:r>
              <a:rPr lang="en-US" sz="2800" b="1" dirty="0"/>
              <a:t>Appendix C- Supports for Chapters 2 and 3</a:t>
            </a:r>
            <a:r>
              <a:rPr lang="en-US" sz="2800" dirty="0"/>
              <a:t>	</a:t>
            </a:r>
          </a:p>
          <a:p>
            <a:r>
              <a:rPr lang="en-US" sz="2800" dirty="0"/>
              <a:t>	Steps for Guide A Cue Card – p. 43</a:t>
            </a:r>
          </a:p>
          <a:p>
            <a:r>
              <a:rPr lang="en-US" sz="2800" dirty="0"/>
              <a:t>	Steps for Guide Cue Card - p. 44</a:t>
            </a:r>
          </a:p>
          <a:p>
            <a:r>
              <a:rPr lang="en-US" sz="2800" dirty="0"/>
              <a:t>	Definitions List for Guide A -  p. 45</a:t>
            </a:r>
          </a:p>
          <a:p>
            <a:r>
              <a:rPr lang="en-US" sz="2800" dirty="0"/>
              <a:t>	Definition List for Guide B -  p. 46</a:t>
            </a:r>
          </a:p>
          <a:p>
            <a:r>
              <a:rPr lang="en-US" sz="2800" dirty="0"/>
              <a:t>	Teacher Implementation Cue Card – p. 47</a:t>
            </a:r>
          </a:p>
          <a:p>
            <a:endParaRPr lang="en-US" sz="2800" dirty="0"/>
          </a:p>
          <a:p>
            <a:r>
              <a:rPr lang="en-US" sz="2800" b="1" dirty="0"/>
              <a:t>Appendix D –Supports for Chapter  4  </a:t>
            </a:r>
            <a:endParaRPr lang="en-US" sz="2800" dirty="0"/>
          </a:p>
          <a:p>
            <a:r>
              <a:rPr lang="en-US" sz="2800" dirty="0"/>
              <a:t>	Checklist – p. 49</a:t>
            </a:r>
          </a:p>
          <a:p>
            <a:r>
              <a:rPr lang="en-US" sz="2800" dirty="0"/>
              <a:t>	Stem Prompts p.50</a:t>
            </a:r>
          </a:p>
          <a:p>
            <a:r>
              <a:rPr lang="en-US" sz="2800" dirty="0"/>
              <a:t>	Test – p. 51</a:t>
            </a:r>
          </a:p>
          <a:p>
            <a:r>
              <a:rPr lang="en-US" sz="2800" dirty="0"/>
              <a:t>	Essay Outline p. 52</a:t>
            </a:r>
          </a:p>
          <a:p>
            <a:r>
              <a:rPr lang="en-US" sz="2800" dirty="0"/>
              <a:t>	Essay Sample p. 53</a:t>
            </a:r>
          </a:p>
          <a:p>
            <a:r>
              <a:rPr lang="en-US" sz="2800" dirty="0"/>
              <a:t>  </a:t>
            </a:r>
          </a:p>
        </p:txBody>
      </p:sp>
    </p:spTree>
    <p:extLst>
      <p:ext uri="{BB962C8B-B14F-4D97-AF65-F5344CB8AC3E}">
        <p14:creationId xmlns:p14="http://schemas.microsoft.com/office/powerpoint/2010/main" val="1867715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3731" name="Slide Number Placeholder 2">
            <a:extLst>
              <a:ext uri="{FF2B5EF4-FFF2-40B4-BE49-F238E27FC236}">
                <a16:creationId xmlns:a16="http://schemas.microsoft.com/office/drawing/2014/main" id="{00DAE190-EB81-0A4F-9BE8-5FB0E459F104}"/>
              </a:ext>
            </a:extLst>
          </p:cNvPr>
          <p:cNvSpPr>
            <a:spLocks noGrp="1" noChangeArrowheads="1"/>
          </p:cNvSpPr>
          <p:nvPr>
            <p:ph type="sldNum" sz="quarter" idx="10"/>
          </p:nvPr>
        </p:nvSpPr>
        <p:spPr>
          <a:xfrm>
            <a:off x="4359820" y="6515512"/>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891EBEC-A419-B04B-9759-7EB898A84F71}" type="slidenum">
              <a:rPr lang="en-US" altLang="en-US" sz="1000" smtClean="0"/>
              <a:pPr>
                <a:spcBef>
                  <a:spcPct val="0"/>
                </a:spcBef>
                <a:buFontTx/>
                <a:buNone/>
              </a:pPr>
              <a:t>53</a:t>
            </a:fld>
            <a:endParaRPr lang="en-US" altLang="en-US" sz="1000" dirty="0"/>
          </a:p>
        </p:txBody>
      </p:sp>
      <p:sp>
        <p:nvSpPr>
          <p:cNvPr id="3" name="TextBox 2">
            <a:extLst>
              <a:ext uri="{FF2B5EF4-FFF2-40B4-BE49-F238E27FC236}">
                <a16:creationId xmlns:a16="http://schemas.microsoft.com/office/drawing/2014/main" id="{BD03BCBC-C0C3-AA44-995B-831A8C01F410}"/>
              </a:ext>
            </a:extLst>
          </p:cNvPr>
          <p:cNvSpPr txBox="1"/>
          <p:nvPr/>
        </p:nvSpPr>
        <p:spPr>
          <a:xfrm>
            <a:off x="952500" y="1582559"/>
            <a:ext cx="184731" cy="830997"/>
          </a:xfrm>
          <a:prstGeom prst="rect">
            <a:avLst/>
          </a:prstGeom>
          <a:noFill/>
        </p:spPr>
        <p:txBody>
          <a:bodyPr wrap="none" rtlCol="0">
            <a:spAutoFit/>
          </a:bodyPr>
          <a:lstStyle/>
          <a:p>
            <a:endParaRPr lang="en-US" dirty="0"/>
          </a:p>
          <a:p>
            <a:endParaRPr lang="en-US" dirty="0"/>
          </a:p>
        </p:txBody>
      </p:sp>
      <p:pic>
        <p:nvPicPr>
          <p:cNvPr id="7" name="Picture 6">
            <a:extLst>
              <a:ext uri="{FF2B5EF4-FFF2-40B4-BE49-F238E27FC236}">
                <a16:creationId xmlns:a16="http://schemas.microsoft.com/office/drawing/2014/main" id="{CD2A74D0-AD61-4A45-8564-E2186C1FF4CA}"/>
              </a:ext>
            </a:extLst>
          </p:cNvPr>
          <p:cNvPicPr>
            <a:picLocks noChangeAspect="1"/>
          </p:cNvPicPr>
          <p:nvPr/>
        </p:nvPicPr>
        <p:blipFill>
          <a:blip r:embed="rId3"/>
          <a:stretch>
            <a:fillRect/>
          </a:stretch>
        </p:blipFill>
        <p:spPr>
          <a:xfrm>
            <a:off x="125847" y="6259573"/>
            <a:ext cx="2237345" cy="457902"/>
          </a:xfrm>
          <a:prstGeom prst="rect">
            <a:avLst/>
          </a:prstGeom>
        </p:spPr>
      </p:pic>
      <p:sp>
        <p:nvSpPr>
          <p:cNvPr id="8" name="TextBox 7">
            <a:extLst>
              <a:ext uri="{FF2B5EF4-FFF2-40B4-BE49-F238E27FC236}">
                <a16:creationId xmlns:a16="http://schemas.microsoft.com/office/drawing/2014/main" id="{33B9BB0F-E000-4641-B9D0-87676489F560}"/>
              </a:ext>
            </a:extLst>
          </p:cNvPr>
          <p:cNvSpPr txBox="1"/>
          <p:nvPr/>
        </p:nvSpPr>
        <p:spPr>
          <a:xfrm>
            <a:off x="249723" y="1837848"/>
            <a:ext cx="8644553" cy="2154436"/>
          </a:xfrm>
          <a:prstGeom prst="rect">
            <a:avLst/>
          </a:prstGeom>
          <a:noFill/>
        </p:spPr>
        <p:txBody>
          <a:bodyPr wrap="square" rtlCol="0">
            <a:spAutoFit/>
          </a:bodyPr>
          <a:lstStyle/>
          <a:p>
            <a:pPr algn="ctr"/>
            <a:r>
              <a:rPr lang="en-US" sz="4000" dirty="0"/>
              <a:t>Example </a:t>
            </a:r>
          </a:p>
          <a:p>
            <a:pPr algn="ctr"/>
            <a:r>
              <a:rPr lang="en-US" sz="3800" b="1" dirty="0">
                <a:ln w="12700">
                  <a:solidFill>
                    <a:schemeClr val="tx1"/>
                  </a:solidFill>
                  <a:prstDash val="solid"/>
                </a:ln>
                <a:solidFill>
                  <a:srgbClr val="971B2F"/>
                </a:solidFill>
                <a:effectLst>
                  <a:outerShdw dist="38100" dir="2640000" algn="bl" rotWithShape="0">
                    <a:schemeClr val="tx1">
                      <a:alpha val="65000"/>
                    </a:schemeClr>
                  </a:outerShdw>
                </a:effectLst>
              </a:rPr>
              <a:t>Cross-Curricular Argumentation Guides </a:t>
            </a:r>
            <a:r>
              <a:rPr lang="en-US" sz="2800" dirty="0"/>
              <a:t>	</a:t>
            </a:r>
          </a:p>
          <a:p>
            <a:r>
              <a:rPr lang="en-US" sz="2800" dirty="0"/>
              <a:t>	</a:t>
            </a:r>
          </a:p>
        </p:txBody>
      </p:sp>
    </p:spTree>
    <p:extLst>
      <p:ext uri="{BB962C8B-B14F-4D97-AF65-F5344CB8AC3E}">
        <p14:creationId xmlns:p14="http://schemas.microsoft.com/office/powerpoint/2010/main" val="428476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758421"/>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976915093"/>
              </p:ext>
            </p:extLst>
          </p:nvPr>
        </p:nvGraphicFramePr>
        <p:xfrm>
          <a:off x="389598" y="1111549"/>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Changes to an Ecosystem – based on the California Sea Otter </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4896470"/>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685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 The California sea otter is a good example of how changes to one biological component of a balanced ecosystem affects other populations.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Balanced ecosystem - a biological community in which plants and animals coexist with other species and their environment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273177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 </a:t>
                      </a:r>
                    </a:p>
                    <a:p>
                      <a:pPr marL="228600" indent="-228600">
                        <a:buFont typeface="+mj-lt"/>
                        <a:buAutoNum type="arabicPeriod"/>
                      </a:pPr>
                      <a:r>
                        <a:rPr lang="en-US" sz="1000" b="0" i="0" kern="1200" baseline="0" dirty="0">
                          <a:solidFill>
                            <a:schemeClr val="tx1"/>
                          </a:solidFill>
                          <a:effectLst/>
                          <a:latin typeface="+mn-lt"/>
                          <a:ea typeface="+mn-ea"/>
                          <a:cs typeface="+mn-cs"/>
                        </a:rPr>
                        <a:t>Off the coast of California, sea otters eat sea urchins, which eat kelp plants, among which fish lay eggs and raise young. </a:t>
                      </a:r>
                    </a:p>
                    <a:p>
                      <a:pPr marL="228600" indent="-228600">
                        <a:buFont typeface="+mj-lt"/>
                        <a:buAutoNum type="arabicPeriod"/>
                      </a:pPr>
                      <a:endParaRPr lang="en-US" sz="1000" b="0" i="0" kern="1200" baseline="0" dirty="0">
                        <a:solidFill>
                          <a:schemeClr val="tx1"/>
                        </a:solidFill>
                        <a:effectLst/>
                        <a:latin typeface="+mn-lt"/>
                        <a:ea typeface="+mn-ea"/>
                        <a:cs typeface="+mn-cs"/>
                      </a:endParaRPr>
                    </a:p>
                    <a:p>
                      <a:pPr marL="228600" indent="-228600">
                        <a:buFont typeface="+mj-lt"/>
                        <a:buAutoNum type="arabicPeriod"/>
                      </a:pPr>
                      <a:r>
                        <a:rPr lang="en-US" sz="1000" b="0" i="0" kern="1200" baseline="0" dirty="0">
                          <a:solidFill>
                            <a:schemeClr val="tx1"/>
                          </a:solidFill>
                          <a:effectLst/>
                          <a:latin typeface="+mn-lt"/>
                          <a:ea typeface="+mn-ea"/>
                          <a:cs typeface="+mn-cs"/>
                        </a:rPr>
                        <a:t>Between 1700 and 1800, the sea otter was hunted almost to extinction for its fur.</a:t>
                      </a:r>
                    </a:p>
                    <a:p>
                      <a:pPr marL="228600" indent="-228600">
                        <a:buFont typeface="+mj-lt"/>
                        <a:buAutoNum type="arabicPeriod"/>
                      </a:pPr>
                      <a:endParaRPr lang="en-US" sz="1000" b="0" i="0" kern="1200" baseline="0" dirty="0">
                        <a:solidFill>
                          <a:schemeClr val="tx1"/>
                        </a:solidFill>
                        <a:effectLst/>
                        <a:latin typeface="+mn-lt"/>
                        <a:ea typeface="+mn-ea"/>
                        <a:cs typeface="+mn-cs"/>
                      </a:endParaRPr>
                    </a:p>
                    <a:p>
                      <a:pPr marL="228600" indent="-228600">
                        <a:buFont typeface="+mj-lt"/>
                        <a:buAutoNum type="arabicPeriod"/>
                      </a:pPr>
                      <a:r>
                        <a:rPr lang="en-US" sz="1000" b="0" i="0" kern="1200" baseline="0" dirty="0">
                          <a:solidFill>
                            <a:schemeClr val="tx1"/>
                          </a:solidFill>
                          <a:effectLst/>
                          <a:latin typeface="+mn-lt"/>
                          <a:ea typeface="+mn-ea"/>
                          <a:cs typeface="+mn-cs"/>
                        </a:rPr>
                        <a:t>Following the decrease in the sea otter population, the sea urchin population grew quickly.</a:t>
                      </a:r>
                    </a:p>
                    <a:p>
                      <a:pPr marL="228600" indent="-228600">
                        <a:buFont typeface="+mj-lt"/>
                        <a:buAutoNum type="arabicPeriod"/>
                      </a:pPr>
                      <a:endParaRPr lang="en-US" sz="1000" b="0" i="0" kern="1200" baseline="0" dirty="0">
                        <a:solidFill>
                          <a:schemeClr val="tx1"/>
                        </a:solidFill>
                        <a:effectLst/>
                        <a:latin typeface="+mn-lt"/>
                        <a:ea typeface="+mn-ea"/>
                        <a:cs typeface="+mn-cs"/>
                      </a:endParaRPr>
                    </a:p>
                    <a:p>
                      <a:pPr marL="228600" indent="-228600">
                        <a:buFont typeface="+mj-lt"/>
                        <a:buAutoNum type="arabicPeriod"/>
                      </a:pPr>
                      <a:r>
                        <a:rPr lang="en-US" sz="1000" b="0" i="0" kern="1200" baseline="0" dirty="0">
                          <a:solidFill>
                            <a:schemeClr val="tx1"/>
                          </a:solidFill>
                          <a:effectLst/>
                          <a:latin typeface="+mn-lt"/>
                          <a:ea typeface="+mn-ea"/>
                          <a:cs typeface="+mn-cs"/>
                        </a:rPr>
                        <a:t>With an increase in sea urchins, the kelp beds got smaller.</a:t>
                      </a:r>
                    </a:p>
                    <a:p>
                      <a:pPr marL="228600" indent="-228600">
                        <a:buFont typeface="+mj-lt"/>
                        <a:buAutoNum type="arabicPeriod"/>
                      </a:pPr>
                      <a:endParaRPr lang="en-US" sz="1000" b="0" i="0" kern="1200" baseline="0" dirty="0">
                        <a:solidFill>
                          <a:schemeClr val="tx1"/>
                        </a:solidFill>
                        <a:effectLst/>
                        <a:latin typeface="+mn-lt"/>
                        <a:ea typeface="+mn-ea"/>
                        <a:cs typeface="+mn-cs"/>
                      </a:endParaRPr>
                    </a:p>
                    <a:p>
                      <a:pPr marL="228600" indent="-228600">
                        <a:buFont typeface="+mj-lt"/>
                        <a:buAutoNum type="arabicPeriod"/>
                      </a:pPr>
                      <a:r>
                        <a:rPr lang="en-US" sz="1000" b="0" i="0" kern="1200" baseline="0" dirty="0">
                          <a:solidFill>
                            <a:schemeClr val="tx1"/>
                          </a:solidFill>
                          <a:effectLst/>
                          <a:latin typeface="+mn-lt"/>
                          <a:ea typeface="+mn-ea"/>
                          <a:cs typeface="+mn-cs"/>
                        </a:rPr>
                        <a:t>Within a few years, the fishermen noticed that fish were disappearing.</a:t>
                      </a:r>
                    </a:p>
                    <a:p>
                      <a:pPr marL="228600" indent="-228600">
                        <a:buFont typeface="+mj-lt"/>
                        <a:buAutoNum type="arabicPeriod"/>
                      </a:pPr>
                      <a:endParaRPr lang="en-US" sz="1000" b="0" i="0" kern="1200" baseline="0" dirty="0">
                        <a:solidFill>
                          <a:schemeClr val="tx1"/>
                        </a:solidFill>
                        <a:effectLst/>
                        <a:latin typeface="+mn-lt"/>
                        <a:ea typeface="+mn-ea"/>
                        <a:cs typeface="+mn-cs"/>
                      </a:endParaRPr>
                    </a:p>
                    <a:p>
                      <a:pPr marL="228600" indent="-228600">
                        <a:buFont typeface="+mj-lt"/>
                        <a:buAutoNum type="arabicPeriod"/>
                      </a:pPr>
                      <a:r>
                        <a:rPr lang="en-US" sz="1000" b="0" i="0" kern="1200" baseline="0" dirty="0">
                          <a:solidFill>
                            <a:schemeClr val="tx1"/>
                          </a:solidFill>
                          <a:effectLst/>
                          <a:latin typeface="+mn-lt"/>
                          <a:ea typeface="+mn-ea"/>
                          <a:cs typeface="+mn-cs"/>
                        </a:rPr>
                        <a:t>In 1911, the International Fur Seal Treaty was passed to protect the sea otters from being hunted. The sea otter population increased.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Sea otters, urchins, kelp, and fish are populations that make up a balanced ecosystem.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Humans caused a change in a biological component of the ecosystem by hunting and significantly decreasing the sea otter population.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With fewer sea otters to eat them, more sea urchins survived, and their population increased.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Since there were more sea urchins, they ate more kelp plants.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Since the kelp population had decreased, the fish had no place to lay eggs and raise their young.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t>With more sea otters there were fewer sea urchins, larger kelp beds, and more fish appeared i.e., a balanced ecosystem returned.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3886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 </a:t>
                      </a:r>
                      <a:r>
                        <a:rPr lang="en-US" sz="1100" dirty="0">
                          <a:effectLst/>
                          <a:latin typeface="Calibri" panose="020F0502020204030204" pitchFamily="34" charset="0"/>
                          <a:ea typeface="Times New Roman" panose="02020603050405020304" pitchFamily="18" charset="0"/>
                        </a:rPr>
                        <a:t>According to </a:t>
                      </a:r>
                      <a:r>
                        <a:rPr lang="en-US" sz="1100" b="0" u="sng" dirty="0"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seaotters.com</a:t>
                      </a:r>
                      <a:r>
                        <a:rPr lang="en-US" sz="1100" dirty="0">
                          <a:effectLst/>
                          <a:latin typeface="Calibri" panose="020F0502020204030204" pitchFamily="34" charset="0"/>
                          <a:ea typeface="Times New Roman" panose="02020603050405020304" pitchFamily="18" charset="0"/>
                        </a:rPr>
                        <a:t>, the sea otter species is considered a keystone species because of their critical importance to the health and stability of the nearshore marine ecosystem. Their health reflects that of California’s coastal oceans.</a:t>
                      </a:r>
                      <a:endParaRPr lang="en-US" sz="1100" b="0"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486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r>
                        <a:rPr lang="en-US" sz="1100" kern="1200" dirty="0">
                          <a:solidFill>
                            <a:schemeClr val="tx1"/>
                          </a:solidFill>
                          <a:effectLst/>
                          <a:latin typeface="+mn-lt"/>
                          <a:ea typeface="+mn-ea"/>
                          <a:cs typeface="+mn-cs"/>
                        </a:rPr>
                        <a:t>The quality of the evidence is good because it gives a </a:t>
                      </a:r>
                      <a:r>
                        <a:rPr lang="en-US" sz="1100" kern="1200" dirty="0">
                          <a:solidFill>
                            <a:schemeClr val="tx1"/>
                          </a:solidFill>
                          <a:effectLst/>
                          <a:highlight>
                            <a:srgbClr val="FFFF00"/>
                          </a:highlight>
                          <a:latin typeface="+mn-lt"/>
                          <a:ea typeface="+mn-ea"/>
                          <a:cs typeface="+mn-cs"/>
                        </a:rPr>
                        <a:t>factual</a:t>
                      </a:r>
                      <a:r>
                        <a:rPr lang="en-US" sz="1100" kern="1200" dirty="0">
                          <a:solidFill>
                            <a:schemeClr val="tx1"/>
                          </a:solidFill>
                          <a:effectLst/>
                          <a:latin typeface="+mn-lt"/>
                          <a:ea typeface="+mn-ea"/>
                          <a:cs typeface="+mn-cs"/>
                        </a:rPr>
                        <a:t> timeline for changes in the ecosystem of the California sea otter. The reasoning ties the claim to the changes in a </a:t>
                      </a:r>
                      <a:r>
                        <a:rPr lang="en-US" sz="1100" kern="1200" dirty="0">
                          <a:solidFill>
                            <a:schemeClr val="tx1"/>
                          </a:solidFill>
                          <a:effectLst/>
                          <a:highlight>
                            <a:srgbClr val="FFFF00"/>
                          </a:highlight>
                          <a:latin typeface="+mn-lt"/>
                          <a:ea typeface="+mn-ea"/>
                          <a:cs typeface="+mn-cs"/>
                        </a:rPr>
                        <a:t>logical </a:t>
                      </a:r>
                      <a:r>
                        <a:rPr lang="en-US" sz="1100" kern="1200" dirty="0">
                          <a:solidFill>
                            <a:schemeClr val="tx1"/>
                          </a:solidFill>
                          <a:effectLst/>
                          <a:latin typeface="+mn-lt"/>
                          <a:ea typeface="+mn-ea"/>
                          <a:cs typeface="+mn-cs"/>
                        </a:rPr>
                        <a:t>way showing causes and effects. The information from </a:t>
                      </a:r>
                      <a:r>
                        <a:rPr lang="en-US" sz="1100" b="0" u="sng" kern="1200" dirty="0" err="1">
                          <a:solidFill>
                            <a:schemeClr val="tx1"/>
                          </a:solidFill>
                          <a:effectLst/>
                          <a:latin typeface="+mn-lt"/>
                          <a:ea typeface="+mn-ea"/>
                          <a:cs typeface="+mn-cs"/>
                          <a:hlinkClick r:id="rId4"/>
                        </a:rPr>
                        <a:t>seaotters.com</a:t>
                      </a:r>
                      <a:r>
                        <a:rPr lang="en-US" sz="1100" b="1"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adds support from an </a:t>
                      </a:r>
                      <a:r>
                        <a:rPr lang="en-US" sz="1100" kern="1200" dirty="0">
                          <a:solidFill>
                            <a:schemeClr val="tx1"/>
                          </a:solidFill>
                          <a:effectLst/>
                          <a:highlight>
                            <a:srgbClr val="FFFF00"/>
                          </a:highlight>
                          <a:latin typeface="+mn-lt"/>
                          <a:ea typeface="+mn-ea"/>
                          <a:cs typeface="+mn-cs"/>
                        </a:rPr>
                        <a:t>authorit</a:t>
                      </a:r>
                      <a:r>
                        <a:rPr lang="en-US" sz="1100" kern="1200" dirty="0">
                          <a:solidFill>
                            <a:schemeClr val="tx1"/>
                          </a:solidFill>
                          <a:effectLst/>
                          <a:latin typeface="+mn-lt"/>
                          <a:ea typeface="+mn-ea"/>
                          <a:cs typeface="+mn-cs"/>
                        </a:rPr>
                        <a:t>y.</a:t>
                      </a:r>
                      <a:endParaRPr lang="en-US" sz="1100" b="1"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2482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900" dirty="0">
                          <a:effectLst/>
                          <a:latin typeface="Calibri" panose="020F0502020204030204" pitchFamily="34" charset="0"/>
                          <a:ea typeface="Times New Roman" panose="02020603050405020304" pitchFamily="18" charset="0"/>
                        </a:rPr>
                        <a:t>I </a:t>
                      </a:r>
                      <a:r>
                        <a:rPr lang="en-US" sz="1100" dirty="0">
                          <a:effectLst/>
                          <a:latin typeface="Calibri" panose="020F0502020204030204" pitchFamily="34" charset="0"/>
                          <a:ea typeface="Times New Roman" panose="02020603050405020304" pitchFamily="18" charset="0"/>
                        </a:rPr>
                        <a:t>accept the claim based on the evidence, reasoning, and authority that supports the claim.</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243082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770449"/>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897409912"/>
              </p:ext>
            </p:extLst>
          </p:nvPr>
        </p:nvGraphicFramePr>
        <p:xfrm>
          <a:off x="389598" y="1111546"/>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Homeowners should install solar panels.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8" cy="4632904"/>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7086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r>
                        <a:rPr lang="en-US" sz="1100" b="1" kern="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Installing solar panels in a home is a good energy decision.</a:t>
                      </a:r>
                    </a:p>
                    <a:p>
                      <a:pPr marL="800100" marR="0" lvl="1" indent="-342900">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 - a device designed to absorb the sun’s rays to generate electricity</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renewable energy credits - power companies buy credit for homeowners’ energy production to meet state green energy requirements </a:t>
                      </a:r>
                      <a:r>
                        <a:rPr lang="en-US" sz="1100" dirty="0">
                          <a:effectLst/>
                          <a:latin typeface="Calibri" panose="020F0502020204030204" pitchFamily="34" charset="0"/>
                          <a:ea typeface="Times New Roman" panose="02020603050405020304" pitchFamily="18" charset="0"/>
                        </a:rPr>
                        <a:t>net metering - a system in which homeowners are given future credit for energy that is produced but not used at the time</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96596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342900" lvl="0" indent="-342900">
                        <a:buFont typeface="+mj-lt"/>
                        <a:buAutoNum type="arabicPeriod"/>
                      </a:pPr>
                      <a:r>
                        <a:rPr lang="en-US" sz="1100" b="0" kern="1200" dirty="0">
                          <a:solidFill>
                            <a:schemeClr val="tx1"/>
                          </a:solidFill>
                          <a:effectLst/>
                          <a:latin typeface="+mn-lt"/>
                          <a:ea typeface="+mn-ea"/>
                          <a:cs typeface="+mn-cs"/>
                        </a:rPr>
                        <a:t>When you install solar panels on your home, you generate your own electricity.</a:t>
                      </a: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Recent studies found that property values increase after solar panels are installed.</a:t>
                      </a: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Solar renewable energy credits (</a:t>
                      </a:r>
                      <a:r>
                        <a:rPr lang="en-US" sz="1100" b="0" kern="1200" dirty="0" err="1">
                          <a:solidFill>
                            <a:schemeClr val="tx1"/>
                          </a:solidFill>
                          <a:effectLst/>
                          <a:latin typeface="+mn-lt"/>
                          <a:ea typeface="+mn-ea"/>
                          <a:cs typeface="+mn-cs"/>
                        </a:rPr>
                        <a:t>SRECs</a:t>
                      </a:r>
                      <a:r>
                        <a:rPr lang="en-US" sz="1100" b="0" kern="1200" dirty="0">
                          <a:solidFill>
                            <a:schemeClr val="tx1"/>
                          </a:solidFill>
                          <a:effectLst/>
                          <a:latin typeface="+mn-lt"/>
                          <a:ea typeface="+mn-ea"/>
                          <a:cs typeface="+mn-cs"/>
                        </a:rPr>
                        <a:t>) and net metering allow you to earn bill credits or cash.</a:t>
                      </a: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Over the last 10 years, the cost of solar panels has dropped by over 70% while the cost of electricity as risen by about 5%.</a:t>
                      </a:r>
                      <a:endParaRPr lang="en-US" sz="1100" b="1" kern="1200" dirty="0">
                        <a:solidFill>
                          <a:schemeClr val="tx1"/>
                        </a:solidFill>
                        <a:effectLst/>
                        <a:latin typeface="+mn-lt"/>
                        <a:ea typeface="+mn-ea"/>
                        <a:cs typeface="+mn-cs"/>
                      </a:endParaRPr>
                    </a:p>
                    <a:p>
                      <a:pPr marL="342900" indent="-342900">
                        <a:buFont typeface="+mj-lt"/>
                        <a:buAutoNum type="arabicPeriod"/>
                      </a:pPr>
                      <a:r>
                        <a:rPr lang="en-US" sz="1100" kern="1200" dirty="0">
                          <a:solidFill>
                            <a:schemeClr val="tx1"/>
                          </a:solidFill>
                          <a:effectLst/>
                          <a:latin typeface="+mn-lt"/>
                          <a:ea typeface="+mn-ea"/>
                          <a:cs typeface="+mn-cs"/>
                        </a:rPr>
                        <a:t>Solar energy does not cause air or water pollution like fossils fuels or nuclear energy.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342900" marR="0" lvl="0" indent="-342900">
                        <a:spcBef>
                          <a:spcPts val="0"/>
                        </a:spcBef>
                        <a:spcAft>
                          <a:spcPts val="0"/>
                        </a:spcAft>
                        <a:buFont typeface="+mj-lt"/>
                        <a:buAutoNum type="arabicPeriod"/>
                        <a:tabLst>
                          <a:tab pos="-228600" algn="l"/>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panels can reduce or eliminate your electric bills for their 25-35-year lifespan.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panels may improve the value of your home for resale.</a:t>
                      </a:r>
                    </a:p>
                    <a:p>
                      <a:pPr marL="342900" marR="0" lvl="0" indent="-342900">
                        <a:spcBef>
                          <a:spcPts val="0"/>
                        </a:spcBef>
                        <a:spcAft>
                          <a:spcPts val="0"/>
                        </a:spcAft>
                        <a:buFont typeface="+mj-lt"/>
                        <a:buAutoNum type="arabicPeriod"/>
                        <a:tabLst>
                          <a:tab pos="-228600" algn="l"/>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panels can pay you money for the extra energy produced by your system.</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panels give you control over rising energy costs.</a:t>
                      </a:r>
                    </a:p>
                    <a:p>
                      <a:pPr marL="342900" marR="0" lvl="0" indent="-342900">
                        <a:spcBef>
                          <a:spcPts val="0"/>
                        </a:spcBef>
                        <a:spcAft>
                          <a:spcPts val="0"/>
                        </a:spcAft>
                        <a:buFont typeface="+mj-lt"/>
                        <a:buAutoNum type="arabicPeriod"/>
                        <a:tabLst>
                          <a:tab pos="-228600" algn="l"/>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228600" algn="l"/>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panels protect the environment.</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r>
                        <a:rPr lang="en-US" sz="1100" dirty="0">
                          <a:effectLst/>
                          <a:latin typeface="Calibri" panose="020F0502020204030204" pitchFamily="34" charset="0"/>
                          <a:ea typeface="Times New Roman" panose="02020603050405020304" pitchFamily="18" charset="0"/>
                        </a:rPr>
                        <a:t>The Energy Independence and Security Act (Public Law 110-1400) passed in 2007 moves the United States</a:t>
                      </a:r>
                      <a:r>
                        <a:rPr lang="en-US" sz="1100" b="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to</a:t>
                      </a:r>
                      <a:r>
                        <a:rPr lang="en-US" sz="1100" b="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rely less on energy sources from other countries and to increase production of clean fuels. Use of solar panels helps meet these goals.</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quality because it gives facts about solar panels. The reasoning is good because it applies the evidence to the claim. The argument for energy independence is a great reason from more people to use solar panels.</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based on the evidence and reasoning. The Energy Independence and Security Act corroborates the decision to install solar panels on homes.</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2890750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06542"/>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2540359980"/>
              </p:ext>
            </p:extLst>
          </p:nvPr>
        </p:nvGraphicFramePr>
        <p:xfrm>
          <a:off x="389598" y="1087485"/>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Homeowners should NOT install solar panels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50298"/>
          <a:ext cx="8393097" cy="4764290"/>
        </p:xfrm>
        <a:graphic>
          <a:graphicData uri="http://schemas.openxmlformats.org/drawingml/2006/table">
            <a:tbl>
              <a:tblPr firstRow="1" bandRow="1">
                <a:tableStyleId>{2D5ABB26-0587-4C30-8999-92F81FD0307C}</a:tableStyleId>
              </a:tblPr>
              <a:tblGrid>
                <a:gridCol w="4621658">
                  <a:extLst>
                    <a:ext uri="{9D8B030D-6E8A-4147-A177-3AD203B41FA5}">
                      <a16:colId xmlns:a16="http://schemas.microsoft.com/office/drawing/2014/main" val="2751578919"/>
                    </a:ext>
                  </a:extLst>
                </a:gridCol>
                <a:gridCol w="3771439">
                  <a:extLst>
                    <a:ext uri="{9D8B030D-6E8A-4147-A177-3AD203B41FA5}">
                      <a16:colId xmlns:a16="http://schemas.microsoft.com/office/drawing/2014/main" val="412781860"/>
                    </a:ext>
                  </a:extLst>
                </a:gridCol>
              </a:tblGrid>
              <a:tr h="708660">
                <a:tc gridSpan="2">
                  <a:txBody>
                    <a:bodyPr/>
                    <a:lstStyle/>
                    <a:p>
                      <a:pPr marL="342900" marR="0" lvl="0" indent="-342900">
                        <a:spcBef>
                          <a:spcPts val="0"/>
                        </a:spcBef>
                        <a:spcAft>
                          <a:spcPts val="0"/>
                        </a:spcAft>
                        <a:buFont typeface="+mj-lt"/>
                        <a:buAutoNum type="arabicPeriod"/>
                      </a:pPr>
                      <a:r>
                        <a:rPr lang="en-US" sz="900" b="1" kern="1200" dirty="0">
                          <a:solidFill>
                            <a:schemeClr val="tx1"/>
                          </a:solidFill>
                          <a:effectLst/>
                          <a:latin typeface="+mn-lt"/>
                          <a:ea typeface="+mn-ea"/>
                          <a:cs typeface="+mn-cs"/>
                        </a:rPr>
                        <a:t>1. Clarify the claim with any qualifier and define key terms.           </a:t>
                      </a:r>
                      <a:r>
                        <a:rPr lang="en-US" sz="11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Installing solar panels on a home is a bad energy decision.</a:t>
                      </a:r>
                      <a:endParaRPr lang="en-US" sz="1100" b="1" dirty="0">
                        <a:effectLst/>
                        <a:highlight>
                          <a:srgbClr val="FFFF00"/>
                        </a:highlight>
                        <a:latin typeface="Times New Roman Bold" panose="02020803070505020304" pitchFamily="18" charset="0"/>
                        <a:ea typeface="Times New Roman" panose="020206030504050203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solar panel – a device designed to absorb the sun’s rays to generate electricity</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community solar project – allows residents, small businesses, and organizations to receive credit on electric bills for the power produced from their portion of a solar array</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8600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342900" lvl="0" indent="-342900">
                        <a:buFont typeface="+mj-lt"/>
                        <a:buAutoNum type="arabicPeriod"/>
                      </a:pPr>
                      <a:r>
                        <a:rPr lang="en-US" sz="1100" b="0" kern="1200" dirty="0">
                          <a:solidFill>
                            <a:schemeClr val="tx1"/>
                          </a:solidFill>
                          <a:effectLst/>
                          <a:latin typeface="+mn-lt"/>
                          <a:ea typeface="+mn-ea"/>
                          <a:cs typeface="+mn-cs"/>
                        </a:rPr>
                        <a:t>Homes with slate or cedar roofs, skylights or rooftop decks can make the solar installation process difficult or costly or impossible. </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Homeowners must pay up front for solar panel installation. </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The average solar panel payback period in the U.S. is around 7.5 years. </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In states like Louisiana the cost of electricity is 25% lower than the national average.</a:t>
                      </a:r>
                      <a:r>
                        <a:rPr lang="en-US" sz="1100" b="1" kern="1200" dirty="0">
                          <a:solidFill>
                            <a:schemeClr val="tx1"/>
                          </a:solidFill>
                          <a:effectLst/>
                          <a:latin typeface="+mn-lt"/>
                          <a:ea typeface="+mn-ea"/>
                          <a:cs typeface="+mn-cs"/>
                        </a:rPr>
                        <a:t> </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indent="-342900">
                        <a:buFont typeface="+mj-lt"/>
                        <a:buAutoNum type="arabicPeriod"/>
                      </a:pPr>
                      <a:r>
                        <a:rPr lang="en-US" sz="1100" kern="1200" dirty="0">
                          <a:solidFill>
                            <a:schemeClr val="tx1"/>
                          </a:solidFill>
                          <a:effectLst/>
                          <a:latin typeface="+mn-lt"/>
                          <a:ea typeface="+mn-ea"/>
                          <a:cs typeface="+mn-cs"/>
                        </a:rPr>
                        <a:t>Solar is one of the fastest growing markets in the world, and there are plenty of companies that are deploying aggressive sales tactics.</a:t>
                      </a: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342900" lvl="0" indent="-342900">
                        <a:buFont typeface="+mj-lt"/>
                        <a:buAutoNum type="arabicPeriod"/>
                      </a:pPr>
                      <a:r>
                        <a:rPr lang="en-US" sz="1100" b="0" kern="1200" dirty="0">
                          <a:solidFill>
                            <a:schemeClr val="tx1"/>
                          </a:solidFill>
                          <a:effectLst/>
                          <a:latin typeface="+mn-lt"/>
                          <a:ea typeface="+mn-ea"/>
                          <a:cs typeface="+mn-cs"/>
                        </a:rPr>
                        <a:t>Solar panels do not work for every type of roof.</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Initially, installing solar panels is quite expensive.</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Solar panels are not ideal if you are about to move.</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Solar panels may not save you money if your electricity costs are already low.</a:t>
                      </a: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kern="1200" dirty="0">
                          <a:solidFill>
                            <a:schemeClr val="tx1"/>
                          </a:solidFill>
                          <a:effectLst/>
                          <a:latin typeface="+mn-lt"/>
                          <a:ea typeface="+mn-ea"/>
                          <a:cs typeface="+mn-cs"/>
                        </a:rPr>
                        <a:t>Finding quality, local solar installers and easily comparing quotes can be stressful and confusing.</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r>
                        <a:rPr lang="en-US" sz="1100" dirty="0">
                          <a:effectLst/>
                          <a:latin typeface="Calibri" panose="020F0502020204030204" pitchFamily="34" charset="0"/>
                          <a:ea typeface="Times New Roman" panose="02020603050405020304" pitchFamily="18" charset="0"/>
                        </a:rPr>
                        <a:t>An alternative to homeowners installing their own solar panels is to participate in a </a:t>
                      </a:r>
                      <a:r>
                        <a:rPr lang="en-US" sz="1100" i="1" dirty="0">
                          <a:effectLst/>
                          <a:latin typeface="Calibri" panose="020F0502020204030204" pitchFamily="34" charset="0"/>
                          <a:ea typeface="Times New Roman" panose="02020603050405020304" pitchFamily="18" charset="0"/>
                        </a:rPr>
                        <a:t>community solar project </a:t>
                      </a:r>
                      <a:r>
                        <a:rPr lang="en-US" sz="1100" dirty="0">
                          <a:effectLst/>
                          <a:latin typeface="Calibri" panose="020F0502020204030204" pitchFamily="34" charset="0"/>
                          <a:ea typeface="Times New Roman" panose="02020603050405020304" pitchFamily="18" charset="0"/>
                        </a:rPr>
                        <a:t>which has the benefits of costing less per person, does not require having solar panels on your roof, and can even be used if you are renting or living in a shared building.</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486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quality because it gives facts about solar panels.  The reasoning is good because it applies the evidence to the claim. Also, the other argument about community solar projects being a better option than solar panels on homes is good</a:t>
                      </a:r>
                      <a:r>
                        <a:rPr lang="en-US" sz="1200" dirty="0">
                          <a:effectLst/>
                          <a:latin typeface="Calibri" panose="020F0502020204030204" pitchFamily="34" charset="0"/>
                          <a:ea typeface="Times New Roman" panose="02020603050405020304" pitchFamily="18" charset="0"/>
                        </a:rPr>
                        <a:t>.</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3751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that installing solar panels in homes is a bad energy decision based on the </a:t>
                      </a:r>
                      <a:r>
                        <a:rPr lang="en-US" sz="1100" dirty="0">
                          <a:effectLst/>
                          <a:highlight>
                            <a:srgbClr val="FFFF00"/>
                          </a:highlight>
                          <a:latin typeface="Calibri" panose="020F0502020204030204" pitchFamily="34" charset="0"/>
                          <a:ea typeface="Times New Roman" panose="02020603050405020304" pitchFamily="18" charset="0"/>
                        </a:rPr>
                        <a:t>evidence, reasoning, and the other argument</a:t>
                      </a:r>
                      <a:r>
                        <a:rPr lang="en-US" sz="1100" dirty="0">
                          <a:effectLst/>
                          <a:latin typeface="Calibri" panose="020F0502020204030204" pitchFamily="34" charset="0"/>
                          <a:ea typeface="Times New Roman" panose="02020603050405020304" pitchFamily="18" charset="0"/>
                        </a:rPr>
                        <a:t>.</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498612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06542"/>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3631734957"/>
              </p:ext>
            </p:extLst>
          </p:nvPr>
        </p:nvGraphicFramePr>
        <p:xfrm>
          <a:off x="389598" y="1099514"/>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Term Limits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13543"/>
          <a:ext cx="8393097" cy="5012328"/>
        </p:xfrm>
        <a:graphic>
          <a:graphicData uri="http://schemas.openxmlformats.org/drawingml/2006/table">
            <a:tbl>
              <a:tblPr firstRow="1" bandRow="1">
                <a:tableStyleId>{2D5ABB26-0587-4C30-8999-92F81FD0307C}</a:tableStyleId>
              </a:tblPr>
              <a:tblGrid>
                <a:gridCol w="3895909">
                  <a:extLst>
                    <a:ext uri="{9D8B030D-6E8A-4147-A177-3AD203B41FA5}">
                      <a16:colId xmlns:a16="http://schemas.microsoft.com/office/drawing/2014/main" val="2751578919"/>
                    </a:ext>
                  </a:extLst>
                </a:gridCol>
                <a:gridCol w="4497188">
                  <a:extLst>
                    <a:ext uri="{9D8B030D-6E8A-4147-A177-3AD203B41FA5}">
                      <a16:colId xmlns:a16="http://schemas.microsoft.com/office/drawing/2014/main" val="412781860"/>
                    </a:ext>
                  </a:extLst>
                </a:gridCol>
              </a:tblGrid>
              <a:tr h="3963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r>
                        <a:rPr lang="en-US" sz="1100" b="1" kern="1200" dirty="0">
                          <a:solidFill>
                            <a:schemeClr val="tx1"/>
                          </a:solidFill>
                          <a:effectLst/>
                          <a:latin typeface="+mn-lt"/>
                          <a:ea typeface="+mn-ea"/>
                          <a:cs typeface="+mn-cs"/>
                        </a:rPr>
                        <a:t>Term limits should be established for members of the United States Congress.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term limits - mandatory restrictions on how long members of the House of Representatives and Senate can serve in office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276606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228600" indent="-228600">
                        <a:buFont typeface="+mj-lt"/>
                        <a:buAutoNum type="arabicPeriod"/>
                      </a:pPr>
                      <a:r>
                        <a:rPr lang="en-US" sz="1100" b="0" i="0" u="none" kern="1200" baseline="0" dirty="0">
                          <a:solidFill>
                            <a:schemeClr val="tx1"/>
                          </a:solidFill>
                          <a:effectLst/>
                          <a:latin typeface="+mn-lt"/>
                          <a:ea typeface="+mn-ea"/>
                          <a:cs typeface="+mn-cs"/>
                        </a:rPr>
                        <a:t>Members of Congress now spend much of their time campaigning and raising money for their reelection.</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Special interest groups invest a lot of money in reelection campaigns of individuals who push legislation that favors them.</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Members of Congress have millions of dollars of federal money and staff available to help get them reelected.</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Senior members of Congress can campaign by emphasizing their ability to get special projects for their states or districts.</a:t>
                      </a:r>
                    </a:p>
                    <a:p>
                      <a:pPr marL="228600" indent="-228600">
                        <a:buFont typeface="+mj-lt"/>
                        <a:buAutoNum type="arabicPeriod"/>
                      </a:pPr>
                      <a:endParaRPr lang="en-US" sz="1100" b="0" i="0" u="none" kern="1200" baseline="0" dirty="0">
                        <a:solidFill>
                          <a:schemeClr val="tx1"/>
                        </a:solidFill>
                        <a:effectLst/>
                        <a:latin typeface="+mn-lt"/>
                        <a:ea typeface="+mn-ea"/>
                        <a:cs typeface="+mn-cs"/>
                      </a:endParaRPr>
                    </a:p>
                    <a:p>
                      <a:pPr marL="228600" indent="-228600">
                        <a:buFont typeface="+mj-lt"/>
                        <a:buAutoNum type="arabicPeriod"/>
                      </a:pPr>
                      <a:r>
                        <a:rPr lang="en-US" sz="1100" b="0" i="0" u="none" kern="1200" baseline="0" dirty="0">
                          <a:solidFill>
                            <a:schemeClr val="tx1"/>
                          </a:solidFill>
                          <a:effectLst/>
                          <a:latin typeface="+mn-lt"/>
                          <a:ea typeface="+mn-ea"/>
                          <a:cs typeface="+mn-cs"/>
                        </a:rPr>
                        <a:t>Career politicians do not know what day-to-day life is for their constituents because they live in the artificial world of Congress.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If </a:t>
                      </a:r>
                      <a:r>
                        <a:rPr lang="en-US" sz="1100" b="0" dirty="0"/>
                        <a:t>members of Congress spent less time time trying to get reelected</a:t>
                      </a:r>
                      <a:r>
                        <a:rPr lang="en-US" sz="1100" b="0" dirty="0">
                          <a:highlight>
                            <a:srgbClr val="FFFF00"/>
                          </a:highlight>
                        </a:rPr>
                        <a:t>, then </a:t>
                      </a:r>
                      <a:r>
                        <a:rPr lang="en-US" sz="1100" b="0" dirty="0"/>
                        <a:t>they could spend more time doing their job.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If</a:t>
                      </a:r>
                      <a:r>
                        <a:rPr lang="en-US" sz="1100" b="0" dirty="0"/>
                        <a:t> members of Congress get money from special interest groups, </a:t>
                      </a:r>
                      <a:r>
                        <a:rPr lang="en-US" sz="1100" b="0" dirty="0">
                          <a:highlight>
                            <a:srgbClr val="FFFF00"/>
                          </a:highlight>
                        </a:rPr>
                        <a:t>then</a:t>
                      </a:r>
                      <a:r>
                        <a:rPr lang="en-US" sz="1100" b="0" dirty="0"/>
                        <a:t> they could be considering those groups’ interests over the interests of the people.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If</a:t>
                      </a:r>
                      <a:r>
                        <a:rPr lang="en-US" sz="1100" b="0" dirty="0"/>
                        <a:t> members of Congress have money and staff to run a campaign, </a:t>
                      </a:r>
                      <a:r>
                        <a:rPr lang="en-US" sz="1100" b="0" dirty="0">
                          <a:highlight>
                            <a:srgbClr val="FFFF00"/>
                          </a:highlight>
                        </a:rPr>
                        <a:t>then</a:t>
                      </a:r>
                      <a:r>
                        <a:rPr lang="en-US" sz="1100" b="0" dirty="0"/>
                        <a:t> they have an advantage for continued reelection.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If</a:t>
                      </a:r>
                      <a:r>
                        <a:rPr lang="en-US" sz="1100" b="0" dirty="0"/>
                        <a:t> members of Congress who have seniority get special projects for their own states or districts, </a:t>
                      </a:r>
                      <a:r>
                        <a:rPr lang="en-US" sz="1100" b="0" dirty="0">
                          <a:highlight>
                            <a:srgbClr val="FFFF00"/>
                          </a:highlight>
                        </a:rPr>
                        <a:t>then</a:t>
                      </a:r>
                      <a:r>
                        <a:rPr lang="en-US" sz="1100" b="0" dirty="0"/>
                        <a:t> government funds may be used improperly.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highlight>
                            <a:srgbClr val="FFFF00"/>
                          </a:highlight>
                        </a:rPr>
                        <a:t>If </a:t>
                      </a:r>
                      <a:r>
                        <a:rPr lang="en-US" sz="1100" b="0" dirty="0"/>
                        <a:t>members of Congress had limited time in office, </a:t>
                      </a:r>
                      <a:r>
                        <a:rPr lang="en-US" sz="1100" b="0" dirty="0">
                          <a:highlight>
                            <a:srgbClr val="FFFF00"/>
                          </a:highlight>
                        </a:rPr>
                        <a:t>then</a:t>
                      </a:r>
                      <a:r>
                        <a:rPr lang="en-US" sz="1100" b="0" dirty="0"/>
                        <a:t> frequent turnover would bring fresh, new perspectives to Congress.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098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 </a:t>
                      </a:r>
                      <a:r>
                        <a:rPr lang="en-US" sz="1100" dirty="0">
                          <a:effectLst/>
                          <a:latin typeface="Calibri" panose="020F0502020204030204" pitchFamily="34" charset="0"/>
                          <a:ea typeface="Times New Roman" panose="02020603050405020304" pitchFamily="18" charset="0"/>
                        </a:rPr>
                        <a:t>Two counterarguments against this claim are: 1. Elections are already a form of term limits, and 2. Term limits would prevent a person who was doing a really good job from continuing to serve.</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486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r>
                        <a:rPr lang="en-US" sz="1100" dirty="0">
                          <a:effectLst/>
                          <a:latin typeface="Calibri" panose="020F0502020204030204" pitchFamily="34" charset="0"/>
                          <a:ea typeface="Times New Roman" panose="02020603050405020304" pitchFamily="18" charset="0"/>
                        </a:rPr>
                        <a:t>The evidence applies to the claim, but since no sources are given, I would say the quality is </a:t>
                      </a:r>
                      <a:r>
                        <a:rPr lang="en-US" sz="1100" dirty="0">
                          <a:effectLst/>
                          <a:highlight>
                            <a:srgbClr val="FFFF00"/>
                          </a:highlight>
                          <a:latin typeface="Calibri" panose="020F0502020204030204" pitchFamily="34" charset="0"/>
                          <a:ea typeface="Times New Roman" panose="02020603050405020304" pitchFamily="18" charset="0"/>
                        </a:rPr>
                        <a:t>fair</a:t>
                      </a:r>
                      <a:r>
                        <a:rPr lang="en-US" sz="1100" dirty="0">
                          <a:effectLst/>
                          <a:latin typeface="Calibri" panose="020F0502020204030204" pitchFamily="34" charset="0"/>
                          <a:ea typeface="Times New Roman" panose="02020603050405020304" pitchFamily="18" charset="0"/>
                        </a:rPr>
                        <a:t>. The reasoning used to show how the evidence supports the claim is logical. The counterarguments </a:t>
                      </a:r>
                      <a:r>
                        <a:rPr lang="en-US" sz="1100" dirty="0">
                          <a:effectLst/>
                          <a:highlight>
                            <a:srgbClr val="FFFF00"/>
                          </a:highlight>
                          <a:latin typeface="Calibri" panose="020F0502020204030204" pitchFamily="34" charset="0"/>
                          <a:ea typeface="Times New Roman" panose="02020603050405020304" pitchFamily="18" charset="0"/>
                        </a:rPr>
                        <a:t>do not seem very strong </a:t>
                      </a:r>
                      <a:r>
                        <a:rPr lang="en-US" sz="1100" dirty="0">
                          <a:effectLst/>
                          <a:latin typeface="Calibri" panose="020F0502020204030204" pitchFamily="34" charset="0"/>
                          <a:ea typeface="Times New Roman" panose="02020603050405020304" pitchFamily="18" charset="0"/>
                        </a:rPr>
                        <a:t>to me.</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3886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1100" dirty="0">
                          <a:effectLst/>
                          <a:latin typeface="Calibri" panose="020F0502020204030204" pitchFamily="34" charset="0"/>
                          <a:ea typeface="Times New Roman" panose="02020603050405020304" pitchFamily="18" charset="0"/>
                        </a:rPr>
                        <a:t>Based on the evidence and reasoning, I accept the claim that term limits should be established. I think the idea of having fresh faces and new perspectives is important even if it prevents effective members of Congress from continuing to serve.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291296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18574"/>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701582043"/>
              </p:ext>
            </p:extLst>
          </p:nvPr>
        </p:nvGraphicFramePr>
        <p:xfrm>
          <a:off x="389598" y="1123579"/>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Rotation of a shape (use information on following slide)</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4887425"/>
        </p:xfrm>
        <a:graphic>
          <a:graphicData uri="http://schemas.openxmlformats.org/drawingml/2006/table">
            <a:tbl>
              <a:tblPr firstRow="1" bandRow="1">
                <a:tableStyleId>{2D5ABB26-0587-4C30-8999-92F81FD0307C}</a:tableStyleId>
              </a:tblPr>
              <a:tblGrid>
                <a:gridCol w="3662870">
                  <a:extLst>
                    <a:ext uri="{9D8B030D-6E8A-4147-A177-3AD203B41FA5}">
                      <a16:colId xmlns:a16="http://schemas.microsoft.com/office/drawing/2014/main" val="2751578919"/>
                    </a:ext>
                  </a:extLst>
                </a:gridCol>
                <a:gridCol w="4730228">
                  <a:extLst>
                    <a:ext uri="{9D8B030D-6E8A-4147-A177-3AD203B41FA5}">
                      <a16:colId xmlns:a16="http://schemas.microsoft.com/office/drawing/2014/main" val="412781860"/>
                    </a:ext>
                  </a:extLst>
                </a:gridCol>
              </a:tblGrid>
              <a:tr h="3763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rPr>
                        <a:t>For triangle XYZ shown in Figure 2 to move to the position of triangle </a:t>
                      </a:r>
                      <a:r>
                        <a:rPr lang="en-US" sz="1100" b="1" dirty="0" err="1">
                          <a:effectLst/>
                          <a:latin typeface="Calibri" panose="020F0502020204030204" pitchFamily="34" charset="0"/>
                          <a:ea typeface="Times New Roman" panose="02020603050405020304" pitchFamily="18" charset="0"/>
                        </a:rPr>
                        <a:t>X’Y’Z</a:t>
                      </a:r>
                      <a:r>
                        <a:rPr lang="en-US" sz="1100" b="1" dirty="0">
                          <a:effectLst/>
                          <a:latin typeface="Calibri" panose="020F0502020204030204" pitchFamily="34" charset="0"/>
                          <a:ea typeface="Times New Roman" panose="02020603050405020304" pitchFamily="18" charset="0"/>
                        </a:rPr>
                        <a:t>’, it </a:t>
                      </a:r>
                      <a:r>
                        <a:rPr lang="en-US" sz="1100" b="1" i="1" u="sng" dirty="0">
                          <a:effectLst/>
                          <a:highlight>
                            <a:srgbClr val="FFFF00"/>
                          </a:highlight>
                          <a:latin typeface="Calibri" panose="020F0502020204030204" pitchFamily="34" charset="0"/>
                          <a:ea typeface="Times New Roman" panose="02020603050405020304" pitchFamily="18" charset="0"/>
                        </a:rPr>
                        <a:t>must</a:t>
                      </a:r>
                      <a:r>
                        <a:rPr lang="en-US" sz="1100" b="1" i="1" dirty="0">
                          <a:effectLst/>
                          <a:latin typeface="Calibri" panose="020F0502020204030204" pitchFamily="34" charset="0"/>
                          <a:ea typeface="Times New Roman" panose="02020603050405020304" pitchFamily="18" charset="0"/>
                        </a:rPr>
                        <a:t> </a:t>
                      </a:r>
                      <a:r>
                        <a:rPr lang="en-US" sz="1100" b="1" dirty="0">
                          <a:effectLst/>
                          <a:latin typeface="Calibri" panose="020F0502020204030204" pitchFamily="34" charset="0"/>
                          <a:ea typeface="Times New Roman" panose="02020603050405020304" pitchFamily="18" charset="0"/>
                        </a:rPr>
                        <a:t>be rotated counterclockwise 180°.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8600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342900" marR="0" lvl="0" indent="-342900">
                        <a:spcBef>
                          <a:spcPts val="0"/>
                        </a:spcBef>
                        <a:spcAft>
                          <a:spcPts val="0"/>
                        </a:spcAft>
                        <a:buFont typeface="Symbol" panose="05050102010706020507" pitchFamily="18" charset="2"/>
                        <a:buChar char=""/>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table (Figure 1) shows the mathematical relationship of points of a triangle when rotated a set number of degrees in a set direction.</a:t>
                      </a:r>
                    </a:p>
                    <a:p>
                      <a:pPr marL="342900" marR="0" lvl="0" indent="-342900">
                        <a:spcBef>
                          <a:spcPts val="0"/>
                        </a:spcBef>
                        <a:spcAft>
                          <a:spcPts val="0"/>
                        </a:spcAft>
                        <a:buFont typeface="Symbol" panose="05050102010706020507" pitchFamily="18" charset="2"/>
                        <a:buChar char=""/>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graph (Figure 2) provides the following information about rotated triangles XYZ and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X’Y’Z</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Coordinates of point X = (1,2)</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Coordinates of corresponding point X’ = (-1, -2)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Coordinates of point Y = (3,5)</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Coordinates of corresponding point Y’ = (-3, -5)</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Coordinates of point Z = (-3,4)</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dirty="0">
                          <a:effectLst/>
                          <a:latin typeface="Calibri" panose="020F0502020204030204" pitchFamily="34" charset="0"/>
                          <a:ea typeface="Times New Roman" panose="02020603050405020304" pitchFamily="18" charset="0"/>
                        </a:rPr>
                        <a:t>Coordinates of corresponding point Z’ = (3, -4)</a:t>
                      </a:r>
                    </a:p>
                    <a:p>
                      <a:pPr marL="1143000" marR="0" lvl="2" indent="-228600">
                        <a:spcBef>
                          <a:spcPts val="0"/>
                        </a:spcBef>
                        <a:spcAft>
                          <a:spcPts val="0"/>
                        </a:spcAft>
                        <a:buFont typeface="Arial" panose="020B0604020202020204" pitchFamily="34" charset="0"/>
                        <a:buChar char=""/>
                        <a:tabLst>
                          <a:tab pos="228600" algn="l"/>
                        </a:tabLst>
                      </a:pP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342900" marR="0" lvl="0" indent="-342900">
                        <a:spcBef>
                          <a:spcPts val="0"/>
                        </a:spcBef>
                        <a:spcAft>
                          <a:spcPts val="0"/>
                        </a:spcAft>
                        <a:buFont typeface="Symbol" panose="05050102010706020507" pitchFamily="18" charset="2"/>
                        <a:buChar char=""/>
                        <a:tabLst>
                          <a:tab pos="457200" algn="l"/>
                        </a:tabLst>
                      </a:pPr>
                      <a:r>
                        <a:rPr lang="en-US" sz="11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Because</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the table in Figure 2 shows Shape Rotation Rules, then identifying the relationships between corresponding points in triangles XYZ and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X’Y’Z</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will tell us the number of degrees and the direction of rotation of the triangle.</a:t>
                      </a:r>
                    </a:p>
                    <a:p>
                      <a:pPr marL="342900" marR="0" lvl="0" indent="-342900">
                        <a:spcBef>
                          <a:spcPts val="0"/>
                        </a:spcBef>
                        <a:spcAft>
                          <a:spcPts val="0"/>
                        </a:spcAft>
                        <a:buFont typeface="Symbol" panose="05050102010706020507" pitchFamily="18" charset="2"/>
                        <a:buChar char=""/>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Because</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the pattern of points on the original triangle is always (x,y) and the pattern of points on the the triangle after rotation is always (-x,-y), according to the table in Figure 1, the image</a:t>
                      </a:r>
                      <a:r>
                        <a:rPr lang="en-US" sz="1100" b="0" i="1" u="sng" dirty="0">
                          <a:effectLst/>
                          <a:latin typeface="Calibri" panose="020F0502020204030204" pitchFamily="34" charset="0"/>
                          <a:ea typeface="Times New Roman" panose="02020603050405020304" pitchFamily="18" charset="0"/>
                          <a:cs typeface="Times New Roman" panose="02020603050405020304" pitchFamily="18" charset="0"/>
                        </a:rPr>
                        <a:t> could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have been rotated 180° in a counterclockwise direction as stated in the claim, but there is another possibility. The triangle also could have been rotated 180° in a clockwise direction.</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Since the table for rotation shows that triangle XYZ could have been rotated 180° in either a clockwise or counterclockwise direction and gotten to the position of triangle </a:t>
                      </a:r>
                      <a:r>
                        <a:rPr lang="en-US" sz="1100" dirty="0" err="1">
                          <a:effectLst/>
                          <a:latin typeface="Calibri" panose="020F0502020204030204" pitchFamily="34" charset="0"/>
                          <a:ea typeface="Times New Roman" panose="02020603050405020304" pitchFamily="18" charset="0"/>
                        </a:rPr>
                        <a:t>X’Y’Z</a:t>
                      </a:r>
                      <a:r>
                        <a:rPr lang="en-US" sz="1100" dirty="0">
                          <a:effectLst/>
                          <a:latin typeface="Calibri" panose="020F0502020204030204" pitchFamily="34" charset="0"/>
                          <a:ea typeface="Times New Roman" panose="02020603050405020304" pitchFamily="18" charset="0"/>
                        </a:rPr>
                        <a:t>’, the </a:t>
                      </a:r>
                      <a:r>
                        <a:rPr lang="en-US" sz="1100" dirty="0">
                          <a:effectLst/>
                          <a:highlight>
                            <a:srgbClr val="FFFF00"/>
                          </a:highlight>
                          <a:latin typeface="Calibri" panose="020F0502020204030204" pitchFamily="34" charset="0"/>
                          <a:ea typeface="Times New Roman" panose="02020603050405020304" pitchFamily="18" charset="0"/>
                        </a:rPr>
                        <a:t>qualifier </a:t>
                      </a:r>
                      <a:r>
                        <a:rPr lang="en-US" sz="1100" i="1" u="sng" dirty="0">
                          <a:effectLst/>
                          <a:highlight>
                            <a:srgbClr val="FFFF00"/>
                          </a:highlight>
                          <a:latin typeface="Calibri" panose="020F0502020204030204" pitchFamily="34" charset="0"/>
                          <a:ea typeface="Times New Roman" panose="02020603050405020304" pitchFamily="18" charset="0"/>
                        </a:rPr>
                        <a:t>must</a:t>
                      </a:r>
                      <a:r>
                        <a:rPr lang="en-US" sz="1100" dirty="0">
                          <a:effectLst/>
                          <a:highlight>
                            <a:srgbClr val="FFFF00"/>
                          </a:highlight>
                          <a:latin typeface="Calibri" panose="020F0502020204030204" pitchFamily="34" charset="0"/>
                          <a:ea typeface="Times New Roman" panose="02020603050405020304" pitchFamily="18" charset="0"/>
                        </a:rPr>
                        <a:t> makes the claim inaccurate</a:t>
                      </a:r>
                      <a:r>
                        <a:rPr lang="en-US" sz="1100" dirty="0">
                          <a:effectLst/>
                          <a:latin typeface="Calibri" panose="020F0502020204030204" pitchFamily="34" charset="0"/>
                          <a:ea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it is based on accepted mathematical rules and direct observation. The reasoning is logical because it links the observations to the math facts, </a:t>
                      </a:r>
                      <a:r>
                        <a:rPr lang="en-US" sz="1100" dirty="0">
                          <a:effectLst/>
                          <a:highlight>
                            <a:srgbClr val="FFFF00"/>
                          </a:highlight>
                          <a:latin typeface="Calibri" panose="020F0502020204030204" pitchFamily="34" charset="0"/>
                          <a:ea typeface="Times New Roman" panose="02020603050405020304" pitchFamily="18" charset="0"/>
                        </a:rPr>
                        <a:t>but it is incomplete due to the qualifier </a:t>
                      </a:r>
                      <a:r>
                        <a:rPr lang="en-US" sz="1100" u="sng" dirty="0">
                          <a:effectLst/>
                          <a:highlight>
                            <a:srgbClr val="FFFF00"/>
                          </a:highlight>
                          <a:latin typeface="Calibri" panose="020F0502020204030204" pitchFamily="34" charset="0"/>
                          <a:ea typeface="Times New Roman" panose="02020603050405020304" pitchFamily="18" charset="0"/>
                        </a:rPr>
                        <a:t>must</a:t>
                      </a:r>
                      <a:r>
                        <a:rPr lang="en-US" sz="1100" dirty="0">
                          <a:effectLst/>
                          <a:highlight>
                            <a:srgbClr val="FFFF00"/>
                          </a:highlight>
                          <a:latin typeface="Calibri" panose="020F0502020204030204" pitchFamily="34" charset="0"/>
                          <a:ea typeface="Times New Roman" panose="02020603050405020304" pitchFamily="18" charset="0"/>
                        </a:rPr>
                        <a:t>. The result could be found in another way. </a:t>
                      </a:r>
                      <a:endParaRPr lang="en-US" sz="1100" b="1" dirty="0">
                        <a:highlight>
                          <a:srgbClr val="FFFF00"/>
                        </a:highligh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highlight>
                            <a:srgbClr val="FFFF00"/>
                          </a:highlight>
                          <a:latin typeface="Calibri" panose="020F0502020204030204" pitchFamily="34" charset="0"/>
                          <a:ea typeface="Times New Roman" panose="02020603050405020304" pitchFamily="18" charset="0"/>
                        </a:rPr>
                        <a:t>I reject the claim </a:t>
                      </a:r>
                      <a:r>
                        <a:rPr lang="en-US" sz="1100" dirty="0">
                          <a:effectLst/>
                          <a:latin typeface="Calibri" panose="020F0502020204030204" pitchFamily="34" charset="0"/>
                          <a:ea typeface="Times New Roman" panose="02020603050405020304" pitchFamily="18" charset="0"/>
                        </a:rPr>
                        <a:t>because of the qualifier </a:t>
                      </a:r>
                      <a:r>
                        <a:rPr lang="en-US" sz="1100" i="1" u="sng" dirty="0">
                          <a:effectLst/>
                          <a:latin typeface="Calibri" panose="020F0502020204030204" pitchFamily="34" charset="0"/>
                          <a:ea typeface="Times New Roman" panose="02020603050405020304" pitchFamily="18" charset="0"/>
                        </a:rPr>
                        <a:t>must</a:t>
                      </a:r>
                      <a:r>
                        <a:rPr lang="en-US" sz="1100" dirty="0">
                          <a:effectLst/>
                          <a:latin typeface="Calibri" panose="020F0502020204030204" pitchFamily="34" charset="0"/>
                          <a:ea typeface="Times New Roman" panose="02020603050405020304" pitchFamily="18" charset="0"/>
                        </a:rPr>
                        <a:t>. Triangle XYZ </a:t>
                      </a:r>
                      <a:r>
                        <a:rPr lang="en-US" sz="1100" i="1" u="sng" dirty="0">
                          <a:effectLst/>
                          <a:latin typeface="Calibri" panose="020F0502020204030204" pitchFamily="34" charset="0"/>
                          <a:ea typeface="Times New Roman" panose="02020603050405020304" pitchFamily="18" charset="0"/>
                        </a:rPr>
                        <a:t>could</a:t>
                      </a:r>
                      <a:r>
                        <a:rPr lang="en-US" sz="1100" dirty="0">
                          <a:effectLst/>
                          <a:latin typeface="Calibri" panose="020F0502020204030204" pitchFamily="34" charset="0"/>
                          <a:ea typeface="Times New Roman" panose="02020603050405020304" pitchFamily="18" charset="0"/>
                        </a:rPr>
                        <a:t> have rotated 180° in a counterclockwise direction, but it could also have rotated 180° in a clockwise direction to get to the same position.</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2514241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07AD09C-8D77-4F03-85AC-B9463DAF6F0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endParaRPr>
          </a:p>
        </p:txBody>
      </p:sp>
      <p:sp>
        <p:nvSpPr>
          <p:cNvPr id="3" name="AutoShape 4">
            <a:extLst>
              <a:ext uri="{FF2B5EF4-FFF2-40B4-BE49-F238E27FC236}">
                <a16:creationId xmlns:a16="http://schemas.microsoft.com/office/drawing/2014/main" id="{EE909BCF-1648-45C8-BFE6-0FD3F63C0234}"/>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endParaRPr>
          </a:p>
        </p:txBody>
      </p:sp>
      <p:pic>
        <p:nvPicPr>
          <p:cNvPr id="6" name="Picture 5">
            <a:extLst>
              <a:ext uri="{FF2B5EF4-FFF2-40B4-BE49-F238E27FC236}">
                <a16:creationId xmlns:a16="http://schemas.microsoft.com/office/drawing/2014/main" id="{B5CF5706-6B05-422A-B1E0-CEBA03A1EE95}"/>
              </a:ext>
            </a:extLst>
          </p:cNvPr>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7449" y="1881970"/>
            <a:ext cx="3255548" cy="3255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73C172-C27F-4CE1-82FA-7AED8453613C}"/>
              </a:ext>
            </a:extLst>
          </p:cNvPr>
          <p:cNvSpPr txBox="1"/>
          <p:nvPr/>
        </p:nvSpPr>
        <p:spPr>
          <a:xfrm>
            <a:off x="274261" y="1027985"/>
            <a:ext cx="8595238" cy="715581"/>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black"/>
                </a:solidFill>
                <a:latin typeface="Calibri" panose="020F0502020204030204"/>
                <a:ea typeface="+mn-ea"/>
              </a:rPr>
              <a:t>Background information to respond to question on previous slide:</a:t>
            </a:r>
          </a:p>
          <a:p>
            <a:pPr defTabSz="685800" eaLnBrk="1" fontAlgn="auto" hangingPunct="1">
              <a:spcBef>
                <a:spcPts val="0"/>
              </a:spcBef>
              <a:spcAft>
                <a:spcPts val="0"/>
              </a:spcAft>
              <a:defRPr/>
            </a:pPr>
            <a:r>
              <a:rPr lang="en-US" sz="1350" dirty="0">
                <a:solidFill>
                  <a:prstClr val="black"/>
                </a:solidFill>
                <a:latin typeface="Calibri" panose="020F0502020204030204"/>
                <a:ea typeface="+mn-ea"/>
              </a:rPr>
              <a:t>For triangle XYZ shown in Figure 1. to move to the position of triangle </a:t>
            </a:r>
            <a:r>
              <a:rPr lang="en-US" sz="1350" dirty="0" err="1">
                <a:solidFill>
                  <a:prstClr val="black"/>
                </a:solidFill>
                <a:latin typeface="Calibri" panose="020F0502020204030204"/>
                <a:ea typeface="+mn-ea"/>
              </a:rPr>
              <a:t>X’Y’Z</a:t>
            </a:r>
            <a:r>
              <a:rPr lang="en-US" sz="1350" dirty="0">
                <a:solidFill>
                  <a:prstClr val="black"/>
                </a:solidFill>
                <a:latin typeface="Calibri" panose="020F0502020204030204"/>
                <a:ea typeface="+mn-ea"/>
              </a:rPr>
              <a:t>’, it </a:t>
            </a:r>
            <a:r>
              <a:rPr lang="en-US" sz="1350" u="sng" dirty="0">
                <a:solidFill>
                  <a:prstClr val="black"/>
                </a:solidFill>
                <a:latin typeface="Calibri" panose="020F0502020204030204"/>
                <a:ea typeface="+mn-ea"/>
              </a:rPr>
              <a:t>must</a:t>
            </a:r>
            <a:r>
              <a:rPr lang="en-US" sz="1350" dirty="0">
                <a:solidFill>
                  <a:prstClr val="black"/>
                </a:solidFill>
                <a:latin typeface="Calibri" panose="020F0502020204030204"/>
                <a:ea typeface="+mn-ea"/>
              </a:rPr>
              <a:t> be rotated counterclockwise 180°.</a:t>
            </a:r>
          </a:p>
          <a:p>
            <a:pPr defTabSz="685800" eaLnBrk="1" fontAlgn="auto" hangingPunct="1">
              <a:spcBef>
                <a:spcPts val="0"/>
              </a:spcBef>
              <a:spcAft>
                <a:spcPts val="0"/>
              </a:spcAft>
              <a:defRPr/>
            </a:pPr>
            <a:endParaRPr lang="en-US" sz="1350" b="1" dirty="0">
              <a:solidFill>
                <a:prstClr val="black"/>
              </a:solidFill>
              <a:latin typeface="Calibri" panose="020F0502020204030204"/>
              <a:ea typeface="+mn-ea"/>
            </a:endParaRPr>
          </a:p>
        </p:txBody>
      </p:sp>
      <p:sp>
        <p:nvSpPr>
          <p:cNvPr id="8" name="TextBox 7">
            <a:extLst>
              <a:ext uri="{FF2B5EF4-FFF2-40B4-BE49-F238E27FC236}">
                <a16:creationId xmlns:a16="http://schemas.microsoft.com/office/drawing/2014/main" id="{ED301BEA-747C-4A74-9849-5F119F04487F}"/>
              </a:ext>
            </a:extLst>
          </p:cNvPr>
          <p:cNvSpPr txBox="1"/>
          <p:nvPr/>
        </p:nvSpPr>
        <p:spPr>
          <a:xfrm>
            <a:off x="1281108" y="5299006"/>
            <a:ext cx="1440844" cy="507831"/>
          </a:xfrm>
          <a:prstGeom prst="rect">
            <a:avLst/>
          </a:prstGeom>
          <a:noFill/>
        </p:spPr>
        <p:txBody>
          <a:bodyPr wrap="none" rtlCol="0">
            <a:spAutoFit/>
          </a:bodyPr>
          <a:lstStyle/>
          <a:p>
            <a:pPr algn="ctr" defTabSz="685800" eaLnBrk="1" fontAlgn="auto" hangingPunct="1">
              <a:spcBef>
                <a:spcPts val="0"/>
              </a:spcBef>
              <a:spcAft>
                <a:spcPts val="0"/>
              </a:spcAft>
              <a:defRPr/>
            </a:pPr>
            <a:r>
              <a:rPr lang="en-US" sz="1350">
                <a:solidFill>
                  <a:prstClr val="black"/>
                </a:solidFill>
                <a:latin typeface="Calibri" panose="020F0502020204030204"/>
                <a:ea typeface="+mn-ea"/>
              </a:rPr>
              <a:t>Figure 1. </a:t>
            </a:r>
          </a:p>
          <a:p>
            <a:pPr algn="ctr" defTabSz="685800" eaLnBrk="1" fontAlgn="auto" hangingPunct="1">
              <a:spcBef>
                <a:spcPts val="0"/>
              </a:spcBef>
              <a:spcAft>
                <a:spcPts val="0"/>
              </a:spcAft>
              <a:defRPr/>
            </a:pPr>
            <a:r>
              <a:rPr lang="en-US" sz="1350">
                <a:solidFill>
                  <a:prstClr val="black"/>
                </a:solidFill>
                <a:latin typeface="Calibri" panose="020F0502020204030204"/>
                <a:ea typeface="+mn-ea"/>
              </a:rPr>
              <a:t>Rotated Triangles </a:t>
            </a:r>
          </a:p>
        </p:txBody>
      </p:sp>
      <p:sp>
        <p:nvSpPr>
          <p:cNvPr id="10" name="TextBox 9">
            <a:extLst>
              <a:ext uri="{FF2B5EF4-FFF2-40B4-BE49-F238E27FC236}">
                <a16:creationId xmlns:a16="http://schemas.microsoft.com/office/drawing/2014/main" id="{DAE3C84C-BE33-426B-824A-9898EC908F4B}"/>
              </a:ext>
            </a:extLst>
          </p:cNvPr>
          <p:cNvSpPr txBox="1"/>
          <p:nvPr/>
        </p:nvSpPr>
        <p:spPr>
          <a:xfrm>
            <a:off x="4952546" y="5274862"/>
            <a:ext cx="3392463" cy="507831"/>
          </a:xfrm>
          <a:prstGeom prst="rect">
            <a:avLst/>
          </a:prstGeom>
          <a:noFill/>
        </p:spPr>
        <p:txBody>
          <a:bodyPr wrap="square" rtlCol="0">
            <a:spAutoFit/>
          </a:bodyPr>
          <a:lstStyle/>
          <a:p>
            <a:pPr algn="ctr" defTabSz="685800" eaLnBrk="1" fontAlgn="auto" hangingPunct="1">
              <a:spcBef>
                <a:spcPts val="0"/>
              </a:spcBef>
              <a:spcAft>
                <a:spcPts val="0"/>
              </a:spcAft>
              <a:defRPr/>
            </a:pPr>
            <a:r>
              <a:rPr lang="en-US" sz="1350">
                <a:solidFill>
                  <a:prstClr val="black"/>
                </a:solidFill>
                <a:latin typeface="Calibri" panose="020F0502020204030204"/>
                <a:ea typeface="+mn-ea"/>
              </a:rPr>
              <a:t>Figure 2. </a:t>
            </a:r>
          </a:p>
          <a:p>
            <a:pPr algn="ctr" defTabSz="685800" eaLnBrk="1" fontAlgn="auto" hangingPunct="1">
              <a:spcBef>
                <a:spcPts val="0"/>
              </a:spcBef>
              <a:spcAft>
                <a:spcPts val="0"/>
              </a:spcAft>
              <a:defRPr/>
            </a:pPr>
            <a:r>
              <a:rPr lang="en-US" sz="1350">
                <a:solidFill>
                  <a:prstClr val="black"/>
                </a:solidFill>
                <a:latin typeface="Calibri" panose="020F0502020204030204"/>
                <a:ea typeface="+mn-ea"/>
              </a:rPr>
              <a:t>Rotation Rules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4D69CEC-5E3E-4488-B95E-CCEE4464F7DE}"/>
                  </a:ext>
                </a:extLst>
              </p:cNvPr>
              <p:cNvGraphicFramePr>
                <a:graphicFrameLocks noGrp="1"/>
              </p:cNvGraphicFramePr>
              <p:nvPr/>
            </p:nvGraphicFramePr>
            <p:xfrm>
              <a:off x="4492472" y="1881970"/>
              <a:ext cx="3916204" cy="3231708"/>
            </p:xfrm>
            <a:graphic>
              <a:graphicData uri="http://schemas.openxmlformats.org/drawingml/2006/table">
                <a:tbl>
                  <a:tblPr firstRow="1" firstCol="1" bandRow="1"/>
                  <a:tblGrid>
                    <a:gridCol w="1301115">
                      <a:extLst>
                        <a:ext uri="{9D8B030D-6E8A-4147-A177-3AD203B41FA5}">
                          <a16:colId xmlns:a16="http://schemas.microsoft.com/office/drawing/2014/main" val="1610112908"/>
                        </a:ext>
                      </a:extLst>
                    </a:gridCol>
                    <a:gridCol w="1198721">
                      <a:extLst>
                        <a:ext uri="{9D8B030D-6E8A-4147-A177-3AD203B41FA5}">
                          <a16:colId xmlns:a16="http://schemas.microsoft.com/office/drawing/2014/main" val="4211355171"/>
                        </a:ext>
                      </a:extLst>
                    </a:gridCol>
                    <a:gridCol w="1416368">
                      <a:extLst>
                        <a:ext uri="{9D8B030D-6E8A-4147-A177-3AD203B41FA5}">
                          <a16:colId xmlns:a16="http://schemas.microsoft.com/office/drawing/2014/main" val="873001516"/>
                        </a:ext>
                      </a:extLst>
                    </a:gridCol>
                  </a:tblGrid>
                  <a:tr h="382715">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Type of Rotation</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image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 on the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pre-image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 on the image after rotation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32732089"/>
                      </a:ext>
                    </a:extLst>
                  </a:tr>
                  <a:tr h="578406">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Rotation of 90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clockwise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25288854"/>
                      </a:ext>
                    </a:extLst>
                  </a:tr>
                  <a:tr h="578406">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Rotation of 90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counterclockwise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101490149"/>
                      </a:ext>
                    </a:extLst>
                  </a:tr>
                  <a:tr h="578406">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Rotation of 180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clockwise or counterclockwise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0102897"/>
                      </a:ext>
                    </a:extLst>
                  </a:tr>
                  <a:tr h="535305">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Rotation of 270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clockwise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75102902"/>
                      </a:ext>
                    </a:extLst>
                  </a:tr>
                  <a:tr h="578406">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Rotation of 270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counterclockwise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32137562"/>
                      </a:ext>
                    </a:extLst>
                  </a:tr>
                </a:tbl>
              </a:graphicData>
            </a:graphic>
          </p:graphicFrame>
        </mc:Choice>
        <mc:Fallback xmlns="">
          <p:graphicFrame>
            <p:nvGraphicFramePr>
              <p:cNvPr id="7" name="Table 6">
                <a:extLst>
                  <a:ext uri="{FF2B5EF4-FFF2-40B4-BE49-F238E27FC236}">
                    <a16:creationId xmlns:a16="http://schemas.microsoft.com/office/drawing/2014/main" id="{A4D69CEC-5E3E-4488-B95E-CCEE4464F7DE}"/>
                  </a:ext>
                </a:extLst>
              </p:cNvPr>
              <p:cNvGraphicFramePr>
                <a:graphicFrameLocks noGrp="1"/>
              </p:cNvGraphicFramePr>
              <p:nvPr/>
            </p:nvGraphicFramePr>
            <p:xfrm>
              <a:off x="4492472" y="1881970"/>
              <a:ext cx="3916204" cy="3231708"/>
            </p:xfrm>
            <a:graphic>
              <a:graphicData uri="http://schemas.openxmlformats.org/drawingml/2006/table">
                <a:tbl>
                  <a:tblPr firstRow="1" firstCol="1" bandRow="1"/>
                  <a:tblGrid>
                    <a:gridCol w="1301115">
                      <a:extLst>
                        <a:ext uri="{9D8B030D-6E8A-4147-A177-3AD203B41FA5}">
                          <a16:colId xmlns:a16="http://schemas.microsoft.com/office/drawing/2014/main" val="1610112908"/>
                        </a:ext>
                      </a:extLst>
                    </a:gridCol>
                    <a:gridCol w="1198721">
                      <a:extLst>
                        <a:ext uri="{9D8B030D-6E8A-4147-A177-3AD203B41FA5}">
                          <a16:colId xmlns:a16="http://schemas.microsoft.com/office/drawing/2014/main" val="4211355171"/>
                        </a:ext>
                      </a:extLst>
                    </a:gridCol>
                    <a:gridCol w="1416368">
                      <a:extLst>
                        <a:ext uri="{9D8B030D-6E8A-4147-A177-3AD203B41FA5}">
                          <a16:colId xmlns:a16="http://schemas.microsoft.com/office/drawing/2014/main" val="873001516"/>
                        </a:ext>
                      </a:extLst>
                    </a:gridCol>
                  </a:tblGrid>
                  <a:tr h="382715">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Type of Rotation</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image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 on the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pre-image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 on the image after rotation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32732089"/>
                      </a:ext>
                    </a:extLst>
                  </a:tr>
                  <a:tr h="578422">
                    <a:tc>
                      <a:txBody>
                        <a:bodyPr/>
                        <a:lstStyle/>
                        <a:p>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71" t="-71739" r="-201942" b="-391304"/>
                          </a:stretch>
                        </a:blip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25288854"/>
                      </a:ext>
                    </a:extLst>
                  </a:tr>
                  <a:tr h="578422">
                    <a:tc>
                      <a:txBody>
                        <a:bodyPr/>
                        <a:lstStyle/>
                        <a:p>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71" t="-175556" r="-201942" b="-300000"/>
                          </a:stretch>
                        </a:blip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101490149"/>
                      </a:ext>
                    </a:extLst>
                  </a:tr>
                  <a:tr h="578422">
                    <a:tc>
                      <a:txBody>
                        <a:bodyPr/>
                        <a:lstStyle/>
                        <a:p>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71" t="-269565" r="-201942" b="-193478"/>
                          </a:stretch>
                        </a:blip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0102897"/>
                      </a:ext>
                    </a:extLst>
                  </a:tr>
                  <a:tr h="535305">
                    <a:tc>
                      <a:txBody>
                        <a:bodyPr/>
                        <a:lstStyle/>
                        <a:p>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71" t="-404762" r="-201942" b="-111905"/>
                          </a:stretch>
                        </a:blip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775102902"/>
                      </a:ext>
                    </a:extLst>
                  </a:tr>
                  <a:tr h="578422">
                    <a:tc>
                      <a:txBody>
                        <a:bodyPr/>
                        <a:lstStyle/>
                        <a:p>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71" t="-460870" r="-201942" b="-2174"/>
                          </a:stretch>
                        </a:blip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 , 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 -x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32137562"/>
                      </a:ext>
                    </a:extLst>
                  </a:tr>
                </a:tbl>
              </a:graphicData>
            </a:graphic>
          </p:graphicFrame>
        </mc:Fallback>
      </mc:AlternateContent>
    </p:spTree>
    <p:extLst>
      <p:ext uri="{BB962C8B-B14F-4D97-AF65-F5344CB8AC3E}">
        <p14:creationId xmlns:p14="http://schemas.microsoft.com/office/powerpoint/2010/main" val="428835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6E2F8966-5D32-B74B-80DB-A11D2BEBE288}"/>
              </a:ext>
            </a:extLst>
          </p:cNvPr>
          <p:cNvSpPr>
            <a:spLocks noGrp="1"/>
          </p:cNvSpPr>
          <p:nvPr>
            <p:ph type="sldNum" sz="quarter" idx="10"/>
          </p:nvPr>
        </p:nvSpPr>
        <p:spPr>
          <a:xfrm>
            <a:off x="4572000" y="658378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6</a:t>
            </a:fld>
            <a:endParaRPr lang="en-US" altLang="en-US" sz="1000" dirty="0">
              <a:solidFill>
                <a:schemeClr val="bg1"/>
              </a:solidFill>
            </a:endParaRPr>
          </a:p>
        </p:txBody>
      </p:sp>
      <p:pic>
        <p:nvPicPr>
          <p:cNvPr id="1026" name="Picture 2">
            <a:extLst>
              <a:ext uri="{FF2B5EF4-FFF2-40B4-BE49-F238E27FC236}">
                <a16:creationId xmlns:a16="http://schemas.microsoft.com/office/drawing/2014/main" id="{DB0CB232-515C-A046-9BDA-C087E9CCF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2" t="3355" r="2826" b="3816"/>
          <a:stretch/>
        </p:blipFill>
        <p:spPr bwMode="auto">
          <a:xfrm>
            <a:off x="807524" y="712519"/>
            <a:ext cx="7615051" cy="5328738"/>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5">
            <a:extLst>
              <a:ext uri="{FF2B5EF4-FFF2-40B4-BE49-F238E27FC236}">
                <a16:creationId xmlns:a16="http://schemas.microsoft.com/office/drawing/2014/main" id="{C77CDFC2-B7F3-E248-90FC-60D2EA479476}"/>
              </a:ext>
            </a:extLst>
          </p:cNvPr>
          <p:cNvSpPr>
            <a:spLocks noGrp="1" noChangeArrowheads="1"/>
          </p:cNvSpPr>
          <p:nvPr>
            <p:ph type="body" idx="1"/>
          </p:nvPr>
        </p:nvSpPr>
        <p:spPr>
          <a:xfrm>
            <a:off x="-2140035" y="2360358"/>
            <a:ext cx="12425544" cy="3680899"/>
          </a:xfrm>
        </p:spPr>
        <p:txBody>
          <a:bodyPr/>
          <a:lstStyle/>
          <a:p>
            <a:pPr eaLnBrk="1" hangingPunct="1"/>
            <a:endParaRPr lang="en-US" altLang="en-US" dirty="0">
              <a:solidFill>
                <a:srgbClr val="000000"/>
              </a:solidFill>
            </a:endParaRPr>
          </a:p>
          <a:p>
            <a:pPr eaLnBrk="1" hangingPunct="1">
              <a:buFontTx/>
              <a:buNone/>
            </a:pPr>
            <a:endParaRPr lang="en-US" altLang="en-US" sz="1300" dirty="0">
              <a:solidFill>
                <a:srgbClr val="000000"/>
              </a:solidFill>
            </a:endParaRPr>
          </a:p>
        </p:txBody>
      </p:sp>
      <p:sp>
        <p:nvSpPr>
          <p:cNvPr id="39939" name="Rectangle 4">
            <a:extLst>
              <a:ext uri="{FF2B5EF4-FFF2-40B4-BE49-F238E27FC236}">
                <a16:creationId xmlns:a16="http://schemas.microsoft.com/office/drawing/2014/main" id="{9DA1F06F-5A38-E340-8888-4121B9C91499}"/>
              </a:ext>
            </a:extLst>
          </p:cNvPr>
          <p:cNvSpPr>
            <a:spLocks noGrp="1" noChangeArrowheads="1"/>
          </p:cNvSpPr>
          <p:nvPr>
            <p:ph type="title"/>
          </p:nvPr>
        </p:nvSpPr>
        <p:spPr>
          <a:xfrm>
            <a:off x="685800" y="-36185"/>
            <a:ext cx="7772400" cy="838200"/>
          </a:xfrm>
        </p:spPr>
        <p:txBody>
          <a:bodyPr/>
          <a:lstStyle/>
          <a:p>
            <a:pPr eaLnBrk="1" hangingPunct="1"/>
            <a:r>
              <a:rPr lang="en-US" sz="3600" b="1" dirty="0">
                <a:ln w="12700">
                  <a:solidFill>
                    <a:srgbClr val="0051BA"/>
                  </a:solidFill>
                  <a:prstDash val="solid"/>
                </a:ln>
                <a:solidFill>
                  <a:srgbClr val="73CBF2"/>
                </a:solidFill>
                <a:effectLst>
                  <a:outerShdw dist="38100" dir="2700000" algn="tl" rotWithShape="0">
                    <a:srgbClr val="0051BA">
                      <a:alpha val="80000"/>
                    </a:srgbClr>
                  </a:outerShdw>
                </a:effectLst>
              </a:rPr>
              <a:t>Content Enhancement Routines</a:t>
            </a:r>
            <a:endParaRPr lang="en-US" altLang="en-US" sz="3600" dirty="0">
              <a:ln>
                <a:solidFill>
                  <a:srgbClr val="0051BA"/>
                </a:solidFill>
              </a:ln>
              <a:solidFill>
                <a:srgbClr val="73CBF2"/>
              </a:solidFill>
              <a:effectLst>
                <a:outerShdw dist="38100" dir="2700000" algn="tl" rotWithShape="0">
                  <a:srgbClr val="0051BA">
                    <a:alpha val="80000"/>
                  </a:srgbClr>
                </a:outerShdw>
              </a:effectLst>
            </a:endParaRPr>
          </a:p>
        </p:txBody>
      </p:sp>
      <p:pic>
        <p:nvPicPr>
          <p:cNvPr id="7" name="Picture 6">
            <a:extLst>
              <a:ext uri="{FF2B5EF4-FFF2-40B4-BE49-F238E27FC236}">
                <a16:creationId xmlns:a16="http://schemas.microsoft.com/office/drawing/2014/main" id="{A728C982-820C-3D41-878B-66FE5C540B84}"/>
              </a:ext>
            </a:extLst>
          </p:cNvPr>
          <p:cNvPicPr>
            <a:picLocks noChangeAspect="1"/>
          </p:cNvPicPr>
          <p:nvPr/>
        </p:nvPicPr>
        <p:blipFill>
          <a:blip r:embed="rId4"/>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579853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18573"/>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839205984"/>
              </p:ext>
            </p:extLst>
          </p:nvPr>
        </p:nvGraphicFramePr>
        <p:xfrm>
          <a:off x="389598" y="1123578"/>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Lunar phases (sample background on following slide)</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4734348"/>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5486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r>
                        <a:rPr lang="en-US" sz="1100" b="1" kern="1200" dirty="0">
                          <a:solidFill>
                            <a:schemeClr val="tx1"/>
                          </a:solidFill>
                          <a:effectLst/>
                          <a:latin typeface="+mn-lt"/>
                          <a:ea typeface="+mn-ea"/>
                          <a:cs typeface="+mn-cs"/>
                        </a:rPr>
                        <a:t>The cyclic pattern of lunar phases can be observed and predicted.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cyclic pattern - a pattern that recurs at regular intervals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lunar phases - the shapes of the directly sunlit portion of the Moon as viewed from Earth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8600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171450" marR="0" lvl="0" indent="-171450">
                        <a:spcBef>
                          <a:spcPts val="0"/>
                        </a:spcBef>
                        <a:spcAft>
                          <a:spcPts val="0"/>
                        </a:spcAft>
                        <a:buFont typeface="Arial" panose="020B0604020202020204" pitchFamily="34" charset="0"/>
                        <a:buChar char="•"/>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Earth rotates on its axis in approximately 24 hours.</a:t>
                      </a:r>
                    </a:p>
                    <a:p>
                      <a:pPr marL="171450" marR="0" lvl="0" indent="-171450">
                        <a:spcBef>
                          <a:spcPts val="0"/>
                        </a:spcBef>
                        <a:spcAft>
                          <a:spcPts val="0"/>
                        </a:spcAft>
                        <a:buFont typeface="Arial" panose="020B0604020202020204" pitchFamily="34" charset="0"/>
                        <a:buChar char="•"/>
                        <a:tabLst>
                          <a:tab pos="457200" algn="l"/>
                        </a:tabLst>
                      </a:pP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Moon revolves around the Earth in approximately 29 days.</a:t>
                      </a:r>
                    </a:p>
                    <a:p>
                      <a:pPr marL="171450" marR="0" lvl="0" indent="-171450">
                        <a:spcBef>
                          <a:spcPts val="0"/>
                        </a:spcBef>
                        <a:spcAft>
                          <a:spcPts val="0"/>
                        </a:spcAft>
                        <a:buFont typeface="Arial" panose="020B0604020202020204" pitchFamily="34" charset="0"/>
                        <a:buChar char="•"/>
                        <a:tabLst>
                          <a:tab pos="457200" algn="l"/>
                        </a:tabLst>
                      </a:pP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During the Moon’s revolution around the Earth, light from the sun is reflected off the Moon’s surface.</a:t>
                      </a:r>
                    </a:p>
                    <a:p>
                      <a:pPr marL="171450" marR="0" lvl="0" indent="-171450">
                        <a:spcBef>
                          <a:spcPts val="0"/>
                        </a:spcBef>
                        <a:spcAft>
                          <a:spcPts val="0"/>
                        </a:spcAft>
                        <a:buFont typeface="Arial" panose="020B0604020202020204" pitchFamily="34" charset="0"/>
                        <a:buChar char="•"/>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Times New Roman" panose="02020603050405020304" pitchFamily="18" charset="0"/>
                        </a:rPr>
                        <a:t>The portion of the Moon’s surface that is visible from Earth depends on the relative position of the Moon, the Earth, and the Sun.</a:t>
                      </a: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85750" lvl="0" indent="-285750">
                        <a:buFont typeface="Arial" panose="020B0604020202020204" pitchFamily="34" charset="0"/>
                        <a:buChar char="•"/>
                      </a:pPr>
                      <a:r>
                        <a:rPr lang="en-US" sz="1100" b="0" kern="1200" dirty="0">
                          <a:solidFill>
                            <a:schemeClr val="tx1"/>
                          </a:solidFill>
                          <a:effectLst/>
                          <a:latin typeface="+mn-lt"/>
                          <a:ea typeface="+mn-ea"/>
                          <a:cs typeface="+mn-cs"/>
                        </a:rPr>
                        <a:t>Since the Earth rotates on its axis in approximately 24 hours, there is the cyclic pattern of day and night.</a:t>
                      </a:r>
                      <a:endParaRPr lang="en-US" sz="1100" b="1" kern="1200" dirty="0">
                        <a:solidFill>
                          <a:schemeClr val="tx1"/>
                        </a:solidFill>
                        <a:effectLst/>
                        <a:latin typeface="+mn-lt"/>
                        <a:ea typeface="+mn-ea"/>
                        <a:cs typeface="+mn-cs"/>
                      </a:endParaRPr>
                    </a:p>
                    <a:p>
                      <a:pPr marL="0" indent="0">
                        <a:buFont typeface="Arial" panose="020B0604020202020204" pitchFamily="34" charset="0"/>
                        <a:buNone/>
                      </a:pPr>
                      <a:r>
                        <a:rPr lang="en-US" sz="1100" b="0"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100" b="0" kern="1200" dirty="0">
                          <a:solidFill>
                            <a:schemeClr val="tx1"/>
                          </a:solidFill>
                          <a:effectLst/>
                          <a:latin typeface="+mn-lt"/>
                          <a:ea typeface="+mn-ea"/>
                          <a:cs typeface="+mn-cs"/>
                        </a:rPr>
                        <a:t>Since the Moon revolves around the Earth in approximately 29 days, the position of the Moon relative to the Earth and the Sun changes daily.</a:t>
                      </a:r>
                      <a:endParaRPr lang="en-US" sz="1100" b="1" kern="1200" dirty="0">
                        <a:solidFill>
                          <a:schemeClr val="tx1"/>
                        </a:solidFill>
                        <a:effectLst/>
                        <a:latin typeface="+mn-lt"/>
                        <a:ea typeface="+mn-ea"/>
                        <a:cs typeface="+mn-cs"/>
                      </a:endParaRPr>
                    </a:p>
                    <a:p>
                      <a:pPr marL="0" indent="0">
                        <a:buFont typeface="Arial" panose="020B0604020202020204" pitchFamily="34" charset="0"/>
                        <a:buNone/>
                      </a:pPr>
                      <a:r>
                        <a:rPr lang="en-US" sz="1100" b="0"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100" b="0" kern="1200" dirty="0">
                          <a:solidFill>
                            <a:schemeClr val="tx1"/>
                          </a:solidFill>
                          <a:effectLst/>
                          <a:latin typeface="+mn-lt"/>
                          <a:ea typeface="+mn-ea"/>
                          <a:cs typeface="+mn-cs"/>
                        </a:rPr>
                        <a:t>Because the light from the sun reflects off the Moon, we can see the Moon’s shape which is a lunar phase.</a:t>
                      </a:r>
                      <a:endParaRPr lang="en-US" sz="1100" b="1" kern="1200" dirty="0">
                        <a:solidFill>
                          <a:schemeClr val="tx1"/>
                        </a:solidFill>
                        <a:effectLst/>
                        <a:latin typeface="+mn-lt"/>
                        <a:ea typeface="+mn-ea"/>
                        <a:cs typeface="+mn-cs"/>
                      </a:endParaRPr>
                    </a:p>
                    <a:p>
                      <a:pPr marL="0" indent="0">
                        <a:buFont typeface="Arial" panose="020B0604020202020204" pitchFamily="34" charset="0"/>
                        <a:buNone/>
                      </a:pPr>
                      <a:r>
                        <a:rPr lang="en-US" sz="1100" b="0"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pPr marL="285750" indent="-285750">
                        <a:buFont typeface="Arial" panose="020B0604020202020204" pitchFamily="34" charset="0"/>
                        <a:buChar char="•"/>
                      </a:pPr>
                      <a:r>
                        <a:rPr lang="en-US" sz="1100" kern="1200" dirty="0">
                          <a:solidFill>
                            <a:schemeClr val="tx1"/>
                          </a:solidFill>
                          <a:effectLst/>
                          <a:latin typeface="+mn-lt"/>
                          <a:ea typeface="+mn-ea"/>
                          <a:cs typeface="+mn-cs"/>
                        </a:rPr>
                        <a:t>Since the position of the Moon relative to the Earth and the Sun changes daily, then the portion of the Moon visible from the Earth also changes daily; this results in a cyclic pattern of lunar phases.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053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 </a:t>
                      </a:r>
                      <a:r>
                        <a:rPr lang="en-US" sz="1100" dirty="0">
                          <a:effectLst/>
                          <a:latin typeface="Calibri" panose="020F0502020204030204" pitchFamily="34" charset="0"/>
                          <a:ea typeface="Times New Roman" panose="02020603050405020304" pitchFamily="18" charset="0"/>
                        </a:rPr>
                        <a:t>I have observed different lunar phases when looking at the night sky. I can predict that I will see a full moon about once a month.</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presented is good because it is based on </a:t>
                      </a:r>
                      <a:r>
                        <a:rPr lang="en-US" sz="1100" dirty="0">
                          <a:effectLst/>
                          <a:highlight>
                            <a:srgbClr val="FFFF00"/>
                          </a:highlight>
                          <a:latin typeface="Calibri" panose="020F0502020204030204" pitchFamily="34" charset="0"/>
                          <a:ea typeface="Times New Roman" panose="02020603050405020304" pitchFamily="18" charset="0"/>
                        </a:rPr>
                        <a:t>scientific facts and personal observation</a:t>
                      </a:r>
                      <a:r>
                        <a:rPr lang="en-US" sz="1100" dirty="0">
                          <a:effectLst/>
                          <a:latin typeface="Calibri" panose="020F0502020204030204" pitchFamily="34" charset="0"/>
                          <a:ea typeface="Times New Roman" panose="02020603050405020304" pitchFamily="18" charset="0"/>
                        </a:rPr>
                        <a:t>. The reasoning that ties the evidence to the claim is logical.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029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baseline="0" dirty="0">
                          <a:solidFill>
                            <a:schemeClr val="tx1"/>
                          </a:solidFill>
                          <a:effectLst/>
                          <a:latin typeface="+mn-lt"/>
                          <a:ea typeface="+mn-ea"/>
                          <a:cs typeface="+mn-cs"/>
                        </a:rPr>
                        <a:t>I accept this claim because the evidence is based on scientific facts, the reasoning is logical, </a:t>
                      </a:r>
                      <a:r>
                        <a:rPr lang="en-US" sz="1100" b="0" i="0" kern="1200" baseline="0" dirty="0">
                          <a:solidFill>
                            <a:schemeClr val="tx1"/>
                          </a:solidFill>
                          <a:effectLst/>
                          <a:highlight>
                            <a:srgbClr val="FFFF00"/>
                          </a:highlight>
                          <a:latin typeface="+mn-lt"/>
                          <a:ea typeface="+mn-ea"/>
                          <a:cs typeface="+mn-cs"/>
                        </a:rPr>
                        <a:t>and I have observed it myself</a:t>
                      </a:r>
                      <a:r>
                        <a:rPr lang="en-US" sz="11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1540975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a:extLst>
              <a:ext uri="{FF2B5EF4-FFF2-40B4-BE49-F238E27FC236}">
                <a16:creationId xmlns:a16="http://schemas.microsoft.com/office/drawing/2014/main" id="{B427B395-5E5A-472D-A782-DE8143E7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539" y="1339179"/>
            <a:ext cx="4561809" cy="41796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close up of a logo&#10;&#10;Description automatically generated">
            <a:extLst>
              <a:ext uri="{FF2B5EF4-FFF2-40B4-BE49-F238E27FC236}">
                <a16:creationId xmlns:a16="http://schemas.microsoft.com/office/drawing/2014/main" id="{C07A95EF-E32D-4B3A-9F6E-4C05454A1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36" y="1544357"/>
            <a:ext cx="3425778" cy="3089429"/>
          </a:xfrm>
          <a:prstGeom prst="rect">
            <a:avLst/>
          </a:prstGeom>
          <a:solidFill>
            <a:schemeClr val="bg2"/>
          </a:solidFill>
          <a:ln cmpd="sng">
            <a:solidFill>
              <a:schemeClr val="accent1"/>
            </a:solidFill>
          </a:ln>
        </p:spPr>
      </p:pic>
      <p:sp>
        <p:nvSpPr>
          <p:cNvPr id="4" name="TextBox 3">
            <a:extLst>
              <a:ext uri="{FF2B5EF4-FFF2-40B4-BE49-F238E27FC236}">
                <a16:creationId xmlns:a16="http://schemas.microsoft.com/office/drawing/2014/main" id="{9415AD5A-5EC2-43BC-A4C1-3564ECDE93CC}"/>
              </a:ext>
            </a:extLst>
          </p:cNvPr>
          <p:cNvSpPr txBox="1"/>
          <p:nvPr/>
        </p:nvSpPr>
        <p:spPr>
          <a:xfrm>
            <a:off x="270336" y="850217"/>
            <a:ext cx="8376314" cy="715581"/>
          </a:xfrm>
          <a:prstGeom prst="rect">
            <a:avLst/>
          </a:prstGeom>
          <a:noFill/>
        </p:spPr>
        <p:txBody>
          <a:bodyPr wrap="square" rtlCol="0">
            <a:spAutoFit/>
          </a:bodyPr>
          <a:lstStyle/>
          <a:p>
            <a:pPr defTabSz="685800" eaLnBrk="1" fontAlgn="auto" hangingPunct="1">
              <a:spcBef>
                <a:spcPts val="0"/>
              </a:spcBef>
              <a:spcAft>
                <a:spcPts val="0"/>
              </a:spcAft>
              <a:defRPr/>
            </a:pPr>
            <a:r>
              <a:rPr lang="en-US" sz="1350" b="1">
                <a:solidFill>
                  <a:prstClr val="black"/>
                </a:solidFill>
                <a:latin typeface="Calibri" panose="020F0502020204030204"/>
                <a:ea typeface="+mn-ea"/>
              </a:rPr>
              <a:t>Use these models of the Sun-Earth-Moon system to respond to the claim on the previous slide “The cyclic pattern of lunar phases can be observed and predicted”.</a:t>
            </a:r>
          </a:p>
          <a:p>
            <a:pPr defTabSz="685800" eaLnBrk="1" fontAlgn="auto" hangingPunct="1">
              <a:spcBef>
                <a:spcPts val="0"/>
              </a:spcBef>
              <a:spcAft>
                <a:spcPts val="0"/>
              </a:spcAft>
              <a:defRPr/>
            </a:pPr>
            <a:endParaRPr lang="en-US" sz="1350">
              <a:solidFill>
                <a:prstClr val="black"/>
              </a:solidFill>
              <a:latin typeface="Calibri" panose="020F0502020204030204"/>
              <a:ea typeface="+mn-ea"/>
            </a:endParaRPr>
          </a:p>
        </p:txBody>
      </p:sp>
      <p:sp>
        <p:nvSpPr>
          <p:cNvPr id="6" name="TextBox 5">
            <a:extLst>
              <a:ext uri="{FF2B5EF4-FFF2-40B4-BE49-F238E27FC236}">
                <a16:creationId xmlns:a16="http://schemas.microsoft.com/office/drawing/2014/main" id="{ADDEF915-636C-4187-9FBD-42298290E209}"/>
              </a:ext>
            </a:extLst>
          </p:cNvPr>
          <p:cNvSpPr txBox="1"/>
          <p:nvPr/>
        </p:nvSpPr>
        <p:spPr>
          <a:xfrm>
            <a:off x="174893" y="4692605"/>
            <a:ext cx="3709990" cy="784830"/>
          </a:xfrm>
          <a:prstGeom prst="rect">
            <a:avLst/>
          </a:prstGeom>
          <a:noFill/>
        </p:spPr>
        <p:txBody>
          <a:bodyPr wrap="none" rtlCol="0">
            <a:spAutoFit/>
          </a:bodyPr>
          <a:lstStyle/>
          <a:p>
            <a:pPr defTabSz="685800" eaLnBrk="1" fontAlgn="auto" hangingPunct="1">
              <a:spcBef>
                <a:spcPts val="0"/>
              </a:spcBef>
              <a:spcAft>
                <a:spcPts val="0"/>
              </a:spcAft>
              <a:defRPr/>
            </a:pPr>
            <a:r>
              <a:rPr lang="en-US" sz="1350" b="1" dirty="0">
                <a:solidFill>
                  <a:prstClr val="black"/>
                </a:solidFill>
                <a:latin typeface="Calibri" panose="020F0502020204030204"/>
                <a:ea typeface="+mn-ea"/>
              </a:rPr>
              <a:t>Model 1. Motion of the Earth-Moon-Sun System</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Earth rotates (spins) on its axis in about 24 hours</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Moon revolves (orbits) around the Earth in about 29.5 days</a:t>
            </a:r>
          </a:p>
          <a:p>
            <a:pPr marL="214313" indent="-214313" defTabSz="685800" eaLnBrk="1" fontAlgn="auto" hangingPunct="1">
              <a:spcBef>
                <a:spcPts val="0"/>
              </a:spcBef>
              <a:spcAft>
                <a:spcPts val="0"/>
              </a:spcAft>
              <a:buFont typeface="Arial" panose="020B0604020202020204" pitchFamily="34" charset="0"/>
              <a:buChar char="•"/>
              <a:defRPr/>
            </a:pPr>
            <a:r>
              <a:rPr lang="en-US" sz="1050" b="1" dirty="0">
                <a:solidFill>
                  <a:prstClr val="black"/>
                </a:solidFill>
                <a:latin typeface="Calibri" panose="020F0502020204030204"/>
                <a:ea typeface="+mn-ea"/>
              </a:rPr>
              <a:t>The Earth-Moon System revolves around the Sun. </a:t>
            </a:r>
          </a:p>
        </p:txBody>
      </p:sp>
      <p:sp>
        <p:nvSpPr>
          <p:cNvPr id="7" name="TextBox 6">
            <a:extLst>
              <a:ext uri="{FF2B5EF4-FFF2-40B4-BE49-F238E27FC236}">
                <a16:creationId xmlns:a16="http://schemas.microsoft.com/office/drawing/2014/main" id="{8C8AAB5A-4D04-4E71-B202-224C5F427ED2}"/>
              </a:ext>
            </a:extLst>
          </p:cNvPr>
          <p:cNvSpPr txBox="1"/>
          <p:nvPr/>
        </p:nvSpPr>
        <p:spPr>
          <a:xfrm>
            <a:off x="5338897" y="5518821"/>
            <a:ext cx="4951286" cy="300082"/>
          </a:xfrm>
          <a:prstGeom prst="rect">
            <a:avLst/>
          </a:prstGeom>
          <a:noFill/>
        </p:spPr>
        <p:txBody>
          <a:bodyPr wrap="square" rtlCol="0">
            <a:spAutoFit/>
          </a:bodyPr>
          <a:lstStyle/>
          <a:p>
            <a:pPr defTabSz="685800" eaLnBrk="1" fontAlgn="auto" hangingPunct="1">
              <a:spcBef>
                <a:spcPts val="0"/>
              </a:spcBef>
              <a:spcAft>
                <a:spcPts val="0"/>
              </a:spcAft>
              <a:defRPr/>
            </a:pPr>
            <a:r>
              <a:rPr lang="en-US" sz="1350" b="1">
                <a:solidFill>
                  <a:prstClr val="black"/>
                </a:solidFill>
                <a:latin typeface="Calibri" panose="020F0502020204030204"/>
                <a:ea typeface="+mn-ea"/>
              </a:rPr>
              <a:t>Model 2. Lunar Phases</a:t>
            </a:r>
          </a:p>
        </p:txBody>
      </p:sp>
      <p:sp>
        <p:nvSpPr>
          <p:cNvPr id="10" name="TextBox 9">
            <a:extLst>
              <a:ext uri="{FF2B5EF4-FFF2-40B4-BE49-F238E27FC236}">
                <a16:creationId xmlns:a16="http://schemas.microsoft.com/office/drawing/2014/main" id="{19FFD275-899F-4878-9420-88C91C7C6855}"/>
              </a:ext>
            </a:extLst>
          </p:cNvPr>
          <p:cNvSpPr txBox="1"/>
          <p:nvPr/>
        </p:nvSpPr>
        <p:spPr>
          <a:xfrm>
            <a:off x="4340079" y="3260343"/>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0</a:t>
            </a:r>
          </a:p>
        </p:txBody>
      </p:sp>
      <p:sp>
        <p:nvSpPr>
          <p:cNvPr id="11" name="TextBox 10">
            <a:extLst>
              <a:ext uri="{FF2B5EF4-FFF2-40B4-BE49-F238E27FC236}">
                <a16:creationId xmlns:a16="http://schemas.microsoft.com/office/drawing/2014/main" id="{E674B1D1-67EB-4F4D-9CC0-3D84B0C3F5F8}"/>
              </a:ext>
            </a:extLst>
          </p:cNvPr>
          <p:cNvSpPr txBox="1"/>
          <p:nvPr/>
        </p:nvSpPr>
        <p:spPr>
          <a:xfrm>
            <a:off x="4893626" y="2857350"/>
            <a:ext cx="445271"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25</a:t>
            </a:r>
          </a:p>
        </p:txBody>
      </p:sp>
      <p:sp>
        <p:nvSpPr>
          <p:cNvPr id="13" name="TextBox 12">
            <a:extLst>
              <a:ext uri="{FF2B5EF4-FFF2-40B4-BE49-F238E27FC236}">
                <a16:creationId xmlns:a16="http://schemas.microsoft.com/office/drawing/2014/main" id="{9BF8E6DB-9CAF-465F-AB70-019579FC3DC0}"/>
              </a:ext>
            </a:extLst>
          </p:cNvPr>
          <p:cNvSpPr txBox="1"/>
          <p:nvPr/>
        </p:nvSpPr>
        <p:spPr>
          <a:xfrm>
            <a:off x="6198644" y="2765017"/>
            <a:ext cx="445272"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21</a:t>
            </a:r>
          </a:p>
        </p:txBody>
      </p:sp>
      <p:sp>
        <p:nvSpPr>
          <p:cNvPr id="15" name="TextBox 14">
            <a:extLst>
              <a:ext uri="{FF2B5EF4-FFF2-40B4-BE49-F238E27FC236}">
                <a16:creationId xmlns:a16="http://schemas.microsoft.com/office/drawing/2014/main" id="{9E0D8A20-C5AD-487A-9557-85C23A252555}"/>
              </a:ext>
            </a:extLst>
          </p:cNvPr>
          <p:cNvSpPr txBox="1"/>
          <p:nvPr/>
        </p:nvSpPr>
        <p:spPr>
          <a:xfrm>
            <a:off x="5068745" y="5139732"/>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3</a:t>
            </a:r>
          </a:p>
        </p:txBody>
      </p:sp>
      <p:sp>
        <p:nvSpPr>
          <p:cNvPr id="17" name="TextBox 16">
            <a:extLst>
              <a:ext uri="{FF2B5EF4-FFF2-40B4-BE49-F238E27FC236}">
                <a16:creationId xmlns:a16="http://schemas.microsoft.com/office/drawing/2014/main" id="{5E97BEC9-FF00-447A-8189-6F724667078F}"/>
              </a:ext>
            </a:extLst>
          </p:cNvPr>
          <p:cNvSpPr txBox="1"/>
          <p:nvPr/>
        </p:nvSpPr>
        <p:spPr>
          <a:xfrm>
            <a:off x="6286607" y="5273970"/>
            <a:ext cx="357309"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7</a:t>
            </a:r>
          </a:p>
        </p:txBody>
      </p:sp>
      <p:sp>
        <p:nvSpPr>
          <p:cNvPr id="19" name="TextBox 18">
            <a:extLst>
              <a:ext uri="{FF2B5EF4-FFF2-40B4-BE49-F238E27FC236}">
                <a16:creationId xmlns:a16="http://schemas.microsoft.com/office/drawing/2014/main" id="{F30A4E55-9F17-465A-A6B4-57B67020A57E}"/>
              </a:ext>
            </a:extLst>
          </p:cNvPr>
          <p:cNvSpPr txBox="1"/>
          <p:nvPr/>
        </p:nvSpPr>
        <p:spPr>
          <a:xfrm>
            <a:off x="7899997" y="5015772"/>
            <a:ext cx="426317"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11</a:t>
            </a:r>
          </a:p>
        </p:txBody>
      </p:sp>
      <p:sp>
        <p:nvSpPr>
          <p:cNvPr id="21" name="TextBox 20">
            <a:extLst>
              <a:ext uri="{FF2B5EF4-FFF2-40B4-BE49-F238E27FC236}">
                <a16:creationId xmlns:a16="http://schemas.microsoft.com/office/drawing/2014/main" id="{B9961F52-C065-468D-98BB-536D4F326196}"/>
              </a:ext>
            </a:extLst>
          </p:cNvPr>
          <p:cNvSpPr txBox="1"/>
          <p:nvPr/>
        </p:nvSpPr>
        <p:spPr>
          <a:xfrm>
            <a:off x="8089926" y="3257282"/>
            <a:ext cx="426317"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14</a:t>
            </a:r>
          </a:p>
        </p:txBody>
      </p:sp>
      <p:sp>
        <p:nvSpPr>
          <p:cNvPr id="23" name="TextBox 22">
            <a:extLst>
              <a:ext uri="{FF2B5EF4-FFF2-40B4-BE49-F238E27FC236}">
                <a16:creationId xmlns:a16="http://schemas.microsoft.com/office/drawing/2014/main" id="{1AF4CFEC-889D-44CD-9F29-558532FE44C2}"/>
              </a:ext>
            </a:extLst>
          </p:cNvPr>
          <p:cNvSpPr txBox="1"/>
          <p:nvPr/>
        </p:nvSpPr>
        <p:spPr>
          <a:xfrm>
            <a:off x="7358630" y="2866776"/>
            <a:ext cx="430040" cy="323165"/>
          </a:xfrm>
          <a:prstGeom prst="rect">
            <a:avLst/>
          </a:prstGeom>
          <a:noFill/>
        </p:spPr>
        <p:txBody>
          <a:bodyPr wrap="square" rtlCol="0">
            <a:spAutoFit/>
          </a:bodyPr>
          <a:lstStyle/>
          <a:p>
            <a:pPr defTabSz="685800" eaLnBrk="1" fontAlgn="auto" hangingPunct="1">
              <a:spcBef>
                <a:spcPts val="0"/>
              </a:spcBef>
              <a:spcAft>
                <a:spcPts val="0"/>
              </a:spcAft>
              <a:defRPr/>
            </a:pPr>
            <a:r>
              <a:rPr lang="en-US" sz="750">
                <a:solidFill>
                  <a:prstClr val="white"/>
                </a:solidFill>
                <a:latin typeface="Calibri" panose="020F0502020204030204"/>
                <a:ea typeface="+mn-ea"/>
              </a:rPr>
              <a:t>Day 18</a:t>
            </a:r>
          </a:p>
        </p:txBody>
      </p:sp>
      <p:sp>
        <p:nvSpPr>
          <p:cNvPr id="5" name="TextBox 4">
            <a:extLst>
              <a:ext uri="{FF2B5EF4-FFF2-40B4-BE49-F238E27FC236}">
                <a16:creationId xmlns:a16="http://schemas.microsoft.com/office/drawing/2014/main" id="{74277E88-57A4-4652-A93B-A64F281138A6}"/>
              </a:ext>
            </a:extLst>
          </p:cNvPr>
          <p:cNvSpPr txBox="1"/>
          <p:nvPr/>
        </p:nvSpPr>
        <p:spPr>
          <a:xfrm>
            <a:off x="3982651" y="1434717"/>
            <a:ext cx="2614377" cy="1338828"/>
          </a:xfrm>
          <a:prstGeom prst="rect">
            <a:avLst/>
          </a:prstGeom>
          <a:noFill/>
        </p:spPr>
        <p:txBody>
          <a:bodyPr wrap="square" rtlCol="0">
            <a:spAutoFit/>
          </a:bodyPr>
          <a:lstStyle/>
          <a:p>
            <a:pPr defTabSz="685800" eaLnBrk="1" fontAlgn="auto" hangingPunct="1">
              <a:spcBef>
                <a:spcPts val="0"/>
              </a:spcBef>
              <a:spcAft>
                <a:spcPts val="0"/>
              </a:spcAft>
              <a:defRPr/>
            </a:pPr>
            <a:r>
              <a:rPr lang="en-US" sz="1350">
                <a:solidFill>
                  <a:prstClr val="white"/>
                </a:solidFill>
                <a:highlight>
                  <a:srgbClr val="000000"/>
                </a:highlight>
                <a:latin typeface="Calibri" panose="020F0502020204030204"/>
                <a:ea typeface="+mn-ea"/>
              </a:rPr>
              <a:t>As the Moon orbits around the Earth, the half of the moon that faces the sun is lit up. As a result, different shapes of the lit portion of the Moon that can be seen from the Earth each night.</a:t>
            </a:r>
          </a:p>
        </p:txBody>
      </p:sp>
    </p:spTree>
    <p:extLst>
      <p:ext uri="{BB962C8B-B14F-4D97-AF65-F5344CB8AC3E}">
        <p14:creationId xmlns:p14="http://schemas.microsoft.com/office/powerpoint/2010/main" val="3381956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06542"/>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701292921"/>
              </p:ext>
            </p:extLst>
          </p:nvPr>
        </p:nvGraphicFramePr>
        <p:xfrm>
          <a:off x="389598" y="1099516"/>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American literary novel: Mark Twain</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4833090"/>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8458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228600" marR="0">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Mark Twain’s </a:t>
                      </a:r>
                      <a:r>
                        <a:rPr lang="en-US" sz="1100" b="1" i="1" dirty="0">
                          <a:effectLst/>
                          <a:latin typeface="Calibri" panose="020F0502020204030204" pitchFamily="34" charset="0"/>
                          <a:ea typeface="Times New Roman" panose="02020603050405020304" pitchFamily="18" charset="0"/>
                          <a:cs typeface="Times New Roman" panose="02020603050405020304" pitchFamily="18" charset="0"/>
                        </a:rPr>
                        <a:t>Huckleberry Finn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is an example of a great </a:t>
                      </a:r>
                      <a:r>
                        <a:rPr lang="en-US" sz="11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American literary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novel.</a:t>
                      </a: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Literary novel: A work of fiction that explores social themes, uses figurative language such as symbolism, explores character growth, and contains a message.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American novel: A novel that uses uniquely American settings or cultural beliefs and often uses colloquial language.</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713806">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r>
                        <a:rPr lang="en-US" sz="1100" b="0" kern="1200" dirty="0">
                          <a:solidFill>
                            <a:schemeClr val="tx1"/>
                          </a:solidFill>
                          <a:effectLst/>
                          <a:highlight>
                            <a:srgbClr val="FFFF00"/>
                          </a:highlight>
                          <a:latin typeface="+mn-lt"/>
                          <a:ea typeface="+mn-ea"/>
                          <a:cs typeface="+mn-cs"/>
                        </a:rPr>
                        <a:t>Literary novel </a:t>
                      </a:r>
                      <a:r>
                        <a:rPr lang="en-US" sz="1100" b="0" kern="1200" dirty="0">
                          <a:solidFill>
                            <a:schemeClr val="tx1"/>
                          </a:solidFill>
                          <a:effectLst/>
                          <a:latin typeface="+mn-lt"/>
                          <a:ea typeface="+mn-ea"/>
                          <a:cs typeface="+mn-cs"/>
                        </a:rPr>
                        <a:t>characteristics include:</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contains an important social theme</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utilizes symbolism</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shows growth in character’s understanding</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contains a philosophical message for the reader</a:t>
                      </a:r>
                      <a:endParaRPr lang="en-US" sz="1100" b="1" kern="120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r>
                        <a:rPr lang="en-US" sz="1100" b="0" kern="1200" dirty="0">
                          <a:solidFill>
                            <a:schemeClr val="tx1"/>
                          </a:solidFill>
                          <a:effectLst/>
                          <a:highlight>
                            <a:srgbClr val="FFFF00"/>
                          </a:highlight>
                          <a:latin typeface="+mn-lt"/>
                          <a:ea typeface="+mn-ea"/>
                          <a:cs typeface="+mn-cs"/>
                        </a:rPr>
                        <a:t>American novel </a:t>
                      </a:r>
                      <a:r>
                        <a:rPr lang="en-US" sz="1100" b="0" kern="1200" dirty="0">
                          <a:solidFill>
                            <a:schemeClr val="tx1"/>
                          </a:solidFill>
                          <a:effectLst/>
                          <a:latin typeface="+mn-lt"/>
                          <a:ea typeface="+mn-ea"/>
                          <a:cs typeface="+mn-cs"/>
                        </a:rPr>
                        <a:t>characteristics include: </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set in a specific American time and culture</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kern="1200" dirty="0">
                          <a:solidFill>
                            <a:schemeClr val="tx1"/>
                          </a:solidFill>
                          <a:effectLst/>
                          <a:latin typeface="+mn-lt"/>
                          <a:ea typeface="+mn-ea"/>
                          <a:cs typeface="+mn-cs"/>
                        </a:rPr>
                        <a:t>uses colloquial language of the time</a:t>
                      </a: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r>
                        <a:rPr lang="en-US" sz="1100" b="0" i="1" kern="1200" dirty="0">
                          <a:solidFill>
                            <a:schemeClr val="tx1"/>
                          </a:solidFill>
                          <a:effectLst/>
                          <a:latin typeface="+mn-lt"/>
                          <a:ea typeface="+mn-ea"/>
                          <a:cs typeface="+mn-cs"/>
                        </a:rPr>
                        <a:t>Huckleberry Finn: </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addresses the social theme of slavery.</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uses the Mississippi River as a symbol of Huck’s journey. </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Huck grows in his understanding of the immorality of slavery.</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has the message: worth of each human.</a:t>
                      </a:r>
                      <a:endParaRPr lang="en-US" sz="1100" b="1" kern="1200" dirty="0">
                        <a:solidFill>
                          <a:schemeClr val="tx1"/>
                        </a:solidFill>
                        <a:effectLst/>
                        <a:latin typeface="+mn-lt"/>
                        <a:ea typeface="+mn-ea"/>
                        <a:cs typeface="+mn-cs"/>
                      </a:endParaRPr>
                    </a:p>
                    <a:p>
                      <a:r>
                        <a:rPr lang="en-US" sz="1100" b="0" i="1"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r>
                        <a:rPr lang="en-US" sz="1100" b="0" i="1" kern="1200" dirty="0">
                          <a:solidFill>
                            <a:schemeClr val="tx1"/>
                          </a:solidFill>
                          <a:effectLst/>
                          <a:latin typeface="+mn-lt"/>
                          <a:ea typeface="+mn-ea"/>
                          <a:cs typeface="+mn-cs"/>
                        </a:rPr>
                        <a:t>Huckleberry Finn: </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b="0" kern="1200" dirty="0">
                          <a:solidFill>
                            <a:schemeClr val="tx1"/>
                          </a:solidFill>
                          <a:effectLst/>
                          <a:latin typeface="+mn-lt"/>
                          <a:ea typeface="+mn-ea"/>
                          <a:cs typeface="+mn-cs"/>
                        </a:rPr>
                        <a:t>is set in the American pre-Civil War Southern culture.</a:t>
                      </a:r>
                      <a:endParaRPr lang="en-US" sz="1100" b="1" kern="1200" dirty="0">
                        <a:solidFill>
                          <a:schemeClr val="tx1"/>
                        </a:solidFill>
                        <a:effectLst/>
                        <a:latin typeface="+mn-lt"/>
                        <a:ea typeface="+mn-ea"/>
                        <a:cs typeface="+mn-cs"/>
                      </a:endParaRPr>
                    </a:p>
                    <a:p>
                      <a:pPr marL="800100" lvl="1" indent="-342900">
                        <a:buFont typeface="+mj-lt"/>
                        <a:buAutoNum type="arabicPeriod"/>
                      </a:pPr>
                      <a:r>
                        <a:rPr lang="en-US" sz="1100" kern="1200" dirty="0">
                          <a:solidFill>
                            <a:schemeClr val="tx1"/>
                          </a:solidFill>
                          <a:effectLst/>
                          <a:latin typeface="+mn-lt"/>
                          <a:ea typeface="+mn-ea"/>
                          <a:cs typeface="+mn-cs"/>
                        </a:rPr>
                        <a:t>characters in the novel use colloquial language of the time.</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Throughout the novel, Huck moves from accepting the cultural belief of slaves as property and feeling guilty about helping Jim escape to recognizing Jim as a human being who showed kindness, loyalty and love of family, and deserved to be free.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68580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quality of evidence is good because it lists characteristics of both a literary novel and American novel. The reasoning is logical because there is a point-by-point correlation showing all characteristics of both a literary novel and American novel are found in </a:t>
                      </a:r>
                      <a:r>
                        <a:rPr lang="en-US" sz="1100" i="1" dirty="0">
                          <a:effectLst/>
                          <a:latin typeface="Calibri" panose="020F0502020204030204" pitchFamily="34" charset="0"/>
                          <a:ea typeface="Times New Roman" panose="02020603050405020304" pitchFamily="18" charset="0"/>
                        </a:rPr>
                        <a:t>Huckleberry Finn</a:t>
                      </a:r>
                      <a:r>
                        <a:rPr lang="en-US" sz="1100" dirty="0">
                          <a:effectLst/>
                          <a:latin typeface="Calibri" panose="020F0502020204030204" pitchFamily="34" charset="0"/>
                          <a:ea typeface="Times New Roman" panose="02020603050405020304" pitchFamily="18" charset="0"/>
                        </a:rPr>
                        <a:t>. The additional argument is a good example of the cultural beliefs addressed in this novel.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89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agree with the claim because there is a </a:t>
                      </a:r>
                      <a:r>
                        <a:rPr lang="en-US" sz="1100" dirty="0">
                          <a:effectLst/>
                          <a:highlight>
                            <a:srgbClr val="FFFF00"/>
                          </a:highlight>
                          <a:latin typeface="Calibri" panose="020F0502020204030204" pitchFamily="34" charset="0"/>
                          <a:ea typeface="Times New Roman" panose="02020603050405020304" pitchFamily="18" charset="0"/>
                        </a:rPr>
                        <a:t>point-by-point correlation </a:t>
                      </a:r>
                      <a:r>
                        <a:rPr lang="en-US" sz="1100" dirty="0">
                          <a:effectLst/>
                          <a:latin typeface="Calibri" panose="020F0502020204030204" pitchFamily="34" charset="0"/>
                          <a:ea typeface="Times New Roman" panose="02020603050405020304" pitchFamily="18" charset="0"/>
                        </a:rPr>
                        <a:t>between good quality evidence and reasoning.</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Tree>
    <p:extLst>
      <p:ext uri="{BB962C8B-B14F-4D97-AF65-F5344CB8AC3E}">
        <p14:creationId xmlns:p14="http://schemas.microsoft.com/office/powerpoint/2010/main" val="330175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78729"/>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015436182"/>
              </p:ext>
            </p:extLst>
          </p:nvPr>
        </p:nvGraphicFramePr>
        <p:xfrm>
          <a:off x="389598" y="1111546"/>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Flat Earth theory</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8" cy="4747260"/>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8458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endParaRPr lang="en-US" sz="900" b="1" kern="1200" dirty="0">
                        <a:solidFill>
                          <a:schemeClr val="tx1"/>
                        </a:solidFill>
                        <a:effectLst/>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highlight>
                            <a:srgbClr val="FFFF00"/>
                          </a:highlight>
                          <a:latin typeface="Calibri" panose="020F0502020204030204" pitchFamily="34" charset="0"/>
                          <a:ea typeface="+mn-ea"/>
                          <a:cs typeface="+mn-cs"/>
                        </a:rPr>
                        <a:t>The Earth is flat and not a sphere.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theory – a system of ideas intended to explain something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empirical evidence – information received by means of observation and documentation of patterns and behavior through experimentation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198882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r>
                        <a:rPr lang="en-US" sz="900" b="0" i="0" u="none" kern="1200" baseline="0" dirty="0">
                          <a:solidFill>
                            <a:schemeClr val="tx1"/>
                          </a:solidFill>
                          <a:effectLst/>
                          <a:latin typeface="+mn-lt"/>
                          <a:ea typeface="+mn-ea"/>
                          <a:cs typeface="+mn-cs"/>
                        </a:rPr>
                        <a:t>	</a:t>
                      </a:r>
                    </a:p>
                    <a:p>
                      <a:pPr marL="228600" indent="-228600">
                        <a:buFont typeface="+mj-lt"/>
                        <a:buAutoNum type="arabicPeriod"/>
                      </a:pPr>
                      <a:r>
                        <a:rPr lang="en-US" sz="900" b="0" i="0" u="none" kern="1200" baseline="0" dirty="0">
                          <a:solidFill>
                            <a:schemeClr val="tx1"/>
                          </a:solidFill>
                          <a:effectLst/>
                          <a:latin typeface="+mn-lt"/>
                          <a:ea typeface="+mn-ea"/>
                          <a:cs typeface="+mn-cs"/>
                        </a:rPr>
                        <a:t>In his 1881 book, </a:t>
                      </a:r>
                      <a:r>
                        <a:rPr lang="en-US" sz="900" b="0" i="1" u="none" kern="1200" baseline="0" dirty="0">
                          <a:solidFill>
                            <a:schemeClr val="tx1"/>
                          </a:solidFill>
                          <a:effectLst/>
                          <a:latin typeface="+mn-lt"/>
                          <a:ea typeface="+mn-ea"/>
                          <a:cs typeface="+mn-cs"/>
                        </a:rPr>
                        <a:t>Zetetic Astronomy</a:t>
                      </a:r>
                      <a:r>
                        <a:rPr lang="en-US" sz="900" b="0" i="0" u="none" kern="1200" baseline="0" dirty="0">
                          <a:solidFill>
                            <a:schemeClr val="tx1"/>
                          </a:solidFill>
                          <a:effectLst/>
                          <a:latin typeface="+mn-lt"/>
                          <a:ea typeface="+mn-ea"/>
                          <a:cs typeface="+mn-cs"/>
                        </a:rPr>
                        <a:t>, Samuel Birley </a:t>
                      </a:r>
                      <a:r>
                        <a:rPr lang="en-US" sz="900" b="0" i="0" u="none" kern="1200" baseline="0" dirty="0" err="1">
                          <a:solidFill>
                            <a:schemeClr val="tx1"/>
                          </a:solidFill>
                          <a:effectLst/>
                          <a:latin typeface="+mn-lt"/>
                          <a:ea typeface="+mn-ea"/>
                          <a:cs typeface="+mn-cs"/>
                        </a:rPr>
                        <a:t>Rowbotham</a:t>
                      </a:r>
                      <a:r>
                        <a:rPr lang="en-US" sz="900" b="0" i="0" u="none" kern="1200" baseline="0" dirty="0">
                          <a:solidFill>
                            <a:schemeClr val="tx1"/>
                          </a:solidFill>
                          <a:effectLst/>
                          <a:latin typeface="+mn-lt"/>
                          <a:ea typeface="+mn-ea"/>
                          <a:cs typeface="+mn-cs"/>
                        </a:rPr>
                        <a:t> states the Earth is a flat disc with the Arctic Circle in the center and Antarctica is a 150-foot-tall wall of ice around the rim that holds back the oceans. </a:t>
                      </a:r>
                    </a:p>
                    <a:p>
                      <a:pPr marL="228600" indent="-228600">
                        <a:buFont typeface="+mj-lt"/>
                        <a:buAutoNum type="arabicPeriod"/>
                      </a:pPr>
                      <a:r>
                        <a:rPr lang="en-US" sz="900" b="0" i="1" u="none" kern="1200" baseline="0" dirty="0">
                          <a:solidFill>
                            <a:schemeClr val="tx1"/>
                          </a:solidFill>
                          <a:effectLst/>
                          <a:latin typeface="+mn-lt"/>
                          <a:ea typeface="+mn-ea"/>
                          <a:cs typeface="+mn-cs"/>
                        </a:rPr>
                        <a:t>Zetetic Astronomy </a:t>
                      </a:r>
                      <a:r>
                        <a:rPr lang="en-US" sz="900" b="0" i="0" u="none" kern="1200" baseline="0" dirty="0">
                          <a:solidFill>
                            <a:schemeClr val="tx1"/>
                          </a:solidFill>
                          <a:effectLst/>
                          <a:latin typeface="+mn-lt"/>
                          <a:ea typeface="+mn-ea"/>
                          <a:cs typeface="+mn-cs"/>
                        </a:rPr>
                        <a:t>explains the sun and moon are spheres measuring 32 miles that move in circles 3,000 miles above the plane of the Earth. </a:t>
                      </a:r>
                    </a:p>
                    <a:p>
                      <a:pPr marL="228600" indent="-228600">
                        <a:buFont typeface="+mj-lt"/>
                        <a:buAutoNum type="arabicPeriod"/>
                      </a:pPr>
                      <a:r>
                        <a:rPr lang="en-US" sz="900" b="0" i="0" u="none" kern="1200" baseline="0" dirty="0">
                          <a:solidFill>
                            <a:schemeClr val="tx1"/>
                          </a:solidFill>
                          <a:effectLst/>
                          <a:latin typeface="+mn-lt"/>
                          <a:ea typeface="+mn-ea"/>
                          <a:cs typeface="+mn-cs"/>
                        </a:rPr>
                        <a:t>According to Zetetic Astronomy, the Earth disc is moving upward which makes objects appear to fall and there is no gravity.</a:t>
                      </a:r>
                    </a:p>
                    <a:p>
                      <a:pPr marL="228600" indent="-228600">
                        <a:buFont typeface="+mj-lt"/>
                        <a:buAutoNum type="arabicPeriod"/>
                      </a:pPr>
                      <a:r>
                        <a:rPr lang="en-US" sz="900" b="0" i="0" u="none" kern="1200" baseline="0" dirty="0">
                          <a:solidFill>
                            <a:schemeClr val="tx1"/>
                          </a:solidFill>
                          <a:effectLst/>
                          <a:latin typeface="+mn-lt"/>
                          <a:ea typeface="+mn-ea"/>
                          <a:cs typeface="+mn-cs"/>
                        </a:rPr>
                        <a:t>When you look out over the horizon, it always appears flat.</a:t>
                      </a:r>
                    </a:p>
                    <a:p>
                      <a:pPr marL="228600" indent="-228600">
                        <a:buFont typeface="+mj-lt"/>
                        <a:buAutoNum type="arabicPeriod"/>
                      </a:pPr>
                      <a:r>
                        <a:rPr lang="en-US" sz="900" b="0" i="0" u="none" kern="1200" baseline="0" dirty="0">
                          <a:solidFill>
                            <a:schemeClr val="tx1"/>
                          </a:solidFill>
                          <a:effectLst/>
                          <a:latin typeface="+mn-lt"/>
                          <a:ea typeface="+mn-ea"/>
                          <a:cs typeface="+mn-cs"/>
                        </a:rPr>
                        <a:t>When you watch a ship sail away, it does not drop out of sight.</a:t>
                      </a:r>
                    </a:p>
                    <a:p>
                      <a:pPr marL="228600" indent="-228600">
                        <a:buFont typeface="+mj-lt"/>
                        <a:buAutoNum type="arabicPeriod"/>
                      </a:pPr>
                      <a:endParaRPr lang="en-US" sz="900" b="0" i="0" u="none" kern="1200" baseline="0" dirty="0">
                        <a:solidFill>
                          <a:schemeClr val="tx1"/>
                        </a:solidFill>
                        <a:effectLst/>
                        <a:latin typeface="+mn-lt"/>
                        <a:ea typeface="+mn-ea"/>
                        <a:cs typeface="+mn-cs"/>
                      </a:endParaRPr>
                    </a:p>
                    <a:p>
                      <a:pPr marL="228600" indent="-228600">
                        <a:buFont typeface="+mj-lt"/>
                        <a:buAutoNum type="arabicPeriod"/>
                      </a:pPr>
                      <a:r>
                        <a:rPr lang="en-US" sz="900" b="0" i="0" u="none" kern="1200" baseline="0" dirty="0">
                          <a:solidFill>
                            <a:schemeClr val="tx1"/>
                          </a:solidFill>
                          <a:effectLst/>
                          <a:latin typeface="+mn-lt"/>
                          <a:ea typeface="+mn-ea"/>
                          <a:cs typeface="+mn-cs"/>
                        </a:rPr>
                        <a:t>If you fly around the world on a plane looking at the bubble in a level, it remains in the center throughout the flight.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If Samuel </a:t>
                      </a:r>
                      <a:r>
                        <a:rPr lang="en-US" sz="900" b="0" dirty="0" err="1"/>
                        <a:t>Rowbotham</a:t>
                      </a:r>
                      <a:r>
                        <a:rPr lang="en-US" sz="900" b="0" dirty="0"/>
                        <a:t> is an authority to be believed, his theory must be true.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If the explanation of the moon and sun is part of the theory, then it must be true.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If the explanation of lack of gravity is part of the theory, then it must be true.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This personal observation is empirical evidence that would support a flat Earth theory.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If Earth was a sphere, a ship’s path would curve, then the ship would drop out of sight as it moved around the curve (empirical evidence).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If Earth was a sphere, a plane’s path would curve, then the bubble in the level would move as the plane flew around Earth (empirical evidence).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7086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4. Identify other arguments for or against the claim</a:t>
                      </a:r>
                      <a:r>
                        <a:rPr lang="en-US" sz="1100" b="1" i="0" baseline="0" dirty="0"/>
                        <a:t>. </a:t>
                      </a:r>
                      <a:r>
                        <a:rPr lang="en-US" sz="1100" b="0" i="0" baseline="0" dirty="0"/>
                        <a:t>According to the NASA website, the ancient Greeks calculated Earth's circumference 2000 years ago. They could also see the Earth's round shadow on the moon during a lunar eclipse. We still can see this during lunar eclipses today. Today, scientists use geodesy, which is the science of measuring Earth's shape, gravity, and rotation. Geodesy provides accurate measurements that show Earth is round. Pictures from space also show Earth is round like the moon.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0866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dirty="0"/>
                        <a:t>5. Make a judgment about the quality of evidence</a:t>
                      </a:r>
                      <a:r>
                        <a:rPr lang="en-US" sz="1100" b="1" i="0" baseline="0" dirty="0"/>
                        <a:t>, the reasoning, and other arguments. </a:t>
                      </a:r>
                      <a:r>
                        <a:rPr lang="en-US" sz="1100" b="0" kern="1200" dirty="0">
                          <a:solidFill>
                            <a:srgbClr val="000000"/>
                          </a:solidFill>
                          <a:effectLst/>
                          <a:latin typeface="Calibri" panose="020F0502020204030204" pitchFamily="34" charset="0"/>
                          <a:ea typeface="+mn-ea"/>
                          <a:cs typeface="+mn-cs"/>
                        </a:rPr>
                        <a:t>The </a:t>
                      </a:r>
                      <a:r>
                        <a:rPr lang="en-US" sz="1100" b="0" kern="1200" dirty="0">
                          <a:solidFill>
                            <a:srgbClr val="000000"/>
                          </a:solidFill>
                          <a:effectLst/>
                          <a:highlight>
                            <a:srgbClr val="FFFF00"/>
                          </a:highlight>
                          <a:latin typeface="Calibri" panose="020F0502020204030204" pitchFamily="34" charset="0"/>
                          <a:ea typeface="+mn-ea"/>
                          <a:cs typeface="+mn-cs"/>
                        </a:rPr>
                        <a:t>quality of the evidence </a:t>
                      </a:r>
                      <a:r>
                        <a:rPr lang="en-US" sz="1100" b="0" kern="1200" dirty="0">
                          <a:solidFill>
                            <a:srgbClr val="000000"/>
                          </a:solidFill>
                          <a:effectLst/>
                          <a:latin typeface="Calibri" panose="020F0502020204030204" pitchFamily="34" charset="0"/>
                          <a:ea typeface="+mn-ea"/>
                          <a:cs typeface="+mn-cs"/>
                        </a:rPr>
                        <a:t>is poor. Since no one had viewed Earth from space in 1881, </a:t>
                      </a:r>
                      <a:r>
                        <a:rPr lang="en-US" sz="1100" b="0" kern="1200" dirty="0" err="1">
                          <a:solidFill>
                            <a:srgbClr val="000000"/>
                          </a:solidFill>
                          <a:effectLst/>
                          <a:latin typeface="Calibri" panose="020F0502020204030204" pitchFamily="34" charset="0"/>
                          <a:ea typeface="+mn-ea"/>
                          <a:cs typeface="+mn-cs"/>
                        </a:rPr>
                        <a:t>Rowbotham’s</a:t>
                      </a:r>
                      <a:r>
                        <a:rPr lang="en-US" sz="1100" b="0" kern="1200" dirty="0">
                          <a:solidFill>
                            <a:srgbClr val="000000"/>
                          </a:solidFill>
                          <a:effectLst/>
                          <a:latin typeface="Calibri" panose="020F0502020204030204" pitchFamily="34" charset="0"/>
                          <a:ea typeface="+mn-ea"/>
                          <a:cs typeface="+mn-cs"/>
                        </a:rPr>
                        <a:t> theory is more of an </a:t>
                      </a:r>
                      <a:r>
                        <a:rPr lang="en-US" sz="1100" b="0" kern="1200" dirty="0">
                          <a:solidFill>
                            <a:srgbClr val="000000"/>
                          </a:solidFill>
                          <a:effectLst/>
                          <a:highlight>
                            <a:srgbClr val="FFFF00"/>
                          </a:highlight>
                          <a:latin typeface="Calibri" panose="020F0502020204030204" pitchFamily="34" charset="0"/>
                          <a:ea typeface="+mn-ea"/>
                          <a:cs typeface="+mn-cs"/>
                        </a:rPr>
                        <a:t>opinion based on personal observations and weak authority</a:t>
                      </a:r>
                      <a:r>
                        <a:rPr lang="en-US" sz="1100" b="0" kern="1200" dirty="0">
                          <a:solidFill>
                            <a:srgbClr val="000000"/>
                          </a:solidFill>
                          <a:effectLst/>
                          <a:latin typeface="Calibri" panose="020F0502020204030204" pitchFamily="34" charset="0"/>
                          <a:ea typeface="+mn-ea"/>
                          <a:cs typeface="+mn-cs"/>
                        </a:rPr>
                        <a:t>. The reasoning seems to show a cause-and-effect relationship between the evidence and the claim, </a:t>
                      </a:r>
                      <a:r>
                        <a:rPr lang="en-US" sz="1100" b="0" kern="1200" dirty="0">
                          <a:solidFill>
                            <a:srgbClr val="000000"/>
                          </a:solidFill>
                          <a:effectLst/>
                          <a:highlight>
                            <a:srgbClr val="FFFF00"/>
                          </a:highlight>
                          <a:latin typeface="Calibri" panose="020F0502020204030204" pitchFamily="34" charset="0"/>
                          <a:ea typeface="+mn-ea"/>
                          <a:cs typeface="+mn-cs"/>
                        </a:rPr>
                        <a:t>but since the evidence is faulty, the reasoning is poor.  </a:t>
                      </a:r>
                      <a:r>
                        <a:rPr lang="en-US" sz="1100" b="0" kern="1200" dirty="0">
                          <a:solidFill>
                            <a:srgbClr val="000000"/>
                          </a:solidFill>
                          <a:effectLst/>
                          <a:latin typeface="Calibri" panose="020F0502020204030204" pitchFamily="34" charset="0"/>
                          <a:ea typeface="+mn-ea"/>
                          <a:cs typeface="+mn-cs"/>
                        </a:rPr>
                        <a:t>NASA is a respected authority and their evidence for a spherical Earth is strong.</a:t>
                      </a:r>
                      <a:endParaRPr lang="en-US" sz="1100" b="0"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3906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1100" dirty="0">
                          <a:effectLst/>
                          <a:latin typeface="Calibri" panose="020F0502020204030204" pitchFamily="34" charset="0"/>
                          <a:ea typeface="Times New Roman" panose="02020603050405020304" pitchFamily="18" charset="0"/>
                        </a:rPr>
                        <a:t>I </a:t>
                      </a:r>
                      <a:r>
                        <a:rPr lang="en-US" sz="1100" dirty="0">
                          <a:effectLst/>
                          <a:highlight>
                            <a:srgbClr val="FFFF00"/>
                          </a:highlight>
                          <a:latin typeface="Calibri" panose="020F0502020204030204" pitchFamily="34" charset="0"/>
                          <a:ea typeface="Times New Roman" panose="02020603050405020304" pitchFamily="18" charset="0"/>
                        </a:rPr>
                        <a:t>reject the claim </a:t>
                      </a:r>
                      <a:r>
                        <a:rPr lang="en-US" sz="1100" dirty="0">
                          <a:effectLst/>
                          <a:latin typeface="Calibri" panose="020F0502020204030204" pitchFamily="34" charset="0"/>
                          <a:ea typeface="Times New Roman" panose="02020603050405020304" pitchFamily="18" charset="0"/>
                        </a:rPr>
                        <a:t>that Earth is flat and not a sphere because it is supported by poor evidence and reasoning. Additionally, the theory is contradicted by well established scientific information from NASA.</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2154809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06542"/>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840965970"/>
              </p:ext>
            </p:extLst>
          </p:nvPr>
        </p:nvGraphicFramePr>
        <p:xfrm>
          <a:off x="389598" y="1111549"/>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Homologous Structures: Evidence of Common Ancestry</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5048778"/>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868680">
                <a:tc gridSpan="2">
                  <a:txBody>
                    <a:bodyPr/>
                    <a:lstStyle/>
                    <a:p>
                      <a:pPr marL="0" marR="0" lvl="0" indent="0">
                        <a:spcBef>
                          <a:spcPts val="0"/>
                        </a:spcBef>
                        <a:spcAft>
                          <a:spcPts val="0"/>
                        </a:spcAft>
                        <a:buFont typeface="+mj-lt"/>
                        <a:buNone/>
                      </a:pPr>
                      <a:r>
                        <a:rPr lang="en-US" sz="900" b="1" kern="1200" dirty="0">
                          <a:solidFill>
                            <a:schemeClr val="tx1"/>
                          </a:solidFill>
                          <a:effectLst/>
                          <a:latin typeface="+mn-lt"/>
                          <a:ea typeface="+mn-ea"/>
                          <a:cs typeface="+mn-cs"/>
                        </a:rPr>
                        <a:t>1. Clarify the claim with any qualifier and define key terms.               </a:t>
                      </a:r>
                      <a:r>
                        <a:rPr lang="en-US" sz="1100" b="1" dirty="0">
                          <a:effectLst/>
                          <a:latin typeface="+mn-lt"/>
                          <a:ea typeface="Times New Roman" panose="02020603050405020304" pitchFamily="18" charset="0"/>
                          <a:cs typeface="Calibri" panose="020F0502020204030204" pitchFamily="34" charset="0"/>
                        </a:rPr>
                        <a:t>Homologous structures observed in modern animals provide evidence of common ancestry, explain diversity of traits in species, and infer closeness of relationships on the evolutionary scale.</a:t>
                      </a:r>
                    </a:p>
                    <a:p>
                      <a:pPr marL="628650" marR="0" lvl="1" indent="-171450">
                        <a:spcBef>
                          <a:spcPts val="0"/>
                        </a:spcBef>
                        <a:spcAft>
                          <a:spcPts val="0"/>
                        </a:spcAft>
                        <a:buFont typeface="Arial" panose="020B0604020202020204" pitchFamily="34" charset="0"/>
                        <a:buChar char="•"/>
                        <a:tabLst>
                          <a:tab pos="276860" algn="l"/>
                        </a:tabLst>
                      </a:pPr>
                      <a:r>
                        <a:rPr lang="en-US" sz="900" b="0" dirty="0">
                          <a:effectLst/>
                          <a:highlight>
                            <a:srgbClr val="FFFF00"/>
                          </a:highlight>
                          <a:latin typeface="+mn-lt"/>
                          <a:ea typeface="Times New Roman" panose="02020603050405020304" pitchFamily="18" charset="0"/>
                          <a:cs typeface="Times New Roman" panose="02020603050405020304" pitchFamily="18" charset="0"/>
                        </a:rPr>
                        <a:t>ho</a:t>
                      </a:r>
                      <a:r>
                        <a:rPr lang="en-US" sz="1100" b="0" dirty="0">
                          <a:effectLst/>
                          <a:highlight>
                            <a:srgbClr val="FFFF00"/>
                          </a:highlight>
                          <a:latin typeface="+mn-lt"/>
                          <a:ea typeface="Times New Roman" panose="02020603050405020304" pitchFamily="18" charset="0"/>
                          <a:cs typeface="Times New Roman" panose="02020603050405020304" pitchFamily="18" charset="0"/>
                        </a:rPr>
                        <a:t>mologous structures – anatomical features in different animals that have the same structure, but not necessarily the same function</a:t>
                      </a:r>
                      <a:endParaRPr lang="en-US" sz="1100" b="1" dirty="0">
                        <a:effectLst/>
                        <a:highlight>
                          <a:srgbClr val="FFFF00"/>
                        </a:highlight>
                        <a:latin typeface="+mn-lt"/>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100" dirty="0">
                          <a:effectLst/>
                          <a:highlight>
                            <a:srgbClr val="FFFF00"/>
                          </a:highlight>
                          <a:latin typeface="+mn-lt"/>
                          <a:ea typeface="Times New Roman" panose="02020603050405020304" pitchFamily="18" charset="0"/>
                        </a:rPr>
                        <a:t>adaptation – process whereby organisms best suited to their environment survive to reproduce passing advantageous traits to offspring</a:t>
                      </a:r>
                      <a:endParaRPr lang="en-US" sz="1100" b="1" kern="1200" dirty="0">
                        <a:solidFill>
                          <a:schemeClr val="tx1"/>
                        </a:solidFill>
                        <a:effectLst/>
                        <a:highlight>
                          <a:srgbClr val="FFFF00"/>
                        </a:highligh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96596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342900" lvl="0" indent="-342900">
                        <a:buFont typeface="+mj-lt"/>
                        <a:buAutoNum type="arabicPeriod"/>
                      </a:pPr>
                      <a:r>
                        <a:rPr lang="en-US" sz="1100" b="0" kern="1200" dirty="0">
                          <a:solidFill>
                            <a:schemeClr val="tx1"/>
                          </a:solidFill>
                          <a:effectLst/>
                          <a:latin typeface="+mn-lt"/>
                          <a:ea typeface="+mn-ea"/>
                          <a:cs typeface="+mn-cs"/>
                        </a:rPr>
                        <a:t>Homologous structures are a result of a similar genetic makeup of different species.</a:t>
                      </a:r>
                      <a:endParaRPr lang="en-US" sz="1100" b="1" kern="1200" dirty="0">
                        <a:solidFill>
                          <a:schemeClr val="tx1"/>
                        </a:solidFill>
                        <a:effectLst/>
                        <a:latin typeface="+mn-lt"/>
                        <a:ea typeface="+mn-ea"/>
                        <a:cs typeface="+mn-cs"/>
                      </a:endParaRP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The differences in function of homologous structures of modern animals with common ancestry are a result of adaptation over many generations to survive in changing environments.</a:t>
                      </a:r>
                      <a:endParaRPr lang="en-US" sz="1100" b="1" kern="1200" dirty="0">
                        <a:solidFill>
                          <a:schemeClr val="tx1"/>
                        </a:solidFill>
                        <a:effectLst/>
                        <a:latin typeface="+mn-lt"/>
                        <a:ea typeface="+mn-ea"/>
                        <a:cs typeface="+mn-cs"/>
                      </a:endParaRPr>
                    </a:p>
                    <a:p>
                      <a:pPr marL="342900" lvl="0" indent="-342900">
                        <a:buFont typeface="+mj-lt"/>
                        <a:buAutoNum type="arabicPeriod"/>
                      </a:pPr>
                      <a:endParaRPr lang="en-US" sz="1100" b="1" kern="1200" dirty="0">
                        <a:solidFill>
                          <a:schemeClr val="tx1"/>
                        </a:solidFill>
                        <a:effectLst/>
                        <a:latin typeface="+mn-lt"/>
                        <a:ea typeface="+mn-ea"/>
                        <a:cs typeface="+mn-cs"/>
                      </a:endParaRPr>
                    </a:p>
                    <a:p>
                      <a:pPr marL="342900" lvl="0" indent="-342900">
                        <a:buFont typeface="+mj-lt"/>
                        <a:buAutoNum type="arabicPeriod"/>
                      </a:pPr>
                      <a:r>
                        <a:rPr lang="en-US" sz="1100" b="0" kern="1200" dirty="0">
                          <a:solidFill>
                            <a:schemeClr val="tx1"/>
                          </a:solidFill>
                          <a:effectLst/>
                          <a:latin typeface="+mn-lt"/>
                          <a:ea typeface="+mn-ea"/>
                          <a:cs typeface="+mn-cs"/>
                        </a:rPr>
                        <a:t>Adaptation in species occurs slowly over time.</a:t>
                      </a:r>
                      <a:endParaRPr lang="en-US" sz="1100" b="1" kern="120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homologous structures indicate similar genetic make up, then animals with homologous structures must have a common ancestor.</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adaptation results in a species’ traits changing over time, then over time, diversity of traits in a species increases.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Since adaptations occur slowly over time, species with more similarities in their homologous structures have a closer relationship on the evolutionary scale. Also, species with greater differences in their homologous structures are farther apart on the evolutionary scale</a:t>
                      </a:r>
                      <a:r>
                        <a:rPr lang="en-US" sz="900" dirty="0">
                          <a:effectLst/>
                          <a:latin typeface="Calibri" panose="020F0502020204030204" pitchFamily="34" charset="0"/>
                          <a:ea typeface="Times New Roman" panose="02020603050405020304" pitchFamily="18" charset="0"/>
                        </a:rPr>
                        <a:t>.</a:t>
                      </a: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053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1" dirty="0"/>
                        <a:t> </a:t>
                      </a:r>
                      <a:r>
                        <a:rPr lang="en-US" sz="1100" dirty="0">
                          <a:effectLst/>
                          <a:latin typeface="Calibri" panose="020F0502020204030204" pitchFamily="34" charset="0"/>
                          <a:ea typeface="Times New Roman" panose="02020603050405020304" pitchFamily="18" charset="0"/>
                        </a:rPr>
                        <a:t>DNA comparisons can also show shared ancestry and how closely species are related on the evolutionary scale.</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quality of evidence is good because it consists of </a:t>
                      </a:r>
                      <a:r>
                        <a:rPr lang="en-US" sz="1100" dirty="0">
                          <a:effectLst/>
                          <a:highlight>
                            <a:srgbClr val="FFFF00"/>
                          </a:highlight>
                          <a:latin typeface="Calibri" panose="020F0502020204030204" pitchFamily="34" charset="0"/>
                          <a:ea typeface="Times New Roman" panose="02020603050405020304" pitchFamily="18" charset="0"/>
                        </a:rPr>
                        <a:t>accepted scientific fact</a:t>
                      </a:r>
                      <a:r>
                        <a:rPr lang="en-US" sz="1100" dirty="0">
                          <a:effectLst/>
                          <a:latin typeface="Calibri" panose="020F0502020204030204" pitchFamily="34" charset="0"/>
                          <a:ea typeface="Times New Roman" panose="02020603050405020304" pitchFamily="18" charset="0"/>
                        </a:rPr>
                        <a:t>. The quality of the reasoning is good because it supports the claim in </a:t>
                      </a:r>
                      <a:r>
                        <a:rPr lang="en-US" sz="1100" dirty="0">
                          <a:effectLst/>
                          <a:highlight>
                            <a:srgbClr val="FFFF00"/>
                          </a:highlight>
                          <a:latin typeface="Calibri" panose="020F0502020204030204" pitchFamily="34" charset="0"/>
                          <a:ea typeface="Times New Roman" panose="02020603050405020304" pitchFamily="18" charset="0"/>
                        </a:rPr>
                        <a:t>logical cause-and-effect way</a:t>
                      </a:r>
                      <a:r>
                        <a:rPr lang="en-US" sz="1100" dirty="0">
                          <a:effectLst/>
                          <a:latin typeface="Calibri" panose="020F0502020204030204" pitchFamily="34" charset="0"/>
                          <a:ea typeface="Times New Roman" panose="02020603050405020304" pitchFamily="18" charset="0"/>
                        </a:rPr>
                        <a:t>. DNA comparison is a </a:t>
                      </a:r>
                      <a:r>
                        <a:rPr lang="en-US" sz="1100" dirty="0">
                          <a:effectLst/>
                          <a:highlight>
                            <a:srgbClr val="FFFF00"/>
                          </a:highlight>
                          <a:latin typeface="Calibri" panose="020F0502020204030204" pitchFamily="34" charset="0"/>
                          <a:ea typeface="Times New Roman" panose="02020603050405020304" pitchFamily="18" charset="0"/>
                        </a:rPr>
                        <a:t>strong additional argument</a:t>
                      </a:r>
                      <a:r>
                        <a:rPr lang="en-US" sz="1100" dirty="0">
                          <a:effectLst/>
                          <a:latin typeface="Calibri" panose="020F0502020204030204" pitchFamily="34" charset="0"/>
                          <a:ea typeface="Times New Roman" panose="02020603050405020304" pitchFamily="18" charset="0"/>
                        </a:rPr>
                        <a:t>.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89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Based on the factual scientific evidence, logical reasoning, and the DNA argument, I accept the claim.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003302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78729"/>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034744612"/>
              </p:ext>
            </p:extLst>
          </p:nvPr>
        </p:nvGraphicFramePr>
        <p:xfrm>
          <a:off x="389598" y="1111546"/>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Order of Operations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7" cy="4201656"/>
        </p:xfrm>
        <a:graphic>
          <a:graphicData uri="http://schemas.openxmlformats.org/drawingml/2006/table">
            <a:tbl>
              <a:tblPr firstRow="1" bandRow="1">
                <a:tableStyleId>{2D5ABB26-0587-4C30-8999-92F81FD0307C}</a:tableStyleId>
              </a:tblPr>
              <a:tblGrid>
                <a:gridCol w="3722794">
                  <a:extLst>
                    <a:ext uri="{9D8B030D-6E8A-4147-A177-3AD203B41FA5}">
                      <a16:colId xmlns:a16="http://schemas.microsoft.com/office/drawing/2014/main" val="2751578919"/>
                    </a:ext>
                  </a:extLst>
                </a:gridCol>
                <a:gridCol w="4670303">
                  <a:extLst>
                    <a:ext uri="{9D8B030D-6E8A-4147-A177-3AD203B41FA5}">
                      <a16:colId xmlns:a16="http://schemas.microsoft.com/office/drawing/2014/main" val="412781860"/>
                    </a:ext>
                  </a:extLst>
                </a:gridCol>
              </a:tblGrid>
              <a:tr h="389702">
                <a:tc gridSpan="2">
                  <a:txBody>
                    <a:bodyPr/>
                    <a:lstStyle/>
                    <a:p>
                      <a:pPr marL="0" marR="0" lvl="0" indent="0">
                        <a:spcBef>
                          <a:spcPts val="0"/>
                        </a:spcBef>
                        <a:spcAft>
                          <a:spcPts val="0"/>
                        </a:spcAft>
                        <a:buFont typeface="+mj-lt"/>
                        <a:buNone/>
                      </a:pPr>
                      <a:r>
                        <a:rPr lang="en-US" sz="900" b="1" kern="1200" dirty="0">
                          <a:solidFill>
                            <a:schemeClr val="tx1"/>
                          </a:solidFill>
                          <a:effectLst/>
                          <a:latin typeface="+mn-lt"/>
                          <a:ea typeface="+mn-ea"/>
                          <a:cs typeface="+mn-cs"/>
                        </a:rPr>
                        <a:t>1. Clarify the claim with any qualifier and define key terms.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When solving the equation 24 – 6 ÷ 2 + 3</a:t>
                      </a:r>
                      <a:r>
                        <a:rPr lang="en-US" sz="1100" b="1"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 the correct answer is 30.</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rPr>
                        <a:t>the order of operations – an agreed-upon </a:t>
                      </a:r>
                      <a:r>
                        <a:rPr lang="en-US" sz="1000" dirty="0">
                          <a:effectLst/>
                          <a:highlight>
                            <a:srgbClr val="FFFF00"/>
                          </a:highlight>
                          <a:latin typeface="Calibri" panose="020F0502020204030204" pitchFamily="34" charset="0"/>
                          <a:ea typeface="Times New Roman" panose="02020603050405020304" pitchFamily="18" charset="0"/>
                        </a:rPr>
                        <a:t>set of rules </a:t>
                      </a:r>
                      <a:r>
                        <a:rPr lang="en-US" sz="1000" dirty="0">
                          <a:effectLst/>
                          <a:latin typeface="Calibri" panose="020F0502020204030204" pitchFamily="34" charset="0"/>
                          <a:ea typeface="Times New Roman" panose="02020603050405020304" pitchFamily="18" charset="0"/>
                        </a:rPr>
                        <a:t>that determines which operation should be done before or after others when </a:t>
                      </a:r>
                      <a:r>
                        <a:rPr lang="en-US" sz="1000" dirty="0">
                          <a:effectLst/>
                          <a:highlight>
                            <a:srgbClr val="FFFF00"/>
                          </a:highlight>
                          <a:latin typeface="Calibri" panose="020F0502020204030204" pitchFamily="34" charset="0"/>
                          <a:ea typeface="Times New Roman" panose="02020603050405020304" pitchFamily="18" charset="0"/>
                        </a:rPr>
                        <a:t>solving an equation</a:t>
                      </a:r>
                      <a:endParaRPr lang="en-US" sz="1000" b="1" kern="1200" dirty="0">
                        <a:solidFill>
                          <a:schemeClr val="tx1"/>
                        </a:solidFill>
                        <a:effectLst/>
                        <a:highlight>
                          <a:srgbClr val="FFFF00"/>
                        </a:highligh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868243">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4826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solving an equation using the order of operations:</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Actions in parentheses should be solved first.</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Exponents should be solved second.</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Multiplication or division (from left to right, as found in the problem) should be solved third.</a:t>
                      </a:r>
                    </a:p>
                    <a:p>
                      <a:pPr marL="391160" marR="0" indent="-3429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91160" marR="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Addition or subtraction (from left to right, as found in the problem) should be solved fourth.</a:t>
                      </a:r>
                      <a:endParaRPr lang="en-US" sz="11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Since there are no parentheses in this equation, we should move to step.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exponents are solved second, then the equation becomes 24 – 6 ÷ 2 + </a:t>
                      </a:r>
                      <a:r>
                        <a:rPr lang="en-US" sz="1100" b="1" u="sng" dirty="0">
                          <a:effectLst/>
                          <a:latin typeface="Calibri" panose="020F0502020204030204" pitchFamily="34" charset="0"/>
                          <a:ea typeface="Times New Roman" panose="02020603050405020304" pitchFamily="18" charset="0"/>
                          <a:cs typeface="Times New Roman" panose="02020603050405020304" pitchFamily="18" charset="0"/>
                        </a:rPr>
                        <a:t>9</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If division is solved third, then the equation becomes 24 – </a:t>
                      </a:r>
                      <a:r>
                        <a:rPr lang="en-US" sz="1100" b="1" u="sng" dirty="0">
                          <a:effectLst/>
                          <a:latin typeface="Calibri" panose="020F0502020204030204" pitchFamily="34" charset="0"/>
                          <a:ea typeface="Times New Roman" panose="02020603050405020304" pitchFamily="18" charset="0"/>
                          <a:cs typeface="Times New Roman" panose="02020603050405020304" pitchFamily="18" charset="0"/>
                        </a:rPr>
                        <a:t>3</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+ 9</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If addition or subtraction from left to right is solved fourth, the equation becomes 24 – 3 + 9</a:t>
                      </a:r>
                      <a:r>
                        <a:rPr lang="en-US" sz="1100" b="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 </a:t>
                      </a:r>
                      <a:r>
                        <a:rPr lang="en-US" sz="1100" b="1" u="sng" dirty="0">
                          <a:effectLst/>
                          <a:latin typeface="Calibri" panose="020F0502020204030204" pitchFamily="34" charset="0"/>
                          <a:ea typeface="Times New Roman" panose="02020603050405020304" pitchFamily="18" charset="0"/>
                        </a:rPr>
                        <a:t>30</a:t>
                      </a:r>
                      <a:r>
                        <a:rPr lang="en-US" sz="1100" dirty="0">
                          <a:effectLst/>
                          <a:latin typeface="Calibri" panose="020F0502020204030204" pitchFamily="34" charset="0"/>
                          <a:ea typeface="Times New Roman" panose="02020603050405020304" pitchFamily="18" charset="0"/>
                        </a:rPr>
                        <a:t>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The order of operations must be used to correctly solve an equation because, in this example, if you simply complete the operations from left to right you would get an answer of 18.</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the order of operations is a set of rules that should always be used to solve an equation. The reasoning is good because it correctly applies the order of operations to the equation in the claim</a:t>
                      </a:r>
                      <a:r>
                        <a:rPr lang="en-US" sz="900" dirty="0">
                          <a:effectLst/>
                          <a:latin typeface="Calibri" panose="020F0502020204030204" pitchFamily="34" charset="0"/>
                          <a:ea typeface="Times New Roman" panose="02020603050405020304" pitchFamily="18" charset="0"/>
                        </a:rPr>
                        <a:t>. </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89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based on the quality of the evidence and reasoning.</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2885680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66700"/>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2166513928"/>
              </p:ext>
            </p:extLst>
          </p:nvPr>
        </p:nvGraphicFramePr>
        <p:xfrm>
          <a:off x="389598" y="1123578"/>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Historical Cold Cases – The Chicago Fire of 1871</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7" cy="4429174"/>
        </p:xfrm>
        <a:graphic>
          <a:graphicData uri="http://schemas.openxmlformats.org/drawingml/2006/table">
            <a:tbl>
              <a:tblPr firstRow="1" bandRow="1">
                <a:tableStyleId>{2D5ABB26-0587-4C30-8999-92F81FD0307C}</a:tableStyleId>
              </a:tblPr>
              <a:tblGrid>
                <a:gridCol w="4968170">
                  <a:extLst>
                    <a:ext uri="{9D8B030D-6E8A-4147-A177-3AD203B41FA5}">
                      <a16:colId xmlns:a16="http://schemas.microsoft.com/office/drawing/2014/main" val="2751578919"/>
                    </a:ext>
                  </a:extLst>
                </a:gridCol>
                <a:gridCol w="3424927">
                  <a:extLst>
                    <a:ext uri="{9D8B030D-6E8A-4147-A177-3AD203B41FA5}">
                      <a16:colId xmlns:a16="http://schemas.microsoft.com/office/drawing/2014/main" val="412781860"/>
                    </a:ext>
                  </a:extLst>
                </a:gridCol>
              </a:tblGrid>
              <a:tr h="3657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rPr>
                        <a:t>The legend that the Great Chicago Fire of 1871 was started by a cow kicking over a lantern in a barn while being milked by Mrs. O’Leary is true.</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6314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228600" lvl="0" indent="-228600">
                        <a:buFont typeface="+mj-lt"/>
                        <a:buAutoNum type="arabicPeriod"/>
                      </a:pPr>
                      <a:r>
                        <a:rPr lang="en-US" sz="900" b="0" kern="1200" dirty="0">
                          <a:solidFill>
                            <a:schemeClr val="tx1"/>
                          </a:solidFill>
                          <a:effectLst/>
                          <a:latin typeface="+mn-lt"/>
                          <a:ea typeface="+mn-ea"/>
                          <a:cs typeface="+mn-cs"/>
                        </a:rPr>
                        <a:t>The </a:t>
                      </a:r>
                      <a:r>
                        <a:rPr lang="en-US" sz="900" b="0" i="1" kern="1200" dirty="0">
                          <a:solidFill>
                            <a:schemeClr val="tx1"/>
                          </a:solidFill>
                          <a:effectLst/>
                          <a:latin typeface="+mn-lt"/>
                          <a:ea typeface="+mn-ea"/>
                          <a:cs typeface="+mn-cs"/>
                        </a:rPr>
                        <a:t>Chicago Evening Journal</a:t>
                      </a:r>
                      <a:r>
                        <a:rPr lang="en-US" sz="900" b="0" kern="1200" dirty="0">
                          <a:solidFill>
                            <a:schemeClr val="tx1"/>
                          </a:solidFill>
                          <a:effectLst/>
                          <a:latin typeface="+mn-lt"/>
                          <a:ea typeface="+mn-ea"/>
                          <a:cs typeface="+mn-cs"/>
                        </a:rPr>
                        <a:t> reported children stated the fire was started by a cow kicking over a lantern in a barn where a woman was milking.</a:t>
                      </a:r>
                    </a:p>
                    <a:p>
                      <a:pPr marL="228600" lvl="0" indent="-228600">
                        <a:buFont typeface="+mj-lt"/>
                        <a:buAutoNum type="arabicPeriod"/>
                      </a:pPr>
                      <a:endParaRPr lang="en-US" sz="900" b="1" kern="1200" dirty="0">
                        <a:solidFill>
                          <a:schemeClr val="tx1"/>
                        </a:solidFill>
                        <a:effectLst/>
                        <a:latin typeface="+mn-lt"/>
                        <a:ea typeface="+mn-ea"/>
                        <a:cs typeface="+mn-cs"/>
                      </a:endParaRPr>
                    </a:p>
                    <a:p>
                      <a:pPr marL="228600" lvl="0" indent="-228600">
                        <a:buFont typeface="+mj-lt"/>
                        <a:buAutoNum type="arabicPeriod"/>
                      </a:pPr>
                      <a:r>
                        <a:rPr lang="en-US" sz="900" b="0" kern="1200" dirty="0">
                          <a:solidFill>
                            <a:schemeClr val="tx1"/>
                          </a:solidFill>
                          <a:effectLst/>
                          <a:latin typeface="+mn-lt"/>
                          <a:ea typeface="+mn-ea"/>
                          <a:cs typeface="+mn-cs"/>
                        </a:rPr>
                        <a:t>During an inquiry by the Board of Police and Fire Commissioners (</a:t>
                      </a:r>
                      <a:r>
                        <a:rPr lang="en-US" sz="900" b="0" kern="1200" dirty="0" err="1">
                          <a:solidFill>
                            <a:schemeClr val="tx1"/>
                          </a:solidFill>
                          <a:effectLst/>
                          <a:latin typeface="+mn-lt"/>
                          <a:ea typeface="+mn-ea"/>
                          <a:cs typeface="+mn-cs"/>
                        </a:rPr>
                        <a:t>BPFC</a:t>
                      </a:r>
                      <a:r>
                        <a:rPr lang="en-US" sz="900" b="0" kern="1200" dirty="0">
                          <a:solidFill>
                            <a:schemeClr val="tx1"/>
                          </a:solidFill>
                          <a:effectLst/>
                          <a:latin typeface="+mn-lt"/>
                          <a:ea typeface="+mn-ea"/>
                          <a:cs typeface="+mn-cs"/>
                        </a:rPr>
                        <a:t>), Mrs. O’Leary claimed to be asleep when flames first sparked in the barn.</a:t>
                      </a:r>
                    </a:p>
                    <a:p>
                      <a:pPr marL="228600" lvl="0" indent="-228600">
                        <a:buFont typeface="+mj-lt"/>
                        <a:buAutoNum type="arabicPeriod"/>
                      </a:pPr>
                      <a:endParaRPr lang="en-US" sz="900" b="1" kern="1200" dirty="0">
                        <a:solidFill>
                          <a:schemeClr val="tx1"/>
                        </a:solidFill>
                        <a:effectLst/>
                        <a:latin typeface="+mn-lt"/>
                        <a:ea typeface="+mn-ea"/>
                        <a:cs typeface="+mn-cs"/>
                      </a:endParaRPr>
                    </a:p>
                    <a:p>
                      <a:pPr marL="228600" lvl="0" indent="-228600">
                        <a:buFont typeface="+mj-lt"/>
                        <a:buAutoNum type="arabicPeriod"/>
                      </a:pPr>
                      <a:r>
                        <a:rPr lang="en-US" sz="900" b="0" kern="1200" dirty="0">
                          <a:solidFill>
                            <a:schemeClr val="tx1"/>
                          </a:solidFill>
                          <a:effectLst/>
                          <a:latin typeface="+mn-lt"/>
                          <a:ea typeface="+mn-ea"/>
                          <a:cs typeface="+mn-cs"/>
                        </a:rPr>
                        <a:t>Mrs. White, a neighbor who had thrown a party the night of the fire, told Mrs. O’Leary that a male guest had slipped away and was milking cows in the O’Leary barn.</a:t>
                      </a:r>
                    </a:p>
                    <a:p>
                      <a:pPr marL="228600" lvl="0" indent="-228600">
                        <a:buFont typeface="+mj-lt"/>
                        <a:buAutoNum type="arabicPeriod"/>
                      </a:pPr>
                      <a:endParaRPr lang="en-US" sz="900" b="1" kern="1200" dirty="0">
                        <a:solidFill>
                          <a:schemeClr val="tx1"/>
                        </a:solidFill>
                        <a:effectLst/>
                        <a:latin typeface="+mn-lt"/>
                        <a:ea typeface="+mn-ea"/>
                        <a:cs typeface="+mn-cs"/>
                      </a:endParaRPr>
                    </a:p>
                    <a:p>
                      <a:pPr marL="228600" lvl="0" indent="-228600">
                        <a:buFont typeface="+mj-lt"/>
                        <a:buAutoNum type="arabicPeriod"/>
                      </a:pPr>
                      <a:r>
                        <a:rPr lang="en-US" sz="900" b="0" kern="1200" dirty="0">
                          <a:solidFill>
                            <a:schemeClr val="tx1"/>
                          </a:solidFill>
                          <a:effectLst/>
                          <a:latin typeface="+mn-lt"/>
                          <a:ea typeface="+mn-ea"/>
                          <a:cs typeface="+mn-cs"/>
                        </a:rPr>
                        <a:t> At the inquiry held by the </a:t>
                      </a:r>
                      <a:r>
                        <a:rPr lang="en-US" sz="900" b="0" kern="1200" dirty="0" err="1">
                          <a:solidFill>
                            <a:schemeClr val="tx1"/>
                          </a:solidFill>
                          <a:effectLst/>
                          <a:latin typeface="+mn-lt"/>
                          <a:ea typeface="+mn-ea"/>
                          <a:cs typeface="+mn-cs"/>
                        </a:rPr>
                        <a:t>BPFC</a:t>
                      </a:r>
                      <a:r>
                        <a:rPr lang="en-US" sz="900" b="0" kern="1200" dirty="0">
                          <a:solidFill>
                            <a:schemeClr val="tx1"/>
                          </a:solidFill>
                          <a:effectLst/>
                          <a:latin typeface="+mn-lt"/>
                          <a:ea typeface="+mn-ea"/>
                          <a:cs typeface="+mn-cs"/>
                        </a:rPr>
                        <a:t>, a neighbor, Daniel Sullivan, said he left the party at 9:15, saw the fire, yelled for help, and ran into the barn to try to save the cows.  </a:t>
                      </a:r>
                      <a:endParaRPr lang="en-US" sz="900" b="1" kern="1200" dirty="0">
                        <a:solidFill>
                          <a:schemeClr val="tx1"/>
                        </a:solidFill>
                        <a:effectLst/>
                        <a:latin typeface="+mn-lt"/>
                        <a:ea typeface="+mn-ea"/>
                        <a:cs typeface="+mn-cs"/>
                      </a:endParaRPr>
                    </a:p>
                    <a:p>
                      <a:pPr marL="228600" lvl="0" indent="-228600">
                        <a:buFont typeface="+mj-lt"/>
                        <a:buAutoNum type="arabicPeriod"/>
                      </a:pPr>
                      <a:endParaRPr lang="en-US" sz="900" b="1" kern="1200" dirty="0">
                        <a:solidFill>
                          <a:schemeClr val="tx1"/>
                        </a:solidFill>
                        <a:effectLst/>
                        <a:latin typeface="+mn-lt"/>
                        <a:ea typeface="+mn-ea"/>
                        <a:cs typeface="+mn-cs"/>
                      </a:endParaRPr>
                    </a:p>
                    <a:p>
                      <a:pPr marL="228600" lvl="0" indent="-228600">
                        <a:buFont typeface="+mj-lt"/>
                        <a:buAutoNum type="arabicPeriod"/>
                      </a:pPr>
                      <a:r>
                        <a:rPr lang="en-US" sz="900" kern="1200" dirty="0">
                          <a:solidFill>
                            <a:schemeClr val="tx1"/>
                          </a:solidFill>
                          <a:effectLst/>
                          <a:latin typeface="+mn-lt"/>
                          <a:ea typeface="+mn-ea"/>
                          <a:cs typeface="+mn-cs"/>
                        </a:rPr>
                        <a:t>After questioning 50 people, the </a:t>
                      </a:r>
                      <a:r>
                        <a:rPr lang="en-US" sz="900" kern="1200" dirty="0" err="1">
                          <a:solidFill>
                            <a:schemeClr val="tx1"/>
                          </a:solidFill>
                          <a:effectLst/>
                          <a:latin typeface="+mn-lt"/>
                          <a:ea typeface="+mn-ea"/>
                          <a:cs typeface="+mn-cs"/>
                        </a:rPr>
                        <a:t>BPFC</a:t>
                      </a:r>
                      <a:r>
                        <a:rPr lang="en-US" sz="900" kern="1200" dirty="0">
                          <a:solidFill>
                            <a:schemeClr val="tx1"/>
                          </a:solidFill>
                          <a:effectLst/>
                          <a:latin typeface="+mn-lt"/>
                          <a:ea typeface="+mn-ea"/>
                          <a:cs typeface="+mn-cs"/>
                        </a:rPr>
                        <a:t> issued an inconclusive report about the fire stating, “Whether it originated from a spark blown from a chimney on that windy night or was set on fire by human agency, we are unable to determine”.</a:t>
                      </a:r>
                      <a:endParaRPr lang="en-US" sz="9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endParaRPr lang="en-US" sz="900" b="1" dirty="0"/>
                    </a:p>
                    <a:p>
                      <a:pPr marL="228600" marR="0" lvl="0" indent="-228600">
                        <a:spcBef>
                          <a:spcPts val="0"/>
                        </a:spcBef>
                        <a:spcAft>
                          <a:spcPts val="0"/>
                        </a:spcAft>
                        <a:buFont typeface="+mj-lt"/>
                        <a:buAutoNum type="arabicPeriod"/>
                        <a:tabLst>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Since the story about how the fire started came from children, it might not be accurate.</a:t>
                      </a:r>
                    </a:p>
                    <a:p>
                      <a:pPr marL="228600" marR="0" lvl="0" indent="-228600">
                        <a:spcBef>
                          <a:spcPts val="0"/>
                        </a:spcBef>
                        <a:spcAft>
                          <a:spcPts val="0"/>
                        </a:spcAft>
                        <a:buFont typeface="+mj-lt"/>
                        <a:buAutoNum type="arabicPeriod"/>
                        <a:tabLst>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mj-lt"/>
                        <a:buAutoNum type="arabicPeriod"/>
                        <a:tabLst>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If Mrs. O’Leary were asleep when the fire started, she could not have been in the barn.</a:t>
                      </a:r>
                    </a:p>
                    <a:p>
                      <a:pPr marL="228600" marR="0" lvl="0" indent="-228600">
                        <a:spcBef>
                          <a:spcPts val="0"/>
                        </a:spcBef>
                        <a:spcAft>
                          <a:spcPts val="0"/>
                        </a:spcAft>
                        <a:buFont typeface="+mj-lt"/>
                        <a:buAutoNum type="arabicPeriod"/>
                        <a:tabLst>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mj-lt"/>
                        <a:buAutoNum type="arabicPeriod"/>
                        <a:tabLst>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Since Mrs. White’s guest left her party and was milking Mrs. O’Leary’s cows, we know someone was in the barn.</a:t>
                      </a:r>
                    </a:p>
                    <a:p>
                      <a:pPr marL="228600" marR="0" lvl="0" indent="-228600">
                        <a:spcBef>
                          <a:spcPts val="0"/>
                        </a:spcBef>
                        <a:spcAft>
                          <a:spcPts val="0"/>
                        </a:spcAft>
                        <a:buFont typeface="+mj-lt"/>
                        <a:buAutoNum type="arabicPeriod"/>
                        <a:tabLst>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mj-lt"/>
                        <a:buAutoNum type="arabicPeriod"/>
                        <a:tabLst>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Since Daniel Sullivan ran into the barn when he saw the fire, he would have seen Mrs. O’Leary if she were there.</a:t>
                      </a:r>
                    </a:p>
                    <a:p>
                      <a:pPr marL="228600" marR="0" lvl="0" indent="-228600">
                        <a:spcBef>
                          <a:spcPts val="0"/>
                        </a:spcBef>
                        <a:spcAft>
                          <a:spcPts val="0"/>
                        </a:spcAft>
                        <a:buFont typeface="+mj-lt"/>
                        <a:buAutoNum type="arabicPeriod"/>
                        <a:tabLst>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indent="-228600">
                        <a:buFont typeface="+mj-lt"/>
                        <a:buAutoNum type="arabicPeriod"/>
                      </a:pPr>
                      <a:r>
                        <a:rPr lang="en-US" sz="900" dirty="0">
                          <a:effectLst/>
                          <a:latin typeface="Calibri" panose="020F0502020204030204" pitchFamily="34" charset="0"/>
                          <a:ea typeface="Times New Roman" panose="02020603050405020304" pitchFamily="18" charset="0"/>
                        </a:rPr>
                        <a:t>The Board of Police and Fire Commissioners was unable to conclusively report Mrs. O’Leary had anything to do with starting the fire.</a:t>
                      </a: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Based on the evidence, a counterargument is the guest who left the party and Daniel Sullivan were the same man and that he may have started the fire when he was in the barn milking the cows.</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Much of the evidence was hearsay, but the Board of Police and Fire Commissioners is a </a:t>
                      </a:r>
                      <a:r>
                        <a:rPr lang="en-US" sz="1100" dirty="0">
                          <a:effectLst/>
                          <a:highlight>
                            <a:srgbClr val="FFFF00"/>
                          </a:highlight>
                          <a:latin typeface="Calibri" panose="020F0502020204030204" pitchFamily="34" charset="0"/>
                          <a:ea typeface="Times New Roman" panose="02020603050405020304" pitchFamily="18" charset="0"/>
                        </a:rPr>
                        <a:t>credible source</a:t>
                      </a:r>
                      <a:r>
                        <a:rPr lang="en-US" sz="1100" dirty="0">
                          <a:effectLst/>
                          <a:latin typeface="Calibri" panose="020F0502020204030204" pitchFamily="34" charset="0"/>
                          <a:ea typeface="Times New Roman" panose="02020603050405020304" pitchFamily="18" charset="0"/>
                        </a:rPr>
                        <a:t>, so the evidence is pretty good. The reasoning that ties the evidence to the claim is logical. The </a:t>
                      </a:r>
                      <a:r>
                        <a:rPr lang="en-US" sz="1100" dirty="0">
                          <a:effectLst/>
                          <a:highlight>
                            <a:srgbClr val="FFFF00"/>
                          </a:highlight>
                          <a:latin typeface="Calibri" panose="020F0502020204030204" pitchFamily="34" charset="0"/>
                          <a:ea typeface="Times New Roman" panose="02020603050405020304" pitchFamily="18" charset="0"/>
                        </a:rPr>
                        <a:t>other argument </a:t>
                      </a:r>
                      <a:r>
                        <a:rPr lang="en-US" sz="1100" dirty="0">
                          <a:effectLst/>
                          <a:latin typeface="Calibri" panose="020F0502020204030204" pitchFamily="34" charset="0"/>
                          <a:ea typeface="Times New Roman" panose="02020603050405020304" pitchFamily="18" charset="0"/>
                        </a:rPr>
                        <a:t>makes a possible case that someone else started the fire.</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89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 </a:t>
                      </a:r>
                      <a:r>
                        <a:rPr lang="en-US" sz="1100" dirty="0">
                          <a:effectLst/>
                          <a:latin typeface="Calibri" panose="020F0502020204030204" pitchFamily="34" charset="0"/>
                          <a:ea typeface="Times New Roman" panose="02020603050405020304" pitchFamily="18" charset="0"/>
                        </a:rPr>
                        <a:t>Based on the evidence, reasoning, and the other argument given, I reject the claim.</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529027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18574"/>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452073338"/>
              </p:ext>
            </p:extLst>
          </p:nvPr>
        </p:nvGraphicFramePr>
        <p:xfrm>
          <a:off x="389598" y="1123578"/>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Face masks prevent spread of viruses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2"/>
          <a:ext cx="8393098" cy="4891984"/>
        </p:xfrm>
        <a:graphic>
          <a:graphicData uri="http://schemas.openxmlformats.org/drawingml/2006/table">
            <a:tbl>
              <a:tblPr firstRow="1" bandRow="1">
                <a:tableStyleId>{2D5ABB26-0587-4C30-8999-92F81FD0307C}</a:tableStyleId>
              </a:tblPr>
              <a:tblGrid>
                <a:gridCol w="6449207">
                  <a:extLst>
                    <a:ext uri="{9D8B030D-6E8A-4147-A177-3AD203B41FA5}">
                      <a16:colId xmlns:a16="http://schemas.microsoft.com/office/drawing/2014/main" val="2751578919"/>
                    </a:ext>
                  </a:extLst>
                </a:gridCol>
                <a:gridCol w="1943891">
                  <a:extLst>
                    <a:ext uri="{9D8B030D-6E8A-4147-A177-3AD203B41FA5}">
                      <a16:colId xmlns:a16="http://schemas.microsoft.com/office/drawing/2014/main" val="412781860"/>
                    </a:ext>
                  </a:extLst>
                </a:gridCol>
              </a:tblGrid>
              <a:tr h="6400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Face masks are a critical tool in curbing the spread of a contagious virus.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face mask - a protective mask covering the nose and mouth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contagious virus - a submicroscopic organism that causes an infectious disease which spreads from person to person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228600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endParaRPr lang="en-US" sz="1100" b="0" i="0" u="none"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1100" b="0" i="0" u="none" kern="1200" baseline="0" dirty="0">
                          <a:solidFill>
                            <a:schemeClr val="tx1"/>
                          </a:solidFill>
                          <a:effectLst/>
                          <a:latin typeface="+mn-lt"/>
                          <a:ea typeface="+mn-ea"/>
                          <a:cs typeface="+mn-cs"/>
                        </a:rPr>
                        <a:t>A meta-analysis of 172 studies concluded wearing face masks significantly reduces the risk of viral transmission. (The Lancet, June 1, 2020)</a:t>
                      </a:r>
                    </a:p>
                    <a:p>
                      <a:pPr marL="285750" indent="-285750">
                        <a:buFont typeface="Arial" panose="020B0604020202020204" pitchFamily="34" charset="0"/>
                        <a:buChar char="•"/>
                      </a:pPr>
                      <a:endParaRPr lang="en-US" sz="1100" b="0" i="0" u="none"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1100" b="0" i="0" u="none" kern="1200" baseline="0" dirty="0">
                          <a:solidFill>
                            <a:schemeClr val="tx1"/>
                          </a:solidFill>
                          <a:effectLst/>
                          <a:latin typeface="+mn-lt"/>
                          <a:ea typeface="+mn-ea"/>
                          <a:cs typeface="+mn-cs"/>
                        </a:rPr>
                        <a:t>A study of people infected with the flu and coronaviruses found that even loose-fitting surgical masks blocked almost all contagious droplets the wearer breathed out. (Nature Medicine, April 3, 2020)</a:t>
                      </a:r>
                    </a:p>
                    <a:p>
                      <a:pPr marL="285750" indent="-285750">
                        <a:buFont typeface="Arial" panose="020B0604020202020204" pitchFamily="34" charset="0"/>
                        <a:buChar char="•"/>
                      </a:pPr>
                      <a:endParaRPr lang="en-US" sz="1100" b="0" i="0" u="none"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1100" b="0" i="0" u="none" kern="1200" baseline="0" dirty="0">
                          <a:solidFill>
                            <a:schemeClr val="tx1"/>
                          </a:solidFill>
                          <a:effectLst/>
                          <a:latin typeface="+mn-lt"/>
                          <a:ea typeface="+mn-ea"/>
                          <a:cs typeface="+mn-cs"/>
                        </a:rPr>
                        <a:t>In a study of Beijing households where everyone wore a facemask before a family member was even confirmed to have the coronavirus, the risk of transmission was cut by 79%. (</a:t>
                      </a:r>
                      <a:r>
                        <a:rPr lang="en-US" sz="1100" b="0" i="0" u="none" kern="1200" baseline="0" dirty="0" err="1">
                          <a:solidFill>
                            <a:schemeClr val="tx1"/>
                          </a:solidFill>
                          <a:effectLst/>
                          <a:latin typeface="+mn-lt"/>
                          <a:ea typeface="+mn-ea"/>
                          <a:cs typeface="+mn-cs"/>
                        </a:rPr>
                        <a:t>BMJ</a:t>
                      </a:r>
                      <a:r>
                        <a:rPr lang="en-US" sz="1100" b="0" i="0" u="none" kern="1200" baseline="0" dirty="0">
                          <a:solidFill>
                            <a:schemeClr val="tx1"/>
                          </a:solidFill>
                          <a:effectLst/>
                          <a:latin typeface="+mn-lt"/>
                          <a:ea typeface="+mn-ea"/>
                          <a:cs typeface="+mn-cs"/>
                        </a:rPr>
                        <a:t> Global Health, May 2020)</a:t>
                      </a:r>
                    </a:p>
                    <a:p>
                      <a:pPr marL="285750" indent="-285750">
                        <a:buFont typeface="Arial" panose="020B0604020202020204" pitchFamily="34" charset="0"/>
                        <a:buChar char="•"/>
                      </a:pPr>
                      <a:endParaRPr lang="en-US" sz="1100" b="0" i="0" u="none"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1100" b="0" i="0" u="none" kern="1200" baseline="0" dirty="0">
                          <a:solidFill>
                            <a:schemeClr val="tx1"/>
                          </a:solidFill>
                          <a:effectLst/>
                          <a:latin typeface="+mn-lt"/>
                          <a:ea typeface="+mn-ea"/>
                          <a:cs typeface="+mn-cs"/>
                        </a:rPr>
                        <a:t>A modeling study concluded that if the majority of people wore face masks in public, even homemade ones, this could dramatically reduce the spread of a contagious virus. (Proceedings of the Royal Society A, June 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highlight>
                            <a:srgbClr val="FFFF00"/>
                          </a:highlight>
                        </a:rPr>
                        <a:t>Because all 4 of these published studies found that </a:t>
                      </a:r>
                      <a:r>
                        <a:rPr lang="en-US" sz="1100" b="0" dirty="0"/>
                        <a:t>wearing masks significantly reduces the spread of a virus by blocking contagious droplets the wearer breathed out, face masks should be viewed as a critical tool in curbing the spread of a contagious virus.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486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WebMD says viruses spread mainly in droplets that fly out when you cough or sneeze. If those droplets enter the eyes, nose, or throat of another person, the other person is likely to become infected</a:t>
                      </a:r>
                      <a:r>
                        <a:rPr lang="en-US" sz="1200" dirty="0">
                          <a:effectLst/>
                          <a:latin typeface="Calibri" panose="020F0502020204030204" pitchFamily="34" charset="0"/>
                          <a:ea typeface="Times New Roman" panose="02020603050405020304" pitchFamily="18" charset="0"/>
                        </a:rPr>
                        <a:t>.</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all of it is published in reputable journals. However, numbers of participants in the studies were not given. The reasoning is logical because evidence from multiple studies is used to support the claim. WebMD </a:t>
                      </a:r>
                      <a:r>
                        <a:rPr lang="en-US" sz="1100" dirty="0">
                          <a:effectLst/>
                          <a:highlight>
                            <a:srgbClr val="FFFF00"/>
                          </a:highlight>
                          <a:latin typeface="Calibri" panose="020F0502020204030204" pitchFamily="34" charset="0"/>
                          <a:ea typeface="Times New Roman" panose="02020603050405020304" pitchFamily="18" charset="0"/>
                        </a:rPr>
                        <a:t>corroborates</a:t>
                      </a:r>
                      <a:r>
                        <a:rPr lang="en-US" sz="1100" dirty="0">
                          <a:effectLst/>
                          <a:latin typeface="Calibri" panose="020F0502020204030204" pitchFamily="34" charset="0"/>
                          <a:ea typeface="Times New Roman" panose="02020603050405020304" pitchFamily="18" charset="0"/>
                        </a:rPr>
                        <a:t> why a mask is effective.</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Because of scientific evidence, logical reasoning, and corroboration, I accept the claim that face masks are a critical tool in curbing the spread of a contagious virus.</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4191950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878729"/>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440729895"/>
              </p:ext>
            </p:extLst>
          </p:nvPr>
        </p:nvGraphicFramePr>
        <p:xfrm>
          <a:off x="389598" y="1111547"/>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Kinetic Energy and Speed</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7" cy="4895661"/>
        </p:xfrm>
        <a:graphic>
          <a:graphicData uri="http://schemas.openxmlformats.org/drawingml/2006/table">
            <a:tbl>
              <a:tblPr firstRow="1" bandRow="1">
                <a:tableStyleId>{2D5ABB26-0587-4C30-8999-92F81FD0307C}</a:tableStyleId>
              </a:tblPr>
              <a:tblGrid>
                <a:gridCol w="4866030">
                  <a:extLst>
                    <a:ext uri="{9D8B030D-6E8A-4147-A177-3AD203B41FA5}">
                      <a16:colId xmlns:a16="http://schemas.microsoft.com/office/drawing/2014/main" val="2751578919"/>
                    </a:ext>
                  </a:extLst>
                </a:gridCol>
                <a:gridCol w="3527067">
                  <a:extLst>
                    <a:ext uri="{9D8B030D-6E8A-4147-A177-3AD203B41FA5}">
                      <a16:colId xmlns:a16="http://schemas.microsoft.com/office/drawing/2014/main" val="412781860"/>
                    </a:ext>
                  </a:extLst>
                </a:gridCol>
              </a:tblGrid>
              <a:tr h="685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228600" marR="0" algn="ctr">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The amount of kinetic energy increases with the square of an object’s speed.</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100" b="0" u="sng" dirty="0">
                          <a:effectLst/>
                          <a:latin typeface="Calibri" panose="020F0502020204030204" pitchFamily="34" charset="0"/>
                          <a:ea typeface="Times New Roman" panose="02020603050405020304" pitchFamily="18" charset="0"/>
                          <a:cs typeface="Times New Roman" panose="02020603050405020304" pitchFamily="18" charset="0"/>
                        </a:rPr>
                        <a:t>Kinetic energy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is the energy in a moving object that is calculated using the formula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KE</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 = ½ mass X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speed</a:t>
                      </a:r>
                      <a:r>
                        <a:rPr lang="en-US" sz="1100" b="0" baseline="30000" dirty="0" err="1">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rPr>
                        <a:t> </a:t>
                      </a:r>
                    </a:p>
                    <a:p>
                      <a:pPr marL="742950" marR="0" lvl="1" indent="-28575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When you </a:t>
                      </a:r>
                      <a:r>
                        <a:rPr lang="en-US" sz="1100" u="sng" dirty="0">
                          <a:effectLst/>
                          <a:latin typeface="Calibri" panose="020F0502020204030204" pitchFamily="34" charset="0"/>
                          <a:ea typeface="Times New Roman" panose="02020603050405020304" pitchFamily="18" charset="0"/>
                        </a:rPr>
                        <a:t>square a number</a:t>
                      </a:r>
                      <a:r>
                        <a:rPr lang="en-US" sz="1100" dirty="0">
                          <a:effectLst/>
                          <a:latin typeface="Calibri" panose="020F0502020204030204" pitchFamily="34" charset="0"/>
                          <a:ea typeface="Times New Roman" panose="02020603050405020304" pitchFamily="18" charset="0"/>
                        </a:rPr>
                        <a:t>, you multiply it by itself. For example, 2</a:t>
                      </a:r>
                      <a:r>
                        <a:rPr lang="en-US" sz="1100" baseline="30000" dirty="0">
                          <a:effectLst/>
                          <a:latin typeface="Calibri" panose="020F0502020204030204" pitchFamily="34" charset="0"/>
                          <a:ea typeface="Times New Roman" panose="02020603050405020304" pitchFamily="18" charset="0"/>
                        </a:rPr>
                        <a:t>2</a:t>
                      </a:r>
                      <a:r>
                        <a:rPr lang="en-US" sz="1100" dirty="0">
                          <a:effectLst/>
                          <a:latin typeface="Calibri" panose="020F0502020204030204" pitchFamily="34" charset="0"/>
                          <a:ea typeface="Times New Roman" panose="02020603050405020304" pitchFamily="18" charset="0"/>
                        </a:rPr>
                        <a:t>= 2 x 2 = 4 or 3</a:t>
                      </a:r>
                      <a:r>
                        <a:rPr lang="en-US" sz="1100" baseline="30000" dirty="0">
                          <a:effectLst/>
                          <a:latin typeface="Calibri" panose="020F0502020204030204" pitchFamily="34" charset="0"/>
                          <a:ea typeface="Times New Roman" panose="02020603050405020304" pitchFamily="18" charset="0"/>
                        </a:rPr>
                        <a:t>2 </a:t>
                      </a:r>
                      <a:r>
                        <a:rPr lang="en-US" sz="1100" dirty="0">
                          <a:effectLst/>
                          <a:latin typeface="Calibri" panose="020F0502020204030204" pitchFamily="34" charset="0"/>
                          <a:ea typeface="Times New Roman" panose="02020603050405020304" pitchFamily="18" charset="0"/>
                        </a:rPr>
                        <a:t>= 3 x 3 = 9.</a:t>
                      </a:r>
                      <a:endParaRPr lang="en-US"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40280">
                <a:tc>
                  <a:txBody>
                    <a:bodyPr/>
                    <a:lstStyle/>
                    <a:p>
                      <a:pPr marL="161925" marR="0">
                        <a:spcBef>
                          <a:spcPts val="0"/>
                        </a:spcBef>
                        <a:spcAft>
                          <a:spcPts val="0"/>
                        </a:spcAft>
                      </a:pPr>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r>
                        <a:rPr lang="en-US" sz="1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The experimental data provided shows the following relationships between mass and kinetic energy for an object moving at a speed of </a:t>
                      </a:r>
                      <a:r>
                        <a:rPr lang="en-US" sz="1100" b="0" dirty="0" err="1">
                          <a:effectLst/>
                          <a:latin typeface="Calibri" panose="020F0502020204030204" pitchFamily="34" charset="0"/>
                          <a:ea typeface="Times New Roman" panose="02020603050405020304" pitchFamily="18" charset="0"/>
                          <a:cs typeface="Times New Roman" panose="02020603050405020304" pitchFamily="18" charset="0"/>
                        </a:rPr>
                        <a:t>10m</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/s:</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p>
                      <a:endParaRPr lang="en-US" sz="9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baseline="0" dirty="0"/>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2, the kinetic energy was multiplied by 4 which is 2</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4, the kinetic energy was multiplied by 16 which is 4</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28600" marR="0" indent="-228600">
                        <a:spcBef>
                          <a:spcPts val="0"/>
                        </a:spcBef>
                        <a:spcAft>
                          <a:spcPts val="0"/>
                        </a:spcAft>
                        <a:buFont typeface="+mj-lt"/>
                        <a:buAutoNum type="arabicPeriod"/>
                      </a:pP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When the speed of the moving object was multiplied by 8, the kinetic energy was multiplied by 64 which is 8</a:t>
                      </a:r>
                      <a:r>
                        <a:rPr lang="en-US" sz="1100" b="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53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 </a:t>
                      </a:r>
                      <a:endParaRPr lang="en-US" sz="11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 I know that in a wreck, the faster the cars are going, the greater the damage. That must mean there is more energy involved at greater speeds.</a:t>
                      </a:r>
                      <a:endParaRPr lang="en-US" sz="1100" b="1"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94304">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evidence is good because it is based on </a:t>
                      </a:r>
                      <a:r>
                        <a:rPr lang="en-US" sz="1100" dirty="0">
                          <a:effectLst/>
                          <a:highlight>
                            <a:srgbClr val="FFFF00"/>
                          </a:highlight>
                          <a:latin typeface="Calibri" panose="020F0502020204030204" pitchFamily="34" charset="0"/>
                          <a:ea typeface="Times New Roman" panose="02020603050405020304" pitchFamily="18" charset="0"/>
                        </a:rPr>
                        <a:t>experimental data</a:t>
                      </a:r>
                      <a:r>
                        <a:rPr lang="en-US" sz="1100" dirty="0">
                          <a:effectLst/>
                          <a:latin typeface="Calibri" panose="020F0502020204030204" pitchFamily="34" charset="0"/>
                          <a:ea typeface="Times New Roman" panose="02020603050405020304" pitchFamily="18" charset="0"/>
                        </a:rPr>
                        <a:t>. The reasoning is logical because it uses math to make </a:t>
                      </a:r>
                      <a:r>
                        <a:rPr lang="en-US" sz="1100" dirty="0">
                          <a:effectLst/>
                          <a:highlight>
                            <a:srgbClr val="FFFF00"/>
                          </a:highlight>
                          <a:latin typeface="Calibri" panose="020F0502020204030204" pitchFamily="34" charset="0"/>
                          <a:ea typeface="Times New Roman" panose="02020603050405020304" pitchFamily="18" charset="0"/>
                        </a:rPr>
                        <a:t>cause-and-effect c</a:t>
                      </a:r>
                      <a:r>
                        <a:rPr lang="en-US" sz="1100" dirty="0">
                          <a:effectLst/>
                          <a:latin typeface="Calibri" panose="020F0502020204030204" pitchFamily="34" charset="0"/>
                          <a:ea typeface="Times New Roman" panose="02020603050405020304" pitchFamily="18" charset="0"/>
                        </a:rPr>
                        <a:t>onnections. The additional argument based on personal observation is also logical. </a:t>
                      </a:r>
                      <a:endParaRPr lang="en-US" sz="1100" b="1" i="0" baseline="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the claim that the amount of kinetic energy increases with the square of an object’s speed because it is based on experimental evidence and logical reasoning.</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pic>
        <p:nvPicPr>
          <p:cNvPr id="6" name="Picture 5">
            <a:extLst>
              <a:ext uri="{FF2B5EF4-FFF2-40B4-BE49-F238E27FC236}">
                <a16:creationId xmlns:a16="http://schemas.microsoft.com/office/drawing/2014/main" id="{8BB348C1-F65E-4E5F-B5F5-DCC71BC745DF}"/>
              </a:ext>
            </a:extLst>
          </p:cNvPr>
          <p:cNvPicPr/>
          <p:nvPr/>
        </p:nvPicPr>
        <p:blipFill>
          <a:blip r:embed="rId3">
            <a:extLst>
              <a:ext uri="{28A0092B-C50C-407E-A947-70E740481C1C}">
                <a14:useLocalDpi xmlns:a14="http://schemas.microsoft.com/office/drawing/2010/main" val="0"/>
              </a:ext>
            </a:extLst>
          </a:blip>
          <a:stretch>
            <a:fillRect/>
          </a:stretch>
        </p:blipFill>
        <p:spPr>
          <a:xfrm>
            <a:off x="590890" y="2546031"/>
            <a:ext cx="1691164" cy="1635919"/>
          </a:xfrm>
          <a:prstGeom prst="rect">
            <a:avLst/>
          </a:prstGeom>
        </p:spPr>
      </p:pic>
      <p:sp>
        <p:nvSpPr>
          <p:cNvPr id="8" name="TextBox 7">
            <a:extLst>
              <a:ext uri="{FF2B5EF4-FFF2-40B4-BE49-F238E27FC236}">
                <a16:creationId xmlns:a16="http://schemas.microsoft.com/office/drawing/2014/main" id="{2ECADA6E-9123-4F7A-9C31-8338AA726D57}"/>
              </a:ext>
            </a:extLst>
          </p:cNvPr>
          <p:cNvSpPr txBox="1"/>
          <p:nvPr/>
        </p:nvSpPr>
        <p:spPr>
          <a:xfrm>
            <a:off x="2209095" y="2683035"/>
            <a:ext cx="2773898" cy="1384995"/>
          </a:xfrm>
          <a:prstGeom prst="rect">
            <a:avLst/>
          </a:prstGeom>
          <a:noFill/>
        </p:spPr>
        <p:txBody>
          <a:bodyPr wrap="square">
            <a:spAutoFit/>
          </a:bodyPr>
          <a:lstStyle/>
          <a:p>
            <a:pPr marL="378619" indent="-257175" defTabSz="685800" eaLnBrk="1" fontAlgn="auto" hangingPunct="1">
              <a:spcBef>
                <a:spcPts val="0"/>
              </a:spcBef>
              <a:spcAft>
                <a:spcPts val="0"/>
              </a:spcAft>
              <a:buFont typeface="+mj-lt"/>
              <a:buAutoNum type="arabicPeriod"/>
              <a:defRPr/>
            </a:pPr>
            <a:r>
              <a:rPr lang="en-US" sz="1050" dirty="0">
                <a:solidFill>
                  <a:prstClr val="black"/>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Comparing </a:t>
            </a: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Trial 1 to Trial 2, the speed of the moving object was multiplied by 2.</a:t>
            </a:r>
          </a:p>
          <a:p>
            <a:pPr marL="378619" indent="-257175" defTabSz="685800" eaLnBrk="1" fontAlgn="auto" hangingPunct="1">
              <a:spcBef>
                <a:spcPts val="0"/>
              </a:spcBef>
              <a:spcAft>
                <a:spcPts val="0"/>
              </a:spcAft>
              <a:buFont typeface="+mj-lt"/>
              <a:buAutoNum type="arabicPeriod"/>
              <a:defRPr/>
            </a:pPr>
            <a:endPar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78619" indent="-257175" defTabSz="685800" eaLnBrk="1" fontAlgn="auto" hangingPunct="1">
              <a:spcBef>
                <a:spcPts val="0"/>
              </a:spcBef>
              <a:spcAft>
                <a:spcPts val="0"/>
              </a:spcAft>
              <a:buFont typeface="+mj-lt"/>
              <a:buAutoNum type="arabicPeriod"/>
              <a:defRPr/>
            </a:pP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Comparing Trial 1 to Trial 3, the speed of the moving object was multiplied by 4.</a:t>
            </a:r>
          </a:p>
          <a:p>
            <a:pPr marL="378619" indent="-257175" defTabSz="685800" eaLnBrk="1" fontAlgn="auto" hangingPunct="1">
              <a:spcBef>
                <a:spcPts val="0"/>
              </a:spcBef>
              <a:spcAft>
                <a:spcPts val="0"/>
              </a:spcAft>
              <a:buFont typeface="+mj-lt"/>
              <a:buAutoNum type="arabicPeriod"/>
              <a:defRPr/>
            </a:pPr>
            <a:endParaRPr lang="en-US" sz="1050" b="1" dirty="0">
              <a:solidFill>
                <a:prstClr val="black"/>
              </a:solidFill>
              <a:latin typeface="Times New Roman Bold" panose="02020803070505020304" pitchFamily="18" charset="0"/>
              <a:ea typeface="Times New Roman" panose="02020603050405020304" pitchFamily="18" charset="0"/>
              <a:cs typeface="Times New Roman" panose="02020603050405020304" pitchFamily="18" charset="0"/>
            </a:endParaRPr>
          </a:p>
          <a:p>
            <a:pPr marL="378619" indent="-257175" defTabSz="685800" eaLnBrk="1" fontAlgn="auto" hangingPunct="1">
              <a:spcBef>
                <a:spcPts val="0"/>
              </a:spcBef>
              <a:spcAft>
                <a:spcPts val="0"/>
              </a:spcAft>
              <a:buFont typeface="+mj-lt"/>
              <a:buAutoNum type="arabicPeriod"/>
              <a:defRPr/>
            </a:pPr>
            <a:r>
              <a:rPr lang="en-US" sz="10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Comparing Trial 1 to Trial 4, the speed of the moving object was multiplied by 8.</a:t>
            </a:r>
            <a:endParaRPr lang="en-US" sz="1050" b="1" dirty="0">
              <a:solidFill>
                <a:prstClr val="black"/>
              </a:solidFill>
              <a:latin typeface="Times New Roman Bold" panose="0202080307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583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315564" y="902795"/>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2039879099"/>
              </p:ext>
            </p:extLst>
          </p:nvPr>
        </p:nvGraphicFramePr>
        <p:xfrm>
          <a:off x="389598" y="1111548"/>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Air Pollution in China – Industry Over Health</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7" cy="4533900"/>
        </p:xfrm>
        <a:graphic>
          <a:graphicData uri="http://schemas.openxmlformats.org/drawingml/2006/table">
            <a:tbl>
              <a:tblPr firstRow="1" bandRow="1">
                <a:tableStyleId>{2D5ABB26-0587-4C30-8999-92F81FD0307C}</a:tableStyleId>
              </a:tblPr>
              <a:tblGrid>
                <a:gridCol w="3786260">
                  <a:extLst>
                    <a:ext uri="{9D8B030D-6E8A-4147-A177-3AD203B41FA5}">
                      <a16:colId xmlns:a16="http://schemas.microsoft.com/office/drawing/2014/main" val="2751578919"/>
                    </a:ext>
                  </a:extLst>
                </a:gridCol>
                <a:gridCol w="4606837">
                  <a:extLst>
                    <a:ext uri="{9D8B030D-6E8A-4147-A177-3AD203B41FA5}">
                      <a16:colId xmlns:a16="http://schemas.microsoft.com/office/drawing/2014/main" val="412781860"/>
                    </a:ext>
                  </a:extLst>
                </a:gridCol>
              </a:tblGrid>
              <a:tr h="6400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define key terms.</a:t>
                      </a:r>
                    </a:p>
                    <a:p>
                      <a:pPr marL="0" marR="0" lvl="0" indent="0" algn="ctr">
                        <a:spcBef>
                          <a:spcPts val="0"/>
                        </a:spcBef>
                        <a:spcAft>
                          <a:spcPts val="0"/>
                        </a:spcAft>
                        <a:buFont typeface="+mj-lt"/>
                        <a:buNone/>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Since 2011, the Chinese government has demonstrated a greater interest in industrial development than in public health.</a:t>
                      </a: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industrial development - building and growing industry within an economy</a:t>
                      </a: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900" dirty="0">
                          <a:effectLst/>
                          <a:latin typeface="Calibri" panose="020F0502020204030204" pitchFamily="34" charset="0"/>
                          <a:ea typeface="Times New Roman" panose="02020603050405020304" pitchFamily="18" charset="0"/>
                        </a:rPr>
                        <a:t>public health - the health of a population subject to government regulations</a:t>
                      </a:r>
                      <a:endParaRPr lang="en-US" sz="9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125980">
                <a:tc>
                  <a:txBody>
                    <a:bodyPr/>
                    <a:lstStyle/>
                    <a:p>
                      <a:r>
                        <a:rPr lang="en-US" sz="900" b="1" kern="1200" dirty="0">
                          <a:solidFill>
                            <a:schemeClr val="tx1"/>
                          </a:solidFill>
                          <a:effectLst/>
                          <a:latin typeface="+mn-lt"/>
                          <a:ea typeface="+mn-ea"/>
                          <a:cs typeface="+mn-cs"/>
                        </a:rPr>
                        <a:t>2. List the evidence</a:t>
                      </a:r>
                      <a:r>
                        <a:rPr lang="en-US" sz="900" b="1" i="0" kern="1200" baseline="0" dirty="0">
                          <a:solidFill>
                            <a:schemeClr val="tx1"/>
                          </a:solidFill>
                          <a:effectLst/>
                          <a:latin typeface="+mn-lt"/>
                          <a:ea typeface="+mn-ea"/>
                          <a:cs typeface="+mn-cs"/>
                        </a:rPr>
                        <a:t>.</a:t>
                      </a:r>
                    </a:p>
                    <a:p>
                      <a:pPr marL="171450" marR="0" lvl="0" indent="-171450">
                        <a:spcBef>
                          <a:spcPts val="0"/>
                        </a:spcBef>
                        <a:spcAft>
                          <a:spcPts val="0"/>
                        </a:spcAft>
                        <a:buFont typeface="Arial" panose="020B0604020202020204" pitchFamily="34" charset="0"/>
                        <a:buChar char="•"/>
                        <a:tabLst>
                          <a:tab pos="27686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In 2011, a Chinese deputy environment minister stated it was unrealistic for China to adopt health-based environmental standards because the economic loss would be too great.</a:t>
                      </a:r>
                    </a:p>
                    <a:p>
                      <a:pPr marL="171450" marR="0" lvl="0" indent="-171450">
                        <a:spcBef>
                          <a:spcPts val="0"/>
                        </a:spcBef>
                        <a:spcAft>
                          <a:spcPts val="0"/>
                        </a:spcAft>
                        <a:buFont typeface="Arial" panose="020B0604020202020204" pitchFamily="34" charset="0"/>
                        <a:buChar char="•"/>
                        <a:tabLst>
                          <a:tab pos="27686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27686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In 2014, China’s environmental protection law was revised to address better management of health risks from pollution. Nothing happened.</a:t>
                      </a:r>
                    </a:p>
                    <a:p>
                      <a:pPr marL="171450" marR="0" lvl="0" indent="-171450">
                        <a:spcBef>
                          <a:spcPts val="0"/>
                        </a:spcBef>
                        <a:spcAft>
                          <a:spcPts val="0"/>
                        </a:spcAft>
                        <a:buFont typeface="Arial" panose="020B0604020202020204" pitchFamily="34" charset="0"/>
                        <a:buChar char="•"/>
                        <a:tabLst>
                          <a:tab pos="27686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27686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Between 2015 and 2019, China reduced air pollution by 27% when it invested in coal fueled power plants in other countries - worsening pollution in those countries.</a:t>
                      </a:r>
                    </a:p>
                    <a:p>
                      <a:pPr marL="171450" marR="0" lvl="0" indent="-171450">
                        <a:spcBef>
                          <a:spcPts val="0"/>
                        </a:spcBef>
                        <a:spcAft>
                          <a:spcPts val="0"/>
                        </a:spcAft>
                        <a:buFont typeface="Arial" panose="020B0604020202020204" pitchFamily="34" charset="0"/>
                        <a:buChar char="•"/>
                        <a:tabLst>
                          <a:tab pos="27686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900" dirty="0">
                          <a:effectLst/>
                          <a:latin typeface="Calibri" panose="020F0502020204030204" pitchFamily="34" charset="0"/>
                          <a:ea typeface="Times New Roman" panose="02020603050405020304" pitchFamily="18" charset="0"/>
                        </a:rPr>
                        <a:t>In 2018, the Ministry of Environmental Protection laid out the government response to human health problems related to exposure to pollutants in the air, but only for trial use.</a:t>
                      </a:r>
                      <a:endParaRPr lang="en-US" sz="9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a:t>
                      </a:r>
                      <a:r>
                        <a:rPr lang="en-US" sz="900" b="1" i="0" baseline="0" dirty="0"/>
                        <a:t>.</a:t>
                      </a:r>
                    </a:p>
                    <a:p>
                      <a:pPr marL="285750" marR="0" lvl="0" indent="-285750">
                        <a:spcBef>
                          <a:spcPts val="0"/>
                        </a:spcBef>
                        <a:spcAft>
                          <a:spcPts val="0"/>
                        </a:spcAft>
                        <a:buFont typeface="Arial" panose="020B0604020202020204" pitchFamily="34" charset="0"/>
                        <a:buChar char="•"/>
                        <a:tabLst>
                          <a:tab pos="228600" algn="l"/>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If a Chinese official defended not adopting a health-based environmental policy because of economic losses, then the government chose industrial development over public health.</a:t>
                      </a:r>
                    </a:p>
                    <a:p>
                      <a:pPr marL="285750" marR="0" lvl="0" indent="-285750">
                        <a:spcBef>
                          <a:spcPts val="0"/>
                        </a:spcBef>
                        <a:spcAft>
                          <a:spcPts val="0"/>
                        </a:spcAft>
                        <a:buFont typeface="Arial" panose="020B0604020202020204" pitchFamily="34" charset="0"/>
                        <a:buChar char="•"/>
                        <a:tabLst>
                          <a:tab pos="228600" algn="l"/>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228600" algn="l"/>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228600" algn="l"/>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If the Chinese environmental protection law was revised to address better management of health risks and nothing changed, then this is another example of choosing industrial development over public health.</a:t>
                      </a:r>
                    </a:p>
                    <a:p>
                      <a:pPr marL="285750" marR="0" lvl="0" indent="-285750">
                        <a:spcBef>
                          <a:spcPts val="0"/>
                        </a:spcBef>
                        <a:spcAft>
                          <a:spcPts val="0"/>
                        </a:spcAft>
                        <a:buFont typeface="Arial" panose="020B0604020202020204" pitchFamily="34" charset="0"/>
                        <a:buChar char="•"/>
                        <a:tabLst>
                          <a:tab pos="228600" algn="l"/>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228600" algn="l"/>
                          <a:tab pos="457200" algn="l"/>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If China cut their air pollution by moving the cause of the pollution to other countries, then they are still creating a danger for public health. </a:t>
                      </a: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228600" algn="l"/>
                          <a:tab pos="457200" algn="l"/>
                        </a:tabLst>
                      </a:pPr>
                      <a:endParaRPr lang="en-US" sz="9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900" dirty="0">
                          <a:effectLst/>
                          <a:latin typeface="Calibri" panose="020F0502020204030204" pitchFamily="34" charset="0"/>
                          <a:ea typeface="Times New Roman" panose="02020603050405020304" pitchFamily="18" charset="0"/>
                        </a:rPr>
                        <a:t>If the Ministry of Environmental Protection had a trial plan to respond to health problems related to exposure to air pollutants, then they acknowledged the problem, but still have not committed to solving it.</a:t>
                      </a:r>
                      <a:endParaRPr lang="en-US" sz="9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highlight>
                            <a:srgbClr val="FFFF00"/>
                          </a:highlight>
                          <a:latin typeface="Calibri" panose="020F0502020204030204" pitchFamily="34" charset="0"/>
                          <a:ea typeface="Times New Roman" panose="02020603050405020304" pitchFamily="18" charset="0"/>
                        </a:rPr>
                        <a:t>Edward Cunningham from Harvard University, a specialist on China </a:t>
                      </a:r>
                      <a:r>
                        <a:rPr lang="en-US" sz="1100" dirty="0">
                          <a:effectLst/>
                          <a:latin typeface="Calibri" panose="020F0502020204030204" pitchFamily="34" charset="0"/>
                          <a:ea typeface="Times New Roman" panose="02020603050405020304" pitchFamily="18" charset="0"/>
                        </a:rPr>
                        <a:t>and its energy markets, reported in 2019 that China was building or planning more than 300 coal plants in several other countries.</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dirty="0"/>
                        <a:t>5. Make a judgment about the quality of evidence</a:t>
                      </a:r>
                      <a:r>
                        <a:rPr lang="en-US" sz="900" b="1" i="0" baseline="0" dirty="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effectLst/>
                          <a:latin typeface="Calibri" panose="020F0502020204030204" pitchFamily="34" charset="0"/>
                          <a:ea typeface="Times New Roman" panose="02020603050405020304" pitchFamily="18" charset="0"/>
                        </a:rPr>
                        <a:t>The quality of the evidence is very good because it includes data and sources. The reasoning is good because it ties the evidence to the claim using cause-and-effect logic.  The Harvard authority provides corroboration for the claim.</a:t>
                      </a:r>
                      <a:endParaRPr lang="en-US" sz="11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I accept this claim because the evidence includes data and sources, the reasoning is good cause-and-effect logic, and the information about coal plants is corroborated by an authority.</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75144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a:extLst>
              <a:ext uri="{FF2B5EF4-FFF2-40B4-BE49-F238E27FC236}">
                <a16:creationId xmlns:a16="http://schemas.microsoft.com/office/drawing/2014/main" id="{CF8870CB-CF03-1841-AE59-E8814D6CA162}"/>
              </a:ext>
            </a:extLst>
          </p:cNvPr>
          <p:cNvSpPr>
            <a:spLocks noGrp="1"/>
          </p:cNvSpPr>
          <p:nvPr>
            <p:ph type="sldNum" sz="quarter" idx="10"/>
          </p:nvPr>
        </p:nvSpPr>
        <p:spPr>
          <a:xfrm>
            <a:off x="4421529" y="6591300"/>
            <a:ext cx="535329"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FD4D05E-F9D6-9647-9F3C-38BFE3AF6D9C}" type="slidenum">
              <a:rPr lang="en-US" altLang="en-US" sz="1000" smtClean="0">
                <a:solidFill>
                  <a:schemeClr val="bg1"/>
                </a:solidFill>
              </a:rPr>
              <a:pPr>
                <a:spcBef>
                  <a:spcPct val="0"/>
                </a:spcBef>
                <a:buFontTx/>
                <a:buNone/>
              </a:pPr>
              <a:t>7</a:t>
            </a:fld>
            <a:endParaRPr lang="en-US" altLang="en-US" sz="1000" dirty="0">
              <a:solidFill>
                <a:schemeClr val="bg1"/>
              </a:solidFill>
            </a:endParaRPr>
          </a:p>
        </p:txBody>
      </p:sp>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535329" y="1109350"/>
            <a:ext cx="7772400" cy="838200"/>
          </a:xfrm>
        </p:spPr>
        <p:txBody>
          <a:bodyPr/>
          <a:lstStyle/>
          <a:p>
            <a:pPr eaLnBrk="1" hangingPunct="1"/>
            <a:br>
              <a:rPr lang="en-US" altLang="en-US" dirty="0"/>
            </a:br>
            <a:br>
              <a:rPr lang="en-US" altLang="en-US" dirty="0"/>
            </a:br>
            <a:br>
              <a:rPr lang="en-US" altLang="en-US" dirty="0"/>
            </a:br>
            <a:r>
              <a:rPr lang="en-US" altLang="en-US" sz="2400" dirty="0"/>
              <a:t>Purpose of  </a:t>
            </a:r>
            <a:br>
              <a:rPr lang="en-US" altLang="en-US" sz="2400" dirty="0"/>
            </a:br>
            <a:br>
              <a:rPr lang="en-US" altLang="en-US" b="1" dirty="0"/>
            </a:br>
            <a:endParaRPr lang="en-US" altLang="en-US" dirty="0"/>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380010" y="1413164"/>
            <a:ext cx="8609611" cy="4188982"/>
          </a:xfrm>
        </p:spPr>
        <p:txBody>
          <a:bodyPr/>
          <a:lstStyle/>
          <a:p>
            <a:pPr marL="0" indent="0" eaLnBrk="1" hangingPunct="1">
              <a:buFontTx/>
              <a:buNone/>
              <a:defRPr/>
            </a:pPr>
            <a:r>
              <a:rPr lang="en-US" altLang="en-US" dirty="0">
                <a:solidFill>
                  <a:srgbClr val="000000"/>
                </a:solidFill>
              </a:rPr>
              <a:t>The Cross-Curricular Argumentation Routine is designed to enhance students’ abilities to identify, analyze and evaluate:</a:t>
            </a:r>
            <a:endParaRPr lang="en-US" altLang="en-US" strike="sngStrike" dirty="0">
              <a:solidFill>
                <a:srgbClr val="000000"/>
              </a:solidFill>
            </a:endParaRPr>
          </a:p>
          <a:p>
            <a:pPr eaLnBrk="1" hangingPunct="1">
              <a:buFont typeface="Wingdings" pitchFamily="2" charset="2"/>
              <a:buChar char="Ø"/>
              <a:defRPr/>
            </a:pPr>
            <a:r>
              <a:rPr lang="en-US" altLang="en-US" dirty="0">
                <a:solidFill>
                  <a:srgbClr val="000000"/>
                </a:solidFill>
              </a:rPr>
              <a:t>claims</a:t>
            </a:r>
          </a:p>
          <a:p>
            <a:pPr eaLnBrk="1" hangingPunct="1">
              <a:buFont typeface="Wingdings" pitchFamily="2" charset="2"/>
              <a:buChar char="Ø"/>
              <a:defRPr/>
            </a:pPr>
            <a:r>
              <a:rPr lang="en-US" altLang="en-US" dirty="0">
                <a:solidFill>
                  <a:srgbClr val="000000"/>
                </a:solidFill>
              </a:rPr>
              <a:t>evidence</a:t>
            </a:r>
          </a:p>
          <a:p>
            <a:pPr eaLnBrk="1" hangingPunct="1">
              <a:buFont typeface="Wingdings" pitchFamily="2" charset="2"/>
              <a:buChar char="Ø"/>
              <a:defRPr/>
            </a:pPr>
            <a:r>
              <a:rPr lang="en-US" altLang="en-US" dirty="0">
                <a:solidFill>
                  <a:srgbClr val="000000"/>
                </a:solidFill>
              </a:rPr>
              <a:t>reasoning</a:t>
            </a:r>
          </a:p>
          <a:p>
            <a:pPr eaLnBrk="1" hangingPunct="1">
              <a:buFont typeface="Wingdings" pitchFamily="2" charset="2"/>
              <a:buChar char="Ø"/>
              <a:defRPr/>
            </a:pPr>
            <a:r>
              <a:rPr lang="en-US" altLang="en-US" dirty="0">
                <a:solidFill>
                  <a:srgbClr val="000000"/>
                </a:solidFill>
              </a:rPr>
              <a:t>other arguments</a:t>
            </a:r>
          </a:p>
          <a:p>
            <a:pPr eaLnBrk="1" hangingPunct="1">
              <a:buFont typeface="Wingdings" pitchFamily="2" charset="2"/>
              <a:buChar char="Ø"/>
              <a:defRPr/>
            </a:pPr>
            <a:r>
              <a:rPr lang="en-US" altLang="en-US" dirty="0">
                <a:solidFill>
                  <a:srgbClr val="000000"/>
                </a:solidFill>
              </a:rPr>
              <a:t>judgments about evidence, reasoning, arguments, and</a:t>
            </a:r>
          </a:p>
          <a:p>
            <a:pPr eaLnBrk="1" hangingPunct="1">
              <a:buFont typeface="Wingdings" pitchFamily="2" charset="2"/>
              <a:buChar char="Ø"/>
              <a:defRPr/>
            </a:pPr>
            <a:r>
              <a:rPr lang="en-US" altLang="en-US" dirty="0">
                <a:solidFill>
                  <a:srgbClr val="000000"/>
                </a:solidFill>
              </a:rPr>
              <a:t>come to a decision and explain it.</a:t>
            </a:r>
          </a:p>
          <a:p>
            <a:pPr eaLnBrk="1" hangingPunct="1">
              <a:buFont typeface="Wingdings" pitchFamily="2" charset="2"/>
              <a:buChar char="Ø"/>
              <a:defRPr/>
            </a:pPr>
            <a:endParaRPr lang="en-US" altLang="en-US" dirty="0">
              <a:solidFill>
                <a:srgbClr val="000000"/>
              </a:solidFill>
            </a:endParaRPr>
          </a:p>
        </p:txBody>
      </p:sp>
      <p:sp>
        <p:nvSpPr>
          <p:cNvPr id="2" name="Rectangle 1">
            <a:extLst>
              <a:ext uri="{FF2B5EF4-FFF2-40B4-BE49-F238E27FC236}">
                <a16:creationId xmlns:a16="http://schemas.microsoft.com/office/drawing/2014/main" id="{3A47A826-1E3B-4240-81F4-A78D2E6D00E2}"/>
              </a:ext>
            </a:extLst>
          </p:cNvPr>
          <p:cNvSpPr/>
          <p:nvPr/>
        </p:nvSpPr>
        <p:spPr>
          <a:xfrm>
            <a:off x="777018" y="637166"/>
            <a:ext cx="7528536" cy="646331"/>
          </a:xfrm>
          <a:prstGeom prst="rect">
            <a:avLst/>
          </a:prstGeom>
          <a:noFill/>
        </p:spPr>
        <p:txBody>
          <a:bodyPr wrap="none" lIns="91440" tIns="45720" rIns="91440" bIns="45720">
            <a:spAutoFit/>
          </a:bodyPr>
          <a:lstStyle/>
          <a:p>
            <a:pPr algn="ctr"/>
            <a:r>
              <a:rPr lang="en-US" sz="3600" b="1" dirty="0">
                <a:ln w="12700">
                  <a:solidFill>
                    <a:schemeClr val="tx1"/>
                  </a:solidFill>
                  <a:prstDash val="solid"/>
                </a:ln>
                <a:solidFill>
                  <a:srgbClr val="971B2F"/>
                </a:solidFill>
                <a:effectLst>
                  <a:outerShdw dist="38100" dir="2640000" algn="bl" rotWithShape="0">
                    <a:schemeClr val="tx1">
                      <a:alpha val="65000"/>
                    </a:schemeClr>
                  </a:outerShdw>
                </a:effectLst>
                <a:latin typeface="+mj-lt"/>
              </a:rPr>
              <a:t>Cross-Curricular Argumentation</a:t>
            </a:r>
            <a:endParaRPr lang="en-US" sz="3600" b="1" cap="none" spc="0" dirty="0">
              <a:ln w="12700">
                <a:solidFill>
                  <a:schemeClr val="tx1"/>
                </a:solidFill>
                <a:prstDash val="solid"/>
              </a:ln>
              <a:solidFill>
                <a:srgbClr val="971B2F"/>
              </a:solidFill>
              <a:effectLst>
                <a:outerShdw dist="38100" dir="2640000" algn="bl" rotWithShape="0">
                  <a:schemeClr val="tx1">
                    <a:alpha val="65000"/>
                  </a:schemeClr>
                </a:outerShdw>
              </a:effectLst>
              <a:latin typeface="+mj-lt"/>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251866" y="800126"/>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prstClr val="black"/>
                </a:solidFill>
                <a:latin typeface="Calibri" panose="020F0502020204030204"/>
                <a:ea typeface="+mn-ea"/>
              </a:rPr>
              <a:t>Cross-Curricular Argumentation Guide B</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3015457291"/>
              </p:ext>
            </p:extLst>
          </p:nvPr>
        </p:nvGraphicFramePr>
        <p:xfrm>
          <a:off x="389598" y="1099516"/>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Face masks prevent spread of a virus</a:t>
                      </a:r>
                      <a:endParaRPr lang="en-US" sz="12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8" cy="5128260"/>
        </p:xfrm>
        <a:graphic>
          <a:graphicData uri="http://schemas.openxmlformats.org/drawingml/2006/table">
            <a:tbl>
              <a:tblPr firstRow="1" bandRow="1">
                <a:tableStyleId>{2D5ABB26-0587-4C30-8999-92F81FD0307C}</a:tableStyleId>
              </a:tblPr>
              <a:tblGrid>
                <a:gridCol w="3968030">
                  <a:extLst>
                    <a:ext uri="{9D8B030D-6E8A-4147-A177-3AD203B41FA5}">
                      <a16:colId xmlns:a16="http://schemas.microsoft.com/office/drawing/2014/main" val="2751578919"/>
                    </a:ext>
                  </a:extLst>
                </a:gridCol>
                <a:gridCol w="4425068">
                  <a:extLst>
                    <a:ext uri="{9D8B030D-6E8A-4147-A177-3AD203B41FA5}">
                      <a16:colId xmlns:a16="http://schemas.microsoft.com/office/drawing/2014/main" val="412781860"/>
                    </a:ext>
                  </a:extLst>
                </a:gridCol>
              </a:tblGrid>
              <a:tr h="7772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key terms </a:t>
                      </a:r>
                      <a:r>
                        <a:rPr lang="en-US" sz="900" b="0" kern="1200" dirty="0">
                          <a:solidFill>
                            <a:schemeClr val="tx1"/>
                          </a:solidFill>
                          <a:effectLst/>
                          <a:latin typeface="+mn-lt"/>
                          <a:ea typeface="+mn-ea"/>
                          <a:cs typeface="+mn-cs"/>
                        </a:rPr>
                        <a:t>(including author, date, source, era).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Community use of multi-layer cloth face masks will prevent spread of a virus. </a:t>
                      </a:r>
                      <a:r>
                        <a:rPr lang="en-US" sz="900" b="0" kern="1200" dirty="0">
                          <a:solidFill>
                            <a:schemeClr val="tx1"/>
                          </a:solidFill>
                          <a:effectLst/>
                          <a:highlight>
                            <a:srgbClr val="FFFF00"/>
                          </a:highlight>
                          <a:latin typeface="+mn-lt"/>
                          <a:ea typeface="+mn-ea"/>
                          <a:cs typeface="+mn-cs"/>
                        </a:rPr>
                        <a:t>Author:</a:t>
                      </a:r>
                      <a:r>
                        <a:rPr lang="en-US" sz="900" b="0" kern="1200" dirty="0">
                          <a:solidFill>
                            <a:schemeClr val="tx1"/>
                          </a:solidFill>
                          <a:effectLst/>
                          <a:latin typeface="+mn-lt"/>
                          <a:ea typeface="+mn-ea"/>
                          <a:cs typeface="+mn-cs"/>
                        </a:rPr>
                        <a:t> CDC website </a:t>
                      </a:r>
                      <a:r>
                        <a:rPr lang="en-US" sz="900" b="0" kern="1200" dirty="0">
                          <a:solidFill>
                            <a:schemeClr val="tx1"/>
                          </a:solidFill>
                          <a:effectLst/>
                          <a:highlight>
                            <a:srgbClr val="FFFF00"/>
                          </a:highlight>
                          <a:latin typeface="+mn-lt"/>
                          <a:ea typeface="+mn-ea"/>
                          <a:cs typeface="+mn-cs"/>
                        </a:rPr>
                        <a:t>Date</a:t>
                      </a:r>
                      <a:r>
                        <a:rPr lang="en-US" sz="900" b="0" kern="1200" dirty="0">
                          <a:solidFill>
                            <a:schemeClr val="tx1"/>
                          </a:solidFill>
                          <a:effectLst/>
                          <a:latin typeface="+mn-lt"/>
                          <a:ea typeface="+mn-ea"/>
                          <a:cs typeface="+mn-cs"/>
                        </a:rPr>
                        <a:t>: 11.10.2020 </a:t>
                      </a:r>
                      <a:r>
                        <a:rPr lang="en-US" sz="900" b="0" kern="1200" dirty="0">
                          <a:solidFill>
                            <a:schemeClr val="tx1"/>
                          </a:solidFill>
                          <a:effectLst/>
                          <a:highlight>
                            <a:srgbClr val="FFFF00"/>
                          </a:highlight>
                          <a:latin typeface="+mn-lt"/>
                          <a:ea typeface="+mn-ea"/>
                          <a:cs typeface="+mn-cs"/>
                        </a:rPr>
                        <a:t>Source</a:t>
                      </a:r>
                      <a:r>
                        <a:rPr lang="en-US" sz="900" b="0" kern="1200" dirty="0">
                          <a:solidFill>
                            <a:schemeClr val="tx1"/>
                          </a:solidFill>
                          <a:effectLst/>
                          <a:latin typeface="+mn-lt"/>
                          <a:ea typeface="+mn-ea"/>
                          <a:cs typeface="+mn-cs"/>
                        </a:rPr>
                        <a:t>: information from 42 scientific studies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CDC - Center for Disease Control and Prevention – a government agency in charge of public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effectLst/>
                          <a:latin typeface="+mn-lt"/>
                          <a:ea typeface="+mn-ea"/>
                          <a:cs typeface="+mn-cs"/>
                        </a:rPr>
                        <a:t>asymptomatic or pre-symptomatic - infected people who feel well and may be unaware of their ability to infect others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752512458"/>
                  </a:ext>
                </a:extLst>
              </a:tr>
              <a:tr h="2446020">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p>
                    <a:p>
                      <a:pPr marL="0" indent="0">
                        <a:buFont typeface="Arial" panose="020B0604020202020204" pitchFamily="34" charset="0"/>
                        <a:buNone/>
                      </a:pPr>
                      <a:r>
                        <a:rPr lang="en-US" sz="1100" b="0" i="0" u="none" kern="1200" baseline="0" dirty="0">
                          <a:solidFill>
                            <a:schemeClr val="tx1"/>
                          </a:solidFill>
                          <a:effectLst/>
                          <a:latin typeface="+mn-lt"/>
                          <a:ea typeface="+mn-ea"/>
                          <a:cs typeface="+mn-cs"/>
                        </a:rPr>
                        <a:t>The CDC cited the following data from multiple scientific authorities:</a:t>
                      </a:r>
                    </a:p>
                    <a:p>
                      <a:pPr marL="342900" lvl="0" indent="-342900">
                        <a:buFont typeface="+mj-lt"/>
                        <a:buAutoNum type="arabicPeriod"/>
                      </a:pPr>
                      <a:r>
                        <a:rPr lang="en-US" sz="1100" b="0" i="0" u="none" kern="1200" baseline="0" dirty="0">
                          <a:solidFill>
                            <a:schemeClr val="tx1"/>
                          </a:solidFill>
                          <a:effectLst/>
                          <a:highlight>
                            <a:srgbClr val="FFFF00"/>
                          </a:highlight>
                          <a:latin typeface="+mn-lt"/>
                          <a:ea typeface="+mn-ea"/>
                          <a:cs typeface="+mn-cs"/>
                        </a:rPr>
                        <a:t>Data</a:t>
                      </a:r>
                      <a:r>
                        <a:rPr lang="en-US" sz="1100" b="0" i="0" u="none" kern="1200" baseline="0" dirty="0">
                          <a:solidFill>
                            <a:schemeClr val="tx1"/>
                          </a:solidFill>
                          <a:effectLst/>
                          <a:latin typeface="+mn-lt"/>
                          <a:ea typeface="+mn-ea"/>
                          <a:cs typeface="+mn-cs"/>
                        </a:rPr>
                        <a:t> from 4 studies showed that multi-layer cloth masks block release of exhaled respiratory particles carrying a virus.</a:t>
                      </a:r>
                    </a:p>
                    <a:p>
                      <a:pPr marL="342900" lvl="0" indent="-342900">
                        <a:buFont typeface="+mj-lt"/>
                        <a:buAutoNum type="arabicPeriod"/>
                      </a:pPr>
                      <a:endParaRPr lang="en-US" sz="1100" b="0" i="0" u="none" kern="1200" baseline="0" dirty="0">
                        <a:solidFill>
                          <a:schemeClr val="tx1"/>
                        </a:solidFill>
                        <a:effectLst/>
                        <a:latin typeface="+mn-lt"/>
                        <a:ea typeface="+mn-ea"/>
                        <a:cs typeface="+mn-cs"/>
                      </a:endParaRPr>
                    </a:p>
                    <a:p>
                      <a:pPr marL="342900" lvl="0" indent="-342900">
                        <a:buFont typeface="+mj-lt"/>
                        <a:buAutoNum type="arabicPeriod"/>
                      </a:pPr>
                      <a:r>
                        <a:rPr lang="en-US" sz="1100" b="0" i="0" u="none" kern="1200" baseline="0" dirty="0">
                          <a:solidFill>
                            <a:schemeClr val="tx1"/>
                          </a:solidFill>
                          <a:effectLst/>
                          <a:highlight>
                            <a:srgbClr val="FFFF00"/>
                          </a:highlight>
                          <a:latin typeface="+mn-lt"/>
                          <a:ea typeface="+mn-ea"/>
                          <a:cs typeface="+mn-cs"/>
                        </a:rPr>
                        <a:t>Data </a:t>
                      </a:r>
                      <a:r>
                        <a:rPr lang="en-US" sz="1100" b="0" i="0" u="none" kern="1200" baseline="0" dirty="0">
                          <a:solidFill>
                            <a:schemeClr val="tx1"/>
                          </a:solidFill>
                          <a:effectLst/>
                          <a:latin typeface="+mn-lt"/>
                          <a:ea typeface="+mn-ea"/>
                          <a:cs typeface="+mn-cs"/>
                        </a:rPr>
                        <a:t>from 2 studies showed that 50% of virus spread is due to asymptomatic or pre-symptomatic people.</a:t>
                      </a:r>
                    </a:p>
                    <a:p>
                      <a:pPr marL="342900" lvl="0" indent="-342900">
                        <a:buFont typeface="+mj-lt"/>
                        <a:buAutoNum type="arabicPeriod"/>
                      </a:pPr>
                      <a:endParaRPr lang="en-US" sz="1100" b="0" i="0" u="none" kern="1200" baseline="0" dirty="0">
                        <a:solidFill>
                          <a:schemeClr val="tx1"/>
                        </a:solidFill>
                        <a:effectLst/>
                        <a:latin typeface="+mn-lt"/>
                        <a:ea typeface="+mn-ea"/>
                        <a:cs typeface="+mn-cs"/>
                      </a:endParaRPr>
                    </a:p>
                    <a:p>
                      <a:pPr marL="342900" lvl="0" indent="-342900">
                        <a:buFont typeface="+mj-lt"/>
                        <a:buAutoNum type="arabicPeriod"/>
                      </a:pPr>
                      <a:endParaRPr lang="en-US" sz="1100" b="0" i="0" u="none" kern="1200" baseline="0" dirty="0">
                        <a:solidFill>
                          <a:schemeClr val="tx1"/>
                        </a:solidFill>
                        <a:effectLst/>
                        <a:latin typeface="+mn-lt"/>
                        <a:ea typeface="+mn-ea"/>
                        <a:cs typeface="+mn-cs"/>
                      </a:endParaRPr>
                    </a:p>
                    <a:p>
                      <a:pPr marL="342900" lvl="0" indent="-342900">
                        <a:buFont typeface="+mj-lt"/>
                        <a:buAutoNum type="arabicPeriod"/>
                      </a:pPr>
                      <a:r>
                        <a:rPr lang="en-US" sz="1100" b="0" i="0" u="none" kern="1200" baseline="0" dirty="0">
                          <a:solidFill>
                            <a:schemeClr val="tx1"/>
                          </a:solidFill>
                          <a:effectLst/>
                          <a:highlight>
                            <a:srgbClr val="FFFF00"/>
                          </a:highlight>
                          <a:latin typeface="+mn-lt"/>
                          <a:ea typeface="+mn-ea"/>
                          <a:cs typeface="+mn-cs"/>
                        </a:rPr>
                        <a:t>Data</a:t>
                      </a:r>
                      <a:r>
                        <a:rPr lang="en-US" sz="1100" b="0" i="0" u="none" kern="1200" baseline="0" dirty="0">
                          <a:solidFill>
                            <a:schemeClr val="tx1"/>
                          </a:solidFill>
                          <a:effectLst/>
                          <a:latin typeface="+mn-lt"/>
                          <a:ea typeface="+mn-ea"/>
                          <a:cs typeface="+mn-cs"/>
                        </a:rPr>
                        <a:t> from 14 studies showed that up to 50% of virus particles can be filtered from inhaled air by an effective mask and 1 study showed that some masks materials repel droplets.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Since studies show a </a:t>
                      </a:r>
                      <a:r>
                        <a:rPr lang="en-US" sz="900" b="0" dirty="0">
                          <a:highlight>
                            <a:srgbClr val="FFFF00"/>
                          </a:highlight>
                        </a:rPr>
                        <a:t>cause-and-effec</a:t>
                      </a:r>
                      <a:r>
                        <a:rPr lang="en-US" sz="900" b="0" dirty="0"/>
                        <a:t>t relationship between the quality of masks and effectiveness of blocking virus particles, everyone should use a multi-layer cloth mask at minimum to protect others.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Since studies show a cause-and-effect relationship between virus spread and people who do not have symptoms, we can </a:t>
                      </a:r>
                      <a:r>
                        <a:rPr lang="en-US" sz="900" b="0" dirty="0">
                          <a:highlight>
                            <a:srgbClr val="FFFF00"/>
                          </a:highlight>
                        </a:rPr>
                        <a:t>generalize</a:t>
                      </a:r>
                      <a:r>
                        <a:rPr lang="en-US" sz="900" b="0" dirty="0"/>
                        <a:t> that everyone needs to wear a mask to protect others.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dirty="0"/>
                        <a:t>Since studies show a cause-and-effect relationship between wearing a mask and the filtering or repelling of virus particles, we can generalize everyone needs to wear a mask to protect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311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rgbClr val="000000"/>
                          </a:solidFill>
                          <a:effectLst/>
                          <a:latin typeface="Calibri" panose="020F0502020204030204" pitchFamily="34" charset="0"/>
                          <a:ea typeface="+mn-ea"/>
                          <a:cs typeface="+mn-cs"/>
                        </a:rPr>
                        <a:t>A study of an outbreak aboard the USS Theodore Roosevelt aircraft carrier where people worked and lived close together found that use of face coverings on-board was associated with a 70% reduced risk of getting a virus. </a:t>
                      </a:r>
                      <a:r>
                        <a:rPr lang="en-US" sz="1100" b="0" kern="1200" dirty="0">
                          <a:solidFill>
                            <a:srgbClr val="000000"/>
                          </a:solidFill>
                          <a:effectLst/>
                          <a:highlight>
                            <a:srgbClr val="FFFF00"/>
                          </a:highlight>
                          <a:latin typeface="Calibri" panose="020F0502020204030204" pitchFamily="34" charset="0"/>
                          <a:ea typeface="+mn-ea"/>
                          <a:cs typeface="+mn-cs"/>
                        </a:rPr>
                        <a:t>This corroborates the claim</a:t>
                      </a:r>
                      <a:r>
                        <a:rPr lang="en-US" sz="1100" b="0" kern="1200" dirty="0">
                          <a:solidFill>
                            <a:srgbClr val="000000"/>
                          </a:solidFill>
                          <a:effectLst/>
                          <a:latin typeface="Calibri" panose="020F0502020204030204" pitchFamily="34" charset="0"/>
                          <a:ea typeface="+mn-ea"/>
                          <a:cs typeface="+mn-cs"/>
                        </a:rPr>
                        <a:t>.</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68580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rgbClr val="000000"/>
                          </a:solidFill>
                          <a:effectLst/>
                          <a:latin typeface="Calibri" panose="020F0502020204030204" pitchFamily="34" charset="0"/>
                          <a:ea typeface="+mn-ea"/>
                          <a:cs typeface="+mn-cs"/>
                        </a:rPr>
                        <a:t>The evidence is excellent CDC-cited data from multiple scientific authorities. The reasoning shows a c</a:t>
                      </a:r>
                      <a:r>
                        <a:rPr lang="en-US" sz="1100" kern="1200" dirty="0">
                          <a:solidFill>
                            <a:srgbClr val="000000"/>
                          </a:solidFill>
                          <a:effectLst/>
                          <a:highlight>
                            <a:srgbClr val="FFFF00"/>
                          </a:highlight>
                          <a:latin typeface="Calibri" panose="020F0502020204030204" pitchFamily="34" charset="0"/>
                          <a:ea typeface="+mn-ea"/>
                          <a:cs typeface="+mn-cs"/>
                        </a:rPr>
                        <a:t>ause-and-effect</a:t>
                      </a:r>
                      <a:r>
                        <a:rPr lang="en-US" sz="1100" kern="1200" dirty="0">
                          <a:solidFill>
                            <a:srgbClr val="000000"/>
                          </a:solidFill>
                          <a:effectLst/>
                          <a:latin typeface="Calibri" panose="020F0502020204030204" pitchFamily="34" charset="0"/>
                          <a:ea typeface="+mn-ea"/>
                          <a:cs typeface="+mn-cs"/>
                        </a:rPr>
                        <a:t> relationship between wearing an effective face mask and reducing the spread of a virus.</a:t>
                      </a:r>
                      <a:r>
                        <a:rPr lang="en-US" sz="1100" b="1" kern="1200" dirty="0">
                          <a:solidFill>
                            <a:srgbClr val="000000"/>
                          </a:solidFill>
                          <a:effectLst/>
                          <a:latin typeface="Calibri" panose="020F0502020204030204" pitchFamily="34" charset="0"/>
                          <a:ea typeface="+mn-ea"/>
                          <a:cs typeface="+mn-cs"/>
                        </a:rPr>
                        <a:t> </a:t>
                      </a:r>
                      <a:r>
                        <a:rPr lang="en-US" sz="1100" kern="1200" dirty="0">
                          <a:solidFill>
                            <a:srgbClr val="000000"/>
                          </a:solidFill>
                          <a:effectLst/>
                          <a:latin typeface="Calibri" panose="020F0502020204030204" pitchFamily="34" charset="0"/>
                          <a:ea typeface="+mn-ea"/>
                          <a:cs typeface="+mn-cs"/>
                        </a:rPr>
                        <a:t>Since this was true for the studies, we can </a:t>
                      </a:r>
                      <a:r>
                        <a:rPr lang="en-US" sz="1100" kern="1200" dirty="0">
                          <a:solidFill>
                            <a:srgbClr val="000000"/>
                          </a:solidFill>
                          <a:effectLst/>
                          <a:highlight>
                            <a:srgbClr val="FFFF00"/>
                          </a:highlight>
                          <a:latin typeface="Calibri" panose="020F0502020204030204" pitchFamily="34" charset="0"/>
                          <a:ea typeface="+mn-ea"/>
                          <a:cs typeface="+mn-cs"/>
                        </a:rPr>
                        <a:t>generalize</a:t>
                      </a:r>
                      <a:r>
                        <a:rPr lang="en-US" sz="1100" kern="1200" dirty="0">
                          <a:solidFill>
                            <a:srgbClr val="000000"/>
                          </a:solidFill>
                          <a:effectLst/>
                          <a:latin typeface="Calibri" panose="020F0502020204030204" pitchFamily="34" charset="0"/>
                          <a:ea typeface="+mn-ea"/>
                          <a:cs typeface="+mn-cs"/>
                        </a:rPr>
                        <a:t> that mask wearing would protect the public from the spread of a virus. The USS Theodore Roosevelt case study </a:t>
                      </a:r>
                      <a:r>
                        <a:rPr lang="en-US" sz="1100" kern="1200" dirty="0">
                          <a:solidFill>
                            <a:srgbClr val="000000"/>
                          </a:solidFill>
                          <a:effectLst/>
                          <a:highlight>
                            <a:srgbClr val="FFFF00"/>
                          </a:highlight>
                          <a:latin typeface="Calibri" panose="020F0502020204030204" pitchFamily="34" charset="0"/>
                          <a:ea typeface="+mn-ea"/>
                          <a:cs typeface="+mn-cs"/>
                        </a:rPr>
                        <a:t>corroborates</a:t>
                      </a:r>
                      <a:r>
                        <a:rPr lang="en-US" sz="1100" kern="1200" dirty="0">
                          <a:solidFill>
                            <a:srgbClr val="000000"/>
                          </a:solidFill>
                          <a:effectLst/>
                          <a:latin typeface="Calibri" panose="020F0502020204030204" pitchFamily="34" charset="0"/>
                          <a:ea typeface="+mn-ea"/>
                          <a:cs typeface="+mn-cs"/>
                        </a:rPr>
                        <a:t> the claim.</a:t>
                      </a:r>
                      <a:endParaRPr lang="en-US" sz="1100" b="1" i="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257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rPr>
                        <a:t>Based on the excellent scientific evidence that shows a cause-and-effect relationship between mask wearing and preventing the spread of a virus, I accept this claim</a:t>
                      </a:r>
                      <a:r>
                        <a:rPr lang="en-US" sz="900" dirty="0">
                          <a:effectLst/>
                          <a:latin typeface="Calibri" panose="020F0502020204030204" pitchFamily="34" charset="0"/>
                          <a:ea typeface="Times New Roman" panose="02020603050405020304" pitchFamily="18" charset="0"/>
                        </a:rPr>
                        <a:t>.</a:t>
                      </a:r>
                      <a:endParaRPr lang="en-US"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3685258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3DA42-01F1-394F-8094-D88DDF015F9C}"/>
              </a:ext>
            </a:extLst>
          </p:cNvPr>
          <p:cNvSpPr txBox="1"/>
          <p:nvPr/>
        </p:nvSpPr>
        <p:spPr>
          <a:xfrm>
            <a:off x="1251866" y="848251"/>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a:solidFill>
                  <a:prstClr val="black"/>
                </a:solidFill>
                <a:latin typeface="Calibri" panose="020F0502020204030204"/>
                <a:ea typeface="+mn-ea"/>
              </a:rPr>
              <a:t>Cross-Curricular </a:t>
            </a:r>
            <a:r>
              <a:rPr lang="en-US" sz="1200" b="1" dirty="0">
                <a:solidFill>
                  <a:prstClr val="black"/>
                </a:solidFill>
                <a:latin typeface="Calibri" panose="020F0502020204030204"/>
                <a:ea typeface="+mn-ea"/>
              </a:rPr>
              <a:t>Argumentation Guide B</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3881305273"/>
              </p:ext>
            </p:extLst>
          </p:nvPr>
        </p:nvGraphicFramePr>
        <p:xfrm>
          <a:off x="389598" y="1123578"/>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endParaRPr lang="en-US" sz="900" b="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                                  Topic: Civil Disobedience: </a:t>
                      </a:r>
                      <a:r>
                        <a:rPr lang="en-US" sz="900" b="1" i="1" dirty="0"/>
                        <a:t>Letter from Birmingham Jail</a:t>
                      </a:r>
                      <a:endParaRPr lang="en-US" sz="1200" b="1" i="1"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nvGraphicFramePr>
        <p:xfrm>
          <a:off x="445272" y="1446311"/>
          <a:ext cx="8393097" cy="4320540"/>
        </p:xfrm>
        <a:graphic>
          <a:graphicData uri="http://schemas.openxmlformats.org/drawingml/2006/table">
            <a:tbl>
              <a:tblPr firstRow="1" bandRow="1">
                <a:tableStyleId>{2D5ABB26-0587-4C30-8999-92F81FD0307C}</a:tableStyleId>
              </a:tblPr>
              <a:tblGrid>
                <a:gridCol w="4596088">
                  <a:extLst>
                    <a:ext uri="{9D8B030D-6E8A-4147-A177-3AD203B41FA5}">
                      <a16:colId xmlns:a16="http://schemas.microsoft.com/office/drawing/2014/main" val="2751578919"/>
                    </a:ext>
                  </a:extLst>
                </a:gridCol>
                <a:gridCol w="3797009">
                  <a:extLst>
                    <a:ext uri="{9D8B030D-6E8A-4147-A177-3AD203B41FA5}">
                      <a16:colId xmlns:a16="http://schemas.microsoft.com/office/drawing/2014/main" val="412781860"/>
                    </a:ext>
                  </a:extLst>
                </a:gridCol>
              </a:tblGrid>
              <a:tr h="6400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1. Clarify the claim with any qualifier and key terms </a:t>
                      </a:r>
                      <a:r>
                        <a:rPr lang="en-US" sz="900" b="0" kern="1200" dirty="0">
                          <a:solidFill>
                            <a:schemeClr val="tx1"/>
                          </a:solidFill>
                          <a:effectLst/>
                          <a:latin typeface="+mn-lt"/>
                          <a:ea typeface="+mn-ea"/>
                          <a:cs typeface="+mn-cs"/>
                        </a:rPr>
                        <a:t>(including author, date, source, era).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Use of civil disobedience to change unjust segregation laws through non-violent protests is justified.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highlight>
                            <a:srgbClr val="FFFF00"/>
                          </a:highlight>
                          <a:latin typeface="+mn-lt"/>
                          <a:ea typeface="+mn-ea"/>
                          <a:cs typeface="+mn-cs"/>
                        </a:rPr>
                        <a:t>Author</a:t>
                      </a:r>
                      <a:r>
                        <a:rPr lang="en-US" sz="900" b="0" kern="1200" dirty="0">
                          <a:solidFill>
                            <a:schemeClr val="tx1"/>
                          </a:solidFill>
                          <a:effectLst/>
                          <a:latin typeface="+mn-lt"/>
                          <a:ea typeface="+mn-ea"/>
                          <a:cs typeface="+mn-cs"/>
                        </a:rPr>
                        <a:t>: Rev. Martin Luther King, Jr. </a:t>
                      </a:r>
                      <a:r>
                        <a:rPr lang="en-US" sz="900" b="0" kern="1200" dirty="0">
                          <a:solidFill>
                            <a:schemeClr val="tx1"/>
                          </a:solidFill>
                          <a:effectLst/>
                          <a:highlight>
                            <a:srgbClr val="FFFF00"/>
                          </a:highlight>
                          <a:latin typeface="+mn-lt"/>
                          <a:ea typeface="+mn-ea"/>
                          <a:cs typeface="+mn-cs"/>
                        </a:rPr>
                        <a:t>Date: </a:t>
                      </a:r>
                      <a:r>
                        <a:rPr lang="en-US" sz="900" b="0" kern="1200" dirty="0">
                          <a:solidFill>
                            <a:schemeClr val="tx1"/>
                          </a:solidFill>
                          <a:effectLst/>
                          <a:latin typeface="+mn-lt"/>
                          <a:ea typeface="+mn-ea"/>
                          <a:cs typeface="+mn-cs"/>
                        </a:rPr>
                        <a:t>1963 </a:t>
                      </a:r>
                      <a:r>
                        <a:rPr lang="en-US" sz="900" b="0" kern="1200" dirty="0">
                          <a:solidFill>
                            <a:schemeClr val="tx1"/>
                          </a:solidFill>
                          <a:effectLst/>
                          <a:highlight>
                            <a:srgbClr val="FFFF00"/>
                          </a:highlight>
                          <a:latin typeface="+mn-lt"/>
                          <a:ea typeface="+mn-ea"/>
                          <a:cs typeface="+mn-cs"/>
                        </a:rPr>
                        <a:t>Source: </a:t>
                      </a:r>
                      <a:r>
                        <a:rPr lang="en-US" sz="900" b="0" kern="1200" dirty="0">
                          <a:solidFill>
                            <a:schemeClr val="tx1"/>
                          </a:solidFill>
                          <a:effectLst/>
                          <a:latin typeface="+mn-lt"/>
                          <a:ea typeface="+mn-ea"/>
                          <a:cs typeface="+mn-cs"/>
                        </a:rPr>
                        <a:t>Letter written by </a:t>
                      </a:r>
                      <a:r>
                        <a:rPr lang="en-US" sz="900" b="0" kern="1200" dirty="0" err="1">
                          <a:solidFill>
                            <a:schemeClr val="tx1"/>
                          </a:solidFill>
                          <a:effectLst/>
                          <a:latin typeface="+mn-lt"/>
                          <a:ea typeface="+mn-ea"/>
                          <a:cs typeface="+mn-cs"/>
                        </a:rPr>
                        <a:t>MLK</a:t>
                      </a:r>
                      <a:r>
                        <a:rPr lang="en-US" sz="900" b="0" kern="1200" dirty="0">
                          <a:solidFill>
                            <a:schemeClr val="tx1"/>
                          </a:solidFill>
                          <a:effectLst/>
                          <a:latin typeface="+mn-lt"/>
                          <a:ea typeface="+mn-ea"/>
                          <a:cs typeface="+mn-cs"/>
                        </a:rPr>
                        <a:t> while in jail in Birmingham </a:t>
                      </a:r>
                      <a:r>
                        <a:rPr lang="en-US" sz="900" b="0" kern="1200" dirty="0">
                          <a:solidFill>
                            <a:schemeClr val="tx1"/>
                          </a:solidFill>
                          <a:effectLst/>
                          <a:highlight>
                            <a:srgbClr val="FFFF00"/>
                          </a:highlight>
                          <a:latin typeface="+mn-lt"/>
                          <a:ea typeface="+mn-ea"/>
                          <a:cs typeface="+mn-cs"/>
                        </a:rPr>
                        <a:t>Era: </a:t>
                      </a:r>
                      <a:r>
                        <a:rPr lang="en-US" sz="900" b="0" kern="1200" dirty="0">
                          <a:solidFill>
                            <a:schemeClr val="tx1"/>
                          </a:solidFill>
                          <a:effectLst/>
                          <a:latin typeface="+mn-lt"/>
                          <a:ea typeface="+mn-ea"/>
                          <a:cs typeface="+mn-cs"/>
                        </a:rPr>
                        <a:t>Civil Rights movement with marches and protests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mn-lt"/>
                          <a:ea typeface="+mn-ea"/>
                          <a:cs typeface="+mn-cs"/>
                        </a:rPr>
                        <a:t> King’s letter was in response to an open letter from 8 white clergymen who argued for peaceful negotiation rather than demonstrations against segregation.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125980">
                <a:tc>
                  <a:txBody>
                    <a:bodyPr/>
                    <a:lstStyle/>
                    <a:p>
                      <a:r>
                        <a:rPr lang="en-US" sz="900" b="1" kern="1200" dirty="0">
                          <a:solidFill>
                            <a:schemeClr val="tx1"/>
                          </a:solidFill>
                          <a:effectLst/>
                          <a:latin typeface="+mn-lt"/>
                          <a:ea typeface="+mn-ea"/>
                          <a:cs typeface="+mn-cs"/>
                        </a:rPr>
                        <a:t>2. List the evidence </a:t>
                      </a:r>
                      <a:r>
                        <a:rPr lang="en-US" sz="900" b="0" kern="1200" dirty="0">
                          <a:solidFill>
                            <a:schemeClr val="tx1"/>
                          </a:solidFill>
                          <a:effectLst/>
                          <a:latin typeface="+mn-lt"/>
                          <a:ea typeface="+mn-ea"/>
                          <a:cs typeface="+mn-cs"/>
                        </a:rPr>
                        <a:t>(</a:t>
                      </a:r>
                      <a:r>
                        <a:rPr lang="en-US" sz="900" b="0" i="0" kern="1200" baseline="0" dirty="0">
                          <a:solidFill>
                            <a:schemeClr val="tx1"/>
                          </a:solidFill>
                          <a:effectLst/>
                          <a:latin typeface="+mn-lt"/>
                          <a:ea typeface="+mn-ea"/>
                          <a:cs typeface="+mn-cs"/>
                        </a:rPr>
                        <a:t>facts, data, authority, theory, precedent).</a:t>
                      </a:r>
                    </a:p>
                    <a:p>
                      <a:pPr marL="0" indent="0" algn="ctr">
                        <a:buFont typeface="Arial" panose="020B0604020202020204" pitchFamily="34" charset="0"/>
                        <a:buNone/>
                      </a:pPr>
                      <a:r>
                        <a:rPr lang="en-US" sz="900" b="0" i="0" u="none" kern="1200" baseline="0" dirty="0">
                          <a:solidFill>
                            <a:schemeClr val="tx1"/>
                          </a:solidFill>
                          <a:effectLst/>
                          <a:latin typeface="+mn-lt"/>
                          <a:ea typeface="+mn-ea"/>
                          <a:cs typeface="+mn-cs"/>
                        </a:rPr>
                        <a:t>Martin Luther King, Jr. stated:</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A local law that preserves segregation and denies citizens the right of assembly is an unjust law and contrary to Constitutional rights.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Natural law and Christian moral codes supporting equality have higher status and take precedent over man-made laws.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White business and Christian church leaders who say they believe in equality but do not support it with actions create barriers to economic, financial, and social equality for African Americans.</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Historically, some authorities defended protesting and disobeying unjust laws. (Jefferson, St. Augustine, Paul, Biblical figures). </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Segregation laws that cause humiliation, brutality, poverty and psychological problems are unjust.</a:t>
                      </a:r>
                    </a:p>
                    <a:p>
                      <a:pPr marL="171450" indent="-171450">
                        <a:buFont typeface="Arial" panose="020B0604020202020204" pitchFamily="34" charset="0"/>
                        <a:buChar char="•"/>
                      </a:pPr>
                      <a:r>
                        <a:rPr lang="en-US" sz="900" b="0" i="0" u="none" kern="1200" baseline="0" dirty="0">
                          <a:solidFill>
                            <a:schemeClr val="tx1"/>
                          </a:solidFill>
                          <a:effectLst/>
                          <a:latin typeface="+mn-lt"/>
                          <a:ea typeface="+mn-ea"/>
                          <a:cs typeface="+mn-cs"/>
                        </a:rPr>
                        <a:t>African Americans have repeatedly sought their constitutional and God-given rights for over 340 years.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3. Analyze the reasoning </a:t>
                      </a:r>
                      <a:r>
                        <a:rPr lang="en-US" sz="900" b="0" dirty="0"/>
                        <a:t>(</a:t>
                      </a:r>
                      <a:r>
                        <a:rPr lang="en-US" sz="900" b="0" i="0" baseline="0" dirty="0"/>
                        <a:t>cause-effect, correlation, generalization).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highlight>
                            <a:srgbClr val="FFFF00"/>
                          </a:highlight>
                        </a:rPr>
                        <a:t>If </a:t>
                      </a:r>
                      <a:r>
                        <a:rPr lang="en-US" sz="900" b="0" dirty="0"/>
                        <a:t>a law denies people constitutional rights, </a:t>
                      </a:r>
                      <a:r>
                        <a:rPr lang="en-US" sz="900" b="0" dirty="0">
                          <a:highlight>
                            <a:srgbClr val="FFFF00"/>
                          </a:highlight>
                        </a:rPr>
                        <a:t>then</a:t>
                      </a:r>
                      <a:r>
                        <a:rPr lang="en-US" sz="900" b="0" dirty="0"/>
                        <a:t> they should engage in direct action to achieve political change even if it means arrest.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highlight>
                            <a:srgbClr val="FFFF00"/>
                          </a:highlight>
                        </a:rPr>
                        <a:t>Given that </a:t>
                      </a:r>
                      <a:r>
                        <a:rPr lang="en-US" sz="900" b="0" dirty="0"/>
                        <a:t>natural law and Christian moral codes supporting equality take precedent over man-made laws, those laws should be changed.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highlight>
                            <a:srgbClr val="FFFF00"/>
                          </a:highlight>
                        </a:rPr>
                        <a:t>If</a:t>
                      </a:r>
                      <a:r>
                        <a:rPr lang="en-US" sz="900" b="0" dirty="0"/>
                        <a:t> leaders say one thing and do another, that is contrary to Christian principles and creates social, financial, and economic barriers for African Americans.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highlight>
                            <a:srgbClr val="FFFF00"/>
                          </a:highlight>
                        </a:rPr>
                        <a:t>Since</a:t>
                      </a:r>
                      <a:r>
                        <a:rPr lang="en-US" sz="900" b="0" dirty="0"/>
                        <a:t> historical figures supported protest of unjust laws, therefore there is an historical and theoretical</a:t>
                      </a:r>
                      <a:r>
                        <a:rPr lang="en-US" sz="900" b="0" dirty="0">
                          <a:highlight>
                            <a:srgbClr val="FFFF00"/>
                          </a:highlight>
                        </a:rPr>
                        <a:t> correlation </a:t>
                      </a:r>
                      <a:r>
                        <a:rPr lang="en-US" sz="900" b="0" dirty="0"/>
                        <a:t>to the 1963 protests.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Segregation that results in humiliation, brutality, poverty, and psychological damage harms African American citizens.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highlight>
                            <a:srgbClr val="FFFF00"/>
                          </a:highlight>
                        </a:rPr>
                        <a:t>If </a:t>
                      </a:r>
                      <a:r>
                        <a:rPr lang="en-US" sz="900" b="0" dirty="0"/>
                        <a:t>justice is delayed, </a:t>
                      </a:r>
                      <a:r>
                        <a:rPr lang="en-US" sz="900" b="0" dirty="0">
                          <a:highlight>
                            <a:srgbClr val="FFFF00"/>
                          </a:highlight>
                        </a:rPr>
                        <a:t>the effect is </a:t>
                      </a:r>
                      <a:r>
                        <a:rPr lang="en-US" sz="900" b="0" dirty="0"/>
                        <a:t>that justice is denied.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021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4. Identify other arguments for or against the claim  </a:t>
                      </a:r>
                      <a:r>
                        <a:rPr lang="en-US" sz="900" b="0" dirty="0"/>
                        <a:t>(</a:t>
                      </a:r>
                      <a:r>
                        <a:rPr lang="en-US" sz="900" b="0" i="0" baseline="0" dirty="0"/>
                        <a:t>rebuttal, counterargument, corroboration)</a:t>
                      </a:r>
                      <a:r>
                        <a:rPr lang="en-US" sz="900" b="1" i="0" baseline="0" dirty="0"/>
                        <a:t>. </a:t>
                      </a:r>
                      <a:r>
                        <a:rPr lang="en-US" sz="1100" dirty="0">
                          <a:effectLst/>
                          <a:latin typeface="Calibri" panose="020F0502020204030204" pitchFamily="34" charset="0"/>
                          <a:ea typeface="Times New Roman" panose="02020603050405020304" pitchFamily="18" charset="0"/>
                        </a:rPr>
                        <a:t>The 8 clergymen’s claim argued that adhering to principles of law requires addressing violations of rights in the courts and negotiations, not in provocative street demonstrations. </a:t>
                      </a:r>
                      <a:endParaRPr lang="en-US" sz="11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0866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dirty="0"/>
                        <a:t>5. Make a judgment about quality of evidence </a:t>
                      </a:r>
                      <a:r>
                        <a:rPr lang="en-US" sz="900" b="0" i="0" dirty="0"/>
                        <a:t>(</a:t>
                      </a:r>
                      <a:r>
                        <a:rPr lang="en-US" sz="900" b="0" i="0" baseline="0" dirty="0"/>
                        <a:t>accurate, adequate, objective, relevant), </a:t>
                      </a:r>
                      <a:r>
                        <a:rPr lang="en-US" sz="900" b="1" i="0" baseline="0" dirty="0"/>
                        <a:t>reasoning, </a:t>
                      </a:r>
                      <a:r>
                        <a:rPr lang="en-US" sz="900" b="0" i="0" baseline="0" dirty="0"/>
                        <a:t>(type of reasoning), </a:t>
                      </a:r>
                      <a:r>
                        <a:rPr lang="en-US" sz="900" b="1" i="0" baseline="0" dirty="0"/>
                        <a:t>and other arguments. </a:t>
                      </a:r>
                      <a:r>
                        <a:rPr lang="en-US" sz="1100" kern="1200" dirty="0">
                          <a:solidFill>
                            <a:srgbClr val="000000"/>
                          </a:solidFill>
                          <a:effectLst/>
                          <a:latin typeface="Calibri" panose="020F0502020204030204" pitchFamily="34" charset="0"/>
                          <a:ea typeface="+mn-ea"/>
                          <a:cs typeface="+mn-cs"/>
                        </a:rPr>
                        <a:t>The evidence seems </a:t>
                      </a:r>
                      <a:r>
                        <a:rPr lang="en-US" sz="1100" kern="1200" dirty="0">
                          <a:solidFill>
                            <a:srgbClr val="000000"/>
                          </a:solidFill>
                          <a:effectLst/>
                          <a:highlight>
                            <a:srgbClr val="FFFF00"/>
                          </a:highlight>
                          <a:latin typeface="Calibri" panose="020F0502020204030204" pitchFamily="34" charset="0"/>
                          <a:ea typeface="+mn-ea"/>
                          <a:cs typeface="+mn-cs"/>
                        </a:rPr>
                        <a:t>accurate, adequate, and relevant</a:t>
                      </a:r>
                      <a:r>
                        <a:rPr lang="en-US" sz="1100" kern="1200" dirty="0">
                          <a:solidFill>
                            <a:srgbClr val="000000"/>
                          </a:solidFill>
                          <a:effectLst/>
                          <a:latin typeface="Calibri" panose="020F0502020204030204" pitchFamily="34" charset="0"/>
                          <a:ea typeface="+mn-ea"/>
                          <a:cs typeface="+mn-cs"/>
                        </a:rPr>
                        <a:t>. King uses </a:t>
                      </a:r>
                      <a:r>
                        <a:rPr lang="en-US" sz="1100" kern="1200" dirty="0">
                          <a:solidFill>
                            <a:srgbClr val="000000"/>
                          </a:solidFill>
                          <a:effectLst/>
                          <a:highlight>
                            <a:srgbClr val="FFFF00"/>
                          </a:highlight>
                          <a:latin typeface="Calibri" panose="020F0502020204030204" pitchFamily="34" charset="0"/>
                          <a:ea typeface="+mn-ea"/>
                          <a:cs typeface="+mn-cs"/>
                        </a:rPr>
                        <a:t>cause-and-effect, correlation, and generalization </a:t>
                      </a:r>
                      <a:r>
                        <a:rPr lang="en-US" sz="1100" kern="1200" dirty="0">
                          <a:solidFill>
                            <a:srgbClr val="000000"/>
                          </a:solidFill>
                          <a:effectLst/>
                          <a:latin typeface="Calibri" panose="020F0502020204030204" pitchFamily="34" charset="0"/>
                          <a:ea typeface="+mn-ea"/>
                          <a:cs typeface="+mn-cs"/>
                        </a:rPr>
                        <a:t>reasoning to connect his evidence to political, moral, ethical, theoretical, and psychological results. The clergymen’s statement is not strong because negotiations to end racism had been ineffective for 340 years.</a:t>
                      </a:r>
                      <a:endParaRPr lang="en-US" sz="1100" b="1" i="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002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6. State why you accept or reject the claim. </a:t>
                      </a:r>
                      <a:r>
                        <a:rPr lang="en-US" sz="900" b="1" dirty="0">
                          <a:effectLst/>
                          <a:latin typeface="+mn-lt"/>
                          <a:ea typeface="+mn-ea"/>
                        </a:rPr>
                        <a:t> </a:t>
                      </a:r>
                      <a:r>
                        <a:rPr lang="en-US" sz="1100" dirty="0">
                          <a:effectLst/>
                          <a:latin typeface="Calibri" panose="020F0502020204030204" pitchFamily="34" charset="0"/>
                          <a:ea typeface="Times New Roman" panose="02020603050405020304" pitchFamily="18" charset="0"/>
                        </a:rPr>
                        <a:t>I accept King’s claim. The evidence is based on fact, authority, theory, and precedent. It is well-supported with good cause-and-effect reasoning, and the argument against it is not persuasive. </a:t>
                      </a:r>
                      <a:endParaRPr lang="en-US"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7564637" y="5737725"/>
            <a:ext cx="1259586" cy="273844"/>
          </a:xfrm>
        </p:spPr>
        <p:txBody>
          <a:bodyPr/>
          <a:lstStyle/>
          <a:p>
            <a:pPr algn="r" defTabSz="342900" eaLnBrk="1" fontAlgn="auto" hangingPunct="1">
              <a:spcBef>
                <a:spcPts val="0"/>
              </a:spcBef>
              <a:spcAft>
                <a:spcPts val="0"/>
              </a:spcAft>
              <a:defRPr/>
            </a:pPr>
            <a:r>
              <a:rPr lang="en-US" sz="900" dirty="0">
                <a:solidFill>
                  <a:prstClr val="black">
                    <a:tint val="75000"/>
                  </a:prstClr>
                </a:solidFill>
                <a:latin typeface="Calibri" panose="020F0502020204030204"/>
                <a:ea typeface="+mn-ea"/>
              </a:rPr>
              <a:t>© J. Bulgren 2021</a:t>
            </a:r>
          </a:p>
        </p:txBody>
      </p:sp>
    </p:spTree>
    <p:extLst>
      <p:ext uri="{BB962C8B-B14F-4D97-AF65-F5344CB8AC3E}">
        <p14:creationId xmlns:p14="http://schemas.microsoft.com/office/powerpoint/2010/main" val="250606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a:extLst>
              <a:ext uri="{FF2B5EF4-FFF2-40B4-BE49-F238E27FC236}">
                <a16:creationId xmlns:a16="http://schemas.microsoft.com/office/drawing/2014/main" id="{CF8870CB-CF03-1841-AE59-E8814D6CA162}"/>
              </a:ext>
            </a:extLst>
          </p:cNvPr>
          <p:cNvSpPr>
            <a:spLocks noGrp="1"/>
          </p:cNvSpPr>
          <p:nvPr>
            <p:ph type="sldNum" sz="quarter" idx="10"/>
          </p:nvPr>
        </p:nvSpPr>
        <p:spPr>
          <a:xfrm>
            <a:off x="4525983" y="6591300"/>
            <a:ext cx="4512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FD4D05E-F9D6-9647-9F3C-38BFE3AF6D9C}" type="slidenum">
              <a:rPr lang="en-US" altLang="en-US" sz="1000" smtClean="0">
                <a:solidFill>
                  <a:schemeClr val="bg1"/>
                </a:solidFill>
              </a:rPr>
              <a:pPr>
                <a:spcBef>
                  <a:spcPct val="0"/>
                </a:spcBef>
                <a:buFontTx/>
                <a:buNone/>
              </a:pPr>
              <a:t>8</a:t>
            </a:fld>
            <a:endParaRPr lang="en-US" altLang="en-US" sz="1000" dirty="0">
              <a:solidFill>
                <a:schemeClr val="bg1"/>
              </a:solidFill>
            </a:endParaRPr>
          </a:p>
        </p:txBody>
      </p:sp>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593766" y="-570016"/>
            <a:ext cx="7864434" cy="1865416"/>
          </a:xfrm>
        </p:spPr>
        <p:txBody>
          <a:bodyPr/>
          <a:lstStyle/>
          <a:p>
            <a:pPr eaLnBrk="1" hangingPunct="1"/>
            <a:r>
              <a:rPr lang="en-US" b="1" dirty="0">
                <a:ln w="12700">
                  <a:solidFill>
                    <a:srgbClr val="0051BA"/>
                  </a:solidFill>
                  <a:prstDash val="solid"/>
                </a:ln>
                <a:solidFill>
                  <a:srgbClr val="73CBF2"/>
                </a:solidFill>
                <a:effectLst>
                  <a:outerShdw dist="38100" dir="2640000" algn="ctr" rotWithShape="0">
                    <a:srgbClr val="0051BA">
                      <a:alpha val="80000"/>
                    </a:srgbClr>
                  </a:outerShdw>
                </a:effectLst>
              </a:rPr>
              <a:t>Rationales &amp; Needs Based on Standards and Diversity </a:t>
            </a:r>
            <a:endParaRPr lang="en-US" altLang="en-US" dirty="0">
              <a:ln>
                <a:solidFill>
                  <a:srgbClr val="0051BA"/>
                </a:solidFill>
              </a:ln>
              <a:solidFill>
                <a:srgbClr val="73CBF2"/>
              </a:solidFill>
              <a:effectLst>
                <a:outerShdw dist="38100" dir="2640000" algn="ctr" rotWithShape="0">
                  <a:srgbClr val="0051BA">
                    <a:alpha val="80000"/>
                  </a:srgbClr>
                </a:outerShdw>
              </a:effectLst>
            </a:endParaRPr>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p:txBody>
          <a:bodyPr/>
          <a:lstStyle/>
          <a:p>
            <a:pPr marL="0" indent="0" eaLnBrk="1" hangingPunct="1">
              <a:buFontTx/>
              <a:buNone/>
              <a:defRPr/>
            </a:pPr>
            <a:r>
              <a:rPr lang="en-US" sz="3200" b="1" dirty="0">
                <a:ln w="12700">
                  <a:solidFill>
                    <a:srgbClr val="0051BA"/>
                  </a:solidFill>
                  <a:prstDash val="solid"/>
                </a:ln>
                <a:solidFill>
                  <a:srgbClr val="73CBF2"/>
                </a:solidFill>
                <a:effectLst>
                  <a:outerShdw dist="38100" dir="2640000" algn="bl" rotWithShape="0">
                    <a:srgbClr val="0051BA">
                      <a:alpha val="80000"/>
                    </a:srgbClr>
                  </a:outerShdw>
                </a:effectLst>
              </a:rPr>
              <a:t>Standards</a:t>
            </a:r>
            <a:r>
              <a:rPr lang="en-US" altLang="en-US" sz="3200" dirty="0">
                <a:solidFill>
                  <a:srgbClr val="000000"/>
                </a:solidFill>
              </a:rPr>
              <a:t>: </a:t>
            </a:r>
            <a:r>
              <a:rPr lang="en-US" altLang="en-US" sz="2400" dirty="0">
                <a:solidFill>
                  <a:srgbClr val="000000"/>
                </a:solidFill>
              </a:rPr>
              <a:t>In addition to the importance of  organization and facts as necessary foundations for learning, standards require students to  focus on higher order thinking and reasoning.</a:t>
            </a:r>
          </a:p>
          <a:p>
            <a:pPr marL="0" indent="0" eaLnBrk="1" hangingPunct="1">
              <a:buFontTx/>
              <a:buNone/>
              <a:defRPr/>
            </a:pPr>
            <a:endParaRPr lang="en-US" altLang="en-US" sz="2400" dirty="0">
              <a:solidFill>
                <a:srgbClr val="000000"/>
              </a:solidFill>
            </a:endParaRPr>
          </a:p>
          <a:p>
            <a:pPr marL="0" indent="0" eaLnBrk="1" hangingPunct="1">
              <a:buNone/>
              <a:defRPr/>
            </a:pPr>
            <a:r>
              <a:rPr lang="en-US" sz="3200" b="1" dirty="0">
                <a:ln w="12700">
                  <a:solidFill>
                    <a:srgbClr val="0051BA"/>
                  </a:solidFill>
                  <a:prstDash val="solid"/>
                </a:ln>
                <a:solidFill>
                  <a:srgbClr val="73CBF2"/>
                </a:solidFill>
                <a:effectLst>
                  <a:outerShdw dist="38100" dir="2640000" algn="bl" rotWithShape="0">
                    <a:srgbClr val="0051BA">
                      <a:alpha val="80000"/>
                    </a:srgbClr>
                  </a:outerShdw>
                </a:effectLst>
              </a:rPr>
              <a:t>Diversity</a:t>
            </a:r>
            <a:r>
              <a:rPr lang="en-US" altLang="en-US" sz="3200" dirty="0">
                <a:solidFill>
                  <a:srgbClr val="000000"/>
                </a:solidFill>
              </a:rPr>
              <a:t>: </a:t>
            </a:r>
            <a:r>
              <a:rPr lang="en-US" altLang="en-US" sz="2400" dirty="0">
                <a:solidFill>
                  <a:srgbClr val="000000"/>
                </a:solidFill>
              </a:rPr>
              <a:t>Students with a wide range of achievement and ability levels are taught in inclusive content area classes and require instructional procedures responsive to diverse needs of all students.  </a:t>
            </a:r>
          </a:p>
          <a:p>
            <a:pPr marL="0" indent="0" eaLnBrk="1" hangingPunct="1">
              <a:buFontTx/>
              <a:buNone/>
              <a:defRPr/>
            </a:pPr>
            <a:r>
              <a:rPr lang="en-US" altLang="en-US" sz="2000" dirty="0">
                <a:solidFill>
                  <a:srgbClr val="000000"/>
                </a:solidFill>
                <a:highlight>
                  <a:srgbClr val="00FFFF"/>
                </a:highlight>
              </a:rPr>
              <a:t>	</a:t>
            </a:r>
          </a:p>
        </p:txBody>
      </p:sp>
      <p:pic>
        <p:nvPicPr>
          <p:cNvPr id="6" name="Picture 5">
            <a:extLst>
              <a:ext uri="{FF2B5EF4-FFF2-40B4-BE49-F238E27FC236}">
                <a16:creationId xmlns:a16="http://schemas.microsoft.com/office/drawing/2014/main" id="{7FE6D291-11F7-5F4E-9023-FD9619481EE6}"/>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0136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3">
            <a:extLst>
              <a:ext uri="{FF2B5EF4-FFF2-40B4-BE49-F238E27FC236}">
                <a16:creationId xmlns:a16="http://schemas.microsoft.com/office/drawing/2014/main" id="{AC45ECEB-367E-254C-AE78-A3583565EF91}"/>
              </a:ext>
            </a:extLst>
          </p:cNvPr>
          <p:cNvSpPr>
            <a:spLocks noGrp="1"/>
          </p:cNvSpPr>
          <p:nvPr>
            <p:ph type="sldNum" sz="quarter" idx="10"/>
          </p:nvPr>
        </p:nvSpPr>
        <p:spPr>
          <a:xfrm>
            <a:off x="4509800" y="6591300"/>
            <a:ext cx="55814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9</a:t>
            </a:fld>
            <a:endParaRPr lang="en-US" altLang="en-US" sz="1000" dirty="0">
              <a:solidFill>
                <a:schemeClr val="bg1"/>
              </a:solidFill>
            </a:endParaRPr>
          </a:p>
        </p:txBody>
      </p:sp>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1211828" y="530506"/>
            <a:ext cx="7772400" cy="544185"/>
          </a:xfrm>
        </p:spPr>
        <p:txBody>
          <a:bodyPr/>
          <a:lstStyle/>
          <a:p>
            <a:pPr eaLnBrk="1" hangingPunct="1"/>
            <a:br>
              <a:rPr lang="en-US" sz="1400" b="1" dirty="0"/>
            </a:br>
            <a:br>
              <a:rPr lang="en-US" sz="1400" b="1" dirty="0"/>
            </a:br>
            <a:endParaRPr lang="en-US" altLang="en-US" sz="2000" dirty="0"/>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556017" y="1289079"/>
            <a:ext cx="8297586" cy="5029201"/>
          </a:xfrm>
        </p:spPr>
        <p:txBody>
          <a:bodyPr/>
          <a:lstStyle/>
          <a:p>
            <a:pPr marL="0" indent="0">
              <a:buNone/>
            </a:pPr>
            <a:r>
              <a:rPr lang="en-US" sz="2400" b="1" dirty="0"/>
              <a:t>  </a:t>
            </a:r>
            <a:endParaRPr lang="en-US" sz="2400" dirty="0"/>
          </a:p>
          <a:p>
            <a:r>
              <a:rPr lang="en-US" sz="2800" b="1" dirty="0"/>
              <a:t>An overview </a:t>
            </a:r>
            <a:r>
              <a:rPr lang="en-US" sz="2800" dirty="0"/>
              <a:t>of the graphic organizers (the Cross-Curricular Argumentation Guides A and B)</a:t>
            </a:r>
          </a:p>
          <a:p>
            <a:endParaRPr lang="en-US" sz="2800" dirty="0"/>
          </a:p>
          <a:p>
            <a:r>
              <a:rPr lang="en-US" sz="2800" b="1" dirty="0"/>
              <a:t>Detailed descriptions of six parts of the guide </a:t>
            </a:r>
            <a:r>
              <a:rPr lang="en-US" sz="2800" dirty="0"/>
              <a:t>with definitions and suggestions</a:t>
            </a:r>
          </a:p>
          <a:p>
            <a:pPr marL="0" indent="0">
              <a:buNone/>
            </a:pPr>
            <a:r>
              <a:rPr lang="en-US" sz="2800" dirty="0"/>
              <a:t>  </a:t>
            </a:r>
          </a:p>
          <a:p>
            <a:r>
              <a:rPr lang="en-US" sz="2800" b="1" dirty="0"/>
              <a:t>Information</a:t>
            </a:r>
            <a:r>
              <a:rPr lang="en-US" sz="2800" dirty="0"/>
              <a:t> about what you should think about or do prior to using a guide in your class </a:t>
            </a:r>
          </a:p>
          <a:p>
            <a:endParaRPr lang="en-US" sz="2400" b="1" dirty="0"/>
          </a:p>
        </p:txBody>
      </p:sp>
      <p:sp>
        <p:nvSpPr>
          <p:cNvPr id="2" name="Rectangle 1">
            <a:extLst>
              <a:ext uri="{FF2B5EF4-FFF2-40B4-BE49-F238E27FC236}">
                <a16:creationId xmlns:a16="http://schemas.microsoft.com/office/drawing/2014/main" id="{A5C7C44F-F6CB-2A44-9E07-471C3D957ADF}"/>
              </a:ext>
            </a:extLst>
          </p:cNvPr>
          <p:cNvSpPr/>
          <p:nvPr/>
        </p:nvSpPr>
        <p:spPr>
          <a:xfrm>
            <a:off x="950259" y="239557"/>
            <a:ext cx="7772400" cy="646331"/>
          </a:xfrm>
          <a:prstGeom prst="rect">
            <a:avLst/>
          </a:prstGeom>
        </p:spPr>
        <p:txBody>
          <a:bodyPr wrap="square">
            <a:spAutoFit/>
          </a:bodyPr>
          <a:lstStyle/>
          <a:p>
            <a:r>
              <a:rPr lang="en-US" sz="3600" b="1" dirty="0">
                <a:solidFill>
                  <a:srgbClr val="0051BA"/>
                </a:solidFill>
                <a:latin typeface="+mj-lt"/>
              </a:rPr>
              <a:t>Chapter 2: The CCAR Guide - p. 6</a:t>
            </a:r>
          </a:p>
        </p:txBody>
      </p:sp>
      <p:pic>
        <p:nvPicPr>
          <p:cNvPr id="7" name="Picture 6">
            <a:extLst>
              <a:ext uri="{FF2B5EF4-FFF2-40B4-BE49-F238E27FC236}">
                <a16:creationId xmlns:a16="http://schemas.microsoft.com/office/drawing/2014/main" id="{58D8C78D-E729-7947-A25D-EABAE6026E44}"/>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776878095"/>
      </p:ext>
    </p:extLst>
  </p:cSld>
  <p:clrMapOvr>
    <a:masterClrMapping/>
  </p:clrMapOvr>
</p:sld>
</file>

<file path=ppt/theme/theme1.xml><?xml version="1.0" encoding="utf-8"?>
<a:theme xmlns:a="http://schemas.openxmlformats.org/drawingml/2006/main" name="SIM_no KU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_no KU 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lnDef>
  </a:objectDefaults>
  <a:extraClrSchemeLst>
    <a:extraClrScheme>
      <a:clrScheme name="SIM_no K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_no KU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_no KU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_no KU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_no KU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_no KU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_no KU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_no KU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_no KU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_no KU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_no KU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_no KU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Bonsai:CE/LS - CD-ROMS:SIM_no KU Template2.pot</Template>
  <TotalTime>6913</TotalTime>
  <Words>12196</Words>
  <Application>Microsoft Macintosh PowerPoint</Application>
  <PresentationFormat>On-screen Show (4:3)</PresentationFormat>
  <Paragraphs>1268</Paragraphs>
  <Slides>71</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Calibri</vt:lpstr>
      <vt:lpstr>Cambria Math</vt:lpstr>
      <vt:lpstr>Symbol</vt:lpstr>
      <vt:lpstr>Times</vt:lpstr>
      <vt:lpstr>Times New Roman</vt:lpstr>
      <vt:lpstr>Times New Roman Bold</vt:lpstr>
      <vt:lpstr>Wingdings</vt:lpstr>
      <vt:lpstr>SIM_no KU Template</vt:lpstr>
      <vt:lpstr>  Professional Developer’s Guide developed by Janis A. Bulgren  </vt:lpstr>
      <vt:lpstr>PowerPoint Presentation</vt:lpstr>
      <vt:lpstr>   </vt:lpstr>
      <vt:lpstr>   Content Enhancement Routines Principles</vt:lpstr>
      <vt:lpstr> Cross-Curricular Argumentation</vt:lpstr>
      <vt:lpstr>Content Enhancement Routines</vt:lpstr>
      <vt:lpstr>   Purpose of    </vt:lpstr>
      <vt:lpstr>Rationales &amp; Needs Based on Standards and Diversity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Embedded Strategy: CLAIMS</vt:lpstr>
      <vt:lpstr> </vt:lpstr>
      <vt:lpstr> </vt:lpstr>
      <vt:lpstr>   Cue-Do-Review Instructional Sequence incorporating CLAIMS  </vt:lpstr>
      <vt:lpstr> </vt:lpstr>
      <vt:lpstr>DO -  p. 11</vt:lpstr>
      <vt:lpstr> Step 1: Clarify the claim with any qualifier and define key terms - p. 11  </vt:lpstr>
      <vt:lpstr>PowerPoint Presentation</vt:lpstr>
      <vt:lpstr>       Step 2: List the evidence - p. 12</vt:lpstr>
      <vt:lpstr>PowerPoint Presentation</vt:lpstr>
      <vt:lpstr> </vt:lpstr>
      <vt:lpstr>PowerPoint Presentation</vt:lpstr>
      <vt:lpstr> </vt:lpstr>
      <vt:lpstr> Where possible,  connect arguments to everyday usage</vt:lpstr>
      <vt:lpstr>Construct a Draft of the QEG Step 5: Make judgments about quality of evidence, reasoning and other arguments - p. 14 </vt:lpstr>
      <vt:lpstr>Step 6: State why you accept or reject the claim - p. 15</vt:lpstr>
      <vt:lpstr>Review – p.16</vt:lpstr>
      <vt:lpstr>PowerPoint Presentation</vt:lpstr>
      <vt:lpstr>PowerPoint Presentation</vt:lpstr>
      <vt:lpstr>Plan Integration of  Cross-Curricular Argumentation </vt:lpstr>
      <vt:lpstr>Emphasize thinking and reasoning across content areas</vt:lpstr>
      <vt:lpstr>  </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Research on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Brian Staats</dc:creator>
  <cp:lastModifiedBy>Washburn, Jocelyn Christine</cp:lastModifiedBy>
  <cp:revision>587</cp:revision>
  <cp:lastPrinted>2006-12-04T17:46:23Z</cp:lastPrinted>
  <dcterms:created xsi:type="dcterms:W3CDTF">2008-12-01T19:39:56Z</dcterms:created>
  <dcterms:modified xsi:type="dcterms:W3CDTF">2021-02-01T12:55:50Z</dcterms:modified>
</cp:coreProperties>
</file>