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6" r:id="rId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13" autoAdjust="0"/>
    <p:restoredTop sz="94660"/>
  </p:normalViewPr>
  <p:slideViewPr>
    <p:cSldViewPr snapToGrid="0">
      <p:cViewPr>
        <p:scale>
          <a:sx n="100" d="100"/>
          <a:sy n="100" d="100"/>
        </p:scale>
        <p:origin x="21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6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0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6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3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2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9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0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6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0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9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0A989-B102-4BD8-9C63-5CC1A46A3C5A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7828F-12DF-4617-8E82-8A8110805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1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roup 2"/>
          <p:cNvGrpSpPr>
            <a:grpSpLocks/>
          </p:cNvGrpSpPr>
          <p:nvPr/>
        </p:nvGrpSpPr>
        <p:grpSpPr bwMode="auto">
          <a:xfrm>
            <a:off x="42204" y="36002"/>
            <a:ext cx="9971424" cy="3284670"/>
            <a:chOff x="386" y="280"/>
            <a:chExt cx="4928" cy="1694"/>
          </a:xfrm>
        </p:grpSpPr>
        <p:sp>
          <p:nvSpPr>
            <p:cNvPr id="148" name="AutoShape 3"/>
            <p:cNvSpPr>
              <a:spLocks noChangeArrowheads="1"/>
            </p:cNvSpPr>
            <p:nvPr/>
          </p:nvSpPr>
          <p:spPr bwMode="auto">
            <a:xfrm>
              <a:off x="438" y="479"/>
              <a:ext cx="4806" cy="393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150" name="AutoShape 5"/>
            <p:cNvSpPr>
              <a:spLocks noChangeArrowheads="1"/>
            </p:cNvSpPr>
            <p:nvPr/>
          </p:nvSpPr>
          <p:spPr bwMode="auto">
            <a:xfrm>
              <a:off x="1805" y="339"/>
              <a:ext cx="1767" cy="3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00">
                <a:latin typeface="Comic Sans MS" panose="030F0702030302020204" pitchFamily="66" charset="0"/>
              </a:endParaRPr>
            </a:p>
          </p:txBody>
        </p:sp>
        <p:sp>
          <p:nvSpPr>
            <p:cNvPr id="151" name="Rectangle 6"/>
            <p:cNvSpPr>
              <a:spLocks noChangeArrowheads="1"/>
            </p:cNvSpPr>
            <p:nvPr/>
          </p:nvSpPr>
          <p:spPr bwMode="auto">
            <a:xfrm>
              <a:off x="499" y="280"/>
              <a:ext cx="1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/>
                <a:t>The FRAME Routine</a:t>
              </a:r>
            </a:p>
          </p:txBody>
        </p:sp>
        <p:sp>
          <p:nvSpPr>
            <p:cNvPr id="152" name="Rectangle 7"/>
            <p:cNvSpPr>
              <a:spLocks noChangeArrowheads="1"/>
            </p:cNvSpPr>
            <p:nvPr/>
          </p:nvSpPr>
          <p:spPr bwMode="auto">
            <a:xfrm>
              <a:off x="2543" y="367"/>
              <a:ext cx="381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/>
                <a:t>Key Topic</a:t>
              </a:r>
            </a:p>
          </p:txBody>
        </p:sp>
        <p:sp>
          <p:nvSpPr>
            <p:cNvPr id="153" name="Rectangle 8"/>
            <p:cNvSpPr>
              <a:spLocks noChangeArrowheads="1"/>
            </p:cNvSpPr>
            <p:nvPr/>
          </p:nvSpPr>
          <p:spPr bwMode="auto">
            <a:xfrm>
              <a:off x="3629" y="388"/>
              <a:ext cx="38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/>
                <a:t>is about…</a:t>
              </a:r>
            </a:p>
          </p:txBody>
        </p:sp>
        <p:grpSp>
          <p:nvGrpSpPr>
            <p:cNvPr id="155" name="Group 10"/>
            <p:cNvGrpSpPr>
              <a:grpSpLocks/>
            </p:cNvGrpSpPr>
            <p:nvPr/>
          </p:nvGrpSpPr>
          <p:grpSpPr bwMode="auto">
            <a:xfrm>
              <a:off x="386" y="914"/>
              <a:ext cx="1161" cy="957"/>
              <a:chOff x="386" y="914"/>
              <a:chExt cx="1161" cy="957"/>
            </a:xfrm>
          </p:grpSpPr>
          <p:grpSp>
            <p:nvGrpSpPr>
              <p:cNvPr id="255" name="Group 11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05"/>
                <a:chOff x="436" y="914"/>
                <a:chExt cx="1161" cy="305"/>
              </a:xfrm>
            </p:grpSpPr>
            <p:sp>
              <p:nvSpPr>
                <p:cNvPr id="284" name="AutoShape 12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05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0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85" name="AutoShape 13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86" name="Rectangle 14"/>
                <p:cNvSpPr>
                  <a:spLocks noChangeArrowheads="1"/>
                </p:cNvSpPr>
                <p:nvPr/>
              </p:nvSpPr>
              <p:spPr bwMode="auto">
                <a:xfrm>
                  <a:off x="673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1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257" name="Group 18"/>
              <p:cNvGrpSpPr>
                <a:grpSpLocks/>
              </p:cNvGrpSpPr>
              <p:nvPr/>
            </p:nvGrpSpPr>
            <p:grpSpPr bwMode="auto">
              <a:xfrm>
                <a:off x="421" y="1520"/>
                <a:ext cx="1123" cy="128"/>
                <a:chOff x="416" y="1460"/>
                <a:chExt cx="1123" cy="128"/>
              </a:xfrm>
            </p:grpSpPr>
            <p:sp>
              <p:nvSpPr>
                <p:cNvPr id="280" name="Line 19"/>
                <p:cNvSpPr>
                  <a:spLocks noChangeShapeType="1"/>
                </p:cNvSpPr>
                <p:nvPr/>
              </p:nvSpPr>
              <p:spPr bwMode="auto">
                <a:xfrm>
                  <a:off x="416" y="1583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1" name="Oval 20"/>
                <p:cNvSpPr>
                  <a:spLocks noChangeArrowheads="1"/>
                </p:cNvSpPr>
                <p:nvPr/>
              </p:nvSpPr>
              <p:spPr bwMode="auto">
                <a:xfrm>
                  <a:off x="1411" y="146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278" name="Line 22"/>
              <p:cNvSpPr>
                <a:spLocks noChangeShapeType="1"/>
              </p:cNvSpPr>
              <p:nvPr/>
            </p:nvSpPr>
            <p:spPr bwMode="auto">
              <a:xfrm>
                <a:off x="436" y="1409"/>
                <a:ext cx="10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en-US"/>
              </a:p>
            </p:txBody>
          </p:sp>
          <p:sp>
            <p:nvSpPr>
              <p:cNvPr id="276" name="Line 25"/>
              <p:cNvSpPr>
                <a:spLocks noChangeShapeType="1"/>
              </p:cNvSpPr>
              <p:nvPr/>
            </p:nvSpPr>
            <p:spPr bwMode="auto">
              <a:xfrm>
                <a:off x="421" y="1871"/>
                <a:ext cx="10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en-US"/>
              </a:p>
            </p:txBody>
          </p:sp>
        </p:grpSp>
        <p:grpSp>
          <p:nvGrpSpPr>
            <p:cNvPr id="156" name="Group 43"/>
            <p:cNvGrpSpPr>
              <a:grpSpLocks/>
            </p:cNvGrpSpPr>
            <p:nvPr/>
          </p:nvGrpSpPr>
          <p:grpSpPr bwMode="auto">
            <a:xfrm>
              <a:off x="1620" y="914"/>
              <a:ext cx="1170" cy="960"/>
              <a:chOff x="386" y="914"/>
              <a:chExt cx="1170" cy="960"/>
            </a:xfrm>
          </p:grpSpPr>
          <p:grpSp>
            <p:nvGrpSpPr>
              <p:cNvPr id="223" name="Group 44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08"/>
                <a:chOff x="436" y="914"/>
                <a:chExt cx="1161" cy="308"/>
              </a:xfrm>
            </p:grpSpPr>
            <p:sp>
              <p:nvSpPr>
                <p:cNvPr id="252" name="AutoShape 45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08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2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53" name="AutoShape 46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54" name="Rectangle 47"/>
                <p:cNvSpPr>
                  <a:spLocks noChangeArrowheads="1"/>
                </p:cNvSpPr>
                <p:nvPr/>
              </p:nvSpPr>
              <p:spPr bwMode="auto">
                <a:xfrm>
                  <a:off x="673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2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225" name="Group 51"/>
              <p:cNvGrpSpPr>
                <a:grpSpLocks/>
              </p:cNvGrpSpPr>
              <p:nvPr/>
            </p:nvGrpSpPr>
            <p:grpSpPr bwMode="auto">
              <a:xfrm>
                <a:off x="439" y="1273"/>
                <a:ext cx="1117" cy="134"/>
                <a:chOff x="434" y="1213"/>
                <a:chExt cx="1117" cy="134"/>
              </a:xfrm>
            </p:grpSpPr>
            <p:sp>
              <p:nvSpPr>
                <p:cNvPr id="248" name="Line 52"/>
                <p:cNvSpPr>
                  <a:spLocks noChangeShapeType="1"/>
                </p:cNvSpPr>
                <p:nvPr/>
              </p:nvSpPr>
              <p:spPr bwMode="auto">
                <a:xfrm>
                  <a:off x="434" y="134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49" name="Oval 53"/>
                <p:cNvSpPr>
                  <a:spLocks noChangeArrowheads="1"/>
                </p:cNvSpPr>
                <p:nvPr/>
              </p:nvSpPr>
              <p:spPr bwMode="auto">
                <a:xfrm>
                  <a:off x="1423" y="1213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6" name="Group 54"/>
              <p:cNvGrpSpPr>
                <a:grpSpLocks/>
              </p:cNvGrpSpPr>
              <p:nvPr/>
            </p:nvGrpSpPr>
            <p:grpSpPr bwMode="auto">
              <a:xfrm>
                <a:off x="421" y="1625"/>
                <a:ext cx="1132" cy="249"/>
                <a:chOff x="416" y="1156"/>
                <a:chExt cx="1132" cy="249"/>
              </a:xfrm>
            </p:grpSpPr>
            <p:sp>
              <p:nvSpPr>
                <p:cNvPr id="246" name="Line 55"/>
                <p:cNvSpPr>
                  <a:spLocks noChangeShapeType="1"/>
                </p:cNvSpPr>
                <p:nvPr/>
              </p:nvSpPr>
              <p:spPr bwMode="auto">
                <a:xfrm>
                  <a:off x="416" y="1156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47" name="Oval 56"/>
                <p:cNvSpPr>
                  <a:spLocks noChangeArrowheads="1"/>
                </p:cNvSpPr>
                <p:nvPr/>
              </p:nvSpPr>
              <p:spPr bwMode="auto">
                <a:xfrm>
                  <a:off x="1420" y="1277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7" name="Group 57"/>
              <p:cNvGrpSpPr>
                <a:grpSpLocks/>
              </p:cNvGrpSpPr>
              <p:nvPr/>
            </p:nvGrpSpPr>
            <p:grpSpPr bwMode="auto">
              <a:xfrm>
                <a:off x="421" y="1491"/>
                <a:ext cx="1132" cy="380"/>
                <a:chOff x="416" y="1227"/>
                <a:chExt cx="1132" cy="380"/>
              </a:xfrm>
            </p:grpSpPr>
            <p:sp>
              <p:nvSpPr>
                <p:cNvPr id="244" name="Line 58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45" name="Oval 59"/>
                <p:cNvSpPr>
                  <a:spLocks noChangeArrowheads="1"/>
                </p:cNvSpPr>
                <p:nvPr/>
              </p:nvSpPr>
              <p:spPr bwMode="auto">
                <a:xfrm>
                  <a:off x="1420" y="1227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57" name="Group 76"/>
            <p:cNvGrpSpPr>
              <a:grpSpLocks/>
            </p:cNvGrpSpPr>
            <p:nvPr/>
          </p:nvGrpSpPr>
          <p:grpSpPr bwMode="auto">
            <a:xfrm>
              <a:off x="2854" y="914"/>
              <a:ext cx="1231" cy="1060"/>
              <a:chOff x="386" y="914"/>
              <a:chExt cx="1231" cy="1060"/>
            </a:xfrm>
          </p:grpSpPr>
          <p:grpSp>
            <p:nvGrpSpPr>
              <p:cNvPr id="191" name="Group 77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08"/>
                <a:chOff x="436" y="914"/>
                <a:chExt cx="1161" cy="308"/>
              </a:xfrm>
            </p:grpSpPr>
            <p:sp>
              <p:nvSpPr>
                <p:cNvPr id="220" name="AutoShape 78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08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6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21" name="AutoShape 79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2" name="Rectangle 80"/>
                <p:cNvSpPr>
                  <a:spLocks noChangeArrowheads="1"/>
                </p:cNvSpPr>
                <p:nvPr/>
              </p:nvSpPr>
              <p:spPr bwMode="auto">
                <a:xfrm>
                  <a:off x="675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3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192" name="Group 81"/>
              <p:cNvGrpSpPr>
                <a:grpSpLocks/>
              </p:cNvGrpSpPr>
              <p:nvPr/>
            </p:nvGrpSpPr>
            <p:grpSpPr bwMode="auto">
              <a:xfrm>
                <a:off x="456" y="1269"/>
                <a:ext cx="1158" cy="128"/>
                <a:chOff x="451" y="1413"/>
                <a:chExt cx="1158" cy="128"/>
              </a:xfrm>
            </p:grpSpPr>
            <p:sp>
              <p:nvSpPr>
                <p:cNvPr id="218" name="Line 82"/>
                <p:cNvSpPr>
                  <a:spLocks noChangeShapeType="1"/>
                </p:cNvSpPr>
                <p:nvPr/>
              </p:nvSpPr>
              <p:spPr bwMode="auto">
                <a:xfrm>
                  <a:off x="451" y="153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9" name="Oval 83"/>
                <p:cNvSpPr>
                  <a:spLocks noChangeArrowheads="1"/>
                </p:cNvSpPr>
                <p:nvPr/>
              </p:nvSpPr>
              <p:spPr bwMode="auto">
                <a:xfrm>
                  <a:off x="1481" y="1413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93" name="Group 84"/>
              <p:cNvGrpSpPr>
                <a:grpSpLocks/>
              </p:cNvGrpSpPr>
              <p:nvPr/>
            </p:nvGrpSpPr>
            <p:grpSpPr bwMode="auto">
              <a:xfrm>
                <a:off x="466" y="1587"/>
                <a:ext cx="1151" cy="184"/>
                <a:chOff x="461" y="1527"/>
                <a:chExt cx="1151" cy="184"/>
              </a:xfrm>
            </p:grpSpPr>
            <p:sp>
              <p:nvSpPr>
                <p:cNvPr id="216" name="Line 85"/>
                <p:cNvSpPr>
                  <a:spLocks noChangeShapeType="1"/>
                </p:cNvSpPr>
                <p:nvPr/>
              </p:nvSpPr>
              <p:spPr bwMode="auto">
                <a:xfrm>
                  <a:off x="461" y="152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7" name="Oval 86"/>
                <p:cNvSpPr>
                  <a:spLocks noChangeArrowheads="1"/>
                </p:cNvSpPr>
                <p:nvPr/>
              </p:nvSpPr>
              <p:spPr bwMode="auto">
                <a:xfrm>
                  <a:off x="1484" y="1583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214" name="Line 88"/>
              <p:cNvSpPr>
                <a:spLocks noChangeShapeType="1"/>
              </p:cNvSpPr>
              <p:nvPr/>
            </p:nvSpPr>
            <p:spPr bwMode="auto">
              <a:xfrm>
                <a:off x="483" y="1974"/>
                <a:ext cx="10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en-US"/>
              </a:p>
            </p:txBody>
          </p:sp>
          <p:grpSp>
            <p:nvGrpSpPr>
              <p:cNvPr id="195" name="Group 90"/>
              <p:cNvGrpSpPr>
                <a:grpSpLocks/>
              </p:cNvGrpSpPr>
              <p:nvPr/>
            </p:nvGrpSpPr>
            <p:grpSpPr bwMode="auto">
              <a:xfrm>
                <a:off x="471" y="1772"/>
                <a:ext cx="1138" cy="187"/>
                <a:chOff x="466" y="1508"/>
                <a:chExt cx="1138" cy="187"/>
              </a:xfrm>
            </p:grpSpPr>
            <p:sp>
              <p:nvSpPr>
                <p:cNvPr id="212" name="Line 91"/>
                <p:cNvSpPr>
                  <a:spLocks noChangeShapeType="1"/>
                </p:cNvSpPr>
                <p:nvPr/>
              </p:nvSpPr>
              <p:spPr bwMode="auto">
                <a:xfrm>
                  <a:off x="466" y="1508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3" name="Oval 92"/>
                <p:cNvSpPr>
                  <a:spLocks noChangeArrowheads="1"/>
                </p:cNvSpPr>
                <p:nvPr/>
              </p:nvSpPr>
              <p:spPr bwMode="auto">
                <a:xfrm>
                  <a:off x="1476" y="1567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58" name="Group 109"/>
            <p:cNvGrpSpPr>
              <a:grpSpLocks/>
            </p:cNvGrpSpPr>
            <p:nvPr/>
          </p:nvGrpSpPr>
          <p:grpSpPr bwMode="auto">
            <a:xfrm>
              <a:off x="4089" y="914"/>
              <a:ext cx="1225" cy="924"/>
              <a:chOff x="386" y="914"/>
              <a:chExt cx="1225" cy="924"/>
            </a:xfrm>
          </p:grpSpPr>
          <p:grpSp>
            <p:nvGrpSpPr>
              <p:cNvPr id="159" name="Group 110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05"/>
                <a:chOff x="436" y="914"/>
                <a:chExt cx="1161" cy="305"/>
              </a:xfrm>
            </p:grpSpPr>
            <p:sp>
              <p:nvSpPr>
                <p:cNvPr id="188" name="AutoShape 111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05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2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89" name="AutoShape 112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90" name="Rectangle 113"/>
                <p:cNvSpPr>
                  <a:spLocks noChangeArrowheads="1"/>
                </p:cNvSpPr>
                <p:nvPr/>
              </p:nvSpPr>
              <p:spPr bwMode="auto">
                <a:xfrm>
                  <a:off x="670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4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160" name="Group 114"/>
              <p:cNvGrpSpPr>
                <a:grpSpLocks/>
              </p:cNvGrpSpPr>
              <p:nvPr/>
            </p:nvGrpSpPr>
            <p:grpSpPr bwMode="auto">
              <a:xfrm>
                <a:off x="456" y="1290"/>
                <a:ext cx="1155" cy="133"/>
                <a:chOff x="451" y="1434"/>
                <a:chExt cx="1155" cy="133"/>
              </a:xfrm>
            </p:grpSpPr>
            <p:sp>
              <p:nvSpPr>
                <p:cNvPr id="186" name="Line 115"/>
                <p:cNvSpPr>
                  <a:spLocks noChangeShapeType="1"/>
                </p:cNvSpPr>
                <p:nvPr/>
              </p:nvSpPr>
              <p:spPr bwMode="auto">
                <a:xfrm>
                  <a:off x="451" y="156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7" name="Oval 116"/>
                <p:cNvSpPr>
                  <a:spLocks noChangeArrowheads="1"/>
                </p:cNvSpPr>
                <p:nvPr/>
              </p:nvSpPr>
              <p:spPr bwMode="auto">
                <a:xfrm>
                  <a:off x="1478" y="1434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61" name="Group 117"/>
              <p:cNvGrpSpPr>
                <a:grpSpLocks/>
              </p:cNvGrpSpPr>
              <p:nvPr/>
            </p:nvGrpSpPr>
            <p:grpSpPr bwMode="auto">
              <a:xfrm>
                <a:off x="451" y="1511"/>
                <a:ext cx="1159" cy="128"/>
                <a:chOff x="446" y="1451"/>
                <a:chExt cx="1159" cy="128"/>
              </a:xfrm>
            </p:grpSpPr>
            <p:sp>
              <p:nvSpPr>
                <p:cNvPr id="184" name="Line 118"/>
                <p:cNvSpPr>
                  <a:spLocks noChangeShapeType="1"/>
                </p:cNvSpPr>
                <p:nvPr/>
              </p:nvSpPr>
              <p:spPr bwMode="auto">
                <a:xfrm>
                  <a:off x="446" y="1568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5" name="Oval 119"/>
                <p:cNvSpPr>
                  <a:spLocks noChangeArrowheads="1"/>
                </p:cNvSpPr>
                <p:nvPr/>
              </p:nvSpPr>
              <p:spPr bwMode="auto">
                <a:xfrm>
                  <a:off x="1477" y="1451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63" name="Group 123"/>
              <p:cNvGrpSpPr>
                <a:grpSpLocks/>
              </p:cNvGrpSpPr>
              <p:nvPr/>
            </p:nvGrpSpPr>
            <p:grpSpPr bwMode="auto">
              <a:xfrm>
                <a:off x="456" y="1710"/>
                <a:ext cx="1154" cy="128"/>
                <a:chOff x="451" y="1446"/>
                <a:chExt cx="1154" cy="128"/>
              </a:xfrm>
            </p:grpSpPr>
            <p:sp>
              <p:nvSpPr>
                <p:cNvPr id="180" name="Line 124"/>
                <p:cNvSpPr>
                  <a:spLocks noChangeShapeType="1"/>
                </p:cNvSpPr>
                <p:nvPr/>
              </p:nvSpPr>
              <p:spPr bwMode="auto">
                <a:xfrm>
                  <a:off x="451" y="1572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1" name="Oval 125"/>
                <p:cNvSpPr>
                  <a:spLocks noChangeArrowheads="1"/>
                </p:cNvSpPr>
                <p:nvPr/>
              </p:nvSpPr>
              <p:spPr bwMode="auto">
                <a:xfrm>
                  <a:off x="1477" y="1446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</p:grpSp>
      <p:sp>
        <p:nvSpPr>
          <p:cNvPr id="290" name="TextBox 289"/>
          <p:cNvSpPr txBox="1"/>
          <p:nvPr/>
        </p:nvSpPr>
        <p:spPr>
          <a:xfrm>
            <a:off x="2914361" y="331335"/>
            <a:ext cx="3596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Constructing Geometric Shapes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34" name="TextBox 433"/>
          <p:cNvSpPr txBox="1"/>
          <p:nvPr/>
        </p:nvSpPr>
        <p:spPr>
          <a:xfrm>
            <a:off x="521755" y="772270"/>
            <a:ext cx="8614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drawing 2-dimensional figures from given conditions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26783" y="1946202"/>
            <a:ext cx="202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 shape has 3 sides.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683" y="2399101"/>
            <a:ext cx="2164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Has one line of symmetry.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5177" y="3413314"/>
            <a:ext cx="2271637" cy="2271511"/>
            <a:chOff x="143798" y="4094982"/>
            <a:chExt cx="2271637" cy="2271511"/>
          </a:xfrm>
        </p:grpSpPr>
        <p:pic>
          <p:nvPicPr>
            <p:cNvPr id="5" name="Picture 4" descr="javascript - Easiest way to draw a rectangular grid in ...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798" y="4094982"/>
              <a:ext cx="1138763" cy="1138763"/>
            </a:xfrm>
            <a:prstGeom prst="rect">
              <a:avLst/>
            </a:prstGeom>
          </p:spPr>
        </p:pic>
        <p:pic>
          <p:nvPicPr>
            <p:cNvPr id="126" name="Picture 125" descr="javascript - Easiest way to draw a rectangular grid in ...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6672" y="4095126"/>
              <a:ext cx="1138763" cy="1138763"/>
            </a:xfrm>
            <a:prstGeom prst="rect">
              <a:avLst/>
            </a:prstGeom>
          </p:spPr>
        </p:pic>
        <p:pic>
          <p:nvPicPr>
            <p:cNvPr id="127" name="Picture 126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8"/>
            <a:stretch/>
          </p:blipFill>
          <p:spPr>
            <a:xfrm>
              <a:off x="143798" y="5233939"/>
              <a:ext cx="1138763" cy="1132411"/>
            </a:xfrm>
            <a:prstGeom prst="rect">
              <a:avLst/>
            </a:prstGeom>
          </p:spPr>
        </p:pic>
        <p:pic>
          <p:nvPicPr>
            <p:cNvPr id="128" name="Picture 127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5"/>
            <a:stretch/>
          </p:blipFill>
          <p:spPr>
            <a:xfrm>
              <a:off x="1276672" y="5230860"/>
              <a:ext cx="1138763" cy="1135633"/>
            </a:xfrm>
            <a:prstGeom prst="rect">
              <a:avLst/>
            </a:prstGeom>
          </p:spPr>
        </p:pic>
      </p:grpSp>
      <p:sp>
        <p:nvSpPr>
          <p:cNvPr id="117" name="TextBox 116"/>
          <p:cNvSpPr txBox="1"/>
          <p:nvPr/>
        </p:nvSpPr>
        <p:spPr>
          <a:xfrm>
            <a:off x="-131956" y="2834374"/>
            <a:ext cx="237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Line of symmetry is vertical.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85142" y="5847672"/>
            <a:ext cx="2435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Draw a triangle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423199" y="2367110"/>
            <a:ext cx="2272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Has one line of symmetry.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341602" y="2830631"/>
            <a:ext cx="2371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Side length of 5 units.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651609" y="3696269"/>
            <a:ext cx="1078448" cy="1404257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5355" t="5772" b="3849"/>
          <a:stretch/>
        </p:blipFill>
        <p:spPr>
          <a:xfrm>
            <a:off x="5099409" y="3370644"/>
            <a:ext cx="2463206" cy="239197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193940" y="3509556"/>
            <a:ext cx="0" cy="20574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9" name="Group 128"/>
          <p:cNvGrpSpPr/>
          <p:nvPr/>
        </p:nvGrpSpPr>
        <p:grpSpPr>
          <a:xfrm>
            <a:off x="2548388" y="3406191"/>
            <a:ext cx="2271637" cy="2271511"/>
            <a:chOff x="143798" y="4094982"/>
            <a:chExt cx="2271637" cy="2271511"/>
          </a:xfrm>
        </p:grpSpPr>
        <p:pic>
          <p:nvPicPr>
            <p:cNvPr id="130" name="Picture 129" descr="javascript - Easiest way to draw a rectangular grid in ...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798" y="4094982"/>
              <a:ext cx="1138763" cy="1138763"/>
            </a:xfrm>
            <a:prstGeom prst="rect">
              <a:avLst/>
            </a:prstGeom>
          </p:spPr>
        </p:pic>
        <p:pic>
          <p:nvPicPr>
            <p:cNvPr id="131" name="Picture 130" descr="javascript - Easiest way to draw a rectangular grid in ...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6672" y="4095126"/>
              <a:ext cx="1138763" cy="1138763"/>
            </a:xfrm>
            <a:prstGeom prst="rect">
              <a:avLst/>
            </a:prstGeom>
          </p:spPr>
        </p:pic>
        <p:pic>
          <p:nvPicPr>
            <p:cNvPr id="132" name="Picture 131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8"/>
            <a:stretch/>
          </p:blipFill>
          <p:spPr>
            <a:xfrm>
              <a:off x="143798" y="5233939"/>
              <a:ext cx="1138763" cy="1132411"/>
            </a:xfrm>
            <a:prstGeom prst="rect">
              <a:avLst/>
            </a:prstGeom>
          </p:spPr>
        </p:pic>
        <p:pic>
          <p:nvPicPr>
            <p:cNvPr id="133" name="Picture 132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5"/>
            <a:stretch/>
          </p:blipFill>
          <p:spPr>
            <a:xfrm>
              <a:off x="1276672" y="5230860"/>
              <a:ext cx="1138763" cy="1135633"/>
            </a:xfrm>
            <a:prstGeom prst="rect">
              <a:avLst/>
            </a:prstGeom>
          </p:spPr>
        </p:pic>
      </p:grpSp>
      <p:grpSp>
        <p:nvGrpSpPr>
          <p:cNvPr id="139" name="Group 138"/>
          <p:cNvGrpSpPr/>
          <p:nvPr/>
        </p:nvGrpSpPr>
        <p:grpSpPr>
          <a:xfrm>
            <a:off x="7568579" y="3465720"/>
            <a:ext cx="2271637" cy="2271511"/>
            <a:chOff x="143798" y="4094982"/>
            <a:chExt cx="2271637" cy="2271511"/>
          </a:xfrm>
        </p:grpSpPr>
        <p:pic>
          <p:nvPicPr>
            <p:cNvPr id="140" name="Picture 139" descr="javascript - Easiest way to draw a rectangular grid in ...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798" y="4094982"/>
              <a:ext cx="1138763" cy="1138763"/>
            </a:xfrm>
            <a:prstGeom prst="rect">
              <a:avLst/>
            </a:prstGeom>
          </p:spPr>
        </p:pic>
        <p:pic>
          <p:nvPicPr>
            <p:cNvPr id="141" name="Picture 140" descr="javascript - Easiest way to draw a rectangular grid in ...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6672" y="4095126"/>
              <a:ext cx="1138763" cy="1138763"/>
            </a:xfrm>
            <a:prstGeom prst="rect">
              <a:avLst/>
            </a:prstGeom>
          </p:spPr>
        </p:pic>
        <p:pic>
          <p:nvPicPr>
            <p:cNvPr id="142" name="Picture 141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8"/>
            <a:stretch/>
          </p:blipFill>
          <p:spPr>
            <a:xfrm>
              <a:off x="143798" y="5233939"/>
              <a:ext cx="1138763" cy="1132411"/>
            </a:xfrm>
            <a:prstGeom prst="rect">
              <a:avLst/>
            </a:prstGeom>
          </p:spPr>
        </p:pic>
        <p:pic>
          <p:nvPicPr>
            <p:cNvPr id="143" name="Picture 142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5"/>
            <a:stretch/>
          </p:blipFill>
          <p:spPr>
            <a:xfrm>
              <a:off x="1276672" y="5230860"/>
              <a:ext cx="1138763" cy="1135633"/>
            </a:xfrm>
            <a:prstGeom prst="rect">
              <a:avLst/>
            </a:prstGeom>
          </p:spPr>
        </p:pic>
      </p:grpSp>
      <p:sp>
        <p:nvSpPr>
          <p:cNvPr id="11" name="Trapezoid 10"/>
          <p:cNvSpPr/>
          <p:nvPr/>
        </p:nvSpPr>
        <p:spPr>
          <a:xfrm rot="5400000">
            <a:off x="5659728" y="4070758"/>
            <a:ext cx="1339702" cy="1108348"/>
          </a:xfrm>
          <a:prstGeom prst="trapezoid">
            <a:avLst>
              <a:gd name="adj" fmla="val 21514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Isosceles Triangle 143"/>
          <p:cNvSpPr/>
          <p:nvPr/>
        </p:nvSpPr>
        <p:spPr>
          <a:xfrm>
            <a:off x="2857915" y="4246868"/>
            <a:ext cx="1369309" cy="845227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4934487" y="1906903"/>
            <a:ext cx="2415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 figure is a quadrilateral.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4966732" y="2272475"/>
            <a:ext cx="2415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Symmetric about the x-axis.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841325" y="2648109"/>
            <a:ext cx="2532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Only one pair of parallel sides.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4844126" y="3047556"/>
            <a:ext cx="2532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Side lengths are 4 and 6 units.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65" name="Straight Connector 164"/>
          <p:cNvCxnSpPr/>
          <p:nvPr/>
        </p:nvCxnSpPr>
        <p:spPr>
          <a:xfrm>
            <a:off x="3555885" y="3611957"/>
            <a:ext cx="0" cy="20574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7466948" y="1968922"/>
            <a:ext cx="2415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 figure is a quadrilateral.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356439" y="2351532"/>
            <a:ext cx="2415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No lines of symmetry.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365923" y="2740777"/>
            <a:ext cx="2415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Two pairs of parallel sides.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Parallelogram 11"/>
          <p:cNvSpPr/>
          <p:nvPr/>
        </p:nvSpPr>
        <p:spPr>
          <a:xfrm>
            <a:off x="7850877" y="4313885"/>
            <a:ext cx="1437172" cy="839276"/>
          </a:xfrm>
          <a:prstGeom prst="parallelogram">
            <a:avLst>
              <a:gd name="adj" fmla="val 36402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20"/>
          <p:cNvSpPr>
            <a:spLocks noChangeArrowheads="1"/>
          </p:cNvSpPr>
          <p:nvPr/>
        </p:nvSpPr>
        <p:spPr bwMode="auto">
          <a:xfrm>
            <a:off x="2132399" y="1979530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9" name="Oval 20"/>
          <p:cNvSpPr>
            <a:spLocks noChangeArrowheads="1"/>
          </p:cNvSpPr>
          <p:nvPr/>
        </p:nvSpPr>
        <p:spPr bwMode="auto">
          <a:xfrm>
            <a:off x="2139152" y="2879993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6" name="Line 19"/>
          <p:cNvSpPr>
            <a:spLocks noChangeShapeType="1"/>
          </p:cNvSpPr>
          <p:nvPr/>
        </p:nvSpPr>
        <p:spPr bwMode="auto">
          <a:xfrm>
            <a:off x="248901" y="6147735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8" name="Line 19"/>
          <p:cNvSpPr>
            <a:spLocks noChangeShapeType="1"/>
          </p:cNvSpPr>
          <p:nvPr/>
        </p:nvSpPr>
        <p:spPr bwMode="auto">
          <a:xfrm>
            <a:off x="241706" y="6885355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00" name="Line 19"/>
          <p:cNvSpPr>
            <a:spLocks noChangeShapeType="1"/>
          </p:cNvSpPr>
          <p:nvPr/>
        </p:nvSpPr>
        <p:spPr bwMode="auto">
          <a:xfrm>
            <a:off x="249306" y="7522584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dirty="0"/>
          </a:p>
        </p:txBody>
      </p:sp>
      <p:sp>
        <p:nvSpPr>
          <p:cNvPr id="306" name="Oval 20"/>
          <p:cNvSpPr>
            <a:spLocks noChangeArrowheads="1"/>
          </p:cNvSpPr>
          <p:nvPr/>
        </p:nvSpPr>
        <p:spPr bwMode="auto">
          <a:xfrm>
            <a:off x="42339" y="593724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" name="Oval 20"/>
          <p:cNvSpPr>
            <a:spLocks noChangeArrowheads="1"/>
          </p:cNvSpPr>
          <p:nvPr/>
        </p:nvSpPr>
        <p:spPr bwMode="auto">
          <a:xfrm>
            <a:off x="39140" y="669348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" name="Oval 20"/>
          <p:cNvSpPr>
            <a:spLocks noChangeArrowheads="1"/>
          </p:cNvSpPr>
          <p:nvPr/>
        </p:nvSpPr>
        <p:spPr bwMode="auto">
          <a:xfrm>
            <a:off x="39651" y="732698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  <p:sp>
        <p:nvSpPr>
          <p:cNvPr id="309" name="TextBox 308"/>
          <p:cNvSpPr txBox="1"/>
          <p:nvPr/>
        </p:nvSpPr>
        <p:spPr>
          <a:xfrm>
            <a:off x="241706" y="6403244"/>
            <a:ext cx="2142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Same length on each side of line of symmetry.</a:t>
            </a:r>
          </a:p>
        </p:txBody>
      </p:sp>
      <p:sp>
        <p:nvSpPr>
          <p:cNvPr id="310" name="TextBox 309"/>
          <p:cNvSpPr txBox="1"/>
          <p:nvPr/>
        </p:nvSpPr>
        <p:spPr>
          <a:xfrm>
            <a:off x="231656" y="7254218"/>
            <a:ext cx="2435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Vertical mean up and down.</a:t>
            </a:r>
          </a:p>
        </p:txBody>
      </p:sp>
      <p:sp>
        <p:nvSpPr>
          <p:cNvPr id="320" name="TextBox 319"/>
          <p:cNvSpPr txBox="1"/>
          <p:nvPr/>
        </p:nvSpPr>
        <p:spPr>
          <a:xfrm>
            <a:off x="2427755" y="1928557"/>
            <a:ext cx="2272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Unique triangle.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5295636" y="5815411"/>
            <a:ext cx="2435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Draw a 4-sided shape.</a:t>
            </a:r>
          </a:p>
        </p:txBody>
      </p:sp>
      <p:sp>
        <p:nvSpPr>
          <p:cNvPr id="330" name="Line 19"/>
          <p:cNvSpPr>
            <a:spLocks noChangeShapeType="1"/>
          </p:cNvSpPr>
          <p:nvPr/>
        </p:nvSpPr>
        <p:spPr bwMode="auto">
          <a:xfrm>
            <a:off x="5296667" y="6105564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338" name="Straight Connector 337"/>
          <p:cNvCxnSpPr/>
          <p:nvPr/>
        </p:nvCxnSpPr>
        <p:spPr>
          <a:xfrm flipH="1" flipV="1">
            <a:off x="5099409" y="4619794"/>
            <a:ext cx="224431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1" name="Line 19"/>
          <p:cNvSpPr>
            <a:spLocks noChangeShapeType="1"/>
          </p:cNvSpPr>
          <p:nvPr/>
        </p:nvSpPr>
        <p:spPr bwMode="auto">
          <a:xfrm>
            <a:off x="5287142" y="6671942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32" name="Line 19"/>
          <p:cNvSpPr>
            <a:spLocks noChangeShapeType="1"/>
          </p:cNvSpPr>
          <p:nvPr/>
        </p:nvSpPr>
        <p:spPr bwMode="auto">
          <a:xfrm>
            <a:off x="5298752" y="7289125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dirty="0"/>
          </a:p>
        </p:txBody>
      </p:sp>
      <p:sp>
        <p:nvSpPr>
          <p:cNvPr id="333" name="Oval 20"/>
          <p:cNvSpPr>
            <a:spLocks noChangeArrowheads="1"/>
          </p:cNvSpPr>
          <p:nvPr/>
        </p:nvSpPr>
        <p:spPr bwMode="auto">
          <a:xfrm>
            <a:off x="5092190" y="5895182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4" name="Oval 20"/>
          <p:cNvSpPr>
            <a:spLocks noChangeArrowheads="1"/>
          </p:cNvSpPr>
          <p:nvPr/>
        </p:nvSpPr>
        <p:spPr bwMode="auto">
          <a:xfrm>
            <a:off x="5084576" y="6480074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5" name="Oval 20"/>
          <p:cNvSpPr>
            <a:spLocks noChangeArrowheads="1"/>
          </p:cNvSpPr>
          <p:nvPr/>
        </p:nvSpPr>
        <p:spPr bwMode="auto">
          <a:xfrm>
            <a:off x="5082867" y="7046399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  <p:sp>
        <p:nvSpPr>
          <p:cNvPr id="336" name="TextBox 335"/>
          <p:cNvSpPr txBox="1"/>
          <p:nvPr/>
        </p:nvSpPr>
        <p:spPr>
          <a:xfrm>
            <a:off x="5287142" y="6189831"/>
            <a:ext cx="2351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Same length on each side of line of symmetry (x-axis).</a:t>
            </a:r>
          </a:p>
        </p:txBody>
      </p:sp>
      <p:sp>
        <p:nvSpPr>
          <p:cNvPr id="337" name="TextBox 336"/>
          <p:cNvSpPr txBox="1"/>
          <p:nvPr/>
        </p:nvSpPr>
        <p:spPr>
          <a:xfrm>
            <a:off x="5334993" y="7371288"/>
            <a:ext cx="2435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Sides 6 and 4 units.</a:t>
            </a:r>
          </a:p>
        </p:txBody>
      </p:sp>
      <p:sp>
        <p:nvSpPr>
          <p:cNvPr id="339" name="Line 19"/>
          <p:cNvSpPr>
            <a:spLocks noChangeShapeType="1"/>
          </p:cNvSpPr>
          <p:nvPr/>
        </p:nvSpPr>
        <p:spPr bwMode="auto">
          <a:xfrm>
            <a:off x="5298752" y="7656040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dirty="0"/>
          </a:p>
        </p:txBody>
      </p:sp>
      <p:sp>
        <p:nvSpPr>
          <p:cNvPr id="340" name="Oval 20"/>
          <p:cNvSpPr>
            <a:spLocks noChangeArrowheads="1"/>
          </p:cNvSpPr>
          <p:nvPr/>
        </p:nvSpPr>
        <p:spPr bwMode="auto">
          <a:xfrm>
            <a:off x="5089097" y="7460443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  <p:sp>
        <p:nvSpPr>
          <p:cNvPr id="341" name="TextBox 340"/>
          <p:cNvSpPr txBox="1"/>
          <p:nvPr/>
        </p:nvSpPr>
        <p:spPr>
          <a:xfrm>
            <a:off x="5287142" y="6778988"/>
            <a:ext cx="2435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Only trapezoids have one pair of paralle</a:t>
            </a:r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l sides.</a:t>
            </a:r>
            <a:endParaRPr lang="en-US" sz="1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2" name="Oval 89"/>
          <p:cNvSpPr>
            <a:spLocks noChangeArrowheads="1"/>
          </p:cNvSpPr>
          <p:nvPr/>
        </p:nvSpPr>
        <p:spPr bwMode="auto">
          <a:xfrm>
            <a:off x="7255704" y="2324351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3" name="TextBox 342"/>
          <p:cNvSpPr txBox="1"/>
          <p:nvPr/>
        </p:nvSpPr>
        <p:spPr>
          <a:xfrm>
            <a:off x="4093982" y="1528569"/>
            <a:ext cx="2717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Conditions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4" name="TextBox 343"/>
          <p:cNvSpPr txBox="1"/>
          <p:nvPr/>
        </p:nvSpPr>
        <p:spPr>
          <a:xfrm>
            <a:off x="6604162" y="1525147"/>
            <a:ext cx="2717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Conditions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1527345" y="1537238"/>
            <a:ext cx="2717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Conditions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6" name="TextBox 345"/>
          <p:cNvSpPr txBox="1"/>
          <p:nvPr/>
        </p:nvSpPr>
        <p:spPr>
          <a:xfrm>
            <a:off x="-1053648" y="1542439"/>
            <a:ext cx="2717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Conditions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7" name="TextBox 346"/>
          <p:cNvSpPr txBox="1"/>
          <p:nvPr/>
        </p:nvSpPr>
        <p:spPr>
          <a:xfrm>
            <a:off x="2752251" y="5847672"/>
            <a:ext cx="2435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Draw a triangle</a:t>
            </a:r>
          </a:p>
        </p:txBody>
      </p:sp>
      <p:sp>
        <p:nvSpPr>
          <p:cNvPr id="348" name="Line 19"/>
          <p:cNvSpPr>
            <a:spLocks noChangeShapeType="1"/>
          </p:cNvSpPr>
          <p:nvPr/>
        </p:nvSpPr>
        <p:spPr bwMode="auto">
          <a:xfrm>
            <a:off x="2716010" y="6147735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49" name="Line 19"/>
          <p:cNvSpPr>
            <a:spLocks noChangeShapeType="1"/>
          </p:cNvSpPr>
          <p:nvPr/>
        </p:nvSpPr>
        <p:spPr bwMode="auto">
          <a:xfrm>
            <a:off x="2708815" y="6885355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50" name="Line 19"/>
          <p:cNvSpPr>
            <a:spLocks noChangeShapeType="1"/>
          </p:cNvSpPr>
          <p:nvPr/>
        </p:nvSpPr>
        <p:spPr bwMode="auto">
          <a:xfrm>
            <a:off x="2716415" y="7522584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dirty="0"/>
          </a:p>
        </p:txBody>
      </p:sp>
      <p:sp>
        <p:nvSpPr>
          <p:cNvPr id="351" name="Oval 20"/>
          <p:cNvSpPr>
            <a:spLocks noChangeArrowheads="1"/>
          </p:cNvSpPr>
          <p:nvPr/>
        </p:nvSpPr>
        <p:spPr bwMode="auto">
          <a:xfrm>
            <a:off x="2509448" y="593724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2" name="Oval 20"/>
          <p:cNvSpPr>
            <a:spLocks noChangeArrowheads="1"/>
          </p:cNvSpPr>
          <p:nvPr/>
        </p:nvSpPr>
        <p:spPr bwMode="auto">
          <a:xfrm>
            <a:off x="2506249" y="669348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3" name="Oval 20"/>
          <p:cNvSpPr>
            <a:spLocks noChangeArrowheads="1"/>
          </p:cNvSpPr>
          <p:nvPr/>
        </p:nvSpPr>
        <p:spPr bwMode="auto">
          <a:xfrm>
            <a:off x="2506760" y="732698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  <p:sp>
        <p:nvSpPr>
          <p:cNvPr id="354" name="TextBox 353"/>
          <p:cNvSpPr txBox="1"/>
          <p:nvPr/>
        </p:nvSpPr>
        <p:spPr>
          <a:xfrm>
            <a:off x="2708815" y="6403244"/>
            <a:ext cx="2142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Same length on each side of line of symmetry.</a:t>
            </a:r>
          </a:p>
        </p:txBody>
      </p:sp>
      <p:sp>
        <p:nvSpPr>
          <p:cNvPr id="355" name="TextBox 354"/>
          <p:cNvSpPr txBox="1"/>
          <p:nvPr/>
        </p:nvSpPr>
        <p:spPr>
          <a:xfrm>
            <a:off x="2698765" y="7254218"/>
            <a:ext cx="2435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Base of triangle is 5 units.</a:t>
            </a:r>
          </a:p>
        </p:txBody>
      </p:sp>
      <p:sp>
        <p:nvSpPr>
          <p:cNvPr id="356" name="TextBox 355"/>
          <p:cNvSpPr txBox="1"/>
          <p:nvPr/>
        </p:nvSpPr>
        <p:spPr>
          <a:xfrm>
            <a:off x="7809037" y="5815411"/>
            <a:ext cx="2435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Draw a 4-sided shape.</a:t>
            </a:r>
          </a:p>
        </p:txBody>
      </p:sp>
      <p:sp>
        <p:nvSpPr>
          <p:cNvPr id="357" name="Line 19"/>
          <p:cNvSpPr>
            <a:spLocks noChangeShapeType="1"/>
          </p:cNvSpPr>
          <p:nvPr/>
        </p:nvSpPr>
        <p:spPr bwMode="auto">
          <a:xfrm>
            <a:off x="7810068" y="6105564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58" name="Line 19"/>
          <p:cNvSpPr>
            <a:spLocks noChangeShapeType="1"/>
          </p:cNvSpPr>
          <p:nvPr/>
        </p:nvSpPr>
        <p:spPr bwMode="auto">
          <a:xfrm>
            <a:off x="7828485" y="6852968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59" name="Line 19"/>
          <p:cNvSpPr>
            <a:spLocks noChangeShapeType="1"/>
          </p:cNvSpPr>
          <p:nvPr/>
        </p:nvSpPr>
        <p:spPr bwMode="auto">
          <a:xfrm>
            <a:off x="7840095" y="7575514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dirty="0"/>
          </a:p>
        </p:txBody>
      </p:sp>
      <p:sp>
        <p:nvSpPr>
          <p:cNvPr id="360" name="Oval 20"/>
          <p:cNvSpPr>
            <a:spLocks noChangeArrowheads="1"/>
          </p:cNvSpPr>
          <p:nvPr/>
        </p:nvSpPr>
        <p:spPr bwMode="auto">
          <a:xfrm>
            <a:off x="7605591" y="5895182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1" name="Oval 20"/>
          <p:cNvSpPr>
            <a:spLocks noChangeArrowheads="1"/>
          </p:cNvSpPr>
          <p:nvPr/>
        </p:nvSpPr>
        <p:spPr bwMode="auto">
          <a:xfrm>
            <a:off x="7597344" y="6661100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2" name="Oval 20"/>
          <p:cNvSpPr>
            <a:spLocks noChangeArrowheads="1"/>
          </p:cNvSpPr>
          <p:nvPr/>
        </p:nvSpPr>
        <p:spPr bwMode="auto">
          <a:xfrm>
            <a:off x="7624210" y="7332788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  <p:sp>
        <p:nvSpPr>
          <p:cNvPr id="363" name="TextBox 362"/>
          <p:cNvSpPr txBox="1"/>
          <p:nvPr/>
        </p:nvSpPr>
        <p:spPr>
          <a:xfrm>
            <a:off x="7828485" y="6370857"/>
            <a:ext cx="2351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If you fold the shape in any direction, it won’t match.</a:t>
            </a:r>
          </a:p>
        </p:txBody>
      </p:sp>
      <p:sp>
        <p:nvSpPr>
          <p:cNvPr id="367" name="TextBox 366"/>
          <p:cNvSpPr txBox="1"/>
          <p:nvPr/>
        </p:nvSpPr>
        <p:spPr>
          <a:xfrm>
            <a:off x="7828485" y="7065377"/>
            <a:ext cx="2285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Parallelograms have two pair of paralle</a:t>
            </a:r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l sides.</a:t>
            </a:r>
            <a:endParaRPr lang="en-US" sz="1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54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roup 2"/>
          <p:cNvGrpSpPr>
            <a:grpSpLocks/>
          </p:cNvGrpSpPr>
          <p:nvPr/>
        </p:nvGrpSpPr>
        <p:grpSpPr bwMode="auto">
          <a:xfrm>
            <a:off x="42204" y="36002"/>
            <a:ext cx="9971424" cy="3284670"/>
            <a:chOff x="386" y="280"/>
            <a:chExt cx="4928" cy="1694"/>
          </a:xfrm>
        </p:grpSpPr>
        <p:sp>
          <p:nvSpPr>
            <p:cNvPr id="148" name="AutoShape 3"/>
            <p:cNvSpPr>
              <a:spLocks noChangeArrowheads="1"/>
            </p:cNvSpPr>
            <p:nvPr/>
          </p:nvSpPr>
          <p:spPr bwMode="auto">
            <a:xfrm>
              <a:off x="438" y="479"/>
              <a:ext cx="4806" cy="393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150" name="AutoShape 5"/>
            <p:cNvSpPr>
              <a:spLocks noChangeArrowheads="1"/>
            </p:cNvSpPr>
            <p:nvPr/>
          </p:nvSpPr>
          <p:spPr bwMode="auto">
            <a:xfrm>
              <a:off x="1805" y="339"/>
              <a:ext cx="1767" cy="3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00">
                <a:latin typeface="Comic Sans MS" panose="030F0702030302020204" pitchFamily="66" charset="0"/>
              </a:endParaRPr>
            </a:p>
          </p:txBody>
        </p:sp>
        <p:sp>
          <p:nvSpPr>
            <p:cNvPr id="151" name="Rectangle 6"/>
            <p:cNvSpPr>
              <a:spLocks noChangeArrowheads="1"/>
            </p:cNvSpPr>
            <p:nvPr/>
          </p:nvSpPr>
          <p:spPr bwMode="auto">
            <a:xfrm>
              <a:off x="499" y="280"/>
              <a:ext cx="1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/>
                <a:t>The FRAME Routine</a:t>
              </a:r>
            </a:p>
          </p:txBody>
        </p:sp>
        <p:sp>
          <p:nvSpPr>
            <p:cNvPr id="152" name="Rectangle 7"/>
            <p:cNvSpPr>
              <a:spLocks noChangeArrowheads="1"/>
            </p:cNvSpPr>
            <p:nvPr/>
          </p:nvSpPr>
          <p:spPr bwMode="auto">
            <a:xfrm>
              <a:off x="2543" y="367"/>
              <a:ext cx="381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/>
                <a:t>Key Topic</a:t>
              </a:r>
            </a:p>
          </p:txBody>
        </p:sp>
        <p:sp>
          <p:nvSpPr>
            <p:cNvPr id="153" name="Rectangle 8"/>
            <p:cNvSpPr>
              <a:spLocks noChangeArrowheads="1"/>
            </p:cNvSpPr>
            <p:nvPr/>
          </p:nvSpPr>
          <p:spPr bwMode="auto">
            <a:xfrm>
              <a:off x="3629" y="388"/>
              <a:ext cx="38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/>
                <a:t>is about…</a:t>
              </a:r>
            </a:p>
          </p:txBody>
        </p:sp>
        <p:grpSp>
          <p:nvGrpSpPr>
            <p:cNvPr id="155" name="Group 10"/>
            <p:cNvGrpSpPr>
              <a:grpSpLocks/>
            </p:cNvGrpSpPr>
            <p:nvPr/>
          </p:nvGrpSpPr>
          <p:grpSpPr bwMode="auto">
            <a:xfrm>
              <a:off x="386" y="914"/>
              <a:ext cx="1161" cy="957"/>
              <a:chOff x="386" y="914"/>
              <a:chExt cx="1161" cy="957"/>
            </a:xfrm>
          </p:grpSpPr>
          <p:grpSp>
            <p:nvGrpSpPr>
              <p:cNvPr id="255" name="Group 11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05"/>
                <a:chOff x="436" y="914"/>
                <a:chExt cx="1161" cy="305"/>
              </a:xfrm>
            </p:grpSpPr>
            <p:sp>
              <p:nvSpPr>
                <p:cNvPr id="284" name="AutoShape 12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05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0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85" name="AutoShape 13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86" name="Rectangle 14"/>
                <p:cNvSpPr>
                  <a:spLocks noChangeArrowheads="1"/>
                </p:cNvSpPr>
                <p:nvPr/>
              </p:nvSpPr>
              <p:spPr bwMode="auto">
                <a:xfrm>
                  <a:off x="673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1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257" name="Group 18"/>
              <p:cNvGrpSpPr>
                <a:grpSpLocks/>
              </p:cNvGrpSpPr>
              <p:nvPr/>
            </p:nvGrpSpPr>
            <p:grpSpPr bwMode="auto">
              <a:xfrm>
                <a:off x="421" y="1520"/>
                <a:ext cx="1123" cy="128"/>
                <a:chOff x="416" y="1460"/>
                <a:chExt cx="1123" cy="128"/>
              </a:xfrm>
            </p:grpSpPr>
            <p:sp>
              <p:nvSpPr>
                <p:cNvPr id="280" name="Line 19"/>
                <p:cNvSpPr>
                  <a:spLocks noChangeShapeType="1"/>
                </p:cNvSpPr>
                <p:nvPr/>
              </p:nvSpPr>
              <p:spPr bwMode="auto">
                <a:xfrm>
                  <a:off x="416" y="1583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1" name="Oval 20"/>
                <p:cNvSpPr>
                  <a:spLocks noChangeArrowheads="1"/>
                </p:cNvSpPr>
                <p:nvPr/>
              </p:nvSpPr>
              <p:spPr bwMode="auto">
                <a:xfrm>
                  <a:off x="1411" y="146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278" name="Line 22"/>
              <p:cNvSpPr>
                <a:spLocks noChangeShapeType="1"/>
              </p:cNvSpPr>
              <p:nvPr/>
            </p:nvSpPr>
            <p:spPr bwMode="auto">
              <a:xfrm>
                <a:off x="436" y="1409"/>
                <a:ext cx="10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en-US"/>
              </a:p>
            </p:txBody>
          </p:sp>
          <p:sp>
            <p:nvSpPr>
              <p:cNvPr id="276" name="Line 25"/>
              <p:cNvSpPr>
                <a:spLocks noChangeShapeType="1"/>
              </p:cNvSpPr>
              <p:nvPr/>
            </p:nvSpPr>
            <p:spPr bwMode="auto">
              <a:xfrm>
                <a:off x="421" y="1871"/>
                <a:ext cx="10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en-US"/>
              </a:p>
            </p:txBody>
          </p:sp>
        </p:grpSp>
        <p:grpSp>
          <p:nvGrpSpPr>
            <p:cNvPr id="156" name="Group 43"/>
            <p:cNvGrpSpPr>
              <a:grpSpLocks/>
            </p:cNvGrpSpPr>
            <p:nvPr/>
          </p:nvGrpSpPr>
          <p:grpSpPr bwMode="auto">
            <a:xfrm>
              <a:off x="1620" y="914"/>
              <a:ext cx="1170" cy="960"/>
              <a:chOff x="386" y="914"/>
              <a:chExt cx="1170" cy="960"/>
            </a:xfrm>
          </p:grpSpPr>
          <p:grpSp>
            <p:nvGrpSpPr>
              <p:cNvPr id="223" name="Group 44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08"/>
                <a:chOff x="436" y="914"/>
                <a:chExt cx="1161" cy="308"/>
              </a:xfrm>
            </p:grpSpPr>
            <p:sp>
              <p:nvSpPr>
                <p:cNvPr id="252" name="AutoShape 45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08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2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53" name="AutoShape 46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54" name="Rectangle 47"/>
                <p:cNvSpPr>
                  <a:spLocks noChangeArrowheads="1"/>
                </p:cNvSpPr>
                <p:nvPr/>
              </p:nvSpPr>
              <p:spPr bwMode="auto">
                <a:xfrm>
                  <a:off x="673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2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225" name="Group 51"/>
              <p:cNvGrpSpPr>
                <a:grpSpLocks/>
              </p:cNvGrpSpPr>
              <p:nvPr/>
            </p:nvGrpSpPr>
            <p:grpSpPr bwMode="auto">
              <a:xfrm>
                <a:off x="439" y="1273"/>
                <a:ext cx="1117" cy="134"/>
                <a:chOff x="434" y="1213"/>
                <a:chExt cx="1117" cy="134"/>
              </a:xfrm>
            </p:grpSpPr>
            <p:sp>
              <p:nvSpPr>
                <p:cNvPr id="248" name="Line 52"/>
                <p:cNvSpPr>
                  <a:spLocks noChangeShapeType="1"/>
                </p:cNvSpPr>
                <p:nvPr/>
              </p:nvSpPr>
              <p:spPr bwMode="auto">
                <a:xfrm>
                  <a:off x="434" y="134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49" name="Oval 53"/>
                <p:cNvSpPr>
                  <a:spLocks noChangeArrowheads="1"/>
                </p:cNvSpPr>
                <p:nvPr/>
              </p:nvSpPr>
              <p:spPr bwMode="auto">
                <a:xfrm>
                  <a:off x="1423" y="1213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6" name="Group 54"/>
              <p:cNvGrpSpPr>
                <a:grpSpLocks/>
              </p:cNvGrpSpPr>
              <p:nvPr/>
            </p:nvGrpSpPr>
            <p:grpSpPr bwMode="auto">
              <a:xfrm>
                <a:off x="421" y="1625"/>
                <a:ext cx="1132" cy="249"/>
                <a:chOff x="416" y="1156"/>
                <a:chExt cx="1132" cy="249"/>
              </a:xfrm>
            </p:grpSpPr>
            <p:sp>
              <p:nvSpPr>
                <p:cNvPr id="246" name="Line 55"/>
                <p:cNvSpPr>
                  <a:spLocks noChangeShapeType="1"/>
                </p:cNvSpPr>
                <p:nvPr/>
              </p:nvSpPr>
              <p:spPr bwMode="auto">
                <a:xfrm>
                  <a:off x="416" y="1156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47" name="Oval 56"/>
                <p:cNvSpPr>
                  <a:spLocks noChangeArrowheads="1"/>
                </p:cNvSpPr>
                <p:nvPr/>
              </p:nvSpPr>
              <p:spPr bwMode="auto">
                <a:xfrm>
                  <a:off x="1420" y="1277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7" name="Group 57"/>
              <p:cNvGrpSpPr>
                <a:grpSpLocks/>
              </p:cNvGrpSpPr>
              <p:nvPr/>
            </p:nvGrpSpPr>
            <p:grpSpPr bwMode="auto">
              <a:xfrm>
                <a:off x="421" y="1491"/>
                <a:ext cx="1132" cy="380"/>
                <a:chOff x="416" y="1227"/>
                <a:chExt cx="1132" cy="380"/>
              </a:xfrm>
            </p:grpSpPr>
            <p:sp>
              <p:nvSpPr>
                <p:cNvPr id="244" name="Line 58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45" name="Oval 59"/>
                <p:cNvSpPr>
                  <a:spLocks noChangeArrowheads="1"/>
                </p:cNvSpPr>
                <p:nvPr/>
              </p:nvSpPr>
              <p:spPr bwMode="auto">
                <a:xfrm>
                  <a:off x="1420" y="1227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57" name="Group 76"/>
            <p:cNvGrpSpPr>
              <a:grpSpLocks/>
            </p:cNvGrpSpPr>
            <p:nvPr/>
          </p:nvGrpSpPr>
          <p:grpSpPr bwMode="auto">
            <a:xfrm>
              <a:off x="2854" y="914"/>
              <a:ext cx="1231" cy="1060"/>
              <a:chOff x="386" y="914"/>
              <a:chExt cx="1231" cy="1060"/>
            </a:xfrm>
          </p:grpSpPr>
          <p:grpSp>
            <p:nvGrpSpPr>
              <p:cNvPr id="191" name="Group 77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08"/>
                <a:chOff x="436" y="914"/>
                <a:chExt cx="1161" cy="308"/>
              </a:xfrm>
            </p:grpSpPr>
            <p:sp>
              <p:nvSpPr>
                <p:cNvPr id="220" name="AutoShape 78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08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6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21" name="AutoShape 79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2" name="Rectangle 80"/>
                <p:cNvSpPr>
                  <a:spLocks noChangeArrowheads="1"/>
                </p:cNvSpPr>
                <p:nvPr/>
              </p:nvSpPr>
              <p:spPr bwMode="auto">
                <a:xfrm>
                  <a:off x="675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3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192" name="Group 81"/>
              <p:cNvGrpSpPr>
                <a:grpSpLocks/>
              </p:cNvGrpSpPr>
              <p:nvPr/>
            </p:nvGrpSpPr>
            <p:grpSpPr bwMode="auto">
              <a:xfrm>
                <a:off x="456" y="1269"/>
                <a:ext cx="1158" cy="128"/>
                <a:chOff x="451" y="1413"/>
                <a:chExt cx="1158" cy="128"/>
              </a:xfrm>
            </p:grpSpPr>
            <p:sp>
              <p:nvSpPr>
                <p:cNvPr id="218" name="Line 82"/>
                <p:cNvSpPr>
                  <a:spLocks noChangeShapeType="1"/>
                </p:cNvSpPr>
                <p:nvPr/>
              </p:nvSpPr>
              <p:spPr bwMode="auto">
                <a:xfrm>
                  <a:off x="451" y="153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9" name="Oval 83"/>
                <p:cNvSpPr>
                  <a:spLocks noChangeArrowheads="1"/>
                </p:cNvSpPr>
                <p:nvPr/>
              </p:nvSpPr>
              <p:spPr bwMode="auto">
                <a:xfrm>
                  <a:off x="1481" y="1413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93" name="Group 84"/>
              <p:cNvGrpSpPr>
                <a:grpSpLocks/>
              </p:cNvGrpSpPr>
              <p:nvPr/>
            </p:nvGrpSpPr>
            <p:grpSpPr bwMode="auto">
              <a:xfrm>
                <a:off x="466" y="1587"/>
                <a:ext cx="1151" cy="184"/>
                <a:chOff x="461" y="1527"/>
                <a:chExt cx="1151" cy="184"/>
              </a:xfrm>
            </p:grpSpPr>
            <p:sp>
              <p:nvSpPr>
                <p:cNvPr id="216" name="Line 85"/>
                <p:cNvSpPr>
                  <a:spLocks noChangeShapeType="1"/>
                </p:cNvSpPr>
                <p:nvPr/>
              </p:nvSpPr>
              <p:spPr bwMode="auto">
                <a:xfrm>
                  <a:off x="461" y="152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7" name="Oval 86"/>
                <p:cNvSpPr>
                  <a:spLocks noChangeArrowheads="1"/>
                </p:cNvSpPr>
                <p:nvPr/>
              </p:nvSpPr>
              <p:spPr bwMode="auto">
                <a:xfrm>
                  <a:off x="1484" y="1583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214" name="Line 88"/>
              <p:cNvSpPr>
                <a:spLocks noChangeShapeType="1"/>
              </p:cNvSpPr>
              <p:nvPr/>
            </p:nvSpPr>
            <p:spPr bwMode="auto">
              <a:xfrm>
                <a:off x="483" y="1974"/>
                <a:ext cx="10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en-US"/>
              </a:p>
            </p:txBody>
          </p:sp>
          <p:grpSp>
            <p:nvGrpSpPr>
              <p:cNvPr id="195" name="Group 90"/>
              <p:cNvGrpSpPr>
                <a:grpSpLocks/>
              </p:cNvGrpSpPr>
              <p:nvPr/>
            </p:nvGrpSpPr>
            <p:grpSpPr bwMode="auto">
              <a:xfrm>
                <a:off x="471" y="1772"/>
                <a:ext cx="1138" cy="187"/>
                <a:chOff x="466" y="1508"/>
                <a:chExt cx="1138" cy="187"/>
              </a:xfrm>
            </p:grpSpPr>
            <p:sp>
              <p:nvSpPr>
                <p:cNvPr id="212" name="Line 91"/>
                <p:cNvSpPr>
                  <a:spLocks noChangeShapeType="1"/>
                </p:cNvSpPr>
                <p:nvPr/>
              </p:nvSpPr>
              <p:spPr bwMode="auto">
                <a:xfrm>
                  <a:off x="466" y="1508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3" name="Oval 92"/>
                <p:cNvSpPr>
                  <a:spLocks noChangeArrowheads="1"/>
                </p:cNvSpPr>
                <p:nvPr/>
              </p:nvSpPr>
              <p:spPr bwMode="auto">
                <a:xfrm>
                  <a:off x="1476" y="1567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58" name="Group 109"/>
            <p:cNvGrpSpPr>
              <a:grpSpLocks/>
            </p:cNvGrpSpPr>
            <p:nvPr/>
          </p:nvGrpSpPr>
          <p:grpSpPr bwMode="auto">
            <a:xfrm>
              <a:off x="4089" y="914"/>
              <a:ext cx="1225" cy="872"/>
              <a:chOff x="386" y="914"/>
              <a:chExt cx="1225" cy="872"/>
            </a:xfrm>
          </p:grpSpPr>
          <p:grpSp>
            <p:nvGrpSpPr>
              <p:cNvPr id="159" name="Group 110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05"/>
                <a:chOff x="436" y="914"/>
                <a:chExt cx="1161" cy="305"/>
              </a:xfrm>
            </p:grpSpPr>
            <p:sp>
              <p:nvSpPr>
                <p:cNvPr id="188" name="AutoShape 111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05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2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89" name="AutoShape 112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90" name="Rectangle 113"/>
                <p:cNvSpPr>
                  <a:spLocks noChangeArrowheads="1"/>
                </p:cNvSpPr>
                <p:nvPr/>
              </p:nvSpPr>
              <p:spPr bwMode="auto">
                <a:xfrm>
                  <a:off x="670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4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160" name="Group 114"/>
              <p:cNvGrpSpPr>
                <a:grpSpLocks/>
              </p:cNvGrpSpPr>
              <p:nvPr/>
            </p:nvGrpSpPr>
            <p:grpSpPr bwMode="auto">
              <a:xfrm>
                <a:off x="456" y="1260"/>
                <a:ext cx="1155" cy="128"/>
                <a:chOff x="451" y="1404"/>
                <a:chExt cx="1155" cy="128"/>
              </a:xfrm>
            </p:grpSpPr>
            <p:sp>
              <p:nvSpPr>
                <p:cNvPr id="186" name="Line 115"/>
                <p:cNvSpPr>
                  <a:spLocks noChangeShapeType="1"/>
                </p:cNvSpPr>
                <p:nvPr/>
              </p:nvSpPr>
              <p:spPr bwMode="auto">
                <a:xfrm>
                  <a:off x="451" y="1532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7" name="Oval 116"/>
                <p:cNvSpPr>
                  <a:spLocks noChangeArrowheads="1"/>
                </p:cNvSpPr>
                <p:nvPr/>
              </p:nvSpPr>
              <p:spPr bwMode="auto">
                <a:xfrm>
                  <a:off x="1478" y="1404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61" name="Group 117"/>
              <p:cNvGrpSpPr>
                <a:grpSpLocks/>
              </p:cNvGrpSpPr>
              <p:nvPr/>
            </p:nvGrpSpPr>
            <p:grpSpPr bwMode="auto">
              <a:xfrm>
                <a:off x="451" y="1461"/>
                <a:ext cx="1159" cy="128"/>
                <a:chOff x="446" y="1401"/>
                <a:chExt cx="1159" cy="128"/>
              </a:xfrm>
            </p:grpSpPr>
            <p:sp>
              <p:nvSpPr>
                <p:cNvPr id="184" name="Line 118"/>
                <p:cNvSpPr>
                  <a:spLocks noChangeShapeType="1"/>
                </p:cNvSpPr>
                <p:nvPr/>
              </p:nvSpPr>
              <p:spPr bwMode="auto">
                <a:xfrm>
                  <a:off x="446" y="1508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5" name="Oval 119"/>
                <p:cNvSpPr>
                  <a:spLocks noChangeArrowheads="1"/>
                </p:cNvSpPr>
                <p:nvPr/>
              </p:nvSpPr>
              <p:spPr bwMode="auto">
                <a:xfrm>
                  <a:off x="1477" y="1401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63" name="Group 123"/>
              <p:cNvGrpSpPr>
                <a:grpSpLocks/>
              </p:cNvGrpSpPr>
              <p:nvPr/>
            </p:nvGrpSpPr>
            <p:grpSpPr bwMode="auto">
              <a:xfrm>
                <a:off x="456" y="1645"/>
                <a:ext cx="1154" cy="141"/>
                <a:chOff x="451" y="1381"/>
                <a:chExt cx="1154" cy="141"/>
              </a:xfrm>
            </p:grpSpPr>
            <p:sp>
              <p:nvSpPr>
                <p:cNvPr id="180" name="Line 124"/>
                <p:cNvSpPr>
                  <a:spLocks noChangeShapeType="1"/>
                </p:cNvSpPr>
                <p:nvPr/>
              </p:nvSpPr>
              <p:spPr bwMode="auto">
                <a:xfrm>
                  <a:off x="451" y="1522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1" name="Oval 125"/>
                <p:cNvSpPr>
                  <a:spLocks noChangeArrowheads="1"/>
                </p:cNvSpPr>
                <p:nvPr/>
              </p:nvSpPr>
              <p:spPr bwMode="auto">
                <a:xfrm>
                  <a:off x="1477" y="1381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</p:grpSp>
      <p:sp>
        <p:nvSpPr>
          <p:cNvPr id="115" name="TextBox 114"/>
          <p:cNvSpPr txBox="1"/>
          <p:nvPr/>
        </p:nvSpPr>
        <p:spPr>
          <a:xfrm>
            <a:off x="126783" y="1946202"/>
            <a:ext cx="202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 shape has 3 sides.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683" y="2399101"/>
            <a:ext cx="2164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Has one line of symmetry.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5177" y="3413314"/>
            <a:ext cx="2271637" cy="2271511"/>
            <a:chOff x="143798" y="4094982"/>
            <a:chExt cx="2271637" cy="2271511"/>
          </a:xfrm>
        </p:grpSpPr>
        <p:pic>
          <p:nvPicPr>
            <p:cNvPr id="5" name="Picture 4" descr="javascript - Easiest way to draw a rectangular grid in ...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798" y="4094982"/>
              <a:ext cx="1138763" cy="1138763"/>
            </a:xfrm>
            <a:prstGeom prst="rect">
              <a:avLst/>
            </a:prstGeom>
          </p:spPr>
        </p:pic>
        <p:pic>
          <p:nvPicPr>
            <p:cNvPr id="126" name="Picture 125" descr="javascript - Easiest way to draw a rectangular grid in ...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6672" y="4095126"/>
              <a:ext cx="1138763" cy="1138763"/>
            </a:xfrm>
            <a:prstGeom prst="rect">
              <a:avLst/>
            </a:prstGeom>
          </p:spPr>
        </p:pic>
        <p:pic>
          <p:nvPicPr>
            <p:cNvPr id="127" name="Picture 126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8"/>
            <a:stretch/>
          </p:blipFill>
          <p:spPr>
            <a:xfrm>
              <a:off x="143798" y="5233939"/>
              <a:ext cx="1138763" cy="1132411"/>
            </a:xfrm>
            <a:prstGeom prst="rect">
              <a:avLst/>
            </a:prstGeom>
          </p:spPr>
        </p:pic>
        <p:pic>
          <p:nvPicPr>
            <p:cNvPr id="128" name="Picture 127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5"/>
            <a:stretch/>
          </p:blipFill>
          <p:spPr>
            <a:xfrm>
              <a:off x="1276672" y="5230860"/>
              <a:ext cx="1138763" cy="1135633"/>
            </a:xfrm>
            <a:prstGeom prst="rect">
              <a:avLst/>
            </a:prstGeom>
          </p:spPr>
        </p:pic>
      </p:grpSp>
      <p:sp>
        <p:nvSpPr>
          <p:cNvPr id="117" name="TextBox 116"/>
          <p:cNvSpPr txBox="1"/>
          <p:nvPr/>
        </p:nvSpPr>
        <p:spPr>
          <a:xfrm>
            <a:off x="-131956" y="2834374"/>
            <a:ext cx="237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Line of symmetry is vertical.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2423199" y="2367110"/>
            <a:ext cx="2272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Has one line of symmetry.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341602" y="2830631"/>
            <a:ext cx="2371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Side length of 5 units.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5355" t="5772" b="3849"/>
          <a:stretch/>
        </p:blipFill>
        <p:spPr>
          <a:xfrm>
            <a:off x="5099409" y="3370644"/>
            <a:ext cx="2463206" cy="2391972"/>
          </a:xfrm>
          <a:prstGeom prst="rect">
            <a:avLst/>
          </a:prstGeom>
        </p:spPr>
      </p:pic>
      <p:grpSp>
        <p:nvGrpSpPr>
          <p:cNvPr id="129" name="Group 128"/>
          <p:cNvGrpSpPr/>
          <p:nvPr/>
        </p:nvGrpSpPr>
        <p:grpSpPr>
          <a:xfrm>
            <a:off x="2548388" y="3406191"/>
            <a:ext cx="2271637" cy="2271511"/>
            <a:chOff x="143798" y="4094982"/>
            <a:chExt cx="2271637" cy="2271511"/>
          </a:xfrm>
        </p:grpSpPr>
        <p:pic>
          <p:nvPicPr>
            <p:cNvPr id="130" name="Picture 129" descr="javascript - Easiest way to draw a rectangular grid in ...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798" y="4094982"/>
              <a:ext cx="1138763" cy="1138763"/>
            </a:xfrm>
            <a:prstGeom prst="rect">
              <a:avLst/>
            </a:prstGeom>
          </p:spPr>
        </p:pic>
        <p:pic>
          <p:nvPicPr>
            <p:cNvPr id="131" name="Picture 130" descr="javascript - Easiest way to draw a rectangular grid in ...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6672" y="4095126"/>
              <a:ext cx="1138763" cy="1138763"/>
            </a:xfrm>
            <a:prstGeom prst="rect">
              <a:avLst/>
            </a:prstGeom>
          </p:spPr>
        </p:pic>
        <p:pic>
          <p:nvPicPr>
            <p:cNvPr id="132" name="Picture 131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8"/>
            <a:stretch/>
          </p:blipFill>
          <p:spPr>
            <a:xfrm>
              <a:off x="143798" y="5233939"/>
              <a:ext cx="1138763" cy="1132411"/>
            </a:xfrm>
            <a:prstGeom prst="rect">
              <a:avLst/>
            </a:prstGeom>
          </p:spPr>
        </p:pic>
        <p:pic>
          <p:nvPicPr>
            <p:cNvPr id="133" name="Picture 132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5"/>
            <a:stretch/>
          </p:blipFill>
          <p:spPr>
            <a:xfrm>
              <a:off x="1276672" y="5230860"/>
              <a:ext cx="1138763" cy="1135633"/>
            </a:xfrm>
            <a:prstGeom prst="rect">
              <a:avLst/>
            </a:prstGeom>
          </p:spPr>
        </p:pic>
      </p:grpSp>
      <p:grpSp>
        <p:nvGrpSpPr>
          <p:cNvPr id="139" name="Group 138"/>
          <p:cNvGrpSpPr/>
          <p:nvPr/>
        </p:nvGrpSpPr>
        <p:grpSpPr>
          <a:xfrm>
            <a:off x="7568579" y="3465720"/>
            <a:ext cx="2271637" cy="2271511"/>
            <a:chOff x="143798" y="4094982"/>
            <a:chExt cx="2271637" cy="2271511"/>
          </a:xfrm>
        </p:grpSpPr>
        <p:pic>
          <p:nvPicPr>
            <p:cNvPr id="140" name="Picture 139" descr="javascript - Easiest way to draw a rectangular grid in ...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798" y="4094982"/>
              <a:ext cx="1138763" cy="1138763"/>
            </a:xfrm>
            <a:prstGeom prst="rect">
              <a:avLst/>
            </a:prstGeom>
          </p:spPr>
        </p:pic>
        <p:pic>
          <p:nvPicPr>
            <p:cNvPr id="141" name="Picture 140" descr="javascript - Easiest way to draw a rectangular grid in ...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6672" y="4095126"/>
              <a:ext cx="1138763" cy="1138763"/>
            </a:xfrm>
            <a:prstGeom prst="rect">
              <a:avLst/>
            </a:prstGeom>
          </p:spPr>
        </p:pic>
        <p:pic>
          <p:nvPicPr>
            <p:cNvPr id="142" name="Picture 141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8"/>
            <a:stretch/>
          </p:blipFill>
          <p:spPr>
            <a:xfrm>
              <a:off x="143798" y="5233939"/>
              <a:ext cx="1138763" cy="1132411"/>
            </a:xfrm>
            <a:prstGeom prst="rect">
              <a:avLst/>
            </a:prstGeom>
          </p:spPr>
        </p:pic>
        <p:pic>
          <p:nvPicPr>
            <p:cNvPr id="143" name="Picture 142" descr="javascript - Easiest way to draw a rectangular grid in ...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5"/>
            <a:stretch/>
          </p:blipFill>
          <p:spPr>
            <a:xfrm>
              <a:off x="1276672" y="5230860"/>
              <a:ext cx="1138763" cy="1135633"/>
            </a:xfrm>
            <a:prstGeom prst="rect">
              <a:avLst/>
            </a:prstGeom>
          </p:spPr>
        </p:pic>
      </p:grpSp>
      <p:sp>
        <p:nvSpPr>
          <p:cNvPr id="146" name="TextBox 145"/>
          <p:cNvSpPr txBox="1"/>
          <p:nvPr/>
        </p:nvSpPr>
        <p:spPr>
          <a:xfrm>
            <a:off x="4934487" y="1906903"/>
            <a:ext cx="2415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 figure is a quadrilateral.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4966732" y="2272475"/>
            <a:ext cx="2415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Symmetric about the x-axis.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841325" y="2648109"/>
            <a:ext cx="2532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Only one pair of parallel sides.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4844126" y="3047556"/>
            <a:ext cx="2532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Side lengths are 4 and 6 units.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7439294" y="1890379"/>
            <a:ext cx="2415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 figure is a quadrilateral.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373548" y="2238775"/>
            <a:ext cx="2415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No lines of symmetry.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414389" y="2645458"/>
            <a:ext cx="2415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Two pairs of parallel sides.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8" name="Oval 20"/>
          <p:cNvSpPr>
            <a:spLocks noChangeArrowheads="1"/>
          </p:cNvSpPr>
          <p:nvPr/>
        </p:nvSpPr>
        <p:spPr bwMode="auto">
          <a:xfrm>
            <a:off x="2132399" y="1979530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9" name="Oval 20"/>
          <p:cNvSpPr>
            <a:spLocks noChangeArrowheads="1"/>
          </p:cNvSpPr>
          <p:nvPr/>
        </p:nvSpPr>
        <p:spPr bwMode="auto">
          <a:xfrm>
            <a:off x="2139152" y="2879993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6" name="Line 19"/>
          <p:cNvSpPr>
            <a:spLocks noChangeShapeType="1"/>
          </p:cNvSpPr>
          <p:nvPr/>
        </p:nvSpPr>
        <p:spPr bwMode="auto">
          <a:xfrm>
            <a:off x="248901" y="6147735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8" name="Line 19"/>
          <p:cNvSpPr>
            <a:spLocks noChangeShapeType="1"/>
          </p:cNvSpPr>
          <p:nvPr/>
        </p:nvSpPr>
        <p:spPr bwMode="auto">
          <a:xfrm>
            <a:off x="241706" y="6885355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00" name="Line 19"/>
          <p:cNvSpPr>
            <a:spLocks noChangeShapeType="1"/>
          </p:cNvSpPr>
          <p:nvPr/>
        </p:nvSpPr>
        <p:spPr bwMode="auto">
          <a:xfrm>
            <a:off x="249306" y="7522584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dirty="0"/>
          </a:p>
        </p:txBody>
      </p:sp>
      <p:sp>
        <p:nvSpPr>
          <p:cNvPr id="306" name="Oval 20"/>
          <p:cNvSpPr>
            <a:spLocks noChangeArrowheads="1"/>
          </p:cNvSpPr>
          <p:nvPr/>
        </p:nvSpPr>
        <p:spPr bwMode="auto">
          <a:xfrm>
            <a:off x="42339" y="593724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" name="Oval 20"/>
          <p:cNvSpPr>
            <a:spLocks noChangeArrowheads="1"/>
          </p:cNvSpPr>
          <p:nvPr/>
        </p:nvSpPr>
        <p:spPr bwMode="auto">
          <a:xfrm>
            <a:off x="39140" y="669348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" name="Oval 20"/>
          <p:cNvSpPr>
            <a:spLocks noChangeArrowheads="1"/>
          </p:cNvSpPr>
          <p:nvPr/>
        </p:nvSpPr>
        <p:spPr bwMode="auto">
          <a:xfrm>
            <a:off x="39651" y="732698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  <p:sp>
        <p:nvSpPr>
          <p:cNvPr id="320" name="TextBox 319"/>
          <p:cNvSpPr txBox="1"/>
          <p:nvPr/>
        </p:nvSpPr>
        <p:spPr>
          <a:xfrm>
            <a:off x="2427755" y="1928557"/>
            <a:ext cx="2272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Unique triangle.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0" name="Line 19"/>
          <p:cNvSpPr>
            <a:spLocks noChangeShapeType="1"/>
          </p:cNvSpPr>
          <p:nvPr/>
        </p:nvSpPr>
        <p:spPr bwMode="auto">
          <a:xfrm>
            <a:off x="5296667" y="6105564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31" name="Line 19"/>
          <p:cNvSpPr>
            <a:spLocks noChangeShapeType="1"/>
          </p:cNvSpPr>
          <p:nvPr/>
        </p:nvSpPr>
        <p:spPr bwMode="auto">
          <a:xfrm>
            <a:off x="5287142" y="6671942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32" name="Line 19"/>
          <p:cNvSpPr>
            <a:spLocks noChangeShapeType="1"/>
          </p:cNvSpPr>
          <p:nvPr/>
        </p:nvSpPr>
        <p:spPr bwMode="auto">
          <a:xfrm>
            <a:off x="5298752" y="7289125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dirty="0"/>
          </a:p>
        </p:txBody>
      </p:sp>
      <p:sp>
        <p:nvSpPr>
          <p:cNvPr id="333" name="Oval 20"/>
          <p:cNvSpPr>
            <a:spLocks noChangeArrowheads="1"/>
          </p:cNvSpPr>
          <p:nvPr/>
        </p:nvSpPr>
        <p:spPr bwMode="auto">
          <a:xfrm>
            <a:off x="5092190" y="5895182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4" name="Oval 20"/>
          <p:cNvSpPr>
            <a:spLocks noChangeArrowheads="1"/>
          </p:cNvSpPr>
          <p:nvPr/>
        </p:nvSpPr>
        <p:spPr bwMode="auto">
          <a:xfrm>
            <a:off x="5084576" y="6480074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5" name="Oval 20"/>
          <p:cNvSpPr>
            <a:spLocks noChangeArrowheads="1"/>
          </p:cNvSpPr>
          <p:nvPr/>
        </p:nvSpPr>
        <p:spPr bwMode="auto">
          <a:xfrm>
            <a:off x="5082867" y="7046399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  <p:sp>
        <p:nvSpPr>
          <p:cNvPr id="339" name="Line 19"/>
          <p:cNvSpPr>
            <a:spLocks noChangeShapeType="1"/>
          </p:cNvSpPr>
          <p:nvPr/>
        </p:nvSpPr>
        <p:spPr bwMode="auto">
          <a:xfrm>
            <a:off x="5298752" y="7656040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dirty="0"/>
          </a:p>
        </p:txBody>
      </p:sp>
      <p:sp>
        <p:nvSpPr>
          <p:cNvPr id="340" name="Oval 20"/>
          <p:cNvSpPr>
            <a:spLocks noChangeArrowheads="1"/>
          </p:cNvSpPr>
          <p:nvPr/>
        </p:nvSpPr>
        <p:spPr bwMode="auto">
          <a:xfrm>
            <a:off x="5089097" y="7460443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  <p:sp>
        <p:nvSpPr>
          <p:cNvPr id="342" name="Oval 89"/>
          <p:cNvSpPr>
            <a:spLocks noChangeArrowheads="1"/>
          </p:cNvSpPr>
          <p:nvPr/>
        </p:nvSpPr>
        <p:spPr bwMode="auto">
          <a:xfrm>
            <a:off x="7255704" y="2324351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3" name="TextBox 342"/>
          <p:cNvSpPr txBox="1"/>
          <p:nvPr/>
        </p:nvSpPr>
        <p:spPr>
          <a:xfrm>
            <a:off x="4093982" y="1528569"/>
            <a:ext cx="2717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Conditions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4" name="TextBox 343"/>
          <p:cNvSpPr txBox="1"/>
          <p:nvPr/>
        </p:nvSpPr>
        <p:spPr>
          <a:xfrm>
            <a:off x="6604162" y="1525147"/>
            <a:ext cx="2717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Conditions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1527345" y="1537238"/>
            <a:ext cx="2717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Conditions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6" name="TextBox 345"/>
          <p:cNvSpPr txBox="1"/>
          <p:nvPr/>
        </p:nvSpPr>
        <p:spPr>
          <a:xfrm>
            <a:off x="-1053648" y="1542439"/>
            <a:ext cx="2717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Conditions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8" name="Line 19"/>
          <p:cNvSpPr>
            <a:spLocks noChangeShapeType="1"/>
          </p:cNvSpPr>
          <p:nvPr/>
        </p:nvSpPr>
        <p:spPr bwMode="auto">
          <a:xfrm>
            <a:off x="2716010" y="6147735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49" name="Line 19"/>
          <p:cNvSpPr>
            <a:spLocks noChangeShapeType="1"/>
          </p:cNvSpPr>
          <p:nvPr/>
        </p:nvSpPr>
        <p:spPr bwMode="auto">
          <a:xfrm>
            <a:off x="2708815" y="6885355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50" name="Line 19"/>
          <p:cNvSpPr>
            <a:spLocks noChangeShapeType="1"/>
          </p:cNvSpPr>
          <p:nvPr/>
        </p:nvSpPr>
        <p:spPr bwMode="auto">
          <a:xfrm>
            <a:off x="2716415" y="7522584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dirty="0"/>
          </a:p>
        </p:txBody>
      </p:sp>
      <p:sp>
        <p:nvSpPr>
          <p:cNvPr id="351" name="Oval 20"/>
          <p:cNvSpPr>
            <a:spLocks noChangeArrowheads="1"/>
          </p:cNvSpPr>
          <p:nvPr/>
        </p:nvSpPr>
        <p:spPr bwMode="auto">
          <a:xfrm>
            <a:off x="2509448" y="593724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2" name="Oval 20"/>
          <p:cNvSpPr>
            <a:spLocks noChangeArrowheads="1"/>
          </p:cNvSpPr>
          <p:nvPr/>
        </p:nvSpPr>
        <p:spPr bwMode="auto">
          <a:xfrm>
            <a:off x="2506249" y="669348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3" name="Oval 20"/>
          <p:cNvSpPr>
            <a:spLocks noChangeArrowheads="1"/>
          </p:cNvSpPr>
          <p:nvPr/>
        </p:nvSpPr>
        <p:spPr bwMode="auto">
          <a:xfrm>
            <a:off x="2506760" y="7326987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  <p:sp>
        <p:nvSpPr>
          <p:cNvPr id="357" name="Line 19"/>
          <p:cNvSpPr>
            <a:spLocks noChangeShapeType="1"/>
          </p:cNvSpPr>
          <p:nvPr/>
        </p:nvSpPr>
        <p:spPr bwMode="auto">
          <a:xfrm>
            <a:off x="7810068" y="6105564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58" name="Line 19"/>
          <p:cNvSpPr>
            <a:spLocks noChangeShapeType="1"/>
          </p:cNvSpPr>
          <p:nvPr/>
        </p:nvSpPr>
        <p:spPr bwMode="auto">
          <a:xfrm>
            <a:off x="7828485" y="6852968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59" name="Line 19"/>
          <p:cNvSpPr>
            <a:spLocks noChangeShapeType="1"/>
          </p:cNvSpPr>
          <p:nvPr/>
        </p:nvSpPr>
        <p:spPr bwMode="auto">
          <a:xfrm>
            <a:off x="7840095" y="7575514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 dirty="0"/>
          </a:p>
        </p:txBody>
      </p:sp>
      <p:sp>
        <p:nvSpPr>
          <p:cNvPr id="360" name="Oval 20"/>
          <p:cNvSpPr>
            <a:spLocks noChangeArrowheads="1"/>
          </p:cNvSpPr>
          <p:nvPr/>
        </p:nvSpPr>
        <p:spPr bwMode="auto">
          <a:xfrm>
            <a:off x="7605591" y="5895182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1" name="Oval 20"/>
          <p:cNvSpPr>
            <a:spLocks noChangeArrowheads="1"/>
          </p:cNvSpPr>
          <p:nvPr/>
        </p:nvSpPr>
        <p:spPr bwMode="auto">
          <a:xfrm>
            <a:off x="7597344" y="6661100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2" name="Oval 20"/>
          <p:cNvSpPr>
            <a:spLocks noChangeArrowheads="1"/>
          </p:cNvSpPr>
          <p:nvPr/>
        </p:nvSpPr>
        <p:spPr bwMode="auto">
          <a:xfrm>
            <a:off x="7624210" y="7332788"/>
            <a:ext cx="258998" cy="2481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2855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roup 2"/>
          <p:cNvGrpSpPr>
            <a:grpSpLocks/>
          </p:cNvGrpSpPr>
          <p:nvPr/>
        </p:nvGrpSpPr>
        <p:grpSpPr bwMode="auto">
          <a:xfrm>
            <a:off x="103163" y="235106"/>
            <a:ext cx="9878347" cy="7395353"/>
            <a:chOff x="386" y="914"/>
            <a:chExt cx="4882" cy="3814"/>
          </a:xfrm>
        </p:grpSpPr>
        <p:sp>
          <p:nvSpPr>
            <p:cNvPr id="149" name="AutoShape 4"/>
            <p:cNvSpPr>
              <a:spLocks noChangeArrowheads="1"/>
            </p:cNvSpPr>
            <p:nvPr/>
          </p:nvSpPr>
          <p:spPr bwMode="auto">
            <a:xfrm>
              <a:off x="390" y="4296"/>
              <a:ext cx="4878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154" name="Rectangle 9"/>
            <p:cNvSpPr>
              <a:spLocks noChangeArrowheads="1"/>
            </p:cNvSpPr>
            <p:nvPr/>
          </p:nvSpPr>
          <p:spPr bwMode="auto">
            <a:xfrm>
              <a:off x="401" y="4122"/>
              <a:ext cx="2937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 dirty="0"/>
                <a:t>So What? (What’s important to understand about this?)</a:t>
              </a:r>
            </a:p>
          </p:txBody>
        </p:sp>
        <p:grpSp>
          <p:nvGrpSpPr>
            <p:cNvPr id="155" name="Group 10"/>
            <p:cNvGrpSpPr>
              <a:grpSpLocks/>
            </p:cNvGrpSpPr>
            <p:nvPr/>
          </p:nvGrpSpPr>
          <p:grpSpPr bwMode="auto">
            <a:xfrm>
              <a:off x="386" y="914"/>
              <a:ext cx="1167" cy="1231"/>
              <a:chOff x="386" y="914"/>
              <a:chExt cx="1167" cy="1231"/>
            </a:xfrm>
          </p:grpSpPr>
          <p:grpSp>
            <p:nvGrpSpPr>
              <p:cNvPr id="255" name="Group 11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84"/>
                <a:chOff x="436" y="914"/>
                <a:chExt cx="1161" cy="384"/>
              </a:xfrm>
            </p:grpSpPr>
            <p:sp>
              <p:nvSpPr>
                <p:cNvPr id="284" name="AutoShape 12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0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85" name="AutoShape 13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86" name="Rectangle 14"/>
                <p:cNvSpPr>
                  <a:spLocks noChangeArrowheads="1"/>
                </p:cNvSpPr>
                <p:nvPr/>
              </p:nvSpPr>
              <p:spPr bwMode="auto">
                <a:xfrm>
                  <a:off x="673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5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256" name="Group 15"/>
              <p:cNvGrpSpPr>
                <a:grpSpLocks/>
              </p:cNvGrpSpPr>
              <p:nvPr/>
            </p:nvGrpSpPr>
            <p:grpSpPr bwMode="auto">
              <a:xfrm>
                <a:off x="421" y="1404"/>
                <a:ext cx="1132" cy="128"/>
                <a:chOff x="416" y="1548"/>
                <a:chExt cx="1132" cy="128"/>
              </a:xfrm>
            </p:grpSpPr>
            <p:sp>
              <p:nvSpPr>
                <p:cNvPr id="282" name="Line 16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3" name="Oval 17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57" name="Group 18"/>
              <p:cNvGrpSpPr>
                <a:grpSpLocks/>
              </p:cNvGrpSpPr>
              <p:nvPr/>
            </p:nvGrpSpPr>
            <p:grpSpPr bwMode="auto">
              <a:xfrm>
                <a:off x="421" y="1608"/>
                <a:ext cx="1132" cy="128"/>
                <a:chOff x="416" y="1548"/>
                <a:chExt cx="1132" cy="128"/>
              </a:xfrm>
            </p:grpSpPr>
            <p:sp>
              <p:nvSpPr>
                <p:cNvPr id="280" name="Line 19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1" name="Oval 20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58" name="Group 21"/>
              <p:cNvGrpSpPr>
                <a:grpSpLocks/>
              </p:cNvGrpSpPr>
              <p:nvPr/>
            </p:nvGrpSpPr>
            <p:grpSpPr bwMode="auto">
              <a:xfrm>
                <a:off x="421" y="2017"/>
                <a:ext cx="1132" cy="128"/>
                <a:chOff x="416" y="1548"/>
                <a:chExt cx="1132" cy="128"/>
              </a:xfrm>
            </p:grpSpPr>
            <p:sp>
              <p:nvSpPr>
                <p:cNvPr id="278" name="Line 22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79" name="Oval 23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59" name="Group 24"/>
              <p:cNvGrpSpPr>
                <a:grpSpLocks/>
              </p:cNvGrpSpPr>
              <p:nvPr/>
            </p:nvGrpSpPr>
            <p:grpSpPr bwMode="auto">
              <a:xfrm>
                <a:off x="421" y="1812"/>
                <a:ext cx="1132" cy="128"/>
                <a:chOff x="416" y="1548"/>
                <a:chExt cx="1132" cy="128"/>
              </a:xfrm>
            </p:grpSpPr>
            <p:sp>
              <p:nvSpPr>
                <p:cNvPr id="276" name="Line 25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77" name="Oval 26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56" name="Group 43"/>
            <p:cNvGrpSpPr>
              <a:grpSpLocks/>
            </p:cNvGrpSpPr>
            <p:nvPr/>
          </p:nvGrpSpPr>
          <p:grpSpPr bwMode="auto">
            <a:xfrm>
              <a:off x="1620" y="914"/>
              <a:ext cx="1167" cy="1231"/>
              <a:chOff x="386" y="914"/>
              <a:chExt cx="1167" cy="1231"/>
            </a:xfrm>
          </p:grpSpPr>
          <p:grpSp>
            <p:nvGrpSpPr>
              <p:cNvPr id="223" name="Group 44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84"/>
                <a:chOff x="436" y="914"/>
                <a:chExt cx="1161" cy="384"/>
              </a:xfrm>
            </p:grpSpPr>
            <p:sp>
              <p:nvSpPr>
                <p:cNvPr id="252" name="AutoShape 45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2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53" name="AutoShape 46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54" name="Rectangle 47"/>
                <p:cNvSpPr>
                  <a:spLocks noChangeArrowheads="1"/>
                </p:cNvSpPr>
                <p:nvPr/>
              </p:nvSpPr>
              <p:spPr bwMode="auto">
                <a:xfrm>
                  <a:off x="673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6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224" name="Group 48"/>
              <p:cNvGrpSpPr>
                <a:grpSpLocks/>
              </p:cNvGrpSpPr>
              <p:nvPr/>
            </p:nvGrpSpPr>
            <p:grpSpPr bwMode="auto">
              <a:xfrm>
                <a:off x="421" y="1404"/>
                <a:ext cx="1132" cy="128"/>
                <a:chOff x="416" y="1548"/>
                <a:chExt cx="1132" cy="128"/>
              </a:xfrm>
            </p:grpSpPr>
            <p:sp>
              <p:nvSpPr>
                <p:cNvPr id="250" name="Line 49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51" name="Oval 50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5" name="Group 51"/>
              <p:cNvGrpSpPr>
                <a:grpSpLocks/>
              </p:cNvGrpSpPr>
              <p:nvPr/>
            </p:nvGrpSpPr>
            <p:grpSpPr bwMode="auto">
              <a:xfrm>
                <a:off x="421" y="1608"/>
                <a:ext cx="1132" cy="128"/>
                <a:chOff x="416" y="1548"/>
                <a:chExt cx="1132" cy="128"/>
              </a:xfrm>
            </p:grpSpPr>
            <p:sp>
              <p:nvSpPr>
                <p:cNvPr id="248" name="Line 52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49" name="Oval 53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6" name="Group 54"/>
              <p:cNvGrpSpPr>
                <a:grpSpLocks/>
              </p:cNvGrpSpPr>
              <p:nvPr/>
            </p:nvGrpSpPr>
            <p:grpSpPr bwMode="auto">
              <a:xfrm>
                <a:off x="421" y="2017"/>
                <a:ext cx="1132" cy="128"/>
                <a:chOff x="416" y="1548"/>
                <a:chExt cx="1132" cy="128"/>
              </a:xfrm>
            </p:grpSpPr>
            <p:sp>
              <p:nvSpPr>
                <p:cNvPr id="246" name="Line 55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47" name="Oval 56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7" name="Group 57"/>
              <p:cNvGrpSpPr>
                <a:grpSpLocks/>
              </p:cNvGrpSpPr>
              <p:nvPr/>
            </p:nvGrpSpPr>
            <p:grpSpPr bwMode="auto">
              <a:xfrm>
                <a:off x="421" y="1812"/>
                <a:ext cx="1132" cy="128"/>
                <a:chOff x="416" y="1548"/>
                <a:chExt cx="1132" cy="128"/>
              </a:xfrm>
            </p:grpSpPr>
            <p:sp>
              <p:nvSpPr>
                <p:cNvPr id="244" name="Line 58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45" name="Oval 59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57" name="Group 76"/>
            <p:cNvGrpSpPr>
              <a:grpSpLocks/>
            </p:cNvGrpSpPr>
            <p:nvPr/>
          </p:nvGrpSpPr>
          <p:grpSpPr bwMode="auto">
            <a:xfrm>
              <a:off x="2854" y="914"/>
              <a:ext cx="1167" cy="1231"/>
              <a:chOff x="386" y="914"/>
              <a:chExt cx="1167" cy="1231"/>
            </a:xfrm>
          </p:grpSpPr>
          <p:grpSp>
            <p:nvGrpSpPr>
              <p:cNvPr id="191" name="Group 77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84"/>
                <a:chOff x="436" y="914"/>
                <a:chExt cx="1161" cy="384"/>
              </a:xfrm>
            </p:grpSpPr>
            <p:sp>
              <p:nvSpPr>
                <p:cNvPr id="220" name="AutoShape 78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6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21" name="AutoShape 79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2" name="Rectangle 80"/>
                <p:cNvSpPr>
                  <a:spLocks noChangeArrowheads="1"/>
                </p:cNvSpPr>
                <p:nvPr/>
              </p:nvSpPr>
              <p:spPr bwMode="auto">
                <a:xfrm>
                  <a:off x="675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7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192" name="Group 81"/>
              <p:cNvGrpSpPr>
                <a:grpSpLocks/>
              </p:cNvGrpSpPr>
              <p:nvPr/>
            </p:nvGrpSpPr>
            <p:grpSpPr bwMode="auto">
              <a:xfrm>
                <a:off x="421" y="1404"/>
                <a:ext cx="1132" cy="128"/>
                <a:chOff x="416" y="1548"/>
                <a:chExt cx="1132" cy="128"/>
              </a:xfrm>
            </p:grpSpPr>
            <p:sp>
              <p:nvSpPr>
                <p:cNvPr id="218" name="Line 82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9" name="Oval 83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93" name="Group 84"/>
              <p:cNvGrpSpPr>
                <a:grpSpLocks/>
              </p:cNvGrpSpPr>
              <p:nvPr/>
            </p:nvGrpSpPr>
            <p:grpSpPr bwMode="auto">
              <a:xfrm>
                <a:off x="421" y="1608"/>
                <a:ext cx="1132" cy="128"/>
                <a:chOff x="416" y="1548"/>
                <a:chExt cx="1132" cy="128"/>
              </a:xfrm>
            </p:grpSpPr>
            <p:sp>
              <p:nvSpPr>
                <p:cNvPr id="216" name="Line 85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7" name="Oval 86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94" name="Group 87"/>
              <p:cNvGrpSpPr>
                <a:grpSpLocks/>
              </p:cNvGrpSpPr>
              <p:nvPr/>
            </p:nvGrpSpPr>
            <p:grpSpPr bwMode="auto">
              <a:xfrm>
                <a:off x="421" y="2017"/>
                <a:ext cx="1132" cy="128"/>
                <a:chOff x="416" y="1548"/>
                <a:chExt cx="1132" cy="128"/>
              </a:xfrm>
            </p:grpSpPr>
            <p:sp>
              <p:nvSpPr>
                <p:cNvPr id="214" name="Line 88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5" name="Oval 89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95" name="Group 90"/>
              <p:cNvGrpSpPr>
                <a:grpSpLocks/>
              </p:cNvGrpSpPr>
              <p:nvPr/>
            </p:nvGrpSpPr>
            <p:grpSpPr bwMode="auto">
              <a:xfrm>
                <a:off x="421" y="1812"/>
                <a:ext cx="1132" cy="128"/>
                <a:chOff x="416" y="1548"/>
                <a:chExt cx="1132" cy="128"/>
              </a:xfrm>
            </p:grpSpPr>
            <p:sp>
              <p:nvSpPr>
                <p:cNvPr id="212" name="Line 91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13" name="Oval 92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158" name="Group 109"/>
            <p:cNvGrpSpPr>
              <a:grpSpLocks/>
            </p:cNvGrpSpPr>
            <p:nvPr/>
          </p:nvGrpSpPr>
          <p:grpSpPr bwMode="auto">
            <a:xfrm>
              <a:off x="4089" y="914"/>
              <a:ext cx="1167" cy="1231"/>
              <a:chOff x="386" y="914"/>
              <a:chExt cx="1167" cy="1231"/>
            </a:xfrm>
          </p:grpSpPr>
          <p:grpSp>
            <p:nvGrpSpPr>
              <p:cNvPr id="159" name="Group 110"/>
              <p:cNvGrpSpPr>
                <a:grpSpLocks/>
              </p:cNvGrpSpPr>
              <p:nvPr/>
            </p:nvGrpSpPr>
            <p:grpSpPr bwMode="auto">
              <a:xfrm>
                <a:off x="386" y="914"/>
                <a:ext cx="1161" cy="384"/>
                <a:chOff x="436" y="914"/>
                <a:chExt cx="1161" cy="384"/>
              </a:xfrm>
            </p:grpSpPr>
            <p:sp>
              <p:nvSpPr>
                <p:cNvPr id="188" name="AutoShape 111"/>
                <p:cNvSpPr>
                  <a:spLocks noChangeArrowheads="1"/>
                </p:cNvSpPr>
                <p:nvPr/>
              </p:nvSpPr>
              <p:spPr bwMode="auto">
                <a:xfrm>
                  <a:off x="436" y="914"/>
                  <a:ext cx="1161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2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89" name="AutoShape 112"/>
                <p:cNvSpPr>
                  <a:spLocks noChangeArrowheads="1"/>
                </p:cNvSpPr>
                <p:nvPr/>
              </p:nvSpPr>
              <p:spPr bwMode="auto">
                <a:xfrm>
                  <a:off x="470" y="933"/>
                  <a:ext cx="172" cy="8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90" name="Rectangle 113"/>
                <p:cNvSpPr>
                  <a:spLocks noChangeArrowheads="1"/>
                </p:cNvSpPr>
                <p:nvPr/>
              </p:nvSpPr>
              <p:spPr bwMode="auto">
                <a:xfrm>
                  <a:off x="670" y="918"/>
                  <a:ext cx="376" cy="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1" dirty="0" smtClean="0"/>
                    <a:t>Example 8</a:t>
                  </a:r>
                  <a:endParaRPr lang="en-US" altLang="en-US" sz="1200" b="1" dirty="0"/>
                </a:p>
              </p:txBody>
            </p:sp>
          </p:grpSp>
          <p:grpSp>
            <p:nvGrpSpPr>
              <p:cNvPr id="160" name="Group 114"/>
              <p:cNvGrpSpPr>
                <a:grpSpLocks/>
              </p:cNvGrpSpPr>
              <p:nvPr/>
            </p:nvGrpSpPr>
            <p:grpSpPr bwMode="auto">
              <a:xfrm>
                <a:off x="421" y="1404"/>
                <a:ext cx="1132" cy="128"/>
                <a:chOff x="416" y="1548"/>
                <a:chExt cx="1132" cy="128"/>
              </a:xfrm>
            </p:grpSpPr>
            <p:sp>
              <p:nvSpPr>
                <p:cNvPr id="186" name="Line 115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7" name="Oval 116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61" name="Group 117"/>
              <p:cNvGrpSpPr>
                <a:grpSpLocks/>
              </p:cNvGrpSpPr>
              <p:nvPr/>
            </p:nvGrpSpPr>
            <p:grpSpPr bwMode="auto">
              <a:xfrm>
                <a:off x="421" y="1608"/>
                <a:ext cx="1132" cy="128"/>
                <a:chOff x="416" y="1548"/>
                <a:chExt cx="1132" cy="128"/>
              </a:xfrm>
            </p:grpSpPr>
            <p:sp>
              <p:nvSpPr>
                <p:cNvPr id="184" name="Line 118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5" name="Oval 119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62" name="Group 120"/>
              <p:cNvGrpSpPr>
                <a:grpSpLocks/>
              </p:cNvGrpSpPr>
              <p:nvPr/>
            </p:nvGrpSpPr>
            <p:grpSpPr bwMode="auto">
              <a:xfrm>
                <a:off x="421" y="2017"/>
                <a:ext cx="1132" cy="128"/>
                <a:chOff x="416" y="1548"/>
                <a:chExt cx="1132" cy="128"/>
              </a:xfrm>
            </p:grpSpPr>
            <p:sp>
              <p:nvSpPr>
                <p:cNvPr id="182" name="Line 121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3" name="Oval 122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163" name="Group 123"/>
              <p:cNvGrpSpPr>
                <a:grpSpLocks/>
              </p:cNvGrpSpPr>
              <p:nvPr/>
            </p:nvGrpSpPr>
            <p:grpSpPr bwMode="auto">
              <a:xfrm>
                <a:off x="421" y="1812"/>
                <a:ext cx="1132" cy="128"/>
                <a:chOff x="416" y="1548"/>
                <a:chExt cx="1132" cy="128"/>
              </a:xfrm>
            </p:grpSpPr>
            <p:sp>
              <p:nvSpPr>
                <p:cNvPr id="180" name="Line 124"/>
                <p:cNvSpPr>
                  <a:spLocks noChangeShapeType="1"/>
                </p:cNvSpPr>
                <p:nvPr/>
              </p:nvSpPr>
              <p:spPr bwMode="auto">
                <a:xfrm>
                  <a:off x="416" y="1607"/>
                  <a:ext cx="10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181" name="Oval 125"/>
                <p:cNvSpPr>
                  <a:spLocks noChangeArrowheads="1"/>
                </p:cNvSpPr>
                <p:nvPr/>
              </p:nvSpPr>
              <p:spPr bwMode="auto">
                <a:xfrm>
                  <a:off x="1420" y="15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</p:grpSp>
      <p:sp>
        <p:nvSpPr>
          <p:cNvPr id="287" name="Rectangle 142"/>
          <p:cNvSpPr>
            <a:spLocks noChangeArrowheads="1"/>
          </p:cNvSpPr>
          <p:nvPr/>
        </p:nvSpPr>
        <p:spPr bwMode="auto">
          <a:xfrm>
            <a:off x="1407454" y="6420469"/>
            <a:ext cx="23471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Comic Sans MS" panose="030F0702030302020204" pitchFamily="66" charset="0"/>
            </a:endParaRPr>
          </a:p>
        </p:txBody>
      </p:sp>
      <p:sp>
        <p:nvSpPr>
          <p:cNvPr id="288" name="Text Box 143"/>
          <p:cNvSpPr txBox="1">
            <a:spLocks noChangeArrowheads="1"/>
          </p:cNvSpPr>
          <p:nvPr/>
        </p:nvSpPr>
        <p:spPr bwMode="auto">
          <a:xfrm>
            <a:off x="118404" y="3031407"/>
            <a:ext cx="1845361" cy="29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latin typeface="Times" panose="02020603050405020304" pitchFamily="18" charset="0"/>
            </a:endParaRPr>
          </a:p>
        </p:txBody>
      </p:sp>
      <p:sp>
        <p:nvSpPr>
          <p:cNvPr id="289" name="Rectangle 144"/>
          <p:cNvSpPr>
            <a:spLocks noChangeArrowheads="1"/>
          </p:cNvSpPr>
          <p:nvPr/>
        </p:nvSpPr>
        <p:spPr bwMode="auto">
          <a:xfrm>
            <a:off x="194605" y="6684068"/>
            <a:ext cx="9518178" cy="335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latin typeface="Times" panose="02020603050405020304" pitchFamily="18" charset="0"/>
            </a:endParaRPr>
          </a:p>
        </p:txBody>
      </p:sp>
      <p:pic>
        <p:nvPicPr>
          <p:cNvPr id="437" name="Picture 436" descr="How can I recreate a graph paper grid in Photoshop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05" y="2810127"/>
            <a:ext cx="2231791" cy="2231791"/>
          </a:xfrm>
          <a:prstGeom prst="rect">
            <a:avLst/>
          </a:prstGeom>
        </p:spPr>
      </p:pic>
      <p:pic>
        <p:nvPicPr>
          <p:cNvPr id="86" name="Picture 85" descr="How can I recreate a graph paper grid in Photoshop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073" y="2810127"/>
            <a:ext cx="2231791" cy="2231791"/>
          </a:xfrm>
          <a:prstGeom prst="rect">
            <a:avLst/>
          </a:prstGeom>
        </p:spPr>
      </p:pic>
      <p:pic>
        <p:nvPicPr>
          <p:cNvPr id="87" name="Picture 86" descr="How can I recreate a graph paper grid in Photoshop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263" y="2810127"/>
            <a:ext cx="2231791" cy="2231791"/>
          </a:xfrm>
          <a:prstGeom prst="rect">
            <a:avLst/>
          </a:prstGeom>
        </p:spPr>
      </p:pic>
      <p:pic>
        <p:nvPicPr>
          <p:cNvPr id="88" name="Picture 87" descr="How can I recreate a graph paper grid in Photoshop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731" y="2810127"/>
            <a:ext cx="2231791" cy="2231791"/>
          </a:xfrm>
          <a:prstGeom prst="rect">
            <a:avLst/>
          </a:prstGeom>
        </p:spPr>
      </p:pic>
      <p:sp>
        <p:nvSpPr>
          <p:cNvPr id="89" name="Line 19"/>
          <p:cNvSpPr>
            <a:spLocks noChangeShapeType="1"/>
          </p:cNvSpPr>
          <p:nvPr/>
        </p:nvSpPr>
        <p:spPr bwMode="auto">
          <a:xfrm>
            <a:off x="274277" y="5443749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03163" y="5226037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Line 19"/>
          <p:cNvSpPr>
            <a:spLocks noChangeShapeType="1"/>
          </p:cNvSpPr>
          <p:nvPr/>
        </p:nvSpPr>
        <p:spPr bwMode="auto">
          <a:xfrm>
            <a:off x="274277" y="5770003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103163" y="5552291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Line 19"/>
          <p:cNvSpPr>
            <a:spLocks noChangeShapeType="1"/>
          </p:cNvSpPr>
          <p:nvPr/>
        </p:nvSpPr>
        <p:spPr bwMode="auto">
          <a:xfrm>
            <a:off x="274277" y="6096257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103163" y="5878545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Line 19"/>
          <p:cNvSpPr>
            <a:spLocks noChangeShapeType="1"/>
          </p:cNvSpPr>
          <p:nvPr/>
        </p:nvSpPr>
        <p:spPr bwMode="auto">
          <a:xfrm>
            <a:off x="2773874" y="5443749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2602760" y="5226037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Line 19"/>
          <p:cNvSpPr>
            <a:spLocks noChangeShapeType="1"/>
          </p:cNvSpPr>
          <p:nvPr/>
        </p:nvSpPr>
        <p:spPr bwMode="auto">
          <a:xfrm>
            <a:off x="2773874" y="5770003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2602760" y="5552291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Line 19"/>
          <p:cNvSpPr>
            <a:spLocks noChangeShapeType="1"/>
          </p:cNvSpPr>
          <p:nvPr/>
        </p:nvSpPr>
        <p:spPr bwMode="auto">
          <a:xfrm>
            <a:off x="2773874" y="6096257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2602760" y="5878545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>
            <a:off x="5273471" y="5443749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102357" y="5226037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Line 19"/>
          <p:cNvSpPr>
            <a:spLocks noChangeShapeType="1"/>
          </p:cNvSpPr>
          <p:nvPr/>
        </p:nvSpPr>
        <p:spPr bwMode="auto">
          <a:xfrm>
            <a:off x="5273471" y="5770003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5102357" y="5552291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Line 19"/>
          <p:cNvSpPr>
            <a:spLocks noChangeShapeType="1"/>
          </p:cNvSpPr>
          <p:nvPr/>
        </p:nvSpPr>
        <p:spPr bwMode="auto">
          <a:xfrm>
            <a:off x="5273471" y="6096257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5102357" y="5878545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Line 19"/>
          <p:cNvSpPr>
            <a:spLocks noChangeShapeType="1"/>
          </p:cNvSpPr>
          <p:nvPr/>
        </p:nvSpPr>
        <p:spPr bwMode="auto">
          <a:xfrm>
            <a:off x="7774496" y="5443749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7603382" y="5226037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Line 19"/>
          <p:cNvSpPr>
            <a:spLocks noChangeShapeType="1"/>
          </p:cNvSpPr>
          <p:nvPr/>
        </p:nvSpPr>
        <p:spPr bwMode="auto">
          <a:xfrm>
            <a:off x="7774496" y="5770003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7603382" y="5552291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Line 19"/>
          <p:cNvSpPr>
            <a:spLocks noChangeShapeType="1"/>
          </p:cNvSpPr>
          <p:nvPr/>
        </p:nvSpPr>
        <p:spPr bwMode="auto">
          <a:xfrm>
            <a:off x="7774496" y="6096257"/>
            <a:ext cx="2055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7603382" y="5878545"/>
            <a:ext cx="274320" cy="274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34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327</Words>
  <Application>Microsoft Office PowerPoint</Application>
  <PresentationFormat>Custom</PresentationFormat>
  <Paragraphs>80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Comic Sans MS</vt:lpstr>
      <vt:lpstr>Times</vt:lpstr>
      <vt:lpstr>Office Theme</vt:lpstr>
      <vt:lpstr>PowerPoint Presentation</vt:lpstr>
      <vt:lpstr>PowerPoint Presentation</vt:lpstr>
      <vt:lpstr>PowerPoint Presentation</vt:lpstr>
    </vt:vector>
  </TitlesOfParts>
  <Company>CCPS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Tenk, Courtney</dc:creator>
  <cp:lastModifiedBy>Tenk, Courtney</cp:lastModifiedBy>
  <cp:revision>17</cp:revision>
  <dcterms:created xsi:type="dcterms:W3CDTF">2020-08-06T13:51:46Z</dcterms:created>
  <dcterms:modified xsi:type="dcterms:W3CDTF">2020-08-12T15:48:40Z</dcterms:modified>
</cp:coreProperties>
</file>